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x="18288000" cy="10287000"/>
  <p:notesSz cx="6858000" cy="9144000"/>
  <p:embeddedFontLst>
    <p:embeddedFont>
      <p:font typeface="Arimo Bold" charset="1" panose="020B0704020202020204"/>
      <p:regular r:id="rId33"/>
    </p:embeddedFont>
    <p:embeddedFont>
      <p:font typeface="Arimo" charset="1" panose="020B0604020202020204"/>
      <p:regular r:id="rId34"/>
    </p:embeddedFont>
    <p:embeddedFont>
      <p:font typeface="Montserrat Bold" charset="1" panose="00000800000000000000"/>
      <p:regular r:id="rId35"/>
    </p:embeddedFont>
    <p:embeddedFont>
      <p:font typeface="Montserrat Medium" charset="1" panose="00000600000000000000"/>
      <p:regular r:id="rId36"/>
    </p:embeddedFont>
    <p:embeddedFont>
      <p:font typeface="Open Sauce Bold" charset="1" panose="00000800000000000000"/>
      <p:regular r:id="rId37"/>
    </p:embeddedFont>
    <p:embeddedFont>
      <p:font typeface="Open Sauce" charset="1" panose="00000500000000000000"/>
      <p:regular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 Id="rId4" Target="../media/image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 Id="rId4" Target="https://www.chcchronicles.org/stories/america%E2%80%99s-first-community-health-centers-%E2%80%93-foundation-today%E2%80%99s-health-center-movement" TargetMode="External" Type="http://schemas.openxmlformats.org/officeDocument/2006/relationships/hyperlink"/></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chcchronicles.org/histories" TargetMode="External" Type="http://schemas.openxmlformats.org/officeDocument/2006/relationships/hyperlink"/><Relationship Id="rId3" Target="https://www.chcchronicles.org/stories/america%E2%80%99s-first-community-health-centers-%E2%80%93-foundation-today%E2%80%99s-health-center-movement" TargetMode="External" Type="http://schemas.openxmlformats.org/officeDocument/2006/relationships/hyperlink"/><Relationship Id="rId4" Target="../media/image3.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https://bphc.hrsa.gov/about-health-centers/what-health-center" TargetMode="External" Type="http://schemas.openxmlformats.org/officeDocument/2006/relationships/hyperlink"/><Relationship Id="rId3" Target="https://bphc.hrsa.gov/compliance/compliance-manual/chapter9" TargetMode="External" Type="http://schemas.openxmlformats.org/officeDocument/2006/relationships/hyperlink"/><Relationship Id="rId4" Target="https://bphc.hrsa.gov/compliance/compliance-manual/chapter20" TargetMode="External" Type="http://schemas.openxmlformats.org/officeDocument/2006/relationships/hyperlink"/><Relationship Id="rId5" Target="../media/image3.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https://data.hrsa.gov/topics/healthcenters/uds/overview/national" TargetMode="External" Type="http://schemas.openxmlformats.org/officeDocument/2006/relationships/hyperlink"/><Relationship Id="rId4" Target="../media/image3.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https://bphc.hrsa.gov/about-health-centers/health-center-program-impact-growth" TargetMode="External" Type="http://schemas.openxmlformats.org/officeDocument/2006/relationships/hyperlink"/><Relationship Id="rId3" Target="https://data.hrsa.gov/topics/healthcenters/uds/overview/national" TargetMode="External" Type="http://schemas.openxmlformats.org/officeDocument/2006/relationships/hyperlink"/><Relationship Id="rId4" Target="https://www.nachc.org/chcs-served-34-4-million-patients-in-2025-reaching-more-than-52-3-million-over-3-years/" TargetMode="External" Type="http://schemas.openxmlformats.org/officeDocument/2006/relationships/hyperlink"/><Relationship Id="rId5" Target="../media/image3.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2.png" Type="http://schemas.openxmlformats.org/officeDocument/2006/relationships/image"/><Relationship Id="rId4" Target="https://data.hrsa.gov/topics/healthcenters/uds/overview/state/VA" TargetMode="External" Type="http://schemas.openxmlformats.org/officeDocument/2006/relationships/hyperlink"/></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https://data.hrsa.gov/topics/healthcenters/uds/overview/state/VA" TargetMode="External" Type="http://schemas.openxmlformats.org/officeDocument/2006/relationships/hyperlink"/><Relationship Id="rId4" Target="../media/image3.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https://data.hrsa.gov/topics/healthcenters/uds/overview/state/VA" TargetMode="External" Type="http://schemas.openxmlformats.org/officeDocument/2006/relationships/hyperlink"/><Relationship Id="rId3" Target="https://data.hrsa.gov/topics/healthcenters/uds/overview/state/VA/table?tableName=6B" TargetMode="External" Type="http://schemas.openxmlformats.org/officeDocument/2006/relationships/hyperlink"/><Relationship Id="rId4" Target="../media/image3.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4.png" Type="http://schemas.openxmlformats.org/officeDocument/2006/relationships/image"/><Relationship Id="rId4" Target="https://www.commonwealthfund.org/publications/issue-briefs/2024/aug/community-health-centers-meeting-primary-care-needs-2024-FQHC-survey" TargetMode="External" Type="http://schemas.openxmlformats.org/officeDocument/2006/relationships/hyperlink"/></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dmas.virginia.gov/news-updates/new-federal-requirements/federal-work-requirements/" TargetMode="External" Type="http://schemas.openxmlformats.org/officeDocument/2006/relationships/hyperlink"/><Relationship Id="rId3" Target="../media/image3.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5.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png" Type="http://schemas.openxmlformats.org/officeDocument/2006/relationships/image"/><Relationship Id="rId11" Target="../media/image25.png" Type="http://schemas.openxmlformats.org/officeDocument/2006/relationships/image"/><Relationship Id="rId12" Target="../media/image26.png" Type="http://schemas.openxmlformats.org/officeDocument/2006/relationships/image"/><Relationship Id="rId13" Target="../media/image27.png" Type="http://schemas.openxmlformats.org/officeDocument/2006/relationships/image"/><Relationship Id="rId14" Target="../media/image28.png" Type="http://schemas.openxmlformats.org/officeDocument/2006/relationships/image"/><Relationship Id="rId15" Target="../media/image29.png" Type="http://schemas.openxmlformats.org/officeDocument/2006/relationships/image"/><Relationship Id="rId16" Target="../media/image30.png" Type="http://schemas.openxmlformats.org/officeDocument/2006/relationships/image"/><Relationship Id="rId17" Target="../media/image31.png" Type="http://schemas.openxmlformats.org/officeDocument/2006/relationships/image"/><Relationship Id="rId18" Target="../media/image32.png" Type="http://schemas.openxmlformats.org/officeDocument/2006/relationships/image"/><Relationship Id="rId19" Target="../media/image33.png" Type="http://schemas.openxmlformats.org/officeDocument/2006/relationships/image"/><Relationship Id="rId2" Target="../media/image16.png" Type="http://schemas.openxmlformats.org/officeDocument/2006/relationships/image"/><Relationship Id="rId20" Target="../media/image34.png" Type="http://schemas.openxmlformats.org/officeDocument/2006/relationships/image"/><Relationship Id="rId21" Target="../media/image35.png" Type="http://schemas.openxmlformats.org/officeDocument/2006/relationships/image"/><Relationship Id="rId22" Target="../media/image36.png" Type="http://schemas.openxmlformats.org/officeDocument/2006/relationships/image"/><Relationship Id="rId23" Target="../media/image37.png" Type="http://schemas.openxmlformats.org/officeDocument/2006/relationships/image"/><Relationship Id="rId24" Target="../media/image38.png" Type="http://schemas.openxmlformats.org/officeDocument/2006/relationships/image"/><Relationship Id="rId25" Target="../media/image3.png" Type="http://schemas.openxmlformats.org/officeDocument/2006/relationships/image"/><Relationship Id="rId3" Target="../media/image17.png" Type="http://schemas.openxmlformats.org/officeDocument/2006/relationships/image"/><Relationship Id="rId4" Target="../media/image18.png" Type="http://schemas.openxmlformats.org/officeDocument/2006/relationships/image"/><Relationship Id="rId5" Target="../media/image19.png" Type="http://schemas.openxmlformats.org/officeDocument/2006/relationships/image"/><Relationship Id="rId6" Target="../media/image20.png" Type="http://schemas.openxmlformats.org/officeDocument/2006/relationships/image"/><Relationship Id="rId7" Target="../media/image21.png" Type="http://schemas.openxmlformats.org/officeDocument/2006/relationships/image"/><Relationship Id="rId8" Target="../media/image22.png" Type="http://schemas.openxmlformats.org/officeDocument/2006/relationships/image"/><Relationship Id="rId9" Target="../media/image23.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9.png" Type="http://schemas.openxmlformats.org/officeDocument/2006/relationships/image"/><Relationship Id="rId3" Target="../media/image3.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0.png" Type="http://schemas.openxmlformats.org/officeDocument/2006/relationships/image"/><Relationship Id="rId3" Target="mailto:kemi@alliedexecsolutions.com" TargetMode="External" Type="http://schemas.openxmlformats.org/officeDocument/2006/relationships/hyperlink"/><Relationship Id="rId4" Target="mailto:elona@alliedexecsolutions.com" TargetMode="External" Type="http://schemas.openxmlformats.org/officeDocument/2006/relationships/hyperlink"/></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10" Target="https://bphc.hrsa.gov/compliance/compliance-manual/chapter9" TargetMode="External" Type="http://schemas.openxmlformats.org/officeDocument/2006/relationships/hyperlink"/><Relationship Id="rId11" Target="https://bphc.hrsa.gov/compliance/compliance-manual/chapter20" TargetMode="External" Type="http://schemas.openxmlformats.org/officeDocument/2006/relationships/hyperlink"/><Relationship Id="rId12" Target="https://bphc.hrsa.gov/compliance/compliance-manual/chapter20" TargetMode="External" Type="http://schemas.openxmlformats.org/officeDocument/2006/relationships/hyperlink"/><Relationship Id="rId2" Target="../media/image41.png" Type="http://schemas.openxmlformats.org/officeDocument/2006/relationships/image"/><Relationship Id="rId3" Target="https://www.chcchronicles.org/histories" TargetMode="External" Type="http://schemas.openxmlformats.org/officeDocument/2006/relationships/hyperlink"/><Relationship Id="rId4" Target="https://www.chcchronicles.org/histories" TargetMode="External" Type="http://schemas.openxmlformats.org/officeDocument/2006/relationships/hyperlink"/><Relationship Id="rId5" Target="https://www.chcchronicles.org/stories/america%E2%80%99s-first-community-health-centers-%E2%80%93-foundation-today%E2%80%99s-health-center-movement" TargetMode="External" Type="http://schemas.openxmlformats.org/officeDocument/2006/relationships/hyperlink"/><Relationship Id="rId6" Target="https://www.chcchronicles.org/stories/america%E2%80%99s-first-community-health-centers-%E2%80%93-foundation-today%E2%80%99s-health-center-movement" TargetMode="External" Type="http://schemas.openxmlformats.org/officeDocument/2006/relationships/hyperlink"/><Relationship Id="rId7" Target="https://bphc.hrsa.gov/about-health-centers/what-health-center" TargetMode="External" Type="http://schemas.openxmlformats.org/officeDocument/2006/relationships/hyperlink"/><Relationship Id="rId8" Target="https://bphc.hrsa.gov/about-health-centers/what-health-center" TargetMode="External" Type="http://schemas.openxmlformats.org/officeDocument/2006/relationships/hyperlink"/><Relationship Id="rId9" Target="https://bphc.hrsa.gov/compliance/compliance-manual/chapter9" TargetMode="External" Type="http://schemas.openxmlformats.org/officeDocument/2006/relationships/hyperlink"/></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10" Target="https://data.hrsa.gov/topics/healthcenters/uds/overview/state/VA/table?tableName=6B" TargetMode="External" Type="http://schemas.openxmlformats.org/officeDocument/2006/relationships/hyperlink"/><Relationship Id="rId11" Target="https://www.nachc.org/chcs-served-34-4-million-patients-in-2025-reaching-more-than-52-3-million-over-3-years/" TargetMode="External" Type="http://schemas.openxmlformats.org/officeDocument/2006/relationships/hyperlink"/><Relationship Id="rId12" Target="https://www.nachc.org/chcs-served-34-4-million-patients-in-2025-reaching-more-than-52-3-million-over-3-years/" TargetMode="External" Type="http://schemas.openxmlformats.org/officeDocument/2006/relationships/hyperlink"/><Relationship Id="rId2" Target="../media/image41.png" Type="http://schemas.openxmlformats.org/officeDocument/2006/relationships/image"/><Relationship Id="rId3" Target="https://data.hrsa.gov/topics/healthcenters/uds/overview/national" TargetMode="External" Type="http://schemas.openxmlformats.org/officeDocument/2006/relationships/hyperlink"/><Relationship Id="rId4" Target="https://data.hrsa.gov/topics/healthcenters/uds/overview/national" TargetMode="External" Type="http://schemas.openxmlformats.org/officeDocument/2006/relationships/hyperlink"/><Relationship Id="rId5" Target="https://bphc.hrsa.gov/about-health-centers/health-center-program-impact-growth" TargetMode="External" Type="http://schemas.openxmlformats.org/officeDocument/2006/relationships/hyperlink"/><Relationship Id="rId6" Target="https://bphc.hrsa.gov/about-health-centers/health-center-program-impact-growth" TargetMode="External" Type="http://schemas.openxmlformats.org/officeDocument/2006/relationships/hyperlink"/><Relationship Id="rId7" Target="https://data.hrsa.gov/topics/healthcenters/uds/overview/state/VA" TargetMode="External" Type="http://schemas.openxmlformats.org/officeDocument/2006/relationships/hyperlink"/><Relationship Id="rId8" Target="https://data.hrsa.gov/topics/healthcenters/uds/overview/state/VA" TargetMode="External" Type="http://schemas.openxmlformats.org/officeDocument/2006/relationships/hyperlink"/><Relationship Id="rId9" Target="https://data.hrsa.gov/topics/healthcenters/uds/overview/state/VA/table?tableName=6B" TargetMode="External" Type="http://schemas.openxmlformats.org/officeDocument/2006/relationships/hyperlink"/></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1.png" Type="http://schemas.openxmlformats.org/officeDocument/2006/relationships/image"/><Relationship Id="rId3" Target="https://www.dmas.virginia.gov/news-updates/new-federal-requirements/federal-work-requirements/" TargetMode="External" Type="http://schemas.openxmlformats.org/officeDocument/2006/relationships/hyperlink"/><Relationship Id="rId4" Target="https://www.dmas.virginia.gov/news-updates/new-federal-requirements/federal-work-requirements/" TargetMode="External" Type="http://schemas.openxmlformats.org/officeDocument/2006/relationships/hyperlink"/><Relationship Id="rId5" Target="https://www.commonwealthfund.org/publications/issue-briefs/2024/aug/community-health-centers-meeting-primary-care-needs-2024-FQHC-survey" TargetMode="External" Type="http://schemas.openxmlformats.org/officeDocument/2006/relationships/hyperlink"/><Relationship Id="rId6" Target="https://www.commonwealthfund.org/publications/issue-briefs/2024/aug/community-health-centers-meeting-primary-care-needs-2024-FQHC-survey" TargetMode="External" Type="http://schemas.openxmlformats.org/officeDocument/2006/relationships/hyperlink"/><Relationship Id="rId7" Target="https://vcha.org/take-action/" TargetMode="External" Type="http://schemas.openxmlformats.org/officeDocument/2006/relationships/hyperlink"/><Relationship Id="rId8" Target="https://vcha.org/take-action/"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472195"/>
            <a:chOff x="0" y="0"/>
            <a:chExt cx="24384000" cy="13962926"/>
          </a:xfrm>
        </p:grpSpPr>
        <p:sp>
          <p:nvSpPr>
            <p:cNvPr name="Freeform 3" id="3"/>
            <p:cNvSpPr/>
            <p:nvPr/>
          </p:nvSpPr>
          <p:spPr>
            <a:xfrm flipH="false" flipV="false" rot="0">
              <a:off x="0" y="0"/>
              <a:ext cx="24384000" cy="13962926"/>
            </a:xfrm>
            <a:custGeom>
              <a:avLst/>
              <a:gdLst/>
              <a:ahLst/>
              <a:cxnLst/>
              <a:rect r="r" b="b" t="t" l="l"/>
              <a:pathLst>
                <a:path h="13962926" w="24384000">
                  <a:moveTo>
                    <a:pt x="0" y="0"/>
                  </a:moveTo>
                  <a:lnTo>
                    <a:pt x="24384000" y="0"/>
                  </a:lnTo>
                  <a:lnTo>
                    <a:pt x="24384000" y="13962926"/>
                  </a:lnTo>
                  <a:lnTo>
                    <a:pt x="0" y="13962926"/>
                  </a:lnTo>
                  <a:lnTo>
                    <a:pt x="0" y="0"/>
                  </a:lnTo>
                  <a:close/>
                </a:path>
              </a:pathLst>
            </a:custGeom>
            <a:blipFill>
              <a:blip r:embed="rId2"/>
              <a:stretch>
                <a:fillRect l="-900" t="0" r="-900" b="0"/>
              </a:stretch>
            </a:blipFill>
          </p:spPr>
        </p:sp>
      </p:grpSp>
      <p:sp>
        <p:nvSpPr>
          <p:cNvPr name="TextBox 4" id="4"/>
          <p:cNvSpPr txBox="true"/>
          <p:nvPr/>
        </p:nvSpPr>
        <p:spPr>
          <a:xfrm rot="0">
            <a:off x="4371415" y="990600"/>
            <a:ext cx="12887885" cy="2038350"/>
          </a:xfrm>
          <a:prstGeom prst="rect">
            <a:avLst/>
          </a:prstGeom>
        </p:spPr>
        <p:txBody>
          <a:bodyPr anchor="t" rtlCol="false" tIns="0" lIns="0" bIns="0" rIns="0">
            <a:spAutoFit/>
          </a:bodyPr>
          <a:lstStyle/>
          <a:p>
            <a:pPr algn="r">
              <a:lnSpc>
                <a:spcPts val="7920"/>
              </a:lnSpc>
            </a:pPr>
            <a:r>
              <a:rPr lang="en-US" sz="6600" b="true">
                <a:solidFill>
                  <a:srgbClr val="FFFFFF"/>
                </a:solidFill>
                <a:latin typeface="Arimo Bold"/>
                <a:ea typeface="Arimo Bold"/>
                <a:cs typeface="Arimo Bold"/>
                <a:sym typeface="Arimo Bold"/>
              </a:rPr>
              <a:t>Elevating the Voice of Virginia’s </a:t>
            </a:r>
          </a:p>
          <a:p>
            <a:pPr algn="r">
              <a:lnSpc>
                <a:spcPts val="7920"/>
              </a:lnSpc>
            </a:pPr>
            <a:r>
              <a:rPr lang="en-US" sz="6600" b="true">
                <a:solidFill>
                  <a:srgbClr val="FFFFFF"/>
                </a:solidFill>
                <a:latin typeface="Arimo Bold"/>
                <a:ea typeface="Arimo Bold"/>
                <a:cs typeface="Arimo Bold"/>
                <a:sym typeface="Arimo Bold"/>
              </a:rPr>
              <a:t>Health Centers</a:t>
            </a:r>
          </a:p>
        </p:txBody>
      </p:sp>
      <p:sp>
        <p:nvSpPr>
          <p:cNvPr name="TextBox 5" id="5"/>
          <p:cNvSpPr txBox="true"/>
          <p:nvPr/>
        </p:nvSpPr>
        <p:spPr>
          <a:xfrm rot="0">
            <a:off x="10071181" y="3174566"/>
            <a:ext cx="7188119" cy="381000"/>
          </a:xfrm>
          <a:prstGeom prst="rect">
            <a:avLst/>
          </a:prstGeom>
        </p:spPr>
        <p:txBody>
          <a:bodyPr anchor="t" rtlCol="false" tIns="0" lIns="0" bIns="0" rIns="0">
            <a:spAutoFit/>
          </a:bodyPr>
          <a:lstStyle/>
          <a:p>
            <a:pPr algn="r">
              <a:lnSpc>
                <a:spcPts val="2970"/>
              </a:lnSpc>
            </a:pPr>
            <a:r>
              <a:rPr lang="en-US" sz="2475">
                <a:solidFill>
                  <a:srgbClr val="FFFFFF"/>
                </a:solidFill>
                <a:latin typeface="Arimo"/>
                <a:ea typeface="Arimo"/>
                <a:cs typeface="Arimo"/>
                <a:sym typeface="Arimo"/>
              </a:rPr>
              <a:t>Kemi Alli, MD   |  Elona Deprez, Ed.D.</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381125" y="1568496"/>
            <a:ext cx="14668500" cy="1476375"/>
            <a:chOff x="0" y="0"/>
            <a:chExt cx="19558000" cy="1968500"/>
          </a:xfrm>
        </p:grpSpPr>
        <p:sp>
          <p:nvSpPr>
            <p:cNvPr name="TextBox 3" id="3"/>
            <p:cNvSpPr txBox="true"/>
            <p:nvPr/>
          </p:nvSpPr>
          <p:spPr>
            <a:xfrm rot="0">
              <a:off x="0" y="-19050"/>
              <a:ext cx="19558000" cy="1987550"/>
            </a:xfrm>
            <a:prstGeom prst="rect">
              <a:avLst/>
            </a:prstGeom>
          </p:spPr>
          <p:txBody>
            <a:bodyPr anchor="t" rtlCol="false" tIns="0" lIns="0" bIns="0" rIns="0">
              <a:spAutoFit/>
            </a:bodyPr>
            <a:lstStyle/>
            <a:p>
              <a:pPr algn="l">
                <a:lnSpc>
                  <a:spcPts val="5220"/>
                </a:lnSpc>
              </a:pPr>
              <a:r>
                <a:rPr lang="en-US" sz="4350" b="true">
                  <a:solidFill>
                    <a:srgbClr val="0076A8"/>
                  </a:solidFill>
                  <a:latin typeface="Arimo Bold"/>
                  <a:ea typeface="Arimo Bold"/>
                  <a:cs typeface="Arimo Bold"/>
                  <a:sym typeface="Arimo Bold"/>
                </a:rPr>
                <a:t>Kemi Alli, MD</a:t>
              </a:r>
            </a:p>
          </p:txBody>
        </p:sp>
        <p:sp>
          <p:nvSpPr>
            <p:cNvPr name="TextBox 4" id="4"/>
            <p:cNvSpPr txBox="true"/>
            <p:nvPr/>
          </p:nvSpPr>
          <p:spPr>
            <a:xfrm rot="0">
              <a:off x="0" y="863600"/>
              <a:ext cx="19177000" cy="844550"/>
            </a:xfrm>
            <a:prstGeom prst="rect">
              <a:avLst/>
            </a:prstGeom>
          </p:spPr>
          <p:txBody>
            <a:bodyPr anchor="t" rtlCol="false" tIns="0" lIns="0" bIns="0" rIns="0">
              <a:spAutoFit/>
            </a:bodyPr>
            <a:lstStyle/>
            <a:p>
              <a:pPr algn="l">
                <a:lnSpc>
                  <a:spcPts val="2700"/>
                </a:lnSpc>
              </a:pPr>
              <a:r>
                <a:rPr lang="en-US" sz="2250">
                  <a:solidFill>
                    <a:srgbClr val="4F5E66"/>
                  </a:solidFill>
                  <a:latin typeface="Arimo"/>
                  <a:ea typeface="Arimo"/>
                  <a:cs typeface="Arimo"/>
                  <a:sym typeface="Arimo"/>
                </a:rPr>
                <a:t>Co-founder &amp; Managing Partner, allied executive solutions</a:t>
              </a:r>
            </a:p>
          </p:txBody>
        </p:sp>
      </p:grpSp>
      <p:grpSp>
        <p:nvGrpSpPr>
          <p:cNvPr name="Group 5" id="5"/>
          <p:cNvGrpSpPr/>
          <p:nvPr/>
        </p:nvGrpSpPr>
        <p:grpSpPr>
          <a:xfrm rot="0">
            <a:off x="9994878" y="2667000"/>
            <a:ext cx="5537244" cy="6191250"/>
            <a:chOff x="0" y="0"/>
            <a:chExt cx="7382993" cy="8255000"/>
          </a:xfrm>
        </p:grpSpPr>
        <p:sp>
          <p:nvSpPr>
            <p:cNvPr name="Freeform 6" id="6"/>
            <p:cNvSpPr/>
            <p:nvPr/>
          </p:nvSpPr>
          <p:spPr>
            <a:xfrm flipH="false" flipV="false" rot="0">
              <a:off x="0" y="0"/>
              <a:ext cx="7383018" cy="8255000"/>
            </a:xfrm>
            <a:custGeom>
              <a:avLst/>
              <a:gdLst/>
              <a:ahLst/>
              <a:cxnLst/>
              <a:rect r="r" b="b" t="t" l="l"/>
              <a:pathLst>
                <a:path h="8255000" w="7383018">
                  <a:moveTo>
                    <a:pt x="0" y="0"/>
                  </a:moveTo>
                  <a:lnTo>
                    <a:pt x="7383018" y="0"/>
                  </a:lnTo>
                  <a:lnTo>
                    <a:pt x="7383018" y="8255000"/>
                  </a:lnTo>
                  <a:lnTo>
                    <a:pt x="0" y="8255000"/>
                  </a:lnTo>
                  <a:lnTo>
                    <a:pt x="0" y="0"/>
                  </a:lnTo>
                  <a:close/>
                </a:path>
              </a:pathLst>
            </a:custGeom>
            <a:blipFill>
              <a:blip r:embed="rId2"/>
              <a:stretch>
                <a:fillRect l="0" t="0" r="0" b="0"/>
              </a:stretch>
            </a:blipFill>
          </p:spPr>
        </p:sp>
      </p:grpSp>
      <p:sp>
        <p:nvSpPr>
          <p:cNvPr name="Freeform 7" id="7"/>
          <p:cNvSpPr/>
          <p:nvPr/>
        </p:nvSpPr>
        <p:spPr>
          <a:xfrm flipH="false" flipV="false" rot="0">
            <a:off x="15472879" y="8522091"/>
            <a:ext cx="2429842" cy="1472418"/>
          </a:xfrm>
          <a:custGeom>
            <a:avLst/>
            <a:gdLst/>
            <a:ahLst/>
            <a:cxnLst/>
            <a:rect r="r" b="b" t="t" l="l"/>
            <a:pathLst>
              <a:path h="1472418" w="2429842">
                <a:moveTo>
                  <a:pt x="0" y="0"/>
                </a:moveTo>
                <a:lnTo>
                  <a:pt x="2429842" y="0"/>
                </a:lnTo>
                <a:lnTo>
                  <a:pt x="2429842" y="1472418"/>
                </a:lnTo>
                <a:lnTo>
                  <a:pt x="0" y="1472418"/>
                </a:lnTo>
                <a:lnTo>
                  <a:pt x="0" y="0"/>
                </a:lnTo>
                <a:close/>
              </a:path>
            </a:pathLst>
          </a:custGeom>
          <a:blipFill>
            <a:blip r:embed="rId3"/>
            <a:stretch>
              <a:fillRect l="0" t="0" r="0" b="0"/>
            </a:stretch>
          </a:blipFill>
        </p:spPr>
      </p:sp>
      <p:sp>
        <p:nvSpPr>
          <p:cNvPr name="TextBox 8" id="8"/>
          <p:cNvSpPr txBox="true"/>
          <p:nvPr/>
        </p:nvSpPr>
        <p:spPr>
          <a:xfrm rot="0">
            <a:off x="16687800" y="828675"/>
            <a:ext cx="666750" cy="438150"/>
          </a:xfrm>
          <a:prstGeom prst="rect">
            <a:avLst/>
          </a:prstGeom>
        </p:spPr>
        <p:txBody>
          <a:bodyPr anchor="t" rtlCol="false" tIns="0" lIns="0" bIns="0" rIns="0">
            <a:spAutoFit/>
          </a:bodyPr>
          <a:lstStyle/>
          <a:p>
            <a:pPr algn="r">
              <a:lnSpc>
                <a:spcPts val="2430"/>
              </a:lnSpc>
            </a:pPr>
            <a:r>
              <a:rPr lang="en-US" sz="2025" b="true">
                <a:solidFill>
                  <a:srgbClr val="47A23F"/>
                </a:solidFill>
                <a:latin typeface="Arimo Bold"/>
                <a:ea typeface="Arimo Bold"/>
                <a:cs typeface="Arimo Bold"/>
                <a:sym typeface="Arimo Bold"/>
              </a:rPr>
              <a:t>2</a:t>
            </a:r>
          </a:p>
        </p:txBody>
      </p:sp>
      <p:sp>
        <p:nvSpPr>
          <p:cNvPr name="TextBox 9" id="9"/>
          <p:cNvSpPr txBox="true"/>
          <p:nvPr/>
        </p:nvSpPr>
        <p:spPr>
          <a:xfrm rot="0">
            <a:off x="1381125" y="3457575"/>
            <a:ext cx="7620000" cy="514350"/>
          </a:xfrm>
          <a:prstGeom prst="rect">
            <a:avLst/>
          </a:prstGeom>
        </p:spPr>
        <p:txBody>
          <a:bodyPr anchor="t" rtlCol="false" tIns="0" lIns="0" bIns="0" rIns="0">
            <a:spAutoFit/>
          </a:bodyPr>
          <a:lstStyle/>
          <a:p>
            <a:pPr algn="l">
              <a:lnSpc>
                <a:spcPts val="3150"/>
              </a:lnSpc>
            </a:pPr>
            <a:r>
              <a:rPr lang="en-US" sz="2625" b="true">
                <a:solidFill>
                  <a:srgbClr val="0076A8"/>
                </a:solidFill>
                <a:latin typeface="Arimo Bold"/>
                <a:ea typeface="Arimo Bold"/>
                <a:cs typeface="Arimo Bold"/>
                <a:sym typeface="Arimo Bold"/>
              </a:rPr>
              <a:t>A health center leadership perspective</a:t>
            </a:r>
          </a:p>
        </p:txBody>
      </p:sp>
      <p:sp>
        <p:nvSpPr>
          <p:cNvPr name="TextBox 10" id="10"/>
          <p:cNvSpPr txBox="true"/>
          <p:nvPr/>
        </p:nvSpPr>
        <p:spPr>
          <a:xfrm rot="0">
            <a:off x="1381125" y="3981450"/>
            <a:ext cx="7620000" cy="771525"/>
          </a:xfrm>
          <a:prstGeom prst="rect">
            <a:avLst/>
          </a:prstGeom>
        </p:spPr>
        <p:txBody>
          <a:bodyPr anchor="t" rtlCol="false" tIns="0" lIns="0" bIns="0" rIns="0">
            <a:spAutoFit/>
          </a:bodyPr>
          <a:lstStyle/>
          <a:p>
            <a:pPr algn="l">
              <a:lnSpc>
                <a:spcPts val="2970"/>
              </a:lnSpc>
            </a:pPr>
            <a:r>
              <a:rPr lang="en-US" sz="2475">
                <a:solidFill>
                  <a:srgbClr val="164B61"/>
                </a:solidFill>
                <a:latin typeface="Arimo"/>
                <a:ea typeface="Arimo"/>
                <a:cs typeface="Arimo"/>
                <a:sym typeface="Arimo"/>
              </a:rPr>
              <a:t>25+ years in executive and medical leadership</a:t>
            </a:r>
          </a:p>
        </p:txBody>
      </p:sp>
      <p:sp>
        <p:nvSpPr>
          <p:cNvPr name="TextBox 11" id="11"/>
          <p:cNvSpPr txBox="true"/>
          <p:nvPr/>
        </p:nvSpPr>
        <p:spPr>
          <a:xfrm rot="0">
            <a:off x="1381125" y="4962525"/>
            <a:ext cx="7620000" cy="514350"/>
          </a:xfrm>
          <a:prstGeom prst="rect">
            <a:avLst/>
          </a:prstGeom>
        </p:spPr>
        <p:txBody>
          <a:bodyPr anchor="t" rtlCol="false" tIns="0" lIns="0" bIns="0" rIns="0">
            <a:spAutoFit/>
          </a:bodyPr>
          <a:lstStyle/>
          <a:p>
            <a:pPr algn="l">
              <a:lnSpc>
                <a:spcPts val="3150"/>
              </a:lnSpc>
            </a:pPr>
            <a:r>
              <a:rPr lang="en-US" sz="2625" b="true">
                <a:solidFill>
                  <a:srgbClr val="0076A8"/>
                </a:solidFill>
                <a:latin typeface="Arimo Bold"/>
                <a:ea typeface="Arimo Bold"/>
                <a:cs typeface="Arimo Bold"/>
                <a:sym typeface="Arimo Bold"/>
              </a:rPr>
              <a:t>A personal journey</a:t>
            </a:r>
          </a:p>
        </p:txBody>
      </p:sp>
      <p:sp>
        <p:nvSpPr>
          <p:cNvPr name="TextBox 12" id="12"/>
          <p:cNvSpPr txBox="true"/>
          <p:nvPr/>
        </p:nvSpPr>
        <p:spPr>
          <a:xfrm rot="0">
            <a:off x="1381125" y="5486400"/>
            <a:ext cx="7620000" cy="771525"/>
          </a:xfrm>
          <a:prstGeom prst="rect">
            <a:avLst/>
          </a:prstGeom>
        </p:spPr>
        <p:txBody>
          <a:bodyPr anchor="t" rtlCol="false" tIns="0" lIns="0" bIns="0" rIns="0">
            <a:spAutoFit/>
          </a:bodyPr>
          <a:lstStyle/>
          <a:p>
            <a:pPr algn="l">
              <a:lnSpc>
                <a:spcPts val="2970"/>
              </a:lnSpc>
            </a:pPr>
            <a:r>
              <a:rPr lang="en-US" sz="2475">
                <a:solidFill>
                  <a:srgbClr val="164B61"/>
                </a:solidFill>
                <a:latin typeface="Arimo"/>
                <a:ea typeface="Arimo"/>
                <a:cs typeface="Arimo"/>
                <a:sym typeface="Arimo"/>
              </a:rPr>
              <a:t>New York, West Africa, New Jersey</a:t>
            </a:r>
          </a:p>
        </p:txBody>
      </p:sp>
      <p:sp>
        <p:nvSpPr>
          <p:cNvPr name="TextBox 13" id="13"/>
          <p:cNvSpPr txBox="true"/>
          <p:nvPr/>
        </p:nvSpPr>
        <p:spPr>
          <a:xfrm rot="0">
            <a:off x="1381125" y="6467475"/>
            <a:ext cx="7620000" cy="514350"/>
          </a:xfrm>
          <a:prstGeom prst="rect">
            <a:avLst/>
          </a:prstGeom>
        </p:spPr>
        <p:txBody>
          <a:bodyPr anchor="t" rtlCol="false" tIns="0" lIns="0" bIns="0" rIns="0">
            <a:spAutoFit/>
          </a:bodyPr>
          <a:lstStyle/>
          <a:p>
            <a:pPr algn="l">
              <a:lnSpc>
                <a:spcPts val="3150"/>
              </a:lnSpc>
            </a:pPr>
            <a:r>
              <a:rPr lang="en-US" sz="2625" b="true">
                <a:solidFill>
                  <a:srgbClr val="0076A8"/>
                </a:solidFill>
                <a:latin typeface="Arimo Bold"/>
                <a:ea typeface="Arimo Bold"/>
                <a:cs typeface="Arimo Bold"/>
                <a:sym typeface="Arimo Bold"/>
              </a:rPr>
              <a:t>The people behind the work</a:t>
            </a:r>
          </a:p>
        </p:txBody>
      </p:sp>
      <p:sp>
        <p:nvSpPr>
          <p:cNvPr name="TextBox 14" id="14"/>
          <p:cNvSpPr txBox="true"/>
          <p:nvPr/>
        </p:nvSpPr>
        <p:spPr>
          <a:xfrm rot="0">
            <a:off x="1381125" y="6991350"/>
            <a:ext cx="7620000" cy="771525"/>
          </a:xfrm>
          <a:prstGeom prst="rect">
            <a:avLst/>
          </a:prstGeom>
        </p:spPr>
        <p:txBody>
          <a:bodyPr anchor="t" rtlCol="false" tIns="0" lIns="0" bIns="0" rIns="0">
            <a:spAutoFit/>
          </a:bodyPr>
          <a:lstStyle/>
          <a:p>
            <a:pPr algn="l">
              <a:lnSpc>
                <a:spcPts val="2970"/>
              </a:lnSpc>
            </a:pPr>
            <a:r>
              <a:rPr lang="en-US" sz="2475">
                <a:solidFill>
                  <a:srgbClr val="164B61"/>
                </a:solidFill>
                <a:latin typeface="Arimo"/>
                <a:ea typeface="Arimo"/>
                <a:cs typeface="Arimo"/>
                <a:sym typeface="Arimo"/>
              </a:rPr>
              <a:t>Wife, mother, sister, daughter, niece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6687800" y="828675"/>
            <a:ext cx="666750" cy="438150"/>
          </a:xfrm>
          <a:prstGeom prst="rect">
            <a:avLst/>
          </a:prstGeom>
        </p:spPr>
        <p:txBody>
          <a:bodyPr anchor="t" rtlCol="false" tIns="0" lIns="0" bIns="0" rIns="0">
            <a:spAutoFit/>
          </a:bodyPr>
          <a:lstStyle/>
          <a:p>
            <a:pPr algn="r">
              <a:lnSpc>
                <a:spcPts val="2430"/>
              </a:lnSpc>
            </a:pPr>
            <a:r>
              <a:rPr lang="en-US" sz="2025" b="true">
                <a:solidFill>
                  <a:srgbClr val="47A23F"/>
                </a:solidFill>
                <a:latin typeface="Arimo Bold"/>
                <a:ea typeface="Arimo Bold"/>
                <a:cs typeface="Arimo Bold"/>
                <a:sym typeface="Arimo Bold"/>
              </a:rPr>
              <a:t>3</a:t>
            </a:r>
          </a:p>
        </p:txBody>
      </p:sp>
      <p:grpSp>
        <p:nvGrpSpPr>
          <p:cNvPr name="Group 3" id="3"/>
          <p:cNvGrpSpPr/>
          <p:nvPr/>
        </p:nvGrpSpPr>
        <p:grpSpPr>
          <a:xfrm rot="0">
            <a:off x="1381125" y="1568496"/>
            <a:ext cx="14668500" cy="1476375"/>
            <a:chOff x="0" y="0"/>
            <a:chExt cx="19558000" cy="1968500"/>
          </a:xfrm>
        </p:grpSpPr>
        <p:sp>
          <p:nvSpPr>
            <p:cNvPr name="TextBox 4" id="4"/>
            <p:cNvSpPr txBox="true"/>
            <p:nvPr/>
          </p:nvSpPr>
          <p:spPr>
            <a:xfrm rot="0">
              <a:off x="0" y="-19050"/>
              <a:ext cx="19558000" cy="1987550"/>
            </a:xfrm>
            <a:prstGeom prst="rect">
              <a:avLst/>
            </a:prstGeom>
          </p:spPr>
          <p:txBody>
            <a:bodyPr anchor="t" rtlCol="false" tIns="0" lIns="0" bIns="0" rIns="0">
              <a:spAutoFit/>
            </a:bodyPr>
            <a:lstStyle/>
            <a:p>
              <a:pPr algn="l">
                <a:lnSpc>
                  <a:spcPts val="5220"/>
                </a:lnSpc>
              </a:pPr>
              <a:r>
                <a:rPr lang="en-US" sz="4350" b="true">
                  <a:solidFill>
                    <a:srgbClr val="0076A8"/>
                  </a:solidFill>
                  <a:latin typeface="Arimo Bold"/>
                  <a:ea typeface="Arimo Bold"/>
                  <a:cs typeface="Arimo Bold"/>
                  <a:sym typeface="Arimo Bold"/>
                </a:rPr>
                <a:t>Elona Deprez, Ed.D.</a:t>
              </a:r>
            </a:p>
          </p:txBody>
        </p:sp>
        <p:sp>
          <p:nvSpPr>
            <p:cNvPr name="TextBox 5" id="5"/>
            <p:cNvSpPr txBox="true"/>
            <p:nvPr/>
          </p:nvSpPr>
          <p:spPr>
            <a:xfrm rot="0">
              <a:off x="0" y="893013"/>
              <a:ext cx="19177000" cy="844550"/>
            </a:xfrm>
            <a:prstGeom prst="rect">
              <a:avLst/>
            </a:prstGeom>
          </p:spPr>
          <p:txBody>
            <a:bodyPr anchor="t" rtlCol="false" tIns="0" lIns="0" bIns="0" rIns="0">
              <a:spAutoFit/>
            </a:bodyPr>
            <a:lstStyle/>
            <a:p>
              <a:pPr algn="l">
                <a:lnSpc>
                  <a:spcPts val="2700"/>
                </a:lnSpc>
              </a:pPr>
              <a:r>
                <a:rPr lang="en-US" sz="2250">
                  <a:solidFill>
                    <a:srgbClr val="4F5E66"/>
                  </a:solidFill>
                  <a:latin typeface="Arimo"/>
                  <a:ea typeface="Arimo"/>
                  <a:cs typeface="Arimo"/>
                  <a:sym typeface="Arimo"/>
                </a:rPr>
                <a:t>Co-founder &amp; Managing Partner, allied executive solutions</a:t>
              </a:r>
            </a:p>
          </p:txBody>
        </p:sp>
      </p:grpSp>
      <p:sp>
        <p:nvSpPr>
          <p:cNvPr name="Freeform 6" id="6"/>
          <p:cNvSpPr/>
          <p:nvPr/>
        </p:nvSpPr>
        <p:spPr>
          <a:xfrm flipH="false" flipV="false" rot="0">
            <a:off x="10118777" y="969768"/>
            <a:ext cx="4317698" cy="5764407"/>
          </a:xfrm>
          <a:custGeom>
            <a:avLst/>
            <a:gdLst/>
            <a:ahLst/>
            <a:cxnLst/>
            <a:rect r="r" b="b" t="t" l="l"/>
            <a:pathLst>
              <a:path h="5764407" w="4317698">
                <a:moveTo>
                  <a:pt x="0" y="0"/>
                </a:moveTo>
                <a:lnTo>
                  <a:pt x="4317698" y="0"/>
                </a:lnTo>
                <a:lnTo>
                  <a:pt x="4317698" y="5764407"/>
                </a:lnTo>
                <a:lnTo>
                  <a:pt x="0" y="5764407"/>
                </a:lnTo>
                <a:lnTo>
                  <a:pt x="0" y="0"/>
                </a:lnTo>
                <a:close/>
              </a:path>
            </a:pathLst>
          </a:custGeom>
          <a:blipFill>
            <a:blip r:embed="rId2"/>
            <a:stretch>
              <a:fillRect l="0" t="0" r="0" b="0"/>
            </a:stretch>
          </a:blipFill>
        </p:spPr>
      </p:sp>
      <p:sp>
        <p:nvSpPr>
          <p:cNvPr name="Freeform 7" id="7"/>
          <p:cNvSpPr/>
          <p:nvPr/>
        </p:nvSpPr>
        <p:spPr>
          <a:xfrm flipH="false" flipV="false" rot="0">
            <a:off x="12801570" y="5341661"/>
            <a:ext cx="2450434" cy="3280329"/>
          </a:xfrm>
          <a:custGeom>
            <a:avLst/>
            <a:gdLst/>
            <a:ahLst/>
            <a:cxnLst/>
            <a:rect r="r" b="b" t="t" l="l"/>
            <a:pathLst>
              <a:path h="3280329" w="2450434">
                <a:moveTo>
                  <a:pt x="0" y="0"/>
                </a:moveTo>
                <a:lnTo>
                  <a:pt x="2450433" y="0"/>
                </a:lnTo>
                <a:lnTo>
                  <a:pt x="2450433" y="3280328"/>
                </a:lnTo>
                <a:lnTo>
                  <a:pt x="0" y="3280328"/>
                </a:lnTo>
                <a:lnTo>
                  <a:pt x="0" y="0"/>
                </a:lnTo>
                <a:close/>
              </a:path>
            </a:pathLst>
          </a:custGeom>
          <a:blipFill>
            <a:blip r:embed="rId3"/>
            <a:stretch>
              <a:fillRect l="0" t="0" r="0" b="0"/>
            </a:stretch>
          </a:blipFill>
        </p:spPr>
      </p:sp>
      <p:sp>
        <p:nvSpPr>
          <p:cNvPr name="TextBox 8" id="8"/>
          <p:cNvSpPr txBox="true"/>
          <p:nvPr/>
        </p:nvSpPr>
        <p:spPr>
          <a:xfrm rot="0">
            <a:off x="1381125" y="3457575"/>
            <a:ext cx="7810500" cy="514350"/>
          </a:xfrm>
          <a:prstGeom prst="rect">
            <a:avLst/>
          </a:prstGeom>
        </p:spPr>
        <p:txBody>
          <a:bodyPr anchor="t" rtlCol="false" tIns="0" lIns="0" bIns="0" rIns="0">
            <a:spAutoFit/>
          </a:bodyPr>
          <a:lstStyle/>
          <a:p>
            <a:pPr algn="l">
              <a:lnSpc>
                <a:spcPts val="3150"/>
              </a:lnSpc>
            </a:pPr>
            <a:r>
              <a:rPr lang="en-US" sz="2625" b="true">
                <a:solidFill>
                  <a:srgbClr val="0076A8"/>
                </a:solidFill>
                <a:latin typeface="Arimo Bold"/>
                <a:ea typeface="Arimo Bold"/>
                <a:cs typeface="Arimo Bold"/>
                <a:sym typeface="Arimo Bold"/>
              </a:rPr>
              <a:t>Development and strategic marketing</a:t>
            </a:r>
          </a:p>
        </p:txBody>
      </p:sp>
      <p:sp>
        <p:nvSpPr>
          <p:cNvPr name="TextBox 9" id="9"/>
          <p:cNvSpPr txBox="true"/>
          <p:nvPr/>
        </p:nvSpPr>
        <p:spPr>
          <a:xfrm rot="0">
            <a:off x="1381125" y="3981450"/>
            <a:ext cx="7810500" cy="771525"/>
          </a:xfrm>
          <a:prstGeom prst="rect">
            <a:avLst/>
          </a:prstGeom>
        </p:spPr>
        <p:txBody>
          <a:bodyPr anchor="t" rtlCol="false" tIns="0" lIns="0" bIns="0" rIns="0">
            <a:spAutoFit/>
          </a:bodyPr>
          <a:lstStyle/>
          <a:p>
            <a:pPr algn="l">
              <a:lnSpc>
                <a:spcPts val="2970"/>
              </a:lnSpc>
            </a:pPr>
            <a:r>
              <a:rPr lang="en-US" sz="2475">
                <a:solidFill>
                  <a:srgbClr val="164B61"/>
                </a:solidFill>
                <a:latin typeface="Arimo"/>
                <a:ea typeface="Arimo"/>
                <a:cs typeface="Arimo"/>
                <a:sym typeface="Arimo"/>
              </a:rPr>
              <a:t>20+ years in fundraising, marketing, and leadership</a:t>
            </a:r>
          </a:p>
        </p:txBody>
      </p:sp>
      <p:sp>
        <p:nvSpPr>
          <p:cNvPr name="TextBox 10" id="10"/>
          <p:cNvSpPr txBox="true"/>
          <p:nvPr/>
        </p:nvSpPr>
        <p:spPr>
          <a:xfrm rot="0">
            <a:off x="1381125" y="4962525"/>
            <a:ext cx="7810500" cy="514350"/>
          </a:xfrm>
          <a:prstGeom prst="rect">
            <a:avLst/>
          </a:prstGeom>
        </p:spPr>
        <p:txBody>
          <a:bodyPr anchor="t" rtlCol="false" tIns="0" lIns="0" bIns="0" rIns="0">
            <a:spAutoFit/>
          </a:bodyPr>
          <a:lstStyle/>
          <a:p>
            <a:pPr algn="l">
              <a:lnSpc>
                <a:spcPts val="3150"/>
              </a:lnSpc>
            </a:pPr>
            <a:r>
              <a:rPr lang="en-US" sz="2625" b="true">
                <a:solidFill>
                  <a:srgbClr val="0076A8"/>
                </a:solidFill>
                <a:latin typeface="Arimo Bold"/>
                <a:ea typeface="Arimo Bold"/>
                <a:cs typeface="Arimo Bold"/>
                <a:sym typeface="Arimo Bold"/>
              </a:rPr>
              <a:t>A personal journey</a:t>
            </a:r>
          </a:p>
        </p:txBody>
      </p:sp>
      <p:sp>
        <p:nvSpPr>
          <p:cNvPr name="TextBox 11" id="11"/>
          <p:cNvSpPr txBox="true"/>
          <p:nvPr/>
        </p:nvSpPr>
        <p:spPr>
          <a:xfrm rot="0">
            <a:off x="1381125" y="5486400"/>
            <a:ext cx="7810500" cy="771525"/>
          </a:xfrm>
          <a:prstGeom prst="rect">
            <a:avLst/>
          </a:prstGeom>
        </p:spPr>
        <p:txBody>
          <a:bodyPr anchor="t" rtlCol="false" tIns="0" lIns="0" bIns="0" rIns="0">
            <a:spAutoFit/>
          </a:bodyPr>
          <a:lstStyle/>
          <a:p>
            <a:pPr algn="l">
              <a:lnSpc>
                <a:spcPts val="2970"/>
              </a:lnSpc>
            </a:pPr>
            <a:r>
              <a:rPr lang="en-US" sz="2475">
                <a:solidFill>
                  <a:srgbClr val="164B61"/>
                </a:solidFill>
                <a:latin typeface="Arimo"/>
                <a:ea typeface="Arimo"/>
                <a:cs typeface="Arimo"/>
                <a:sym typeface="Arimo"/>
              </a:rPr>
              <a:t>Albania, Philadelphia, New Jersey</a:t>
            </a:r>
          </a:p>
        </p:txBody>
      </p:sp>
      <p:sp>
        <p:nvSpPr>
          <p:cNvPr name="TextBox 12" id="12"/>
          <p:cNvSpPr txBox="true"/>
          <p:nvPr/>
        </p:nvSpPr>
        <p:spPr>
          <a:xfrm rot="0">
            <a:off x="1381125" y="6467475"/>
            <a:ext cx="7810500" cy="514350"/>
          </a:xfrm>
          <a:prstGeom prst="rect">
            <a:avLst/>
          </a:prstGeom>
        </p:spPr>
        <p:txBody>
          <a:bodyPr anchor="t" rtlCol="false" tIns="0" lIns="0" bIns="0" rIns="0">
            <a:spAutoFit/>
          </a:bodyPr>
          <a:lstStyle/>
          <a:p>
            <a:pPr algn="l">
              <a:lnSpc>
                <a:spcPts val="3150"/>
              </a:lnSpc>
            </a:pPr>
            <a:r>
              <a:rPr lang="en-US" sz="2625" b="true">
                <a:solidFill>
                  <a:srgbClr val="0076A8"/>
                </a:solidFill>
                <a:latin typeface="Arimo Bold"/>
                <a:ea typeface="Arimo Bold"/>
                <a:cs typeface="Arimo Bold"/>
                <a:sym typeface="Arimo Bold"/>
              </a:rPr>
              <a:t>The people behind the work</a:t>
            </a:r>
          </a:p>
        </p:txBody>
      </p:sp>
      <p:sp>
        <p:nvSpPr>
          <p:cNvPr name="TextBox 13" id="13"/>
          <p:cNvSpPr txBox="true"/>
          <p:nvPr/>
        </p:nvSpPr>
        <p:spPr>
          <a:xfrm rot="0">
            <a:off x="1381125" y="6991350"/>
            <a:ext cx="7810500" cy="771525"/>
          </a:xfrm>
          <a:prstGeom prst="rect">
            <a:avLst/>
          </a:prstGeom>
        </p:spPr>
        <p:txBody>
          <a:bodyPr anchor="t" rtlCol="false" tIns="0" lIns="0" bIns="0" rIns="0">
            <a:spAutoFit/>
          </a:bodyPr>
          <a:lstStyle/>
          <a:p>
            <a:pPr algn="l">
              <a:lnSpc>
                <a:spcPts val="2970"/>
              </a:lnSpc>
            </a:pPr>
            <a:r>
              <a:rPr lang="en-US" sz="2475">
                <a:solidFill>
                  <a:srgbClr val="164B61"/>
                </a:solidFill>
                <a:latin typeface="Arimo"/>
                <a:ea typeface="Arimo"/>
                <a:cs typeface="Arimo"/>
                <a:sym typeface="Arimo"/>
              </a:rPr>
              <a:t>Wife to Nick, mama to Ben, Isaac AND Sally</a:t>
            </a:r>
          </a:p>
        </p:txBody>
      </p:sp>
      <p:sp>
        <p:nvSpPr>
          <p:cNvPr name="Freeform 14" id="14"/>
          <p:cNvSpPr/>
          <p:nvPr/>
        </p:nvSpPr>
        <p:spPr>
          <a:xfrm flipH="false" flipV="false" rot="0">
            <a:off x="15472879" y="8522091"/>
            <a:ext cx="2429842" cy="1472418"/>
          </a:xfrm>
          <a:custGeom>
            <a:avLst/>
            <a:gdLst/>
            <a:ahLst/>
            <a:cxnLst/>
            <a:rect r="r" b="b" t="t" l="l"/>
            <a:pathLst>
              <a:path h="1472418" w="2429842">
                <a:moveTo>
                  <a:pt x="0" y="0"/>
                </a:moveTo>
                <a:lnTo>
                  <a:pt x="2429842" y="0"/>
                </a:lnTo>
                <a:lnTo>
                  <a:pt x="2429842" y="1472418"/>
                </a:lnTo>
                <a:lnTo>
                  <a:pt x="0" y="1472418"/>
                </a:lnTo>
                <a:lnTo>
                  <a:pt x="0" y="0"/>
                </a:lnTo>
                <a:close/>
              </a:path>
            </a:pathLst>
          </a:custGeom>
          <a:blipFill>
            <a:blip r:embed="rId4"/>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6687800" y="828675"/>
            <a:ext cx="666750" cy="438150"/>
          </a:xfrm>
          <a:prstGeom prst="rect">
            <a:avLst/>
          </a:prstGeom>
        </p:spPr>
        <p:txBody>
          <a:bodyPr anchor="t" rtlCol="false" tIns="0" lIns="0" bIns="0" rIns="0">
            <a:spAutoFit/>
          </a:bodyPr>
          <a:lstStyle/>
          <a:p>
            <a:pPr algn="r">
              <a:lnSpc>
                <a:spcPts val="2430"/>
              </a:lnSpc>
            </a:pPr>
            <a:r>
              <a:rPr lang="en-US" sz="2025" b="true">
                <a:solidFill>
                  <a:srgbClr val="47A23F"/>
                </a:solidFill>
                <a:latin typeface="Arimo Bold"/>
                <a:ea typeface="Arimo Bold"/>
                <a:cs typeface="Arimo Bold"/>
                <a:sym typeface="Arimo Bold"/>
              </a:rPr>
              <a:t>4</a:t>
            </a:r>
          </a:p>
        </p:txBody>
      </p:sp>
      <p:sp>
        <p:nvSpPr>
          <p:cNvPr name="TextBox 3" id="3"/>
          <p:cNvSpPr txBox="true"/>
          <p:nvPr/>
        </p:nvSpPr>
        <p:spPr>
          <a:xfrm rot="0">
            <a:off x="1381125" y="1114968"/>
            <a:ext cx="14668500" cy="1495425"/>
          </a:xfrm>
          <a:prstGeom prst="rect">
            <a:avLst/>
          </a:prstGeom>
        </p:spPr>
        <p:txBody>
          <a:bodyPr anchor="t" rtlCol="false" tIns="0" lIns="0" bIns="0" rIns="0">
            <a:spAutoFit/>
          </a:bodyPr>
          <a:lstStyle/>
          <a:p>
            <a:pPr algn="l">
              <a:lnSpc>
                <a:spcPts val="5220"/>
              </a:lnSpc>
            </a:pPr>
            <a:r>
              <a:rPr lang="en-US" sz="4350" b="true">
                <a:solidFill>
                  <a:srgbClr val="0076A8"/>
                </a:solidFill>
                <a:latin typeface="Arimo Bold"/>
                <a:ea typeface="Arimo Bold"/>
                <a:cs typeface="Arimo Bold"/>
                <a:sym typeface="Arimo Bold"/>
              </a:rPr>
              <a:t>What we hope you will take away from our presentation today</a:t>
            </a:r>
          </a:p>
        </p:txBody>
      </p:sp>
      <p:sp>
        <p:nvSpPr>
          <p:cNvPr name="TextBox 4" id="4"/>
          <p:cNvSpPr txBox="true"/>
          <p:nvPr/>
        </p:nvSpPr>
        <p:spPr>
          <a:xfrm rot="0">
            <a:off x="1381125" y="2838450"/>
            <a:ext cx="14287500" cy="514350"/>
          </a:xfrm>
          <a:prstGeom prst="rect">
            <a:avLst/>
          </a:prstGeom>
        </p:spPr>
        <p:txBody>
          <a:bodyPr anchor="t" rtlCol="false" tIns="0" lIns="0" bIns="0" rIns="0">
            <a:spAutoFit/>
          </a:bodyPr>
          <a:lstStyle/>
          <a:p>
            <a:pPr algn="l">
              <a:lnSpc>
                <a:spcPts val="3510"/>
              </a:lnSpc>
            </a:pPr>
            <a:r>
              <a:rPr lang="en-US" sz="2925" b="true">
                <a:solidFill>
                  <a:srgbClr val="0076A8"/>
                </a:solidFill>
                <a:latin typeface="Arimo Bold"/>
                <a:ea typeface="Arimo Bold"/>
                <a:cs typeface="Arimo Bold"/>
                <a:sym typeface="Arimo Bold"/>
              </a:rPr>
              <a:t>The model and its purpose</a:t>
            </a:r>
          </a:p>
        </p:txBody>
      </p:sp>
      <p:sp>
        <p:nvSpPr>
          <p:cNvPr name="TextBox 5" id="5"/>
          <p:cNvSpPr txBox="true"/>
          <p:nvPr/>
        </p:nvSpPr>
        <p:spPr>
          <a:xfrm rot="0">
            <a:off x="1381125" y="3352800"/>
            <a:ext cx="14287500" cy="781050"/>
          </a:xfrm>
          <a:prstGeom prst="rect">
            <a:avLst/>
          </a:prstGeom>
        </p:spPr>
        <p:txBody>
          <a:bodyPr anchor="t" rtlCol="false" tIns="0" lIns="0" bIns="0" rIns="0">
            <a:spAutoFit/>
          </a:bodyPr>
          <a:lstStyle/>
          <a:p>
            <a:pPr algn="l">
              <a:lnSpc>
                <a:spcPts val="3329"/>
              </a:lnSpc>
            </a:pPr>
            <a:r>
              <a:rPr lang="en-US" sz="2775">
                <a:solidFill>
                  <a:srgbClr val="164B61"/>
                </a:solidFill>
                <a:latin typeface="Arimo"/>
                <a:ea typeface="Arimo"/>
                <a:cs typeface="Arimo"/>
                <a:sym typeface="Arimo"/>
              </a:rPr>
              <a:t>Describe the FQHC movement’s history and the policy intent of the FQHC model.</a:t>
            </a:r>
          </a:p>
        </p:txBody>
      </p:sp>
      <p:sp>
        <p:nvSpPr>
          <p:cNvPr name="TextBox 6" id="6"/>
          <p:cNvSpPr txBox="true"/>
          <p:nvPr/>
        </p:nvSpPr>
        <p:spPr>
          <a:xfrm rot="0">
            <a:off x="1381125" y="4476750"/>
            <a:ext cx="14287500" cy="514350"/>
          </a:xfrm>
          <a:prstGeom prst="rect">
            <a:avLst/>
          </a:prstGeom>
        </p:spPr>
        <p:txBody>
          <a:bodyPr anchor="t" rtlCol="false" tIns="0" lIns="0" bIns="0" rIns="0">
            <a:spAutoFit/>
          </a:bodyPr>
          <a:lstStyle/>
          <a:p>
            <a:pPr algn="l">
              <a:lnSpc>
                <a:spcPts val="3510"/>
              </a:lnSpc>
            </a:pPr>
            <a:r>
              <a:rPr lang="en-US" sz="2925" b="true">
                <a:solidFill>
                  <a:srgbClr val="0076A8"/>
                </a:solidFill>
                <a:latin typeface="Arimo Bold"/>
                <a:ea typeface="Arimo Bold"/>
                <a:cs typeface="Arimo Bold"/>
                <a:sym typeface="Arimo Bold"/>
              </a:rPr>
              <a:t>The evidence and current pressures</a:t>
            </a:r>
          </a:p>
        </p:txBody>
      </p:sp>
      <p:sp>
        <p:nvSpPr>
          <p:cNvPr name="TextBox 7" id="7"/>
          <p:cNvSpPr txBox="true"/>
          <p:nvPr/>
        </p:nvSpPr>
        <p:spPr>
          <a:xfrm rot="0">
            <a:off x="1381125" y="4991100"/>
            <a:ext cx="14287500" cy="781050"/>
          </a:xfrm>
          <a:prstGeom prst="rect">
            <a:avLst/>
          </a:prstGeom>
        </p:spPr>
        <p:txBody>
          <a:bodyPr anchor="t" rtlCol="false" tIns="0" lIns="0" bIns="0" rIns="0">
            <a:spAutoFit/>
          </a:bodyPr>
          <a:lstStyle/>
          <a:p>
            <a:pPr algn="l">
              <a:lnSpc>
                <a:spcPts val="3329"/>
              </a:lnSpc>
            </a:pPr>
            <a:r>
              <a:rPr lang="en-US" sz="2775">
                <a:solidFill>
                  <a:srgbClr val="164B61"/>
                </a:solidFill>
                <a:latin typeface="Arimo"/>
                <a:ea typeface="Arimo"/>
                <a:cs typeface="Arimo"/>
                <a:sym typeface="Arimo"/>
              </a:rPr>
              <a:t>Data trends, Medicaid changes, and workforce challenges.</a:t>
            </a:r>
          </a:p>
        </p:txBody>
      </p:sp>
      <p:sp>
        <p:nvSpPr>
          <p:cNvPr name="TextBox 8" id="8"/>
          <p:cNvSpPr txBox="true"/>
          <p:nvPr/>
        </p:nvSpPr>
        <p:spPr>
          <a:xfrm rot="0">
            <a:off x="1381125" y="6115050"/>
            <a:ext cx="14287500" cy="514350"/>
          </a:xfrm>
          <a:prstGeom prst="rect">
            <a:avLst/>
          </a:prstGeom>
        </p:spPr>
        <p:txBody>
          <a:bodyPr anchor="t" rtlCol="false" tIns="0" lIns="0" bIns="0" rIns="0">
            <a:spAutoFit/>
          </a:bodyPr>
          <a:lstStyle/>
          <a:p>
            <a:pPr algn="l">
              <a:lnSpc>
                <a:spcPts val="3510"/>
              </a:lnSpc>
            </a:pPr>
            <a:r>
              <a:rPr lang="en-US" sz="2925" b="true">
                <a:solidFill>
                  <a:srgbClr val="0076A8"/>
                </a:solidFill>
                <a:latin typeface="Arimo Bold"/>
                <a:ea typeface="Arimo Bold"/>
                <a:cs typeface="Arimo Bold"/>
                <a:sym typeface="Arimo Bold"/>
              </a:rPr>
              <a:t>Three actions for your health center</a:t>
            </a:r>
          </a:p>
        </p:txBody>
      </p:sp>
      <p:sp>
        <p:nvSpPr>
          <p:cNvPr name="TextBox 9" id="9"/>
          <p:cNvSpPr txBox="true"/>
          <p:nvPr/>
        </p:nvSpPr>
        <p:spPr>
          <a:xfrm rot="0">
            <a:off x="1381125" y="6629400"/>
            <a:ext cx="14287500" cy="781050"/>
          </a:xfrm>
          <a:prstGeom prst="rect">
            <a:avLst/>
          </a:prstGeom>
        </p:spPr>
        <p:txBody>
          <a:bodyPr anchor="t" rtlCol="false" tIns="0" lIns="0" bIns="0" rIns="0">
            <a:spAutoFit/>
          </a:bodyPr>
          <a:lstStyle/>
          <a:p>
            <a:pPr algn="l">
              <a:lnSpc>
                <a:spcPts val="3329"/>
              </a:lnSpc>
            </a:pPr>
            <a:r>
              <a:rPr lang="en-US" sz="2775">
                <a:solidFill>
                  <a:srgbClr val="164B61"/>
                </a:solidFill>
                <a:latin typeface="Arimo"/>
                <a:ea typeface="Arimo"/>
                <a:cs typeface="Arimo"/>
                <a:sym typeface="Arimo"/>
              </a:rPr>
              <a:t>Develop an executive message, a board advocacy action, and a community visibility plan.</a:t>
            </a:r>
          </a:p>
        </p:txBody>
      </p:sp>
      <p:sp>
        <p:nvSpPr>
          <p:cNvPr name="Freeform 10" id="10"/>
          <p:cNvSpPr/>
          <p:nvPr/>
        </p:nvSpPr>
        <p:spPr>
          <a:xfrm flipH="false" flipV="false" rot="0">
            <a:off x="15472879" y="8522091"/>
            <a:ext cx="2429842" cy="1472418"/>
          </a:xfrm>
          <a:custGeom>
            <a:avLst/>
            <a:gdLst/>
            <a:ahLst/>
            <a:cxnLst/>
            <a:rect r="r" b="b" t="t" l="l"/>
            <a:pathLst>
              <a:path h="1472418" w="2429842">
                <a:moveTo>
                  <a:pt x="0" y="0"/>
                </a:moveTo>
                <a:lnTo>
                  <a:pt x="2429842" y="0"/>
                </a:lnTo>
                <a:lnTo>
                  <a:pt x="2429842" y="1472418"/>
                </a:lnTo>
                <a:lnTo>
                  <a:pt x="0" y="1472418"/>
                </a:lnTo>
                <a:lnTo>
                  <a:pt x="0" y="0"/>
                </a:lnTo>
                <a:close/>
              </a:path>
            </a:pathLst>
          </a:custGeom>
          <a:blipFill>
            <a:blip r:embed="rId2"/>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230223" y="4752975"/>
            <a:ext cx="5722552" cy="4943244"/>
          </a:xfrm>
          <a:custGeom>
            <a:avLst/>
            <a:gdLst/>
            <a:ahLst/>
            <a:cxnLst/>
            <a:rect r="r" b="b" t="t" l="l"/>
            <a:pathLst>
              <a:path h="4943244" w="5722552">
                <a:moveTo>
                  <a:pt x="0" y="0"/>
                </a:moveTo>
                <a:lnTo>
                  <a:pt x="5722552" y="0"/>
                </a:lnTo>
                <a:lnTo>
                  <a:pt x="5722552" y="4943244"/>
                </a:lnTo>
                <a:lnTo>
                  <a:pt x="0" y="4943244"/>
                </a:lnTo>
                <a:lnTo>
                  <a:pt x="0" y="0"/>
                </a:lnTo>
                <a:close/>
              </a:path>
            </a:pathLst>
          </a:custGeom>
          <a:blipFill>
            <a:blip r:embed="rId2"/>
            <a:stretch>
              <a:fillRect l="0" t="0" r="-4524" b="0"/>
            </a:stretch>
          </a:blipFill>
        </p:spPr>
      </p:sp>
      <p:sp>
        <p:nvSpPr>
          <p:cNvPr name="TextBox 3" id="3"/>
          <p:cNvSpPr txBox="true"/>
          <p:nvPr/>
        </p:nvSpPr>
        <p:spPr>
          <a:xfrm rot="0">
            <a:off x="16687800" y="828675"/>
            <a:ext cx="666750" cy="438150"/>
          </a:xfrm>
          <a:prstGeom prst="rect">
            <a:avLst/>
          </a:prstGeom>
        </p:spPr>
        <p:txBody>
          <a:bodyPr anchor="t" rtlCol="false" tIns="0" lIns="0" bIns="0" rIns="0">
            <a:spAutoFit/>
          </a:bodyPr>
          <a:lstStyle/>
          <a:p>
            <a:pPr algn="r">
              <a:lnSpc>
                <a:spcPts val="2430"/>
              </a:lnSpc>
            </a:pPr>
            <a:r>
              <a:rPr lang="en-US" sz="2025" b="true">
                <a:solidFill>
                  <a:srgbClr val="47A23F"/>
                </a:solidFill>
                <a:latin typeface="Arimo Bold"/>
                <a:ea typeface="Arimo Bold"/>
                <a:cs typeface="Arimo Bold"/>
                <a:sym typeface="Arimo Bold"/>
              </a:rPr>
              <a:t>5</a:t>
            </a:r>
          </a:p>
        </p:txBody>
      </p:sp>
      <p:sp>
        <p:nvSpPr>
          <p:cNvPr name="TextBox 4" id="4"/>
          <p:cNvSpPr txBox="true"/>
          <p:nvPr/>
        </p:nvSpPr>
        <p:spPr>
          <a:xfrm rot="0">
            <a:off x="1219200" y="703698"/>
            <a:ext cx="14668500" cy="676275"/>
          </a:xfrm>
          <a:prstGeom prst="rect">
            <a:avLst/>
          </a:prstGeom>
        </p:spPr>
        <p:txBody>
          <a:bodyPr anchor="t" rtlCol="false" tIns="0" lIns="0" bIns="0" rIns="0">
            <a:spAutoFit/>
          </a:bodyPr>
          <a:lstStyle/>
          <a:p>
            <a:pPr algn="l">
              <a:lnSpc>
                <a:spcPts val="5220"/>
              </a:lnSpc>
            </a:pPr>
            <a:r>
              <a:rPr lang="en-US" sz="4350" b="true">
                <a:solidFill>
                  <a:srgbClr val="0076A8"/>
                </a:solidFill>
                <a:latin typeface="Arimo Bold"/>
                <a:ea typeface="Arimo Bold"/>
                <a:cs typeface="Arimo Bold"/>
                <a:sym typeface="Arimo Bold"/>
              </a:rPr>
              <a:t>Freedom Summer and the roots of the FQHC movement</a:t>
            </a:r>
          </a:p>
        </p:txBody>
      </p:sp>
      <p:sp>
        <p:nvSpPr>
          <p:cNvPr name="TextBox 5" id="5"/>
          <p:cNvSpPr txBox="true"/>
          <p:nvPr/>
        </p:nvSpPr>
        <p:spPr>
          <a:xfrm rot="0">
            <a:off x="1219200" y="2614900"/>
            <a:ext cx="6858000" cy="1362075"/>
          </a:xfrm>
          <a:prstGeom prst="rect">
            <a:avLst/>
          </a:prstGeom>
        </p:spPr>
        <p:txBody>
          <a:bodyPr anchor="t" rtlCol="false" tIns="0" lIns="0" bIns="0" rIns="0">
            <a:spAutoFit/>
          </a:bodyPr>
          <a:lstStyle/>
          <a:p>
            <a:pPr algn="l">
              <a:lnSpc>
                <a:spcPts val="9720"/>
              </a:lnSpc>
            </a:pPr>
            <a:r>
              <a:rPr lang="en-US" sz="8100" b="true">
                <a:solidFill>
                  <a:srgbClr val="47A23F"/>
                </a:solidFill>
                <a:latin typeface="Arimo Bold"/>
                <a:ea typeface="Arimo Bold"/>
                <a:cs typeface="Arimo Bold"/>
                <a:sym typeface="Arimo Bold"/>
              </a:rPr>
              <a:t>1964</a:t>
            </a:r>
          </a:p>
        </p:txBody>
      </p:sp>
      <p:sp>
        <p:nvSpPr>
          <p:cNvPr name="TextBox 6" id="6"/>
          <p:cNvSpPr txBox="true"/>
          <p:nvPr/>
        </p:nvSpPr>
        <p:spPr>
          <a:xfrm rot="0">
            <a:off x="1266825" y="4291300"/>
            <a:ext cx="6953250" cy="1304925"/>
          </a:xfrm>
          <a:prstGeom prst="rect">
            <a:avLst/>
          </a:prstGeom>
        </p:spPr>
        <p:txBody>
          <a:bodyPr anchor="t" rtlCol="false" tIns="0" lIns="0" bIns="0" rIns="0">
            <a:spAutoFit/>
          </a:bodyPr>
          <a:lstStyle/>
          <a:p>
            <a:pPr algn="l">
              <a:lnSpc>
                <a:spcPts val="3869"/>
              </a:lnSpc>
            </a:pPr>
            <a:r>
              <a:rPr lang="en-US" sz="3225" b="true">
                <a:solidFill>
                  <a:srgbClr val="0076A8"/>
                </a:solidFill>
                <a:latin typeface="Arimo Bold"/>
                <a:ea typeface="Arimo Bold"/>
                <a:cs typeface="Arimo Bold"/>
                <a:sym typeface="Arimo Bold"/>
              </a:rPr>
              <a:t>Civil rights organizing exposed exclusion from medical care.</a:t>
            </a:r>
          </a:p>
        </p:txBody>
      </p:sp>
      <p:sp>
        <p:nvSpPr>
          <p:cNvPr name="TextBox 7" id="7"/>
          <p:cNvSpPr txBox="true"/>
          <p:nvPr/>
        </p:nvSpPr>
        <p:spPr>
          <a:xfrm rot="0">
            <a:off x="1266825" y="5643275"/>
            <a:ext cx="6362249" cy="1219200"/>
          </a:xfrm>
          <a:prstGeom prst="rect">
            <a:avLst/>
          </a:prstGeom>
        </p:spPr>
        <p:txBody>
          <a:bodyPr anchor="t" rtlCol="false" tIns="0" lIns="0" bIns="0" rIns="0">
            <a:spAutoFit/>
          </a:bodyPr>
          <a:lstStyle/>
          <a:p>
            <a:pPr algn="l">
              <a:lnSpc>
                <a:spcPts val="3150"/>
              </a:lnSpc>
            </a:pPr>
            <a:r>
              <a:rPr lang="en-US" sz="2625">
                <a:solidFill>
                  <a:srgbClr val="164B61"/>
                </a:solidFill>
                <a:latin typeface="Arimo"/>
                <a:ea typeface="Arimo"/>
                <a:cs typeface="Arimo"/>
                <a:sym typeface="Arimo"/>
              </a:rPr>
              <a:t>Medical volunteers and local leaders pursued a more lasting response to the needs they saw in Mississippi.</a:t>
            </a:r>
          </a:p>
        </p:txBody>
      </p:sp>
      <p:grpSp>
        <p:nvGrpSpPr>
          <p:cNvPr name="Group 8" id="8"/>
          <p:cNvGrpSpPr/>
          <p:nvPr/>
        </p:nvGrpSpPr>
        <p:grpSpPr>
          <a:xfrm rot="0">
            <a:off x="8077200" y="1800225"/>
            <a:ext cx="5239975" cy="4461918"/>
            <a:chOff x="0" y="0"/>
            <a:chExt cx="6986633" cy="5949224"/>
          </a:xfrm>
        </p:grpSpPr>
        <p:grpSp>
          <p:nvGrpSpPr>
            <p:cNvPr name="Group 9" id="9"/>
            <p:cNvGrpSpPr/>
            <p:nvPr/>
          </p:nvGrpSpPr>
          <p:grpSpPr>
            <a:xfrm rot="0">
              <a:off x="995" y="0"/>
              <a:ext cx="6984643" cy="5112945"/>
              <a:chOff x="0" y="0"/>
              <a:chExt cx="8379612" cy="6134100"/>
            </a:xfrm>
          </p:grpSpPr>
          <p:sp>
            <p:nvSpPr>
              <p:cNvPr name="Freeform 10" id="10"/>
              <p:cNvSpPr/>
              <p:nvPr/>
            </p:nvSpPr>
            <p:spPr>
              <a:xfrm flipH="false" flipV="false" rot="0">
                <a:off x="0" y="0"/>
                <a:ext cx="8379587" cy="6134100"/>
              </a:xfrm>
              <a:custGeom>
                <a:avLst/>
                <a:gdLst/>
                <a:ahLst/>
                <a:cxnLst/>
                <a:rect r="r" b="b" t="t" l="l"/>
                <a:pathLst>
                  <a:path h="6134100" w="8379587">
                    <a:moveTo>
                      <a:pt x="0" y="0"/>
                    </a:moveTo>
                    <a:lnTo>
                      <a:pt x="8379587" y="0"/>
                    </a:lnTo>
                    <a:lnTo>
                      <a:pt x="8379587" y="6134100"/>
                    </a:lnTo>
                    <a:lnTo>
                      <a:pt x="0" y="6134100"/>
                    </a:lnTo>
                    <a:lnTo>
                      <a:pt x="0" y="0"/>
                    </a:lnTo>
                    <a:close/>
                  </a:path>
                </a:pathLst>
              </a:custGeom>
              <a:blipFill>
                <a:blip r:embed="rId3"/>
                <a:stretch>
                  <a:fillRect l="0" t="0" r="0" b="0"/>
                </a:stretch>
              </a:blipFill>
            </p:spPr>
          </p:sp>
        </p:grpSp>
        <p:sp>
          <p:nvSpPr>
            <p:cNvPr name="TextBox 11" id="11"/>
            <p:cNvSpPr txBox="true"/>
            <p:nvPr/>
          </p:nvSpPr>
          <p:spPr>
            <a:xfrm rot="0">
              <a:off x="0" y="5347955"/>
              <a:ext cx="6986633" cy="601269"/>
            </a:xfrm>
            <a:prstGeom prst="rect">
              <a:avLst/>
            </a:prstGeom>
          </p:spPr>
          <p:txBody>
            <a:bodyPr anchor="t" rtlCol="false" tIns="0" lIns="0" bIns="0" rIns="0">
              <a:spAutoFit/>
            </a:bodyPr>
            <a:lstStyle/>
            <a:p>
              <a:pPr algn="l">
                <a:lnSpc>
                  <a:spcPts val="1500"/>
                </a:lnSpc>
              </a:pPr>
              <a:r>
                <a:rPr lang="en-US" sz="1250">
                  <a:solidFill>
                    <a:srgbClr val="4F5E66"/>
                  </a:solidFill>
                  <a:latin typeface="Arimo"/>
                  <a:ea typeface="Arimo"/>
                  <a:cs typeface="Arimo"/>
                  <a:sym typeface="Arimo"/>
                </a:rPr>
                <a:t>Freedom Summer volunteers, Oxford, Ohio, June 1964</a:t>
              </a:r>
            </a:p>
            <a:p>
              <a:pPr algn="l">
                <a:lnSpc>
                  <a:spcPts val="1500"/>
                </a:lnSpc>
              </a:pPr>
              <a:r>
                <a:rPr lang="en-US" sz="1250">
                  <a:solidFill>
                    <a:srgbClr val="4F5E66"/>
                  </a:solidFill>
                  <a:latin typeface="Arimo"/>
                  <a:ea typeface="Arimo"/>
                  <a:cs typeface="Arimo"/>
                  <a:sym typeface="Arimo"/>
                </a:rPr>
                <a:t>Photo: Ted Polumbaum Collection / Newseum</a:t>
              </a:r>
            </a:p>
          </p:txBody>
        </p:sp>
      </p:grpSp>
      <p:sp>
        <p:nvSpPr>
          <p:cNvPr name="TextBox 12" id="12"/>
          <p:cNvSpPr txBox="true"/>
          <p:nvPr/>
        </p:nvSpPr>
        <p:spPr>
          <a:xfrm rot="0">
            <a:off x="1219200" y="8943975"/>
            <a:ext cx="14001750" cy="323850"/>
          </a:xfrm>
          <a:prstGeom prst="rect">
            <a:avLst/>
          </a:prstGeom>
        </p:spPr>
        <p:txBody>
          <a:bodyPr anchor="t" rtlCol="false" tIns="0" lIns="0" bIns="0" rIns="0">
            <a:spAutoFit/>
          </a:bodyPr>
          <a:lstStyle/>
          <a:p>
            <a:pPr algn="l">
              <a:lnSpc>
                <a:spcPts val="1620"/>
              </a:lnSpc>
            </a:pPr>
            <a:r>
              <a:rPr lang="en-US" sz="1350" u="sng">
                <a:solidFill>
                  <a:srgbClr val="467886"/>
                </a:solidFill>
                <a:latin typeface="Arimo"/>
                <a:ea typeface="Arimo"/>
                <a:cs typeface="Arimo"/>
                <a:sym typeface="Arimo"/>
                <a:hlinkClick r:id="rId4" tooltip="https://www.chcchronicles.org/stories/america%E2%80%99s-first-community-health-centers-%E2%80%93-foundation-today%E2%80%99s-health-center-movement"/>
              </a:rPr>
              <a:t>[2] CHC Chronicles, America’s First Community Health Centers (2024)</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6687800" y="828675"/>
            <a:ext cx="666750" cy="438150"/>
          </a:xfrm>
          <a:prstGeom prst="rect">
            <a:avLst/>
          </a:prstGeom>
        </p:spPr>
        <p:txBody>
          <a:bodyPr anchor="t" rtlCol="false" tIns="0" lIns="0" bIns="0" rIns="0">
            <a:spAutoFit/>
          </a:bodyPr>
          <a:lstStyle/>
          <a:p>
            <a:pPr algn="r">
              <a:lnSpc>
                <a:spcPts val="2430"/>
              </a:lnSpc>
            </a:pPr>
            <a:r>
              <a:rPr lang="en-US" sz="2025" b="true">
                <a:solidFill>
                  <a:srgbClr val="47A23F"/>
                </a:solidFill>
                <a:latin typeface="Arimo Bold"/>
                <a:ea typeface="Arimo Bold"/>
                <a:cs typeface="Arimo Bold"/>
                <a:sym typeface="Arimo Bold"/>
              </a:rPr>
              <a:t>6</a:t>
            </a:r>
          </a:p>
        </p:txBody>
      </p:sp>
      <p:sp>
        <p:nvSpPr>
          <p:cNvPr name="TextBox 3" id="3"/>
          <p:cNvSpPr txBox="true"/>
          <p:nvPr/>
        </p:nvSpPr>
        <p:spPr>
          <a:xfrm rot="0">
            <a:off x="1200150" y="876300"/>
            <a:ext cx="14668500" cy="1495425"/>
          </a:xfrm>
          <a:prstGeom prst="rect">
            <a:avLst/>
          </a:prstGeom>
        </p:spPr>
        <p:txBody>
          <a:bodyPr anchor="t" rtlCol="false" tIns="0" lIns="0" bIns="0" rIns="0">
            <a:spAutoFit/>
          </a:bodyPr>
          <a:lstStyle/>
          <a:p>
            <a:pPr algn="l">
              <a:lnSpc>
                <a:spcPts val="5220"/>
              </a:lnSpc>
            </a:pPr>
            <a:r>
              <a:rPr lang="en-US" sz="4350" b="true">
                <a:solidFill>
                  <a:srgbClr val="0076A8"/>
                </a:solidFill>
                <a:latin typeface="Arimo Bold"/>
                <a:ea typeface="Arimo Bold"/>
                <a:cs typeface="Arimo Bold"/>
                <a:sym typeface="Arimo Bold"/>
              </a:rPr>
              <a:t>Community voice shaped the health center model</a:t>
            </a:r>
          </a:p>
        </p:txBody>
      </p:sp>
      <p:sp>
        <p:nvSpPr>
          <p:cNvPr name="TextBox 4" id="4"/>
          <p:cNvSpPr txBox="true"/>
          <p:nvPr/>
        </p:nvSpPr>
        <p:spPr>
          <a:xfrm rot="0">
            <a:off x="1381125" y="2819400"/>
            <a:ext cx="5715000" cy="1276350"/>
          </a:xfrm>
          <a:prstGeom prst="rect">
            <a:avLst/>
          </a:prstGeom>
        </p:spPr>
        <p:txBody>
          <a:bodyPr anchor="t" rtlCol="false" tIns="0" lIns="0" bIns="0" rIns="0">
            <a:spAutoFit/>
          </a:bodyPr>
          <a:lstStyle/>
          <a:p>
            <a:pPr algn="l">
              <a:lnSpc>
                <a:spcPts val="9360"/>
              </a:lnSpc>
            </a:pPr>
            <a:r>
              <a:rPr lang="en-US" sz="7800" b="true">
                <a:solidFill>
                  <a:srgbClr val="47A23F"/>
                </a:solidFill>
                <a:latin typeface="Arimo Bold"/>
                <a:ea typeface="Arimo Bold"/>
                <a:cs typeface="Arimo Bold"/>
                <a:sym typeface="Arimo Bold"/>
              </a:rPr>
              <a:t>1965</a:t>
            </a:r>
          </a:p>
        </p:txBody>
      </p:sp>
      <p:sp>
        <p:nvSpPr>
          <p:cNvPr name="TextBox 5" id="5"/>
          <p:cNvSpPr txBox="true"/>
          <p:nvPr/>
        </p:nvSpPr>
        <p:spPr>
          <a:xfrm rot="0">
            <a:off x="1381125" y="4305300"/>
            <a:ext cx="6381750" cy="1457325"/>
          </a:xfrm>
          <a:prstGeom prst="rect">
            <a:avLst/>
          </a:prstGeom>
        </p:spPr>
        <p:txBody>
          <a:bodyPr anchor="t" rtlCol="false" tIns="0" lIns="0" bIns="0" rIns="0">
            <a:spAutoFit/>
          </a:bodyPr>
          <a:lstStyle/>
          <a:p>
            <a:pPr algn="l">
              <a:lnSpc>
                <a:spcPts val="3960"/>
              </a:lnSpc>
            </a:pPr>
            <a:r>
              <a:rPr lang="en-US" sz="3300" b="true">
                <a:solidFill>
                  <a:srgbClr val="0076A8"/>
                </a:solidFill>
                <a:latin typeface="Arimo Bold"/>
                <a:ea typeface="Arimo Bold"/>
                <a:cs typeface="Arimo Bold"/>
                <a:sym typeface="Arimo Bold"/>
              </a:rPr>
              <a:t>The federal neighborhood health center program began.</a:t>
            </a:r>
          </a:p>
        </p:txBody>
      </p:sp>
      <p:sp>
        <p:nvSpPr>
          <p:cNvPr name="TextBox 6" id="6"/>
          <p:cNvSpPr txBox="true"/>
          <p:nvPr/>
        </p:nvSpPr>
        <p:spPr>
          <a:xfrm rot="0">
            <a:off x="8524875" y="3028950"/>
            <a:ext cx="7810500" cy="514350"/>
          </a:xfrm>
          <a:prstGeom prst="rect">
            <a:avLst/>
          </a:prstGeom>
        </p:spPr>
        <p:txBody>
          <a:bodyPr anchor="t" rtlCol="false" tIns="0" lIns="0" bIns="0" rIns="0">
            <a:spAutoFit/>
          </a:bodyPr>
          <a:lstStyle/>
          <a:p>
            <a:pPr algn="l">
              <a:lnSpc>
                <a:spcPts val="3329"/>
              </a:lnSpc>
            </a:pPr>
            <a:r>
              <a:rPr lang="en-US" sz="2775" b="true">
                <a:solidFill>
                  <a:srgbClr val="0076A8"/>
                </a:solidFill>
                <a:latin typeface="Arimo Bold"/>
                <a:ea typeface="Arimo Bold"/>
                <a:cs typeface="Arimo Bold"/>
                <a:sym typeface="Arimo Bold"/>
              </a:rPr>
              <a:t>Community priorities</a:t>
            </a:r>
          </a:p>
        </p:txBody>
      </p:sp>
      <p:sp>
        <p:nvSpPr>
          <p:cNvPr name="TextBox 7" id="7"/>
          <p:cNvSpPr txBox="true"/>
          <p:nvPr/>
        </p:nvSpPr>
        <p:spPr>
          <a:xfrm rot="0">
            <a:off x="8524875" y="3543300"/>
            <a:ext cx="7810500" cy="781050"/>
          </a:xfrm>
          <a:prstGeom prst="rect">
            <a:avLst/>
          </a:prstGeom>
        </p:spPr>
        <p:txBody>
          <a:bodyPr anchor="t" rtlCol="false" tIns="0" lIns="0" bIns="0" rIns="0">
            <a:spAutoFit/>
          </a:bodyPr>
          <a:lstStyle/>
          <a:p>
            <a:pPr algn="l">
              <a:lnSpc>
                <a:spcPts val="3150"/>
              </a:lnSpc>
            </a:pPr>
            <a:r>
              <a:rPr lang="en-US" sz="2625">
                <a:solidFill>
                  <a:srgbClr val="164B61"/>
                </a:solidFill>
                <a:latin typeface="Arimo"/>
                <a:ea typeface="Arimo"/>
                <a:cs typeface="Arimo"/>
                <a:sym typeface="Arimo"/>
              </a:rPr>
              <a:t>Residents helped define what care and support their communities needed.</a:t>
            </a:r>
          </a:p>
        </p:txBody>
      </p:sp>
      <p:sp>
        <p:nvSpPr>
          <p:cNvPr name="TextBox 8" id="8"/>
          <p:cNvSpPr txBox="true"/>
          <p:nvPr/>
        </p:nvSpPr>
        <p:spPr>
          <a:xfrm rot="0">
            <a:off x="8524875" y="5219700"/>
            <a:ext cx="7810500" cy="514350"/>
          </a:xfrm>
          <a:prstGeom prst="rect">
            <a:avLst/>
          </a:prstGeom>
        </p:spPr>
        <p:txBody>
          <a:bodyPr anchor="t" rtlCol="false" tIns="0" lIns="0" bIns="0" rIns="0">
            <a:spAutoFit/>
          </a:bodyPr>
          <a:lstStyle/>
          <a:p>
            <a:pPr algn="l">
              <a:lnSpc>
                <a:spcPts val="3329"/>
              </a:lnSpc>
            </a:pPr>
            <a:r>
              <a:rPr lang="en-US" sz="2775" b="true">
                <a:solidFill>
                  <a:srgbClr val="0076A8"/>
                </a:solidFill>
                <a:latin typeface="Arimo Bold"/>
                <a:ea typeface="Arimo Bold"/>
                <a:cs typeface="Arimo Bold"/>
                <a:sym typeface="Arimo Bold"/>
              </a:rPr>
              <a:t>Health beyond the exam room</a:t>
            </a:r>
          </a:p>
        </p:txBody>
      </p:sp>
      <p:sp>
        <p:nvSpPr>
          <p:cNvPr name="TextBox 9" id="9"/>
          <p:cNvSpPr txBox="true"/>
          <p:nvPr/>
        </p:nvSpPr>
        <p:spPr>
          <a:xfrm rot="0">
            <a:off x="8524875" y="5734050"/>
            <a:ext cx="7810500" cy="781050"/>
          </a:xfrm>
          <a:prstGeom prst="rect">
            <a:avLst/>
          </a:prstGeom>
        </p:spPr>
        <p:txBody>
          <a:bodyPr anchor="t" rtlCol="false" tIns="0" lIns="0" bIns="0" rIns="0">
            <a:spAutoFit/>
          </a:bodyPr>
          <a:lstStyle/>
          <a:p>
            <a:pPr algn="l">
              <a:lnSpc>
                <a:spcPts val="3150"/>
              </a:lnSpc>
            </a:pPr>
            <a:r>
              <a:rPr lang="en-US" sz="2625">
                <a:solidFill>
                  <a:srgbClr val="164B61"/>
                </a:solidFill>
                <a:latin typeface="Arimo"/>
                <a:ea typeface="Arimo"/>
                <a:cs typeface="Arimo"/>
                <a:sym typeface="Arimo"/>
              </a:rPr>
              <a:t>Early leaders addressed food, sanitation, housing, and economic opportunity.</a:t>
            </a:r>
          </a:p>
        </p:txBody>
      </p:sp>
      <p:sp>
        <p:nvSpPr>
          <p:cNvPr name="TextBox 10" id="10"/>
          <p:cNvSpPr txBox="true"/>
          <p:nvPr/>
        </p:nvSpPr>
        <p:spPr>
          <a:xfrm rot="0">
            <a:off x="1381125" y="7781925"/>
            <a:ext cx="13620750" cy="914400"/>
          </a:xfrm>
          <a:prstGeom prst="rect">
            <a:avLst/>
          </a:prstGeom>
        </p:spPr>
        <p:txBody>
          <a:bodyPr anchor="t" rtlCol="false" tIns="0" lIns="0" bIns="0" rIns="0">
            <a:spAutoFit/>
          </a:bodyPr>
          <a:lstStyle/>
          <a:p>
            <a:pPr algn="l">
              <a:lnSpc>
                <a:spcPts val="2970"/>
              </a:lnSpc>
            </a:pPr>
            <a:r>
              <a:rPr lang="en-US" sz="2475" b="true">
                <a:solidFill>
                  <a:srgbClr val="0076A8"/>
                </a:solidFill>
                <a:latin typeface="Arimo Bold"/>
                <a:ea typeface="Arimo Bold"/>
                <a:cs typeface="Arimo Bold"/>
                <a:sym typeface="Arimo Bold"/>
              </a:rPr>
              <a:t>Leadership lesson: listening to the community belongs inside the strategy.</a:t>
            </a:r>
          </a:p>
        </p:txBody>
      </p:sp>
      <p:sp>
        <p:nvSpPr>
          <p:cNvPr name="TextBox 11" id="11"/>
          <p:cNvSpPr txBox="true"/>
          <p:nvPr/>
        </p:nvSpPr>
        <p:spPr>
          <a:xfrm rot="0">
            <a:off x="1219200" y="8943975"/>
            <a:ext cx="14001750" cy="323850"/>
          </a:xfrm>
          <a:prstGeom prst="rect">
            <a:avLst/>
          </a:prstGeom>
        </p:spPr>
        <p:txBody>
          <a:bodyPr anchor="t" rtlCol="false" tIns="0" lIns="0" bIns="0" rIns="0">
            <a:spAutoFit/>
          </a:bodyPr>
          <a:lstStyle/>
          <a:p>
            <a:pPr algn="l">
              <a:lnSpc>
                <a:spcPts val="1620"/>
              </a:lnSpc>
            </a:pPr>
            <a:r>
              <a:rPr lang="en-US" sz="1350" u="sng">
                <a:solidFill>
                  <a:srgbClr val="467886"/>
                </a:solidFill>
                <a:latin typeface="Arimo"/>
                <a:ea typeface="Arimo"/>
                <a:cs typeface="Arimo"/>
                <a:sym typeface="Arimo"/>
                <a:hlinkClick r:id="rId2" tooltip="https://www.chcchronicles.org/histories"/>
              </a:rPr>
              <a:t>[1] CHC Chronicles historical timeline</a:t>
            </a:r>
            <a:r>
              <a:rPr lang="en-US" sz="1350">
                <a:solidFill>
                  <a:srgbClr val="4F5E66"/>
                </a:solidFill>
                <a:latin typeface="Arimo"/>
                <a:ea typeface="Arimo"/>
                <a:cs typeface="Arimo"/>
                <a:sym typeface="Arimo"/>
              </a:rPr>
              <a:t>   </a:t>
            </a:r>
            <a:r>
              <a:rPr lang="en-US" sz="1350" u="sng">
                <a:solidFill>
                  <a:srgbClr val="467886"/>
                </a:solidFill>
                <a:latin typeface="Arimo"/>
                <a:ea typeface="Arimo"/>
                <a:cs typeface="Arimo"/>
                <a:sym typeface="Arimo"/>
                <a:hlinkClick r:id="rId3" tooltip="https://www.chcchronicles.org/stories/america%E2%80%99s-first-community-health-centers-%E2%80%93-foundation-today%E2%80%99s-health-center-movement"/>
              </a:rPr>
              <a:t>[2] CHC Chronicles, America’s First Community Health Centers (2024)</a:t>
            </a:r>
          </a:p>
        </p:txBody>
      </p:sp>
      <p:sp>
        <p:nvSpPr>
          <p:cNvPr name="Freeform 12" id="12"/>
          <p:cNvSpPr/>
          <p:nvPr/>
        </p:nvSpPr>
        <p:spPr>
          <a:xfrm flipH="false" flipV="false" rot="0">
            <a:off x="15472879" y="8522091"/>
            <a:ext cx="2429842" cy="1472418"/>
          </a:xfrm>
          <a:custGeom>
            <a:avLst/>
            <a:gdLst/>
            <a:ahLst/>
            <a:cxnLst/>
            <a:rect r="r" b="b" t="t" l="l"/>
            <a:pathLst>
              <a:path h="1472418" w="2429842">
                <a:moveTo>
                  <a:pt x="0" y="0"/>
                </a:moveTo>
                <a:lnTo>
                  <a:pt x="2429842" y="0"/>
                </a:lnTo>
                <a:lnTo>
                  <a:pt x="2429842" y="1472418"/>
                </a:lnTo>
                <a:lnTo>
                  <a:pt x="0" y="1472418"/>
                </a:lnTo>
                <a:lnTo>
                  <a:pt x="0" y="0"/>
                </a:lnTo>
                <a:close/>
              </a:path>
            </a:pathLst>
          </a:custGeom>
          <a:blipFill>
            <a:blip r:embed="rId4"/>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6687800" y="828675"/>
            <a:ext cx="666750" cy="438150"/>
          </a:xfrm>
          <a:prstGeom prst="rect">
            <a:avLst/>
          </a:prstGeom>
        </p:spPr>
        <p:txBody>
          <a:bodyPr anchor="t" rtlCol="false" tIns="0" lIns="0" bIns="0" rIns="0">
            <a:spAutoFit/>
          </a:bodyPr>
          <a:lstStyle/>
          <a:p>
            <a:pPr algn="r">
              <a:lnSpc>
                <a:spcPts val="2430"/>
              </a:lnSpc>
            </a:pPr>
            <a:r>
              <a:rPr lang="en-US" sz="2025" b="true">
                <a:solidFill>
                  <a:srgbClr val="47A23F"/>
                </a:solidFill>
                <a:latin typeface="Arimo Bold"/>
                <a:ea typeface="Arimo Bold"/>
                <a:cs typeface="Arimo Bold"/>
                <a:sym typeface="Arimo Bold"/>
              </a:rPr>
              <a:t>7</a:t>
            </a:r>
          </a:p>
        </p:txBody>
      </p:sp>
      <p:sp>
        <p:nvSpPr>
          <p:cNvPr name="TextBox 3" id="3"/>
          <p:cNvSpPr txBox="true"/>
          <p:nvPr/>
        </p:nvSpPr>
        <p:spPr>
          <a:xfrm rot="0">
            <a:off x="1200150" y="876300"/>
            <a:ext cx="14668500" cy="1495425"/>
          </a:xfrm>
          <a:prstGeom prst="rect">
            <a:avLst/>
          </a:prstGeom>
        </p:spPr>
        <p:txBody>
          <a:bodyPr anchor="t" rtlCol="false" tIns="0" lIns="0" bIns="0" rIns="0">
            <a:spAutoFit/>
          </a:bodyPr>
          <a:lstStyle/>
          <a:p>
            <a:pPr algn="l">
              <a:lnSpc>
                <a:spcPts val="5220"/>
              </a:lnSpc>
            </a:pPr>
            <a:r>
              <a:rPr lang="en-US" sz="4350" b="true">
                <a:solidFill>
                  <a:srgbClr val="0076A8"/>
                </a:solidFill>
                <a:latin typeface="Arimo Bold"/>
                <a:ea typeface="Arimo Bold"/>
                <a:cs typeface="Arimo Bold"/>
                <a:sym typeface="Arimo Bold"/>
              </a:rPr>
              <a:t>The policy purpose of the health center model</a:t>
            </a:r>
          </a:p>
        </p:txBody>
      </p:sp>
      <p:sp>
        <p:nvSpPr>
          <p:cNvPr name="TextBox 4" id="4"/>
          <p:cNvSpPr txBox="true"/>
          <p:nvPr/>
        </p:nvSpPr>
        <p:spPr>
          <a:xfrm rot="0">
            <a:off x="1285875" y="1666875"/>
            <a:ext cx="14382750" cy="638175"/>
          </a:xfrm>
          <a:prstGeom prst="rect">
            <a:avLst/>
          </a:prstGeom>
        </p:spPr>
        <p:txBody>
          <a:bodyPr anchor="t" rtlCol="false" tIns="0" lIns="0" bIns="0" rIns="0">
            <a:spAutoFit/>
          </a:bodyPr>
          <a:lstStyle/>
          <a:p>
            <a:pPr algn="l">
              <a:lnSpc>
                <a:spcPts val="2700"/>
              </a:lnSpc>
            </a:pPr>
            <a:r>
              <a:rPr lang="en-US" sz="2250">
                <a:solidFill>
                  <a:srgbClr val="4F5E66"/>
                </a:solidFill>
                <a:latin typeface="Arimo"/>
                <a:ea typeface="Arimo"/>
                <a:cs typeface="Arimo"/>
                <a:sym typeface="Arimo"/>
              </a:rPr>
              <a:t>Access to comprehensive care in communities that face barriers</a:t>
            </a:r>
          </a:p>
        </p:txBody>
      </p:sp>
      <p:sp>
        <p:nvSpPr>
          <p:cNvPr name="TextBox 5" id="5"/>
          <p:cNvSpPr txBox="true"/>
          <p:nvPr/>
        </p:nvSpPr>
        <p:spPr>
          <a:xfrm rot="0">
            <a:off x="1381125" y="3124200"/>
            <a:ext cx="14287500" cy="514350"/>
          </a:xfrm>
          <a:prstGeom prst="rect">
            <a:avLst/>
          </a:prstGeom>
        </p:spPr>
        <p:txBody>
          <a:bodyPr anchor="t" rtlCol="false" tIns="0" lIns="0" bIns="0" rIns="0">
            <a:spAutoFit/>
          </a:bodyPr>
          <a:lstStyle/>
          <a:p>
            <a:pPr algn="l">
              <a:lnSpc>
                <a:spcPts val="3419"/>
              </a:lnSpc>
            </a:pPr>
            <a:r>
              <a:rPr lang="en-US" sz="2850" b="true">
                <a:solidFill>
                  <a:srgbClr val="0076A8"/>
                </a:solidFill>
                <a:latin typeface="Arimo Bold"/>
                <a:ea typeface="Arimo Bold"/>
                <a:cs typeface="Arimo Bold"/>
                <a:sym typeface="Arimo Bold"/>
              </a:rPr>
              <a:t>Access and affordability</a:t>
            </a:r>
          </a:p>
        </p:txBody>
      </p:sp>
      <p:sp>
        <p:nvSpPr>
          <p:cNvPr name="TextBox 6" id="6"/>
          <p:cNvSpPr txBox="true"/>
          <p:nvPr/>
        </p:nvSpPr>
        <p:spPr>
          <a:xfrm rot="0">
            <a:off x="1381125" y="3638550"/>
            <a:ext cx="14287500" cy="781050"/>
          </a:xfrm>
          <a:prstGeom prst="rect">
            <a:avLst/>
          </a:prstGeom>
        </p:spPr>
        <p:txBody>
          <a:bodyPr anchor="t" rtlCol="false" tIns="0" lIns="0" bIns="0" rIns="0">
            <a:spAutoFit/>
          </a:bodyPr>
          <a:lstStyle/>
          <a:p>
            <a:pPr algn="l">
              <a:lnSpc>
                <a:spcPts val="3240"/>
              </a:lnSpc>
            </a:pPr>
            <a:r>
              <a:rPr lang="en-US" sz="2700">
                <a:solidFill>
                  <a:srgbClr val="164B61"/>
                </a:solidFill>
                <a:latin typeface="Arimo"/>
                <a:ea typeface="Arimo"/>
                <a:cs typeface="Arimo"/>
                <a:sym typeface="Arimo"/>
              </a:rPr>
              <a:t>Serve people regardless of ability to pay. Adjust fees using income and family size.</a:t>
            </a:r>
          </a:p>
        </p:txBody>
      </p:sp>
      <p:sp>
        <p:nvSpPr>
          <p:cNvPr name="TextBox 7" id="7"/>
          <p:cNvSpPr txBox="true"/>
          <p:nvPr/>
        </p:nvSpPr>
        <p:spPr>
          <a:xfrm rot="0">
            <a:off x="1381125" y="4724400"/>
            <a:ext cx="14287500" cy="514350"/>
          </a:xfrm>
          <a:prstGeom prst="rect">
            <a:avLst/>
          </a:prstGeom>
        </p:spPr>
        <p:txBody>
          <a:bodyPr anchor="t" rtlCol="false" tIns="0" lIns="0" bIns="0" rIns="0">
            <a:spAutoFit/>
          </a:bodyPr>
          <a:lstStyle/>
          <a:p>
            <a:pPr algn="l">
              <a:lnSpc>
                <a:spcPts val="3419"/>
              </a:lnSpc>
            </a:pPr>
            <a:r>
              <a:rPr lang="en-US" sz="2850" b="true">
                <a:solidFill>
                  <a:srgbClr val="0076A8"/>
                </a:solidFill>
                <a:latin typeface="Arimo Bold"/>
                <a:ea typeface="Arimo Bold"/>
                <a:cs typeface="Arimo Bold"/>
                <a:sym typeface="Arimo Bold"/>
              </a:rPr>
              <a:t>Comprehensive care</a:t>
            </a:r>
          </a:p>
        </p:txBody>
      </p:sp>
      <p:sp>
        <p:nvSpPr>
          <p:cNvPr name="TextBox 8" id="8"/>
          <p:cNvSpPr txBox="true"/>
          <p:nvPr/>
        </p:nvSpPr>
        <p:spPr>
          <a:xfrm rot="0">
            <a:off x="1381125" y="5238750"/>
            <a:ext cx="14287500" cy="781050"/>
          </a:xfrm>
          <a:prstGeom prst="rect">
            <a:avLst/>
          </a:prstGeom>
        </p:spPr>
        <p:txBody>
          <a:bodyPr anchor="t" rtlCol="false" tIns="0" lIns="0" bIns="0" rIns="0">
            <a:spAutoFit/>
          </a:bodyPr>
          <a:lstStyle/>
          <a:p>
            <a:pPr algn="l">
              <a:lnSpc>
                <a:spcPts val="3240"/>
              </a:lnSpc>
            </a:pPr>
            <a:r>
              <a:rPr lang="en-US" sz="2700">
                <a:solidFill>
                  <a:srgbClr val="164B61"/>
                </a:solidFill>
                <a:latin typeface="Arimo"/>
                <a:ea typeface="Arimo"/>
                <a:cs typeface="Arimo"/>
                <a:sym typeface="Arimo"/>
              </a:rPr>
              <a:t>Provide required services and coordinate care around community needs.</a:t>
            </a:r>
          </a:p>
        </p:txBody>
      </p:sp>
      <p:sp>
        <p:nvSpPr>
          <p:cNvPr name="TextBox 9" id="9"/>
          <p:cNvSpPr txBox="true"/>
          <p:nvPr/>
        </p:nvSpPr>
        <p:spPr>
          <a:xfrm rot="0">
            <a:off x="1381125" y="6324600"/>
            <a:ext cx="14287500" cy="514350"/>
          </a:xfrm>
          <a:prstGeom prst="rect">
            <a:avLst/>
          </a:prstGeom>
        </p:spPr>
        <p:txBody>
          <a:bodyPr anchor="t" rtlCol="false" tIns="0" lIns="0" bIns="0" rIns="0">
            <a:spAutoFit/>
          </a:bodyPr>
          <a:lstStyle/>
          <a:p>
            <a:pPr algn="l">
              <a:lnSpc>
                <a:spcPts val="3419"/>
              </a:lnSpc>
            </a:pPr>
            <a:r>
              <a:rPr lang="en-US" sz="2850" b="true">
                <a:solidFill>
                  <a:srgbClr val="0076A8"/>
                </a:solidFill>
                <a:latin typeface="Arimo Bold"/>
                <a:ea typeface="Arimo Bold"/>
                <a:cs typeface="Arimo Bold"/>
                <a:sym typeface="Arimo Bold"/>
              </a:rPr>
              <a:t>Patient governance</a:t>
            </a:r>
          </a:p>
        </p:txBody>
      </p:sp>
      <p:sp>
        <p:nvSpPr>
          <p:cNvPr name="TextBox 10" id="10"/>
          <p:cNvSpPr txBox="true"/>
          <p:nvPr/>
        </p:nvSpPr>
        <p:spPr>
          <a:xfrm rot="0">
            <a:off x="1381125" y="6838950"/>
            <a:ext cx="14287500" cy="781050"/>
          </a:xfrm>
          <a:prstGeom prst="rect">
            <a:avLst/>
          </a:prstGeom>
        </p:spPr>
        <p:txBody>
          <a:bodyPr anchor="t" rtlCol="false" tIns="0" lIns="0" bIns="0" rIns="0">
            <a:spAutoFit/>
          </a:bodyPr>
          <a:lstStyle/>
          <a:p>
            <a:pPr algn="l">
              <a:lnSpc>
                <a:spcPts val="3240"/>
              </a:lnSpc>
            </a:pPr>
            <a:r>
              <a:rPr lang="en-US" sz="2700">
                <a:solidFill>
                  <a:srgbClr val="164B61"/>
                </a:solidFill>
                <a:latin typeface="Arimo"/>
                <a:ea typeface="Arimo"/>
                <a:cs typeface="Arimo"/>
                <a:sym typeface="Arimo"/>
              </a:rPr>
              <a:t>Generally, at least 51% of governing board members must be patients.</a:t>
            </a:r>
          </a:p>
        </p:txBody>
      </p:sp>
      <p:sp>
        <p:nvSpPr>
          <p:cNvPr name="TextBox 11" id="11"/>
          <p:cNvSpPr txBox="true"/>
          <p:nvPr/>
        </p:nvSpPr>
        <p:spPr>
          <a:xfrm rot="0">
            <a:off x="1381125" y="8239125"/>
            <a:ext cx="13811250" cy="466725"/>
          </a:xfrm>
          <a:prstGeom prst="rect">
            <a:avLst/>
          </a:prstGeom>
        </p:spPr>
        <p:txBody>
          <a:bodyPr anchor="t" rtlCol="false" tIns="0" lIns="0" bIns="0" rIns="0">
            <a:spAutoFit/>
          </a:bodyPr>
          <a:lstStyle/>
          <a:p>
            <a:pPr algn="l">
              <a:lnSpc>
                <a:spcPts val="2160"/>
              </a:lnSpc>
            </a:pPr>
            <a:r>
              <a:rPr lang="en-US" sz="1800">
                <a:solidFill>
                  <a:srgbClr val="4F5E66"/>
                </a:solidFill>
                <a:latin typeface="Arimo"/>
                <a:ea typeface="Arimo"/>
                <a:cs typeface="Arimo"/>
                <a:sym typeface="Arimo"/>
              </a:rPr>
              <a:t>Specified exceptions and HRSA-approved waivers apply to the patient-majority requirement.</a:t>
            </a:r>
          </a:p>
        </p:txBody>
      </p:sp>
      <p:sp>
        <p:nvSpPr>
          <p:cNvPr name="TextBox 12" id="12"/>
          <p:cNvSpPr txBox="true"/>
          <p:nvPr/>
        </p:nvSpPr>
        <p:spPr>
          <a:xfrm rot="0">
            <a:off x="1219200" y="8943975"/>
            <a:ext cx="14001750" cy="323850"/>
          </a:xfrm>
          <a:prstGeom prst="rect">
            <a:avLst/>
          </a:prstGeom>
        </p:spPr>
        <p:txBody>
          <a:bodyPr anchor="t" rtlCol="false" tIns="0" lIns="0" bIns="0" rIns="0">
            <a:spAutoFit/>
          </a:bodyPr>
          <a:lstStyle/>
          <a:p>
            <a:pPr algn="l">
              <a:lnSpc>
                <a:spcPts val="1620"/>
              </a:lnSpc>
            </a:pPr>
            <a:r>
              <a:rPr lang="en-US" sz="1350" u="sng">
                <a:solidFill>
                  <a:srgbClr val="467886"/>
                </a:solidFill>
                <a:latin typeface="Arimo"/>
                <a:ea typeface="Arimo"/>
                <a:cs typeface="Arimo"/>
                <a:sym typeface="Arimo"/>
                <a:hlinkClick r:id="rId2" tooltip="https://bphc.hrsa.gov/about-health-centers/what-health-center"/>
              </a:rPr>
              <a:t>[3] HRSA, What is a Health Center?</a:t>
            </a:r>
            <a:r>
              <a:rPr lang="en-US" sz="1350">
                <a:solidFill>
                  <a:srgbClr val="4F5E66"/>
                </a:solidFill>
                <a:latin typeface="Arimo"/>
                <a:ea typeface="Arimo"/>
                <a:cs typeface="Arimo"/>
                <a:sym typeface="Arimo"/>
              </a:rPr>
              <a:t>   </a:t>
            </a:r>
            <a:r>
              <a:rPr lang="en-US" sz="1350" u="sng">
                <a:solidFill>
                  <a:srgbClr val="467886"/>
                </a:solidFill>
                <a:latin typeface="Arimo"/>
                <a:ea typeface="Arimo"/>
                <a:cs typeface="Arimo"/>
                <a:sym typeface="Arimo"/>
                <a:hlinkClick r:id="rId3" tooltip="https://bphc.hrsa.gov/compliance/compliance-manual/chapter9"/>
              </a:rPr>
              <a:t>[4] HRSA Compliance Manual, Chapter 9</a:t>
            </a:r>
            <a:r>
              <a:rPr lang="en-US" sz="1350">
                <a:solidFill>
                  <a:srgbClr val="4F5E66"/>
                </a:solidFill>
                <a:latin typeface="Arimo"/>
                <a:ea typeface="Arimo"/>
                <a:cs typeface="Arimo"/>
                <a:sym typeface="Arimo"/>
              </a:rPr>
              <a:t>   </a:t>
            </a:r>
            <a:r>
              <a:rPr lang="en-US" sz="1350" u="sng">
                <a:solidFill>
                  <a:srgbClr val="467886"/>
                </a:solidFill>
                <a:latin typeface="Arimo"/>
                <a:ea typeface="Arimo"/>
                <a:cs typeface="Arimo"/>
                <a:sym typeface="Arimo"/>
                <a:hlinkClick r:id="rId4" tooltip="https://bphc.hrsa.gov/compliance/compliance-manual/chapter20"/>
              </a:rPr>
              <a:t>[5] HRSA Compliance Manual, Chapter 20</a:t>
            </a:r>
          </a:p>
        </p:txBody>
      </p:sp>
      <p:sp>
        <p:nvSpPr>
          <p:cNvPr name="Freeform 13" id="13"/>
          <p:cNvSpPr/>
          <p:nvPr/>
        </p:nvSpPr>
        <p:spPr>
          <a:xfrm flipH="false" flipV="false" rot="0">
            <a:off x="15472879" y="8522091"/>
            <a:ext cx="2429842" cy="1472418"/>
          </a:xfrm>
          <a:custGeom>
            <a:avLst/>
            <a:gdLst/>
            <a:ahLst/>
            <a:cxnLst/>
            <a:rect r="r" b="b" t="t" l="l"/>
            <a:pathLst>
              <a:path h="1472418" w="2429842">
                <a:moveTo>
                  <a:pt x="0" y="0"/>
                </a:moveTo>
                <a:lnTo>
                  <a:pt x="2429842" y="0"/>
                </a:lnTo>
                <a:lnTo>
                  <a:pt x="2429842" y="1472418"/>
                </a:lnTo>
                <a:lnTo>
                  <a:pt x="0" y="1472418"/>
                </a:lnTo>
                <a:lnTo>
                  <a:pt x="0" y="0"/>
                </a:lnTo>
                <a:close/>
              </a:path>
            </a:pathLst>
          </a:custGeom>
          <a:blipFill>
            <a:blip r:embed="rId5"/>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5F8FA"/>
        </a:solidFill>
      </p:bgPr>
    </p:bg>
    <p:spTree>
      <p:nvGrpSpPr>
        <p:cNvPr id="1" name=""/>
        <p:cNvGrpSpPr/>
        <p:nvPr/>
      </p:nvGrpSpPr>
      <p:grpSpPr>
        <a:xfrm>
          <a:off x="0" y="0"/>
          <a:ext cx="0" cy="0"/>
          <a:chOff x="0" y="0"/>
          <a:chExt cx="0" cy="0"/>
        </a:xfrm>
      </p:grpSpPr>
      <p:sp>
        <p:nvSpPr>
          <p:cNvPr name="Freeform 2" id="2"/>
          <p:cNvSpPr/>
          <p:nvPr/>
        </p:nvSpPr>
        <p:spPr>
          <a:xfrm flipH="false" flipV="false" rot="0">
            <a:off x="15472879" y="8522091"/>
            <a:ext cx="2429842" cy="1472418"/>
          </a:xfrm>
          <a:custGeom>
            <a:avLst/>
            <a:gdLst/>
            <a:ahLst/>
            <a:cxnLst/>
            <a:rect r="r" b="b" t="t" l="l"/>
            <a:pathLst>
              <a:path h="1472418" w="2429842">
                <a:moveTo>
                  <a:pt x="0" y="0"/>
                </a:moveTo>
                <a:lnTo>
                  <a:pt x="2429842" y="0"/>
                </a:lnTo>
                <a:lnTo>
                  <a:pt x="2429842" y="1472418"/>
                </a:lnTo>
                <a:lnTo>
                  <a:pt x="0" y="1472418"/>
                </a:lnTo>
                <a:lnTo>
                  <a:pt x="0" y="0"/>
                </a:lnTo>
                <a:close/>
              </a:path>
            </a:pathLst>
          </a:custGeom>
          <a:blipFill>
            <a:blip r:embed="rId2"/>
            <a:stretch>
              <a:fillRect l="0" t="0" r="0" b="0"/>
            </a:stretch>
          </a:blipFill>
        </p:spPr>
      </p:sp>
      <p:grpSp>
        <p:nvGrpSpPr>
          <p:cNvPr name="Group 3" id="3"/>
          <p:cNvGrpSpPr/>
          <p:nvPr/>
        </p:nvGrpSpPr>
        <p:grpSpPr>
          <a:xfrm rot="0">
            <a:off x="0" y="0"/>
            <a:ext cx="323850" cy="10287000"/>
            <a:chOff x="0" y="0"/>
            <a:chExt cx="431800" cy="13716000"/>
          </a:xfrm>
        </p:grpSpPr>
        <p:sp>
          <p:nvSpPr>
            <p:cNvPr name="Freeform 4" id="4"/>
            <p:cNvSpPr/>
            <p:nvPr/>
          </p:nvSpPr>
          <p:spPr>
            <a:xfrm flipH="false" flipV="false" rot="0">
              <a:off x="0" y="0"/>
              <a:ext cx="431800" cy="13716000"/>
            </a:xfrm>
            <a:custGeom>
              <a:avLst/>
              <a:gdLst/>
              <a:ahLst/>
              <a:cxnLst/>
              <a:rect r="r" b="b" t="t" l="l"/>
              <a:pathLst>
                <a:path h="13716000" w="431800">
                  <a:moveTo>
                    <a:pt x="0" y="0"/>
                  </a:moveTo>
                  <a:lnTo>
                    <a:pt x="431800" y="0"/>
                  </a:lnTo>
                  <a:lnTo>
                    <a:pt x="431800" y="13716000"/>
                  </a:lnTo>
                  <a:lnTo>
                    <a:pt x="0" y="13716000"/>
                  </a:lnTo>
                  <a:close/>
                </a:path>
              </a:pathLst>
            </a:custGeom>
            <a:solidFill>
              <a:srgbClr val="0076A8"/>
            </a:solidFill>
          </p:spPr>
        </p:sp>
        <p:sp>
          <p:nvSpPr>
            <p:cNvPr name="TextBox 5" id="5"/>
            <p:cNvSpPr txBox="true"/>
            <p:nvPr/>
          </p:nvSpPr>
          <p:spPr>
            <a:xfrm>
              <a:off x="0" y="-38100"/>
              <a:ext cx="431800" cy="13754100"/>
            </a:xfrm>
            <a:prstGeom prst="rect">
              <a:avLst/>
            </a:prstGeom>
          </p:spPr>
          <p:txBody>
            <a:bodyPr anchor="ctr" rtlCol="false" tIns="50800" lIns="50800" bIns="50800" rIns="50800"/>
            <a:lstStyle/>
            <a:p>
              <a:pPr algn="l">
                <a:lnSpc>
                  <a:spcPts val="1679"/>
                </a:lnSpc>
              </a:pPr>
            </a:p>
          </p:txBody>
        </p:sp>
      </p:grpSp>
      <p:grpSp>
        <p:nvGrpSpPr>
          <p:cNvPr name="Group 6" id="6"/>
          <p:cNvGrpSpPr/>
          <p:nvPr/>
        </p:nvGrpSpPr>
        <p:grpSpPr>
          <a:xfrm rot="0">
            <a:off x="1257300" y="2571750"/>
            <a:ext cx="15887700" cy="28575"/>
            <a:chOff x="0" y="0"/>
            <a:chExt cx="21183600" cy="38100"/>
          </a:xfrm>
        </p:grpSpPr>
        <p:sp>
          <p:nvSpPr>
            <p:cNvPr name="Freeform 7" id="7"/>
            <p:cNvSpPr/>
            <p:nvPr/>
          </p:nvSpPr>
          <p:spPr>
            <a:xfrm flipH="false" flipV="false" rot="0">
              <a:off x="0" y="0"/>
              <a:ext cx="21183600" cy="38100"/>
            </a:xfrm>
            <a:custGeom>
              <a:avLst/>
              <a:gdLst/>
              <a:ahLst/>
              <a:cxnLst/>
              <a:rect r="r" b="b" t="t" l="l"/>
              <a:pathLst>
                <a:path h="38100" w="21183600">
                  <a:moveTo>
                    <a:pt x="0" y="0"/>
                  </a:moveTo>
                  <a:lnTo>
                    <a:pt x="21183600" y="0"/>
                  </a:lnTo>
                  <a:lnTo>
                    <a:pt x="21183600" y="38100"/>
                  </a:lnTo>
                  <a:lnTo>
                    <a:pt x="0" y="38100"/>
                  </a:lnTo>
                  <a:close/>
                </a:path>
              </a:pathLst>
            </a:custGeom>
            <a:solidFill>
              <a:srgbClr val="0076A8">
                <a:alpha val="21961"/>
              </a:srgbClr>
            </a:solidFill>
          </p:spPr>
        </p:sp>
        <p:sp>
          <p:nvSpPr>
            <p:cNvPr name="TextBox 8" id="8"/>
            <p:cNvSpPr txBox="true"/>
            <p:nvPr/>
          </p:nvSpPr>
          <p:spPr>
            <a:xfrm>
              <a:off x="0" y="-38100"/>
              <a:ext cx="21183600" cy="76200"/>
            </a:xfrm>
            <a:prstGeom prst="rect">
              <a:avLst/>
            </a:prstGeom>
          </p:spPr>
          <p:txBody>
            <a:bodyPr anchor="ctr" rtlCol="false" tIns="50800" lIns="50800" bIns="50800" rIns="50800"/>
            <a:lstStyle/>
            <a:p>
              <a:pPr algn="l">
                <a:lnSpc>
                  <a:spcPts val="1679"/>
                </a:lnSpc>
              </a:pPr>
            </a:p>
          </p:txBody>
        </p:sp>
      </p:grpSp>
      <p:grpSp>
        <p:nvGrpSpPr>
          <p:cNvPr name="Group 9" id="9"/>
          <p:cNvGrpSpPr/>
          <p:nvPr/>
        </p:nvGrpSpPr>
        <p:grpSpPr>
          <a:xfrm rot="0">
            <a:off x="1257300" y="2400300"/>
            <a:ext cx="495300" cy="76200"/>
            <a:chOff x="0" y="0"/>
            <a:chExt cx="660400" cy="101600"/>
          </a:xfrm>
        </p:grpSpPr>
        <p:sp>
          <p:nvSpPr>
            <p:cNvPr name="Freeform 10" id="10"/>
            <p:cNvSpPr/>
            <p:nvPr/>
          </p:nvSpPr>
          <p:spPr>
            <a:xfrm flipH="false" flipV="false" rot="0">
              <a:off x="0" y="0"/>
              <a:ext cx="660400" cy="101600"/>
            </a:xfrm>
            <a:custGeom>
              <a:avLst/>
              <a:gdLst/>
              <a:ahLst/>
              <a:cxnLst/>
              <a:rect r="r" b="b" t="t" l="l"/>
              <a:pathLst>
                <a:path h="101600" w="660400">
                  <a:moveTo>
                    <a:pt x="50800" y="0"/>
                  </a:moveTo>
                  <a:lnTo>
                    <a:pt x="609600" y="0"/>
                  </a:lnTo>
                  <a:cubicBezTo>
                    <a:pt x="637656" y="0"/>
                    <a:pt x="660400" y="22744"/>
                    <a:pt x="660400" y="50800"/>
                  </a:cubicBezTo>
                  <a:cubicBezTo>
                    <a:pt x="660400" y="78856"/>
                    <a:pt x="637656" y="101600"/>
                    <a:pt x="609600" y="101600"/>
                  </a:cubicBezTo>
                  <a:lnTo>
                    <a:pt x="50800" y="101600"/>
                  </a:lnTo>
                  <a:cubicBezTo>
                    <a:pt x="22744" y="101600"/>
                    <a:pt x="0" y="78856"/>
                    <a:pt x="0" y="50800"/>
                  </a:cubicBezTo>
                  <a:cubicBezTo>
                    <a:pt x="0" y="22744"/>
                    <a:pt x="22744" y="0"/>
                    <a:pt x="50800" y="0"/>
                  </a:cubicBezTo>
                  <a:close/>
                </a:path>
              </a:pathLst>
            </a:custGeom>
            <a:solidFill>
              <a:srgbClr val="E98B3A"/>
            </a:solidFill>
          </p:spPr>
        </p:sp>
        <p:sp>
          <p:nvSpPr>
            <p:cNvPr name="TextBox 11" id="11"/>
            <p:cNvSpPr txBox="true"/>
            <p:nvPr/>
          </p:nvSpPr>
          <p:spPr>
            <a:xfrm>
              <a:off x="0" y="-38100"/>
              <a:ext cx="660400" cy="139700"/>
            </a:xfrm>
            <a:prstGeom prst="rect">
              <a:avLst/>
            </a:prstGeom>
          </p:spPr>
          <p:txBody>
            <a:bodyPr anchor="ctr" rtlCol="false" tIns="50800" lIns="50800" bIns="50800" rIns="50800"/>
            <a:lstStyle/>
            <a:p>
              <a:pPr algn="l">
                <a:lnSpc>
                  <a:spcPts val="1679"/>
                </a:lnSpc>
              </a:pPr>
            </a:p>
          </p:txBody>
        </p:sp>
      </p:grpSp>
      <p:sp>
        <p:nvSpPr>
          <p:cNvPr name="TextBox 12" id="12"/>
          <p:cNvSpPr txBox="true"/>
          <p:nvPr/>
        </p:nvSpPr>
        <p:spPr>
          <a:xfrm rot="0">
            <a:off x="1257300" y="742950"/>
            <a:ext cx="14935200" cy="665480"/>
          </a:xfrm>
          <a:prstGeom prst="rect">
            <a:avLst/>
          </a:prstGeom>
        </p:spPr>
        <p:txBody>
          <a:bodyPr anchor="t" rtlCol="false" tIns="0" lIns="0" bIns="0" rIns="0">
            <a:spAutoFit/>
          </a:bodyPr>
          <a:lstStyle/>
          <a:p>
            <a:pPr algn="l">
              <a:lnSpc>
                <a:spcPts val="5320"/>
              </a:lnSpc>
            </a:pPr>
            <a:r>
              <a:rPr lang="en-US" sz="3800" b="true">
                <a:solidFill>
                  <a:srgbClr val="0076A8"/>
                </a:solidFill>
                <a:latin typeface="Arimo Bold"/>
                <a:ea typeface="Arimo Bold"/>
                <a:cs typeface="Arimo Bold"/>
                <a:sym typeface="Arimo Bold"/>
              </a:rPr>
              <a:t>What 25 years of leadership has taught me</a:t>
            </a:r>
          </a:p>
        </p:txBody>
      </p:sp>
      <p:sp>
        <p:nvSpPr>
          <p:cNvPr name="TextBox 13" id="13"/>
          <p:cNvSpPr txBox="true"/>
          <p:nvPr/>
        </p:nvSpPr>
        <p:spPr>
          <a:xfrm rot="0">
            <a:off x="1257300" y="1465580"/>
            <a:ext cx="6667500" cy="325755"/>
          </a:xfrm>
          <a:prstGeom prst="rect">
            <a:avLst/>
          </a:prstGeom>
        </p:spPr>
        <p:txBody>
          <a:bodyPr anchor="t" rtlCol="false" tIns="0" lIns="0" bIns="0" rIns="0">
            <a:spAutoFit/>
          </a:bodyPr>
          <a:lstStyle/>
          <a:p>
            <a:pPr algn="l">
              <a:lnSpc>
                <a:spcPts val="2520"/>
              </a:lnSpc>
            </a:pPr>
            <a:r>
              <a:rPr lang="en-US" sz="1800">
                <a:solidFill>
                  <a:srgbClr val="4F5E66"/>
                </a:solidFill>
                <a:latin typeface="Arimo"/>
                <a:ea typeface="Arimo"/>
                <a:cs typeface="Arimo"/>
                <a:sym typeface="Arimo"/>
              </a:rPr>
              <a:t>Kemi Alli, MD</a:t>
            </a:r>
          </a:p>
        </p:txBody>
      </p:sp>
      <p:sp>
        <p:nvSpPr>
          <p:cNvPr name="TextBox 14" id="14"/>
          <p:cNvSpPr txBox="true"/>
          <p:nvPr/>
        </p:nvSpPr>
        <p:spPr>
          <a:xfrm rot="0">
            <a:off x="16192500" y="828675"/>
            <a:ext cx="762000" cy="349250"/>
          </a:xfrm>
          <a:prstGeom prst="rect">
            <a:avLst/>
          </a:prstGeom>
        </p:spPr>
        <p:txBody>
          <a:bodyPr anchor="t" rtlCol="false" tIns="0" lIns="0" bIns="0" rIns="0">
            <a:spAutoFit/>
          </a:bodyPr>
          <a:lstStyle/>
          <a:p>
            <a:pPr algn="r">
              <a:lnSpc>
                <a:spcPts val="2800"/>
              </a:lnSpc>
            </a:pPr>
            <a:r>
              <a:rPr lang="en-US" sz="2000" b="true">
                <a:solidFill>
                  <a:srgbClr val="47A23F"/>
                </a:solidFill>
                <a:latin typeface="Arimo Bold"/>
                <a:ea typeface="Arimo Bold"/>
                <a:cs typeface="Arimo Bold"/>
                <a:sym typeface="Arimo Bold"/>
              </a:rPr>
              <a:t>8</a:t>
            </a:r>
          </a:p>
        </p:txBody>
      </p:sp>
      <p:grpSp>
        <p:nvGrpSpPr>
          <p:cNvPr name="Group 15" id="15"/>
          <p:cNvGrpSpPr/>
          <p:nvPr/>
        </p:nvGrpSpPr>
        <p:grpSpPr>
          <a:xfrm rot="0">
            <a:off x="1257300" y="3143250"/>
            <a:ext cx="5080000" cy="5429250"/>
            <a:chOff x="0" y="0"/>
            <a:chExt cx="6773333" cy="7239000"/>
          </a:xfrm>
        </p:grpSpPr>
        <p:sp>
          <p:nvSpPr>
            <p:cNvPr name="Freeform 16" id="16"/>
            <p:cNvSpPr/>
            <p:nvPr/>
          </p:nvSpPr>
          <p:spPr>
            <a:xfrm flipH="false" flipV="false" rot="0">
              <a:off x="0" y="0"/>
              <a:ext cx="6773333" cy="7239000"/>
            </a:xfrm>
            <a:custGeom>
              <a:avLst/>
              <a:gdLst/>
              <a:ahLst/>
              <a:cxnLst/>
              <a:rect r="r" b="b" t="t" l="l"/>
              <a:pathLst>
                <a:path h="7239000" w="6773333">
                  <a:moveTo>
                    <a:pt x="228600" y="0"/>
                  </a:moveTo>
                  <a:lnTo>
                    <a:pt x="6544733" y="0"/>
                  </a:lnTo>
                  <a:cubicBezTo>
                    <a:pt x="6670985" y="0"/>
                    <a:pt x="6773333" y="102348"/>
                    <a:pt x="6773333" y="228600"/>
                  </a:cubicBezTo>
                  <a:lnTo>
                    <a:pt x="6773333" y="7010400"/>
                  </a:lnTo>
                  <a:cubicBezTo>
                    <a:pt x="6773333" y="7136652"/>
                    <a:pt x="6670985" y="7239000"/>
                    <a:pt x="6544733" y="7239000"/>
                  </a:cubicBezTo>
                  <a:lnTo>
                    <a:pt x="228600" y="7239000"/>
                  </a:lnTo>
                  <a:cubicBezTo>
                    <a:pt x="102348" y="7239000"/>
                    <a:pt x="0" y="7136652"/>
                    <a:pt x="0" y="7010400"/>
                  </a:cubicBezTo>
                  <a:lnTo>
                    <a:pt x="0" y="228600"/>
                  </a:lnTo>
                  <a:cubicBezTo>
                    <a:pt x="0" y="102348"/>
                    <a:pt x="102348" y="0"/>
                    <a:pt x="228600" y="0"/>
                  </a:cubicBezTo>
                  <a:close/>
                </a:path>
              </a:pathLst>
            </a:custGeom>
            <a:solidFill>
              <a:srgbClr val="FFFFFF"/>
            </a:solidFill>
            <a:ln w="9525" cap="sq">
              <a:solidFill>
                <a:srgbClr val="D9E4E9"/>
              </a:solidFill>
              <a:prstDash val="solid"/>
              <a:miter/>
            </a:ln>
          </p:spPr>
        </p:sp>
        <p:sp>
          <p:nvSpPr>
            <p:cNvPr name="TextBox 17" id="17"/>
            <p:cNvSpPr txBox="true"/>
            <p:nvPr/>
          </p:nvSpPr>
          <p:spPr>
            <a:xfrm>
              <a:off x="0" y="-38100"/>
              <a:ext cx="6773333" cy="7277100"/>
            </a:xfrm>
            <a:prstGeom prst="rect">
              <a:avLst/>
            </a:prstGeom>
          </p:spPr>
          <p:txBody>
            <a:bodyPr anchor="ctr" rtlCol="false" tIns="50800" lIns="50800" bIns="50800" rIns="50800"/>
            <a:lstStyle/>
            <a:p>
              <a:pPr algn="l">
                <a:lnSpc>
                  <a:spcPts val="1679"/>
                </a:lnSpc>
              </a:pPr>
            </a:p>
          </p:txBody>
        </p:sp>
      </p:grpSp>
      <p:grpSp>
        <p:nvGrpSpPr>
          <p:cNvPr name="Group 18" id="18"/>
          <p:cNvGrpSpPr/>
          <p:nvPr/>
        </p:nvGrpSpPr>
        <p:grpSpPr>
          <a:xfrm rot="0">
            <a:off x="1257300" y="3143250"/>
            <a:ext cx="95250" cy="5429250"/>
            <a:chOff x="0" y="0"/>
            <a:chExt cx="127000" cy="7239000"/>
          </a:xfrm>
        </p:grpSpPr>
        <p:sp>
          <p:nvSpPr>
            <p:cNvPr name="Freeform 19" id="19"/>
            <p:cNvSpPr/>
            <p:nvPr/>
          </p:nvSpPr>
          <p:spPr>
            <a:xfrm flipH="false" flipV="false" rot="0">
              <a:off x="0" y="0"/>
              <a:ext cx="127000" cy="7239000"/>
            </a:xfrm>
            <a:custGeom>
              <a:avLst/>
              <a:gdLst/>
              <a:ahLst/>
              <a:cxnLst/>
              <a:rect r="r" b="b" t="t" l="l"/>
              <a:pathLst>
                <a:path h="7239000" w="127000">
                  <a:moveTo>
                    <a:pt x="63500" y="0"/>
                  </a:moveTo>
                  <a:cubicBezTo>
                    <a:pt x="98570" y="0"/>
                    <a:pt x="127000" y="28430"/>
                    <a:pt x="127000" y="63500"/>
                  </a:cubicBezTo>
                  <a:lnTo>
                    <a:pt x="127000" y="7175500"/>
                  </a:lnTo>
                  <a:cubicBezTo>
                    <a:pt x="127000" y="7210570"/>
                    <a:pt x="98570" y="7239000"/>
                    <a:pt x="63500" y="7239000"/>
                  </a:cubicBezTo>
                  <a:cubicBezTo>
                    <a:pt x="28430" y="7239000"/>
                    <a:pt x="0" y="7210570"/>
                    <a:pt x="0" y="7175500"/>
                  </a:cubicBezTo>
                  <a:lnTo>
                    <a:pt x="0" y="63500"/>
                  </a:lnTo>
                  <a:cubicBezTo>
                    <a:pt x="0" y="28430"/>
                    <a:pt x="28430" y="0"/>
                    <a:pt x="63500" y="0"/>
                  </a:cubicBezTo>
                  <a:close/>
                </a:path>
              </a:pathLst>
            </a:custGeom>
            <a:solidFill>
              <a:srgbClr val="0076A8"/>
            </a:solidFill>
          </p:spPr>
        </p:sp>
        <p:sp>
          <p:nvSpPr>
            <p:cNvPr name="TextBox 20" id="20"/>
            <p:cNvSpPr txBox="true"/>
            <p:nvPr/>
          </p:nvSpPr>
          <p:spPr>
            <a:xfrm>
              <a:off x="0" y="-38100"/>
              <a:ext cx="127000" cy="7277100"/>
            </a:xfrm>
            <a:prstGeom prst="rect">
              <a:avLst/>
            </a:prstGeom>
          </p:spPr>
          <p:txBody>
            <a:bodyPr anchor="ctr" rtlCol="false" tIns="50800" lIns="50800" bIns="50800" rIns="50800"/>
            <a:lstStyle/>
            <a:p>
              <a:pPr algn="l">
                <a:lnSpc>
                  <a:spcPts val="1679"/>
                </a:lnSpc>
              </a:pPr>
            </a:p>
          </p:txBody>
        </p:sp>
      </p:grpSp>
      <p:grpSp>
        <p:nvGrpSpPr>
          <p:cNvPr name="Group 21" id="21"/>
          <p:cNvGrpSpPr/>
          <p:nvPr/>
        </p:nvGrpSpPr>
        <p:grpSpPr>
          <a:xfrm rot="0">
            <a:off x="1581150" y="3467100"/>
            <a:ext cx="228600" cy="228600"/>
            <a:chOff x="0" y="0"/>
            <a:chExt cx="304800" cy="304800"/>
          </a:xfrm>
        </p:grpSpPr>
        <p:sp>
          <p:nvSpPr>
            <p:cNvPr name="Freeform 22" id="22"/>
            <p:cNvSpPr/>
            <p:nvPr/>
          </p:nvSpPr>
          <p:spPr>
            <a:xfrm flipH="false" flipV="false" rot="0">
              <a:off x="0" y="0"/>
              <a:ext cx="304800" cy="304800"/>
            </a:xfrm>
            <a:custGeom>
              <a:avLst/>
              <a:gdLst/>
              <a:ahLst/>
              <a:cxnLst/>
              <a:rect r="r" b="b" t="t" l="l"/>
              <a:pathLst>
                <a:path h="304800" w="304800">
                  <a:moveTo>
                    <a:pt x="0" y="152400"/>
                  </a:moveTo>
                  <a:cubicBezTo>
                    <a:pt x="0" y="236568"/>
                    <a:pt x="68232" y="304800"/>
                    <a:pt x="152400" y="304800"/>
                  </a:cubicBezTo>
                  <a:cubicBezTo>
                    <a:pt x="236568" y="304800"/>
                    <a:pt x="304800" y="236568"/>
                    <a:pt x="304800" y="152400"/>
                  </a:cubicBezTo>
                  <a:cubicBezTo>
                    <a:pt x="304800" y="68232"/>
                    <a:pt x="236568" y="0"/>
                    <a:pt x="152400" y="0"/>
                  </a:cubicBezTo>
                  <a:cubicBezTo>
                    <a:pt x="68232" y="0"/>
                    <a:pt x="0" y="68232"/>
                    <a:pt x="0" y="152400"/>
                  </a:cubicBezTo>
                  <a:close/>
                </a:path>
              </a:pathLst>
            </a:custGeom>
            <a:ln w="28575" cap="sq">
              <a:solidFill>
                <a:srgbClr val="0076A8"/>
              </a:solidFill>
              <a:prstDash val="solid"/>
              <a:miter/>
            </a:ln>
          </p:spPr>
        </p:sp>
        <p:sp>
          <p:nvSpPr>
            <p:cNvPr name="TextBox 23" id="23"/>
            <p:cNvSpPr txBox="true"/>
            <p:nvPr/>
          </p:nvSpPr>
          <p:spPr>
            <a:xfrm>
              <a:off x="0" y="-38100"/>
              <a:ext cx="304800" cy="342900"/>
            </a:xfrm>
            <a:prstGeom prst="rect">
              <a:avLst/>
            </a:prstGeom>
          </p:spPr>
          <p:txBody>
            <a:bodyPr anchor="ctr" rtlCol="false" tIns="50800" lIns="50800" bIns="50800" rIns="50800"/>
            <a:lstStyle/>
            <a:p>
              <a:pPr algn="l">
                <a:lnSpc>
                  <a:spcPts val="1679"/>
                </a:lnSpc>
              </a:pPr>
            </a:p>
          </p:txBody>
        </p:sp>
      </p:grpSp>
      <p:grpSp>
        <p:nvGrpSpPr>
          <p:cNvPr name="Group 24" id="24"/>
          <p:cNvGrpSpPr/>
          <p:nvPr/>
        </p:nvGrpSpPr>
        <p:grpSpPr>
          <a:xfrm rot="0">
            <a:off x="1943100" y="3562350"/>
            <a:ext cx="4032250" cy="28575"/>
            <a:chOff x="0" y="0"/>
            <a:chExt cx="5376333" cy="38100"/>
          </a:xfrm>
        </p:grpSpPr>
        <p:sp>
          <p:nvSpPr>
            <p:cNvPr name="Freeform 25" id="25"/>
            <p:cNvSpPr/>
            <p:nvPr/>
          </p:nvSpPr>
          <p:spPr>
            <a:xfrm flipH="false" flipV="false" rot="0">
              <a:off x="0" y="0"/>
              <a:ext cx="5376333" cy="38100"/>
            </a:xfrm>
            <a:custGeom>
              <a:avLst/>
              <a:gdLst/>
              <a:ahLst/>
              <a:cxnLst/>
              <a:rect r="r" b="b" t="t" l="l"/>
              <a:pathLst>
                <a:path h="38100" w="5376333">
                  <a:moveTo>
                    <a:pt x="0" y="0"/>
                  </a:moveTo>
                  <a:lnTo>
                    <a:pt x="5376333" y="0"/>
                  </a:lnTo>
                  <a:lnTo>
                    <a:pt x="5376333" y="38100"/>
                  </a:lnTo>
                  <a:lnTo>
                    <a:pt x="0" y="38100"/>
                  </a:lnTo>
                  <a:close/>
                </a:path>
              </a:pathLst>
            </a:custGeom>
            <a:solidFill>
              <a:srgbClr val="0076A8">
                <a:alpha val="24706"/>
              </a:srgbClr>
            </a:solidFill>
          </p:spPr>
        </p:sp>
        <p:sp>
          <p:nvSpPr>
            <p:cNvPr name="TextBox 26" id="26"/>
            <p:cNvSpPr txBox="true"/>
            <p:nvPr/>
          </p:nvSpPr>
          <p:spPr>
            <a:xfrm>
              <a:off x="0" y="-38100"/>
              <a:ext cx="5376333" cy="76200"/>
            </a:xfrm>
            <a:prstGeom prst="rect">
              <a:avLst/>
            </a:prstGeom>
          </p:spPr>
          <p:txBody>
            <a:bodyPr anchor="ctr" rtlCol="false" tIns="50800" lIns="50800" bIns="50800" rIns="50800"/>
            <a:lstStyle/>
            <a:p>
              <a:pPr algn="l">
                <a:lnSpc>
                  <a:spcPts val="1679"/>
                </a:lnSpc>
              </a:pPr>
            </a:p>
          </p:txBody>
        </p:sp>
      </p:grpSp>
      <p:sp>
        <p:nvSpPr>
          <p:cNvPr name="TextBox 27" id="27"/>
          <p:cNvSpPr txBox="true"/>
          <p:nvPr/>
        </p:nvSpPr>
        <p:spPr>
          <a:xfrm rot="0">
            <a:off x="1581150" y="4010025"/>
            <a:ext cx="4432300" cy="662813"/>
          </a:xfrm>
          <a:prstGeom prst="rect">
            <a:avLst/>
          </a:prstGeom>
        </p:spPr>
        <p:txBody>
          <a:bodyPr anchor="t" rtlCol="false" tIns="0" lIns="0" bIns="0" rIns="0">
            <a:spAutoFit/>
          </a:bodyPr>
          <a:lstStyle/>
          <a:p>
            <a:pPr algn="l">
              <a:lnSpc>
                <a:spcPts val="2595"/>
              </a:lnSpc>
            </a:pPr>
            <a:r>
              <a:rPr lang="en-US" sz="2199" b="true">
                <a:solidFill>
                  <a:srgbClr val="0076A8"/>
                </a:solidFill>
                <a:latin typeface="Arimo Bold"/>
                <a:ea typeface="Arimo Bold"/>
                <a:cs typeface="Arimo Bold"/>
                <a:sym typeface="Arimo Bold"/>
              </a:rPr>
              <a:t>The mission must remain clear</a:t>
            </a:r>
          </a:p>
          <a:p>
            <a:pPr algn="l">
              <a:lnSpc>
                <a:spcPts val="2595"/>
              </a:lnSpc>
            </a:pPr>
            <a:r>
              <a:rPr lang="en-US" sz="2199" b="true">
                <a:solidFill>
                  <a:srgbClr val="0076A8"/>
                </a:solidFill>
                <a:latin typeface="Arimo Bold"/>
                <a:ea typeface="Arimo Bold"/>
                <a:cs typeface="Arimo Bold"/>
                <a:sym typeface="Arimo Bold"/>
              </a:rPr>
              <a:t>when conditions change.</a:t>
            </a:r>
          </a:p>
        </p:txBody>
      </p:sp>
      <p:grpSp>
        <p:nvGrpSpPr>
          <p:cNvPr name="Group 28" id="28"/>
          <p:cNvGrpSpPr/>
          <p:nvPr/>
        </p:nvGrpSpPr>
        <p:grpSpPr>
          <a:xfrm rot="0">
            <a:off x="1581150" y="6286500"/>
            <a:ext cx="4432300" cy="19050"/>
            <a:chOff x="0" y="0"/>
            <a:chExt cx="5909733" cy="25400"/>
          </a:xfrm>
        </p:grpSpPr>
        <p:sp>
          <p:nvSpPr>
            <p:cNvPr name="Freeform 29" id="29"/>
            <p:cNvSpPr/>
            <p:nvPr/>
          </p:nvSpPr>
          <p:spPr>
            <a:xfrm flipH="false" flipV="false" rot="0">
              <a:off x="0" y="0"/>
              <a:ext cx="5909733" cy="25400"/>
            </a:xfrm>
            <a:custGeom>
              <a:avLst/>
              <a:gdLst/>
              <a:ahLst/>
              <a:cxnLst/>
              <a:rect r="r" b="b" t="t" l="l"/>
              <a:pathLst>
                <a:path h="25400" w="5909733">
                  <a:moveTo>
                    <a:pt x="0" y="0"/>
                  </a:moveTo>
                  <a:lnTo>
                    <a:pt x="5909733" y="0"/>
                  </a:lnTo>
                  <a:lnTo>
                    <a:pt x="5909733" y="25400"/>
                  </a:lnTo>
                  <a:lnTo>
                    <a:pt x="0" y="25400"/>
                  </a:lnTo>
                  <a:close/>
                </a:path>
              </a:pathLst>
            </a:custGeom>
            <a:solidFill>
              <a:srgbClr val="0076A8">
                <a:alpha val="17647"/>
              </a:srgbClr>
            </a:solidFill>
          </p:spPr>
        </p:sp>
        <p:sp>
          <p:nvSpPr>
            <p:cNvPr name="TextBox 30" id="30"/>
            <p:cNvSpPr txBox="true"/>
            <p:nvPr/>
          </p:nvSpPr>
          <p:spPr>
            <a:xfrm>
              <a:off x="0" y="-38100"/>
              <a:ext cx="5909733" cy="63500"/>
            </a:xfrm>
            <a:prstGeom prst="rect">
              <a:avLst/>
            </a:prstGeom>
          </p:spPr>
          <p:txBody>
            <a:bodyPr anchor="ctr" rtlCol="false" tIns="50800" lIns="50800" bIns="50800" rIns="50800"/>
            <a:lstStyle/>
            <a:p>
              <a:pPr algn="l">
                <a:lnSpc>
                  <a:spcPts val="1679"/>
                </a:lnSpc>
              </a:pPr>
            </a:p>
          </p:txBody>
        </p:sp>
      </p:grpSp>
      <p:grpSp>
        <p:nvGrpSpPr>
          <p:cNvPr name="Group 31" id="31"/>
          <p:cNvGrpSpPr/>
          <p:nvPr/>
        </p:nvGrpSpPr>
        <p:grpSpPr>
          <a:xfrm rot="0">
            <a:off x="6661150" y="3143250"/>
            <a:ext cx="5080000" cy="5429250"/>
            <a:chOff x="0" y="0"/>
            <a:chExt cx="6773333" cy="7239000"/>
          </a:xfrm>
        </p:grpSpPr>
        <p:sp>
          <p:nvSpPr>
            <p:cNvPr name="Freeform 32" id="32"/>
            <p:cNvSpPr/>
            <p:nvPr/>
          </p:nvSpPr>
          <p:spPr>
            <a:xfrm flipH="false" flipV="false" rot="0">
              <a:off x="0" y="0"/>
              <a:ext cx="6773333" cy="7239000"/>
            </a:xfrm>
            <a:custGeom>
              <a:avLst/>
              <a:gdLst/>
              <a:ahLst/>
              <a:cxnLst/>
              <a:rect r="r" b="b" t="t" l="l"/>
              <a:pathLst>
                <a:path h="7239000" w="6773333">
                  <a:moveTo>
                    <a:pt x="228600" y="0"/>
                  </a:moveTo>
                  <a:lnTo>
                    <a:pt x="6544733" y="0"/>
                  </a:lnTo>
                  <a:cubicBezTo>
                    <a:pt x="6670985" y="0"/>
                    <a:pt x="6773333" y="102348"/>
                    <a:pt x="6773333" y="228600"/>
                  </a:cubicBezTo>
                  <a:lnTo>
                    <a:pt x="6773333" y="7010400"/>
                  </a:lnTo>
                  <a:cubicBezTo>
                    <a:pt x="6773333" y="7136652"/>
                    <a:pt x="6670985" y="7239000"/>
                    <a:pt x="6544733" y="7239000"/>
                  </a:cubicBezTo>
                  <a:lnTo>
                    <a:pt x="228600" y="7239000"/>
                  </a:lnTo>
                  <a:cubicBezTo>
                    <a:pt x="102348" y="7239000"/>
                    <a:pt x="0" y="7136652"/>
                    <a:pt x="0" y="7010400"/>
                  </a:cubicBezTo>
                  <a:lnTo>
                    <a:pt x="0" y="228600"/>
                  </a:lnTo>
                  <a:cubicBezTo>
                    <a:pt x="0" y="102348"/>
                    <a:pt x="102348" y="0"/>
                    <a:pt x="228600" y="0"/>
                  </a:cubicBezTo>
                  <a:close/>
                </a:path>
              </a:pathLst>
            </a:custGeom>
            <a:solidFill>
              <a:srgbClr val="FFFFFF"/>
            </a:solidFill>
            <a:ln w="9525" cap="sq">
              <a:solidFill>
                <a:srgbClr val="D9E4E9"/>
              </a:solidFill>
              <a:prstDash val="solid"/>
              <a:miter/>
            </a:ln>
          </p:spPr>
        </p:sp>
        <p:sp>
          <p:nvSpPr>
            <p:cNvPr name="TextBox 33" id="33"/>
            <p:cNvSpPr txBox="true"/>
            <p:nvPr/>
          </p:nvSpPr>
          <p:spPr>
            <a:xfrm>
              <a:off x="0" y="-38100"/>
              <a:ext cx="6773333" cy="7277100"/>
            </a:xfrm>
            <a:prstGeom prst="rect">
              <a:avLst/>
            </a:prstGeom>
          </p:spPr>
          <p:txBody>
            <a:bodyPr anchor="ctr" rtlCol="false" tIns="50800" lIns="50800" bIns="50800" rIns="50800"/>
            <a:lstStyle/>
            <a:p>
              <a:pPr algn="l">
                <a:lnSpc>
                  <a:spcPts val="1679"/>
                </a:lnSpc>
              </a:pPr>
            </a:p>
          </p:txBody>
        </p:sp>
      </p:grpSp>
      <p:grpSp>
        <p:nvGrpSpPr>
          <p:cNvPr name="Group 34" id="34"/>
          <p:cNvGrpSpPr/>
          <p:nvPr/>
        </p:nvGrpSpPr>
        <p:grpSpPr>
          <a:xfrm rot="0">
            <a:off x="6661150" y="3143250"/>
            <a:ext cx="95250" cy="5429250"/>
            <a:chOff x="0" y="0"/>
            <a:chExt cx="127000" cy="7239000"/>
          </a:xfrm>
        </p:grpSpPr>
        <p:sp>
          <p:nvSpPr>
            <p:cNvPr name="Freeform 35" id="35"/>
            <p:cNvSpPr/>
            <p:nvPr/>
          </p:nvSpPr>
          <p:spPr>
            <a:xfrm flipH="false" flipV="false" rot="0">
              <a:off x="0" y="0"/>
              <a:ext cx="127000" cy="7239000"/>
            </a:xfrm>
            <a:custGeom>
              <a:avLst/>
              <a:gdLst/>
              <a:ahLst/>
              <a:cxnLst/>
              <a:rect r="r" b="b" t="t" l="l"/>
              <a:pathLst>
                <a:path h="7239000" w="127000">
                  <a:moveTo>
                    <a:pt x="63500" y="0"/>
                  </a:moveTo>
                  <a:cubicBezTo>
                    <a:pt x="98570" y="0"/>
                    <a:pt x="127000" y="28430"/>
                    <a:pt x="127000" y="63500"/>
                  </a:cubicBezTo>
                  <a:lnTo>
                    <a:pt x="127000" y="7175500"/>
                  </a:lnTo>
                  <a:cubicBezTo>
                    <a:pt x="127000" y="7210570"/>
                    <a:pt x="98570" y="7239000"/>
                    <a:pt x="63500" y="7239000"/>
                  </a:cubicBezTo>
                  <a:cubicBezTo>
                    <a:pt x="28430" y="7239000"/>
                    <a:pt x="0" y="7210570"/>
                    <a:pt x="0" y="7175500"/>
                  </a:cubicBezTo>
                  <a:lnTo>
                    <a:pt x="0" y="63500"/>
                  </a:lnTo>
                  <a:cubicBezTo>
                    <a:pt x="0" y="28430"/>
                    <a:pt x="28430" y="0"/>
                    <a:pt x="63500" y="0"/>
                  </a:cubicBezTo>
                  <a:close/>
                </a:path>
              </a:pathLst>
            </a:custGeom>
            <a:solidFill>
              <a:srgbClr val="47A23F"/>
            </a:solidFill>
          </p:spPr>
        </p:sp>
        <p:sp>
          <p:nvSpPr>
            <p:cNvPr name="TextBox 36" id="36"/>
            <p:cNvSpPr txBox="true"/>
            <p:nvPr/>
          </p:nvSpPr>
          <p:spPr>
            <a:xfrm>
              <a:off x="0" y="-38100"/>
              <a:ext cx="127000" cy="7277100"/>
            </a:xfrm>
            <a:prstGeom prst="rect">
              <a:avLst/>
            </a:prstGeom>
          </p:spPr>
          <p:txBody>
            <a:bodyPr anchor="ctr" rtlCol="false" tIns="50800" lIns="50800" bIns="50800" rIns="50800"/>
            <a:lstStyle/>
            <a:p>
              <a:pPr algn="l">
                <a:lnSpc>
                  <a:spcPts val="1679"/>
                </a:lnSpc>
              </a:pPr>
            </a:p>
          </p:txBody>
        </p:sp>
      </p:grpSp>
      <p:grpSp>
        <p:nvGrpSpPr>
          <p:cNvPr name="Group 37" id="37"/>
          <p:cNvGrpSpPr/>
          <p:nvPr/>
        </p:nvGrpSpPr>
        <p:grpSpPr>
          <a:xfrm rot="0">
            <a:off x="6985000" y="3467100"/>
            <a:ext cx="228600" cy="228600"/>
            <a:chOff x="0" y="0"/>
            <a:chExt cx="304800" cy="304800"/>
          </a:xfrm>
        </p:grpSpPr>
        <p:sp>
          <p:nvSpPr>
            <p:cNvPr name="Freeform 38" id="38"/>
            <p:cNvSpPr/>
            <p:nvPr/>
          </p:nvSpPr>
          <p:spPr>
            <a:xfrm flipH="false" flipV="false" rot="0">
              <a:off x="0" y="0"/>
              <a:ext cx="304800" cy="304800"/>
            </a:xfrm>
            <a:custGeom>
              <a:avLst/>
              <a:gdLst/>
              <a:ahLst/>
              <a:cxnLst/>
              <a:rect r="r" b="b" t="t" l="l"/>
              <a:pathLst>
                <a:path h="304800" w="304800">
                  <a:moveTo>
                    <a:pt x="0" y="152400"/>
                  </a:moveTo>
                  <a:cubicBezTo>
                    <a:pt x="0" y="236568"/>
                    <a:pt x="68232" y="304800"/>
                    <a:pt x="152400" y="304800"/>
                  </a:cubicBezTo>
                  <a:cubicBezTo>
                    <a:pt x="236568" y="304800"/>
                    <a:pt x="304800" y="236568"/>
                    <a:pt x="304800" y="152400"/>
                  </a:cubicBezTo>
                  <a:cubicBezTo>
                    <a:pt x="304800" y="68232"/>
                    <a:pt x="236568" y="0"/>
                    <a:pt x="152400" y="0"/>
                  </a:cubicBezTo>
                  <a:cubicBezTo>
                    <a:pt x="68232" y="0"/>
                    <a:pt x="0" y="68232"/>
                    <a:pt x="0" y="152400"/>
                  </a:cubicBezTo>
                  <a:close/>
                </a:path>
              </a:pathLst>
            </a:custGeom>
            <a:ln w="28575" cap="sq">
              <a:solidFill>
                <a:srgbClr val="47A23F"/>
              </a:solidFill>
              <a:prstDash val="solid"/>
              <a:miter/>
            </a:ln>
          </p:spPr>
        </p:sp>
        <p:sp>
          <p:nvSpPr>
            <p:cNvPr name="TextBox 39" id="39"/>
            <p:cNvSpPr txBox="true"/>
            <p:nvPr/>
          </p:nvSpPr>
          <p:spPr>
            <a:xfrm>
              <a:off x="0" y="-38100"/>
              <a:ext cx="304800" cy="342900"/>
            </a:xfrm>
            <a:prstGeom prst="rect">
              <a:avLst/>
            </a:prstGeom>
          </p:spPr>
          <p:txBody>
            <a:bodyPr anchor="ctr" rtlCol="false" tIns="50800" lIns="50800" bIns="50800" rIns="50800"/>
            <a:lstStyle/>
            <a:p>
              <a:pPr algn="l">
                <a:lnSpc>
                  <a:spcPts val="1679"/>
                </a:lnSpc>
              </a:pPr>
            </a:p>
          </p:txBody>
        </p:sp>
      </p:grpSp>
      <p:grpSp>
        <p:nvGrpSpPr>
          <p:cNvPr name="Group 40" id="40"/>
          <p:cNvGrpSpPr/>
          <p:nvPr/>
        </p:nvGrpSpPr>
        <p:grpSpPr>
          <a:xfrm rot="0">
            <a:off x="7346950" y="3562350"/>
            <a:ext cx="4032250" cy="28575"/>
            <a:chOff x="0" y="0"/>
            <a:chExt cx="5376333" cy="38100"/>
          </a:xfrm>
        </p:grpSpPr>
        <p:sp>
          <p:nvSpPr>
            <p:cNvPr name="Freeform 41" id="41"/>
            <p:cNvSpPr/>
            <p:nvPr/>
          </p:nvSpPr>
          <p:spPr>
            <a:xfrm flipH="false" flipV="false" rot="0">
              <a:off x="0" y="0"/>
              <a:ext cx="5376333" cy="38100"/>
            </a:xfrm>
            <a:custGeom>
              <a:avLst/>
              <a:gdLst/>
              <a:ahLst/>
              <a:cxnLst/>
              <a:rect r="r" b="b" t="t" l="l"/>
              <a:pathLst>
                <a:path h="38100" w="5376333">
                  <a:moveTo>
                    <a:pt x="0" y="0"/>
                  </a:moveTo>
                  <a:lnTo>
                    <a:pt x="5376333" y="0"/>
                  </a:lnTo>
                  <a:lnTo>
                    <a:pt x="5376333" y="38100"/>
                  </a:lnTo>
                  <a:lnTo>
                    <a:pt x="0" y="38100"/>
                  </a:lnTo>
                  <a:close/>
                </a:path>
              </a:pathLst>
            </a:custGeom>
            <a:solidFill>
              <a:srgbClr val="47A23F">
                <a:alpha val="24706"/>
              </a:srgbClr>
            </a:solidFill>
          </p:spPr>
        </p:sp>
        <p:sp>
          <p:nvSpPr>
            <p:cNvPr name="TextBox 42" id="42"/>
            <p:cNvSpPr txBox="true"/>
            <p:nvPr/>
          </p:nvSpPr>
          <p:spPr>
            <a:xfrm>
              <a:off x="0" y="-38100"/>
              <a:ext cx="5376333" cy="76200"/>
            </a:xfrm>
            <a:prstGeom prst="rect">
              <a:avLst/>
            </a:prstGeom>
          </p:spPr>
          <p:txBody>
            <a:bodyPr anchor="ctr" rtlCol="false" tIns="50800" lIns="50800" bIns="50800" rIns="50800"/>
            <a:lstStyle/>
            <a:p>
              <a:pPr algn="l">
                <a:lnSpc>
                  <a:spcPts val="1679"/>
                </a:lnSpc>
              </a:pPr>
            </a:p>
          </p:txBody>
        </p:sp>
      </p:grpSp>
      <p:sp>
        <p:nvSpPr>
          <p:cNvPr name="TextBox 43" id="43"/>
          <p:cNvSpPr txBox="true"/>
          <p:nvPr/>
        </p:nvSpPr>
        <p:spPr>
          <a:xfrm rot="0">
            <a:off x="6985000" y="4010025"/>
            <a:ext cx="4432300" cy="662813"/>
          </a:xfrm>
          <a:prstGeom prst="rect">
            <a:avLst/>
          </a:prstGeom>
        </p:spPr>
        <p:txBody>
          <a:bodyPr anchor="t" rtlCol="false" tIns="0" lIns="0" bIns="0" rIns="0">
            <a:spAutoFit/>
          </a:bodyPr>
          <a:lstStyle/>
          <a:p>
            <a:pPr algn="l">
              <a:lnSpc>
                <a:spcPts val="2595"/>
              </a:lnSpc>
            </a:pPr>
            <a:r>
              <a:rPr lang="en-US" sz="2199" b="true">
                <a:solidFill>
                  <a:srgbClr val="164B61"/>
                </a:solidFill>
                <a:latin typeface="Arimo Bold"/>
                <a:ea typeface="Arimo Bold"/>
                <a:cs typeface="Arimo Bold"/>
                <a:sym typeface="Arimo Bold"/>
              </a:rPr>
              <a:t>Relationships need attention before a crisis.</a:t>
            </a:r>
          </a:p>
        </p:txBody>
      </p:sp>
      <p:grpSp>
        <p:nvGrpSpPr>
          <p:cNvPr name="Group 44" id="44"/>
          <p:cNvGrpSpPr/>
          <p:nvPr/>
        </p:nvGrpSpPr>
        <p:grpSpPr>
          <a:xfrm rot="0">
            <a:off x="6927850" y="5810250"/>
            <a:ext cx="4546600" cy="2305050"/>
            <a:chOff x="0" y="0"/>
            <a:chExt cx="6062133" cy="3073400"/>
          </a:xfrm>
        </p:grpSpPr>
        <p:sp>
          <p:nvSpPr>
            <p:cNvPr name="Freeform 45" id="45"/>
            <p:cNvSpPr/>
            <p:nvPr/>
          </p:nvSpPr>
          <p:spPr>
            <a:xfrm flipH="false" flipV="false" rot="0">
              <a:off x="0" y="0"/>
              <a:ext cx="6062133" cy="3073400"/>
            </a:xfrm>
            <a:custGeom>
              <a:avLst/>
              <a:gdLst/>
              <a:ahLst/>
              <a:cxnLst/>
              <a:rect r="r" b="b" t="t" l="l"/>
              <a:pathLst>
                <a:path h="3073400" w="6062133">
                  <a:moveTo>
                    <a:pt x="177800" y="0"/>
                  </a:moveTo>
                  <a:lnTo>
                    <a:pt x="5884333" y="0"/>
                  </a:lnTo>
                  <a:cubicBezTo>
                    <a:pt x="5982530" y="0"/>
                    <a:pt x="6062133" y="79604"/>
                    <a:pt x="6062133" y="177800"/>
                  </a:cubicBezTo>
                  <a:lnTo>
                    <a:pt x="6062133" y="2895600"/>
                  </a:lnTo>
                  <a:cubicBezTo>
                    <a:pt x="6062133" y="2993796"/>
                    <a:pt x="5982530" y="3073400"/>
                    <a:pt x="5884333" y="3073400"/>
                  </a:cubicBezTo>
                  <a:lnTo>
                    <a:pt x="177800" y="3073400"/>
                  </a:lnTo>
                  <a:cubicBezTo>
                    <a:pt x="79604" y="3073400"/>
                    <a:pt x="0" y="2993796"/>
                    <a:pt x="0" y="2895600"/>
                  </a:cubicBezTo>
                  <a:lnTo>
                    <a:pt x="0" y="177800"/>
                  </a:lnTo>
                  <a:cubicBezTo>
                    <a:pt x="0" y="79604"/>
                    <a:pt x="79604" y="0"/>
                    <a:pt x="177800" y="0"/>
                  </a:cubicBezTo>
                  <a:close/>
                </a:path>
              </a:pathLst>
            </a:custGeom>
            <a:solidFill>
              <a:srgbClr val="EEF7EE"/>
            </a:solidFill>
          </p:spPr>
        </p:sp>
        <p:sp>
          <p:nvSpPr>
            <p:cNvPr name="TextBox 46" id="46"/>
            <p:cNvSpPr txBox="true"/>
            <p:nvPr/>
          </p:nvSpPr>
          <p:spPr>
            <a:xfrm>
              <a:off x="0" y="-38100"/>
              <a:ext cx="6062133" cy="3111500"/>
            </a:xfrm>
            <a:prstGeom prst="rect">
              <a:avLst/>
            </a:prstGeom>
          </p:spPr>
          <p:txBody>
            <a:bodyPr anchor="ctr" rtlCol="false" tIns="50800" lIns="50800" bIns="50800" rIns="50800"/>
            <a:lstStyle/>
            <a:p>
              <a:pPr algn="l">
                <a:lnSpc>
                  <a:spcPts val="1679"/>
                </a:lnSpc>
              </a:pPr>
            </a:p>
          </p:txBody>
        </p:sp>
      </p:grpSp>
      <p:grpSp>
        <p:nvGrpSpPr>
          <p:cNvPr name="Group 47" id="47"/>
          <p:cNvGrpSpPr/>
          <p:nvPr/>
        </p:nvGrpSpPr>
        <p:grpSpPr>
          <a:xfrm rot="0">
            <a:off x="7137400" y="6038850"/>
            <a:ext cx="323850" cy="38100"/>
            <a:chOff x="0" y="0"/>
            <a:chExt cx="431800" cy="50800"/>
          </a:xfrm>
        </p:grpSpPr>
        <p:sp>
          <p:nvSpPr>
            <p:cNvPr name="Freeform 48" id="48"/>
            <p:cNvSpPr/>
            <p:nvPr/>
          </p:nvSpPr>
          <p:spPr>
            <a:xfrm flipH="false" flipV="false" rot="0">
              <a:off x="0" y="0"/>
              <a:ext cx="431800" cy="50800"/>
            </a:xfrm>
            <a:custGeom>
              <a:avLst/>
              <a:gdLst/>
              <a:ahLst/>
              <a:cxnLst/>
              <a:rect r="r" b="b" t="t" l="l"/>
              <a:pathLst>
                <a:path h="50800" w="431800">
                  <a:moveTo>
                    <a:pt x="25400" y="0"/>
                  </a:moveTo>
                  <a:lnTo>
                    <a:pt x="406400" y="0"/>
                  </a:lnTo>
                  <a:cubicBezTo>
                    <a:pt x="420428" y="0"/>
                    <a:pt x="431800" y="11372"/>
                    <a:pt x="431800" y="25400"/>
                  </a:cubicBezTo>
                  <a:cubicBezTo>
                    <a:pt x="431800" y="39428"/>
                    <a:pt x="420428" y="50800"/>
                    <a:pt x="406400" y="50800"/>
                  </a:cubicBezTo>
                  <a:lnTo>
                    <a:pt x="25400" y="50800"/>
                  </a:lnTo>
                  <a:cubicBezTo>
                    <a:pt x="11372" y="50800"/>
                    <a:pt x="0" y="39428"/>
                    <a:pt x="0" y="25400"/>
                  </a:cubicBezTo>
                  <a:cubicBezTo>
                    <a:pt x="0" y="11372"/>
                    <a:pt x="11372" y="0"/>
                    <a:pt x="25400" y="0"/>
                  </a:cubicBezTo>
                  <a:close/>
                </a:path>
              </a:pathLst>
            </a:custGeom>
            <a:solidFill>
              <a:srgbClr val="47A23F"/>
            </a:solidFill>
          </p:spPr>
        </p:sp>
        <p:sp>
          <p:nvSpPr>
            <p:cNvPr name="TextBox 49" id="49"/>
            <p:cNvSpPr txBox="true"/>
            <p:nvPr/>
          </p:nvSpPr>
          <p:spPr>
            <a:xfrm>
              <a:off x="0" y="-38100"/>
              <a:ext cx="431800" cy="88900"/>
            </a:xfrm>
            <a:prstGeom prst="rect">
              <a:avLst/>
            </a:prstGeom>
          </p:spPr>
          <p:txBody>
            <a:bodyPr anchor="ctr" rtlCol="false" tIns="50800" lIns="50800" bIns="50800" rIns="50800"/>
            <a:lstStyle/>
            <a:p>
              <a:pPr algn="l">
                <a:lnSpc>
                  <a:spcPts val="1679"/>
                </a:lnSpc>
              </a:pPr>
            </a:p>
          </p:txBody>
        </p:sp>
      </p:grpSp>
      <p:sp>
        <p:nvSpPr>
          <p:cNvPr name="TextBox 50" id="50"/>
          <p:cNvSpPr txBox="true"/>
          <p:nvPr/>
        </p:nvSpPr>
        <p:spPr>
          <a:xfrm rot="0">
            <a:off x="7137400" y="6257925"/>
            <a:ext cx="4127500" cy="563753"/>
          </a:xfrm>
          <a:prstGeom prst="rect">
            <a:avLst/>
          </a:prstGeom>
        </p:spPr>
        <p:txBody>
          <a:bodyPr anchor="t" rtlCol="false" tIns="0" lIns="0" bIns="0" rIns="0">
            <a:spAutoFit/>
          </a:bodyPr>
          <a:lstStyle/>
          <a:p>
            <a:pPr algn="l">
              <a:lnSpc>
                <a:spcPts val="2176"/>
              </a:lnSpc>
            </a:pPr>
            <a:r>
              <a:rPr lang="en-US" sz="1700">
                <a:solidFill>
                  <a:srgbClr val="164B61"/>
                </a:solidFill>
                <a:latin typeface="Arimo"/>
                <a:ea typeface="Arimo"/>
                <a:cs typeface="Arimo"/>
                <a:sym typeface="Arimo"/>
              </a:rPr>
              <a:t>Who already trusts you enough to listen when the stakes rise?</a:t>
            </a:r>
          </a:p>
        </p:txBody>
      </p:sp>
      <p:grpSp>
        <p:nvGrpSpPr>
          <p:cNvPr name="Group 51" id="51"/>
          <p:cNvGrpSpPr/>
          <p:nvPr/>
        </p:nvGrpSpPr>
        <p:grpSpPr>
          <a:xfrm rot="0">
            <a:off x="12065000" y="3143250"/>
            <a:ext cx="5080000" cy="5429250"/>
            <a:chOff x="0" y="0"/>
            <a:chExt cx="6773333" cy="7239000"/>
          </a:xfrm>
        </p:grpSpPr>
        <p:sp>
          <p:nvSpPr>
            <p:cNvPr name="Freeform 52" id="52"/>
            <p:cNvSpPr/>
            <p:nvPr/>
          </p:nvSpPr>
          <p:spPr>
            <a:xfrm flipH="false" flipV="false" rot="0">
              <a:off x="0" y="0"/>
              <a:ext cx="6773333" cy="7239000"/>
            </a:xfrm>
            <a:custGeom>
              <a:avLst/>
              <a:gdLst/>
              <a:ahLst/>
              <a:cxnLst/>
              <a:rect r="r" b="b" t="t" l="l"/>
              <a:pathLst>
                <a:path h="7239000" w="6773333">
                  <a:moveTo>
                    <a:pt x="228600" y="0"/>
                  </a:moveTo>
                  <a:lnTo>
                    <a:pt x="6544733" y="0"/>
                  </a:lnTo>
                  <a:cubicBezTo>
                    <a:pt x="6670985" y="0"/>
                    <a:pt x="6773333" y="102348"/>
                    <a:pt x="6773333" y="228600"/>
                  </a:cubicBezTo>
                  <a:lnTo>
                    <a:pt x="6773333" y="7010400"/>
                  </a:lnTo>
                  <a:cubicBezTo>
                    <a:pt x="6773333" y="7136652"/>
                    <a:pt x="6670985" y="7239000"/>
                    <a:pt x="6544733" y="7239000"/>
                  </a:cubicBezTo>
                  <a:lnTo>
                    <a:pt x="228600" y="7239000"/>
                  </a:lnTo>
                  <a:cubicBezTo>
                    <a:pt x="102348" y="7239000"/>
                    <a:pt x="0" y="7136652"/>
                    <a:pt x="0" y="7010400"/>
                  </a:cubicBezTo>
                  <a:lnTo>
                    <a:pt x="0" y="228600"/>
                  </a:lnTo>
                  <a:cubicBezTo>
                    <a:pt x="0" y="102348"/>
                    <a:pt x="102348" y="0"/>
                    <a:pt x="228600" y="0"/>
                  </a:cubicBezTo>
                  <a:close/>
                </a:path>
              </a:pathLst>
            </a:custGeom>
            <a:solidFill>
              <a:srgbClr val="FFFFFF"/>
            </a:solidFill>
            <a:ln w="9525" cap="sq">
              <a:solidFill>
                <a:srgbClr val="D9E4E9"/>
              </a:solidFill>
              <a:prstDash val="solid"/>
              <a:miter/>
            </a:ln>
          </p:spPr>
        </p:sp>
        <p:sp>
          <p:nvSpPr>
            <p:cNvPr name="TextBox 53" id="53"/>
            <p:cNvSpPr txBox="true"/>
            <p:nvPr/>
          </p:nvSpPr>
          <p:spPr>
            <a:xfrm>
              <a:off x="0" y="-38100"/>
              <a:ext cx="6773333" cy="7277100"/>
            </a:xfrm>
            <a:prstGeom prst="rect">
              <a:avLst/>
            </a:prstGeom>
          </p:spPr>
          <p:txBody>
            <a:bodyPr anchor="ctr" rtlCol="false" tIns="50800" lIns="50800" bIns="50800" rIns="50800"/>
            <a:lstStyle/>
            <a:p>
              <a:pPr algn="l">
                <a:lnSpc>
                  <a:spcPts val="1679"/>
                </a:lnSpc>
              </a:pPr>
            </a:p>
          </p:txBody>
        </p:sp>
      </p:grpSp>
      <p:grpSp>
        <p:nvGrpSpPr>
          <p:cNvPr name="Group 54" id="54"/>
          <p:cNvGrpSpPr/>
          <p:nvPr/>
        </p:nvGrpSpPr>
        <p:grpSpPr>
          <a:xfrm rot="0">
            <a:off x="12065000" y="3143250"/>
            <a:ext cx="95250" cy="5429250"/>
            <a:chOff x="0" y="0"/>
            <a:chExt cx="127000" cy="7239000"/>
          </a:xfrm>
        </p:grpSpPr>
        <p:sp>
          <p:nvSpPr>
            <p:cNvPr name="Freeform 55" id="55"/>
            <p:cNvSpPr/>
            <p:nvPr/>
          </p:nvSpPr>
          <p:spPr>
            <a:xfrm flipH="false" flipV="false" rot="0">
              <a:off x="0" y="0"/>
              <a:ext cx="127000" cy="7239000"/>
            </a:xfrm>
            <a:custGeom>
              <a:avLst/>
              <a:gdLst/>
              <a:ahLst/>
              <a:cxnLst/>
              <a:rect r="r" b="b" t="t" l="l"/>
              <a:pathLst>
                <a:path h="7239000" w="127000">
                  <a:moveTo>
                    <a:pt x="63500" y="0"/>
                  </a:moveTo>
                  <a:cubicBezTo>
                    <a:pt x="98570" y="0"/>
                    <a:pt x="127000" y="28430"/>
                    <a:pt x="127000" y="63500"/>
                  </a:cubicBezTo>
                  <a:lnTo>
                    <a:pt x="127000" y="7175500"/>
                  </a:lnTo>
                  <a:cubicBezTo>
                    <a:pt x="127000" y="7210570"/>
                    <a:pt x="98570" y="7239000"/>
                    <a:pt x="63500" y="7239000"/>
                  </a:cubicBezTo>
                  <a:cubicBezTo>
                    <a:pt x="28430" y="7239000"/>
                    <a:pt x="0" y="7210570"/>
                    <a:pt x="0" y="7175500"/>
                  </a:cubicBezTo>
                  <a:lnTo>
                    <a:pt x="0" y="63500"/>
                  </a:lnTo>
                  <a:cubicBezTo>
                    <a:pt x="0" y="28430"/>
                    <a:pt x="28430" y="0"/>
                    <a:pt x="63500" y="0"/>
                  </a:cubicBezTo>
                  <a:close/>
                </a:path>
              </a:pathLst>
            </a:custGeom>
            <a:solidFill>
              <a:srgbClr val="E98B3A"/>
            </a:solidFill>
          </p:spPr>
        </p:sp>
        <p:sp>
          <p:nvSpPr>
            <p:cNvPr name="TextBox 56" id="56"/>
            <p:cNvSpPr txBox="true"/>
            <p:nvPr/>
          </p:nvSpPr>
          <p:spPr>
            <a:xfrm>
              <a:off x="0" y="-38100"/>
              <a:ext cx="127000" cy="7277100"/>
            </a:xfrm>
            <a:prstGeom prst="rect">
              <a:avLst/>
            </a:prstGeom>
          </p:spPr>
          <p:txBody>
            <a:bodyPr anchor="ctr" rtlCol="false" tIns="50800" lIns="50800" bIns="50800" rIns="50800"/>
            <a:lstStyle/>
            <a:p>
              <a:pPr algn="l">
                <a:lnSpc>
                  <a:spcPts val="1679"/>
                </a:lnSpc>
              </a:pPr>
            </a:p>
          </p:txBody>
        </p:sp>
      </p:grpSp>
      <p:grpSp>
        <p:nvGrpSpPr>
          <p:cNvPr name="Group 57" id="57"/>
          <p:cNvGrpSpPr/>
          <p:nvPr/>
        </p:nvGrpSpPr>
        <p:grpSpPr>
          <a:xfrm rot="0">
            <a:off x="12388850" y="3467100"/>
            <a:ext cx="228600" cy="228600"/>
            <a:chOff x="0" y="0"/>
            <a:chExt cx="304800" cy="304800"/>
          </a:xfrm>
        </p:grpSpPr>
        <p:sp>
          <p:nvSpPr>
            <p:cNvPr name="Freeform 58" id="58"/>
            <p:cNvSpPr/>
            <p:nvPr/>
          </p:nvSpPr>
          <p:spPr>
            <a:xfrm flipH="false" flipV="false" rot="0">
              <a:off x="0" y="0"/>
              <a:ext cx="304800" cy="304800"/>
            </a:xfrm>
            <a:custGeom>
              <a:avLst/>
              <a:gdLst/>
              <a:ahLst/>
              <a:cxnLst/>
              <a:rect r="r" b="b" t="t" l="l"/>
              <a:pathLst>
                <a:path h="304800" w="304800">
                  <a:moveTo>
                    <a:pt x="0" y="152400"/>
                  </a:moveTo>
                  <a:cubicBezTo>
                    <a:pt x="0" y="236568"/>
                    <a:pt x="68232" y="304800"/>
                    <a:pt x="152400" y="304800"/>
                  </a:cubicBezTo>
                  <a:cubicBezTo>
                    <a:pt x="236568" y="304800"/>
                    <a:pt x="304800" y="236568"/>
                    <a:pt x="304800" y="152400"/>
                  </a:cubicBezTo>
                  <a:cubicBezTo>
                    <a:pt x="304800" y="68232"/>
                    <a:pt x="236568" y="0"/>
                    <a:pt x="152400" y="0"/>
                  </a:cubicBezTo>
                  <a:cubicBezTo>
                    <a:pt x="68232" y="0"/>
                    <a:pt x="0" y="68232"/>
                    <a:pt x="0" y="152400"/>
                  </a:cubicBezTo>
                  <a:close/>
                </a:path>
              </a:pathLst>
            </a:custGeom>
            <a:ln w="28575" cap="sq">
              <a:solidFill>
                <a:srgbClr val="E98B3A"/>
              </a:solidFill>
              <a:prstDash val="solid"/>
              <a:miter/>
            </a:ln>
          </p:spPr>
        </p:sp>
        <p:sp>
          <p:nvSpPr>
            <p:cNvPr name="TextBox 59" id="59"/>
            <p:cNvSpPr txBox="true"/>
            <p:nvPr/>
          </p:nvSpPr>
          <p:spPr>
            <a:xfrm>
              <a:off x="0" y="-38100"/>
              <a:ext cx="304800" cy="342900"/>
            </a:xfrm>
            <a:prstGeom prst="rect">
              <a:avLst/>
            </a:prstGeom>
          </p:spPr>
          <p:txBody>
            <a:bodyPr anchor="ctr" rtlCol="false" tIns="50800" lIns="50800" bIns="50800" rIns="50800"/>
            <a:lstStyle/>
            <a:p>
              <a:pPr algn="l">
                <a:lnSpc>
                  <a:spcPts val="1679"/>
                </a:lnSpc>
              </a:pPr>
            </a:p>
          </p:txBody>
        </p:sp>
      </p:grpSp>
      <p:grpSp>
        <p:nvGrpSpPr>
          <p:cNvPr name="Group 60" id="60"/>
          <p:cNvGrpSpPr/>
          <p:nvPr/>
        </p:nvGrpSpPr>
        <p:grpSpPr>
          <a:xfrm rot="0">
            <a:off x="12750800" y="3562350"/>
            <a:ext cx="4032250" cy="28575"/>
            <a:chOff x="0" y="0"/>
            <a:chExt cx="5376333" cy="38100"/>
          </a:xfrm>
        </p:grpSpPr>
        <p:sp>
          <p:nvSpPr>
            <p:cNvPr name="Freeform 61" id="61"/>
            <p:cNvSpPr/>
            <p:nvPr/>
          </p:nvSpPr>
          <p:spPr>
            <a:xfrm flipH="false" flipV="false" rot="0">
              <a:off x="0" y="0"/>
              <a:ext cx="5376333" cy="38100"/>
            </a:xfrm>
            <a:custGeom>
              <a:avLst/>
              <a:gdLst/>
              <a:ahLst/>
              <a:cxnLst/>
              <a:rect r="r" b="b" t="t" l="l"/>
              <a:pathLst>
                <a:path h="38100" w="5376333">
                  <a:moveTo>
                    <a:pt x="0" y="0"/>
                  </a:moveTo>
                  <a:lnTo>
                    <a:pt x="5376333" y="0"/>
                  </a:lnTo>
                  <a:lnTo>
                    <a:pt x="5376333" y="38100"/>
                  </a:lnTo>
                  <a:lnTo>
                    <a:pt x="0" y="38100"/>
                  </a:lnTo>
                  <a:close/>
                </a:path>
              </a:pathLst>
            </a:custGeom>
            <a:solidFill>
              <a:srgbClr val="E98B3A">
                <a:alpha val="24706"/>
              </a:srgbClr>
            </a:solidFill>
          </p:spPr>
        </p:sp>
        <p:sp>
          <p:nvSpPr>
            <p:cNvPr name="TextBox 62" id="62"/>
            <p:cNvSpPr txBox="true"/>
            <p:nvPr/>
          </p:nvSpPr>
          <p:spPr>
            <a:xfrm>
              <a:off x="0" y="-38100"/>
              <a:ext cx="5376333" cy="76200"/>
            </a:xfrm>
            <a:prstGeom prst="rect">
              <a:avLst/>
            </a:prstGeom>
          </p:spPr>
          <p:txBody>
            <a:bodyPr anchor="ctr" rtlCol="false" tIns="50800" lIns="50800" bIns="50800" rIns="50800"/>
            <a:lstStyle/>
            <a:p>
              <a:pPr algn="l">
                <a:lnSpc>
                  <a:spcPts val="1679"/>
                </a:lnSpc>
              </a:pPr>
            </a:p>
          </p:txBody>
        </p:sp>
      </p:grpSp>
      <p:sp>
        <p:nvSpPr>
          <p:cNvPr name="TextBox 63" id="63"/>
          <p:cNvSpPr txBox="true"/>
          <p:nvPr/>
        </p:nvSpPr>
        <p:spPr>
          <a:xfrm rot="0">
            <a:off x="12388850" y="4010025"/>
            <a:ext cx="4432300" cy="662813"/>
          </a:xfrm>
          <a:prstGeom prst="rect">
            <a:avLst/>
          </a:prstGeom>
        </p:spPr>
        <p:txBody>
          <a:bodyPr anchor="t" rtlCol="false" tIns="0" lIns="0" bIns="0" rIns="0">
            <a:spAutoFit/>
          </a:bodyPr>
          <a:lstStyle/>
          <a:p>
            <a:pPr algn="l">
              <a:lnSpc>
                <a:spcPts val="2595"/>
              </a:lnSpc>
            </a:pPr>
            <a:r>
              <a:rPr lang="en-US" sz="2199" b="true">
                <a:solidFill>
                  <a:srgbClr val="164B61"/>
                </a:solidFill>
                <a:latin typeface="Arimo Bold"/>
                <a:ea typeface="Arimo Bold"/>
                <a:cs typeface="Arimo Bold"/>
                <a:sym typeface="Arimo Bold"/>
              </a:rPr>
              <a:t>Operational decisions have human consequences.</a:t>
            </a:r>
          </a:p>
        </p:txBody>
      </p:sp>
      <p:grpSp>
        <p:nvGrpSpPr>
          <p:cNvPr name="Group 64" id="64"/>
          <p:cNvGrpSpPr/>
          <p:nvPr/>
        </p:nvGrpSpPr>
        <p:grpSpPr>
          <a:xfrm rot="0">
            <a:off x="12331700" y="5810250"/>
            <a:ext cx="4546600" cy="2305050"/>
            <a:chOff x="0" y="0"/>
            <a:chExt cx="6062133" cy="3073400"/>
          </a:xfrm>
        </p:grpSpPr>
        <p:sp>
          <p:nvSpPr>
            <p:cNvPr name="Freeform 65" id="65"/>
            <p:cNvSpPr/>
            <p:nvPr/>
          </p:nvSpPr>
          <p:spPr>
            <a:xfrm flipH="false" flipV="false" rot="0">
              <a:off x="0" y="0"/>
              <a:ext cx="6062133" cy="3073400"/>
            </a:xfrm>
            <a:custGeom>
              <a:avLst/>
              <a:gdLst/>
              <a:ahLst/>
              <a:cxnLst/>
              <a:rect r="r" b="b" t="t" l="l"/>
              <a:pathLst>
                <a:path h="3073400" w="6062133">
                  <a:moveTo>
                    <a:pt x="177800" y="0"/>
                  </a:moveTo>
                  <a:lnTo>
                    <a:pt x="5884333" y="0"/>
                  </a:lnTo>
                  <a:cubicBezTo>
                    <a:pt x="5982530" y="0"/>
                    <a:pt x="6062133" y="79604"/>
                    <a:pt x="6062133" y="177800"/>
                  </a:cubicBezTo>
                  <a:lnTo>
                    <a:pt x="6062133" y="2895600"/>
                  </a:lnTo>
                  <a:cubicBezTo>
                    <a:pt x="6062133" y="2993796"/>
                    <a:pt x="5982530" y="3073400"/>
                    <a:pt x="5884333" y="3073400"/>
                  </a:cubicBezTo>
                  <a:lnTo>
                    <a:pt x="177800" y="3073400"/>
                  </a:lnTo>
                  <a:cubicBezTo>
                    <a:pt x="79604" y="3073400"/>
                    <a:pt x="0" y="2993796"/>
                    <a:pt x="0" y="2895600"/>
                  </a:cubicBezTo>
                  <a:lnTo>
                    <a:pt x="0" y="177800"/>
                  </a:lnTo>
                  <a:cubicBezTo>
                    <a:pt x="0" y="79604"/>
                    <a:pt x="79604" y="0"/>
                    <a:pt x="177800" y="0"/>
                  </a:cubicBezTo>
                  <a:close/>
                </a:path>
              </a:pathLst>
            </a:custGeom>
            <a:solidFill>
              <a:srgbClr val="FFF3E8"/>
            </a:solidFill>
          </p:spPr>
        </p:sp>
        <p:sp>
          <p:nvSpPr>
            <p:cNvPr name="TextBox 66" id="66"/>
            <p:cNvSpPr txBox="true"/>
            <p:nvPr/>
          </p:nvSpPr>
          <p:spPr>
            <a:xfrm>
              <a:off x="0" y="-38100"/>
              <a:ext cx="6062133" cy="3111500"/>
            </a:xfrm>
            <a:prstGeom prst="rect">
              <a:avLst/>
            </a:prstGeom>
          </p:spPr>
          <p:txBody>
            <a:bodyPr anchor="ctr" rtlCol="false" tIns="50800" lIns="50800" bIns="50800" rIns="50800"/>
            <a:lstStyle/>
            <a:p>
              <a:pPr algn="l">
                <a:lnSpc>
                  <a:spcPts val="1679"/>
                </a:lnSpc>
              </a:pPr>
            </a:p>
          </p:txBody>
        </p:sp>
      </p:grpSp>
      <p:grpSp>
        <p:nvGrpSpPr>
          <p:cNvPr name="Group 67" id="67"/>
          <p:cNvGrpSpPr/>
          <p:nvPr/>
        </p:nvGrpSpPr>
        <p:grpSpPr>
          <a:xfrm rot="0">
            <a:off x="12541250" y="6038850"/>
            <a:ext cx="323850" cy="38100"/>
            <a:chOff x="0" y="0"/>
            <a:chExt cx="431800" cy="50800"/>
          </a:xfrm>
        </p:grpSpPr>
        <p:sp>
          <p:nvSpPr>
            <p:cNvPr name="Freeform 68" id="68"/>
            <p:cNvSpPr/>
            <p:nvPr/>
          </p:nvSpPr>
          <p:spPr>
            <a:xfrm flipH="false" flipV="false" rot="0">
              <a:off x="0" y="0"/>
              <a:ext cx="431800" cy="50800"/>
            </a:xfrm>
            <a:custGeom>
              <a:avLst/>
              <a:gdLst/>
              <a:ahLst/>
              <a:cxnLst/>
              <a:rect r="r" b="b" t="t" l="l"/>
              <a:pathLst>
                <a:path h="50800" w="431800">
                  <a:moveTo>
                    <a:pt x="25400" y="0"/>
                  </a:moveTo>
                  <a:lnTo>
                    <a:pt x="406400" y="0"/>
                  </a:lnTo>
                  <a:cubicBezTo>
                    <a:pt x="420428" y="0"/>
                    <a:pt x="431800" y="11372"/>
                    <a:pt x="431800" y="25400"/>
                  </a:cubicBezTo>
                  <a:cubicBezTo>
                    <a:pt x="431800" y="39428"/>
                    <a:pt x="420428" y="50800"/>
                    <a:pt x="406400" y="50800"/>
                  </a:cubicBezTo>
                  <a:lnTo>
                    <a:pt x="25400" y="50800"/>
                  </a:lnTo>
                  <a:cubicBezTo>
                    <a:pt x="11372" y="50800"/>
                    <a:pt x="0" y="39428"/>
                    <a:pt x="0" y="25400"/>
                  </a:cubicBezTo>
                  <a:cubicBezTo>
                    <a:pt x="0" y="11372"/>
                    <a:pt x="11372" y="0"/>
                    <a:pt x="25400" y="0"/>
                  </a:cubicBezTo>
                  <a:close/>
                </a:path>
              </a:pathLst>
            </a:custGeom>
            <a:solidFill>
              <a:srgbClr val="E98B3A"/>
            </a:solidFill>
          </p:spPr>
        </p:sp>
        <p:sp>
          <p:nvSpPr>
            <p:cNvPr name="TextBox 69" id="69"/>
            <p:cNvSpPr txBox="true"/>
            <p:nvPr/>
          </p:nvSpPr>
          <p:spPr>
            <a:xfrm>
              <a:off x="0" y="-38100"/>
              <a:ext cx="431800" cy="88900"/>
            </a:xfrm>
            <a:prstGeom prst="rect">
              <a:avLst/>
            </a:prstGeom>
          </p:spPr>
          <p:txBody>
            <a:bodyPr anchor="ctr" rtlCol="false" tIns="50800" lIns="50800" bIns="50800" rIns="50800"/>
            <a:lstStyle/>
            <a:p>
              <a:pPr algn="l">
                <a:lnSpc>
                  <a:spcPts val="1679"/>
                </a:lnSpc>
              </a:pPr>
            </a:p>
          </p:txBody>
        </p:sp>
      </p:grpSp>
      <p:sp>
        <p:nvSpPr>
          <p:cNvPr name="TextBox 70" id="70"/>
          <p:cNvSpPr txBox="true"/>
          <p:nvPr/>
        </p:nvSpPr>
        <p:spPr>
          <a:xfrm rot="0">
            <a:off x="12541250" y="6257925"/>
            <a:ext cx="4127500" cy="563753"/>
          </a:xfrm>
          <a:prstGeom prst="rect">
            <a:avLst/>
          </a:prstGeom>
        </p:spPr>
        <p:txBody>
          <a:bodyPr anchor="t" rtlCol="false" tIns="0" lIns="0" bIns="0" rIns="0">
            <a:spAutoFit/>
          </a:bodyPr>
          <a:lstStyle/>
          <a:p>
            <a:pPr algn="l">
              <a:lnSpc>
                <a:spcPts val="2176"/>
              </a:lnSpc>
            </a:pPr>
            <a:r>
              <a:rPr lang="en-US" sz="1700">
                <a:solidFill>
                  <a:srgbClr val="164B61"/>
                </a:solidFill>
                <a:latin typeface="Arimo"/>
                <a:ea typeface="Arimo"/>
                <a:cs typeface="Arimo"/>
                <a:sym typeface="Arimo"/>
              </a:rPr>
              <a:t>How will the decision affect patients, staff, and access to care?</a:t>
            </a:r>
          </a:p>
        </p:txBody>
      </p:sp>
      <p:sp>
        <p:nvSpPr>
          <p:cNvPr name="Freeform 71" id="71"/>
          <p:cNvSpPr/>
          <p:nvPr/>
        </p:nvSpPr>
        <p:spPr>
          <a:xfrm flipH="false" flipV="false" rot="0">
            <a:off x="15144750" y="9286875"/>
            <a:ext cx="2000250" cy="704850"/>
          </a:xfrm>
          <a:custGeom>
            <a:avLst/>
            <a:gdLst/>
            <a:ahLst/>
            <a:cxnLst/>
            <a:rect r="r" b="b" t="t" l="l"/>
            <a:pathLst>
              <a:path h="704850" w="2000250">
                <a:moveTo>
                  <a:pt x="0" y="0"/>
                </a:moveTo>
                <a:lnTo>
                  <a:pt x="2000250" y="0"/>
                </a:lnTo>
                <a:lnTo>
                  <a:pt x="2000250" y="704850"/>
                </a:lnTo>
                <a:lnTo>
                  <a:pt x="0" y="704850"/>
                </a:lnTo>
                <a:lnTo>
                  <a:pt x="0" y="0"/>
                </a:lnTo>
                <a:close/>
              </a:path>
            </a:pathLst>
          </a:custGeom>
          <a:blipFill>
            <a:blip r:embed="rId2">
              <a:alphaModFix amt="88000"/>
            </a:blip>
            <a:stretch>
              <a:fillRect l="0" t="-35844" r="0" b="-35844"/>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472879" y="8522091"/>
            <a:ext cx="2429842" cy="1472418"/>
          </a:xfrm>
          <a:custGeom>
            <a:avLst/>
            <a:gdLst/>
            <a:ahLst/>
            <a:cxnLst/>
            <a:rect r="r" b="b" t="t" l="l"/>
            <a:pathLst>
              <a:path h="1472418" w="2429842">
                <a:moveTo>
                  <a:pt x="0" y="0"/>
                </a:moveTo>
                <a:lnTo>
                  <a:pt x="2429842" y="0"/>
                </a:lnTo>
                <a:lnTo>
                  <a:pt x="2429842" y="1472418"/>
                </a:lnTo>
                <a:lnTo>
                  <a:pt x="0" y="1472418"/>
                </a:lnTo>
                <a:lnTo>
                  <a:pt x="0" y="0"/>
                </a:lnTo>
                <a:close/>
              </a:path>
            </a:pathLst>
          </a:custGeom>
          <a:blipFill>
            <a:blip r:embed="rId2"/>
            <a:stretch>
              <a:fillRect l="0" t="0" r="0" b="0"/>
            </a:stretch>
          </a:blipFill>
        </p:spPr>
      </p:sp>
      <p:grpSp>
        <p:nvGrpSpPr>
          <p:cNvPr name="Group 3" id="3"/>
          <p:cNvGrpSpPr/>
          <p:nvPr/>
        </p:nvGrpSpPr>
        <p:grpSpPr>
          <a:xfrm rot="0">
            <a:off x="9264821" y="5046842"/>
            <a:ext cx="7422979" cy="2957601"/>
            <a:chOff x="0" y="0"/>
            <a:chExt cx="9897305" cy="3943468"/>
          </a:xfrm>
        </p:grpSpPr>
        <p:sp>
          <p:nvSpPr>
            <p:cNvPr name="Freeform 4" id="4"/>
            <p:cNvSpPr/>
            <p:nvPr/>
          </p:nvSpPr>
          <p:spPr>
            <a:xfrm flipH="false" flipV="false" rot="0">
              <a:off x="0" y="0"/>
              <a:ext cx="7006884" cy="3943468"/>
            </a:xfrm>
            <a:custGeom>
              <a:avLst/>
              <a:gdLst/>
              <a:ahLst/>
              <a:cxnLst/>
              <a:rect r="r" b="b" t="t" l="l"/>
              <a:pathLst>
                <a:path h="3943468" w="7006884">
                  <a:moveTo>
                    <a:pt x="0" y="0"/>
                  </a:moveTo>
                  <a:lnTo>
                    <a:pt x="7006884" y="0"/>
                  </a:lnTo>
                  <a:lnTo>
                    <a:pt x="7006884" y="3943468"/>
                  </a:lnTo>
                  <a:lnTo>
                    <a:pt x="0" y="3943468"/>
                  </a:lnTo>
                  <a:lnTo>
                    <a:pt x="0" y="0"/>
                  </a:lnTo>
                  <a:close/>
                </a:path>
              </a:pathLst>
            </a:custGeom>
            <a:blipFill>
              <a:blip r:embed="rId3"/>
              <a:stretch>
                <a:fillRect l="0" t="0" r="0" b="0"/>
              </a:stretch>
            </a:blipFill>
          </p:spPr>
        </p:sp>
        <p:sp>
          <p:nvSpPr>
            <p:cNvPr name="Freeform 5" id="5"/>
            <p:cNvSpPr/>
            <p:nvPr/>
          </p:nvSpPr>
          <p:spPr>
            <a:xfrm flipH="false" flipV="false" rot="-5400000">
              <a:off x="7854051" y="864279"/>
              <a:ext cx="1871599" cy="2214910"/>
            </a:xfrm>
            <a:custGeom>
              <a:avLst/>
              <a:gdLst/>
              <a:ahLst/>
              <a:cxnLst/>
              <a:rect r="r" b="b" t="t" l="l"/>
              <a:pathLst>
                <a:path h="2214910" w="1871599">
                  <a:moveTo>
                    <a:pt x="0" y="0"/>
                  </a:moveTo>
                  <a:lnTo>
                    <a:pt x="1871599" y="0"/>
                  </a:lnTo>
                  <a:lnTo>
                    <a:pt x="1871599" y="2214910"/>
                  </a:lnTo>
                  <a:lnTo>
                    <a:pt x="0" y="22149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TextBox 6" id="6"/>
          <p:cNvSpPr txBox="true"/>
          <p:nvPr/>
        </p:nvSpPr>
        <p:spPr>
          <a:xfrm rot="0">
            <a:off x="16687800" y="828675"/>
            <a:ext cx="666750" cy="438150"/>
          </a:xfrm>
          <a:prstGeom prst="rect">
            <a:avLst/>
          </a:prstGeom>
        </p:spPr>
        <p:txBody>
          <a:bodyPr anchor="t" rtlCol="false" tIns="0" lIns="0" bIns="0" rIns="0">
            <a:spAutoFit/>
          </a:bodyPr>
          <a:lstStyle/>
          <a:p>
            <a:pPr algn="r">
              <a:lnSpc>
                <a:spcPts val="2430"/>
              </a:lnSpc>
            </a:pPr>
            <a:r>
              <a:rPr lang="en-US" sz="2025" b="true">
                <a:solidFill>
                  <a:srgbClr val="47A23F"/>
                </a:solidFill>
                <a:latin typeface="Arimo Bold"/>
                <a:ea typeface="Arimo Bold"/>
                <a:cs typeface="Arimo Bold"/>
                <a:sym typeface="Arimo Bold"/>
              </a:rPr>
              <a:t>9</a:t>
            </a:r>
          </a:p>
        </p:txBody>
      </p:sp>
      <p:sp>
        <p:nvSpPr>
          <p:cNvPr name="TextBox 7" id="7"/>
          <p:cNvSpPr txBox="true"/>
          <p:nvPr/>
        </p:nvSpPr>
        <p:spPr>
          <a:xfrm rot="0">
            <a:off x="1375879" y="1419225"/>
            <a:ext cx="14668500" cy="1495425"/>
          </a:xfrm>
          <a:prstGeom prst="rect">
            <a:avLst/>
          </a:prstGeom>
        </p:spPr>
        <p:txBody>
          <a:bodyPr anchor="t" rtlCol="false" tIns="0" lIns="0" bIns="0" rIns="0">
            <a:spAutoFit/>
          </a:bodyPr>
          <a:lstStyle/>
          <a:p>
            <a:pPr algn="l">
              <a:lnSpc>
                <a:spcPts val="5220"/>
              </a:lnSpc>
            </a:pPr>
            <a:r>
              <a:rPr lang="en-US" sz="4350" b="true">
                <a:solidFill>
                  <a:srgbClr val="0076A8"/>
                </a:solidFill>
                <a:latin typeface="Arimo Bold"/>
                <a:ea typeface="Arimo Bold"/>
                <a:cs typeface="Arimo Bold"/>
                <a:sym typeface="Arimo Bold"/>
              </a:rPr>
              <a:t>What do people outside our walls understand?</a:t>
            </a:r>
          </a:p>
        </p:txBody>
      </p:sp>
      <p:sp>
        <p:nvSpPr>
          <p:cNvPr name="TextBox 8" id="8"/>
          <p:cNvSpPr txBox="true"/>
          <p:nvPr/>
        </p:nvSpPr>
        <p:spPr>
          <a:xfrm rot="0">
            <a:off x="1381125" y="2639126"/>
            <a:ext cx="14097000" cy="1733550"/>
          </a:xfrm>
          <a:prstGeom prst="rect">
            <a:avLst/>
          </a:prstGeom>
        </p:spPr>
        <p:txBody>
          <a:bodyPr anchor="t" rtlCol="false" tIns="0" lIns="0" bIns="0" rIns="0">
            <a:spAutoFit/>
          </a:bodyPr>
          <a:lstStyle/>
          <a:p>
            <a:pPr algn="l">
              <a:lnSpc>
                <a:spcPts val="4680"/>
              </a:lnSpc>
            </a:pPr>
            <a:r>
              <a:rPr lang="en-US" sz="3900" b="true">
                <a:solidFill>
                  <a:srgbClr val="0076A8"/>
                </a:solidFill>
                <a:latin typeface="Arimo Bold"/>
                <a:ea typeface="Arimo Bold"/>
                <a:cs typeface="Arimo Bold"/>
                <a:sym typeface="Arimo Bold"/>
              </a:rPr>
              <a:t>If you asked a policymaker, employer, or donor what your health center contributes, what would they say?</a:t>
            </a:r>
          </a:p>
        </p:txBody>
      </p:sp>
      <p:sp>
        <p:nvSpPr>
          <p:cNvPr name="TextBox 9" id="9"/>
          <p:cNvSpPr txBox="true"/>
          <p:nvPr/>
        </p:nvSpPr>
        <p:spPr>
          <a:xfrm rot="0">
            <a:off x="1381125" y="4792708"/>
            <a:ext cx="14097000" cy="514350"/>
          </a:xfrm>
          <a:prstGeom prst="rect">
            <a:avLst/>
          </a:prstGeom>
        </p:spPr>
        <p:txBody>
          <a:bodyPr anchor="t" rtlCol="false" tIns="0" lIns="0" bIns="0" rIns="0">
            <a:spAutoFit/>
          </a:bodyPr>
          <a:lstStyle/>
          <a:p>
            <a:pPr algn="l">
              <a:lnSpc>
                <a:spcPts val="3419"/>
              </a:lnSpc>
            </a:pPr>
            <a:r>
              <a:rPr lang="en-US" sz="2850" b="true">
                <a:solidFill>
                  <a:srgbClr val="0076A8"/>
                </a:solidFill>
                <a:latin typeface="Arimo Bold"/>
                <a:ea typeface="Arimo Bold"/>
                <a:cs typeface="Arimo Bold"/>
                <a:sym typeface="Arimo Bold"/>
              </a:rPr>
              <a:t>What they understand</a:t>
            </a:r>
          </a:p>
        </p:txBody>
      </p:sp>
      <p:sp>
        <p:nvSpPr>
          <p:cNvPr name="TextBox 10" id="10"/>
          <p:cNvSpPr txBox="true"/>
          <p:nvPr/>
        </p:nvSpPr>
        <p:spPr>
          <a:xfrm rot="0">
            <a:off x="1386371" y="5288008"/>
            <a:ext cx="5760344" cy="838200"/>
          </a:xfrm>
          <a:prstGeom prst="rect">
            <a:avLst/>
          </a:prstGeom>
        </p:spPr>
        <p:txBody>
          <a:bodyPr anchor="t" rtlCol="false" tIns="0" lIns="0" bIns="0" rIns="0">
            <a:spAutoFit/>
          </a:bodyPr>
          <a:lstStyle/>
          <a:p>
            <a:pPr algn="l">
              <a:lnSpc>
                <a:spcPts val="3240"/>
              </a:lnSpc>
            </a:pPr>
            <a:r>
              <a:rPr lang="en-US" sz="2700">
                <a:solidFill>
                  <a:srgbClr val="164B61"/>
                </a:solidFill>
                <a:latin typeface="Arimo"/>
                <a:ea typeface="Arimo"/>
                <a:cs typeface="Arimo"/>
                <a:sym typeface="Arimo"/>
              </a:rPr>
              <a:t>The people you serve and the care you make possible</a:t>
            </a:r>
          </a:p>
        </p:txBody>
      </p:sp>
      <p:sp>
        <p:nvSpPr>
          <p:cNvPr name="TextBox 11" id="11"/>
          <p:cNvSpPr txBox="true"/>
          <p:nvPr/>
        </p:nvSpPr>
        <p:spPr>
          <a:xfrm rot="0">
            <a:off x="1386371" y="6730458"/>
            <a:ext cx="14097000" cy="514350"/>
          </a:xfrm>
          <a:prstGeom prst="rect">
            <a:avLst/>
          </a:prstGeom>
        </p:spPr>
        <p:txBody>
          <a:bodyPr anchor="t" rtlCol="false" tIns="0" lIns="0" bIns="0" rIns="0">
            <a:spAutoFit/>
          </a:bodyPr>
          <a:lstStyle/>
          <a:p>
            <a:pPr algn="l">
              <a:lnSpc>
                <a:spcPts val="3419"/>
              </a:lnSpc>
            </a:pPr>
            <a:r>
              <a:rPr lang="en-US" sz="2850" b="true">
                <a:solidFill>
                  <a:srgbClr val="0076A8"/>
                </a:solidFill>
                <a:latin typeface="Arimo Bold"/>
                <a:ea typeface="Arimo Bold"/>
                <a:cs typeface="Arimo Bold"/>
                <a:sym typeface="Arimo Bold"/>
              </a:rPr>
              <a:t>What they can do next</a:t>
            </a:r>
          </a:p>
        </p:txBody>
      </p:sp>
      <p:sp>
        <p:nvSpPr>
          <p:cNvPr name="TextBox 12" id="12"/>
          <p:cNvSpPr txBox="true"/>
          <p:nvPr/>
        </p:nvSpPr>
        <p:spPr>
          <a:xfrm rot="0">
            <a:off x="1386371" y="7244808"/>
            <a:ext cx="6140068" cy="838200"/>
          </a:xfrm>
          <a:prstGeom prst="rect">
            <a:avLst/>
          </a:prstGeom>
        </p:spPr>
        <p:txBody>
          <a:bodyPr anchor="t" rtlCol="false" tIns="0" lIns="0" bIns="0" rIns="0">
            <a:spAutoFit/>
          </a:bodyPr>
          <a:lstStyle/>
          <a:p>
            <a:pPr algn="l">
              <a:lnSpc>
                <a:spcPts val="3240"/>
              </a:lnSpc>
            </a:pPr>
            <a:r>
              <a:rPr lang="en-US" sz="2700">
                <a:solidFill>
                  <a:srgbClr val="164B61"/>
                </a:solidFill>
                <a:latin typeface="Arimo"/>
                <a:ea typeface="Arimo"/>
                <a:cs typeface="Arimo"/>
                <a:sym typeface="Arimo"/>
              </a:rPr>
              <a:t>The specific decision, partnership, or investment you need</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28700" y="2183311"/>
            <a:ext cx="11182458" cy="6432979"/>
          </a:xfrm>
          <a:custGeom>
            <a:avLst/>
            <a:gdLst/>
            <a:ahLst/>
            <a:cxnLst/>
            <a:rect r="r" b="b" t="t" l="l"/>
            <a:pathLst>
              <a:path h="6432979" w="11182458">
                <a:moveTo>
                  <a:pt x="0" y="0"/>
                </a:moveTo>
                <a:lnTo>
                  <a:pt x="11182458" y="0"/>
                </a:lnTo>
                <a:lnTo>
                  <a:pt x="11182458" y="6432980"/>
                </a:lnTo>
                <a:lnTo>
                  <a:pt x="0" y="6432980"/>
                </a:lnTo>
                <a:lnTo>
                  <a:pt x="0" y="0"/>
                </a:lnTo>
                <a:close/>
              </a:path>
            </a:pathLst>
          </a:custGeom>
          <a:blipFill>
            <a:blip r:embed="rId2"/>
            <a:stretch>
              <a:fillRect l="0" t="0" r="0" b="0"/>
            </a:stretch>
          </a:blipFill>
        </p:spPr>
      </p:sp>
      <p:sp>
        <p:nvSpPr>
          <p:cNvPr name="TextBox 3" id="3"/>
          <p:cNvSpPr txBox="true"/>
          <p:nvPr/>
        </p:nvSpPr>
        <p:spPr>
          <a:xfrm rot="0">
            <a:off x="16687800" y="828675"/>
            <a:ext cx="666750" cy="438150"/>
          </a:xfrm>
          <a:prstGeom prst="rect">
            <a:avLst/>
          </a:prstGeom>
        </p:spPr>
        <p:txBody>
          <a:bodyPr anchor="t" rtlCol="false" tIns="0" lIns="0" bIns="0" rIns="0">
            <a:spAutoFit/>
          </a:bodyPr>
          <a:lstStyle/>
          <a:p>
            <a:pPr algn="r">
              <a:lnSpc>
                <a:spcPts val="2430"/>
              </a:lnSpc>
            </a:pPr>
            <a:r>
              <a:rPr lang="en-US" sz="2025" b="true">
                <a:solidFill>
                  <a:srgbClr val="47A23F"/>
                </a:solidFill>
                <a:latin typeface="Arimo Bold"/>
                <a:ea typeface="Arimo Bold"/>
                <a:cs typeface="Arimo Bold"/>
                <a:sym typeface="Arimo Bold"/>
              </a:rPr>
              <a:t>10</a:t>
            </a:r>
          </a:p>
        </p:txBody>
      </p:sp>
      <p:sp>
        <p:nvSpPr>
          <p:cNvPr name="TextBox 4" id="4"/>
          <p:cNvSpPr txBox="true"/>
          <p:nvPr/>
        </p:nvSpPr>
        <p:spPr>
          <a:xfrm rot="0">
            <a:off x="1200150" y="876300"/>
            <a:ext cx="14668500" cy="1495425"/>
          </a:xfrm>
          <a:prstGeom prst="rect">
            <a:avLst/>
          </a:prstGeom>
        </p:spPr>
        <p:txBody>
          <a:bodyPr anchor="t" rtlCol="false" tIns="0" lIns="0" bIns="0" rIns="0">
            <a:spAutoFit/>
          </a:bodyPr>
          <a:lstStyle/>
          <a:p>
            <a:pPr algn="l">
              <a:lnSpc>
                <a:spcPts val="5220"/>
              </a:lnSpc>
            </a:pPr>
            <a:r>
              <a:rPr lang="en-US" sz="4350" b="true">
                <a:solidFill>
                  <a:srgbClr val="0076A8"/>
                </a:solidFill>
                <a:latin typeface="Arimo Bold"/>
                <a:ea typeface="Arimo Bold"/>
                <a:cs typeface="Arimo Bold"/>
                <a:sym typeface="Arimo Bold"/>
              </a:rPr>
              <a:t>National annual patient volume continues to grow</a:t>
            </a:r>
          </a:p>
        </p:txBody>
      </p:sp>
      <p:sp>
        <p:nvSpPr>
          <p:cNvPr name="TextBox 5" id="5"/>
          <p:cNvSpPr txBox="true"/>
          <p:nvPr/>
        </p:nvSpPr>
        <p:spPr>
          <a:xfrm rot="0">
            <a:off x="12763500" y="3505200"/>
            <a:ext cx="3905250" cy="1019175"/>
          </a:xfrm>
          <a:prstGeom prst="rect">
            <a:avLst/>
          </a:prstGeom>
        </p:spPr>
        <p:txBody>
          <a:bodyPr anchor="t" rtlCol="false" tIns="0" lIns="0" bIns="0" rIns="0">
            <a:spAutoFit/>
          </a:bodyPr>
          <a:lstStyle/>
          <a:p>
            <a:pPr algn="l">
              <a:lnSpc>
                <a:spcPts val="5670"/>
              </a:lnSpc>
            </a:pPr>
            <a:r>
              <a:rPr lang="en-US" sz="4725" b="true">
                <a:solidFill>
                  <a:srgbClr val="47A23F"/>
                </a:solidFill>
                <a:latin typeface="Arimo Bold"/>
                <a:ea typeface="Arimo Bold"/>
                <a:cs typeface="Arimo Bold"/>
                <a:sym typeface="Arimo Bold"/>
              </a:rPr>
              <a:t>+1.47 million</a:t>
            </a:r>
          </a:p>
        </p:txBody>
      </p:sp>
      <p:sp>
        <p:nvSpPr>
          <p:cNvPr name="TextBox 6" id="6"/>
          <p:cNvSpPr txBox="true"/>
          <p:nvPr/>
        </p:nvSpPr>
        <p:spPr>
          <a:xfrm rot="0">
            <a:off x="12763500" y="4610100"/>
            <a:ext cx="3905250" cy="1057275"/>
          </a:xfrm>
          <a:prstGeom prst="rect">
            <a:avLst/>
          </a:prstGeom>
        </p:spPr>
        <p:txBody>
          <a:bodyPr anchor="t" rtlCol="false" tIns="0" lIns="0" bIns="0" rIns="0">
            <a:spAutoFit/>
          </a:bodyPr>
          <a:lstStyle/>
          <a:p>
            <a:pPr algn="l">
              <a:lnSpc>
                <a:spcPts val="3060"/>
              </a:lnSpc>
            </a:pPr>
            <a:r>
              <a:rPr lang="en-US" sz="2550" b="true">
                <a:solidFill>
                  <a:srgbClr val="164B61"/>
                </a:solidFill>
                <a:latin typeface="Arimo Bold"/>
                <a:ea typeface="Arimo Bold"/>
                <a:cs typeface="Arimo Bold"/>
                <a:sym typeface="Arimo Bold"/>
              </a:rPr>
              <a:t>patients from 2023 to 2025</a:t>
            </a:r>
          </a:p>
        </p:txBody>
      </p:sp>
      <p:sp>
        <p:nvSpPr>
          <p:cNvPr name="TextBox 7" id="7"/>
          <p:cNvSpPr txBox="true"/>
          <p:nvPr/>
        </p:nvSpPr>
        <p:spPr>
          <a:xfrm rot="0">
            <a:off x="12763500" y="5943600"/>
            <a:ext cx="3905250" cy="1457325"/>
          </a:xfrm>
          <a:prstGeom prst="rect">
            <a:avLst/>
          </a:prstGeom>
        </p:spPr>
        <p:txBody>
          <a:bodyPr anchor="t" rtlCol="false" tIns="0" lIns="0" bIns="0" rIns="0">
            <a:spAutoFit/>
          </a:bodyPr>
          <a:lstStyle/>
          <a:p>
            <a:pPr algn="l">
              <a:lnSpc>
                <a:spcPts val="2879"/>
              </a:lnSpc>
            </a:pPr>
            <a:r>
              <a:rPr lang="en-US" sz="2400">
                <a:solidFill>
                  <a:srgbClr val="164B61"/>
                </a:solidFill>
                <a:latin typeface="Arimo"/>
                <a:ea typeface="Arimo"/>
                <a:cs typeface="Arimo"/>
                <a:sym typeface="Arimo"/>
              </a:rPr>
              <a:t>Utilization measures care received. It does not measure everyone still seeking access.</a:t>
            </a:r>
          </a:p>
        </p:txBody>
      </p:sp>
      <p:sp>
        <p:nvSpPr>
          <p:cNvPr name="TextBox 8" id="8"/>
          <p:cNvSpPr txBox="true"/>
          <p:nvPr/>
        </p:nvSpPr>
        <p:spPr>
          <a:xfrm rot="0">
            <a:off x="1219200" y="8943975"/>
            <a:ext cx="14001750" cy="323850"/>
          </a:xfrm>
          <a:prstGeom prst="rect">
            <a:avLst/>
          </a:prstGeom>
        </p:spPr>
        <p:txBody>
          <a:bodyPr anchor="t" rtlCol="false" tIns="0" lIns="0" bIns="0" rIns="0">
            <a:spAutoFit/>
          </a:bodyPr>
          <a:lstStyle/>
          <a:p>
            <a:pPr algn="l">
              <a:lnSpc>
                <a:spcPts val="1620"/>
              </a:lnSpc>
            </a:pPr>
            <a:r>
              <a:rPr lang="en-US" sz="1350" u="sng">
                <a:solidFill>
                  <a:srgbClr val="467886"/>
                </a:solidFill>
                <a:latin typeface="Arimo"/>
                <a:ea typeface="Arimo"/>
                <a:cs typeface="Arimo"/>
                <a:sym typeface="Arimo"/>
                <a:hlinkClick r:id="rId3" tooltip="https://data.hrsa.gov/topics/healthcenters/uds/overview/national"/>
              </a:rPr>
              <a:t>[6] HRSA, national UDS awardee data, 2025</a:t>
            </a:r>
          </a:p>
        </p:txBody>
      </p:sp>
      <p:sp>
        <p:nvSpPr>
          <p:cNvPr name="Freeform 9" id="9"/>
          <p:cNvSpPr/>
          <p:nvPr/>
        </p:nvSpPr>
        <p:spPr>
          <a:xfrm flipH="false" flipV="false" rot="0">
            <a:off x="15472879" y="8522091"/>
            <a:ext cx="2429842" cy="1472418"/>
          </a:xfrm>
          <a:custGeom>
            <a:avLst/>
            <a:gdLst/>
            <a:ahLst/>
            <a:cxnLst/>
            <a:rect r="r" b="b" t="t" l="l"/>
            <a:pathLst>
              <a:path h="1472418" w="2429842">
                <a:moveTo>
                  <a:pt x="0" y="0"/>
                </a:moveTo>
                <a:lnTo>
                  <a:pt x="2429842" y="0"/>
                </a:lnTo>
                <a:lnTo>
                  <a:pt x="2429842" y="1472418"/>
                </a:lnTo>
                <a:lnTo>
                  <a:pt x="0" y="1472418"/>
                </a:lnTo>
                <a:lnTo>
                  <a:pt x="0" y="0"/>
                </a:lnTo>
                <a:close/>
              </a:path>
            </a:pathLst>
          </a:custGeom>
          <a:blipFill>
            <a:blip r:embed="rId4"/>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6687800" y="828675"/>
            <a:ext cx="666750" cy="438150"/>
          </a:xfrm>
          <a:prstGeom prst="rect">
            <a:avLst/>
          </a:prstGeom>
        </p:spPr>
        <p:txBody>
          <a:bodyPr anchor="t" rtlCol="false" tIns="0" lIns="0" bIns="0" rIns="0">
            <a:spAutoFit/>
          </a:bodyPr>
          <a:lstStyle/>
          <a:p>
            <a:pPr algn="r">
              <a:lnSpc>
                <a:spcPts val="2430"/>
              </a:lnSpc>
            </a:pPr>
            <a:r>
              <a:rPr lang="en-US" sz="2025" b="true">
                <a:solidFill>
                  <a:srgbClr val="47A23F"/>
                </a:solidFill>
                <a:latin typeface="Arimo Bold"/>
                <a:ea typeface="Arimo Bold"/>
                <a:cs typeface="Arimo Bold"/>
                <a:sym typeface="Arimo Bold"/>
              </a:rPr>
              <a:t>11</a:t>
            </a:r>
          </a:p>
        </p:txBody>
      </p:sp>
      <p:sp>
        <p:nvSpPr>
          <p:cNvPr name="TextBox 3" id="3"/>
          <p:cNvSpPr txBox="true"/>
          <p:nvPr/>
        </p:nvSpPr>
        <p:spPr>
          <a:xfrm rot="0">
            <a:off x="1200150" y="876300"/>
            <a:ext cx="14668500" cy="1495425"/>
          </a:xfrm>
          <a:prstGeom prst="rect">
            <a:avLst/>
          </a:prstGeom>
        </p:spPr>
        <p:txBody>
          <a:bodyPr anchor="t" rtlCol="false" tIns="0" lIns="0" bIns="0" rIns="0">
            <a:spAutoFit/>
          </a:bodyPr>
          <a:lstStyle/>
          <a:p>
            <a:pPr algn="l">
              <a:lnSpc>
                <a:spcPts val="5220"/>
              </a:lnSpc>
            </a:pPr>
            <a:r>
              <a:rPr lang="en-US" sz="4350" b="true">
                <a:solidFill>
                  <a:srgbClr val="0076A8"/>
                </a:solidFill>
                <a:latin typeface="Arimo Bold"/>
                <a:ea typeface="Arimo Bold"/>
                <a:cs typeface="Arimo Bold"/>
                <a:sym typeface="Arimo Bold"/>
              </a:rPr>
              <a:t>National reach includes care beyond medical visits</a:t>
            </a:r>
          </a:p>
        </p:txBody>
      </p:sp>
      <p:sp>
        <p:nvSpPr>
          <p:cNvPr name="TextBox 4" id="4"/>
          <p:cNvSpPr txBox="true"/>
          <p:nvPr/>
        </p:nvSpPr>
        <p:spPr>
          <a:xfrm rot="0">
            <a:off x="1219200" y="2314575"/>
            <a:ext cx="14382750" cy="638175"/>
          </a:xfrm>
          <a:prstGeom prst="rect">
            <a:avLst/>
          </a:prstGeom>
        </p:spPr>
        <p:txBody>
          <a:bodyPr anchor="t" rtlCol="false" tIns="0" lIns="0" bIns="0" rIns="0">
            <a:spAutoFit/>
          </a:bodyPr>
          <a:lstStyle/>
          <a:p>
            <a:pPr algn="l">
              <a:lnSpc>
                <a:spcPts val="2700"/>
              </a:lnSpc>
            </a:pPr>
            <a:r>
              <a:rPr lang="en-US" sz="2250">
                <a:solidFill>
                  <a:srgbClr val="4F5E66"/>
                </a:solidFill>
                <a:latin typeface="Arimo"/>
                <a:ea typeface="Arimo"/>
                <a:cs typeface="Arimo"/>
                <a:sym typeface="Arimo"/>
              </a:rPr>
              <a:t>HRSA-funded health centers, 2025</a:t>
            </a:r>
          </a:p>
        </p:txBody>
      </p:sp>
      <p:grpSp>
        <p:nvGrpSpPr>
          <p:cNvPr name="Group 5" id="5"/>
          <p:cNvGrpSpPr/>
          <p:nvPr/>
        </p:nvGrpSpPr>
        <p:grpSpPr>
          <a:xfrm rot="0">
            <a:off x="571500" y="3390900"/>
            <a:ext cx="15621000" cy="2781300"/>
            <a:chOff x="0" y="0"/>
            <a:chExt cx="20828000" cy="3708400"/>
          </a:xfrm>
        </p:grpSpPr>
        <p:sp>
          <p:nvSpPr>
            <p:cNvPr name="TextBox 6" id="6"/>
            <p:cNvSpPr txBox="true"/>
            <p:nvPr/>
          </p:nvSpPr>
          <p:spPr>
            <a:xfrm rot="0">
              <a:off x="0" y="-28575"/>
              <a:ext cx="4889500" cy="1425575"/>
            </a:xfrm>
            <a:prstGeom prst="rect">
              <a:avLst/>
            </a:prstGeom>
          </p:spPr>
          <p:txBody>
            <a:bodyPr anchor="t" rtlCol="false" tIns="0" lIns="0" bIns="0" rIns="0">
              <a:spAutoFit/>
            </a:bodyPr>
            <a:lstStyle/>
            <a:p>
              <a:pPr algn="ctr">
                <a:lnSpc>
                  <a:spcPts val="7650"/>
                </a:lnSpc>
              </a:pPr>
              <a:r>
                <a:rPr lang="en-US" sz="6375" b="true">
                  <a:solidFill>
                    <a:srgbClr val="0076A8"/>
                  </a:solidFill>
                  <a:latin typeface="Arimo Bold"/>
                  <a:ea typeface="Arimo Bold"/>
                  <a:cs typeface="Arimo Bold"/>
                  <a:sym typeface="Arimo Bold"/>
                </a:rPr>
                <a:t>32.7M</a:t>
              </a:r>
            </a:p>
          </p:txBody>
        </p:sp>
        <p:sp>
          <p:nvSpPr>
            <p:cNvPr name="TextBox 7" id="7"/>
            <p:cNvSpPr txBox="true"/>
            <p:nvPr/>
          </p:nvSpPr>
          <p:spPr>
            <a:xfrm rot="0">
              <a:off x="0" y="1539875"/>
              <a:ext cx="4889500" cy="2168525"/>
            </a:xfrm>
            <a:prstGeom prst="rect">
              <a:avLst/>
            </a:prstGeom>
          </p:spPr>
          <p:txBody>
            <a:bodyPr anchor="t" rtlCol="false" tIns="0" lIns="0" bIns="0" rIns="0">
              <a:spAutoFit/>
            </a:bodyPr>
            <a:lstStyle/>
            <a:p>
              <a:pPr algn="ctr">
                <a:lnSpc>
                  <a:spcPts val="2879"/>
                </a:lnSpc>
              </a:pPr>
              <a:r>
                <a:rPr lang="en-US" sz="2400" b="true">
                  <a:solidFill>
                    <a:srgbClr val="164B61"/>
                  </a:solidFill>
                  <a:latin typeface="Arimo Bold"/>
                  <a:ea typeface="Arimo Bold"/>
                  <a:cs typeface="Arimo Bold"/>
                  <a:sym typeface="Arimo Bold"/>
                </a:rPr>
                <a:t>patients served</a:t>
              </a:r>
            </a:p>
          </p:txBody>
        </p:sp>
        <p:sp>
          <p:nvSpPr>
            <p:cNvPr name="TextBox 8" id="8"/>
            <p:cNvSpPr txBox="true"/>
            <p:nvPr/>
          </p:nvSpPr>
          <p:spPr>
            <a:xfrm rot="0">
              <a:off x="5461000" y="-28575"/>
              <a:ext cx="4889500" cy="1425575"/>
            </a:xfrm>
            <a:prstGeom prst="rect">
              <a:avLst/>
            </a:prstGeom>
          </p:spPr>
          <p:txBody>
            <a:bodyPr anchor="t" rtlCol="false" tIns="0" lIns="0" bIns="0" rIns="0">
              <a:spAutoFit/>
            </a:bodyPr>
            <a:lstStyle/>
            <a:p>
              <a:pPr algn="ctr">
                <a:lnSpc>
                  <a:spcPts val="7650"/>
                </a:lnSpc>
              </a:pPr>
              <a:r>
                <a:rPr lang="en-US" sz="6375" b="true">
                  <a:solidFill>
                    <a:srgbClr val="47A23F"/>
                  </a:solidFill>
                  <a:latin typeface="Arimo Bold"/>
                  <a:ea typeface="Arimo Bold"/>
                  <a:cs typeface="Arimo Bold"/>
                  <a:sym typeface="Arimo Bold"/>
                </a:rPr>
                <a:t>144.1M</a:t>
              </a:r>
            </a:p>
          </p:txBody>
        </p:sp>
        <p:sp>
          <p:nvSpPr>
            <p:cNvPr name="TextBox 9" id="9"/>
            <p:cNvSpPr txBox="true"/>
            <p:nvPr/>
          </p:nvSpPr>
          <p:spPr>
            <a:xfrm rot="0">
              <a:off x="5461000" y="1539875"/>
              <a:ext cx="4889500" cy="2168525"/>
            </a:xfrm>
            <a:prstGeom prst="rect">
              <a:avLst/>
            </a:prstGeom>
          </p:spPr>
          <p:txBody>
            <a:bodyPr anchor="t" rtlCol="false" tIns="0" lIns="0" bIns="0" rIns="0">
              <a:spAutoFit/>
            </a:bodyPr>
            <a:lstStyle/>
            <a:p>
              <a:pPr algn="ctr">
                <a:lnSpc>
                  <a:spcPts val="2879"/>
                </a:lnSpc>
              </a:pPr>
              <a:r>
                <a:rPr lang="en-US" sz="2400" b="true">
                  <a:solidFill>
                    <a:srgbClr val="164B61"/>
                  </a:solidFill>
                  <a:latin typeface="Arimo Bold"/>
                  <a:ea typeface="Arimo Bold"/>
                  <a:cs typeface="Arimo Bold"/>
                  <a:sym typeface="Arimo Bold"/>
                </a:rPr>
                <a:t>total visits</a:t>
              </a:r>
            </a:p>
          </p:txBody>
        </p:sp>
        <p:sp>
          <p:nvSpPr>
            <p:cNvPr name="TextBox 10" id="10"/>
            <p:cNvSpPr txBox="true"/>
            <p:nvPr/>
          </p:nvSpPr>
          <p:spPr>
            <a:xfrm rot="0">
              <a:off x="10922000" y="-28575"/>
              <a:ext cx="4889500" cy="1425575"/>
            </a:xfrm>
            <a:prstGeom prst="rect">
              <a:avLst/>
            </a:prstGeom>
          </p:spPr>
          <p:txBody>
            <a:bodyPr anchor="t" rtlCol="false" tIns="0" lIns="0" bIns="0" rIns="0">
              <a:spAutoFit/>
            </a:bodyPr>
            <a:lstStyle/>
            <a:p>
              <a:pPr algn="ctr">
                <a:lnSpc>
                  <a:spcPts val="7650"/>
                </a:lnSpc>
              </a:pPr>
              <a:r>
                <a:rPr lang="en-US" sz="6375" b="true">
                  <a:solidFill>
                    <a:srgbClr val="833177"/>
                  </a:solidFill>
                  <a:latin typeface="Arimo Bold"/>
                  <a:ea typeface="Arimo Bold"/>
                  <a:cs typeface="Arimo Bold"/>
                  <a:sym typeface="Arimo Bold"/>
                </a:rPr>
                <a:t>3.1M</a:t>
              </a:r>
            </a:p>
          </p:txBody>
        </p:sp>
        <p:sp>
          <p:nvSpPr>
            <p:cNvPr name="TextBox 11" id="11"/>
            <p:cNvSpPr txBox="true"/>
            <p:nvPr/>
          </p:nvSpPr>
          <p:spPr>
            <a:xfrm rot="0">
              <a:off x="10922000" y="1539875"/>
              <a:ext cx="4889500" cy="2168525"/>
            </a:xfrm>
            <a:prstGeom prst="rect">
              <a:avLst/>
            </a:prstGeom>
          </p:spPr>
          <p:txBody>
            <a:bodyPr anchor="t" rtlCol="false" tIns="0" lIns="0" bIns="0" rIns="0">
              <a:spAutoFit/>
            </a:bodyPr>
            <a:lstStyle/>
            <a:p>
              <a:pPr algn="ctr">
                <a:lnSpc>
                  <a:spcPts val="2879"/>
                </a:lnSpc>
              </a:pPr>
              <a:r>
                <a:rPr lang="en-US" sz="2400" b="true">
                  <a:solidFill>
                    <a:srgbClr val="164B61"/>
                  </a:solidFill>
                  <a:latin typeface="Arimo Bold"/>
                  <a:ea typeface="Arimo Bold"/>
                  <a:cs typeface="Arimo Bold"/>
                  <a:sym typeface="Arimo Bold"/>
                </a:rPr>
                <a:t>mental health</a:t>
              </a:r>
            </a:p>
            <a:p>
              <a:pPr algn="ctr">
                <a:lnSpc>
                  <a:spcPts val="2879"/>
                </a:lnSpc>
              </a:pPr>
              <a:r>
                <a:rPr lang="en-US" sz="2400" b="true">
                  <a:solidFill>
                    <a:srgbClr val="164B61"/>
                  </a:solidFill>
                  <a:latin typeface="Arimo Bold"/>
                  <a:ea typeface="Arimo Bold"/>
                  <a:cs typeface="Arimo Bold"/>
                  <a:sym typeface="Arimo Bold"/>
                </a:rPr>
                <a:t>patients</a:t>
              </a:r>
            </a:p>
          </p:txBody>
        </p:sp>
        <p:sp>
          <p:nvSpPr>
            <p:cNvPr name="TextBox 12" id="12"/>
            <p:cNvSpPr txBox="true"/>
            <p:nvPr/>
          </p:nvSpPr>
          <p:spPr>
            <a:xfrm rot="0">
              <a:off x="16383000" y="-28575"/>
              <a:ext cx="4445000" cy="1425575"/>
            </a:xfrm>
            <a:prstGeom prst="rect">
              <a:avLst/>
            </a:prstGeom>
          </p:spPr>
          <p:txBody>
            <a:bodyPr anchor="t" rtlCol="false" tIns="0" lIns="0" bIns="0" rIns="0">
              <a:spAutoFit/>
            </a:bodyPr>
            <a:lstStyle/>
            <a:p>
              <a:pPr algn="ctr">
                <a:lnSpc>
                  <a:spcPts val="7650"/>
                </a:lnSpc>
              </a:pPr>
              <a:r>
                <a:rPr lang="en-US" sz="6375" b="true">
                  <a:solidFill>
                    <a:srgbClr val="ED8B00"/>
                  </a:solidFill>
                  <a:latin typeface="Arimo Bold"/>
                  <a:ea typeface="Arimo Bold"/>
                  <a:cs typeface="Arimo Bold"/>
                  <a:sym typeface="Arimo Bold"/>
                </a:rPr>
                <a:t>90%</a:t>
              </a:r>
            </a:p>
          </p:txBody>
        </p:sp>
        <p:sp>
          <p:nvSpPr>
            <p:cNvPr name="TextBox 13" id="13"/>
            <p:cNvSpPr txBox="true"/>
            <p:nvPr/>
          </p:nvSpPr>
          <p:spPr>
            <a:xfrm rot="0">
              <a:off x="16383000" y="1539875"/>
              <a:ext cx="4445000" cy="2168525"/>
            </a:xfrm>
            <a:prstGeom prst="rect">
              <a:avLst/>
            </a:prstGeom>
          </p:spPr>
          <p:txBody>
            <a:bodyPr anchor="t" rtlCol="false" tIns="0" lIns="0" bIns="0" rIns="0">
              <a:spAutoFit/>
            </a:bodyPr>
            <a:lstStyle/>
            <a:p>
              <a:pPr algn="ctr">
                <a:lnSpc>
                  <a:spcPts val="2879"/>
                </a:lnSpc>
              </a:pPr>
              <a:r>
                <a:rPr lang="en-US" sz="2400" b="true">
                  <a:solidFill>
                    <a:srgbClr val="164B61"/>
                  </a:solidFill>
                  <a:latin typeface="Arimo Bold"/>
                  <a:ea typeface="Arimo Bold"/>
                  <a:cs typeface="Arimo Bold"/>
                  <a:sym typeface="Arimo Bold"/>
                </a:rPr>
                <a:t>of patients with known</a:t>
              </a:r>
            </a:p>
            <a:p>
              <a:pPr algn="ctr">
                <a:lnSpc>
                  <a:spcPts val="2879"/>
                </a:lnSpc>
              </a:pPr>
              <a:r>
                <a:rPr lang="en-US" sz="2400" b="true">
                  <a:solidFill>
                    <a:srgbClr val="164B61"/>
                  </a:solidFill>
                  <a:latin typeface="Arimo Bold"/>
                  <a:ea typeface="Arimo Bold"/>
                  <a:cs typeface="Arimo Bold"/>
                  <a:sym typeface="Arimo Bold"/>
                </a:rPr>
                <a:t>income at or below</a:t>
              </a:r>
            </a:p>
            <a:p>
              <a:pPr algn="ctr">
                <a:lnSpc>
                  <a:spcPts val="2879"/>
                </a:lnSpc>
              </a:pPr>
              <a:r>
                <a:rPr lang="en-US" sz="2400" b="true">
                  <a:solidFill>
                    <a:srgbClr val="164B61"/>
                  </a:solidFill>
                  <a:latin typeface="Arimo Bold"/>
                  <a:ea typeface="Arimo Bold"/>
                  <a:cs typeface="Arimo Bold"/>
                  <a:sym typeface="Arimo Bold"/>
                </a:rPr>
                <a:t>200% of poverty</a:t>
              </a:r>
            </a:p>
          </p:txBody>
        </p:sp>
      </p:grpSp>
      <p:sp>
        <p:nvSpPr>
          <p:cNvPr name="TextBox 14" id="14"/>
          <p:cNvSpPr txBox="true"/>
          <p:nvPr/>
        </p:nvSpPr>
        <p:spPr>
          <a:xfrm rot="0">
            <a:off x="1381125" y="7181850"/>
            <a:ext cx="14001750" cy="1000125"/>
          </a:xfrm>
          <a:prstGeom prst="rect">
            <a:avLst/>
          </a:prstGeom>
        </p:spPr>
        <p:txBody>
          <a:bodyPr anchor="t" rtlCol="false" tIns="0" lIns="0" bIns="0" rIns="0">
            <a:spAutoFit/>
          </a:bodyPr>
          <a:lstStyle/>
          <a:p>
            <a:pPr algn="l">
              <a:lnSpc>
                <a:spcPts val="3060"/>
              </a:lnSpc>
            </a:pPr>
            <a:r>
              <a:rPr lang="en-US" sz="2550" b="true">
                <a:solidFill>
                  <a:srgbClr val="164B61"/>
                </a:solidFill>
                <a:latin typeface="Arimo Bold"/>
                <a:ea typeface="Arimo Bold"/>
                <a:cs typeface="Arimo Bold"/>
                <a:sym typeface="Arimo Bold"/>
              </a:rPr>
              <a:t>A different measure of reach: NACHC estimates 52.3 million people, nearly 1 in 7 Americans, over three years.</a:t>
            </a:r>
          </a:p>
        </p:txBody>
      </p:sp>
      <p:sp>
        <p:nvSpPr>
          <p:cNvPr name="TextBox 15" id="15"/>
          <p:cNvSpPr txBox="true"/>
          <p:nvPr/>
        </p:nvSpPr>
        <p:spPr>
          <a:xfrm rot="0">
            <a:off x="1219200" y="8943975"/>
            <a:ext cx="14001750" cy="323850"/>
          </a:xfrm>
          <a:prstGeom prst="rect">
            <a:avLst/>
          </a:prstGeom>
        </p:spPr>
        <p:txBody>
          <a:bodyPr anchor="t" rtlCol="false" tIns="0" lIns="0" bIns="0" rIns="0">
            <a:spAutoFit/>
          </a:bodyPr>
          <a:lstStyle/>
          <a:p>
            <a:pPr algn="l">
              <a:lnSpc>
                <a:spcPts val="1620"/>
              </a:lnSpc>
            </a:pPr>
            <a:r>
              <a:rPr lang="en-US" sz="1350" u="sng">
                <a:solidFill>
                  <a:srgbClr val="467886"/>
                </a:solidFill>
                <a:latin typeface="Arimo"/>
                <a:ea typeface="Arimo"/>
                <a:cs typeface="Arimo"/>
                <a:sym typeface="Arimo"/>
                <a:hlinkClick r:id="rId2" tooltip="https://bphc.hrsa.gov/about-health-centers/health-center-program-impact-growth"/>
              </a:rPr>
              <a:t>[7] HRSA, Impact of the Health Center Program, 2025</a:t>
            </a:r>
            <a:r>
              <a:rPr lang="en-US" sz="1350">
                <a:solidFill>
                  <a:srgbClr val="4F5E66"/>
                </a:solidFill>
                <a:latin typeface="Arimo"/>
                <a:ea typeface="Arimo"/>
                <a:cs typeface="Arimo"/>
                <a:sym typeface="Arimo"/>
              </a:rPr>
              <a:t>   </a:t>
            </a:r>
            <a:r>
              <a:rPr lang="en-US" sz="1350" u="sng">
                <a:solidFill>
                  <a:srgbClr val="467886"/>
                </a:solidFill>
                <a:latin typeface="Arimo"/>
                <a:ea typeface="Arimo"/>
                <a:cs typeface="Arimo"/>
                <a:sym typeface="Arimo"/>
                <a:hlinkClick r:id="rId3" tooltip="https://data.hrsa.gov/topics/healthcenters/uds/overview/national"/>
              </a:rPr>
              <a:t>[6] HRSA, national UDS awardee data, 2025</a:t>
            </a:r>
            <a:r>
              <a:rPr lang="en-US" sz="1350">
                <a:solidFill>
                  <a:srgbClr val="4F5E66"/>
                </a:solidFill>
                <a:latin typeface="Arimo"/>
                <a:ea typeface="Arimo"/>
                <a:cs typeface="Arimo"/>
                <a:sym typeface="Arimo"/>
              </a:rPr>
              <a:t>   </a:t>
            </a:r>
            <a:r>
              <a:rPr lang="en-US" sz="1350" u="sng">
                <a:solidFill>
                  <a:srgbClr val="467886"/>
                </a:solidFill>
                <a:latin typeface="Arimo"/>
                <a:ea typeface="Arimo"/>
                <a:cs typeface="Arimo"/>
                <a:sym typeface="Arimo"/>
                <a:hlinkClick r:id="rId4" tooltip="https://www.nachc.org/chcs-served-34-4-million-patients-in-2025-reaching-more-than-52-3-million-over-3-years/"/>
              </a:rPr>
              <a:t>[12] NACHC, three-year reach estimate, Aug. 27, 2026</a:t>
            </a:r>
          </a:p>
        </p:txBody>
      </p:sp>
      <p:sp>
        <p:nvSpPr>
          <p:cNvPr name="Freeform 16" id="16"/>
          <p:cNvSpPr/>
          <p:nvPr/>
        </p:nvSpPr>
        <p:spPr>
          <a:xfrm flipH="false" flipV="false" rot="0">
            <a:off x="15472879" y="8522091"/>
            <a:ext cx="2429842" cy="1472418"/>
          </a:xfrm>
          <a:custGeom>
            <a:avLst/>
            <a:gdLst/>
            <a:ahLst/>
            <a:cxnLst/>
            <a:rect r="r" b="b" t="t" l="l"/>
            <a:pathLst>
              <a:path h="1472418" w="2429842">
                <a:moveTo>
                  <a:pt x="0" y="0"/>
                </a:moveTo>
                <a:lnTo>
                  <a:pt x="2429842" y="0"/>
                </a:lnTo>
                <a:lnTo>
                  <a:pt x="2429842" y="1472418"/>
                </a:lnTo>
                <a:lnTo>
                  <a:pt x="0" y="1472418"/>
                </a:lnTo>
                <a:lnTo>
                  <a:pt x="0" y="0"/>
                </a:lnTo>
                <a:close/>
              </a:path>
            </a:pathLst>
          </a:custGeom>
          <a:blipFill>
            <a:blip r:embed="rId5"/>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472879" y="8522091"/>
            <a:ext cx="2429842" cy="1472418"/>
          </a:xfrm>
          <a:custGeom>
            <a:avLst/>
            <a:gdLst/>
            <a:ahLst/>
            <a:cxnLst/>
            <a:rect r="r" b="b" t="t" l="l"/>
            <a:pathLst>
              <a:path h="1472418" w="2429842">
                <a:moveTo>
                  <a:pt x="0" y="0"/>
                </a:moveTo>
                <a:lnTo>
                  <a:pt x="2429842" y="0"/>
                </a:lnTo>
                <a:lnTo>
                  <a:pt x="2429842" y="1472418"/>
                </a:lnTo>
                <a:lnTo>
                  <a:pt x="0" y="1472418"/>
                </a:lnTo>
                <a:lnTo>
                  <a:pt x="0" y="0"/>
                </a:lnTo>
                <a:close/>
              </a:path>
            </a:pathLst>
          </a:custGeom>
          <a:blipFill>
            <a:blip r:embed="rId2"/>
            <a:stretch>
              <a:fillRect l="0" t="0" r="0" b="0"/>
            </a:stretch>
          </a:blipFill>
        </p:spPr>
      </p:sp>
      <p:sp>
        <p:nvSpPr>
          <p:cNvPr name="Freeform 3" id="3"/>
          <p:cNvSpPr/>
          <p:nvPr/>
        </p:nvSpPr>
        <p:spPr>
          <a:xfrm flipH="false" flipV="false" rot="0">
            <a:off x="1219200" y="2140836"/>
            <a:ext cx="11108407" cy="5228085"/>
          </a:xfrm>
          <a:custGeom>
            <a:avLst/>
            <a:gdLst/>
            <a:ahLst/>
            <a:cxnLst/>
            <a:rect r="r" b="b" t="t" l="l"/>
            <a:pathLst>
              <a:path h="5228085" w="11108407">
                <a:moveTo>
                  <a:pt x="0" y="0"/>
                </a:moveTo>
                <a:lnTo>
                  <a:pt x="11108407" y="0"/>
                </a:lnTo>
                <a:lnTo>
                  <a:pt x="11108407" y="5228085"/>
                </a:lnTo>
                <a:lnTo>
                  <a:pt x="0" y="5228085"/>
                </a:lnTo>
                <a:lnTo>
                  <a:pt x="0" y="0"/>
                </a:lnTo>
                <a:close/>
              </a:path>
            </a:pathLst>
          </a:custGeom>
          <a:blipFill>
            <a:blip r:embed="rId3"/>
            <a:stretch>
              <a:fillRect l="0" t="0" r="0" b="0"/>
            </a:stretch>
          </a:blipFill>
        </p:spPr>
      </p:sp>
      <p:sp>
        <p:nvSpPr>
          <p:cNvPr name="TextBox 4" id="4"/>
          <p:cNvSpPr txBox="true"/>
          <p:nvPr/>
        </p:nvSpPr>
        <p:spPr>
          <a:xfrm rot="0">
            <a:off x="16687800" y="828675"/>
            <a:ext cx="666750" cy="438150"/>
          </a:xfrm>
          <a:prstGeom prst="rect">
            <a:avLst/>
          </a:prstGeom>
        </p:spPr>
        <p:txBody>
          <a:bodyPr anchor="t" rtlCol="false" tIns="0" lIns="0" bIns="0" rIns="0">
            <a:spAutoFit/>
          </a:bodyPr>
          <a:lstStyle/>
          <a:p>
            <a:pPr algn="r">
              <a:lnSpc>
                <a:spcPts val="2430"/>
              </a:lnSpc>
            </a:pPr>
            <a:r>
              <a:rPr lang="en-US" sz="2025" b="true">
                <a:solidFill>
                  <a:srgbClr val="47A23F"/>
                </a:solidFill>
                <a:latin typeface="Arimo Bold"/>
                <a:ea typeface="Arimo Bold"/>
                <a:cs typeface="Arimo Bold"/>
                <a:sym typeface="Arimo Bold"/>
              </a:rPr>
              <a:t>12</a:t>
            </a:r>
          </a:p>
        </p:txBody>
      </p:sp>
      <p:sp>
        <p:nvSpPr>
          <p:cNvPr name="TextBox 5" id="5"/>
          <p:cNvSpPr txBox="true"/>
          <p:nvPr/>
        </p:nvSpPr>
        <p:spPr>
          <a:xfrm rot="0">
            <a:off x="1200150" y="876300"/>
            <a:ext cx="14668500" cy="1495425"/>
          </a:xfrm>
          <a:prstGeom prst="rect">
            <a:avLst/>
          </a:prstGeom>
        </p:spPr>
        <p:txBody>
          <a:bodyPr anchor="t" rtlCol="false" tIns="0" lIns="0" bIns="0" rIns="0">
            <a:spAutoFit/>
          </a:bodyPr>
          <a:lstStyle/>
          <a:p>
            <a:pPr algn="l">
              <a:lnSpc>
                <a:spcPts val="5220"/>
              </a:lnSpc>
            </a:pPr>
            <a:r>
              <a:rPr lang="en-US" sz="4350" b="true">
                <a:solidFill>
                  <a:srgbClr val="0076A8"/>
                </a:solidFill>
                <a:latin typeface="Arimo Bold"/>
                <a:ea typeface="Arimo Bold"/>
                <a:cs typeface="Arimo Bold"/>
                <a:sym typeface="Arimo Bold"/>
              </a:rPr>
              <a:t>Virginia health centers served 410,092 patients</a:t>
            </a:r>
          </a:p>
        </p:txBody>
      </p:sp>
      <p:sp>
        <p:nvSpPr>
          <p:cNvPr name="TextBox 6" id="6"/>
          <p:cNvSpPr txBox="true"/>
          <p:nvPr/>
        </p:nvSpPr>
        <p:spPr>
          <a:xfrm rot="0">
            <a:off x="13144500" y="3381375"/>
            <a:ext cx="3286125" cy="1095375"/>
          </a:xfrm>
          <a:prstGeom prst="rect">
            <a:avLst/>
          </a:prstGeom>
        </p:spPr>
        <p:txBody>
          <a:bodyPr anchor="t" rtlCol="false" tIns="0" lIns="0" bIns="0" rIns="0">
            <a:spAutoFit/>
          </a:bodyPr>
          <a:lstStyle/>
          <a:p>
            <a:pPr algn="ctr">
              <a:lnSpc>
                <a:spcPts val="9000"/>
              </a:lnSpc>
            </a:pPr>
            <a:r>
              <a:rPr lang="en-US" sz="7500" b="true">
                <a:solidFill>
                  <a:srgbClr val="47A23F"/>
                </a:solidFill>
                <a:latin typeface="Arimo Bold"/>
                <a:ea typeface="Arimo Bold"/>
                <a:cs typeface="Arimo Bold"/>
                <a:sym typeface="Arimo Bold"/>
              </a:rPr>
              <a:t>26</a:t>
            </a:r>
          </a:p>
        </p:txBody>
      </p:sp>
      <p:sp>
        <p:nvSpPr>
          <p:cNvPr name="TextBox 7" id="7"/>
          <p:cNvSpPr txBox="true"/>
          <p:nvPr/>
        </p:nvSpPr>
        <p:spPr>
          <a:xfrm rot="0">
            <a:off x="13144500" y="4581525"/>
            <a:ext cx="3286125" cy="1628775"/>
          </a:xfrm>
          <a:prstGeom prst="rect">
            <a:avLst/>
          </a:prstGeom>
        </p:spPr>
        <p:txBody>
          <a:bodyPr anchor="t" rtlCol="false" tIns="0" lIns="0" bIns="0" rIns="0">
            <a:spAutoFit/>
          </a:bodyPr>
          <a:lstStyle/>
          <a:p>
            <a:pPr algn="ctr">
              <a:lnSpc>
                <a:spcPts val="2879"/>
              </a:lnSpc>
            </a:pPr>
            <a:r>
              <a:rPr lang="en-US" sz="2400" b="true">
                <a:solidFill>
                  <a:srgbClr val="164B61"/>
                </a:solidFill>
                <a:latin typeface="Arimo Bold"/>
                <a:ea typeface="Arimo Bold"/>
                <a:cs typeface="Arimo Bold"/>
                <a:sym typeface="Arimo Bold"/>
              </a:rPr>
              <a:t>reporting health center</a:t>
            </a:r>
          </a:p>
          <a:p>
            <a:pPr algn="ctr">
              <a:lnSpc>
                <a:spcPts val="2879"/>
              </a:lnSpc>
            </a:pPr>
            <a:r>
              <a:rPr lang="en-US" sz="2400" b="true">
                <a:solidFill>
                  <a:srgbClr val="164B61"/>
                </a:solidFill>
                <a:latin typeface="Arimo Bold"/>
                <a:ea typeface="Arimo Bold"/>
                <a:cs typeface="Arimo Bold"/>
                <a:sym typeface="Arimo Bold"/>
              </a:rPr>
              <a:t>organizations</a:t>
            </a:r>
          </a:p>
        </p:txBody>
      </p:sp>
      <p:sp>
        <p:nvSpPr>
          <p:cNvPr name="TextBox 8" id="8"/>
          <p:cNvSpPr txBox="true"/>
          <p:nvPr/>
        </p:nvSpPr>
        <p:spPr>
          <a:xfrm rot="0">
            <a:off x="1028700" y="7704010"/>
            <a:ext cx="13620750" cy="914400"/>
          </a:xfrm>
          <a:prstGeom prst="rect">
            <a:avLst/>
          </a:prstGeom>
        </p:spPr>
        <p:txBody>
          <a:bodyPr anchor="t" rtlCol="false" tIns="0" lIns="0" bIns="0" rIns="0">
            <a:spAutoFit/>
          </a:bodyPr>
          <a:lstStyle/>
          <a:p>
            <a:pPr algn="l">
              <a:lnSpc>
                <a:spcPts val="2970"/>
              </a:lnSpc>
            </a:pPr>
            <a:r>
              <a:rPr lang="en-US" sz="2475" b="true">
                <a:solidFill>
                  <a:srgbClr val="0076A8"/>
                </a:solidFill>
                <a:latin typeface="Arimo Bold"/>
                <a:ea typeface="Arimo Bold"/>
                <a:cs typeface="Arimo Bold"/>
                <a:sym typeface="Arimo Bold"/>
              </a:rPr>
              <a:t>Virginia’s 2025 patient count was slightly below 2024. Local trends need their own explanation.</a:t>
            </a:r>
          </a:p>
        </p:txBody>
      </p:sp>
      <p:sp>
        <p:nvSpPr>
          <p:cNvPr name="TextBox 9" id="9"/>
          <p:cNvSpPr txBox="true"/>
          <p:nvPr/>
        </p:nvSpPr>
        <p:spPr>
          <a:xfrm rot="0">
            <a:off x="1028700" y="8942260"/>
            <a:ext cx="14001750" cy="323850"/>
          </a:xfrm>
          <a:prstGeom prst="rect">
            <a:avLst/>
          </a:prstGeom>
        </p:spPr>
        <p:txBody>
          <a:bodyPr anchor="t" rtlCol="false" tIns="0" lIns="0" bIns="0" rIns="0">
            <a:spAutoFit/>
          </a:bodyPr>
          <a:lstStyle/>
          <a:p>
            <a:pPr algn="l">
              <a:lnSpc>
                <a:spcPts val="1620"/>
              </a:lnSpc>
            </a:pPr>
            <a:r>
              <a:rPr lang="en-US" sz="1350" u="sng">
                <a:solidFill>
                  <a:srgbClr val="467886"/>
                </a:solidFill>
                <a:latin typeface="Arimo"/>
                <a:ea typeface="Arimo"/>
                <a:cs typeface="Arimo"/>
                <a:sym typeface="Arimo"/>
                <a:hlinkClick r:id="rId4" tooltip="https://data.hrsa.gov/topics/healthcenters/uds/overview/state/VA"/>
              </a:rPr>
              <a:t>[8] HRSA, Virginia UDS awardee data, 2025</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90934" y="2013126"/>
            <a:ext cx="12072566" cy="6260748"/>
          </a:xfrm>
          <a:custGeom>
            <a:avLst/>
            <a:gdLst/>
            <a:ahLst/>
            <a:cxnLst/>
            <a:rect r="r" b="b" t="t" l="l"/>
            <a:pathLst>
              <a:path h="6260748" w="12072566">
                <a:moveTo>
                  <a:pt x="0" y="0"/>
                </a:moveTo>
                <a:lnTo>
                  <a:pt x="12072566" y="0"/>
                </a:lnTo>
                <a:lnTo>
                  <a:pt x="12072566" y="6260748"/>
                </a:lnTo>
                <a:lnTo>
                  <a:pt x="0" y="6260748"/>
                </a:lnTo>
                <a:lnTo>
                  <a:pt x="0" y="0"/>
                </a:lnTo>
                <a:close/>
              </a:path>
            </a:pathLst>
          </a:custGeom>
          <a:blipFill>
            <a:blip r:embed="rId2"/>
            <a:stretch>
              <a:fillRect l="0" t="0" r="0" b="0"/>
            </a:stretch>
          </a:blipFill>
        </p:spPr>
      </p:sp>
      <p:sp>
        <p:nvSpPr>
          <p:cNvPr name="TextBox 3" id="3"/>
          <p:cNvSpPr txBox="true"/>
          <p:nvPr/>
        </p:nvSpPr>
        <p:spPr>
          <a:xfrm rot="0">
            <a:off x="16687800" y="828675"/>
            <a:ext cx="666750" cy="438150"/>
          </a:xfrm>
          <a:prstGeom prst="rect">
            <a:avLst/>
          </a:prstGeom>
        </p:spPr>
        <p:txBody>
          <a:bodyPr anchor="t" rtlCol="false" tIns="0" lIns="0" bIns="0" rIns="0">
            <a:spAutoFit/>
          </a:bodyPr>
          <a:lstStyle/>
          <a:p>
            <a:pPr algn="r">
              <a:lnSpc>
                <a:spcPts val="2430"/>
              </a:lnSpc>
            </a:pPr>
            <a:r>
              <a:rPr lang="en-US" sz="2025" b="true">
                <a:solidFill>
                  <a:srgbClr val="47A23F"/>
                </a:solidFill>
                <a:latin typeface="Arimo Bold"/>
                <a:ea typeface="Arimo Bold"/>
                <a:cs typeface="Arimo Bold"/>
                <a:sym typeface="Arimo Bold"/>
              </a:rPr>
              <a:t>13</a:t>
            </a:r>
          </a:p>
        </p:txBody>
      </p:sp>
      <p:sp>
        <p:nvSpPr>
          <p:cNvPr name="TextBox 4" id="4"/>
          <p:cNvSpPr txBox="true"/>
          <p:nvPr/>
        </p:nvSpPr>
        <p:spPr>
          <a:xfrm rot="0">
            <a:off x="1200150" y="876300"/>
            <a:ext cx="14668500" cy="1495425"/>
          </a:xfrm>
          <a:prstGeom prst="rect">
            <a:avLst/>
          </a:prstGeom>
        </p:spPr>
        <p:txBody>
          <a:bodyPr anchor="t" rtlCol="false" tIns="0" lIns="0" bIns="0" rIns="0">
            <a:spAutoFit/>
          </a:bodyPr>
          <a:lstStyle/>
          <a:p>
            <a:pPr algn="l">
              <a:lnSpc>
                <a:spcPts val="5220"/>
              </a:lnSpc>
            </a:pPr>
            <a:r>
              <a:rPr lang="en-US" sz="4350" b="true">
                <a:solidFill>
                  <a:srgbClr val="0076A8"/>
                </a:solidFill>
                <a:latin typeface="Arimo Bold"/>
                <a:ea typeface="Arimo Bold"/>
                <a:cs typeface="Arimo Bold"/>
                <a:sym typeface="Arimo Bold"/>
              </a:rPr>
              <a:t>Who Virginia health centers serve</a:t>
            </a:r>
          </a:p>
        </p:txBody>
      </p:sp>
      <p:sp>
        <p:nvSpPr>
          <p:cNvPr name="TextBox 5" id="5"/>
          <p:cNvSpPr txBox="true"/>
          <p:nvPr/>
        </p:nvSpPr>
        <p:spPr>
          <a:xfrm rot="0">
            <a:off x="12763500" y="3495675"/>
            <a:ext cx="3857625" cy="1123950"/>
          </a:xfrm>
          <a:prstGeom prst="rect">
            <a:avLst/>
          </a:prstGeom>
        </p:spPr>
        <p:txBody>
          <a:bodyPr anchor="t" rtlCol="false" tIns="0" lIns="0" bIns="0" rIns="0">
            <a:spAutoFit/>
          </a:bodyPr>
          <a:lstStyle/>
          <a:p>
            <a:pPr algn="l">
              <a:lnSpc>
                <a:spcPts val="8189"/>
              </a:lnSpc>
            </a:pPr>
            <a:r>
              <a:rPr lang="en-US" sz="6825" b="true">
                <a:solidFill>
                  <a:srgbClr val="833177"/>
                </a:solidFill>
                <a:latin typeface="Arimo Bold"/>
                <a:ea typeface="Arimo Bold"/>
                <a:cs typeface="Arimo Bold"/>
                <a:sym typeface="Arimo Bold"/>
              </a:rPr>
              <a:t>90.9%</a:t>
            </a:r>
          </a:p>
        </p:txBody>
      </p:sp>
      <p:sp>
        <p:nvSpPr>
          <p:cNvPr name="TextBox 6" id="6"/>
          <p:cNvSpPr txBox="true"/>
          <p:nvPr/>
        </p:nvSpPr>
        <p:spPr>
          <a:xfrm rot="0">
            <a:off x="12763500" y="4810125"/>
            <a:ext cx="3857625" cy="1485900"/>
          </a:xfrm>
          <a:prstGeom prst="rect">
            <a:avLst/>
          </a:prstGeom>
        </p:spPr>
        <p:txBody>
          <a:bodyPr anchor="t" rtlCol="false" tIns="0" lIns="0" bIns="0" rIns="0">
            <a:spAutoFit/>
          </a:bodyPr>
          <a:lstStyle/>
          <a:p>
            <a:pPr algn="l">
              <a:lnSpc>
                <a:spcPts val="3060"/>
              </a:lnSpc>
            </a:pPr>
            <a:r>
              <a:rPr lang="en-US" sz="2550" b="true">
                <a:solidFill>
                  <a:srgbClr val="164B61"/>
                </a:solidFill>
                <a:latin typeface="Arimo Bold"/>
                <a:ea typeface="Arimo Bold"/>
                <a:cs typeface="Arimo Bold"/>
                <a:sym typeface="Arimo Bold"/>
              </a:rPr>
              <a:t>at or below 200% of the federal poverty guideline</a:t>
            </a:r>
          </a:p>
        </p:txBody>
      </p:sp>
      <p:sp>
        <p:nvSpPr>
          <p:cNvPr name="TextBox 7" id="7"/>
          <p:cNvSpPr txBox="true"/>
          <p:nvPr/>
        </p:nvSpPr>
        <p:spPr>
          <a:xfrm rot="0">
            <a:off x="12763500" y="6648450"/>
            <a:ext cx="3857625" cy="971550"/>
          </a:xfrm>
          <a:prstGeom prst="rect">
            <a:avLst/>
          </a:prstGeom>
        </p:spPr>
        <p:txBody>
          <a:bodyPr anchor="t" rtlCol="false" tIns="0" lIns="0" bIns="0" rIns="0">
            <a:spAutoFit/>
          </a:bodyPr>
          <a:lstStyle/>
          <a:p>
            <a:pPr algn="l">
              <a:lnSpc>
                <a:spcPts val="2610"/>
              </a:lnSpc>
            </a:pPr>
            <a:r>
              <a:rPr lang="en-US" sz="2175">
                <a:solidFill>
                  <a:srgbClr val="4F5E66"/>
                </a:solidFill>
                <a:latin typeface="Arimo"/>
                <a:ea typeface="Arimo"/>
                <a:cs typeface="Arimo"/>
                <a:sym typeface="Arimo"/>
              </a:rPr>
              <a:t>Among patients with known income only</a:t>
            </a:r>
          </a:p>
        </p:txBody>
      </p:sp>
      <p:sp>
        <p:nvSpPr>
          <p:cNvPr name="TextBox 8" id="8"/>
          <p:cNvSpPr txBox="true"/>
          <p:nvPr/>
        </p:nvSpPr>
        <p:spPr>
          <a:xfrm rot="0">
            <a:off x="1219200" y="8572500"/>
            <a:ext cx="14001750" cy="371475"/>
          </a:xfrm>
          <a:prstGeom prst="rect">
            <a:avLst/>
          </a:prstGeom>
        </p:spPr>
        <p:txBody>
          <a:bodyPr anchor="t" rtlCol="false" tIns="0" lIns="0" bIns="0" rIns="0">
            <a:spAutoFit/>
          </a:bodyPr>
          <a:lstStyle/>
          <a:p>
            <a:pPr algn="l">
              <a:lnSpc>
                <a:spcPts val="1889"/>
              </a:lnSpc>
            </a:pPr>
            <a:r>
              <a:rPr lang="en-US" sz="1575">
                <a:solidFill>
                  <a:srgbClr val="4F5E66"/>
                </a:solidFill>
                <a:latin typeface="Arimo"/>
                <a:ea typeface="Arimo"/>
                <a:cs typeface="Arimo"/>
                <a:sym typeface="Arimo"/>
              </a:rPr>
              <a:t>Insurance: share of all 410,092 patients. Income: 192,062 patients with reported income.</a:t>
            </a:r>
          </a:p>
        </p:txBody>
      </p:sp>
      <p:sp>
        <p:nvSpPr>
          <p:cNvPr name="TextBox 9" id="9"/>
          <p:cNvSpPr txBox="true"/>
          <p:nvPr/>
        </p:nvSpPr>
        <p:spPr>
          <a:xfrm rot="0">
            <a:off x="1219200" y="8943975"/>
            <a:ext cx="14001750" cy="323850"/>
          </a:xfrm>
          <a:prstGeom prst="rect">
            <a:avLst/>
          </a:prstGeom>
        </p:spPr>
        <p:txBody>
          <a:bodyPr anchor="t" rtlCol="false" tIns="0" lIns="0" bIns="0" rIns="0">
            <a:spAutoFit/>
          </a:bodyPr>
          <a:lstStyle/>
          <a:p>
            <a:pPr algn="l">
              <a:lnSpc>
                <a:spcPts val="1620"/>
              </a:lnSpc>
            </a:pPr>
            <a:r>
              <a:rPr lang="en-US" sz="1350" u="sng">
                <a:solidFill>
                  <a:srgbClr val="467886"/>
                </a:solidFill>
                <a:latin typeface="Arimo"/>
                <a:ea typeface="Arimo"/>
                <a:cs typeface="Arimo"/>
                <a:sym typeface="Arimo"/>
                <a:hlinkClick r:id="rId3" tooltip="https://data.hrsa.gov/topics/healthcenters/uds/overview/state/VA"/>
              </a:rPr>
              <a:t>[8] HRSA, Virginia UDS awardee data, 2025</a:t>
            </a:r>
          </a:p>
        </p:txBody>
      </p:sp>
      <p:sp>
        <p:nvSpPr>
          <p:cNvPr name="Freeform 10" id="10"/>
          <p:cNvSpPr/>
          <p:nvPr/>
        </p:nvSpPr>
        <p:spPr>
          <a:xfrm flipH="false" flipV="false" rot="0">
            <a:off x="15472879" y="8522091"/>
            <a:ext cx="2429842" cy="1472418"/>
          </a:xfrm>
          <a:custGeom>
            <a:avLst/>
            <a:gdLst/>
            <a:ahLst/>
            <a:cxnLst/>
            <a:rect r="r" b="b" t="t" l="l"/>
            <a:pathLst>
              <a:path h="1472418" w="2429842">
                <a:moveTo>
                  <a:pt x="0" y="0"/>
                </a:moveTo>
                <a:lnTo>
                  <a:pt x="2429842" y="0"/>
                </a:lnTo>
                <a:lnTo>
                  <a:pt x="2429842" y="1472418"/>
                </a:lnTo>
                <a:lnTo>
                  <a:pt x="0" y="1472418"/>
                </a:lnTo>
                <a:lnTo>
                  <a:pt x="0" y="0"/>
                </a:lnTo>
                <a:close/>
              </a:path>
            </a:pathLst>
          </a:custGeom>
          <a:blipFill>
            <a:blip r:embed="rId4"/>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6687800" y="828675"/>
            <a:ext cx="666750" cy="438150"/>
          </a:xfrm>
          <a:prstGeom prst="rect">
            <a:avLst/>
          </a:prstGeom>
        </p:spPr>
        <p:txBody>
          <a:bodyPr anchor="t" rtlCol="false" tIns="0" lIns="0" bIns="0" rIns="0">
            <a:spAutoFit/>
          </a:bodyPr>
          <a:lstStyle/>
          <a:p>
            <a:pPr algn="r">
              <a:lnSpc>
                <a:spcPts val="2430"/>
              </a:lnSpc>
            </a:pPr>
            <a:r>
              <a:rPr lang="en-US" sz="2025" b="true">
                <a:solidFill>
                  <a:srgbClr val="47A23F"/>
                </a:solidFill>
                <a:latin typeface="Arimo Bold"/>
                <a:ea typeface="Arimo Bold"/>
                <a:cs typeface="Arimo Bold"/>
                <a:sym typeface="Arimo Bold"/>
              </a:rPr>
              <a:t>14</a:t>
            </a:r>
          </a:p>
        </p:txBody>
      </p:sp>
      <p:sp>
        <p:nvSpPr>
          <p:cNvPr name="TextBox 3" id="3"/>
          <p:cNvSpPr txBox="true"/>
          <p:nvPr/>
        </p:nvSpPr>
        <p:spPr>
          <a:xfrm rot="0">
            <a:off x="1200150" y="876300"/>
            <a:ext cx="14668500" cy="1495425"/>
          </a:xfrm>
          <a:prstGeom prst="rect">
            <a:avLst/>
          </a:prstGeom>
        </p:spPr>
        <p:txBody>
          <a:bodyPr anchor="t" rtlCol="false" tIns="0" lIns="0" bIns="0" rIns="0">
            <a:spAutoFit/>
          </a:bodyPr>
          <a:lstStyle/>
          <a:p>
            <a:pPr algn="l">
              <a:lnSpc>
                <a:spcPts val="5220"/>
              </a:lnSpc>
            </a:pPr>
            <a:r>
              <a:rPr lang="en-US" sz="4350" b="true">
                <a:solidFill>
                  <a:srgbClr val="0076A8"/>
                </a:solidFill>
                <a:latin typeface="Arimo Bold"/>
                <a:ea typeface="Arimo Bold"/>
                <a:cs typeface="Arimo Bold"/>
                <a:sym typeface="Arimo Bold"/>
              </a:rPr>
              <a:t>Virginia’s clinical measures show care delivered</a:t>
            </a:r>
          </a:p>
        </p:txBody>
      </p:sp>
      <p:sp>
        <p:nvSpPr>
          <p:cNvPr name="TextBox 4" id="4"/>
          <p:cNvSpPr txBox="true"/>
          <p:nvPr/>
        </p:nvSpPr>
        <p:spPr>
          <a:xfrm rot="0">
            <a:off x="1219200" y="2314575"/>
            <a:ext cx="14382750" cy="638175"/>
          </a:xfrm>
          <a:prstGeom prst="rect">
            <a:avLst/>
          </a:prstGeom>
        </p:spPr>
        <p:txBody>
          <a:bodyPr anchor="t" rtlCol="false" tIns="0" lIns="0" bIns="0" rIns="0">
            <a:spAutoFit/>
          </a:bodyPr>
          <a:lstStyle/>
          <a:p>
            <a:pPr algn="l">
              <a:lnSpc>
                <a:spcPts val="2700"/>
              </a:lnSpc>
            </a:pPr>
            <a:r>
              <a:rPr lang="en-US" sz="2250">
                <a:solidFill>
                  <a:srgbClr val="4F5E66"/>
                </a:solidFill>
                <a:latin typeface="Arimo"/>
                <a:ea typeface="Arimo"/>
                <a:cs typeface="Arimo"/>
                <a:sym typeface="Arimo"/>
              </a:rPr>
              <a:t>HRSA-funded health centers, 2025</a:t>
            </a:r>
          </a:p>
        </p:txBody>
      </p:sp>
      <p:grpSp>
        <p:nvGrpSpPr>
          <p:cNvPr name="Group 5" id="5"/>
          <p:cNvGrpSpPr/>
          <p:nvPr/>
        </p:nvGrpSpPr>
        <p:grpSpPr>
          <a:xfrm rot="0">
            <a:off x="1295400" y="3372426"/>
            <a:ext cx="15697200" cy="2781300"/>
            <a:chOff x="0" y="0"/>
            <a:chExt cx="20929600" cy="3708400"/>
          </a:xfrm>
        </p:grpSpPr>
        <p:sp>
          <p:nvSpPr>
            <p:cNvPr name="TextBox 6" id="6"/>
            <p:cNvSpPr txBox="true"/>
            <p:nvPr/>
          </p:nvSpPr>
          <p:spPr>
            <a:xfrm rot="0">
              <a:off x="0" y="-28575"/>
              <a:ext cx="4902200" cy="1425575"/>
            </a:xfrm>
            <a:prstGeom prst="rect">
              <a:avLst/>
            </a:prstGeom>
          </p:spPr>
          <p:txBody>
            <a:bodyPr anchor="t" rtlCol="false" tIns="0" lIns="0" bIns="0" rIns="0">
              <a:spAutoFit/>
            </a:bodyPr>
            <a:lstStyle/>
            <a:p>
              <a:pPr algn="ctr">
                <a:lnSpc>
                  <a:spcPts val="7650"/>
                </a:lnSpc>
              </a:pPr>
              <a:r>
                <a:rPr lang="en-US" sz="6375" b="true">
                  <a:solidFill>
                    <a:srgbClr val="0076A8"/>
                  </a:solidFill>
                  <a:latin typeface="Arimo Bold"/>
                  <a:ea typeface="Arimo Bold"/>
                  <a:cs typeface="Arimo Bold"/>
                  <a:sym typeface="Arimo Bold"/>
                </a:rPr>
                <a:t>69.7%</a:t>
              </a:r>
            </a:p>
          </p:txBody>
        </p:sp>
        <p:sp>
          <p:nvSpPr>
            <p:cNvPr name="TextBox 7" id="7"/>
            <p:cNvSpPr txBox="true"/>
            <p:nvPr/>
          </p:nvSpPr>
          <p:spPr>
            <a:xfrm rot="0">
              <a:off x="0" y="1539875"/>
              <a:ext cx="4902200" cy="2168525"/>
            </a:xfrm>
            <a:prstGeom prst="rect">
              <a:avLst/>
            </a:prstGeom>
          </p:spPr>
          <p:txBody>
            <a:bodyPr anchor="t" rtlCol="false" tIns="0" lIns="0" bIns="0" rIns="0">
              <a:spAutoFit/>
            </a:bodyPr>
            <a:lstStyle/>
            <a:p>
              <a:pPr algn="ctr">
                <a:lnSpc>
                  <a:spcPts val="2879"/>
                </a:lnSpc>
              </a:pPr>
              <a:r>
                <a:rPr lang="en-US" sz="2400" b="true">
                  <a:solidFill>
                    <a:srgbClr val="164B61"/>
                  </a:solidFill>
                  <a:latin typeface="Arimo Bold"/>
                  <a:ea typeface="Arimo Bold"/>
                  <a:cs typeface="Arimo Bold"/>
                  <a:sym typeface="Arimo Bold"/>
                </a:rPr>
                <a:t>blood pressure controlled</a:t>
              </a:r>
            </a:p>
            <a:p>
              <a:pPr algn="ctr">
                <a:lnSpc>
                  <a:spcPts val="2879"/>
                </a:lnSpc>
              </a:pPr>
              <a:r>
                <a:rPr lang="en-US" sz="2400" b="true">
                  <a:solidFill>
                    <a:srgbClr val="164B61"/>
                  </a:solidFill>
                  <a:latin typeface="Arimo Bold"/>
                  <a:ea typeface="Arimo Bold"/>
                  <a:cs typeface="Arimo Bold"/>
                  <a:sym typeface="Arimo Bold"/>
                </a:rPr>
                <a:t>among eligible patients</a:t>
              </a:r>
            </a:p>
            <a:p>
              <a:pPr algn="ctr">
                <a:lnSpc>
                  <a:spcPts val="2879"/>
                </a:lnSpc>
              </a:pPr>
              <a:r>
                <a:rPr lang="en-US" sz="2400" b="true">
                  <a:solidFill>
                    <a:srgbClr val="164B61"/>
                  </a:solidFill>
                  <a:latin typeface="Arimo Bold"/>
                  <a:ea typeface="Arimo Bold"/>
                  <a:cs typeface="Arimo Bold"/>
                  <a:sym typeface="Arimo Bold"/>
                </a:rPr>
                <a:t>with hypertension</a:t>
              </a:r>
            </a:p>
          </p:txBody>
        </p:sp>
        <p:sp>
          <p:nvSpPr>
            <p:cNvPr name="TextBox 8" id="8"/>
            <p:cNvSpPr txBox="true"/>
            <p:nvPr/>
          </p:nvSpPr>
          <p:spPr>
            <a:xfrm rot="0">
              <a:off x="5410200" y="-28575"/>
              <a:ext cx="4902200" cy="1425575"/>
            </a:xfrm>
            <a:prstGeom prst="rect">
              <a:avLst/>
            </a:prstGeom>
          </p:spPr>
          <p:txBody>
            <a:bodyPr anchor="t" rtlCol="false" tIns="0" lIns="0" bIns="0" rIns="0">
              <a:spAutoFit/>
            </a:bodyPr>
            <a:lstStyle/>
            <a:p>
              <a:pPr algn="ctr">
                <a:lnSpc>
                  <a:spcPts val="7650"/>
                </a:lnSpc>
              </a:pPr>
              <a:r>
                <a:rPr lang="en-US" sz="6375" b="true">
                  <a:solidFill>
                    <a:srgbClr val="47A23F"/>
                  </a:solidFill>
                  <a:latin typeface="Arimo Bold"/>
                  <a:ea typeface="Arimo Bold"/>
                  <a:cs typeface="Arimo Bold"/>
                  <a:sym typeface="Arimo Bold"/>
                </a:rPr>
                <a:t>75.3%</a:t>
              </a:r>
            </a:p>
          </p:txBody>
        </p:sp>
        <p:sp>
          <p:nvSpPr>
            <p:cNvPr name="TextBox 9" id="9"/>
            <p:cNvSpPr txBox="true"/>
            <p:nvPr/>
          </p:nvSpPr>
          <p:spPr>
            <a:xfrm rot="0">
              <a:off x="5410200" y="1539875"/>
              <a:ext cx="4902200" cy="2168525"/>
            </a:xfrm>
            <a:prstGeom prst="rect">
              <a:avLst/>
            </a:prstGeom>
          </p:spPr>
          <p:txBody>
            <a:bodyPr anchor="t" rtlCol="false" tIns="0" lIns="0" bIns="0" rIns="0">
              <a:spAutoFit/>
            </a:bodyPr>
            <a:lstStyle/>
            <a:p>
              <a:pPr algn="ctr">
                <a:lnSpc>
                  <a:spcPts val="2879"/>
                </a:lnSpc>
              </a:pPr>
              <a:r>
                <a:rPr lang="en-US" sz="2400" b="true">
                  <a:solidFill>
                    <a:srgbClr val="164B61"/>
                  </a:solidFill>
                  <a:latin typeface="Arimo Bold"/>
                  <a:ea typeface="Arimo Bold"/>
                  <a:cs typeface="Arimo Bold"/>
                  <a:sym typeface="Arimo Bold"/>
                </a:rPr>
                <a:t>depression screening</a:t>
              </a:r>
            </a:p>
            <a:p>
              <a:pPr algn="ctr">
                <a:lnSpc>
                  <a:spcPts val="2879"/>
                </a:lnSpc>
              </a:pPr>
              <a:r>
                <a:rPr lang="en-US" sz="2400" b="true">
                  <a:solidFill>
                    <a:srgbClr val="164B61"/>
                  </a:solidFill>
                  <a:latin typeface="Arimo Bold"/>
                  <a:ea typeface="Arimo Bold"/>
                  <a:cs typeface="Arimo Bold"/>
                  <a:sym typeface="Arimo Bold"/>
                </a:rPr>
                <a:t>with a follow-up plan</a:t>
              </a:r>
            </a:p>
            <a:p>
              <a:pPr algn="ctr">
                <a:lnSpc>
                  <a:spcPts val="2879"/>
                </a:lnSpc>
              </a:pPr>
              <a:r>
                <a:rPr lang="en-US" sz="2400" b="true">
                  <a:solidFill>
                    <a:srgbClr val="164B61"/>
                  </a:solidFill>
                  <a:latin typeface="Arimo Bold"/>
                  <a:ea typeface="Arimo Bold"/>
                  <a:cs typeface="Arimo Bold"/>
                  <a:sym typeface="Arimo Bold"/>
                </a:rPr>
                <a:t>when positive</a:t>
              </a:r>
            </a:p>
          </p:txBody>
        </p:sp>
        <p:sp>
          <p:nvSpPr>
            <p:cNvPr name="TextBox 10" id="10"/>
            <p:cNvSpPr txBox="true"/>
            <p:nvPr/>
          </p:nvSpPr>
          <p:spPr>
            <a:xfrm rot="0">
              <a:off x="10820400" y="-28575"/>
              <a:ext cx="4902200" cy="1425575"/>
            </a:xfrm>
            <a:prstGeom prst="rect">
              <a:avLst/>
            </a:prstGeom>
          </p:spPr>
          <p:txBody>
            <a:bodyPr anchor="t" rtlCol="false" tIns="0" lIns="0" bIns="0" rIns="0">
              <a:spAutoFit/>
            </a:bodyPr>
            <a:lstStyle/>
            <a:p>
              <a:pPr algn="ctr">
                <a:lnSpc>
                  <a:spcPts val="7650"/>
                </a:lnSpc>
              </a:pPr>
              <a:r>
                <a:rPr lang="en-US" sz="6375" b="true">
                  <a:solidFill>
                    <a:srgbClr val="ED8B00"/>
                  </a:solidFill>
                  <a:latin typeface="Arimo Bold"/>
                  <a:ea typeface="Arimo Bold"/>
                  <a:cs typeface="Arimo Bold"/>
                  <a:sym typeface="Arimo Bold"/>
                </a:rPr>
                <a:t>50.2%</a:t>
              </a:r>
            </a:p>
          </p:txBody>
        </p:sp>
        <p:sp>
          <p:nvSpPr>
            <p:cNvPr name="TextBox 11" id="11"/>
            <p:cNvSpPr txBox="true"/>
            <p:nvPr/>
          </p:nvSpPr>
          <p:spPr>
            <a:xfrm rot="0">
              <a:off x="10820400" y="1539875"/>
              <a:ext cx="4902200" cy="2168525"/>
            </a:xfrm>
            <a:prstGeom prst="rect">
              <a:avLst/>
            </a:prstGeom>
          </p:spPr>
          <p:txBody>
            <a:bodyPr anchor="t" rtlCol="false" tIns="0" lIns="0" bIns="0" rIns="0">
              <a:spAutoFit/>
            </a:bodyPr>
            <a:lstStyle/>
            <a:p>
              <a:pPr algn="ctr">
                <a:lnSpc>
                  <a:spcPts val="2879"/>
                </a:lnSpc>
              </a:pPr>
              <a:r>
                <a:rPr lang="en-US" sz="2400" b="true">
                  <a:solidFill>
                    <a:srgbClr val="164B61"/>
                  </a:solidFill>
                  <a:latin typeface="Arimo Bold"/>
                  <a:ea typeface="Arimo Bold"/>
                  <a:cs typeface="Arimo Bold"/>
                  <a:sym typeface="Arimo Bold"/>
                </a:rPr>
                <a:t>appropriate colorectal</a:t>
              </a:r>
            </a:p>
            <a:p>
              <a:pPr algn="ctr">
                <a:lnSpc>
                  <a:spcPts val="2879"/>
                </a:lnSpc>
              </a:pPr>
              <a:r>
                <a:rPr lang="en-US" sz="2400" b="true">
                  <a:solidFill>
                    <a:srgbClr val="164B61"/>
                  </a:solidFill>
                  <a:latin typeface="Arimo Bold"/>
                  <a:ea typeface="Arimo Bold"/>
                  <a:cs typeface="Arimo Bold"/>
                  <a:sym typeface="Arimo Bold"/>
                </a:rPr>
                <a:t>cancer screening</a:t>
              </a:r>
            </a:p>
          </p:txBody>
        </p:sp>
        <p:sp>
          <p:nvSpPr>
            <p:cNvPr name="TextBox 12" id="12"/>
            <p:cNvSpPr txBox="true"/>
            <p:nvPr/>
          </p:nvSpPr>
          <p:spPr>
            <a:xfrm rot="0">
              <a:off x="16230600" y="-28575"/>
              <a:ext cx="4699000" cy="1425575"/>
            </a:xfrm>
            <a:prstGeom prst="rect">
              <a:avLst/>
            </a:prstGeom>
          </p:spPr>
          <p:txBody>
            <a:bodyPr anchor="t" rtlCol="false" tIns="0" lIns="0" bIns="0" rIns="0">
              <a:spAutoFit/>
            </a:bodyPr>
            <a:lstStyle/>
            <a:p>
              <a:pPr algn="ctr">
                <a:lnSpc>
                  <a:spcPts val="7650"/>
                </a:lnSpc>
              </a:pPr>
              <a:r>
                <a:rPr lang="en-US" sz="6375" b="true">
                  <a:solidFill>
                    <a:srgbClr val="833177"/>
                  </a:solidFill>
                  <a:latin typeface="Arimo Bold"/>
                  <a:ea typeface="Arimo Bold"/>
                  <a:cs typeface="Arimo Bold"/>
                  <a:sym typeface="Arimo Bold"/>
                </a:rPr>
                <a:t>56.4%</a:t>
              </a:r>
            </a:p>
          </p:txBody>
        </p:sp>
        <p:sp>
          <p:nvSpPr>
            <p:cNvPr name="TextBox 13" id="13"/>
            <p:cNvSpPr txBox="true"/>
            <p:nvPr/>
          </p:nvSpPr>
          <p:spPr>
            <a:xfrm rot="0">
              <a:off x="16230600" y="1539875"/>
              <a:ext cx="4699000" cy="2168525"/>
            </a:xfrm>
            <a:prstGeom prst="rect">
              <a:avLst/>
            </a:prstGeom>
          </p:spPr>
          <p:txBody>
            <a:bodyPr anchor="t" rtlCol="false" tIns="0" lIns="0" bIns="0" rIns="0">
              <a:spAutoFit/>
            </a:bodyPr>
            <a:lstStyle/>
            <a:p>
              <a:pPr algn="ctr">
                <a:lnSpc>
                  <a:spcPts val="2879"/>
                </a:lnSpc>
              </a:pPr>
              <a:r>
                <a:rPr lang="en-US" sz="2400" b="true">
                  <a:solidFill>
                    <a:srgbClr val="164B61"/>
                  </a:solidFill>
                  <a:latin typeface="Arimo Bold"/>
                  <a:ea typeface="Arimo Bold"/>
                  <a:cs typeface="Arimo Bold"/>
                  <a:sym typeface="Arimo Bold"/>
                </a:rPr>
                <a:t>breast cancer</a:t>
              </a:r>
            </a:p>
            <a:p>
              <a:pPr algn="ctr">
                <a:lnSpc>
                  <a:spcPts val="2879"/>
                </a:lnSpc>
              </a:pPr>
              <a:r>
                <a:rPr lang="en-US" sz="2400" b="true">
                  <a:solidFill>
                    <a:srgbClr val="164B61"/>
                  </a:solidFill>
                  <a:latin typeface="Arimo Bold"/>
                  <a:ea typeface="Arimo Bold"/>
                  <a:cs typeface="Arimo Bold"/>
                  <a:sym typeface="Arimo Bold"/>
                </a:rPr>
                <a:t>screening</a:t>
              </a:r>
            </a:p>
          </p:txBody>
        </p:sp>
      </p:grpSp>
      <p:sp>
        <p:nvSpPr>
          <p:cNvPr name="TextBox 14" id="14"/>
          <p:cNvSpPr txBox="true"/>
          <p:nvPr/>
        </p:nvSpPr>
        <p:spPr>
          <a:xfrm rot="0">
            <a:off x="1028700" y="8036609"/>
            <a:ext cx="13620750" cy="381000"/>
          </a:xfrm>
          <a:prstGeom prst="rect">
            <a:avLst/>
          </a:prstGeom>
        </p:spPr>
        <p:txBody>
          <a:bodyPr anchor="t" rtlCol="false" tIns="0" lIns="0" bIns="0" rIns="0">
            <a:spAutoFit/>
          </a:bodyPr>
          <a:lstStyle/>
          <a:p>
            <a:pPr algn="l">
              <a:lnSpc>
                <a:spcPts val="2970"/>
              </a:lnSpc>
            </a:pPr>
            <a:r>
              <a:rPr lang="en-US" sz="2475" b="true">
                <a:solidFill>
                  <a:srgbClr val="0076A8"/>
                </a:solidFill>
                <a:latin typeface="Arimo Bold"/>
                <a:ea typeface="Arimo Bold"/>
                <a:cs typeface="Arimo Bold"/>
                <a:sym typeface="Arimo Bold"/>
              </a:rPr>
              <a:t>A credible impact message describes both progress and remaining gaps.</a:t>
            </a:r>
          </a:p>
        </p:txBody>
      </p:sp>
      <p:sp>
        <p:nvSpPr>
          <p:cNvPr name="TextBox 15" id="15"/>
          <p:cNvSpPr txBox="true"/>
          <p:nvPr/>
        </p:nvSpPr>
        <p:spPr>
          <a:xfrm rot="0">
            <a:off x="1219200" y="8572500"/>
            <a:ext cx="14001750" cy="371475"/>
          </a:xfrm>
          <a:prstGeom prst="rect">
            <a:avLst/>
          </a:prstGeom>
        </p:spPr>
        <p:txBody>
          <a:bodyPr anchor="t" rtlCol="false" tIns="0" lIns="0" bIns="0" rIns="0">
            <a:spAutoFit/>
          </a:bodyPr>
          <a:lstStyle/>
          <a:p>
            <a:pPr algn="l">
              <a:lnSpc>
                <a:spcPts val="1889"/>
              </a:lnSpc>
            </a:pPr>
            <a:r>
              <a:rPr lang="en-US" sz="1575">
                <a:solidFill>
                  <a:srgbClr val="4F5E66"/>
                </a:solidFill>
                <a:latin typeface="Arimo"/>
                <a:ea typeface="Arimo"/>
                <a:cs typeface="Arimo"/>
                <a:sym typeface="Arimo"/>
              </a:rPr>
              <a:t>Each percentage uses its own eligible patient population. Screening measures describe care processes.</a:t>
            </a:r>
          </a:p>
        </p:txBody>
      </p:sp>
      <p:sp>
        <p:nvSpPr>
          <p:cNvPr name="TextBox 16" id="16"/>
          <p:cNvSpPr txBox="true"/>
          <p:nvPr/>
        </p:nvSpPr>
        <p:spPr>
          <a:xfrm rot="0">
            <a:off x="1219200" y="8943975"/>
            <a:ext cx="14001750" cy="323850"/>
          </a:xfrm>
          <a:prstGeom prst="rect">
            <a:avLst/>
          </a:prstGeom>
        </p:spPr>
        <p:txBody>
          <a:bodyPr anchor="t" rtlCol="false" tIns="0" lIns="0" bIns="0" rIns="0">
            <a:spAutoFit/>
          </a:bodyPr>
          <a:lstStyle/>
          <a:p>
            <a:pPr algn="l">
              <a:lnSpc>
                <a:spcPts val="1620"/>
              </a:lnSpc>
            </a:pPr>
            <a:r>
              <a:rPr lang="en-US" sz="1350" u="sng">
                <a:solidFill>
                  <a:srgbClr val="467886"/>
                </a:solidFill>
                <a:latin typeface="Arimo"/>
                <a:ea typeface="Arimo"/>
                <a:cs typeface="Arimo"/>
                <a:sym typeface="Arimo"/>
                <a:hlinkClick r:id="rId2" tooltip="https://data.hrsa.gov/topics/healthcenters/uds/overview/state/VA"/>
              </a:rPr>
              <a:t>[8] HRSA, Virginia UDS awardee data, 2025</a:t>
            </a:r>
            <a:r>
              <a:rPr lang="en-US" sz="1350">
                <a:solidFill>
                  <a:srgbClr val="4F5E66"/>
                </a:solidFill>
                <a:latin typeface="Arimo"/>
                <a:ea typeface="Arimo"/>
                <a:cs typeface="Arimo"/>
                <a:sym typeface="Arimo"/>
              </a:rPr>
              <a:t>   </a:t>
            </a:r>
            <a:r>
              <a:rPr lang="en-US" sz="1350" u="sng">
                <a:solidFill>
                  <a:srgbClr val="467886"/>
                </a:solidFill>
                <a:latin typeface="Arimo"/>
                <a:ea typeface="Arimo"/>
                <a:cs typeface="Arimo"/>
                <a:sym typeface="Arimo"/>
                <a:hlinkClick r:id="rId3" tooltip="https://data.hrsa.gov/topics/healthcenters/uds/overview/state/VA/table?tableName=6B"/>
              </a:rPr>
              <a:t>[9] HRSA, Virginia UDS Table 6B, 2025</a:t>
            </a:r>
          </a:p>
        </p:txBody>
      </p:sp>
      <p:sp>
        <p:nvSpPr>
          <p:cNvPr name="Freeform 17" id="17"/>
          <p:cNvSpPr/>
          <p:nvPr/>
        </p:nvSpPr>
        <p:spPr>
          <a:xfrm flipH="false" flipV="false" rot="0">
            <a:off x="15472879" y="8522091"/>
            <a:ext cx="2429842" cy="1472418"/>
          </a:xfrm>
          <a:custGeom>
            <a:avLst/>
            <a:gdLst/>
            <a:ahLst/>
            <a:cxnLst/>
            <a:rect r="r" b="b" t="t" l="l"/>
            <a:pathLst>
              <a:path h="1472418" w="2429842">
                <a:moveTo>
                  <a:pt x="0" y="0"/>
                </a:moveTo>
                <a:lnTo>
                  <a:pt x="2429842" y="0"/>
                </a:lnTo>
                <a:lnTo>
                  <a:pt x="2429842" y="1472418"/>
                </a:lnTo>
                <a:lnTo>
                  <a:pt x="0" y="1472418"/>
                </a:lnTo>
                <a:lnTo>
                  <a:pt x="0" y="0"/>
                </a:lnTo>
                <a:close/>
              </a:path>
            </a:pathLst>
          </a:custGeom>
          <a:blipFill>
            <a:blip r:embed="rId4"/>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472879" y="8522091"/>
            <a:ext cx="2429842" cy="1472418"/>
          </a:xfrm>
          <a:custGeom>
            <a:avLst/>
            <a:gdLst/>
            <a:ahLst/>
            <a:cxnLst/>
            <a:rect r="r" b="b" t="t" l="l"/>
            <a:pathLst>
              <a:path h="1472418" w="2429842">
                <a:moveTo>
                  <a:pt x="0" y="0"/>
                </a:moveTo>
                <a:lnTo>
                  <a:pt x="2429842" y="0"/>
                </a:lnTo>
                <a:lnTo>
                  <a:pt x="2429842" y="1472418"/>
                </a:lnTo>
                <a:lnTo>
                  <a:pt x="0" y="1472418"/>
                </a:lnTo>
                <a:lnTo>
                  <a:pt x="0" y="0"/>
                </a:lnTo>
                <a:close/>
              </a:path>
            </a:pathLst>
          </a:custGeom>
          <a:blipFill>
            <a:blip r:embed="rId2"/>
            <a:stretch>
              <a:fillRect l="0" t="0" r="0" b="0"/>
            </a:stretch>
          </a:blipFill>
        </p:spPr>
      </p:sp>
      <p:sp>
        <p:nvSpPr>
          <p:cNvPr name="Freeform 3" id="3"/>
          <p:cNvSpPr/>
          <p:nvPr/>
        </p:nvSpPr>
        <p:spPr>
          <a:xfrm flipH="false" flipV="false" rot="0">
            <a:off x="1219200" y="2135768"/>
            <a:ext cx="11512962" cy="6082532"/>
          </a:xfrm>
          <a:custGeom>
            <a:avLst/>
            <a:gdLst/>
            <a:ahLst/>
            <a:cxnLst/>
            <a:rect r="r" b="b" t="t" l="l"/>
            <a:pathLst>
              <a:path h="6082532" w="11512962">
                <a:moveTo>
                  <a:pt x="0" y="0"/>
                </a:moveTo>
                <a:lnTo>
                  <a:pt x="11512962" y="0"/>
                </a:lnTo>
                <a:lnTo>
                  <a:pt x="11512962" y="6082532"/>
                </a:lnTo>
                <a:lnTo>
                  <a:pt x="0" y="6082532"/>
                </a:lnTo>
                <a:lnTo>
                  <a:pt x="0" y="0"/>
                </a:lnTo>
                <a:close/>
              </a:path>
            </a:pathLst>
          </a:custGeom>
          <a:blipFill>
            <a:blip r:embed="rId3"/>
            <a:stretch>
              <a:fillRect l="0" t="0" r="0" b="0"/>
            </a:stretch>
          </a:blipFill>
        </p:spPr>
      </p:sp>
      <p:sp>
        <p:nvSpPr>
          <p:cNvPr name="TextBox 4" id="4"/>
          <p:cNvSpPr txBox="true"/>
          <p:nvPr/>
        </p:nvSpPr>
        <p:spPr>
          <a:xfrm rot="0">
            <a:off x="16687800" y="828675"/>
            <a:ext cx="666750" cy="438150"/>
          </a:xfrm>
          <a:prstGeom prst="rect">
            <a:avLst/>
          </a:prstGeom>
        </p:spPr>
        <p:txBody>
          <a:bodyPr anchor="t" rtlCol="false" tIns="0" lIns="0" bIns="0" rIns="0">
            <a:spAutoFit/>
          </a:bodyPr>
          <a:lstStyle/>
          <a:p>
            <a:pPr algn="r">
              <a:lnSpc>
                <a:spcPts val="2430"/>
              </a:lnSpc>
            </a:pPr>
            <a:r>
              <a:rPr lang="en-US" sz="2025" b="true">
                <a:solidFill>
                  <a:srgbClr val="47A23F"/>
                </a:solidFill>
                <a:latin typeface="Arimo Bold"/>
                <a:ea typeface="Arimo Bold"/>
                <a:cs typeface="Arimo Bold"/>
                <a:sym typeface="Arimo Bold"/>
              </a:rPr>
              <a:t>16</a:t>
            </a:r>
          </a:p>
        </p:txBody>
      </p:sp>
      <p:sp>
        <p:nvSpPr>
          <p:cNvPr name="TextBox 5" id="5"/>
          <p:cNvSpPr txBox="true"/>
          <p:nvPr/>
        </p:nvSpPr>
        <p:spPr>
          <a:xfrm rot="0">
            <a:off x="1200150" y="876300"/>
            <a:ext cx="14668500" cy="1495425"/>
          </a:xfrm>
          <a:prstGeom prst="rect">
            <a:avLst/>
          </a:prstGeom>
        </p:spPr>
        <p:txBody>
          <a:bodyPr anchor="t" rtlCol="false" tIns="0" lIns="0" bIns="0" rIns="0">
            <a:spAutoFit/>
          </a:bodyPr>
          <a:lstStyle/>
          <a:p>
            <a:pPr algn="l">
              <a:lnSpc>
                <a:spcPts val="5220"/>
              </a:lnSpc>
            </a:pPr>
            <a:r>
              <a:rPr lang="en-US" sz="4350" b="true">
                <a:solidFill>
                  <a:srgbClr val="0076A8"/>
                </a:solidFill>
                <a:latin typeface="Arimo Bold"/>
                <a:ea typeface="Arimo Bold"/>
                <a:cs typeface="Arimo Bold"/>
                <a:sym typeface="Arimo Bold"/>
              </a:rPr>
              <a:t>Workforce shortages constrain service capacity</a:t>
            </a:r>
          </a:p>
        </p:txBody>
      </p:sp>
      <p:sp>
        <p:nvSpPr>
          <p:cNvPr name="TextBox 6" id="6"/>
          <p:cNvSpPr txBox="true"/>
          <p:nvPr/>
        </p:nvSpPr>
        <p:spPr>
          <a:xfrm rot="0">
            <a:off x="12858750" y="3648075"/>
            <a:ext cx="3810000" cy="1495425"/>
          </a:xfrm>
          <a:prstGeom prst="rect">
            <a:avLst/>
          </a:prstGeom>
        </p:spPr>
        <p:txBody>
          <a:bodyPr anchor="t" rtlCol="false" tIns="0" lIns="0" bIns="0" rIns="0">
            <a:spAutoFit/>
          </a:bodyPr>
          <a:lstStyle/>
          <a:p>
            <a:pPr algn="l">
              <a:lnSpc>
                <a:spcPts val="3600"/>
              </a:lnSpc>
            </a:pPr>
            <a:r>
              <a:rPr lang="en-US" sz="3000" b="true">
                <a:solidFill>
                  <a:srgbClr val="0076A8"/>
                </a:solidFill>
                <a:latin typeface="Arimo Bold"/>
                <a:ea typeface="Arimo Bold"/>
                <a:cs typeface="Arimo Bold"/>
                <a:sym typeface="Arimo Bold"/>
              </a:rPr>
              <a:t>Share reporting a shortage at their largest site</a:t>
            </a:r>
          </a:p>
        </p:txBody>
      </p:sp>
      <p:sp>
        <p:nvSpPr>
          <p:cNvPr name="TextBox 7" id="7"/>
          <p:cNvSpPr txBox="true"/>
          <p:nvPr/>
        </p:nvSpPr>
        <p:spPr>
          <a:xfrm rot="0">
            <a:off x="12858750" y="5829300"/>
            <a:ext cx="3810000" cy="1485900"/>
          </a:xfrm>
          <a:prstGeom prst="rect">
            <a:avLst/>
          </a:prstGeom>
        </p:spPr>
        <p:txBody>
          <a:bodyPr anchor="t" rtlCol="false" tIns="0" lIns="0" bIns="0" rIns="0">
            <a:spAutoFit/>
          </a:bodyPr>
          <a:lstStyle/>
          <a:p>
            <a:pPr algn="l">
              <a:lnSpc>
                <a:spcPts val="2790"/>
              </a:lnSpc>
            </a:pPr>
            <a:r>
              <a:rPr lang="en-US" sz="2325">
                <a:solidFill>
                  <a:srgbClr val="164B61"/>
                </a:solidFill>
                <a:latin typeface="Arimo"/>
                <a:ea typeface="Arimo"/>
                <a:cs typeface="Arimo"/>
                <a:sym typeface="Arimo"/>
              </a:rPr>
              <a:t>Enabling services include support such as transportation and language assistance.</a:t>
            </a:r>
          </a:p>
        </p:txBody>
      </p:sp>
      <p:sp>
        <p:nvSpPr>
          <p:cNvPr name="TextBox 8" id="8"/>
          <p:cNvSpPr txBox="true"/>
          <p:nvPr/>
        </p:nvSpPr>
        <p:spPr>
          <a:xfrm rot="0">
            <a:off x="1219200" y="8572500"/>
            <a:ext cx="14001750" cy="371475"/>
          </a:xfrm>
          <a:prstGeom prst="rect">
            <a:avLst/>
          </a:prstGeom>
        </p:spPr>
        <p:txBody>
          <a:bodyPr anchor="t" rtlCol="false" tIns="0" lIns="0" bIns="0" rIns="0">
            <a:spAutoFit/>
          </a:bodyPr>
          <a:lstStyle/>
          <a:p>
            <a:pPr algn="l">
              <a:lnSpc>
                <a:spcPts val="1889"/>
              </a:lnSpc>
            </a:pPr>
            <a:r>
              <a:rPr lang="en-US" sz="1575">
                <a:solidFill>
                  <a:srgbClr val="4F5E66"/>
                </a:solidFill>
                <a:latin typeface="Arimo"/>
                <a:ea typeface="Arimo"/>
                <a:cs typeface="Arimo"/>
                <a:sym typeface="Arimo"/>
              </a:rPr>
              <a:t>Survey conducted in fall 2023 and spring 2024. These percentages are not vacancy rates or Virginia estimates.</a:t>
            </a:r>
          </a:p>
        </p:txBody>
      </p:sp>
      <p:sp>
        <p:nvSpPr>
          <p:cNvPr name="TextBox 9" id="9"/>
          <p:cNvSpPr txBox="true"/>
          <p:nvPr/>
        </p:nvSpPr>
        <p:spPr>
          <a:xfrm rot="0">
            <a:off x="1219200" y="8943975"/>
            <a:ext cx="14001750" cy="323850"/>
          </a:xfrm>
          <a:prstGeom prst="rect">
            <a:avLst/>
          </a:prstGeom>
        </p:spPr>
        <p:txBody>
          <a:bodyPr anchor="t" rtlCol="false" tIns="0" lIns="0" bIns="0" rIns="0">
            <a:spAutoFit/>
          </a:bodyPr>
          <a:lstStyle/>
          <a:p>
            <a:pPr algn="l">
              <a:lnSpc>
                <a:spcPts val="1620"/>
              </a:lnSpc>
            </a:pPr>
            <a:r>
              <a:rPr lang="en-US" sz="1350" u="sng">
                <a:solidFill>
                  <a:srgbClr val="467886"/>
                </a:solidFill>
                <a:latin typeface="Arimo"/>
                <a:ea typeface="Arimo"/>
                <a:cs typeface="Arimo"/>
                <a:sym typeface="Arimo"/>
                <a:hlinkClick r:id="rId4" tooltip="https://www.commonwealthfund.org/publications/issue-briefs/2024/aug/community-health-centers-meeting-primary-care-needs-2024-FQHC-survey"/>
              </a:rPr>
              <a:t>[11] Commonwealth Fund, 2024 FQHC survey, Exhibit 7</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6687800" y="828675"/>
            <a:ext cx="666750" cy="438150"/>
          </a:xfrm>
          <a:prstGeom prst="rect">
            <a:avLst/>
          </a:prstGeom>
        </p:spPr>
        <p:txBody>
          <a:bodyPr anchor="t" rtlCol="false" tIns="0" lIns="0" bIns="0" rIns="0">
            <a:spAutoFit/>
          </a:bodyPr>
          <a:lstStyle/>
          <a:p>
            <a:pPr algn="r">
              <a:lnSpc>
                <a:spcPts val="2430"/>
              </a:lnSpc>
            </a:pPr>
            <a:r>
              <a:rPr lang="en-US" sz="2025" b="true">
                <a:solidFill>
                  <a:srgbClr val="47A23F"/>
                </a:solidFill>
                <a:latin typeface="Arimo Bold"/>
                <a:ea typeface="Arimo Bold"/>
                <a:cs typeface="Arimo Bold"/>
                <a:sym typeface="Arimo Bold"/>
              </a:rPr>
              <a:t>15</a:t>
            </a:r>
          </a:p>
        </p:txBody>
      </p:sp>
      <p:sp>
        <p:nvSpPr>
          <p:cNvPr name="TextBox 3" id="3"/>
          <p:cNvSpPr txBox="true"/>
          <p:nvPr/>
        </p:nvSpPr>
        <p:spPr>
          <a:xfrm rot="0">
            <a:off x="1200150" y="876300"/>
            <a:ext cx="14668500" cy="1495425"/>
          </a:xfrm>
          <a:prstGeom prst="rect">
            <a:avLst/>
          </a:prstGeom>
        </p:spPr>
        <p:txBody>
          <a:bodyPr anchor="t" rtlCol="false" tIns="0" lIns="0" bIns="0" rIns="0">
            <a:spAutoFit/>
          </a:bodyPr>
          <a:lstStyle/>
          <a:p>
            <a:pPr algn="l">
              <a:lnSpc>
                <a:spcPts val="5220"/>
              </a:lnSpc>
            </a:pPr>
            <a:r>
              <a:rPr lang="en-US" sz="4350" b="true">
                <a:solidFill>
                  <a:srgbClr val="0076A8"/>
                </a:solidFill>
                <a:latin typeface="Arimo Bold"/>
                <a:ea typeface="Arimo Bold"/>
                <a:cs typeface="Arimo Bold"/>
                <a:sym typeface="Arimo Bold"/>
              </a:rPr>
              <a:t>Medicaid changes create a concrete planning need</a:t>
            </a:r>
          </a:p>
        </p:txBody>
      </p:sp>
      <p:sp>
        <p:nvSpPr>
          <p:cNvPr name="TextBox 4" id="4"/>
          <p:cNvSpPr txBox="true"/>
          <p:nvPr/>
        </p:nvSpPr>
        <p:spPr>
          <a:xfrm rot="0">
            <a:off x="1200150" y="1614488"/>
            <a:ext cx="14382750" cy="638175"/>
          </a:xfrm>
          <a:prstGeom prst="rect">
            <a:avLst/>
          </a:prstGeom>
        </p:spPr>
        <p:txBody>
          <a:bodyPr anchor="t" rtlCol="false" tIns="0" lIns="0" bIns="0" rIns="0">
            <a:spAutoFit/>
          </a:bodyPr>
          <a:lstStyle/>
          <a:p>
            <a:pPr algn="l">
              <a:lnSpc>
                <a:spcPts val="2700"/>
              </a:lnSpc>
            </a:pPr>
            <a:r>
              <a:rPr lang="en-US" sz="2250">
                <a:solidFill>
                  <a:srgbClr val="4F5E66"/>
                </a:solidFill>
                <a:latin typeface="Arimo"/>
                <a:ea typeface="Arimo"/>
                <a:cs typeface="Arimo"/>
                <a:sym typeface="Arimo"/>
              </a:rPr>
              <a:t>Virginia policy status as of September 17, 2026</a:t>
            </a:r>
          </a:p>
        </p:txBody>
      </p:sp>
      <p:sp>
        <p:nvSpPr>
          <p:cNvPr name="TextBox 5" id="5"/>
          <p:cNvSpPr txBox="true"/>
          <p:nvPr/>
        </p:nvSpPr>
        <p:spPr>
          <a:xfrm rot="0">
            <a:off x="1219200" y="2962275"/>
            <a:ext cx="14192250" cy="1038225"/>
          </a:xfrm>
          <a:prstGeom prst="rect">
            <a:avLst/>
          </a:prstGeom>
        </p:spPr>
        <p:txBody>
          <a:bodyPr anchor="t" rtlCol="false" tIns="0" lIns="0" bIns="0" rIns="0">
            <a:spAutoFit/>
          </a:bodyPr>
          <a:lstStyle/>
          <a:p>
            <a:pPr algn="l">
              <a:lnSpc>
                <a:spcPts val="7020"/>
              </a:lnSpc>
            </a:pPr>
            <a:r>
              <a:rPr lang="en-US" sz="5850" b="true">
                <a:solidFill>
                  <a:srgbClr val="0076A8"/>
                </a:solidFill>
                <a:latin typeface="Arimo Bold"/>
                <a:ea typeface="Arimo Bold"/>
                <a:cs typeface="Arimo Bold"/>
                <a:sym typeface="Arimo Bold"/>
              </a:rPr>
              <a:t>January 1, 2027</a:t>
            </a:r>
          </a:p>
        </p:txBody>
      </p:sp>
      <p:sp>
        <p:nvSpPr>
          <p:cNvPr name="TextBox 6" id="6"/>
          <p:cNvSpPr txBox="true"/>
          <p:nvPr/>
        </p:nvSpPr>
        <p:spPr>
          <a:xfrm rot="0">
            <a:off x="1219200" y="4429125"/>
            <a:ext cx="14001750" cy="1457325"/>
          </a:xfrm>
          <a:prstGeom prst="rect">
            <a:avLst/>
          </a:prstGeom>
        </p:spPr>
        <p:txBody>
          <a:bodyPr anchor="t" rtlCol="false" tIns="0" lIns="0" bIns="0" rIns="0">
            <a:spAutoFit/>
          </a:bodyPr>
          <a:lstStyle/>
          <a:p>
            <a:pPr algn="l">
              <a:lnSpc>
                <a:spcPts val="4230"/>
              </a:lnSpc>
            </a:pPr>
            <a:r>
              <a:rPr lang="en-US" sz="3525" b="true">
                <a:solidFill>
                  <a:srgbClr val="164B61"/>
                </a:solidFill>
                <a:latin typeface="Arimo Bold"/>
                <a:ea typeface="Arimo Bold"/>
                <a:cs typeface="Arimo Bold"/>
                <a:sym typeface="Arimo Bold"/>
              </a:rPr>
              <a:t>Some Medicaid expansion adults will face work requirements and eligibility reviews every six months.</a:t>
            </a:r>
          </a:p>
        </p:txBody>
      </p:sp>
      <p:sp>
        <p:nvSpPr>
          <p:cNvPr name="TextBox 7" id="7"/>
          <p:cNvSpPr txBox="true"/>
          <p:nvPr/>
        </p:nvSpPr>
        <p:spPr>
          <a:xfrm rot="0">
            <a:off x="1219200" y="5734175"/>
            <a:ext cx="13716000" cy="838200"/>
          </a:xfrm>
          <a:prstGeom prst="rect">
            <a:avLst/>
          </a:prstGeom>
        </p:spPr>
        <p:txBody>
          <a:bodyPr anchor="t" rtlCol="false" tIns="0" lIns="0" bIns="0" rIns="0">
            <a:spAutoFit/>
          </a:bodyPr>
          <a:lstStyle/>
          <a:p>
            <a:pPr algn="l">
              <a:lnSpc>
                <a:spcPts val="3150"/>
              </a:lnSpc>
            </a:pPr>
            <a:r>
              <a:rPr lang="en-US" sz="2625" b="true">
                <a:solidFill>
                  <a:srgbClr val="833177"/>
                </a:solidFill>
                <a:latin typeface="Arimo Bold"/>
                <a:ea typeface="Arimo Bold"/>
                <a:cs typeface="Arimo Bold"/>
                <a:sym typeface="Arimo Bold"/>
              </a:rPr>
              <a:t>Exemptions apply. These requirements do not apply to everyone with Medicaid.</a:t>
            </a:r>
          </a:p>
        </p:txBody>
      </p:sp>
      <p:sp>
        <p:nvSpPr>
          <p:cNvPr name="TextBox 8" id="8"/>
          <p:cNvSpPr txBox="true"/>
          <p:nvPr/>
        </p:nvSpPr>
        <p:spPr>
          <a:xfrm rot="0">
            <a:off x="1381125" y="7629525"/>
            <a:ext cx="13716000" cy="914400"/>
          </a:xfrm>
          <a:prstGeom prst="rect">
            <a:avLst/>
          </a:prstGeom>
        </p:spPr>
        <p:txBody>
          <a:bodyPr anchor="t" rtlCol="false" tIns="0" lIns="0" bIns="0" rIns="0">
            <a:spAutoFit/>
          </a:bodyPr>
          <a:lstStyle/>
          <a:p>
            <a:pPr algn="l">
              <a:lnSpc>
                <a:spcPts val="3060"/>
              </a:lnSpc>
            </a:pPr>
            <a:r>
              <a:rPr lang="en-US" sz="2550">
                <a:solidFill>
                  <a:srgbClr val="164B61"/>
                </a:solidFill>
                <a:latin typeface="Arimo"/>
                <a:ea typeface="Arimo"/>
                <a:cs typeface="Arimo"/>
                <a:sym typeface="Arimo"/>
              </a:rPr>
              <a:t>Leadership response: prepare enrollment support, clear patient communication, and a local coverage dashboard.</a:t>
            </a:r>
          </a:p>
        </p:txBody>
      </p:sp>
      <p:sp>
        <p:nvSpPr>
          <p:cNvPr name="TextBox 9" id="9"/>
          <p:cNvSpPr txBox="true"/>
          <p:nvPr/>
        </p:nvSpPr>
        <p:spPr>
          <a:xfrm rot="0">
            <a:off x="1028700" y="8934450"/>
            <a:ext cx="14001750" cy="323850"/>
          </a:xfrm>
          <a:prstGeom prst="rect">
            <a:avLst/>
          </a:prstGeom>
        </p:spPr>
        <p:txBody>
          <a:bodyPr anchor="t" rtlCol="false" tIns="0" lIns="0" bIns="0" rIns="0">
            <a:spAutoFit/>
          </a:bodyPr>
          <a:lstStyle/>
          <a:p>
            <a:pPr algn="l">
              <a:lnSpc>
                <a:spcPts val="1620"/>
              </a:lnSpc>
            </a:pPr>
            <a:r>
              <a:rPr lang="en-US" sz="1350" u="sng">
                <a:solidFill>
                  <a:srgbClr val="467886"/>
                </a:solidFill>
                <a:latin typeface="Arimo"/>
                <a:ea typeface="Arimo"/>
                <a:cs typeface="Arimo"/>
                <a:sym typeface="Arimo"/>
                <a:hlinkClick r:id="rId2" tooltip="https://www.dmas.virginia.gov/news-updates/new-federal-requirements/federal-work-requirements/"/>
              </a:rPr>
              <a:t>[10] Virginia DMAS, Federal Work Requirements, accessed Sept. 17, 2026</a:t>
            </a:r>
          </a:p>
        </p:txBody>
      </p:sp>
      <p:sp>
        <p:nvSpPr>
          <p:cNvPr name="Freeform 10" id="10"/>
          <p:cNvSpPr/>
          <p:nvPr/>
        </p:nvSpPr>
        <p:spPr>
          <a:xfrm flipH="false" flipV="false" rot="0">
            <a:off x="15472879" y="8522091"/>
            <a:ext cx="2429842" cy="1472418"/>
          </a:xfrm>
          <a:custGeom>
            <a:avLst/>
            <a:gdLst/>
            <a:ahLst/>
            <a:cxnLst/>
            <a:rect r="r" b="b" t="t" l="l"/>
            <a:pathLst>
              <a:path h="1472418" w="2429842">
                <a:moveTo>
                  <a:pt x="0" y="0"/>
                </a:moveTo>
                <a:lnTo>
                  <a:pt x="2429842" y="0"/>
                </a:lnTo>
                <a:lnTo>
                  <a:pt x="2429842" y="1472418"/>
                </a:lnTo>
                <a:lnTo>
                  <a:pt x="0" y="1472418"/>
                </a:lnTo>
                <a:lnTo>
                  <a:pt x="0" y="0"/>
                </a:lnTo>
                <a:close/>
              </a:path>
            </a:pathLst>
          </a:custGeom>
          <a:blipFill>
            <a:blip r:embed="rId3"/>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472879" y="8522091"/>
            <a:ext cx="2429842" cy="1472418"/>
          </a:xfrm>
          <a:custGeom>
            <a:avLst/>
            <a:gdLst/>
            <a:ahLst/>
            <a:cxnLst/>
            <a:rect r="r" b="b" t="t" l="l"/>
            <a:pathLst>
              <a:path h="1472418" w="2429842">
                <a:moveTo>
                  <a:pt x="0" y="0"/>
                </a:moveTo>
                <a:lnTo>
                  <a:pt x="2429842" y="0"/>
                </a:lnTo>
                <a:lnTo>
                  <a:pt x="2429842" y="1472418"/>
                </a:lnTo>
                <a:lnTo>
                  <a:pt x="0" y="1472418"/>
                </a:lnTo>
                <a:lnTo>
                  <a:pt x="0" y="0"/>
                </a:lnTo>
                <a:close/>
              </a:path>
            </a:pathLst>
          </a:custGeom>
          <a:blipFill>
            <a:blip r:embed="rId2"/>
            <a:stretch>
              <a:fillRect l="0" t="0" r="0" b="0"/>
            </a:stretch>
          </a:blipFill>
        </p:spPr>
      </p:sp>
      <p:sp>
        <p:nvSpPr>
          <p:cNvPr name="Freeform 3" id="3"/>
          <p:cNvSpPr/>
          <p:nvPr/>
        </p:nvSpPr>
        <p:spPr>
          <a:xfrm flipH="false" flipV="false" rot="0">
            <a:off x="8325961" y="2843787"/>
            <a:ext cx="9806697" cy="5516267"/>
          </a:xfrm>
          <a:custGeom>
            <a:avLst/>
            <a:gdLst/>
            <a:ahLst/>
            <a:cxnLst/>
            <a:rect r="r" b="b" t="t" l="l"/>
            <a:pathLst>
              <a:path h="5516267" w="9806697">
                <a:moveTo>
                  <a:pt x="0" y="0"/>
                </a:moveTo>
                <a:lnTo>
                  <a:pt x="9806698" y="0"/>
                </a:lnTo>
                <a:lnTo>
                  <a:pt x="9806698" y="5516267"/>
                </a:lnTo>
                <a:lnTo>
                  <a:pt x="0" y="5516267"/>
                </a:lnTo>
                <a:lnTo>
                  <a:pt x="0" y="0"/>
                </a:lnTo>
                <a:close/>
              </a:path>
            </a:pathLst>
          </a:custGeom>
          <a:blipFill>
            <a:blip r:embed="rId3"/>
            <a:stretch>
              <a:fillRect l="0" t="0" r="0" b="0"/>
            </a:stretch>
          </a:blipFill>
        </p:spPr>
      </p:sp>
      <p:sp>
        <p:nvSpPr>
          <p:cNvPr name="TextBox 4" id="4"/>
          <p:cNvSpPr txBox="true"/>
          <p:nvPr/>
        </p:nvSpPr>
        <p:spPr>
          <a:xfrm rot="0">
            <a:off x="16687800" y="828675"/>
            <a:ext cx="666750" cy="438150"/>
          </a:xfrm>
          <a:prstGeom prst="rect">
            <a:avLst/>
          </a:prstGeom>
        </p:spPr>
        <p:txBody>
          <a:bodyPr anchor="t" rtlCol="false" tIns="0" lIns="0" bIns="0" rIns="0">
            <a:spAutoFit/>
          </a:bodyPr>
          <a:lstStyle/>
          <a:p>
            <a:pPr algn="r">
              <a:lnSpc>
                <a:spcPts val="2430"/>
              </a:lnSpc>
            </a:pPr>
            <a:r>
              <a:rPr lang="en-US" sz="2025" b="true">
                <a:solidFill>
                  <a:srgbClr val="47A23F"/>
                </a:solidFill>
                <a:latin typeface="Arimo Bold"/>
                <a:ea typeface="Arimo Bold"/>
                <a:cs typeface="Arimo Bold"/>
                <a:sym typeface="Arimo Bold"/>
              </a:rPr>
              <a:t>17</a:t>
            </a:r>
          </a:p>
        </p:txBody>
      </p:sp>
      <p:sp>
        <p:nvSpPr>
          <p:cNvPr name="TextBox 5" id="5"/>
          <p:cNvSpPr txBox="true"/>
          <p:nvPr/>
        </p:nvSpPr>
        <p:spPr>
          <a:xfrm rot="0">
            <a:off x="1200150" y="876300"/>
            <a:ext cx="9473193" cy="1333500"/>
          </a:xfrm>
          <a:prstGeom prst="rect">
            <a:avLst/>
          </a:prstGeom>
        </p:spPr>
        <p:txBody>
          <a:bodyPr anchor="t" rtlCol="false" tIns="0" lIns="0" bIns="0" rIns="0">
            <a:spAutoFit/>
          </a:bodyPr>
          <a:lstStyle/>
          <a:p>
            <a:pPr algn="l">
              <a:lnSpc>
                <a:spcPts val="5220"/>
              </a:lnSpc>
            </a:pPr>
            <a:r>
              <a:rPr lang="en-US" sz="4350" b="true">
                <a:solidFill>
                  <a:srgbClr val="0076A8"/>
                </a:solidFill>
                <a:latin typeface="Arimo Bold"/>
                <a:ea typeface="Arimo Bold"/>
                <a:cs typeface="Arimo Bold"/>
                <a:sym typeface="Arimo Bold"/>
              </a:rPr>
              <a:t>What does this mean when you are trying to amplify your message?</a:t>
            </a:r>
          </a:p>
        </p:txBody>
      </p:sp>
      <p:grpSp>
        <p:nvGrpSpPr>
          <p:cNvPr name="Group 6" id="6"/>
          <p:cNvGrpSpPr/>
          <p:nvPr/>
        </p:nvGrpSpPr>
        <p:grpSpPr>
          <a:xfrm rot="0">
            <a:off x="1200150" y="3188091"/>
            <a:ext cx="5753886" cy="5334000"/>
            <a:chOff x="0" y="0"/>
            <a:chExt cx="7671848" cy="7112000"/>
          </a:xfrm>
        </p:grpSpPr>
        <p:sp>
          <p:nvSpPr>
            <p:cNvPr name="TextBox 7" id="7"/>
            <p:cNvSpPr txBox="true"/>
            <p:nvPr/>
          </p:nvSpPr>
          <p:spPr>
            <a:xfrm rot="0">
              <a:off x="0" y="-19050"/>
              <a:ext cx="7671848" cy="603250"/>
            </a:xfrm>
            <a:prstGeom prst="rect">
              <a:avLst/>
            </a:prstGeom>
          </p:spPr>
          <p:txBody>
            <a:bodyPr anchor="t" rtlCol="false" tIns="0" lIns="0" bIns="0" rIns="0">
              <a:spAutoFit/>
            </a:bodyPr>
            <a:lstStyle/>
            <a:p>
              <a:pPr algn="l">
                <a:lnSpc>
                  <a:spcPts val="3510"/>
                </a:lnSpc>
              </a:pPr>
              <a:r>
                <a:rPr lang="en-US" sz="2925" b="true">
                  <a:solidFill>
                    <a:srgbClr val="0076A8"/>
                  </a:solidFill>
                  <a:latin typeface="Arimo Bold"/>
                  <a:ea typeface="Arimo Bold"/>
                  <a:cs typeface="Arimo Bold"/>
                  <a:sym typeface="Arimo Bold"/>
                </a:rPr>
                <a:t>Policy</a:t>
              </a:r>
            </a:p>
          </p:txBody>
        </p:sp>
        <p:sp>
          <p:nvSpPr>
            <p:cNvPr name="TextBox 8" id="8"/>
            <p:cNvSpPr txBox="true"/>
            <p:nvPr/>
          </p:nvSpPr>
          <p:spPr>
            <a:xfrm rot="0">
              <a:off x="0" y="666750"/>
              <a:ext cx="7671848" cy="3930650"/>
            </a:xfrm>
            <a:prstGeom prst="rect">
              <a:avLst/>
            </a:prstGeom>
          </p:spPr>
          <p:txBody>
            <a:bodyPr anchor="t" rtlCol="false" tIns="0" lIns="0" bIns="0" rIns="0">
              <a:spAutoFit/>
            </a:bodyPr>
            <a:lstStyle/>
            <a:p>
              <a:pPr algn="l">
                <a:lnSpc>
                  <a:spcPts val="3329"/>
                </a:lnSpc>
              </a:pPr>
              <a:r>
                <a:rPr lang="en-US" sz="2775">
                  <a:solidFill>
                    <a:srgbClr val="164B61"/>
                  </a:solidFill>
                  <a:latin typeface="Arimo"/>
                  <a:ea typeface="Arimo"/>
                  <a:cs typeface="Arimo"/>
                  <a:sym typeface="Arimo"/>
                </a:rPr>
                <a:t>How will t</a:t>
              </a:r>
              <a:r>
                <a:rPr lang="en-US" sz="2775">
                  <a:solidFill>
                    <a:srgbClr val="164B61"/>
                  </a:solidFill>
                  <a:latin typeface="Arimo"/>
                  <a:ea typeface="Arimo"/>
                  <a:cs typeface="Arimo"/>
                  <a:sym typeface="Arimo"/>
                </a:rPr>
                <a:t>his affect patients’ ability to get care?</a:t>
              </a:r>
            </a:p>
            <a:p>
              <a:pPr algn="l">
                <a:lnSpc>
                  <a:spcPts val="3329"/>
                </a:lnSpc>
              </a:pPr>
            </a:p>
            <a:p>
              <a:pPr algn="l">
                <a:lnSpc>
                  <a:spcPts val="3329"/>
                </a:lnSpc>
              </a:pPr>
            </a:p>
            <a:p>
              <a:pPr algn="l">
                <a:lnSpc>
                  <a:spcPts val="3329"/>
                </a:lnSpc>
              </a:pPr>
            </a:p>
            <a:p>
              <a:pPr algn="l">
                <a:lnSpc>
                  <a:spcPts val="3329"/>
                </a:lnSpc>
              </a:pPr>
            </a:p>
            <a:p>
              <a:pPr algn="l">
                <a:lnSpc>
                  <a:spcPts val="3329"/>
                </a:lnSpc>
              </a:pPr>
            </a:p>
          </p:txBody>
        </p:sp>
        <p:sp>
          <p:nvSpPr>
            <p:cNvPr name="TextBox 9" id="9"/>
            <p:cNvSpPr txBox="true"/>
            <p:nvPr/>
          </p:nvSpPr>
          <p:spPr>
            <a:xfrm rot="0">
              <a:off x="0" y="2635250"/>
              <a:ext cx="7671848" cy="603250"/>
            </a:xfrm>
            <a:prstGeom prst="rect">
              <a:avLst/>
            </a:prstGeom>
          </p:spPr>
          <p:txBody>
            <a:bodyPr anchor="t" rtlCol="false" tIns="0" lIns="0" bIns="0" rIns="0">
              <a:spAutoFit/>
            </a:bodyPr>
            <a:lstStyle/>
            <a:p>
              <a:pPr algn="l">
                <a:lnSpc>
                  <a:spcPts val="3510"/>
                </a:lnSpc>
              </a:pPr>
              <a:r>
                <a:rPr lang="en-US" sz="2925" b="true">
                  <a:solidFill>
                    <a:srgbClr val="0076A8"/>
                  </a:solidFill>
                  <a:latin typeface="Arimo Bold"/>
                  <a:ea typeface="Arimo Bold"/>
                  <a:cs typeface="Arimo Bold"/>
                  <a:sym typeface="Arimo Bold"/>
                </a:rPr>
                <a:t>Partnerships and workforce</a:t>
              </a:r>
            </a:p>
          </p:txBody>
        </p:sp>
        <p:sp>
          <p:nvSpPr>
            <p:cNvPr name="TextBox 10" id="10"/>
            <p:cNvSpPr txBox="true"/>
            <p:nvPr/>
          </p:nvSpPr>
          <p:spPr>
            <a:xfrm rot="0">
              <a:off x="0" y="3321050"/>
              <a:ext cx="7671848" cy="1136650"/>
            </a:xfrm>
            <a:prstGeom prst="rect">
              <a:avLst/>
            </a:prstGeom>
          </p:spPr>
          <p:txBody>
            <a:bodyPr anchor="t" rtlCol="false" tIns="0" lIns="0" bIns="0" rIns="0">
              <a:spAutoFit/>
            </a:bodyPr>
            <a:lstStyle/>
            <a:p>
              <a:pPr algn="l">
                <a:lnSpc>
                  <a:spcPts val="3329"/>
                </a:lnSpc>
              </a:pPr>
              <a:r>
                <a:rPr lang="en-US" sz="2775">
                  <a:solidFill>
                    <a:srgbClr val="164B61"/>
                  </a:solidFill>
                  <a:latin typeface="Arimo"/>
                  <a:ea typeface="Arimo"/>
                  <a:cs typeface="Arimo"/>
                  <a:sym typeface="Arimo"/>
                </a:rPr>
                <a:t>What can we offer that others should know about?</a:t>
              </a:r>
            </a:p>
          </p:txBody>
        </p:sp>
        <p:sp>
          <p:nvSpPr>
            <p:cNvPr name="TextBox 11" id="11"/>
            <p:cNvSpPr txBox="true"/>
            <p:nvPr/>
          </p:nvSpPr>
          <p:spPr>
            <a:xfrm rot="0">
              <a:off x="0" y="5289550"/>
              <a:ext cx="7671848" cy="603250"/>
            </a:xfrm>
            <a:prstGeom prst="rect">
              <a:avLst/>
            </a:prstGeom>
          </p:spPr>
          <p:txBody>
            <a:bodyPr anchor="t" rtlCol="false" tIns="0" lIns="0" bIns="0" rIns="0">
              <a:spAutoFit/>
            </a:bodyPr>
            <a:lstStyle/>
            <a:p>
              <a:pPr algn="l">
                <a:lnSpc>
                  <a:spcPts val="3510"/>
                </a:lnSpc>
              </a:pPr>
              <a:r>
                <a:rPr lang="en-US" sz="2925" b="true">
                  <a:solidFill>
                    <a:srgbClr val="0076A8"/>
                  </a:solidFill>
                  <a:latin typeface="Arimo Bold"/>
                  <a:ea typeface="Arimo Bold"/>
                  <a:cs typeface="Arimo Bold"/>
                  <a:sym typeface="Arimo Bold"/>
                </a:rPr>
                <a:t>Philanthropy</a:t>
              </a:r>
            </a:p>
          </p:txBody>
        </p:sp>
        <p:sp>
          <p:nvSpPr>
            <p:cNvPr name="TextBox 12" id="12"/>
            <p:cNvSpPr txBox="true"/>
            <p:nvPr/>
          </p:nvSpPr>
          <p:spPr>
            <a:xfrm rot="0">
              <a:off x="0" y="5975350"/>
              <a:ext cx="7671848" cy="1136650"/>
            </a:xfrm>
            <a:prstGeom prst="rect">
              <a:avLst/>
            </a:prstGeom>
          </p:spPr>
          <p:txBody>
            <a:bodyPr anchor="t" rtlCol="false" tIns="0" lIns="0" bIns="0" rIns="0">
              <a:spAutoFit/>
            </a:bodyPr>
            <a:lstStyle/>
            <a:p>
              <a:pPr algn="l">
                <a:lnSpc>
                  <a:spcPts val="3329"/>
                </a:lnSpc>
              </a:pPr>
              <a:r>
                <a:rPr lang="en-US" sz="2775">
                  <a:solidFill>
                    <a:srgbClr val="164B61"/>
                  </a:solidFill>
                  <a:latin typeface="Arimo"/>
                  <a:ea typeface="Arimo"/>
                  <a:cs typeface="Arimo"/>
                  <a:sym typeface="Arimo"/>
                </a:rPr>
                <a:t>What specific need or project could a funder help support?</a:t>
              </a:r>
            </a:p>
          </p:txBody>
        </p:sp>
      </p:gr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7FAFC"/>
        </a:solidFill>
      </p:bgPr>
    </p:bg>
    <p:spTree>
      <p:nvGrpSpPr>
        <p:cNvPr id="1" name=""/>
        <p:cNvGrpSpPr/>
        <p:nvPr/>
      </p:nvGrpSpPr>
      <p:grpSpPr>
        <a:xfrm>
          <a:off x="0" y="0"/>
          <a:ext cx="0" cy="0"/>
          <a:chOff x="0" y="0"/>
          <a:chExt cx="0" cy="0"/>
        </a:xfrm>
      </p:grpSpPr>
      <p:grpSp>
        <p:nvGrpSpPr>
          <p:cNvPr name="Group 2" id="2"/>
          <p:cNvGrpSpPr/>
          <p:nvPr/>
        </p:nvGrpSpPr>
        <p:grpSpPr>
          <a:xfrm rot="0">
            <a:off x="1028700" y="723900"/>
            <a:ext cx="114300" cy="1314450"/>
            <a:chOff x="0" y="0"/>
            <a:chExt cx="152400" cy="1752600"/>
          </a:xfrm>
        </p:grpSpPr>
        <p:sp>
          <p:nvSpPr>
            <p:cNvPr name="Freeform 3" id="3"/>
            <p:cNvSpPr/>
            <p:nvPr/>
          </p:nvSpPr>
          <p:spPr>
            <a:xfrm flipH="false" flipV="false" rot="0">
              <a:off x="0" y="0"/>
              <a:ext cx="152400" cy="1752600"/>
            </a:xfrm>
            <a:custGeom>
              <a:avLst/>
              <a:gdLst/>
              <a:ahLst/>
              <a:cxnLst/>
              <a:rect r="r" b="b" t="t" l="l"/>
              <a:pathLst>
                <a:path h="1752600" w="152400">
                  <a:moveTo>
                    <a:pt x="76200" y="0"/>
                  </a:moveTo>
                  <a:cubicBezTo>
                    <a:pt x="118284" y="0"/>
                    <a:pt x="152400" y="34116"/>
                    <a:pt x="152400" y="76200"/>
                  </a:cubicBezTo>
                  <a:lnTo>
                    <a:pt x="152400" y="1676400"/>
                  </a:lnTo>
                  <a:cubicBezTo>
                    <a:pt x="152400" y="1718484"/>
                    <a:pt x="118284" y="1752600"/>
                    <a:pt x="76200" y="1752600"/>
                  </a:cubicBezTo>
                  <a:cubicBezTo>
                    <a:pt x="34116" y="1752600"/>
                    <a:pt x="0" y="1718484"/>
                    <a:pt x="0" y="1676400"/>
                  </a:cubicBezTo>
                  <a:lnTo>
                    <a:pt x="0" y="76200"/>
                  </a:lnTo>
                  <a:cubicBezTo>
                    <a:pt x="0" y="34116"/>
                    <a:pt x="34116" y="0"/>
                    <a:pt x="76200" y="0"/>
                  </a:cubicBezTo>
                  <a:close/>
                </a:path>
              </a:pathLst>
            </a:custGeom>
            <a:solidFill>
              <a:srgbClr val="0076A8"/>
            </a:solidFill>
          </p:spPr>
        </p:sp>
        <p:sp>
          <p:nvSpPr>
            <p:cNvPr name="TextBox 4" id="4"/>
            <p:cNvSpPr txBox="true"/>
            <p:nvPr/>
          </p:nvSpPr>
          <p:spPr>
            <a:xfrm>
              <a:off x="0" y="-38100"/>
              <a:ext cx="152400" cy="1790700"/>
            </a:xfrm>
            <a:prstGeom prst="rect">
              <a:avLst/>
            </a:prstGeom>
          </p:spPr>
          <p:txBody>
            <a:bodyPr anchor="ctr" rtlCol="false" tIns="50800" lIns="50800" bIns="50800" rIns="50800"/>
            <a:lstStyle/>
            <a:p>
              <a:pPr algn="l">
                <a:lnSpc>
                  <a:spcPts val="1679"/>
                </a:lnSpc>
              </a:pPr>
            </a:p>
          </p:txBody>
        </p:sp>
      </p:grpSp>
      <p:sp>
        <p:nvSpPr>
          <p:cNvPr name="TextBox 5" id="5"/>
          <p:cNvSpPr txBox="true"/>
          <p:nvPr/>
        </p:nvSpPr>
        <p:spPr>
          <a:xfrm rot="0">
            <a:off x="1352550" y="809625"/>
            <a:ext cx="8763000" cy="1134999"/>
          </a:xfrm>
          <a:prstGeom prst="rect">
            <a:avLst/>
          </a:prstGeom>
        </p:spPr>
        <p:txBody>
          <a:bodyPr anchor="t" rtlCol="false" tIns="0" lIns="0" bIns="0" rIns="0">
            <a:spAutoFit/>
          </a:bodyPr>
          <a:lstStyle/>
          <a:p>
            <a:pPr algn="l">
              <a:lnSpc>
                <a:spcPts val="4368"/>
              </a:lnSpc>
            </a:pPr>
            <a:r>
              <a:rPr lang="en-US" sz="3900" b="true">
                <a:solidFill>
                  <a:srgbClr val="0076A8"/>
                </a:solidFill>
                <a:latin typeface="Arimo Bold"/>
                <a:ea typeface="Arimo Bold"/>
                <a:cs typeface="Arimo Bold"/>
                <a:sym typeface="Arimo Bold"/>
              </a:rPr>
              <a:t>A strong message connects evidence to a request</a:t>
            </a:r>
          </a:p>
        </p:txBody>
      </p:sp>
      <p:sp>
        <p:nvSpPr>
          <p:cNvPr name="Freeform 6" id="6"/>
          <p:cNvSpPr/>
          <p:nvPr/>
        </p:nvSpPr>
        <p:spPr>
          <a:xfrm flipH="false" flipV="false" rot="0">
            <a:off x="15506700" y="8496300"/>
            <a:ext cx="2095500" cy="1266825"/>
          </a:xfrm>
          <a:custGeom>
            <a:avLst/>
            <a:gdLst/>
            <a:ahLst/>
            <a:cxnLst/>
            <a:rect r="r" b="b" t="t" l="l"/>
            <a:pathLst>
              <a:path h="1266825" w="2095500">
                <a:moveTo>
                  <a:pt x="0" y="0"/>
                </a:moveTo>
                <a:lnTo>
                  <a:pt x="2095500" y="0"/>
                </a:lnTo>
                <a:lnTo>
                  <a:pt x="2095500" y="1266825"/>
                </a:lnTo>
                <a:lnTo>
                  <a:pt x="0" y="1266825"/>
                </a:lnTo>
                <a:lnTo>
                  <a:pt x="0" y="0"/>
                </a:lnTo>
                <a:close/>
              </a:path>
            </a:pathLst>
          </a:custGeom>
          <a:blipFill>
            <a:blip r:embed="rId2"/>
            <a:stretch>
              <a:fillRect l="0" t="-37" r="0" b="-37"/>
            </a:stretch>
          </a:blipFill>
        </p:spPr>
      </p:sp>
      <p:grpSp>
        <p:nvGrpSpPr>
          <p:cNvPr name="Group 7" id="7"/>
          <p:cNvGrpSpPr/>
          <p:nvPr/>
        </p:nvGrpSpPr>
        <p:grpSpPr>
          <a:xfrm rot="0">
            <a:off x="1028700" y="2857500"/>
            <a:ext cx="3857625" cy="4095750"/>
            <a:chOff x="0" y="0"/>
            <a:chExt cx="5143500" cy="5461000"/>
          </a:xfrm>
        </p:grpSpPr>
        <p:sp>
          <p:nvSpPr>
            <p:cNvPr name="Freeform 8" id="8"/>
            <p:cNvSpPr/>
            <p:nvPr/>
          </p:nvSpPr>
          <p:spPr>
            <a:xfrm flipH="false" flipV="false" rot="0">
              <a:off x="0" y="0"/>
              <a:ext cx="5143500" cy="5461000"/>
            </a:xfrm>
            <a:custGeom>
              <a:avLst/>
              <a:gdLst/>
              <a:ahLst/>
              <a:cxnLst/>
              <a:rect r="r" b="b" t="t" l="l"/>
              <a:pathLst>
                <a:path h="5461000" w="5143500">
                  <a:moveTo>
                    <a:pt x="228600" y="0"/>
                  </a:moveTo>
                  <a:lnTo>
                    <a:pt x="4914900" y="0"/>
                  </a:lnTo>
                  <a:cubicBezTo>
                    <a:pt x="5041152" y="0"/>
                    <a:pt x="5143500" y="102348"/>
                    <a:pt x="5143500" y="228600"/>
                  </a:cubicBezTo>
                  <a:lnTo>
                    <a:pt x="5143500" y="5232400"/>
                  </a:lnTo>
                  <a:cubicBezTo>
                    <a:pt x="5143500" y="5358652"/>
                    <a:pt x="5041152" y="5461000"/>
                    <a:pt x="4914900" y="5461000"/>
                  </a:cubicBezTo>
                  <a:lnTo>
                    <a:pt x="228600" y="5461000"/>
                  </a:lnTo>
                  <a:cubicBezTo>
                    <a:pt x="102348" y="5461000"/>
                    <a:pt x="0" y="5358652"/>
                    <a:pt x="0" y="5232400"/>
                  </a:cubicBezTo>
                  <a:lnTo>
                    <a:pt x="0" y="228600"/>
                  </a:lnTo>
                  <a:cubicBezTo>
                    <a:pt x="0" y="102348"/>
                    <a:pt x="102348" y="0"/>
                    <a:pt x="228600" y="0"/>
                  </a:cubicBezTo>
                  <a:close/>
                </a:path>
              </a:pathLst>
            </a:custGeom>
            <a:solidFill>
              <a:srgbClr val="FFFFFF"/>
            </a:solidFill>
            <a:ln w="19050" cap="sq">
              <a:solidFill>
                <a:srgbClr val="D8E7EC"/>
              </a:solidFill>
              <a:prstDash val="solid"/>
              <a:miter/>
            </a:ln>
          </p:spPr>
        </p:sp>
        <p:sp>
          <p:nvSpPr>
            <p:cNvPr name="TextBox 9" id="9"/>
            <p:cNvSpPr txBox="true"/>
            <p:nvPr/>
          </p:nvSpPr>
          <p:spPr>
            <a:xfrm>
              <a:off x="0" y="-38100"/>
              <a:ext cx="5143500" cy="5499100"/>
            </a:xfrm>
            <a:prstGeom prst="rect">
              <a:avLst/>
            </a:prstGeom>
          </p:spPr>
          <p:txBody>
            <a:bodyPr anchor="ctr" rtlCol="false" tIns="50800" lIns="50800" bIns="50800" rIns="50800"/>
            <a:lstStyle/>
            <a:p>
              <a:pPr algn="l">
                <a:lnSpc>
                  <a:spcPts val="1679"/>
                </a:lnSpc>
              </a:pPr>
            </a:p>
          </p:txBody>
        </p:sp>
      </p:grpSp>
      <p:grpSp>
        <p:nvGrpSpPr>
          <p:cNvPr name="Group 10" id="10"/>
          <p:cNvGrpSpPr/>
          <p:nvPr/>
        </p:nvGrpSpPr>
        <p:grpSpPr>
          <a:xfrm rot="0">
            <a:off x="1028700" y="2857500"/>
            <a:ext cx="3857625" cy="114300"/>
            <a:chOff x="0" y="0"/>
            <a:chExt cx="5143500" cy="152400"/>
          </a:xfrm>
        </p:grpSpPr>
        <p:sp>
          <p:nvSpPr>
            <p:cNvPr name="Freeform 11" id="11"/>
            <p:cNvSpPr/>
            <p:nvPr/>
          </p:nvSpPr>
          <p:spPr>
            <a:xfrm flipH="false" flipV="false" rot="0">
              <a:off x="0" y="0"/>
              <a:ext cx="5143500" cy="152400"/>
            </a:xfrm>
            <a:custGeom>
              <a:avLst/>
              <a:gdLst/>
              <a:ahLst/>
              <a:cxnLst/>
              <a:rect r="r" b="b" t="t" l="l"/>
              <a:pathLst>
                <a:path h="152400" w="5143500">
                  <a:moveTo>
                    <a:pt x="76200" y="0"/>
                  </a:moveTo>
                  <a:lnTo>
                    <a:pt x="5067300" y="0"/>
                  </a:lnTo>
                  <a:cubicBezTo>
                    <a:pt x="5109384" y="0"/>
                    <a:pt x="5143500" y="34116"/>
                    <a:pt x="5143500" y="76200"/>
                  </a:cubicBezTo>
                  <a:cubicBezTo>
                    <a:pt x="5143500" y="118284"/>
                    <a:pt x="5109384" y="152400"/>
                    <a:pt x="5067300" y="152400"/>
                  </a:cubicBezTo>
                  <a:lnTo>
                    <a:pt x="76200" y="152400"/>
                  </a:lnTo>
                  <a:cubicBezTo>
                    <a:pt x="34116" y="152400"/>
                    <a:pt x="0" y="118284"/>
                    <a:pt x="0" y="76200"/>
                  </a:cubicBezTo>
                  <a:cubicBezTo>
                    <a:pt x="0" y="34116"/>
                    <a:pt x="34116" y="0"/>
                    <a:pt x="76200" y="0"/>
                  </a:cubicBezTo>
                  <a:close/>
                </a:path>
              </a:pathLst>
            </a:custGeom>
            <a:solidFill>
              <a:srgbClr val="0076A8"/>
            </a:solidFill>
          </p:spPr>
        </p:sp>
        <p:sp>
          <p:nvSpPr>
            <p:cNvPr name="TextBox 12" id="12"/>
            <p:cNvSpPr txBox="true"/>
            <p:nvPr/>
          </p:nvSpPr>
          <p:spPr>
            <a:xfrm>
              <a:off x="0" y="-38100"/>
              <a:ext cx="5143500" cy="190500"/>
            </a:xfrm>
            <a:prstGeom prst="rect">
              <a:avLst/>
            </a:prstGeom>
          </p:spPr>
          <p:txBody>
            <a:bodyPr anchor="ctr" rtlCol="false" tIns="50800" lIns="50800" bIns="50800" rIns="50800"/>
            <a:lstStyle/>
            <a:p>
              <a:pPr algn="l">
                <a:lnSpc>
                  <a:spcPts val="1679"/>
                </a:lnSpc>
              </a:pPr>
            </a:p>
          </p:txBody>
        </p:sp>
      </p:grpSp>
      <p:grpSp>
        <p:nvGrpSpPr>
          <p:cNvPr name="Group 13" id="13"/>
          <p:cNvGrpSpPr/>
          <p:nvPr/>
        </p:nvGrpSpPr>
        <p:grpSpPr>
          <a:xfrm rot="0">
            <a:off x="1295400" y="3257550"/>
            <a:ext cx="781050" cy="781050"/>
            <a:chOff x="0" y="0"/>
            <a:chExt cx="1041400" cy="1041400"/>
          </a:xfrm>
        </p:grpSpPr>
        <p:sp>
          <p:nvSpPr>
            <p:cNvPr name="Freeform 14" id="14"/>
            <p:cNvSpPr/>
            <p:nvPr/>
          </p:nvSpPr>
          <p:spPr>
            <a:xfrm flipH="false" flipV="false" rot="0">
              <a:off x="0" y="0"/>
              <a:ext cx="1041400" cy="1041400"/>
            </a:xfrm>
            <a:custGeom>
              <a:avLst/>
              <a:gdLst/>
              <a:ahLst/>
              <a:cxnLst/>
              <a:rect r="r" b="b" t="t" l="l"/>
              <a:pathLst>
                <a:path h="1041400" w="1041400">
                  <a:moveTo>
                    <a:pt x="0" y="520700"/>
                  </a:moveTo>
                  <a:cubicBezTo>
                    <a:pt x="0" y="808275"/>
                    <a:pt x="233125" y="1041400"/>
                    <a:pt x="520700" y="1041400"/>
                  </a:cubicBezTo>
                  <a:cubicBezTo>
                    <a:pt x="808275" y="1041400"/>
                    <a:pt x="1041400" y="808275"/>
                    <a:pt x="1041400" y="520700"/>
                  </a:cubicBezTo>
                  <a:cubicBezTo>
                    <a:pt x="1041400" y="233125"/>
                    <a:pt x="808275" y="0"/>
                    <a:pt x="520700" y="0"/>
                  </a:cubicBezTo>
                  <a:cubicBezTo>
                    <a:pt x="233125" y="0"/>
                    <a:pt x="0" y="233125"/>
                    <a:pt x="0" y="520700"/>
                  </a:cubicBezTo>
                  <a:close/>
                </a:path>
              </a:pathLst>
            </a:custGeom>
            <a:solidFill>
              <a:srgbClr val="EAF4F8"/>
            </a:solidFill>
          </p:spPr>
        </p:sp>
        <p:sp>
          <p:nvSpPr>
            <p:cNvPr name="TextBox 15" id="15"/>
            <p:cNvSpPr txBox="true"/>
            <p:nvPr/>
          </p:nvSpPr>
          <p:spPr>
            <a:xfrm>
              <a:off x="0" y="-38100"/>
              <a:ext cx="1041400" cy="1079500"/>
            </a:xfrm>
            <a:prstGeom prst="rect">
              <a:avLst/>
            </a:prstGeom>
          </p:spPr>
          <p:txBody>
            <a:bodyPr anchor="ctr" rtlCol="false" tIns="50800" lIns="50800" bIns="50800" rIns="50800"/>
            <a:lstStyle/>
            <a:p>
              <a:pPr algn="l">
                <a:lnSpc>
                  <a:spcPts val="1679"/>
                </a:lnSpc>
              </a:pPr>
            </a:p>
          </p:txBody>
        </p:sp>
      </p:grpSp>
      <p:sp>
        <p:nvSpPr>
          <p:cNvPr name="TextBox 16" id="16"/>
          <p:cNvSpPr txBox="true"/>
          <p:nvPr/>
        </p:nvSpPr>
        <p:spPr>
          <a:xfrm rot="0">
            <a:off x="1295400" y="3228975"/>
            <a:ext cx="781050" cy="599440"/>
          </a:xfrm>
          <a:prstGeom prst="rect">
            <a:avLst/>
          </a:prstGeom>
        </p:spPr>
        <p:txBody>
          <a:bodyPr anchor="t" rtlCol="false" tIns="0" lIns="0" bIns="0" rIns="0">
            <a:spAutoFit/>
          </a:bodyPr>
          <a:lstStyle/>
          <a:p>
            <a:pPr algn="ctr">
              <a:lnSpc>
                <a:spcPts val="4759"/>
              </a:lnSpc>
            </a:pPr>
            <a:r>
              <a:rPr lang="en-US" sz="3399" b="true">
                <a:solidFill>
                  <a:srgbClr val="0076A8"/>
                </a:solidFill>
                <a:latin typeface="Arimo Bold"/>
                <a:ea typeface="Arimo Bold"/>
                <a:cs typeface="Arimo Bold"/>
                <a:sym typeface="Arimo Bold"/>
              </a:rPr>
              <a:t>1</a:t>
            </a:r>
          </a:p>
        </p:txBody>
      </p:sp>
      <p:sp>
        <p:nvSpPr>
          <p:cNvPr name="TextBox 17" id="17"/>
          <p:cNvSpPr txBox="true"/>
          <p:nvPr/>
        </p:nvSpPr>
        <p:spPr>
          <a:xfrm rot="0">
            <a:off x="1295400" y="4305300"/>
            <a:ext cx="3324225" cy="391795"/>
          </a:xfrm>
          <a:prstGeom prst="rect">
            <a:avLst/>
          </a:prstGeom>
        </p:spPr>
        <p:txBody>
          <a:bodyPr anchor="t" rtlCol="false" tIns="0" lIns="0" bIns="0" rIns="0">
            <a:spAutoFit/>
          </a:bodyPr>
          <a:lstStyle/>
          <a:p>
            <a:pPr algn="l">
              <a:lnSpc>
                <a:spcPts val="3079"/>
              </a:lnSpc>
            </a:pPr>
            <a:r>
              <a:rPr lang="en-US" sz="2199" b="true">
                <a:solidFill>
                  <a:srgbClr val="0076A8"/>
                </a:solidFill>
                <a:latin typeface="Arimo Bold"/>
                <a:ea typeface="Arimo Bold"/>
                <a:cs typeface="Arimo Bold"/>
                <a:sym typeface="Arimo Bold"/>
              </a:rPr>
              <a:t>NEED</a:t>
            </a:r>
          </a:p>
        </p:txBody>
      </p:sp>
      <p:grpSp>
        <p:nvGrpSpPr>
          <p:cNvPr name="Group 18" id="18"/>
          <p:cNvGrpSpPr/>
          <p:nvPr/>
        </p:nvGrpSpPr>
        <p:grpSpPr>
          <a:xfrm rot="0">
            <a:off x="1295400" y="4800600"/>
            <a:ext cx="514350" cy="47625"/>
            <a:chOff x="0" y="0"/>
            <a:chExt cx="685800" cy="63500"/>
          </a:xfrm>
        </p:grpSpPr>
        <p:sp>
          <p:nvSpPr>
            <p:cNvPr name="Freeform 19" id="19"/>
            <p:cNvSpPr/>
            <p:nvPr/>
          </p:nvSpPr>
          <p:spPr>
            <a:xfrm flipH="false" flipV="false" rot="0">
              <a:off x="0" y="0"/>
              <a:ext cx="685800" cy="63500"/>
            </a:xfrm>
            <a:custGeom>
              <a:avLst/>
              <a:gdLst/>
              <a:ahLst/>
              <a:cxnLst/>
              <a:rect r="r" b="b" t="t" l="l"/>
              <a:pathLst>
                <a:path h="63500" w="685800">
                  <a:moveTo>
                    <a:pt x="31750" y="0"/>
                  </a:moveTo>
                  <a:lnTo>
                    <a:pt x="654050" y="0"/>
                  </a:lnTo>
                  <a:cubicBezTo>
                    <a:pt x="671585" y="0"/>
                    <a:pt x="685800" y="14215"/>
                    <a:pt x="685800" y="31750"/>
                  </a:cubicBezTo>
                  <a:cubicBezTo>
                    <a:pt x="685800" y="49285"/>
                    <a:pt x="671585" y="63500"/>
                    <a:pt x="654050" y="63500"/>
                  </a:cubicBezTo>
                  <a:lnTo>
                    <a:pt x="31750" y="63500"/>
                  </a:lnTo>
                  <a:cubicBezTo>
                    <a:pt x="14215" y="63500"/>
                    <a:pt x="0" y="49285"/>
                    <a:pt x="0" y="31750"/>
                  </a:cubicBezTo>
                  <a:cubicBezTo>
                    <a:pt x="0" y="14215"/>
                    <a:pt x="14215" y="0"/>
                    <a:pt x="31750" y="0"/>
                  </a:cubicBezTo>
                  <a:close/>
                </a:path>
              </a:pathLst>
            </a:custGeom>
            <a:solidFill>
              <a:srgbClr val="0076A8"/>
            </a:solidFill>
          </p:spPr>
        </p:sp>
        <p:sp>
          <p:nvSpPr>
            <p:cNvPr name="TextBox 20" id="20"/>
            <p:cNvSpPr txBox="true"/>
            <p:nvPr/>
          </p:nvSpPr>
          <p:spPr>
            <a:xfrm>
              <a:off x="0" y="-38100"/>
              <a:ext cx="685800" cy="101600"/>
            </a:xfrm>
            <a:prstGeom prst="rect">
              <a:avLst/>
            </a:prstGeom>
          </p:spPr>
          <p:txBody>
            <a:bodyPr anchor="ctr" rtlCol="false" tIns="50800" lIns="50800" bIns="50800" rIns="50800"/>
            <a:lstStyle/>
            <a:p>
              <a:pPr algn="l">
                <a:lnSpc>
                  <a:spcPts val="1679"/>
                </a:lnSpc>
              </a:pPr>
            </a:p>
          </p:txBody>
        </p:sp>
      </p:grpSp>
      <p:sp>
        <p:nvSpPr>
          <p:cNvPr name="TextBox 21" id="21"/>
          <p:cNvSpPr txBox="true"/>
          <p:nvPr/>
        </p:nvSpPr>
        <p:spPr>
          <a:xfrm rot="0">
            <a:off x="1295400" y="5162550"/>
            <a:ext cx="3324225" cy="700405"/>
          </a:xfrm>
          <a:prstGeom prst="rect">
            <a:avLst/>
          </a:prstGeom>
        </p:spPr>
        <p:txBody>
          <a:bodyPr anchor="t" rtlCol="false" tIns="0" lIns="0" bIns="0" rIns="0">
            <a:spAutoFit/>
          </a:bodyPr>
          <a:lstStyle/>
          <a:p>
            <a:pPr algn="l">
              <a:lnSpc>
                <a:spcPts val="2749"/>
              </a:lnSpc>
            </a:pPr>
            <a:r>
              <a:rPr lang="en-US" sz="2199">
                <a:solidFill>
                  <a:srgbClr val="164B61"/>
                </a:solidFill>
                <a:latin typeface="Arimo"/>
                <a:ea typeface="Arimo"/>
                <a:cs typeface="Arimo"/>
                <a:sym typeface="Arimo"/>
              </a:rPr>
              <a:t>What is happening in the community?</a:t>
            </a:r>
          </a:p>
        </p:txBody>
      </p:sp>
      <p:grpSp>
        <p:nvGrpSpPr>
          <p:cNvPr name="Group 22" id="22"/>
          <p:cNvGrpSpPr/>
          <p:nvPr/>
        </p:nvGrpSpPr>
        <p:grpSpPr>
          <a:xfrm rot="0">
            <a:off x="5153025" y="2857500"/>
            <a:ext cx="3857625" cy="4095750"/>
            <a:chOff x="0" y="0"/>
            <a:chExt cx="5143500" cy="5461000"/>
          </a:xfrm>
        </p:grpSpPr>
        <p:sp>
          <p:nvSpPr>
            <p:cNvPr name="Freeform 23" id="23"/>
            <p:cNvSpPr/>
            <p:nvPr/>
          </p:nvSpPr>
          <p:spPr>
            <a:xfrm flipH="false" flipV="false" rot="0">
              <a:off x="0" y="0"/>
              <a:ext cx="5143500" cy="5461000"/>
            </a:xfrm>
            <a:custGeom>
              <a:avLst/>
              <a:gdLst/>
              <a:ahLst/>
              <a:cxnLst/>
              <a:rect r="r" b="b" t="t" l="l"/>
              <a:pathLst>
                <a:path h="5461000" w="5143500">
                  <a:moveTo>
                    <a:pt x="228600" y="0"/>
                  </a:moveTo>
                  <a:lnTo>
                    <a:pt x="4914900" y="0"/>
                  </a:lnTo>
                  <a:cubicBezTo>
                    <a:pt x="5041152" y="0"/>
                    <a:pt x="5143500" y="102348"/>
                    <a:pt x="5143500" y="228600"/>
                  </a:cubicBezTo>
                  <a:lnTo>
                    <a:pt x="5143500" y="5232400"/>
                  </a:lnTo>
                  <a:cubicBezTo>
                    <a:pt x="5143500" y="5358652"/>
                    <a:pt x="5041152" y="5461000"/>
                    <a:pt x="4914900" y="5461000"/>
                  </a:cubicBezTo>
                  <a:lnTo>
                    <a:pt x="228600" y="5461000"/>
                  </a:lnTo>
                  <a:cubicBezTo>
                    <a:pt x="102348" y="5461000"/>
                    <a:pt x="0" y="5358652"/>
                    <a:pt x="0" y="5232400"/>
                  </a:cubicBezTo>
                  <a:lnTo>
                    <a:pt x="0" y="228600"/>
                  </a:lnTo>
                  <a:cubicBezTo>
                    <a:pt x="0" y="102348"/>
                    <a:pt x="102348" y="0"/>
                    <a:pt x="228600" y="0"/>
                  </a:cubicBezTo>
                  <a:close/>
                </a:path>
              </a:pathLst>
            </a:custGeom>
            <a:solidFill>
              <a:srgbClr val="FFFFFF"/>
            </a:solidFill>
            <a:ln w="19050" cap="sq">
              <a:solidFill>
                <a:srgbClr val="D8E7EC"/>
              </a:solidFill>
              <a:prstDash val="solid"/>
              <a:miter/>
            </a:ln>
          </p:spPr>
        </p:sp>
        <p:sp>
          <p:nvSpPr>
            <p:cNvPr name="TextBox 24" id="24"/>
            <p:cNvSpPr txBox="true"/>
            <p:nvPr/>
          </p:nvSpPr>
          <p:spPr>
            <a:xfrm>
              <a:off x="0" y="-38100"/>
              <a:ext cx="5143500" cy="5499100"/>
            </a:xfrm>
            <a:prstGeom prst="rect">
              <a:avLst/>
            </a:prstGeom>
          </p:spPr>
          <p:txBody>
            <a:bodyPr anchor="ctr" rtlCol="false" tIns="50800" lIns="50800" bIns="50800" rIns="50800"/>
            <a:lstStyle/>
            <a:p>
              <a:pPr algn="l">
                <a:lnSpc>
                  <a:spcPts val="1679"/>
                </a:lnSpc>
              </a:pPr>
            </a:p>
          </p:txBody>
        </p:sp>
      </p:grpSp>
      <p:grpSp>
        <p:nvGrpSpPr>
          <p:cNvPr name="Group 25" id="25"/>
          <p:cNvGrpSpPr/>
          <p:nvPr/>
        </p:nvGrpSpPr>
        <p:grpSpPr>
          <a:xfrm rot="0">
            <a:off x="5153025" y="2857500"/>
            <a:ext cx="3857625" cy="114300"/>
            <a:chOff x="0" y="0"/>
            <a:chExt cx="5143500" cy="152400"/>
          </a:xfrm>
        </p:grpSpPr>
        <p:sp>
          <p:nvSpPr>
            <p:cNvPr name="Freeform 26" id="26"/>
            <p:cNvSpPr/>
            <p:nvPr/>
          </p:nvSpPr>
          <p:spPr>
            <a:xfrm flipH="false" flipV="false" rot="0">
              <a:off x="0" y="0"/>
              <a:ext cx="5143500" cy="152400"/>
            </a:xfrm>
            <a:custGeom>
              <a:avLst/>
              <a:gdLst/>
              <a:ahLst/>
              <a:cxnLst/>
              <a:rect r="r" b="b" t="t" l="l"/>
              <a:pathLst>
                <a:path h="152400" w="5143500">
                  <a:moveTo>
                    <a:pt x="76200" y="0"/>
                  </a:moveTo>
                  <a:lnTo>
                    <a:pt x="5067300" y="0"/>
                  </a:lnTo>
                  <a:cubicBezTo>
                    <a:pt x="5109384" y="0"/>
                    <a:pt x="5143500" y="34116"/>
                    <a:pt x="5143500" y="76200"/>
                  </a:cubicBezTo>
                  <a:cubicBezTo>
                    <a:pt x="5143500" y="118284"/>
                    <a:pt x="5109384" y="152400"/>
                    <a:pt x="5067300" y="152400"/>
                  </a:cubicBezTo>
                  <a:lnTo>
                    <a:pt x="76200" y="152400"/>
                  </a:lnTo>
                  <a:cubicBezTo>
                    <a:pt x="34116" y="152400"/>
                    <a:pt x="0" y="118284"/>
                    <a:pt x="0" y="76200"/>
                  </a:cubicBezTo>
                  <a:cubicBezTo>
                    <a:pt x="0" y="34116"/>
                    <a:pt x="34116" y="0"/>
                    <a:pt x="76200" y="0"/>
                  </a:cubicBezTo>
                  <a:close/>
                </a:path>
              </a:pathLst>
            </a:custGeom>
            <a:solidFill>
              <a:srgbClr val="47A23F"/>
            </a:solidFill>
          </p:spPr>
        </p:sp>
        <p:sp>
          <p:nvSpPr>
            <p:cNvPr name="TextBox 27" id="27"/>
            <p:cNvSpPr txBox="true"/>
            <p:nvPr/>
          </p:nvSpPr>
          <p:spPr>
            <a:xfrm>
              <a:off x="0" y="-38100"/>
              <a:ext cx="5143500" cy="190500"/>
            </a:xfrm>
            <a:prstGeom prst="rect">
              <a:avLst/>
            </a:prstGeom>
          </p:spPr>
          <p:txBody>
            <a:bodyPr anchor="ctr" rtlCol="false" tIns="50800" lIns="50800" bIns="50800" rIns="50800"/>
            <a:lstStyle/>
            <a:p>
              <a:pPr algn="l">
                <a:lnSpc>
                  <a:spcPts val="1679"/>
                </a:lnSpc>
              </a:pPr>
            </a:p>
          </p:txBody>
        </p:sp>
      </p:grpSp>
      <p:grpSp>
        <p:nvGrpSpPr>
          <p:cNvPr name="Group 28" id="28"/>
          <p:cNvGrpSpPr/>
          <p:nvPr/>
        </p:nvGrpSpPr>
        <p:grpSpPr>
          <a:xfrm rot="0">
            <a:off x="5419725" y="3257550"/>
            <a:ext cx="781050" cy="781050"/>
            <a:chOff x="0" y="0"/>
            <a:chExt cx="1041400" cy="1041400"/>
          </a:xfrm>
        </p:grpSpPr>
        <p:sp>
          <p:nvSpPr>
            <p:cNvPr name="Freeform 29" id="29"/>
            <p:cNvSpPr/>
            <p:nvPr/>
          </p:nvSpPr>
          <p:spPr>
            <a:xfrm flipH="false" flipV="false" rot="0">
              <a:off x="0" y="0"/>
              <a:ext cx="1041400" cy="1041400"/>
            </a:xfrm>
            <a:custGeom>
              <a:avLst/>
              <a:gdLst/>
              <a:ahLst/>
              <a:cxnLst/>
              <a:rect r="r" b="b" t="t" l="l"/>
              <a:pathLst>
                <a:path h="1041400" w="1041400">
                  <a:moveTo>
                    <a:pt x="0" y="520700"/>
                  </a:moveTo>
                  <a:cubicBezTo>
                    <a:pt x="0" y="808275"/>
                    <a:pt x="233125" y="1041400"/>
                    <a:pt x="520700" y="1041400"/>
                  </a:cubicBezTo>
                  <a:cubicBezTo>
                    <a:pt x="808275" y="1041400"/>
                    <a:pt x="1041400" y="808275"/>
                    <a:pt x="1041400" y="520700"/>
                  </a:cubicBezTo>
                  <a:cubicBezTo>
                    <a:pt x="1041400" y="233125"/>
                    <a:pt x="808275" y="0"/>
                    <a:pt x="520700" y="0"/>
                  </a:cubicBezTo>
                  <a:cubicBezTo>
                    <a:pt x="233125" y="0"/>
                    <a:pt x="0" y="233125"/>
                    <a:pt x="0" y="520700"/>
                  </a:cubicBezTo>
                  <a:close/>
                </a:path>
              </a:pathLst>
            </a:custGeom>
            <a:solidFill>
              <a:srgbClr val="EEF8EE"/>
            </a:solidFill>
          </p:spPr>
        </p:sp>
        <p:sp>
          <p:nvSpPr>
            <p:cNvPr name="TextBox 30" id="30"/>
            <p:cNvSpPr txBox="true"/>
            <p:nvPr/>
          </p:nvSpPr>
          <p:spPr>
            <a:xfrm>
              <a:off x="0" y="-38100"/>
              <a:ext cx="1041400" cy="1079500"/>
            </a:xfrm>
            <a:prstGeom prst="rect">
              <a:avLst/>
            </a:prstGeom>
          </p:spPr>
          <p:txBody>
            <a:bodyPr anchor="ctr" rtlCol="false" tIns="50800" lIns="50800" bIns="50800" rIns="50800"/>
            <a:lstStyle/>
            <a:p>
              <a:pPr algn="l">
                <a:lnSpc>
                  <a:spcPts val="1679"/>
                </a:lnSpc>
              </a:pPr>
            </a:p>
          </p:txBody>
        </p:sp>
      </p:grpSp>
      <p:sp>
        <p:nvSpPr>
          <p:cNvPr name="TextBox 31" id="31"/>
          <p:cNvSpPr txBox="true"/>
          <p:nvPr/>
        </p:nvSpPr>
        <p:spPr>
          <a:xfrm rot="0">
            <a:off x="5419725" y="3228975"/>
            <a:ext cx="781050" cy="599440"/>
          </a:xfrm>
          <a:prstGeom prst="rect">
            <a:avLst/>
          </a:prstGeom>
        </p:spPr>
        <p:txBody>
          <a:bodyPr anchor="t" rtlCol="false" tIns="0" lIns="0" bIns="0" rIns="0">
            <a:spAutoFit/>
          </a:bodyPr>
          <a:lstStyle/>
          <a:p>
            <a:pPr algn="ctr">
              <a:lnSpc>
                <a:spcPts val="4759"/>
              </a:lnSpc>
            </a:pPr>
            <a:r>
              <a:rPr lang="en-US" sz="3399" b="true">
                <a:solidFill>
                  <a:srgbClr val="47A23F"/>
                </a:solidFill>
                <a:latin typeface="Arimo Bold"/>
                <a:ea typeface="Arimo Bold"/>
                <a:cs typeface="Arimo Bold"/>
                <a:sym typeface="Arimo Bold"/>
              </a:rPr>
              <a:t>2</a:t>
            </a:r>
          </a:p>
        </p:txBody>
      </p:sp>
      <p:sp>
        <p:nvSpPr>
          <p:cNvPr name="TextBox 32" id="32"/>
          <p:cNvSpPr txBox="true"/>
          <p:nvPr/>
        </p:nvSpPr>
        <p:spPr>
          <a:xfrm rot="0">
            <a:off x="5419725" y="4305300"/>
            <a:ext cx="3324225" cy="391795"/>
          </a:xfrm>
          <a:prstGeom prst="rect">
            <a:avLst/>
          </a:prstGeom>
        </p:spPr>
        <p:txBody>
          <a:bodyPr anchor="t" rtlCol="false" tIns="0" lIns="0" bIns="0" rIns="0">
            <a:spAutoFit/>
          </a:bodyPr>
          <a:lstStyle/>
          <a:p>
            <a:pPr algn="l">
              <a:lnSpc>
                <a:spcPts val="3079"/>
              </a:lnSpc>
            </a:pPr>
            <a:r>
              <a:rPr lang="en-US" sz="2199" b="true">
                <a:solidFill>
                  <a:srgbClr val="47A23F"/>
                </a:solidFill>
                <a:latin typeface="Arimo Bold"/>
                <a:ea typeface="Arimo Bold"/>
                <a:cs typeface="Arimo Bold"/>
                <a:sym typeface="Arimo Bold"/>
              </a:rPr>
              <a:t>RESPONSE</a:t>
            </a:r>
          </a:p>
        </p:txBody>
      </p:sp>
      <p:grpSp>
        <p:nvGrpSpPr>
          <p:cNvPr name="Group 33" id="33"/>
          <p:cNvGrpSpPr/>
          <p:nvPr/>
        </p:nvGrpSpPr>
        <p:grpSpPr>
          <a:xfrm rot="0">
            <a:off x="5419725" y="4800600"/>
            <a:ext cx="514350" cy="47625"/>
            <a:chOff x="0" y="0"/>
            <a:chExt cx="685800" cy="63500"/>
          </a:xfrm>
        </p:grpSpPr>
        <p:sp>
          <p:nvSpPr>
            <p:cNvPr name="Freeform 34" id="34"/>
            <p:cNvSpPr/>
            <p:nvPr/>
          </p:nvSpPr>
          <p:spPr>
            <a:xfrm flipH="false" flipV="false" rot="0">
              <a:off x="0" y="0"/>
              <a:ext cx="685800" cy="63500"/>
            </a:xfrm>
            <a:custGeom>
              <a:avLst/>
              <a:gdLst/>
              <a:ahLst/>
              <a:cxnLst/>
              <a:rect r="r" b="b" t="t" l="l"/>
              <a:pathLst>
                <a:path h="63500" w="685800">
                  <a:moveTo>
                    <a:pt x="31750" y="0"/>
                  </a:moveTo>
                  <a:lnTo>
                    <a:pt x="654050" y="0"/>
                  </a:lnTo>
                  <a:cubicBezTo>
                    <a:pt x="671585" y="0"/>
                    <a:pt x="685800" y="14215"/>
                    <a:pt x="685800" y="31750"/>
                  </a:cubicBezTo>
                  <a:cubicBezTo>
                    <a:pt x="685800" y="49285"/>
                    <a:pt x="671585" y="63500"/>
                    <a:pt x="654050" y="63500"/>
                  </a:cubicBezTo>
                  <a:lnTo>
                    <a:pt x="31750" y="63500"/>
                  </a:lnTo>
                  <a:cubicBezTo>
                    <a:pt x="14215" y="63500"/>
                    <a:pt x="0" y="49285"/>
                    <a:pt x="0" y="31750"/>
                  </a:cubicBezTo>
                  <a:cubicBezTo>
                    <a:pt x="0" y="14215"/>
                    <a:pt x="14215" y="0"/>
                    <a:pt x="31750" y="0"/>
                  </a:cubicBezTo>
                  <a:close/>
                </a:path>
              </a:pathLst>
            </a:custGeom>
            <a:solidFill>
              <a:srgbClr val="47A23F"/>
            </a:solidFill>
          </p:spPr>
        </p:sp>
        <p:sp>
          <p:nvSpPr>
            <p:cNvPr name="TextBox 35" id="35"/>
            <p:cNvSpPr txBox="true"/>
            <p:nvPr/>
          </p:nvSpPr>
          <p:spPr>
            <a:xfrm>
              <a:off x="0" y="-38100"/>
              <a:ext cx="685800" cy="101600"/>
            </a:xfrm>
            <a:prstGeom prst="rect">
              <a:avLst/>
            </a:prstGeom>
          </p:spPr>
          <p:txBody>
            <a:bodyPr anchor="ctr" rtlCol="false" tIns="50800" lIns="50800" bIns="50800" rIns="50800"/>
            <a:lstStyle/>
            <a:p>
              <a:pPr algn="l">
                <a:lnSpc>
                  <a:spcPts val="1679"/>
                </a:lnSpc>
              </a:pPr>
            </a:p>
          </p:txBody>
        </p:sp>
      </p:grpSp>
      <p:sp>
        <p:nvSpPr>
          <p:cNvPr name="TextBox 36" id="36"/>
          <p:cNvSpPr txBox="true"/>
          <p:nvPr/>
        </p:nvSpPr>
        <p:spPr>
          <a:xfrm rot="0">
            <a:off x="5419725" y="5162550"/>
            <a:ext cx="3324225" cy="700405"/>
          </a:xfrm>
          <a:prstGeom prst="rect">
            <a:avLst/>
          </a:prstGeom>
        </p:spPr>
        <p:txBody>
          <a:bodyPr anchor="t" rtlCol="false" tIns="0" lIns="0" bIns="0" rIns="0">
            <a:spAutoFit/>
          </a:bodyPr>
          <a:lstStyle/>
          <a:p>
            <a:pPr algn="l">
              <a:lnSpc>
                <a:spcPts val="2749"/>
              </a:lnSpc>
            </a:pPr>
            <a:r>
              <a:rPr lang="en-US" sz="2199">
                <a:solidFill>
                  <a:srgbClr val="164B61"/>
                </a:solidFill>
                <a:latin typeface="Arimo"/>
                <a:ea typeface="Arimo"/>
                <a:cs typeface="Arimo"/>
                <a:sym typeface="Arimo"/>
              </a:rPr>
              <a:t>What does the health center do?</a:t>
            </a:r>
          </a:p>
        </p:txBody>
      </p:sp>
      <p:grpSp>
        <p:nvGrpSpPr>
          <p:cNvPr name="Group 37" id="37"/>
          <p:cNvGrpSpPr/>
          <p:nvPr/>
        </p:nvGrpSpPr>
        <p:grpSpPr>
          <a:xfrm rot="0">
            <a:off x="9277350" y="2857500"/>
            <a:ext cx="3857625" cy="4095750"/>
            <a:chOff x="0" y="0"/>
            <a:chExt cx="5143500" cy="5461000"/>
          </a:xfrm>
        </p:grpSpPr>
        <p:sp>
          <p:nvSpPr>
            <p:cNvPr name="Freeform 38" id="38"/>
            <p:cNvSpPr/>
            <p:nvPr/>
          </p:nvSpPr>
          <p:spPr>
            <a:xfrm flipH="false" flipV="false" rot="0">
              <a:off x="0" y="0"/>
              <a:ext cx="5143500" cy="5461000"/>
            </a:xfrm>
            <a:custGeom>
              <a:avLst/>
              <a:gdLst/>
              <a:ahLst/>
              <a:cxnLst/>
              <a:rect r="r" b="b" t="t" l="l"/>
              <a:pathLst>
                <a:path h="5461000" w="5143500">
                  <a:moveTo>
                    <a:pt x="228600" y="0"/>
                  </a:moveTo>
                  <a:lnTo>
                    <a:pt x="4914900" y="0"/>
                  </a:lnTo>
                  <a:cubicBezTo>
                    <a:pt x="5041152" y="0"/>
                    <a:pt x="5143500" y="102348"/>
                    <a:pt x="5143500" y="228600"/>
                  </a:cubicBezTo>
                  <a:lnTo>
                    <a:pt x="5143500" y="5232400"/>
                  </a:lnTo>
                  <a:cubicBezTo>
                    <a:pt x="5143500" y="5358652"/>
                    <a:pt x="5041152" y="5461000"/>
                    <a:pt x="4914900" y="5461000"/>
                  </a:cubicBezTo>
                  <a:lnTo>
                    <a:pt x="228600" y="5461000"/>
                  </a:lnTo>
                  <a:cubicBezTo>
                    <a:pt x="102348" y="5461000"/>
                    <a:pt x="0" y="5358652"/>
                    <a:pt x="0" y="5232400"/>
                  </a:cubicBezTo>
                  <a:lnTo>
                    <a:pt x="0" y="228600"/>
                  </a:lnTo>
                  <a:cubicBezTo>
                    <a:pt x="0" y="102348"/>
                    <a:pt x="102348" y="0"/>
                    <a:pt x="228600" y="0"/>
                  </a:cubicBezTo>
                  <a:close/>
                </a:path>
              </a:pathLst>
            </a:custGeom>
            <a:solidFill>
              <a:srgbClr val="FFFFFF"/>
            </a:solidFill>
            <a:ln w="19050" cap="sq">
              <a:solidFill>
                <a:srgbClr val="D8E7EC"/>
              </a:solidFill>
              <a:prstDash val="solid"/>
              <a:miter/>
            </a:ln>
          </p:spPr>
        </p:sp>
        <p:sp>
          <p:nvSpPr>
            <p:cNvPr name="TextBox 39" id="39"/>
            <p:cNvSpPr txBox="true"/>
            <p:nvPr/>
          </p:nvSpPr>
          <p:spPr>
            <a:xfrm>
              <a:off x="0" y="-38100"/>
              <a:ext cx="5143500" cy="5499100"/>
            </a:xfrm>
            <a:prstGeom prst="rect">
              <a:avLst/>
            </a:prstGeom>
          </p:spPr>
          <p:txBody>
            <a:bodyPr anchor="ctr" rtlCol="false" tIns="50800" lIns="50800" bIns="50800" rIns="50800"/>
            <a:lstStyle/>
            <a:p>
              <a:pPr algn="l">
                <a:lnSpc>
                  <a:spcPts val="1679"/>
                </a:lnSpc>
              </a:pPr>
            </a:p>
          </p:txBody>
        </p:sp>
      </p:grpSp>
      <p:grpSp>
        <p:nvGrpSpPr>
          <p:cNvPr name="Group 40" id="40"/>
          <p:cNvGrpSpPr/>
          <p:nvPr/>
        </p:nvGrpSpPr>
        <p:grpSpPr>
          <a:xfrm rot="0">
            <a:off x="9277350" y="2857500"/>
            <a:ext cx="3857625" cy="114300"/>
            <a:chOff x="0" y="0"/>
            <a:chExt cx="5143500" cy="152400"/>
          </a:xfrm>
        </p:grpSpPr>
        <p:sp>
          <p:nvSpPr>
            <p:cNvPr name="Freeform 41" id="41"/>
            <p:cNvSpPr/>
            <p:nvPr/>
          </p:nvSpPr>
          <p:spPr>
            <a:xfrm flipH="false" flipV="false" rot="0">
              <a:off x="0" y="0"/>
              <a:ext cx="5143500" cy="152400"/>
            </a:xfrm>
            <a:custGeom>
              <a:avLst/>
              <a:gdLst/>
              <a:ahLst/>
              <a:cxnLst/>
              <a:rect r="r" b="b" t="t" l="l"/>
              <a:pathLst>
                <a:path h="152400" w="5143500">
                  <a:moveTo>
                    <a:pt x="76200" y="0"/>
                  </a:moveTo>
                  <a:lnTo>
                    <a:pt x="5067300" y="0"/>
                  </a:lnTo>
                  <a:cubicBezTo>
                    <a:pt x="5109384" y="0"/>
                    <a:pt x="5143500" y="34116"/>
                    <a:pt x="5143500" y="76200"/>
                  </a:cubicBezTo>
                  <a:cubicBezTo>
                    <a:pt x="5143500" y="118284"/>
                    <a:pt x="5109384" y="152400"/>
                    <a:pt x="5067300" y="152400"/>
                  </a:cubicBezTo>
                  <a:lnTo>
                    <a:pt x="76200" y="152400"/>
                  </a:lnTo>
                  <a:cubicBezTo>
                    <a:pt x="34116" y="152400"/>
                    <a:pt x="0" y="118284"/>
                    <a:pt x="0" y="76200"/>
                  </a:cubicBezTo>
                  <a:cubicBezTo>
                    <a:pt x="0" y="34116"/>
                    <a:pt x="34116" y="0"/>
                    <a:pt x="76200" y="0"/>
                  </a:cubicBezTo>
                  <a:close/>
                </a:path>
              </a:pathLst>
            </a:custGeom>
            <a:solidFill>
              <a:srgbClr val="47A23F"/>
            </a:solidFill>
          </p:spPr>
        </p:sp>
        <p:sp>
          <p:nvSpPr>
            <p:cNvPr name="TextBox 42" id="42"/>
            <p:cNvSpPr txBox="true"/>
            <p:nvPr/>
          </p:nvSpPr>
          <p:spPr>
            <a:xfrm>
              <a:off x="0" y="-38100"/>
              <a:ext cx="5143500" cy="190500"/>
            </a:xfrm>
            <a:prstGeom prst="rect">
              <a:avLst/>
            </a:prstGeom>
          </p:spPr>
          <p:txBody>
            <a:bodyPr anchor="ctr" rtlCol="false" tIns="50800" lIns="50800" bIns="50800" rIns="50800"/>
            <a:lstStyle/>
            <a:p>
              <a:pPr algn="l">
                <a:lnSpc>
                  <a:spcPts val="1679"/>
                </a:lnSpc>
              </a:pPr>
            </a:p>
          </p:txBody>
        </p:sp>
      </p:grpSp>
      <p:grpSp>
        <p:nvGrpSpPr>
          <p:cNvPr name="Group 43" id="43"/>
          <p:cNvGrpSpPr/>
          <p:nvPr/>
        </p:nvGrpSpPr>
        <p:grpSpPr>
          <a:xfrm rot="0">
            <a:off x="9544050" y="3257550"/>
            <a:ext cx="781050" cy="781050"/>
            <a:chOff x="0" y="0"/>
            <a:chExt cx="1041400" cy="1041400"/>
          </a:xfrm>
        </p:grpSpPr>
        <p:sp>
          <p:nvSpPr>
            <p:cNvPr name="Freeform 44" id="44"/>
            <p:cNvSpPr/>
            <p:nvPr/>
          </p:nvSpPr>
          <p:spPr>
            <a:xfrm flipH="false" flipV="false" rot="0">
              <a:off x="0" y="0"/>
              <a:ext cx="1041400" cy="1041400"/>
            </a:xfrm>
            <a:custGeom>
              <a:avLst/>
              <a:gdLst/>
              <a:ahLst/>
              <a:cxnLst/>
              <a:rect r="r" b="b" t="t" l="l"/>
              <a:pathLst>
                <a:path h="1041400" w="1041400">
                  <a:moveTo>
                    <a:pt x="0" y="520700"/>
                  </a:moveTo>
                  <a:cubicBezTo>
                    <a:pt x="0" y="808275"/>
                    <a:pt x="233125" y="1041400"/>
                    <a:pt x="520700" y="1041400"/>
                  </a:cubicBezTo>
                  <a:cubicBezTo>
                    <a:pt x="808275" y="1041400"/>
                    <a:pt x="1041400" y="808275"/>
                    <a:pt x="1041400" y="520700"/>
                  </a:cubicBezTo>
                  <a:cubicBezTo>
                    <a:pt x="1041400" y="233125"/>
                    <a:pt x="808275" y="0"/>
                    <a:pt x="520700" y="0"/>
                  </a:cubicBezTo>
                  <a:cubicBezTo>
                    <a:pt x="233125" y="0"/>
                    <a:pt x="0" y="233125"/>
                    <a:pt x="0" y="520700"/>
                  </a:cubicBezTo>
                  <a:close/>
                </a:path>
              </a:pathLst>
            </a:custGeom>
            <a:solidFill>
              <a:srgbClr val="EEF8EE"/>
            </a:solidFill>
          </p:spPr>
        </p:sp>
        <p:sp>
          <p:nvSpPr>
            <p:cNvPr name="TextBox 45" id="45"/>
            <p:cNvSpPr txBox="true"/>
            <p:nvPr/>
          </p:nvSpPr>
          <p:spPr>
            <a:xfrm>
              <a:off x="0" y="-38100"/>
              <a:ext cx="1041400" cy="1079500"/>
            </a:xfrm>
            <a:prstGeom prst="rect">
              <a:avLst/>
            </a:prstGeom>
          </p:spPr>
          <p:txBody>
            <a:bodyPr anchor="ctr" rtlCol="false" tIns="50800" lIns="50800" bIns="50800" rIns="50800"/>
            <a:lstStyle/>
            <a:p>
              <a:pPr algn="l">
                <a:lnSpc>
                  <a:spcPts val="1679"/>
                </a:lnSpc>
              </a:pPr>
            </a:p>
          </p:txBody>
        </p:sp>
      </p:grpSp>
      <p:sp>
        <p:nvSpPr>
          <p:cNvPr name="TextBox 46" id="46"/>
          <p:cNvSpPr txBox="true"/>
          <p:nvPr/>
        </p:nvSpPr>
        <p:spPr>
          <a:xfrm rot="0">
            <a:off x="9544050" y="3228975"/>
            <a:ext cx="781050" cy="599440"/>
          </a:xfrm>
          <a:prstGeom prst="rect">
            <a:avLst/>
          </a:prstGeom>
        </p:spPr>
        <p:txBody>
          <a:bodyPr anchor="t" rtlCol="false" tIns="0" lIns="0" bIns="0" rIns="0">
            <a:spAutoFit/>
          </a:bodyPr>
          <a:lstStyle/>
          <a:p>
            <a:pPr algn="ctr">
              <a:lnSpc>
                <a:spcPts val="4759"/>
              </a:lnSpc>
            </a:pPr>
            <a:r>
              <a:rPr lang="en-US" sz="3399" b="true">
                <a:solidFill>
                  <a:srgbClr val="47A23F"/>
                </a:solidFill>
                <a:latin typeface="Arimo Bold"/>
                <a:ea typeface="Arimo Bold"/>
                <a:cs typeface="Arimo Bold"/>
                <a:sym typeface="Arimo Bold"/>
              </a:rPr>
              <a:t>3</a:t>
            </a:r>
          </a:p>
        </p:txBody>
      </p:sp>
      <p:sp>
        <p:nvSpPr>
          <p:cNvPr name="TextBox 47" id="47"/>
          <p:cNvSpPr txBox="true"/>
          <p:nvPr/>
        </p:nvSpPr>
        <p:spPr>
          <a:xfrm rot="0">
            <a:off x="9544050" y="4305300"/>
            <a:ext cx="3324225" cy="391795"/>
          </a:xfrm>
          <a:prstGeom prst="rect">
            <a:avLst/>
          </a:prstGeom>
        </p:spPr>
        <p:txBody>
          <a:bodyPr anchor="t" rtlCol="false" tIns="0" lIns="0" bIns="0" rIns="0">
            <a:spAutoFit/>
          </a:bodyPr>
          <a:lstStyle/>
          <a:p>
            <a:pPr algn="l">
              <a:lnSpc>
                <a:spcPts val="3079"/>
              </a:lnSpc>
            </a:pPr>
            <a:r>
              <a:rPr lang="en-US" sz="2199" b="true">
                <a:solidFill>
                  <a:srgbClr val="47A23F"/>
                </a:solidFill>
                <a:latin typeface="Arimo Bold"/>
                <a:ea typeface="Arimo Bold"/>
                <a:cs typeface="Arimo Bold"/>
                <a:sym typeface="Arimo Bold"/>
              </a:rPr>
              <a:t>EVIDENCE</a:t>
            </a:r>
          </a:p>
        </p:txBody>
      </p:sp>
      <p:grpSp>
        <p:nvGrpSpPr>
          <p:cNvPr name="Group 48" id="48"/>
          <p:cNvGrpSpPr/>
          <p:nvPr/>
        </p:nvGrpSpPr>
        <p:grpSpPr>
          <a:xfrm rot="0">
            <a:off x="9544050" y="4800600"/>
            <a:ext cx="514350" cy="47625"/>
            <a:chOff x="0" y="0"/>
            <a:chExt cx="685800" cy="63500"/>
          </a:xfrm>
        </p:grpSpPr>
        <p:sp>
          <p:nvSpPr>
            <p:cNvPr name="Freeform 49" id="49"/>
            <p:cNvSpPr/>
            <p:nvPr/>
          </p:nvSpPr>
          <p:spPr>
            <a:xfrm flipH="false" flipV="false" rot="0">
              <a:off x="0" y="0"/>
              <a:ext cx="685800" cy="63500"/>
            </a:xfrm>
            <a:custGeom>
              <a:avLst/>
              <a:gdLst/>
              <a:ahLst/>
              <a:cxnLst/>
              <a:rect r="r" b="b" t="t" l="l"/>
              <a:pathLst>
                <a:path h="63500" w="685800">
                  <a:moveTo>
                    <a:pt x="31750" y="0"/>
                  </a:moveTo>
                  <a:lnTo>
                    <a:pt x="654050" y="0"/>
                  </a:lnTo>
                  <a:cubicBezTo>
                    <a:pt x="671585" y="0"/>
                    <a:pt x="685800" y="14215"/>
                    <a:pt x="685800" y="31750"/>
                  </a:cubicBezTo>
                  <a:cubicBezTo>
                    <a:pt x="685800" y="49285"/>
                    <a:pt x="671585" y="63500"/>
                    <a:pt x="654050" y="63500"/>
                  </a:cubicBezTo>
                  <a:lnTo>
                    <a:pt x="31750" y="63500"/>
                  </a:lnTo>
                  <a:cubicBezTo>
                    <a:pt x="14215" y="63500"/>
                    <a:pt x="0" y="49285"/>
                    <a:pt x="0" y="31750"/>
                  </a:cubicBezTo>
                  <a:cubicBezTo>
                    <a:pt x="0" y="14215"/>
                    <a:pt x="14215" y="0"/>
                    <a:pt x="31750" y="0"/>
                  </a:cubicBezTo>
                  <a:close/>
                </a:path>
              </a:pathLst>
            </a:custGeom>
            <a:solidFill>
              <a:srgbClr val="47A23F"/>
            </a:solidFill>
          </p:spPr>
        </p:sp>
        <p:sp>
          <p:nvSpPr>
            <p:cNvPr name="TextBox 50" id="50"/>
            <p:cNvSpPr txBox="true"/>
            <p:nvPr/>
          </p:nvSpPr>
          <p:spPr>
            <a:xfrm>
              <a:off x="0" y="-38100"/>
              <a:ext cx="685800" cy="101600"/>
            </a:xfrm>
            <a:prstGeom prst="rect">
              <a:avLst/>
            </a:prstGeom>
          </p:spPr>
          <p:txBody>
            <a:bodyPr anchor="ctr" rtlCol="false" tIns="50800" lIns="50800" bIns="50800" rIns="50800"/>
            <a:lstStyle/>
            <a:p>
              <a:pPr algn="l">
                <a:lnSpc>
                  <a:spcPts val="1679"/>
                </a:lnSpc>
              </a:pPr>
            </a:p>
          </p:txBody>
        </p:sp>
      </p:grpSp>
      <p:sp>
        <p:nvSpPr>
          <p:cNvPr name="TextBox 51" id="51"/>
          <p:cNvSpPr txBox="true"/>
          <p:nvPr/>
        </p:nvSpPr>
        <p:spPr>
          <a:xfrm rot="0">
            <a:off x="9544050" y="5162550"/>
            <a:ext cx="3324225" cy="700405"/>
          </a:xfrm>
          <a:prstGeom prst="rect">
            <a:avLst/>
          </a:prstGeom>
        </p:spPr>
        <p:txBody>
          <a:bodyPr anchor="t" rtlCol="false" tIns="0" lIns="0" bIns="0" rIns="0">
            <a:spAutoFit/>
          </a:bodyPr>
          <a:lstStyle/>
          <a:p>
            <a:pPr algn="l">
              <a:lnSpc>
                <a:spcPts val="2749"/>
              </a:lnSpc>
            </a:pPr>
            <a:r>
              <a:rPr lang="en-US" sz="2199">
                <a:solidFill>
                  <a:srgbClr val="164B61"/>
                </a:solidFill>
                <a:latin typeface="Arimo"/>
                <a:ea typeface="Arimo"/>
                <a:cs typeface="Arimo"/>
                <a:sym typeface="Arimo"/>
              </a:rPr>
              <a:t>What verified fact shows the contribution?</a:t>
            </a:r>
          </a:p>
        </p:txBody>
      </p:sp>
      <p:grpSp>
        <p:nvGrpSpPr>
          <p:cNvPr name="Group 52" id="52"/>
          <p:cNvGrpSpPr/>
          <p:nvPr/>
        </p:nvGrpSpPr>
        <p:grpSpPr>
          <a:xfrm rot="0">
            <a:off x="13401675" y="2857500"/>
            <a:ext cx="3857625" cy="4095750"/>
            <a:chOff x="0" y="0"/>
            <a:chExt cx="5143500" cy="5461000"/>
          </a:xfrm>
        </p:grpSpPr>
        <p:sp>
          <p:nvSpPr>
            <p:cNvPr name="Freeform 53" id="53"/>
            <p:cNvSpPr/>
            <p:nvPr/>
          </p:nvSpPr>
          <p:spPr>
            <a:xfrm flipH="false" flipV="false" rot="0">
              <a:off x="0" y="0"/>
              <a:ext cx="5143500" cy="5461000"/>
            </a:xfrm>
            <a:custGeom>
              <a:avLst/>
              <a:gdLst/>
              <a:ahLst/>
              <a:cxnLst/>
              <a:rect r="r" b="b" t="t" l="l"/>
              <a:pathLst>
                <a:path h="5461000" w="5143500">
                  <a:moveTo>
                    <a:pt x="228600" y="0"/>
                  </a:moveTo>
                  <a:lnTo>
                    <a:pt x="4914900" y="0"/>
                  </a:lnTo>
                  <a:cubicBezTo>
                    <a:pt x="5041152" y="0"/>
                    <a:pt x="5143500" y="102348"/>
                    <a:pt x="5143500" y="228600"/>
                  </a:cubicBezTo>
                  <a:lnTo>
                    <a:pt x="5143500" y="5232400"/>
                  </a:lnTo>
                  <a:cubicBezTo>
                    <a:pt x="5143500" y="5358652"/>
                    <a:pt x="5041152" y="5461000"/>
                    <a:pt x="4914900" y="5461000"/>
                  </a:cubicBezTo>
                  <a:lnTo>
                    <a:pt x="228600" y="5461000"/>
                  </a:lnTo>
                  <a:cubicBezTo>
                    <a:pt x="102348" y="5461000"/>
                    <a:pt x="0" y="5358652"/>
                    <a:pt x="0" y="5232400"/>
                  </a:cubicBezTo>
                  <a:lnTo>
                    <a:pt x="0" y="228600"/>
                  </a:lnTo>
                  <a:cubicBezTo>
                    <a:pt x="0" y="102348"/>
                    <a:pt x="102348" y="0"/>
                    <a:pt x="228600" y="0"/>
                  </a:cubicBezTo>
                  <a:close/>
                </a:path>
              </a:pathLst>
            </a:custGeom>
            <a:solidFill>
              <a:srgbClr val="FFFFFF"/>
            </a:solidFill>
            <a:ln w="19050" cap="sq">
              <a:solidFill>
                <a:srgbClr val="D8E7EC"/>
              </a:solidFill>
              <a:prstDash val="solid"/>
              <a:miter/>
            </a:ln>
          </p:spPr>
        </p:sp>
        <p:sp>
          <p:nvSpPr>
            <p:cNvPr name="TextBox 54" id="54"/>
            <p:cNvSpPr txBox="true"/>
            <p:nvPr/>
          </p:nvSpPr>
          <p:spPr>
            <a:xfrm>
              <a:off x="0" y="-38100"/>
              <a:ext cx="5143500" cy="5499100"/>
            </a:xfrm>
            <a:prstGeom prst="rect">
              <a:avLst/>
            </a:prstGeom>
          </p:spPr>
          <p:txBody>
            <a:bodyPr anchor="ctr" rtlCol="false" tIns="50800" lIns="50800" bIns="50800" rIns="50800"/>
            <a:lstStyle/>
            <a:p>
              <a:pPr algn="l">
                <a:lnSpc>
                  <a:spcPts val="1679"/>
                </a:lnSpc>
              </a:pPr>
            </a:p>
          </p:txBody>
        </p:sp>
      </p:grpSp>
      <p:grpSp>
        <p:nvGrpSpPr>
          <p:cNvPr name="Group 55" id="55"/>
          <p:cNvGrpSpPr/>
          <p:nvPr/>
        </p:nvGrpSpPr>
        <p:grpSpPr>
          <a:xfrm rot="0">
            <a:off x="13401675" y="2857500"/>
            <a:ext cx="3857625" cy="114300"/>
            <a:chOff x="0" y="0"/>
            <a:chExt cx="5143500" cy="152400"/>
          </a:xfrm>
        </p:grpSpPr>
        <p:sp>
          <p:nvSpPr>
            <p:cNvPr name="Freeform 56" id="56"/>
            <p:cNvSpPr/>
            <p:nvPr/>
          </p:nvSpPr>
          <p:spPr>
            <a:xfrm flipH="false" flipV="false" rot="0">
              <a:off x="0" y="0"/>
              <a:ext cx="5143500" cy="152400"/>
            </a:xfrm>
            <a:custGeom>
              <a:avLst/>
              <a:gdLst/>
              <a:ahLst/>
              <a:cxnLst/>
              <a:rect r="r" b="b" t="t" l="l"/>
              <a:pathLst>
                <a:path h="152400" w="5143500">
                  <a:moveTo>
                    <a:pt x="76200" y="0"/>
                  </a:moveTo>
                  <a:lnTo>
                    <a:pt x="5067300" y="0"/>
                  </a:lnTo>
                  <a:cubicBezTo>
                    <a:pt x="5109384" y="0"/>
                    <a:pt x="5143500" y="34116"/>
                    <a:pt x="5143500" y="76200"/>
                  </a:cubicBezTo>
                  <a:cubicBezTo>
                    <a:pt x="5143500" y="118284"/>
                    <a:pt x="5109384" y="152400"/>
                    <a:pt x="5067300" y="152400"/>
                  </a:cubicBezTo>
                  <a:lnTo>
                    <a:pt x="76200" y="152400"/>
                  </a:lnTo>
                  <a:cubicBezTo>
                    <a:pt x="34116" y="152400"/>
                    <a:pt x="0" y="118284"/>
                    <a:pt x="0" y="76200"/>
                  </a:cubicBezTo>
                  <a:cubicBezTo>
                    <a:pt x="0" y="34116"/>
                    <a:pt x="34116" y="0"/>
                    <a:pt x="76200" y="0"/>
                  </a:cubicBezTo>
                  <a:close/>
                </a:path>
              </a:pathLst>
            </a:custGeom>
            <a:solidFill>
              <a:srgbClr val="ED8B00"/>
            </a:solidFill>
          </p:spPr>
        </p:sp>
        <p:sp>
          <p:nvSpPr>
            <p:cNvPr name="TextBox 57" id="57"/>
            <p:cNvSpPr txBox="true"/>
            <p:nvPr/>
          </p:nvSpPr>
          <p:spPr>
            <a:xfrm>
              <a:off x="0" y="-38100"/>
              <a:ext cx="5143500" cy="190500"/>
            </a:xfrm>
            <a:prstGeom prst="rect">
              <a:avLst/>
            </a:prstGeom>
          </p:spPr>
          <p:txBody>
            <a:bodyPr anchor="ctr" rtlCol="false" tIns="50800" lIns="50800" bIns="50800" rIns="50800"/>
            <a:lstStyle/>
            <a:p>
              <a:pPr algn="l">
                <a:lnSpc>
                  <a:spcPts val="1679"/>
                </a:lnSpc>
              </a:pPr>
            </a:p>
          </p:txBody>
        </p:sp>
      </p:grpSp>
      <p:grpSp>
        <p:nvGrpSpPr>
          <p:cNvPr name="Group 58" id="58"/>
          <p:cNvGrpSpPr/>
          <p:nvPr/>
        </p:nvGrpSpPr>
        <p:grpSpPr>
          <a:xfrm rot="0">
            <a:off x="13668375" y="3257550"/>
            <a:ext cx="781050" cy="781050"/>
            <a:chOff x="0" y="0"/>
            <a:chExt cx="1041400" cy="1041400"/>
          </a:xfrm>
        </p:grpSpPr>
        <p:sp>
          <p:nvSpPr>
            <p:cNvPr name="Freeform 59" id="59"/>
            <p:cNvSpPr/>
            <p:nvPr/>
          </p:nvSpPr>
          <p:spPr>
            <a:xfrm flipH="false" flipV="false" rot="0">
              <a:off x="0" y="0"/>
              <a:ext cx="1041400" cy="1041400"/>
            </a:xfrm>
            <a:custGeom>
              <a:avLst/>
              <a:gdLst/>
              <a:ahLst/>
              <a:cxnLst/>
              <a:rect r="r" b="b" t="t" l="l"/>
              <a:pathLst>
                <a:path h="1041400" w="1041400">
                  <a:moveTo>
                    <a:pt x="0" y="520700"/>
                  </a:moveTo>
                  <a:cubicBezTo>
                    <a:pt x="0" y="808275"/>
                    <a:pt x="233125" y="1041400"/>
                    <a:pt x="520700" y="1041400"/>
                  </a:cubicBezTo>
                  <a:cubicBezTo>
                    <a:pt x="808275" y="1041400"/>
                    <a:pt x="1041400" y="808275"/>
                    <a:pt x="1041400" y="520700"/>
                  </a:cubicBezTo>
                  <a:cubicBezTo>
                    <a:pt x="1041400" y="233125"/>
                    <a:pt x="808275" y="0"/>
                    <a:pt x="520700" y="0"/>
                  </a:cubicBezTo>
                  <a:cubicBezTo>
                    <a:pt x="233125" y="0"/>
                    <a:pt x="0" y="233125"/>
                    <a:pt x="0" y="520700"/>
                  </a:cubicBezTo>
                  <a:close/>
                </a:path>
              </a:pathLst>
            </a:custGeom>
            <a:solidFill>
              <a:srgbClr val="FFF5E5"/>
            </a:solidFill>
          </p:spPr>
        </p:sp>
        <p:sp>
          <p:nvSpPr>
            <p:cNvPr name="TextBox 60" id="60"/>
            <p:cNvSpPr txBox="true"/>
            <p:nvPr/>
          </p:nvSpPr>
          <p:spPr>
            <a:xfrm>
              <a:off x="0" y="-38100"/>
              <a:ext cx="1041400" cy="1079500"/>
            </a:xfrm>
            <a:prstGeom prst="rect">
              <a:avLst/>
            </a:prstGeom>
          </p:spPr>
          <p:txBody>
            <a:bodyPr anchor="ctr" rtlCol="false" tIns="50800" lIns="50800" bIns="50800" rIns="50800"/>
            <a:lstStyle/>
            <a:p>
              <a:pPr algn="l">
                <a:lnSpc>
                  <a:spcPts val="1679"/>
                </a:lnSpc>
              </a:pPr>
            </a:p>
          </p:txBody>
        </p:sp>
      </p:grpSp>
      <p:sp>
        <p:nvSpPr>
          <p:cNvPr name="TextBox 61" id="61"/>
          <p:cNvSpPr txBox="true"/>
          <p:nvPr/>
        </p:nvSpPr>
        <p:spPr>
          <a:xfrm rot="0">
            <a:off x="13668375" y="3228975"/>
            <a:ext cx="781050" cy="599440"/>
          </a:xfrm>
          <a:prstGeom prst="rect">
            <a:avLst/>
          </a:prstGeom>
        </p:spPr>
        <p:txBody>
          <a:bodyPr anchor="t" rtlCol="false" tIns="0" lIns="0" bIns="0" rIns="0">
            <a:spAutoFit/>
          </a:bodyPr>
          <a:lstStyle/>
          <a:p>
            <a:pPr algn="ctr">
              <a:lnSpc>
                <a:spcPts val="4759"/>
              </a:lnSpc>
            </a:pPr>
            <a:r>
              <a:rPr lang="en-US" sz="3399" b="true">
                <a:solidFill>
                  <a:srgbClr val="ED8B00"/>
                </a:solidFill>
                <a:latin typeface="Arimo Bold"/>
                <a:ea typeface="Arimo Bold"/>
                <a:cs typeface="Arimo Bold"/>
                <a:sym typeface="Arimo Bold"/>
              </a:rPr>
              <a:t>4</a:t>
            </a:r>
          </a:p>
        </p:txBody>
      </p:sp>
      <p:sp>
        <p:nvSpPr>
          <p:cNvPr name="TextBox 62" id="62"/>
          <p:cNvSpPr txBox="true"/>
          <p:nvPr/>
        </p:nvSpPr>
        <p:spPr>
          <a:xfrm rot="0">
            <a:off x="13668375" y="4305300"/>
            <a:ext cx="3324225" cy="391795"/>
          </a:xfrm>
          <a:prstGeom prst="rect">
            <a:avLst/>
          </a:prstGeom>
        </p:spPr>
        <p:txBody>
          <a:bodyPr anchor="t" rtlCol="false" tIns="0" lIns="0" bIns="0" rIns="0">
            <a:spAutoFit/>
          </a:bodyPr>
          <a:lstStyle/>
          <a:p>
            <a:pPr algn="l">
              <a:lnSpc>
                <a:spcPts val="3079"/>
              </a:lnSpc>
            </a:pPr>
            <a:r>
              <a:rPr lang="en-US" sz="2199" b="true">
                <a:solidFill>
                  <a:srgbClr val="ED8B00"/>
                </a:solidFill>
                <a:latin typeface="Arimo Bold"/>
                <a:ea typeface="Arimo Bold"/>
                <a:cs typeface="Arimo Bold"/>
                <a:sym typeface="Arimo Bold"/>
              </a:rPr>
              <a:t>REQUEST</a:t>
            </a:r>
          </a:p>
        </p:txBody>
      </p:sp>
      <p:grpSp>
        <p:nvGrpSpPr>
          <p:cNvPr name="Group 63" id="63"/>
          <p:cNvGrpSpPr/>
          <p:nvPr/>
        </p:nvGrpSpPr>
        <p:grpSpPr>
          <a:xfrm rot="0">
            <a:off x="13668375" y="4800600"/>
            <a:ext cx="514350" cy="47625"/>
            <a:chOff x="0" y="0"/>
            <a:chExt cx="685800" cy="63500"/>
          </a:xfrm>
        </p:grpSpPr>
        <p:sp>
          <p:nvSpPr>
            <p:cNvPr name="Freeform 64" id="64"/>
            <p:cNvSpPr/>
            <p:nvPr/>
          </p:nvSpPr>
          <p:spPr>
            <a:xfrm flipH="false" flipV="false" rot="0">
              <a:off x="0" y="0"/>
              <a:ext cx="685800" cy="63500"/>
            </a:xfrm>
            <a:custGeom>
              <a:avLst/>
              <a:gdLst/>
              <a:ahLst/>
              <a:cxnLst/>
              <a:rect r="r" b="b" t="t" l="l"/>
              <a:pathLst>
                <a:path h="63500" w="685800">
                  <a:moveTo>
                    <a:pt x="31750" y="0"/>
                  </a:moveTo>
                  <a:lnTo>
                    <a:pt x="654050" y="0"/>
                  </a:lnTo>
                  <a:cubicBezTo>
                    <a:pt x="671585" y="0"/>
                    <a:pt x="685800" y="14215"/>
                    <a:pt x="685800" y="31750"/>
                  </a:cubicBezTo>
                  <a:cubicBezTo>
                    <a:pt x="685800" y="49285"/>
                    <a:pt x="671585" y="63500"/>
                    <a:pt x="654050" y="63500"/>
                  </a:cubicBezTo>
                  <a:lnTo>
                    <a:pt x="31750" y="63500"/>
                  </a:lnTo>
                  <a:cubicBezTo>
                    <a:pt x="14215" y="63500"/>
                    <a:pt x="0" y="49285"/>
                    <a:pt x="0" y="31750"/>
                  </a:cubicBezTo>
                  <a:cubicBezTo>
                    <a:pt x="0" y="14215"/>
                    <a:pt x="14215" y="0"/>
                    <a:pt x="31750" y="0"/>
                  </a:cubicBezTo>
                  <a:close/>
                </a:path>
              </a:pathLst>
            </a:custGeom>
            <a:solidFill>
              <a:srgbClr val="ED8B00"/>
            </a:solidFill>
          </p:spPr>
        </p:sp>
        <p:sp>
          <p:nvSpPr>
            <p:cNvPr name="TextBox 65" id="65"/>
            <p:cNvSpPr txBox="true"/>
            <p:nvPr/>
          </p:nvSpPr>
          <p:spPr>
            <a:xfrm>
              <a:off x="0" y="-38100"/>
              <a:ext cx="685800" cy="101600"/>
            </a:xfrm>
            <a:prstGeom prst="rect">
              <a:avLst/>
            </a:prstGeom>
          </p:spPr>
          <p:txBody>
            <a:bodyPr anchor="ctr" rtlCol="false" tIns="50800" lIns="50800" bIns="50800" rIns="50800"/>
            <a:lstStyle/>
            <a:p>
              <a:pPr algn="l">
                <a:lnSpc>
                  <a:spcPts val="1679"/>
                </a:lnSpc>
              </a:pPr>
            </a:p>
          </p:txBody>
        </p:sp>
      </p:grpSp>
      <p:sp>
        <p:nvSpPr>
          <p:cNvPr name="TextBox 66" id="66"/>
          <p:cNvSpPr txBox="true"/>
          <p:nvPr/>
        </p:nvSpPr>
        <p:spPr>
          <a:xfrm rot="0">
            <a:off x="13668375" y="5162550"/>
            <a:ext cx="3324225" cy="700405"/>
          </a:xfrm>
          <a:prstGeom prst="rect">
            <a:avLst/>
          </a:prstGeom>
        </p:spPr>
        <p:txBody>
          <a:bodyPr anchor="t" rtlCol="false" tIns="0" lIns="0" bIns="0" rIns="0">
            <a:spAutoFit/>
          </a:bodyPr>
          <a:lstStyle/>
          <a:p>
            <a:pPr algn="l">
              <a:lnSpc>
                <a:spcPts val="2749"/>
              </a:lnSpc>
            </a:pPr>
            <a:r>
              <a:rPr lang="en-US" sz="2199">
                <a:solidFill>
                  <a:srgbClr val="164B61"/>
                </a:solidFill>
                <a:latin typeface="Arimo"/>
                <a:ea typeface="Arimo"/>
                <a:cs typeface="Arimo"/>
                <a:sym typeface="Arimo"/>
              </a:rPr>
              <a:t>What should this listener do next?</a:t>
            </a:r>
          </a:p>
        </p:txBody>
      </p:sp>
      <p:grpSp>
        <p:nvGrpSpPr>
          <p:cNvPr name="Group 67" id="67"/>
          <p:cNvGrpSpPr/>
          <p:nvPr/>
        </p:nvGrpSpPr>
        <p:grpSpPr>
          <a:xfrm rot="0">
            <a:off x="1028700" y="8096250"/>
            <a:ext cx="13239750" cy="990600"/>
            <a:chOff x="0" y="0"/>
            <a:chExt cx="17653000" cy="1320800"/>
          </a:xfrm>
        </p:grpSpPr>
        <p:sp>
          <p:nvSpPr>
            <p:cNvPr name="Freeform 68" id="68"/>
            <p:cNvSpPr/>
            <p:nvPr/>
          </p:nvSpPr>
          <p:spPr>
            <a:xfrm flipH="false" flipV="false" rot="0">
              <a:off x="0" y="0"/>
              <a:ext cx="17653000" cy="1320800"/>
            </a:xfrm>
            <a:custGeom>
              <a:avLst/>
              <a:gdLst/>
              <a:ahLst/>
              <a:cxnLst/>
              <a:rect r="r" b="b" t="t" l="l"/>
              <a:pathLst>
                <a:path h="1320800" w="17653000">
                  <a:moveTo>
                    <a:pt x="203200" y="0"/>
                  </a:moveTo>
                  <a:lnTo>
                    <a:pt x="17449800" y="0"/>
                  </a:lnTo>
                  <a:cubicBezTo>
                    <a:pt x="17562024" y="0"/>
                    <a:pt x="17653000" y="90976"/>
                    <a:pt x="17653000" y="203200"/>
                  </a:cubicBezTo>
                  <a:lnTo>
                    <a:pt x="17653000" y="1117600"/>
                  </a:lnTo>
                  <a:cubicBezTo>
                    <a:pt x="17653000" y="1229824"/>
                    <a:pt x="17562024" y="1320800"/>
                    <a:pt x="17449800" y="1320800"/>
                  </a:cubicBezTo>
                  <a:lnTo>
                    <a:pt x="203200" y="1320800"/>
                  </a:lnTo>
                  <a:cubicBezTo>
                    <a:pt x="90976" y="1320800"/>
                    <a:pt x="0" y="1229824"/>
                    <a:pt x="0" y="1117600"/>
                  </a:cubicBezTo>
                  <a:lnTo>
                    <a:pt x="0" y="203200"/>
                  </a:lnTo>
                  <a:cubicBezTo>
                    <a:pt x="0" y="90976"/>
                    <a:pt x="90976" y="0"/>
                    <a:pt x="203200" y="0"/>
                  </a:cubicBezTo>
                  <a:close/>
                </a:path>
              </a:pathLst>
            </a:custGeom>
            <a:solidFill>
              <a:srgbClr val="0076A8"/>
            </a:solidFill>
          </p:spPr>
        </p:sp>
        <p:sp>
          <p:nvSpPr>
            <p:cNvPr name="TextBox 69" id="69"/>
            <p:cNvSpPr txBox="true"/>
            <p:nvPr/>
          </p:nvSpPr>
          <p:spPr>
            <a:xfrm>
              <a:off x="0" y="-38100"/>
              <a:ext cx="17653000" cy="1358900"/>
            </a:xfrm>
            <a:prstGeom prst="rect">
              <a:avLst/>
            </a:prstGeom>
          </p:spPr>
          <p:txBody>
            <a:bodyPr anchor="ctr" rtlCol="false" tIns="50800" lIns="50800" bIns="50800" rIns="50800"/>
            <a:lstStyle/>
            <a:p>
              <a:pPr algn="l">
                <a:lnSpc>
                  <a:spcPts val="1679"/>
                </a:lnSpc>
              </a:pPr>
            </a:p>
          </p:txBody>
        </p:sp>
      </p:grpSp>
      <p:sp>
        <p:nvSpPr>
          <p:cNvPr name="TextBox 70" id="70"/>
          <p:cNvSpPr txBox="true"/>
          <p:nvPr/>
        </p:nvSpPr>
        <p:spPr>
          <a:xfrm rot="0">
            <a:off x="1314450" y="8362950"/>
            <a:ext cx="12668250" cy="352425"/>
          </a:xfrm>
          <a:prstGeom prst="rect">
            <a:avLst/>
          </a:prstGeom>
        </p:spPr>
        <p:txBody>
          <a:bodyPr anchor="t" rtlCol="false" tIns="0" lIns="0" bIns="0" rIns="0">
            <a:spAutoFit/>
          </a:bodyPr>
          <a:lstStyle/>
          <a:p>
            <a:pPr algn="l">
              <a:lnSpc>
                <a:spcPts val="2639"/>
              </a:lnSpc>
            </a:pPr>
            <a:r>
              <a:rPr lang="en-US" sz="2199" b="true">
                <a:solidFill>
                  <a:srgbClr val="FFFFFF"/>
                </a:solidFill>
                <a:latin typeface="Arimo Bold"/>
                <a:ea typeface="Arimo Bold"/>
                <a:cs typeface="Arimo Bold"/>
                <a:sym typeface="Arimo Bold"/>
              </a:rPr>
              <a:t>The listener should leave knowing why the issue matters and how to help.</a:t>
            </a:r>
          </a:p>
        </p:txBody>
      </p:sp>
      <p:sp>
        <p:nvSpPr>
          <p:cNvPr name="TextBox 71" id="71"/>
          <p:cNvSpPr txBox="true"/>
          <p:nvPr/>
        </p:nvSpPr>
        <p:spPr>
          <a:xfrm rot="0">
            <a:off x="16859250" y="733425"/>
            <a:ext cx="400050" cy="259715"/>
          </a:xfrm>
          <a:prstGeom prst="rect">
            <a:avLst/>
          </a:prstGeom>
        </p:spPr>
        <p:txBody>
          <a:bodyPr anchor="t" rtlCol="false" tIns="0" lIns="0" bIns="0" rIns="0">
            <a:spAutoFit/>
          </a:bodyPr>
          <a:lstStyle/>
          <a:p>
            <a:pPr algn="r">
              <a:lnSpc>
                <a:spcPts val="1960"/>
              </a:lnSpc>
            </a:pPr>
            <a:r>
              <a:rPr lang="en-US" sz="1400" b="true">
                <a:solidFill>
                  <a:srgbClr val="47A23F"/>
                </a:solidFill>
                <a:latin typeface="Arimo Bold"/>
                <a:ea typeface="Arimo Bold"/>
                <a:cs typeface="Arimo Bold"/>
                <a:sym typeface="Arimo Bold"/>
              </a:rPr>
              <a:t>18</a:t>
            </a:r>
          </a:p>
        </p:txBody>
      </p:sp>
    </p:spTree>
  </p:cSld>
  <p:clrMapOvr>
    <a:masterClrMapping/>
  </p:clrMapOvr>
</p:sld>
</file>

<file path=ppt/slides/slide19.xml><?xml version="1.0" encoding="utf-8"?>
<p:sld xmlns:p="http://schemas.openxmlformats.org/presentationml/2006/main" xmlns:a="http://schemas.openxmlformats.org/drawingml/2006/main">
  <p:cSld>
    <p:bg>
      <p:bgPr>
        <a:solidFill>
          <a:srgbClr val="F7FAFC"/>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228600"/>
            <a:chOff x="0" y="0"/>
            <a:chExt cx="24384000" cy="304800"/>
          </a:xfrm>
        </p:grpSpPr>
        <p:sp>
          <p:nvSpPr>
            <p:cNvPr name="Freeform 3" id="3"/>
            <p:cNvSpPr/>
            <p:nvPr/>
          </p:nvSpPr>
          <p:spPr>
            <a:xfrm flipH="false" flipV="false" rot="0">
              <a:off x="0" y="0"/>
              <a:ext cx="24384000" cy="304800"/>
            </a:xfrm>
            <a:custGeom>
              <a:avLst/>
              <a:gdLst/>
              <a:ahLst/>
              <a:cxnLst/>
              <a:rect r="r" b="b" t="t" l="l"/>
              <a:pathLst>
                <a:path h="304800" w="24384000">
                  <a:moveTo>
                    <a:pt x="0" y="0"/>
                  </a:moveTo>
                  <a:lnTo>
                    <a:pt x="24384000" y="0"/>
                  </a:lnTo>
                  <a:lnTo>
                    <a:pt x="24384000" y="304800"/>
                  </a:lnTo>
                  <a:lnTo>
                    <a:pt x="0" y="304800"/>
                  </a:lnTo>
                  <a:close/>
                </a:path>
              </a:pathLst>
            </a:custGeom>
            <a:solidFill>
              <a:srgbClr val="0076A8"/>
            </a:solidFill>
          </p:spPr>
        </p:sp>
        <p:sp>
          <p:nvSpPr>
            <p:cNvPr name="TextBox 4" id="4"/>
            <p:cNvSpPr txBox="true"/>
            <p:nvPr/>
          </p:nvSpPr>
          <p:spPr>
            <a:xfrm>
              <a:off x="0" y="-38100"/>
              <a:ext cx="24384000" cy="342900"/>
            </a:xfrm>
            <a:prstGeom prst="rect">
              <a:avLst/>
            </a:prstGeom>
          </p:spPr>
          <p:txBody>
            <a:bodyPr anchor="ctr" rtlCol="false" tIns="50800" lIns="50800" bIns="50800" rIns="50800"/>
            <a:lstStyle/>
            <a:p>
              <a:pPr algn="l">
                <a:lnSpc>
                  <a:spcPts val="1679"/>
                </a:lnSpc>
              </a:pPr>
            </a:p>
          </p:txBody>
        </p:sp>
      </p:grpSp>
      <p:grpSp>
        <p:nvGrpSpPr>
          <p:cNvPr name="Group 5" id="5"/>
          <p:cNvGrpSpPr/>
          <p:nvPr/>
        </p:nvGrpSpPr>
        <p:grpSpPr>
          <a:xfrm rot="0">
            <a:off x="0" y="228600"/>
            <a:ext cx="171450" cy="10058400"/>
            <a:chOff x="0" y="0"/>
            <a:chExt cx="228600" cy="13411200"/>
          </a:xfrm>
        </p:grpSpPr>
        <p:sp>
          <p:nvSpPr>
            <p:cNvPr name="Freeform 6" id="6"/>
            <p:cNvSpPr/>
            <p:nvPr/>
          </p:nvSpPr>
          <p:spPr>
            <a:xfrm flipH="false" flipV="false" rot="0">
              <a:off x="0" y="0"/>
              <a:ext cx="228600" cy="13411200"/>
            </a:xfrm>
            <a:custGeom>
              <a:avLst/>
              <a:gdLst/>
              <a:ahLst/>
              <a:cxnLst/>
              <a:rect r="r" b="b" t="t" l="l"/>
              <a:pathLst>
                <a:path h="13411200" w="228600">
                  <a:moveTo>
                    <a:pt x="0" y="0"/>
                  </a:moveTo>
                  <a:lnTo>
                    <a:pt x="228600" y="0"/>
                  </a:lnTo>
                  <a:lnTo>
                    <a:pt x="228600" y="13411200"/>
                  </a:lnTo>
                  <a:lnTo>
                    <a:pt x="0" y="13411200"/>
                  </a:lnTo>
                  <a:close/>
                </a:path>
              </a:pathLst>
            </a:custGeom>
            <a:solidFill>
              <a:srgbClr val="47A23F"/>
            </a:solidFill>
          </p:spPr>
        </p:sp>
        <p:sp>
          <p:nvSpPr>
            <p:cNvPr name="TextBox 7" id="7"/>
            <p:cNvSpPr txBox="true"/>
            <p:nvPr/>
          </p:nvSpPr>
          <p:spPr>
            <a:xfrm>
              <a:off x="0" y="-38100"/>
              <a:ext cx="228600" cy="13449300"/>
            </a:xfrm>
            <a:prstGeom prst="rect">
              <a:avLst/>
            </a:prstGeom>
          </p:spPr>
          <p:txBody>
            <a:bodyPr anchor="ctr" rtlCol="false" tIns="50800" lIns="50800" bIns="50800" rIns="50800"/>
            <a:lstStyle/>
            <a:p>
              <a:pPr algn="l">
                <a:lnSpc>
                  <a:spcPts val="1679"/>
                </a:lnSpc>
              </a:pPr>
            </a:p>
          </p:txBody>
        </p:sp>
      </p:grpSp>
      <p:grpSp>
        <p:nvGrpSpPr>
          <p:cNvPr name="Group 8" id="8"/>
          <p:cNvGrpSpPr/>
          <p:nvPr/>
        </p:nvGrpSpPr>
        <p:grpSpPr>
          <a:xfrm rot="0">
            <a:off x="1219200" y="2209800"/>
            <a:ext cx="1104900" cy="76200"/>
            <a:chOff x="0" y="0"/>
            <a:chExt cx="1473200" cy="101600"/>
          </a:xfrm>
        </p:grpSpPr>
        <p:sp>
          <p:nvSpPr>
            <p:cNvPr name="Freeform 9" id="9"/>
            <p:cNvSpPr/>
            <p:nvPr/>
          </p:nvSpPr>
          <p:spPr>
            <a:xfrm flipH="false" flipV="false" rot="0">
              <a:off x="0" y="0"/>
              <a:ext cx="1473200" cy="101600"/>
            </a:xfrm>
            <a:custGeom>
              <a:avLst/>
              <a:gdLst/>
              <a:ahLst/>
              <a:cxnLst/>
              <a:rect r="r" b="b" t="t" l="l"/>
              <a:pathLst>
                <a:path h="101600" w="1473200">
                  <a:moveTo>
                    <a:pt x="50800" y="0"/>
                  </a:moveTo>
                  <a:lnTo>
                    <a:pt x="1422400" y="0"/>
                  </a:lnTo>
                  <a:cubicBezTo>
                    <a:pt x="1450456" y="0"/>
                    <a:pt x="1473200" y="22744"/>
                    <a:pt x="1473200" y="50800"/>
                  </a:cubicBezTo>
                  <a:cubicBezTo>
                    <a:pt x="1473200" y="78856"/>
                    <a:pt x="1450456" y="101600"/>
                    <a:pt x="1422400" y="101600"/>
                  </a:cubicBezTo>
                  <a:lnTo>
                    <a:pt x="50800" y="101600"/>
                  </a:lnTo>
                  <a:cubicBezTo>
                    <a:pt x="22744" y="101600"/>
                    <a:pt x="0" y="78856"/>
                    <a:pt x="0" y="50800"/>
                  </a:cubicBezTo>
                  <a:cubicBezTo>
                    <a:pt x="0" y="22744"/>
                    <a:pt x="22744" y="0"/>
                    <a:pt x="50800" y="0"/>
                  </a:cubicBezTo>
                  <a:close/>
                </a:path>
              </a:pathLst>
            </a:custGeom>
            <a:solidFill>
              <a:srgbClr val="F28C28"/>
            </a:solidFill>
          </p:spPr>
        </p:sp>
        <p:sp>
          <p:nvSpPr>
            <p:cNvPr name="TextBox 10" id="10"/>
            <p:cNvSpPr txBox="true"/>
            <p:nvPr/>
          </p:nvSpPr>
          <p:spPr>
            <a:xfrm>
              <a:off x="0" y="-38100"/>
              <a:ext cx="1473200" cy="139700"/>
            </a:xfrm>
            <a:prstGeom prst="rect">
              <a:avLst/>
            </a:prstGeom>
          </p:spPr>
          <p:txBody>
            <a:bodyPr anchor="ctr" rtlCol="false" tIns="50800" lIns="50800" bIns="50800" rIns="50800"/>
            <a:lstStyle/>
            <a:p>
              <a:pPr algn="l">
                <a:lnSpc>
                  <a:spcPts val="1679"/>
                </a:lnSpc>
              </a:pPr>
            </a:p>
          </p:txBody>
        </p:sp>
      </p:grpSp>
      <p:sp>
        <p:nvSpPr>
          <p:cNvPr name="TextBox 11" id="11"/>
          <p:cNvSpPr txBox="true"/>
          <p:nvPr/>
        </p:nvSpPr>
        <p:spPr>
          <a:xfrm rot="0">
            <a:off x="16544925" y="609600"/>
            <a:ext cx="523875" cy="325755"/>
          </a:xfrm>
          <a:prstGeom prst="rect">
            <a:avLst/>
          </a:prstGeom>
        </p:spPr>
        <p:txBody>
          <a:bodyPr anchor="t" rtlCol="false" tIns="0" lIns="0" bIns="0" rIns="0">
            <a:spAutoFit/>
          </a:bodyPr>
          <a:lstStyle/>
          <a:p>
            <a:pPr algn="r">
              <a:lnSpc>
                <a:spcPts val="2520"/>
              </a:lnSpc>
            </a:pPr>
            <a:r>
              <a:rPr lang="en-US" sz="1800" b="true">
                <a:solidFill>
                  <a:srgbClr val="47A23F"/>
                </a:solidFill>
                <a:latin typeface="Arimo Bold"/>
                <a:ea typeface="Arimo Bold"/>
                <a:cs typeface="Arimo Bold"/>
                <a:sym typeface="Arimo Bold"/>
              </a:rPr>
              <a:t>19</a:t>
            </a:r>
          </a:p>
        </p:txBody>
      </p:sp>
      <p:sp>
        <p:nvSpPr>
          <p:cNvPr name="TextBox 12" id="12"/>
          <p:cNvSpPr txBox="true"/>
          <p:nvPr/>
        </p:nvSpPr>
        <p:spPr>
          <a:xfrm rot="0">
            <a:off x="1219200" y="904875"/>
            <a:ext cx="13811250" cy="1199007"/>
          </a:xfrm>
          <a:prstGeom prst="rect">
            <a:avLst/>
          </a:prstGeom>
        </p:spPr>
        <p:txBody>
          <a:bodyPr anchor="t" rtlCol="false" tIns="0" lIns="0" bIns="0" rIns="0">
            <a:spAutoFit/>
          </a:bodyPr>
          <a:lstStyle/>
          <a:p>
            <a:pPr algn="l">
              <a:lnSpc>
                <a:spcPts val="4643"/>
              </a:lnSpc>
            </a:pPr>
            <a:r>
              <a:rPr lang="en-US" sz="4299" b="true">
                <a:solidFill>
                  <a:srgbClr val="0076A8"/>
                </a:solidFill>
                <a:latin typeface="Arimo Bold"/>
                <a:ea typeface="Arimo Bold"/>
                <a:cs typeface="Arimo Bold"/>
                <a:sym typeface="Arimo Bold"/>
              </a:rPr>
              <a:t>Working together to help patients</a:t>
            </a:r>
          </a:p>
          <a:p>
            <a:pPr algn="l">
              <a:lnSpc>
                <a:spcPts val="4643"/>
              </a:lnSpc>
            </a:pPr>
            <a:r>
              <a:rPr lang="en-US" sz="4299" b="true">
                <a:solidFill>
                  <a:srgbClr val="0076A8"/>
                </a:solidFill>
                <a:latin typeface="Arimo Bold"/>
                <a:ea typeface="Arimo Bold"/>
                <a:cs typeface="Arimo Bold"/>
                <a:sym typeface="Arimo Bold"/>
              </a:rPr>
              <a:t>understand Medicaid changes</a:t>
            </a:r>
          </a:p>
        </p:txBody>
      </p:sp>
      <p:grpSp>
        <p:nvGrpSpPr>
          <p:cNvPr name="Group 13" id="13"/>
          <p:cNvGrpSpPr/>
          <p:nvPr/>
        </p:nvGrpSpPr>
        <p:grpSpPr>
          <a:xfrm rot="0">
            <a:off x="1219200" y="3562350"/>
            <a:ext cx="6191250" cy="3638550"/>
            <a:chOff x="0" y="0"/>
            <a:chExt cx="8255000" cy="4851400"/>
          </a:xfrm>
        </p:grpSpPr>
        <p:sp>
          <p:nvSpPr>
            <p:cNvPr name="Freeform 14" id="14"/>
            <p:cNvSpPr/>
            <p:nvPr/>
          </p:nvSpPr>
          <p:spPr>
            <a:xfrm flipH="false" flipV="false" rot="0">
              <a:off x="0" y="0"/>
              <a:ext cx="8255000" cy="4851400"/>
            </a:xfrm>
            <a:custGeom>
              <a:avLst/>
              <a:gdLst/>
              <a:ahLst/>
              <a:cxnLst/>
              <a:rect r="r" b="b" t="t" l="l"/>
              <a:pathLst>
                <a:path h="4851400" w="8255000">
                  <a:moveTo>
                    <a:pt x="228600" y="0"/>
                  </a:moveTo>
                  <a:lnTo>
                    <a:pt x="8026400" y="0"/>
                  </a:lnTo>
                  <a:cubicBezTo>
                    <a:pt x="8152652" y="0"/>
                    <a:pt x="8255000" y="102348"/>
                    <a:pt x="8255000" y="228600"/>
                  </a:cubicBezTo>
                  <a:lnTo>
                    <a:pt x="8255000" y="4622800"/>
                  </a:lnTo>
                  <a:cubicBezTo>
                    <a:pt x="8255000" y="4749052"/>
                    <a:pt x="8152652" y="4851400"/>
                    <a:pt x="8026400" y="4851400"/>
                  </a:cubicBezTo>
                  <a:lnTo>
                    <a:pt x="228600" y="4851400"/>
                  </a:lnTo>
                  <a:cubicBezTo>
                    <a:pt x="102348" y="4851400"/>
                    <a:pt x="0" y="4749052"/>
                    <a:pt x="0" y="4622800"/>
                  </a:cubicBezTo>
                  <a:lnTo>
                    <a:pt x="0" y="228600"/>
                  </a:lnTo>
                  <a:cubicBezTo>
                    <a:pt x="0" y="102348"/>
                    <a:pt x="102348" y="0"/>
                    <a:pt x="228600" y="0"/>
                  </a:cubicBezTo>
                  <a:close/>
                </a:path>
              </a:pathLst>
            </a:custGeom>
            <a:solidFill>
              <a:srgbClr val="EEF7EF"/>
            </a:solidFill>
            <a:ln w="9525" cap="sq">
              <a:solidFill>
                <a:srgbClr val="D6EBD8"/>
              </a:solidFill>
              <a:prstDash val="solid"/>
              <a:miter/>
            </a:ln>
          </p:spPr>
        </p:sp>
        <p:sp>
          <p:nvSpPr>
            <p:cNvPr name="TextBox 15" id="15"/>
            <p:cNvSpPr txBox="true"/>
            <p:nvPr/>
          </p:nvSpPr>
          <p:spPr>
            <a:xfrm>
              <a:off x="0" y="-38100"/>
              <a:ext cx="8255000" cy="4889500"/>
            </a:xfrm>
            <a:prstGeom prst="rect">
              <a:avLst/>
            </a:prstGeom>
          </p:spPr>
          <p:txBody>
            <a:bodyPr anchor="ctr" rtlCol="false" tIns="50800" lIns="50800" bIns="50800" rIns="50800"/>
            <a:lstStyle/>
            <a:p>
              <a:pPr algn="l">
                <a:lnSpc>
                  <a:spcPts val="1679"/>
                </a:lnSpc>
              </a:pPr>
            </a:p>
          </p:txBody>
        </p:sp>
      </p:grpSp>
      <p:grpSp>
        <p:nvGrpSpPr>
          <p:cNvPr name="Group 16" id="16"/>
          <p:cNvGrpSpPr/>
          <p:nvPr/>
        </p:nvGrpSpPr>
        <p:grpSpPr>
          <a:xfrm rot="0">
            <a:off x="7924800" y="3562350"/>
            <a:ext cx="9144000" cy="3638550"/>
            <a:chOff x="0" y="0"/>
            <a:chExt cx="12192000" cy="4851400"/>
          </a:xfrm>
        </p:grpSpPr>
        <p:sp>
          <p:nvSpPr>
            <p:cNvPr name="Freeform 17" id="17"/>
            <p:cNvSpPr/>
            <p:nvPr/>
          </p:nvSpPr>
          <p:spPr>
            <a:xfrm flipH="false" flipV="false" rot="0">
              <a:off x="0" y="0"/>
              <a:ext cx="12192000" cy="4851400"/>
            </a:xfrm>
            <a:custGeom>
              <a:avLst/>
              <a:gdLst/>
              <a:ahLst/>
              <a:cxnLst/>
              <a:rect r="r" b="b" t="t" l="l"/>
              <a:pathLst>
                <a:path h="4851400" w="12192000">
                  <a:moveTo>
                    <a:pt x="228600" y="0"/>
                  </a:moveTo>
                  <a:lnTo>
                    <a:pt x="11963400" y="0"/>
                  </a:lnTo>
                  <a:cubicBezTo>
                    <a:pt x="12089652" y="0"/>
                    <a:pt x="12192000" y="102348"/>
                    <a:pt x="12192000" y="228600"/>
                  </a:cubicBezTo>
                  <a:lnTo>
                    <a:pt x="12192000" y="4622800"/>
                  </a:lnTo>
                  <a:cubicBezTo>
                    <a:pt x="12192000" y="4749052"/>
                    <a:pt x="12089652" y="4851400"/>
                    <a:pt x="11963400" y="4851400"/>
                  </a:cubicBezTo>
                  <a:lnTo>
                    <a:pt x="228600" y="4851400"/>
                  </a:lnTo>
                  <a:cubicBezTo>
                    <a:pt x="102348" y="4851400"/>
                    <a:pt x="0" y="4749052"/>
                    <a:pt x="0" y="4622800"/>
                  </a:cubicBezTo>
                  <a:lnTo>
                    <a:pt x="0" y="228600"/>
                  </a:lnTo>
                  <a:cubicBezTo>
                    <a:pt x="0" y="102348"/>
                    <a:pt x="102348" y="0"/>
                    <a:pt x="228600" y="0"/>
                  </a:cubicBezTo>
                  <a:close/>
                </a:path>
              </a:pathLst>
            </a:custGeom>
            <a:solidFill>
              <a:srgbClr val="EAF4F7"/>
            </a:solidFill>
            <a:ln w="9525" cap="sq">
              <a:solidFill>
                <a:srgbClr val="D2E7EE"/>
              </a:solidFill>
              <a:prstDash val="solid"/>
              <a:miter/>
            </a:ln>
          </p:spPr>
        </p:sp>
        <p:sp>
          <p:nvSpPr>
            <p:cNvPr name="TextBox 18" id="18"/>
            <p:cNvSpPr txBox="true"/>
            <p:nvPr/>
          </p:nvSpPr>
          <p:spPr>
            <a:xfrm>
              <a:off x="0" y="-38100"/>
              <a:ext cx="12192000" cy="4889500"/>
            </a:xfrm>
            <a:prstGeom prst="rect">
              <a:avLst/>
            </a:prstGeom>
          </p:spPr>
          <p:txBody>
            <a:bodyPr anchor="ctr" rtlCol="false" tIns="50800" lIns="50800" bIns="50800" rIns="50800"/>
            <a:lstStyle/>
            <a:p>
              <a:pPr algn="l">
                <a:lnSpc>
                  <a:spcPts val="1679"/>
                </a:lnSpc>
              </a:pPr>
            </a:p>
          </p:txBody>
        </p:sp>
      </p:grpSp>
      <p:sp>
        <p:nvSpPr>
          <p:cNvPr name="TextBox 19" id="19"/>
          <p:cNvSpPr txBox="true"/>
          <p:nvPr/>
        </p:nvSpPr>
        <p:spPr>
          <a:xfrm rot="0">
            <a:off x="1543050" y="3790950"/>
            <a:ext cx="5543550" cy="391795"/>
          </a:xfrm>
          <a:prstGeom prst="rect">
            <a:avLst/>
          </a:prstGeom>
        </p:spPr>
        <p:txBody>
          <a:bodyPr anchor="t" rtlCol="false" tIns="0" lIns="0" bIns="0" rIns="0">
            <a:spAutoFit/>
          </a:bodyPr>
          <a:lstStyle/>
          <a:p>
            <a:pPr algn="l">
              <a:lnSpc>
                <a:spcPts val="3079"/>
              </a:lnSpc>
            </a:pPr>
            <a:r>
              <a:rPr lang="en-US" sz="2199" b="true">
                <a:solidFill>
                  <a:srgbClr val="0076A8"/>
                </a:solidFill>
                <a:latin typeface="Arimo Bold"/>
                <a:ea typeface="Arimo Bold"/>
                <a:cs typeface="Arimo Bold"/>
                <a:sym typeface="Arimo Bold"/>
              </a:rPr>
              <a:t>Situation</a:t>
            </a:r>
          </a:p>
        </p:txBody>
      </p:sp>
      <p:sp>
        <p:nvSpPr>
          <p:cNvPr name="TextBox 20" id="20"/>
          <p:cNvSpPr txBox="true"/>
          <p:nvPr/>
        </p:nvSpPr>
        <p:spPr>
          <a:xfrm rot="0">
            <a:off x="8324850" y="3790950"/>
            <a:ext cx="8343900" cy="391795"/>
          </a:xfrm>
          <a:prstGeom prst="rect">
            <a:avLst/>
          </a:prstGeom>
        </p:spPr>
        <p:txBody>
          <a:bodyPr anchor="t" rtlCol="false" tIns="0" lIns="0" bIns="0" rIns="0">
            <a:spAutoFit/>
          </a:bodyPr>
          <a:lstStyle/>
          <a:p>
            <a:pPr algn="l">
              <a:lnSpc>
                <a:spcPts val="3079"/>
              </a:lnSpc>
            </a:pPr>
            <a:r>
              <a:rPr lang="en-US" sz="2199" b="true">
                <a:solidFill>
                  <a:srgbClr val="47A23F"/>
                </a:solidFill>
                <a:latin typeface="Arimo Bold"/>
                <a:ea typeface="Arimo Bold"/>
                <a:cs typeface="Arimo Bold"/>
                <a:sym typeface="Arimo Bold"/>
              </a:rPr>
              <a:t>Worked message</a:t>
            </a:r>
          </a:p>
        </p:txBody>
      </p:sp>
      <p:sp>
        <p:nvSpPr>
          <p:cNvPr name="TextBox 21" id="21"/>
          <p:cNvSpPr txBox="true"/>
          <p:nvPr/>
        </p:nvSpPr>
        <p:spPr>
          <a:xfrm rot="0">
            <a:off x="1543050" y="4458970"/>
            <a:ext cx="5543550" cy="1765935"/>
          </a:xfrm>
          <a:prstGeom prst="rect">
            <a:avLst/>
          </a:prstGeom>
        </p:spPr>
        <p:txBody>
          <a:bodyPr anchor="t" rtlCol="false" tIns="0" lIns="0" bIns="0" rIns="0">
            <a:spAutoFit/>
          </a:bodyPr>
          <a:lstStyle/>
          <a:p>
            <a:pPr algn="l">
              <a:lnSpc>
                <a:spcPts val="3510"/>
              </a:lnSpc>
            </a:pPr>
            <a:r>
              <a:rPr lang="en-US" sz="2700">
                <a:solidFill>
                  <a:srgbClr val="164B61"/>
                </a:solidFill>
                <a:latin typeface="Arimo"/>
                <a:ea typeface="Arimo"/>
                <a:cs typeface="Arimo"/>
                <a:sym typeface="Arimo"/>
              </a:rPr>
              <a:t>A health center CEO wants to work with local organizations to help patients understand Medicaid changes.</a:t>
            </a:r>
          </a:p>
        </p:txBody>
      </p:sp>
      <p:grpSp>
        <p:nvGrpSpPr>
          <p:cNvPr name="Group 22" id="22"/>
          <p:cNvGrpSpPr/>
          <p:nvPr/>
        </p:nvGrpSpPr>
        <p:grpSpPr>
          <a:xfrm rot="0">
            <a:off x="8210550" y="3857625"/>
            <a:ext cx="57150" cy="2762250"/>
            <a:chOff x="0" y="0"/>
            <a:chExt cx="76200" cy="3683000"/>
          </a:xfrm>
        </p:grpSpPr>
        <p:sp>
          <p:nvSpPr>
            <p:cNvPr name="Freeform 23" id="23"/>
            <p:cNvSpPr/>
            <p:nvPr/>
          </p:nvSpPr>
          <p:spPr>
            <a:xfrm flipH="false" flipV="false" rot="0">
              <a:off x="0" y="0"/>
              <a:ext cx="76200" cy="3683000"/>
            </a:xfrm>
            <a:custGeom>
              <a:avLst/>
              <a:gdLst/>
              <a:ahLst/>
              <a:cxnLst/>
              <a:rect r="r" b="b" t="t" l="l"/>
              <a:pathLst>
                <a:path h="3683000" w="76200">
                  <a:moveTo>
                    <a:pt x="38100" y="0"/>
                  </a:moveTo>
                  <a:cubicBezTo>
                    <a:pt x="59142" y="0"/>
                    <a:pt x="76200" y="17058"/>
                    <a:pt x="76200" y="38100"/>
                  </a:cubicBezTo>
                  <a:lnTo>
                    <a:pt x="76200" y="3644900"/>
                  </a:lnTo>
                  <a:cubicBezTo>
                    <a:pt x="76200" y="3665942"/>
                    <a:pt x="59142" y="3683000"/>
                    <a:pt x="38100" y="3683000"/>
                  </a:cubicBezTo>
                  <a:cubicBezTo>
                    <a:pt x="17058" y="3683000"/>
                    <a:pt x="0" y="3665942"/>
                    <a:pt x="0" y="3644900"/>
                  </a:cubicBezTo>
                  <a:lnTo>
                    <a:pt x="0" y="38100"/>
                  </a:lnTo>
                  <a:cubicBezTo>
                    <a:pt x="0" y="17058"/>
                    <a:pt x="17058" y="0"/>
                    <a:pt x="38100" y="0"/>
                  </a:cubicBezTo>
                  <a:close/>
                </a:path>
              </a:pathLst>
            </a:custGeom>
            <a:solidFill>
              <a:srgbClr val="F28C28"/>
            </a:solidFill>
          </p:spPr>
        </p:sp>
        <p:sp>
          <p:nvSpPr>
            <p:cNvPr name="TextBox 24" id="24"/>
            <p:cNvSpPr txBox="true"/>
            <p:nvPr/>
          </p:nvSpPr>
          <p:spPr>
            <a:xfrm>
              <a:off x="0" y="-38100"/>
              <a:ext cx="76200" cy="3721100"/>
            </a:xfrm>
            <a:prstGeom prst="rect">
              <a:avLst/>
            </a:prstGeom>
          </p:spPr>
          <p:txBody>
            <a:bodyPr anchor="ctr" rtlCol="false" tIns="50800" lIns="50800" bIns="50800" rIns="50800"/>
            <a:lstStyle/>
            <a:p>
              <a:pPr algn="l">
                <a:lnSpc>
                  <a:spcPts val="1679"/>
                </a:lnSpc>
              </a:pPr>
            </a:p>
          </p:txBody>
        </p:sp>
      </p:grpSp>
      <p:sp>
        <p:nvSpPr>
          <p:cNvPr name="TextBox 25" id="25"/>
          <p:cNvSpPr txBox="true"/>
          <p:nvPr/>
        </p:nvSpPr>
        <p:spPr>
          <a:xfrm rot="0">
            <a:off x="8553450" y="4420870"/>
            <a:ext cx="8191500" cy="2003425"/>
          </a:xfrm>
          <a:prstGeom prst="rect">
            <a:avLst/>
          </a:prstGeom>
        </p:spPr>
        <p:txBody>
          <a:bodyPr anchor="t" rtlCol="false" tIns="0" lIns="0" bIns="0" rIns="0">
            <a:spAutoFit/>
          </a:bodyPr>
          <a:lstStyle/>
          <a:p>
            <a:pPr algn="l">
              <a:lnSpc>
                <a:spcPts val="3199"/>
              </a:lnSpc>
            </a:pPr>
            <a:r>
              <a:rPr lang="en-US" sz="2499">
                <a:solidFill>
                  <a:srgbClr val="173B4D"/>
                </a:solidFill>
                <a:latin typeface="Arimo"/>
                <a:ea typeface="Arimo"/>
                <a:cs typeface="Arimo"/>
                <a:sym typeface="Arimo"/>
              </a:rPr>
              <a:t>“Some adults covered by Virginia’s Medicaid expansion will have new requirements starting in January 2027. Let’s work together to explain the changes and connect patients with help. Can you choose someone from your team to join a planning meeting this month?”</a:t>
            </a:r>
          </a:p>
        </p:txBody>
      </p:sp>
      <p:sp>
        <p:nvSpPr>
          <p:cNvPr name="TextBox 26" id="26"/>
          <p:cNvSpPr txBox="true"/>
          <p:nvPr/>
        </p:nvSpPr>
        <p:spPr>
          <a:xfrm rot="0">
            <a:off x="1219200" y="9504807"/>
            <a:ext cx="15849600" cy="259715"/>
          </a:xfrm>
          <a:prstGeom prst="rect">
            <a:avLst/>
          </a:prstGeom>
        </p:spPr>
        <p:txBody>
          <a:bodyPr anchor="t" rtlCol="false" tIns="0" lIns="0" bIns="0" rIns="0">
            <a:spAutoFit/>
          </a:bodyPr>
          <a:lstStyle/>
          <a:p>
            <a:pPr algn="l">
              <a:lnSpc>
                <a:spcPts val="1960"/>
              </a:lnSpc>
            </a:pPr>
            <a:r>
              <a:rPr lang="en-US" sz="1400">
                <a:solidFill>
                  <a:srgbClr val="467886"/>
                </a:solidFill>
                <a:latin typeface="Arimo"/>
                <a:ea typeface="Arimo"/>
                <a:cs typeface="Arimo"/>
                <a:sym typeface="Arimo"/>
              </a:rPr>
              <a:t>[10] Virginia DMAS, Federal Work Requirements, accessed Sept. 17, 2026</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0" y="0"/>
            <a:ext cx="219075" cy="10287000"/>
          </a:xfrm>
          <a:custGeom>
            <a:avLst/>
            <a:gdLst/>
            <a:ahLst/>
            <a:cxnLst/>
            <a:rect r="r" b="b" t="t" l="l"/>
            <a:pathLst>
              <a:path h="10287000" w="219075">
                <a:moveTo>
                  <a:pt x="0" y="0"/>
                </a:moveTo>
                <a:lnTo>
                  <a:pt x="219075" y="0"/>
                </a:lnTo>
                <a:lnTo>
                  <a:pt x="219075" y="10287000"/>
                </a:lnTo>
                <a:lnTo>
                  <a:pt x="0" y="10287000"/>
                </a:lnTo>
                <a:lnTo>
                  <a:pt x="0" y="0"/>
                </a:lnTo>
                <a:close/>
              </a:path>
            </a:pathLst>
          </a:custGeom>
          <a:blipFill>
            <a:blip r:embed="rId3"/>
            <a:stretch>
              <a:fillRect l="0" t="0" r="0" b="0"/>
            </a:stretch>
          </a:blipFill>
        </p:spPr>
      </p:sp>
      <p:sp>
        <p:nvSpPr>
          <p:cNvPr name="TextBox 4" id="4"/>
          <p:cNvSpPr txBox="true"/>
          <p:nvPr/>
        </p:nvSpPr>
        <p:spPr>
          <a:xfrm rot="0">
            <a:off x="1335024" y="1109281"/>
            <a:ext cx="11247120" cy="600075"/>
          </a:xfrm>
          <a:prstGeom prst="rect">
            <a:avLst/>
          </a:prstGeom>
        </p:spPr>
        <p:txBody>
          <a:bodyPr anchor="t" rtlCol="false" tIns="0" lIns="0" bIns="0" rIns="0">
            <a:spAutoFit/>
          </a:bodyPr>
          <a:lstStyle/>
          <a:p>
            <a:pPr algn="l">
              <a:lnSpc>
                <a:spcPts val="4736"/>
              </a:lnSpc>
            </a:pPr>
            <a:r>
              <a:rPr lang="en-US" sz="3946" b="true">
                <a:solidFill>
                  <a:srgbClr val="0076A8"/>
                </a:solidFill>
                <a:latin typeface="Montserrat Bold"/>
                <a:ea typeface="Montserrat Bold"/>
                <a:cs typeface="Montserrat Bold"/>
                <a:sym typeface="Montserrat Bold"/>
              </a:rPr>
              <a:t>The facts stay consistent across audiences</a:t>
            </a:r>
          </a:p>
        </p:txBody>
      </p:sp>
      <p:sp>
        <p:nvSpPr>
          <p:cNvPr name="Freeform 5" id="5"/>
          <p:cNvSpPr/>
          <p:nvPr/>
        </p:nvSpPr>
        <p:spPr>
          <a:xfrm flipH="false" flipV="false" rot="0">
            <a:off x="1304925" y="2571750"/>
            <a:ext cx="1314450" cy="219075"/>
          </a:xfrm>
          <a:custGeom>
            <a:avLst/>
            <a:gdLst/>
            <a:ahLst/>
            <a:cxnLst/>
            <a:rect r="r" b="b" t="t" l="l"/>
            <a:pathLst>
              <a:path h="219075" w="1314450">
                <a:moveTo>
                  <a:pt x="0" y="0"/>
                </a:moveTo>
                <a:lnTo>
                  <a:pt x="1314450" y="0"/>
                </a:lnTo>
                <a:lnTo>
                  <a:pt x="1314450" y="219075"/>
                </a:lnTo>
                <a:lnTo>
                  <a:pt x="0" y="219075"/>
                </a:lnTo>
                <a:lnTo>
                  <a:pt x="0" y="0"/>
                </a:lnTo>
                <a:close/>
              </a:path>
            </a:pathLst>
          </a:custGeom>
          <a:blipFill>
            <a:blip r:embed="rId4"/>
            <a:stretch>
              <a:fillRect l="0" t="0" r="0" b="0"/>
            </a:stretch>
          </a:blipFill>
        </p:spPr>
      </p:sp>
      <p:sp>
        <p:nvSpPr>
          <p:cNvPr name="Freeform 6" id="6"/>
          <p:cNvSpPr/>
          <p:nvPr/>
        </p:nvSpPr>
        <p:spPr>
          <a:xfrm flipH="false" flipV="false" rot="0">
            <a:off x="1304925" y="3209925"/>
            <a:ext cx="5229225" cy="866775"/>
          </a:xfrm>
          <a:custGeom>
            <a:avLst/>
            <a:gdLst/>
            <a:ahLst/>
            <a:cxnLst/>
            <a:rect r="r" b="b" t="t" l="l"/>
            <a:pathLst>
              <a:path h="866775" w="5229225">
                <a:moveTo>
                  <a:pt x="0" y="0"/>
                </a:moveTo>
                <a:lnTo>
                  <a:pt x="5229225" y="0"/>
                </a:lnTo>
                <a:lnTo>
                  <a:pt x="5229225" y="866775"/>
                </a:lnTo>
                <a:lnTo>
                  <a:pt x="0" y="866775"/>
                </a:lnTo>
                <a:lnTo>
                  <a:pt x="0" y="0"/>
                </a:lnTo>
                <a:close/>
              </a:path>
            </a:pathLst>
          </a:custGeom>
          <a:blipFill>
            <a:blip r:embed="rId5"/>
            <a:stretch>
              <a:fillRect l="0" t="0" r="0" b="0"/>
            </a:stretch>
          </a:blipFill>
        </p:spPr>
      </p:sp>
      <p:sp>
        <p:nvSpPr>
          <p:cNvPr name="Freeform 7" id="7"/>
          <p:cNvSpPr/>
          <p:nvPr/>
        </p:nvSpPr>
        <p:spPr>
          <a:xfrm flipH="false" flipV="false" rot="0">
            <a:off x="1304925" y="3429000"/>
            <a:ext cx="657225" cy="428625"/>
          </a:xfrm>
          <a:custGeom>
            <a:avLst/>
            <a:gdLst/>
            <a:ahLst/>
            <a:cxnLst/>
            <a:rect r="r" b="b" t="t" l="l"/>
            <a:pathLst>
              <a:path h="428625" w="657225">
                <a:moveTo>
                  <a:pt x="0" y="0"/>
                </a:moveTo>
                <a:lnTo>
                  <a:pt x="657225" y="0"/>
                </a:lnTo>
                <a:lnTo>
                  <a:pt x="657225" y="428625"/>
                </a:lnTo>
                <a:lnTo>
                  <a:pt x="0" y="428625"/>
                </a:lnTo>
                <a:lnTo>
                  <a:pt x="0" y="0"/>
                </a:lnTo>
                <a:close/>
              </a:path>
            </a:pathLst>
          </a:custGeom>
          <a:blipFill>
            <a:blip r:embed="rId6"/>
            <a:stretch>
              <a:fillRect l="0" t="0" r="0" b="0"/>
            </a:stretch>
          </a:blipFill>
        </p:spPr>
      </p:sp>
      <p:sp>
        <p:nvSpPr>
          <p:cNvPr name="TextBox 8" id="8"/>
          <p:cNvSpPr txBox="true"/>
          <p:nvPr/>
        </p:nvSpPr>
        <p:spPr>
          <a:xfrm rot="0">
            <a:off x="2103120" y="3538347"/>
            <a:ext cx="950976" cy="238125"/>
          </a:xfrm>
          <a:prstGeom prst="rect">
            <a:avLst/>
          </a:prstGeom>
        </p:spPr>
        <p:txBody>
          <a:bodyPr anchor="t" rtlCol="false" tIns="0" lIns="0" bIns="0" rIns="0">
            <a:spAutoFit/>
          </a:bodyPr>
          <a:lstStyle/>
          <a:p>
            <a:pPr algn="l">
              <a:lnSpc>
                <a:spcPts val="1800"/>
              </a:lnSpc>
            </a:pPr>
            <a:r>
              <a:rPr lang="en-US" sz="1500" b="true">
                <a:solidFill>
                  <a:srgbClr val="FFFFFF"/>
                </a:solidFill>
                <a:latin typeface="Montserrat Bold"/>
                <a:ea typeface="Montserrat Bold"/>
                <a:cs typeface="Montserrat Bold"/>
                <a:sym typeface="Montserrat Bold"/>
              </a:rPr>
              <a:t>Audience</a:t>
            </a:r>
          </a:p>
        </p:txBody>
      </p:sp>
      <p:sp>
        <p:nvSpPr>
          <p:cNvPr name="Freeform 9" id="9"/>
          <p:cNvSpPr/>
          <p:nvPr/>
        </p:nvSpPr>
        <p:spPr>
          <a:xfrm flipH="false" flipV="false" rot="0">
            <a:off x="1304925" y="4067175"/>
            <a:ext cx="5229225" cy="1295400"/>
          </a:xfrm>
          <a:custGeom>
            <a:avLst/>
            <a:gdLst/>
            <a:ahLst/>
            <a:cxnLst/>
            <a:rect r="r" b="b" t="t" l="l"/>
            <a:pathLst>
              <a:path h="1295400" w="5229225">
                <a:moveTo>
                  <a:pt x="0" y="0"/>
                </a:moveTo>
                <a:lnTo>
                  <a:pt x="5229225" y="0"/>
                </a:lnTo>
                <a:lnTo>
                  <a:pt x="5229225" y="1295400"/>
                </a:lnTo>
                <a:lnTo>
                  <a:pt x="0" y="1295400"/>
                </a:lnTo>
                <a:lnTo>
                  <a:pt x="0" y="0"/>
                </a:lnTo>
                <a:close/>
              </a:path>
            </a:pathLst>
          </a:custGeom>
          <a:blipFill>
            <a:blip r:embed="rId7"/>
            <a:stretch>
              <a:fillRect l="0" t="0" r="0" b="0"/>
            </a:stretch>
          </a:blipFill>
        </p:spPr>
      </p:sp>
      <p:sp>
        <p:nvSpPr>
          <p:cNvPr name="Freeform 10" id="10"/>
          <p:cNvSpPr/>
          <p:nvPr/>
        </p:nvSpPr>
        <p:spPr>
          <a:xfrm flipH="false" flipV="false" rot="0">
            <a:off x="1524000" y="4286250"/>
            <a:ext cx="657225" cy="857250"/>
          </a:xfrm>
          <a:custGeom>
            <a:avLst/>
            <a:gdLst/>
            <a:ahLst/>
            <a:cxnLst/>
            <a:rect r="r" b="b" t="t" l="l"/>
            <a:pathLst>
              <a:path h="857250" w="657225">
                <a:moveTo>
                  <a:pt x="0" y="0"/>
                </a:moveTo>
                <a:lnTo>
                  <a:pt x="657225" y="0"/>
                </a:lnTo>
                <a:lnTo>
                  <a:pt x="657225" y="857250"/>
                </a:lnTo>
                <a:lnTo>
                  <a:pt x="0" y="857250"/>
                </a:lnTo>
                <a:lnTo>
                  <a:pt x="0" y="0"/>
                </a:lnTo>
                <a:close/>
              </a:path>
            </a:pathLst>
          </a:custGeom>
          <a:blipFill>
            <a:blip r:embed="rId8"/>
            <a:stretch>
              <a:fillRect l="0" t="0" r="0" b="0"/>
            </a:stretch>
          </a:blipFill>
        </p:spPr>
      </p:sp>
      <p:sp>
        <p:nvSpPr>
          <p:cNvPr name="TextBox 11" id="11"/>
          <p:cNvSpPr txBox="true"/>
          <p:nvPr/>
        </p:nvSpPr>
        <p:spPr>
          <a:xfrm rot="0">
            <a:off x="2505456" y="4563809"/>
            <a:ext cx="2609469" cy="337940"/>
          </a:xfrm>
          <a:prstGeom prst="rect">
            <a:avLst/>
          </a:prstGeom>
        </p:spPr>
        <p:txBody>
          <a:bodyPr anchor="t" rtlCol="false" tIns="0" lIns="0" bIns="0" rIns="0">
            <a:spAutoFit/>
          </a:bodyPr>
          <a:lstStyle/>
          <a:p>
            <a:pPr algn="l" marL="0" indent="0" lvl="0">
              <a:lnSpc>
                <a:spcPts val="2898"/>
              </a:lnSpc>
              <a:spcBef>
                <a:spcPct val="0"/>
              </a:spcBef>
            </a:pPr>
            <a:r>
              <a:rPr lang="en-US" b="true" sz="2070" strike="noStrike" u="none">
                <a:solidFill>
                  <a:srgbClr val="1A4A7D"/>
                </a:solidFill>
                <a:latin typeface="Montserrat Medium"/>
                <a:ea typeface="Montserrat Medium"/>
                <a:cs typeface="Montserrat Medium"/>
                <a:sym typeface="Montserrat Medium"/>
              </a:rPr>
              <a:t>Policemaker</a:t>
            </a:r>
          </a:p>
        </p:txBody>
      </p:sp>
      <p:sp>
        <p:nvSpPr>
          <p:cNvPr name="Freeform 12" id="12"/>
          <p:cNvSpPr/>
          <p:nvPr/>
        </p:nvSpPr>
        <p:spPr>
          <a:xfrm flipH="false" flipV="false" rot="0">
            <a:off x="1304925" y="5353050"/>
            <a:ext cx="5229225" cy="1295400"/>
          </a:xfrm>
          <a:custGeom>
            <a:avLst/>
            <a:gdLst/>
            <a:ahLst/>
            <a:cxnLst/>
            <a:rect r="r" b="b" t="t" l="l"/>
            <a:pathLst>
              <a:path h="1295400" w="5229225">
                <a:moveTo>
                  <a:pt x="0" y="0"/>
                </a:moveTo>
                <a:lnTo>
                  <a:pt x="5229225" y="0"/>
                </a:lnTo>
                <a:lnTo>
                  <a:pt x="5229225" y="1295400"/>
                </a:lnTo>
                <a:lnTo>
                  <a:pt x="0" y="1295400"/>
                </a:lnTo>
                <a:lnTo>
                  <a:pt x="0" y="0"/>
                </a:lnTo>
                <a:close/>
              </a:path>
            </a:pathLst>
          </a:custGeom>
          <a:blipFill>
            <a:blip r:embed="rId9"/>
            <a:stretch>
              <a:fillRect l="0" t="0" r="0" b="0"/>
            </a:stretch>
          </a:blipFill>
        </p:spPr>
      </p:sp>
      <p:sp>
        <p:nvSpPr>
          <p:cNvPr name="Freeform 13" id="13"/>
          <p:cNvSpPr/>
          <p:nvPr/>
        </p:nvSpPr>
        <p:spPr>
          <a:xfrm flipH="false" flipV="false" rot="0">
            <a:off x="1524000" y="5572125"/>
            <a:ext cx="657225" cy="857250"/>
          </a:xfrm>
          <a:custGeom>
            <a:avLst/>
            <a:gdLst/>
            <a:ahLst/>
            <a:cxnLst/>
            <a:rect r="r" b="b" t="t" l="l"/>
            <a:pathLst>
              <a:path h="857250" w="657225">
                <a:moveTo>
                  <a:pt x="0" y="0"/>
                </a:moveTo>
                <a:lnTo>
                  <a:pt x="657225" y="0"/>
                </a:lnTo>
                <a:lnTo>
                  <a:pt x="657225" y="857250"/>
                </a:lnTo>
                <a:lnTo>
                  <a:pt x="0" y="857250"/>
                </a:lnTo>
                <a:lnTo>
                  <a:pt x="0" y="0"/>
                </a:lnTo>
                <a:close/>
              </a:path>
            </a:pathLst>
          </a:custGeom>
          <a:blipFill>
            <a:blip r:embed="rId10"/>
            <a:stretch>
              <a:fillRect l="0" t="0" r="0" b="0"/>
            </a:stretch>
          </a:blipFill>
        </p:spPr>
      </p:sp>
      <p:sp>
        <p:nvSpPr>
          <p:cNvPr name="TextBox 14" id="14"/>
          <p:cNvSpPr txBox="true"/>
          <p:nvPr/>
        </p:nvSpPr>
        <p:spPr>
          <a:xfrm rot="0">
            <a:off x="2505456" y="5870257"/>
            <a:ext cx="3247644" cy="337940"/>
          </a:xfrm>
          <a:prstGeom prst="rect">
            <a:avLst/>
          </a:prstGeom>
        </p:spPr>
        <p:txBody>
          <a:bodyPr anchor="t" rtlCol="false" tIns="0" lIns="0" bIns="0" rIns="0">
            <a:spAutoFit/>
          </a:bodyPr>
          <a:lstStyle/>
          <a:p>
            <a:pPr algn="l" marL="0" indent="0" lvl="0">
              <a:lnSpc>
                <a:spcPts val="2898"/>
              </a:lnSpc>
              <a:spcBef>
                <a:spcPct val="0"/>
              </a:spcBef>
            </a:pPr>
            <a:r>
              <a:rPr lang="en-US" b="true" sz="2070" strike="noStrike" u="none">
                <a:solidFill>
                  <a:srgbClr val="1A4A7D"/>
                </a:solidFill>
                <a:latin typeface="Montserrat Medium"/>
                <a:ea typeface="Montserrat Medium"/>
                <a:cs typeface="Montserrat Medium"/>
                <a:sym typeface="Montserrat Medium"/>
              </a:rPr>
              <a:t>Foundation or donor</a:t>
            </a:r>
          </a:p>
        </p:txBody>
      </p:sp>
      <p:sp>
        <p:nvSpPr>
          <p:cNvPr name="Freeform 15" id="15"/>
          <p:cNvSpPr/>
          <p:nvPr/>
        </p:nvSpPr>
        <p:spPr>
          <a:xfrm flipH="false" flipV="false" rot="0">
            <a:off x="1304925" y="6638925"/>
            <a:ext cx="5229225" cy="1504950"/>
          </a:xfrm>
          <a:custGeom>
            <a:avLst/>
            <a:gdLst/>
            <a:ahLst/>
            <a:cxnLst/>
            <a:rect r="r" b="b" t="t" l="l"/>
            <a:pathLst>
              <a:path h="1504950" w="5229225">
                <a:moveTo>
                  <a:pt x="0" y="0"/>
                </a:moveTo>
                <a:lnTo>
                  <a:pt x="5229225" y="0"/>
                </a:lnTo>
                <a:lnTo>
                  <a:pt x="5229225" y="1504950"/>
                </a:lnTo>
                <a:lnTo>
                  <a:pt x="0" y="1504950"/>
                </a:lnTo>
                <a:lnTo>
                  <a:pt x="0" y="0"/>
                </a:lnTo>
                <a:close/>
              </a:path>
            </a:pathLst>
          </a:custGeom>
          <a:blipFill>
            <a:blip r:embed="rId11"/>
            <a:stretch>
              <a:fillRect l="0" t="0" r="0" b="0"/>
            </a:stretch>
          </a:blipFill>
        </p:spPr>
      </p:sp>
      <p:sp>
        <p:nvSpPr>
          <p:cNvPr name="Freeform 16" id="16"/>
          <p:cNvSpPr/>
          <p:nvPr/>
        </p:nvSpPr>
        <p:spPr>
          <a:xfrm flipH="false" flipV="false" rot="0">
            <a:off x="1524000" y="7067550"/>
            <a:ext cx="657225" cy="647700"/>
          </a:xfrm>
          <a:custGeom>
            <a:avLst/>
            <a:gdLst/>
            <a:ahLst/>
            <a:cxnLst/>
            <a:rect r="r" b="b" t="t" l="l"/>
            <a:pathLst>
              <a:path h="647700" w="657225">
                <a:moveTo>
                  <a:pt x="0" y="0"/>
                </a:moveTo>
                <a:lnTo>
                  <a:pt x="657225" y="0"/>
                </a:lnTo>
                <a:lnTo>
                  <a:pt x="657225" y="647700"/>
                </a:lnTo>
                <a:lnTo>
                  <a:pt x="0" y="647700"/>
                </a:lnTo>
                <a:lnTo>
                  <a:pt x="0" y="0"/>
                </a:lnTo>
                <a:close/>
              </a:path>
            </a:pathLst>
          </a:custGeom>
          <a:blipFill>
            <a:blip r:embed="rId12"/>
            <a:stretch>
              <a:fillRect l="0" t="0" r="0" b="0"/>
            </a:stretch>
          </a:blipFill>
        </p:spPr>
      </p:sp>
      <p:sp>
        <p:nvSpPr>
          <p:cNvPr name="TextBox 17" id="17"/>
          <p:cNvSpPr txBox="true"/>
          <p:nvPr/>
        </p:nvSpPr>
        <p:spPr>
          <a:xfrm rot="0">
            <a:off x="2505456" y="7186993"/>
            <a:ext cx="3247644" cy="337940"/>
          </a:xfrm>
          <a:prstGeom prst="rect">
            <a:avLst/>
          </a:prstGeom>
        </p:spPr>
        <p:txBody>
          <a:bodyPr anchor="t" rtlCol="false" tIns="0" lIns="0" bIns="0" rIns="0">
            <a:spAutoFit/>
          </a:bodyPr>
          <a:lstStyle/>
          <a:p>
            <a:pPr algn="l" marL="0" indent="0" lvl="0">
              <a:lnSpc>
                <a:spcPts val="2898"/>
              </a:lnSpc>
              <a:spcBef>
                <a:spcPct val="0"/>
              </a:spcBef>
            </a:pPr>
            <a:r>
              <a:rPr lang="en-US" b="true" sz="2070" strike="noStrike" u="none">
                <a:solidFill>
                  <a:srgbClr val="1A4A7D"/>
                </a:solidFill>
                <a:latin typeface="Montserrat Medium"/>
                <a:ea typeface="Montserrat Medium"/>
                <a:cs typeface="Montserrat Medium"/>
                <a:sym typeface="Montserrat Medium"/>
              </a:rPr>
              <a:t>Employer or partner</a:t>
            </a:r>
          </a:p>
        </p:txBody>
      </p:sp>
      <p:sp>
        <p:nvSpPr>
          <p:cNvPr name="Freeform 18" id="18"/>
          <p:cNvSpPr/>
          <p:nvPr/>
        </p:nvSpPr>
        <p:spPr>
          <a:xfrm flipH="false" flipV="false" rot="0">
            <a:off x="6524625" y="3209925"/>
            <a:ext cx="5238750" cy="866775"/>
          </a:xfrm>
          <a:custGeom>
            <a:avLst/>
            <a:gdLst/>
            <a:ahLst/>
            <a:cxnLst/>
            <a:rect r="r" b="b" t="t" l="l"/>
            <a:pathLst>
              <a:path h="866775" w="5238750">
                <a:moveTo>
                  <a:pt x="0" y="0"/>
                </a:moveTo>
                <a:lnTo>
                  <a:pt x="5238750" y="0"/>
                </a:lnTo>
                <a:lnTo>
                  <a:pt x="5238750" y="866775"/>
                </a:lnTo>
                <a:lnTo>
                  <a:pt x="0" y="866775"/>
                </a:lnTo>
                <a:lnTo>
                  <a:pt x="0" y="0"/>
                </a:lnTo>
                <a:close/>
              </a:path>
            </a:pathLst>
          </a:custGeom>
          <a:blipFill>
            <a:blip r:embed="rId13"/>
            <a:stretch>
              <a:fillRect l="0" t="0" r="0" b="0"/>
            </a:stretch>
          </a:blipFill>
        </p:spPr>
      </p:sp>
      <p:sp>
        <p:nvSpPr>
          <p:cNvPr name="Freeform 19" id="19"/>
          <p:cNvSpPr/>
          <p:nvPr/>
        </p:nvSpPr>
        <p:spPr>
          <a:xfrm flipH="false" flipV="false" rot="0">
            <a:off x="6743700" y="3429000"/>
            <a:ext cx="666750" cy="428625"/>
          </a:xfrm>
          <a:custGeom>
            <a:avLst/>
            <a:gdLst/>
            <a:ahLst/>
            <a:cxnLst/>
            <a:rect r="r" b="b" t="t" l="l"/>
            <a:pathLst>
              <a:path h="428625" w="666750">
                <a:moveTo>
                  <a:pt x="0" y="0"/>
                </a:moveTo>
                <a:lnTo>
                  <a:pt x="666750" y="0"/>
                </a:lnTo>
                <a:lnTo>
                  <a:pt x="666750" y="428625"/>
                </a:lnTo>
                <a:lnTo>
                  <a:pt x="0" y="428625"/>
                </a:lnTo>
                <a:lnTo>
                  <a:pt x="0" y="0"/>
                </a:lnTo>
                <a:close/>
              </a:path>
            </a:pathLst>
          </a:custGeom>
          <a:blipFill>
            <a:blip r:embed="rId14"/>
            <a:stretch>
              <a:fillRect l="0" t="0" r="0" b="0"/>
            </a:stretch>
          </a:blipFill>
        </p:spPr>
      </p:sp>
      <p:sp>
        <p:nvSpPr>
          <p:cNvPr name="TextBox 20" id="20"/>
          <p:cNvSpPr txBox="true"/>
          <p:nvPr/>
        </p:nvSpPr>
        <p:spPr>
          <a:xfrm rot="0">
            <a:off x="7443216" y="3541967"/>
            <a:ext cx="1627632" cy="209550"/>
          </a:xfrm>
          <a:prstGeom prst="rect">
            <a:avLst/>
          </a:prstGeom>
        </p:spPr>
        <p:txBody>
          <a:bodyPr anchor="t" rtlCol="false" tIns="0" lIns="0" bIns="0" rIns="0">
            <a:spAutoFit/>
          </a:bodyPr>
          <a:lstStyle/>
          <a:p>
            <a:pPr algn="l">
              <a:lnSpc>
                <a:spcPts val="1664"/>
              </a:lnSpc>
            </a:pPr>
            <a:r>
              <a:rPr lang="en-US" sz="1387" b="true">
                <a:solidFill>
                  <a:srgbClr val="FFFFFF"/>
                </a:solidFill>
                <a:latin typeface="Montserrat Bold"/>
                <a:ea typeface="Montserrat Bold"/>
                <a:cs typeface="Montserrat Bold"/>
                <a:sym typeface="Montserrat Bold"/>
              </a:rPr>
              <a:t>What to focus on</a:t>
            </a:r>
          </a:p>
        </p:txBody>
      </p:sp>
      <p:sp>
        <p:nvSpPr>
          <p:cNvPr name="Freeform 21" id="21"/>
          <p:cNvSpPr/>
          <p:nvPr/>
        </p:nvSpPr>
        <p:spPr>
          <a:xfrm flipH="false" flipV="false" rot="0">
            <a:off x="6524625" y="4067175"/>
            <a:ext cx="5238750" cy="1295400"/>
          </a:xfrm>
          <a:custGeom>
            <a:avLst/>
            <a:gdLst/>
            <a:ahLst/>
            <a:cxnLst/>
            <a:rect r="r" b="b" t="t" l="l"/>
            <a:pathLst>
              <a:path h="1295400" w="5238750">
                <a:moveTo>
                  <a:pt x="0" y="0"/>
                </a:moveTo>
                <a:lnTo>
                  <a:pt x="5238750" y="0"/>
                </a:lnTo>
                <a:lnTo>
                  <a:pt x="5238750" y="1295400"/>
                </a:lnTo>
                <a:lnTo>
                  <a:pt x="0" y="1295400"/>
                </a:lnTo>
                <a:lnTo>
                  <a:pt x="0" y="0"/>
                </a:lnTo>
                <a:close/>
              </a:path>
            </a:pathLst>
          </a:custGeom>
          <a:blipFill>
            <a:blip r:embed="rId15"/>
            <a:stretch>
              <a:fillRect l="0" t="0" r="0" b="0"/>
            </a:stretch>
          </a:blipFill>
        </p:spPr>
      </p:sp>
      <p:sp>
        <p:nvSpPr>
          <p:cNvPr name="TextBox 22" id="22"/>
          <p:cNvSpPr txBox="true"/>
          <p:nvPr/>
        </p:nvSpPr>
        <p:spPr>
          <a:xfrm rot="0">
            <a:off x="6958584" y="4350643"/>
            <a:ext cx="3858768" cy="699890"/>
          </a:xfrm>
          <a:prstGeom prst="rect">
            <a:avLst/>
          </a:prstGeom>
        </p:spPr>
        <p:txBody>
          <a:bodyPr anchor="t" rtlCol="false" tIns="0" lIns="0" bIns="0" rIns="0">
            <a:spAutoFit/>
          </a:bodyPr>
          <a:lstStyle/>
          <a:p>
            <a:pPr algn="l">
              <a:lnSpc>
                <a:spcPts val="2898"/>
              </a:lnSpc>
            </a:pPr>
            <a:r>
              <a:rPr lang="en-US" sz="2070" b="true">
                <a:solidFill>
                  <a:srgbClr val="1A4A7D"/>
                </a:solidFill>
                <a:latin typeface="Montserrat Medium"/>
                <a:ea typeface="Montserrat Medium"/>
                <a:cs typeface="Montserrat Medium"/>
                <a:sym typeface="Montserrat Medium"/>
              </a:rPr>
              <a:t>How a policy affects patients' ability to get care</a:t>
            </a:r>
          </a:p>
        </p:txBody>
      </p:sp>
      <p:sp>
        <p:nvSpPr>
          <p:cNvPr name="Freeform 23" id="23"/>
          <p:cNvSpPr/>
          <p:nvPr/>
        </p:nvSpPr>
        <p:spPr>
          <a:xfrm flipH="false" flipV="false" rot="0">
            <a:off x="6524625" y="5353050"/>
            <a:ext cx="5238750" cy="1295400"/>
          </a:xfrm>
          <a:custGeom>
            <a:avLst/>
            <a:gdLst/>
            <a:ahLst/>
            <a:cxnLst/>
            <a:rect r="r" b="b" t="t" l="l"/>
            <a:pathLst>
              <a:path h="1295400" w="5238750">
                <a:moveTo>
                  <a:pt x="0" y="0"/>
                </a:moveTo>
                <a:lnTo>
                  <a:pt x="5238750" y="0"/>
                </a:lnTo>
                <a:lnTo>
                  <a:pt x="5238750" y="1295400"/>
                </a:lnTo>
                <a:lnTo>
                  <a:pt x="0" y="1295400"/>
                </a:lnTo>
                <a:lnTo>
                  <a:pt x="0" y="0"/>
                </a:lnTo>
                <a:close/>
              </a:path>
            </a:pathLst>
          </a:custGeom>
          <a:blipFill>
            <a:blip r:embed="rId16"/>
            <a:stretch>
              <a:fillRect l="0" t="0" r="0" b="0"/>
            </a:stretch>
          </a:blipFill>
        </p:spPr>
      </p:sp>
      <p:sp>
        <p:nvSpPr>
          <p:cNvPr name="TextBox 24" id="24"/>
          <p:cNvSpPr txBox="true"/>
          <p:nvPr/>
        </p:nvSpPr>
        <p:spPr>
          <a:xfrm rot="0">
            <a:off x="6876288" y="5737777"/>
            <a:ext cx="4498848" cy="699890"/>
          </a:xfrm>
          <a:prstGeom prst="rect">
            <a:avLst/>
          </a:prstGeom>
        </p:spPr>
        <p:txBody>
          <a:bodyPr anchor="t" rtlCol="false" tIns="0" lIns="0" bIns="0" rIns="0">
            <a:spAutoFit/>
          </a:bodyPr>
          <a:lstStyle/>
          <a:p>
            <a:pPr algn="l" marL="0" indent="0" lvl="0">
              <a:lnSpc>
                <a:spcPts val="2898"/>
              </a:lnSpc>
              <a:spcBef>
                <a:spcPct val="0"/>
              </a:spcBef>
            </a:pPr>
            <a:r>
              <a:rPr lang="en-US" b="true" sz="2070" strike="noStrike" u="none">
                <a:solidFill>
                  <a:srgbClr val="1A4A7D"/>
                </a:solidFill>
                <a:latin typeface="Montserrat Medium"/>
                <a:ea typeface="Montserrat Medium"/>
                <a:cs typeface="Montserrat Medium"/>
                <a:sym typeface="Montserrat Medium"/>
              </a:rPr>
              <a:t>What patients need, how we can help, and what it will cost</a:t>
            </a:r>
          </a:p>
        </p:txBody>
      </p:sp>
      <p:sp>
        <p:nvSpPr>
          <p:cNvPr name="Freeform 25" id="25"/>
          <p:cNvSpPr/>
          <p:nvPr/>
        </p:nvSpPr>
        <p:spPr>
          <a:xfrm flipH="false" flipV="false" rot="0">
            <a:off x="6524625" y="6638925"/>
            <a:ext cx="5238750" cy="1504950"/>
          </a:xfrm>
          <a:custGeom>
            <a:avLst/>
            <a:gdLst/>
            <a:ahLst/>
            <a:cxnLst/>
            <a:rect r="r" b="b" t="t" l="l"/>
            <a:pathLst>
              <a:path h="1504950" w="5238750">
                <a:moveTo>
                  <a:pt x="0" y="0"/>
                </a:moveTo>
                <a:lnTo>
                  <a:pt x="5238750" y="0"/>
                </a:lnTo>
                <a:lnTo>
                  <a:pt x="5238750" y="1504950"/>
                </a:lnTo>
                <a:lnTo>
                  <a:pt x="0" y="1504950"/>
                </a:lnTo>
                <a:lnTo>
                  <a:pt x="0" y="0"/>
                </a:lnTo>
                <a:close/>
              </a:path>
            </a:pathLst>
          </a:custGeom>
          <a:blipFill>
            <a:blip r:embed="rId17"/>
            <a:stretch>
              <a:fillRect l="0" t="0" r="0" b="0"/>
            </a:stretch>
          </a:blipFill>
        </p:spPr>
      </p:sp>
      <p:sp>
        <p:nvSpPr>
          <p:cNvPr name="TextBox 26" id="26"/>
          <p:cNvSpPr txBox="true"/>
          <p:nvPr/>
        </p:nvSpPr>
        <p:spPr>
          <a:xfrm rot="0">
            <a:off x="6876288" y="6825043"/>
            <a:ext cx="4833560" cy="1061840"/>
          </a:xfrm>
          <a:prstGeom prst="rect">
            <a:avLst/>
          </a:prstGeom>
        </p:spPr>
        <p:txBody>
          <a:bodyPr anchor="t" rtlCol="false" tIns="0" lIns="0" bIns="0" rIns="0">
            <a:spAutoFit/>
          </a:bodyPr>
          <a:lstStyle/>
          <a:p>
            <a:pPr algn="l" marL="0" indent="0" lvl="0">
              <a:lnSpc>
                <a:spcPts val="2898"/>
              </a:lnSpc>
              <a:spcBef>
                <a:spcPct val="0"/>
              </a:spcBef>
            </a:pPr>
            <a:r>
              <a:rPr lang="en-US" b="true" sz="2070" strike="noStrike" u="none">
                <a:solidFill>
                  <a:srgbClr val="1A4A7D"/>
                </a:solidFill>
                <a:latin typeface="Montserrat Medium"/>
                <a:ea typeface="Montserrat Medium"/>
                <a:cs typeface="Montserrat Medium"/>
                <a:sym typeface="Montserrat Medium"/>
              </a:rPr>
              <a:t>A problem we can solve together and how each organization can help</a:t>
            </a:r>
          </a:p>
        </p:txBody>
      </p:sp>
      <p:sp>
        <p:nvSpPr>
          <p:cNvPr name="Freeform 27" id="27"/>
          <p:cNvSpPr/>
          <p:nvPr/>
        </p:nvSpPr>
        <p:spPr>
          <a:xfrm flipH="false" flipV="false" rot="0">
            <a:off x="11753850" y="3209925"/>
            <a:ext cx="5448300" cy="866775"/>
          </a:xfrm>
          <a:custGeom>
            <a:avLst/>
            <a:gdLst/>
            <a:ahLst/>
            <a:cxnLst/>
            <a:rect r="r" b="b" t="t" l="l"/>
            <a:pathLst>
              <a:path h="866775" w="5448300">
                <a:moveTo>
                  <a:pt x="0" y="0"/>
                </a:moveTo>
                <a:lnTo>
                  <a:pt x="5448300" y="0"/>
                </a:lnTo>
                <a:lnTo>
                  <a:pt x="5448300" y="866775"/>
                </a:lnTo>
                <a:lnTo>
                  <a:pt x="0" y="866775"/>
                </a:lnTo>
                <a:lnTo>
                  <a:pt x="0" y="0"/>
                </a:lnTo>
                <a:close/>
              </a:path>
            </a:pathLst>
          </a:custGeom>
          <a:blipFill>
            <a:blip r:embed="rId18"/>
            <a:stretch>
              <a:fillRect l="0" t="0" r="0" b="0"/>
            </a:stretch>
          </a:blipFill>
        </p:spPr>
      </p:sp>
      <p:sp>
        <p:nvSpPr>
          <p:cNvPr name="Freeform 28" id="28"/>
          <p:cNvSpPr/>
          <p:nvPr/>
        </p:nvSpPr>
        <p:spPr>
          <a:xfrm flipH="false" flipV="false" rot="0">
            <a:off x="11972925" y="3429000"/>
            <a:ext cx="657225" cy="428625"/>
          </a:xfrm>
          <a:custGeom>
            <a:avLst/>
            <a:gdLst/>
            <a:ahLst/>
            <a:cxnLst/>
            <a:rect r="r" b="b" t="t" l="l"/>
            <a:pathLst>
              <a:path h="428625" w="657225">
                <a:moveTo>
                  <a:pt x="0" y="0"/>
                </a:moveTo>
                <a:lnTo>
                  <a:pt x="657225" y="0"/>
                </a:lnTo>
                <a:lnTo>
                  <a:pt x="657225" y="428625"/>
                </a:lnTo>
                <a:lnTo>
                  <a:pt x="0" y="428625"/>
                </a:lnTo>
                <a:lnTo>
                  <a:pt x="0" y="0"/>
                </a:lnTo>
                <a:close/>
              </a:path>
            </a:pathLst>
          </a:custGeom>
          <a:blipFill>
            <a:blip r:embed="rId19"/>
            <a:stretch>
              <a:fillRect l="0" t="0" r="0" b="0"/>
            </a:stretch>
          </a:blipFill>
        </p:spPr>
      </p:sp>
      <p:sp>
        <p:nvSpPr>
          <p:cNvPr name="Freeform 29" id="29"/>
          <p:cNvSpPr/>
          <p:nvPr/>
        </p:nvSpPr>
        <p:spPr>
          <a:xfrm flipH="false" flipV="false" rot="0">
            <a:off x="11753850" y="4067175"/>
            <a:ext cx="5448300" cy="1295400"/>
          </a:xfrm>
          <a:custGeom>
            <a:avLst/>
            <a:gdLst/>
            <a:ahLst/>
            <a:cxnLst/>
            <a:rect r="r" b="b" t="t" l="l"/>
            <a:pathLst>
              <a:path h="1295400" w="5448300">
                <a:moveTo>
                  <a:pt x="0" y="0"/>
                </a:moveTo>
                <a:lnTo>
                  <a:pt x="5448300" y="0"/>
                </a:lnTo>
                <a:lnTo>
                  <a:pt x="5448300" y="1295400"/>
                </a:lnTo>
                <a:lnTo>
                  <a:pt x="0" y="1295400"/>
                </a:lnTo>
                <a:lnTo>
                  <a:pt x="0" y="0"/>
                </a:lnTo>
                <a:close/>
              </a:path>
            </a:pathLst>
          </a:custGeom>
          <a:blipFill>
            <a:blip r:embed="rId20"/>
            <a:stretch>
              <a:fillRect l="0" t="0" r="0" b="0"/>
            </a:stretch>
          </a:blipFill>
        </p:spPr>
      </p:sp>
      <p:sp>
        <p:nvSpPr>
          <p:cNvPr name="TextBox 30" id="30"/>
          <p:cNvSpPr txBox="true"/>
          <p:nvPr/>
        </p:nvSpPr>
        <p:spPr>
          <a:xfrm rot="0">
            <a:off x="12143232" y="4350643"/>
            <a:ext cx="4498848" cy="699890"/>
          </a:xfrm>
          <a:prstGeom prst="rect">
            <a:avLst/>
          </a:prstGeom>
        </p:spPr>
        <p:txBody>
          <a:bodyPr anchor="t" rtlCol="false" tIns="0" lIns="0" bIns="0" rIns="0">
            <a:spAutoFit/>
          </a:bodyPr>
          <a:lstStyle/>
          <a:p>
            <a:pPr algn="l" marL="0" indent="0" lvl="0">
              <a:lnSpc>
                <a:spcPts val="2898"/>
              </a:lnSpc>
              <a:spcBef>
                <a:spcPct val="0"/>
              </a:spcBef>
            </a:pPr>
            <a:r>
              <a:rPr lang="en-US" b="true" sz="2070" strike="noStrike" u="none">
                <a:solidFill>
                  <a:srgbClr val="1A4A7D"/>
                </a:solidFill>
                <a:latin typeface="Montserrat Medium"/>
                <a:ea typeface="Montserrat Medium"/>
                <a:cs typeface="Montserrat Medium"/>
                <a:sym typeface="Montserrat Medium"/>
              </a:rPr>
              <a:t>Meet with us about the issue and visit the health center.</a:t>
            </a:r>
          </a:p>
        </p:txBody>
      </p:sp>
      <p:sp>
        <p:nvSpPr>
          <p:cNvPr name="Freeform 31" id="31"/>
          <p:cNvSpPr/>
          <p:nvPr/>
        </p:nvSpPr>
        <p:spPr>
          <a:xfrm flipH="false" flipV="false" rot="0">
            <a:off x="11753850" y="5353050"/>
            <a:ext cx="5448300" cy="1295400"/>
          </a:xfrm>
          <a:custGeom>
            <a:avLst/>
            <a:gdLst/>
            <a:ahLst/>
            <a:cxnLst/>
            <a:rect r="r" b="b" t="t" l="l"/>
            <a:pathLst>
              <a:path h="1295400" w="5448300">
                <a:moveTo>
                  <a:pt x="0" y="0"/>
                </a:moveTo>
                <a:lnTo>
                  <a:pt x="5448300" y="0"/>
                </a:lnTo>
                <a:lnTo>
                  <a:pt x="5448300" y="1295400"/>
                </a:lnTo>
                <a:lnTo>
                  <a:pt x="0" y="1295400"/>
                </a:lnTo>
                <a:lnTo>
                  <a:pt x="0" y="0"/>
                </a:lnTo>
                <a:close/>
              </a:path>
            </a:pathLst>
          </a:custGeom>
          <a:blipFill>
            <a:blip r:embed="rId21"/>
            <a:stretch>
              <a:fillRect l="0" t="0" r="0" b="0"/>
            </a:stretch>
          </a:blipFill>
        </p:spPr>
      </p:sp>
      <p:sp>
        <p:nvSpPr>
          <p:cNvPr name="TextBox 32" id="32"/>
          <p:cNvSpPr txBox="true"/>
          <p:nvPr/>
        </p:nvSpPr>
        <p:spPr>
          <a:xfrm rot="0">
            <a:off x="12143232" y="5689283"/>
            <a:ext cx="3657600" cy="699890"/>
          </a:xfrm>
          <a:prstGeom prst="rect">
            <a:avLst/>
          </a:prstGeom>
        </p:spPr>
        <p:txBody>
          <a:bodyPr anchor="t" rtlCol="false" tIns="0" lIns="0" bIns="0" rIns="0">
            <a:spAutoFit/>
          </a:bodyPr>
          <a:lstStyle/>
          <a:p>
            <a:pPr algn="l" marL="0" indent="0" lvl="0">
              <a:lnSpc>
                <a:spcPts val="2898"/>
              </a:lnSpc>
              <a:spcBef>
                <a:spcPct val="0"/>
              </a:spcBef>
            </a:pPr>
            <a:r>
              <a:rPr lang="en-US" b="true" sz="2070" strike="noStrike" u="none">
                <a:solidFill>
                  <a:srgbClr val="1A4A7D"/>
                </a:solidFill>
                <a:latin typeface="Montserrat Medium"/>
                <a:ea typeface="Montserrat Medium"/>
                <a:cs typeface="Montserrat Medium"/>
                <a:sym typeface="Montserrat Medium"/>
              </a:rPr>
              <a:t>Consider funding a project with a clear goal.</a:t>
            </a:r>
          </a:p>
        </p:txBody>
      </p:sp>
      <p:sp>
        <p:nvSpPr>
          <p:cNvPr name="Freeform 33" id="33"/>
          <p:cNvSpPr/>
          <p:nvPr/>
        </p:nvSpPr>
        <p:spPr>
          <a:xfrm flipH="false" flipV="false" rot="0">
            <a:off x="11753850" y="6638925"/>
            <a:ext cx="5448300" cy="1504950"/>
          </a:xfrm>
          <a:custGeom>
            <a:avLst/>
            <a:gdLst/>
            <a:ahLst/>
            <a:cxnLst/>
            <a:rect r="r" b="b" t="t" l="l"/>
            <a:pathLst>
              <a:path h="1504950" w="5448300">
                <a:moveTo>
                  <a:pt x="0" y="0"/>
                </a:moveTo>
                <a:lnTo>
                  <a:pt x="5448300" y="0"/>
                </a:lnTo>
                <a:lnTo>
                  <a:pt x="5448300" y="1504950"/>
                </a:lnTo>
                <a:lnTo>
                  <a:pt x="0" y="1504950"/>
                </a:lnTo>
                <a:lnTo>
                  <a:pt x="0" y="0"/>
                </a:lnTo>
                <a:close/>
              </a:path>
            </a:pathLst>
          </a:custGeom>
          <a:blipFill>
            <a:blip r:embed="rId22"/>
            <a:stretch>
              <a:fillRect l="0" t="0" r="0" b="0"/>
            </a:stretch>
          </a:blipFill>
        </p:spPr>
      </p:sp>
      <p:sp>
        <p:nvSpPr>
          <p:cNvPr name="TextBox 34" id="34"/>
          <p:cNvSpPr txBox="true"/>
          <p:nvPr/>
        </p:nvSpPr>
        <p:spPr>
          <a:xfrm rot="0">
            <a:off x="12143232" y="7006019"/>
            <a:ext cx="4736507" cy="699890"/>
          </a:xfrm>
          <a:prstGeom prst="rect">
            <a:avLst/>
          </a:prstGeom>
        </p:spPr>
        <p:txBody>
          <a:bodyPr anchor="t" rtlCol="false" tIns="0" lIns="0" bIns="0" rIns="0">
            <a:spAutoFit/>
          </a:bodyPr>
          <a:lstStyle/>
          <a:p>
            <a:pPr algn="l" marL="0" indent="0" lvl="0">
              <a:lnSpc>
                <a:spcPts val="2898"/>
              </a:lnSpc>
              <a:spcBef>
                <a:spcPct val="0"/>
              </a:spcBef>
            </a:pPr>
            <a:r>
              <a:rPr lang="en-US" b="true" sz="2070" strike="noStrike" u="none">
                <a:solidFill>
                  <a:srgbClr val="1A4A7D"/>
                </a:solidFill>
                <a:latin typeface="Montserrat Medium"/>
                <a:ea typeface="Montserrat Medium"/>
                <a:cs typeface="Montserrat Medium"/>
                <a:sym typeface="Montserrat Medium"/>
              </a:rPr>
              <a:t>Choose someone from your team to join a planning meeting.</a:t>
            </a:r>
          </a:p>
        </p:txBody>
      </p:sp>
      <p:sp>
        <p:nvSpPr>
          <p:cNvPr name="Freeform 35" id="35"/>
          <p:cNvSpPr/>
          <p:nvPr/>
        </p:nvSpPr>
        <p:spPr>
          <a:xfrm flipH="false" flipV="false" rot="0">
            <a:off x="1304925" y="8353425"/>
            <a:ext cx="15897225" cy="219075"/>
          </a:xfrm>
          <a:custGeom>
            <a:avLst/>
            <a:gdLst/>
            <a:ahLst/>
            <a:cxnLst/>
            <a:rect r="r" b="b" t="t" l="l"/>
            <a:pathLst>
              <a:path h="219075" w="15897225">
                <a:moveTo>
                  <a:pt x="0" y="0"/>
                </a:moveTo>
                <a:lnTo>
                  <a:pt x="15897225" y="0"/>
                </a:lnTo>
                <a:lnTo>
                  <a:pt x="15897225" y="219075"/>
                </a:lnTo>
                <a:lnTo>
                  <a:pt x="0" y="219075"/>
                </a:lnTo>
                <a:lnTo>
                  <a:pt x="0" y="0"/>
                </a:lnTo>
                <a:close/>
              </a:path>
            </a:pathLst>
          </a:custGeom>
          <a:blipFill>
            <a:blip r:embed="rId23"/>
            <a:stretch>
              <a:fillRect l="0" t="0" r="0" b="0"/>
            </a:stretch>
          </a:blipFill>
        </p:spPr>
      </p:sp>
      <p:sp>
        <p:nvSpPr>
          <p:cNvPr name="Freeform 36" id="36"/>
          <p:cNvSpPr/>
          <p:nvPr/>
        </p:nvSpPr>
        <p:spPr>
          <a:xfrm flipH="false" flipV="false" rot="0">
            <a:off x="1304925" y="8353425"/>
            <a:ext cx="876300" cy="866775"/>
          </a:xfrm>
          <a:custGeom>
            <a:avLst/>
            <a:gdLst/>
            <a:ahLst/>
            <a:cxnLst/>
            <a:rect r="r" b="b" t="t" l="l"/>
            <a:pathLst>
              <a:path h="866775" w="876300">
                <a:moveTo>
                  <a:pt x="0" y="0"/>
                </a:moveTo>
                <a:lnTo>
                  <a:pt x="876300" y="0"/>
                </a:lnTo>
                <a:lnTo>
                  <a:pt x="876300" y="866775"/>
                </a:lnTo>
                <a:lnTo>
                  <a:pt x="0" y="866775"/>
                </a:lnTo>
                <a:lnTo>
                  <a:pt x="0" y="0"/>
                </a:lnTo>
                <a:close/>
              </a:path>
            </a:pathLst>
          </a:custGeom>
          <a:blipFill>
            <a:blip r:embed="rId24"/>
            <a:stretch>
              <a:fillRect l="0" t="0" r="0" b="0"/>
            </a:stretch>
          </a:blipFill>
        </p:spPr>
      </p:sp>
      <p:sp>
        <p:nvSpPr>
          <p:cNvPr name="TextBox 37" id="37"/>
          <p:cNvSpPr txBox="true"/>
          <p:nvPr/>
        </p:nvSpPr>
        <p:spPr>
          <a:xfrm rot="0">
            <a:off x="2249424" y="8728519"/>
            <a:ext cx="8577072" cy="257175"/>
          </a:xfrm>
          <a:prstGeom prst="rect">
            <a:avLst/>
          </a:prstGeom>
        </p:spPr>
        <p:txBody>
          <a:bodyPr anchor="t" rtlCol="false" tIns="0" lIns="0" bIns="0" rIns="0">
            <a:spAutoFit/>
          </a:bodyPr>
          <a:lstStyle/>
          <a:p>
            <a:pPr algn="l">
              <a:lnSpc>
                <a:spcPts val="2025"/>
              </a:lnSpc>
            </a:pPr>
            <a:r>
              <a:rPr lang="en-US" sz="1687" b="true">
                <a:solidFill>
                  <a:srgbClr val="1A4A7D"/>
                </a:solidFill>
                <a:latin typeface="Montserrat Bold"/>
                <a:ea typeface="Montserrat Bold"/>
                <a:cs typeface="Montserrat Bold"/>
                <a:sym typeface="Montserrat Bold"/>
              </a:rPr>
              <a:t>Adjust the message for your audience. Keep the facts the same.</a:t>
            </a:r>
          </a:p>
        </p:txBody>
      </p:sp>
      <p:sp>
        <p:nvSpPr>
          <p:cNvPr name="TextBox 38" id="38"/>
          <p:cNvSpPr txBox="true"/>
          <p:nvPr/>
        </p:nvSpPr>
        <p:spPr>
          <a:xfrm rot="0">
            <a:off x="12710160" y="3541967"/>
            <a:ext cx="1133856" cy="209550"/>
          </a:xfrm>
          <a:prstGeom prst="rect">
            <a:avLst/>
          </a:prstGeom>
        </p:spPr>
        <p:txBody>
          <a:bodyPr anchor="t" rtlCol="false" tIns="0" lIns="0" bIns="0" rIns="0">
            <a:spAutoFit/>
          </a:bodyPr>
          <a:lstStyle/>
          <a:p>
            <a:pPr algn="l">
              <a:lnSpc>
                <a:spcPts val="1664"/>
              </a:lnSpc>
            </a:pPr>
            <a:r>
              <a:rPr lang="en-US" sz="1387" b="true">
                <a:solidFill>
                  <a:srgbClr val="FFFFFF"/>
                </a:solidFill>
                <a:latin typeface="Montserrat Bold"/>
                <a:ea typeface="Montserrat Bold"/>
                <a:cs typeface="Montserrat Bold"/>
                <a:sym typeface="Montserrat Bold"/>
              </a:rPr>
              <a:t>What to ask</a:t>
            </a:r>
          </a:p>
        </p:txBody>
      </p:sp>
      <p:sp>
        <p:nvSpPr>
          <p:cNvPr name="TextBox 39" id="39"/>
          <p:cNvSpPr txBox="true"/>
          <p:nvPr/>
        </p:nvSpPr>
        <p:spPr>
          <a:xfrm rot="0">
            <a:off x="16687800" y="828675"/>
            <a:ext cx="666750" cy="314325"/>
          </a:xfrm>
          <a:prstGeom prst="rect">
            <a:avLst/>
          </a:prstGeom>
        </p:spPr>
        <p:txBody>
          <a:bodyPr anchor="t" rtlCol="false" tIns="0" lIns="0" bIns="0" rIns="0">
            <a:spAutoFit/>
          </a:bodyPr>
          <a:lstStyle/>
          <a:p>
            <a:pPr algn="r">
              <a:lnSpc>
                <a:spcPts val="2430"/>
              </a:lnSpc>
            </a:pPr>
            <a:r>
              <a:rPr lang="en-US" sz="2025" b="true">
                <a:solidFill>
                  <a:srgbClr val="47A23F"/>
                </a:solidFill>
                <a:latin typeface="Arimo Bold"/>
                <a:ea typeface="Arimo Bold"/>
                <a:cs typeface="Arimo Bold"/>
                <a:sym typeface="Arimo Bold"/>
              </a:rPr>
              <a:t>20</a:t>
            </a:r>
          </a:p>
        </p:txBody>
      </p:sp>
      <p:sp>
        <p:nvSpPr>
          <p:cNvPr name="Freeform 40" id="40"/>
          <p:cNvSpPr/>
          <p:nvPr/>
        </p:nvSpPr>
        <p:spPr>
          <a:xfrm flipH="false" flipV="false" rot="0">
            <a:off x="15938903" y="8786812"/>
            <a:ext cx="1881671" cy="1140242"/>
          </a:xfrm>
          <a:custGeom>
            <a:avLst/>
            <a:gdLst/>
            <a:ahLst/>
            <a:cxnLst/>
            <a:rect r="r" b="b" t="t" l="l"/>
            <a:pathLst>
              <a:path h="1140242" w="1881671">
                <a:moveTo>
                  <a:pt x="0" y="0"/>
                </a:moveTo>
                <a:lnTo>
                  <a:pt x="1881671" y="0"/>
                </a:lnTo>
                <a:lnTo>
                  <a:pt x="1881671" y="1140242"/>
                </a:lnTo>
                <a:lnTo>
                  <a:pt x="0" y="1140242"/>
                </a:lnTo>
                <a:lnTo>
                  <a:pt x="0" y="0"/>
                </a:lnTo>
                <a:close/>
              </a:path>
            </a:pathLst>
          </a:custGeom>
          <a:blipFill>
            <a:blip r:embed="rId25"/>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p:cSld>
    <p:bg>
      <p:bgPr>
        <a:solidFill>
          <a:srgbClr val="F7FAFC"/>
        </a:solidFill>
      </p:bgPr>
    </p:bg>
    <p:spTree>
      <p:nvGrpSpPr>
        <p:cNvPr id="1" name=""/>
        <p:cNvGrpSpPr/>
        <p:nvPr/>
      </p:nvGrpSpPr>
      <p:grpSpPr>
        <a:xfrm>
          <a:off x="0" y="0"/>
          <a:ext cx="0" cy="0"/>
          <a:chOff x="0" y="0"/>
          <a:chExt cx="0" cy="0"/>
        </a:xfrm>
      </p:grpSpPr>
      <p:sp>
        <p:nvSpPr>
          <p:cNvPr name="TextBox 2" id="2"/>
          <p:cNvSpPr txBox="true"/>
          <p:nvPr/>
        </p:nvSpPr>
        <p:spPr>
          <a:xfrm rot="0">
            <a:off x="16192500" y="628650"/>
            <a:ext cx="952500" cy="325755"/>
          </a:xfrm>
          <a:prstGeom prst="rect">
            <a:avLst/>
          </a:prstGeom>
        </p:spPr>
        <p:txBody>
          <a:bodyPr anchor="t" rtlCol="false" tIns="0" lIns="0" bIns="0" rIns="0">
            <a:spAutoFit/>
          </a:bodyPr>
          <a:lstStyle/>
          <a:p>
            <a:pPr algn="r">
              <a:lnSpc>
                <a:spcPts val="2520"/>
              </a:lnSpc>
            </a:pPr>
            <a:r>
              <a:rPr lang="en-US" sz="1800" b="true">
                <a:solidFill>
                  <a:srgbClr val="47A23F"/>
                </a:solidFill>
                <a:latin typeface="Arimo Bold"/>
                <a:ea typeface="Arimo Bold"/>
                <a:cs typeface="Arimo Bold"/>
                <a:sym typeface="Arimo Bold"/>
              </a:rPr>
              <a:t>21</a:t>
            </a:r>
          </a:p>
        </p:txBody>
      </p:sp>
      <p:sp>
        <p:nvSpPr>
          <p:cNvPr name="TextBox 3" id="3"/>
          <p:cNvSpPr txBox="true"/>
          <p:nvPr/>
        </p:nvSpPr>
        <p:spPr>
          <a:xfrm rot="0">
            <a:off x="1143000" y="628650"/>
            <a:ext cx="13811250" cy="625475"/>
          </a:xfrm>
          <a:prstGeom prst="rect">
            <a:avLst/>
          </a:prstGeom>
        </p:spPr>
        <p:txBody>
          <a:bodyPr anchor="t" rtlCol="false" tIns="0" lIns="0" bIns="0" rIns="0">
            <a:spAutoFit/>
          </a:bodyPr>
          <a:lstStyle/>
          <a:p>
            <a:pPr algn="l">
              <a:lnSpc>
                <a:spcPts val="4900"/>
              </a:lnSpc>
            </a:pPr>
            <a:r>
              <a:rPr lang="en-US" sz="3500" b="true">
                <a:solidFill>
                  <a:srgbClr val="0076A8"/>
                </a:solidFill>
                <a:latin typeface="Arimo Bold"/>
                <a:ea typeface="Arimo Bold"/>
                <a:cs typeface="Arimo Bold"/>
                <a:sym typeface="Arimo Bold"/>
              </a:rPr>
              <a:t>Practice the message you will use</a:t>
            </a:r>
          </a:p>
        </p:txBody>
      </p:sp>
      <p:sp>
        <p:nvSpPr>
          <p:cNvPr name="TextBox 4" id="4"/>
          <p:cNvSpPr txBox="true"/>
          <p:nvPr/>
        </p:nvSpPr>
        <p:spPr>
          <a:xfrm rot="0">
            <a:off x="1143000" y="1368425"/>
            <a:ext cx="9525000" cy="325755"/>
          </a:xfrm>
          <a:prstGeom prst="rect">
            <a:avLst/>
          </a:prstGeom>
        </p:spPr>
        <p:txBody>
          <a:bodyPr anchor="t" rtlCol="false" tIns="0" lIns="0" bIns="0" rIns="0">
            <a:spAutoFit/>
          </a:bodyPr>
          <a:lstStyle/>
          <a:p>
            <a:pPr algn="l">
              <a:lnSpc>
                <a:spcPts val="2520"/>
              </a:lnSpc>
            </a:pPr>
            <a:r>
              <a:rPr lang="en-US" sz="1800">
                <a:solidFill>
                  <a:srgbClr val="4F5E66"/>
                </a:solidFill>
                <a:latin typeface="Arimo"/>
                <a:ea typeface="Arimo"/>
                <a:cs typeface="Arimo"/>
                <a:sym typeface="Arimo"/>
              </a:rPr>
              <a:t>Seven minutes in groups of three</a:t>
            </a:r>
          </a:p>
        </p:txBody>
      </p:sp>
      <p:grpSp>
        <p:nvGrpSpPr>
          <p:cNvPr name="Group 5" id="5"/>
          <p:cNvGrpSpPr/>
          <p:nvPr/>
        </p:nvGrpSpPr>
        <p:grpSpPr>
          <a:xfrm rot="0">
            <a:off x="1143000" y="2905125"/>
            <a:ext cx="16002000" cy="38100"/>
            <a:chOff x="0" y="0"/>
            <a:chExt cx="21336000" cy="50800"/>
          </a:xfrm>
        </p:grpSpPr>
        <p:sp>
          <p:nvSpPr>
            <p:cNvPr name="Freeform 6" id="6"/>
            <p:cNvSpPr/>
            <p:nvPr/>
          </p:nvSpPr>
          <p:spPr>
            <a:xfrm flipH="false" flipV="false" rot="0">
              <a:off x="0" y="0"/>
              <a:ext cx="21336000" cy="50800"/>
            </a:xfrm>
            <a:custGeom>
              <a:avLst/>
              <a:gdLst/>
              <a:ahLst/>
              <a:cxnLst/>
              <a:rect r="r" b="b" t="t" l="l"/>
              <a:pathLst>
                <a:path h="50800" w="21336000">
                  <a:moveTo>
                    <a:pt x="25400" y="0"/>
                  </a:moveTo>
                  <a:lnTo>
                    <a:pt x="21310600" y="0"/>
                  </a:lnTo>
                  <a:cubicBezTo>
                    <a:pt x="21324629" y="0"/>
                    <a:pt x="21336000" y="11372"/>
                    <a:pt x="21336000" y="25400"/>
                  </a:cubicBezTo>
                  <a:cubicBezTo>
                    <a:pt x="21336000" y="39428"/>
                    <a:pt x="21324629" y="50800"/>
                    <a:pt x="21310600" y="50800"/>
                  </a:cubicBezTo>
                  <a:lnTo>
                    <a:pt x="25400" y="50800"/>
                  </a:lnTo>
                  <a:cubicBezTo>
                    <a:pt x="11372" y="50800"/>
                    <a:pt x="0" y="39428"/>
                    <a:pt x="0" y="25400"/>
                  </a:cubicBezTo>
                  <a:cubicBezTo>
                    <a:pt x="0" y="11372"/>
                    <a:pt x="11372" y="0"/>
                    <a:pt x="25400" y="0"/>
                  </a:cubicBezTo>
                  <a:close/>
                </a:path>
              </a:pathLst>
            </a:custGeom>
            <a:solidFill>
              <a:srgbClr val="0076A8"/>
            </a:solidFill>
          </p:spPr>
        </p:sp>
        <p:sp>
          <p:nvSpPr>
            <p:cNvPr name="TextBox 7" id="7"/>
            <p:cNvSpPr txBox="true"/>
            <p:nvPr/>
          </p:nvSpPr>
          <p:spPr>
            <a:xfrm>
              <a:off x="0" y="-38100"/>
              <a:ext cx="21336000" cy="88900"/>
            </a:xfrm>
            <a:prstGeom prst="rect">
              <a:avLst/>
            </a:prstGeom>
          </p:spPr>
          <p:txBody>
            <a:bodyPr anchor="ctr" rtlCol="false" tIns="50800" lIns="50800" bIns="50800" rIns="50800"/>
            <a:lstStyle/>
            <a:p>
              <a:pPr algn="l">
                <a:lnSpc>
                  <a:spcPts val="1679"/>
                </a:lnSpc>
              </a:pPr>
            </a:p>
          </p:txBody>
        </p:sp>
      </p:grpSp>
      <p:sp>
        <p:nvSpPr>
          <p:cNvPr name="AutoShape 8" id="8"/>
          <p:cNvSpPr/>
          <p:nvPr/>
        </p:nvSpPr>
        <p:spPr>
          <a:xfrm>
            <a:off x="6076950" y="3981450"/>
            <a:ext cx="514350" cy="0"/>
          </a:xfrm>
          <a:prstGeom prst="line">
            <a:avLst/>
          </a:prstGeom>
          <a:ln cap="flat" w="38100">
            <a:solidFill>
              <a:srgbClr val="0076A8"/>
            </a:solidFill>
            <a:prstDash val="solid"/>
            <a:headEnd type="none" len="sm" w="sm"/>
            <a:tailEnd type="arrow" len="sm" w="med"/>
          </a:ln>
        </p:spPr>
      </p:sp>
      <p:sp>
        <p:nvSpPr>
          <p:cNvPr name="AutoShape 9" id="9"/>
          <p:cNvSpPr/>
          <p:nvPr/>
        </p:nvSpPr>
        <p:spPr>
          <a:xfrm>
            <a:off x="11696700" y="3981450"/>
            <a:ext cx="514350" cy="0"/>
          </a:xfrm>
          <a:prstGeom prst="line">
            <a:avLst/>
          </a:prstGeom>
          <a:ln cap="flat" w="38100">
            <a:solidFill>
              <a:srgbClr val="0076A8"/>
            </a:solidFill>
            <a:prstDash val="solid"/>
            <a:headEnd type="none" len="sm" w="sm"/>
            <a:tailEnd type="arrow" len="sm" w="med"/>
          </a:ln>
        </p:spPr>
      </p:sp>
      <p:grpSp>
        <p:nvGrpSpPr>
          <p:cNvPr name="Group 10" id="10"/>
          <p:cNvGrpSpPr/>
          <p:nvPr/>
        </p:nvGrpSpPr>
        <p:grpSpPr>
          <a:xfrm rot="0">
            <a:off x="1143000" y="3524250"/>
            <a:ext cx="4762500" cy="3571875"/>
            <a:chOff x="0" y="0"/>
            <a:chExt cx="6350000" cy="4762500"/>
          </a:xfrm>
        </p:grpSpPr>
        <p:sp>
          <p:nvSpPr>
            <p:cNvPr name="Freeform 11" id="11"/>
            <p:cNvSpPr/>
            <p:nvPr/>
          </p:nvSpPr>
          <p:spPr>
            <a:xfrm flipH="false" flipV="false" rot="0">
              <a:off x="0" y="0"/>
              <a:ext cx="6350000" cy="4762500"/>
            </a:xfrm>
            <a:custGeom>
              <a:avLst/>
              <a:gdLst/>
              <a:ahLst/>
              <a:cxnLst/>
              <a:rect r="r" b="b" t="t" l="l"/>
              <a:pathLst>
                <a:path h="4762500" w="6350000">
                  <a:moveTo>
                    <a:pt x="254000" y="0"/>
                  </a:moveTo>
                  <a:lnTo>
                    <a:pt x="6096000" y="0"/>
                  </a:lnTo>
                  <a:cubicBezTo>
                    <a:pt x="6236280" y="0"/>
                    <a:pt x="6350000" y="113720"/>
                    <a:pt x="6350000" y="254000"/>
                  </a:cubicBezTo>
                  <a:lnTo>
                    <a:pt x="6350000" y="4508500"/>
                  </a:lnTo>
                  <a:cubicBezTo>
                    <a:pt x="6350000" y="4648780"/>
                    <a:pt x="6236280" y="4762500"/>
                    <a:pt x="6096000" y="4762500"/>
                  </a:cubicBezTo>
                  <a:lnTo>
                    <a:pt x="254000" y="4762500"/>
                  </a:lnTo>
                  <a:cubicBezTo>
                    <a:pt x="113720" y="4762500"/>
                    <a:pt x="0" y="4648780"/>
                    <a:pt x="0" y="4508500"/>
                  </a:cubicBezTo>
                  <a:lnTo>
                    <a:pt x="0" y="254000"/>
                  </a:lnTo>
                  <a:cubicBezTo>
                    <a:pt x="0" y="113720"/>
                    <a:pt x="113720" y="0"/>
                    <a:pt x="254000" y="0"/>
                  </a:cubicBezTo>
                  <a:close/>
                </a:path>
              </a:pathLst>
            </a:custGeom>
            <a:solidFill>
              <a:srgbClr val="FFFFFF"/>
            </a:solidFill>
            <a:ln w="19050" cap="sq">
              <a:solidFill>
                <a:srgbClr val="D8E4E9"/>
              </a:solidFill>
              <a:prstDash val="solid"/>
              <a:miter/>
            </a:ln>
          </p:spPr>
        </p:sp>
        <p:sp>
          <p:nvSpPr>
            <p:cNvPr name="TextBox 12" id="12"/>
            <p:cNvSpPr txBox="true"/>
            <p:nvPr/>
          </p:nvSpPr>
          <p:spPr>
            <a:xfrm>
              <a:off x="0" y="-38100"/>
              <a:ext cx="6350000" cy="4800600"/>
            </a:xfrm>
            <a:prstGeom prst="rect">
              <a:avLst/>
            </a:prstGeom>
          </p:spPr>
          <p:txBody>
            <a:bodyPr anchor="ctr" rtlCol="false" tIns="50800" lIns="50800" bIns="50800" rIns="50800"/>
            <a:lstStyle/>
            <a:p>
              <a:pPr algn="l">
                <a:lnSpc>
                  <a:spcPts val="1679"/>
                </a:lnSpc>
              </a:pPr>
            </a:p>
          </p:txBody>
        </p:sp>
      </p:grpSp>
      <p:grpSp>
        <p:nvGrpSpPr>
          <p:cNvPr name="Group 13" id="13"/>
          <p:cNvGrpSpPr/>
          <p:nvPr/>
        </p:nvGrpSpPr>
        <p:grpSpPr>
          <a:xfrm rot="0">
            <a:off x="1143000" y="3524250"/>
            <a:ext cx="4762500" cy="133350"/>
            <a:chOff x="0" y="0"/>
            <a:chExt cx="6350000" cy="177800"/>
          </a:xfrm>
        </p:grpSpPr>
        <p:sp>
          <p:nvSpPr>
            <p:cNvPr name="Freeform 14" id="14"/>
            <p:cNvSpPr/>
            <p:nvPr/>
          </p:nvSpPr>
          <p:spPr>
            <a:xfrm flipH="false" flipV="false" rot="0">
              <a:off x="0" y="0"/>
              <a:ext cx="6350000" cy="177800"/>
            </a:xfrm>
            <a:custGeom>
              <a:avLst/>
              <a:gdLst/>
              <a:ahLst/>
              <a:cxnLst/>
              <a:rect r="r" b="b" t="t" l="l"/>
              <a:pathLst>
                <a:path h="177800" w="6350000">
                  <a:moveTo>
                    <a:pt x="88900" y="0"/>
                  </a:moveTo>
                  <a:lnTo>
                    <a:pt x="6261100" y="0"/>
                  </a:lnTo>
                  <a:cubicBezTo>
                    <a:pt x="6310198" y="0"/>
                    <a:pt x="6350000" y="39802"/>
                    <a:pt x="6350000" y="88900"/>
                  </a:cubicBezTo>
                  <a:cubicBezTo>
                    <a:pt x="6350000" y="137998"/>
                    <a:pt x="6310198" y="177800"/>
                    <a:pt x="6261100" y="177800"/>
                  </a:cubicBezTo>
                  <a:lnTo>
                    <a:pt x="88900" y="177800"/>
                  </a:lnTo>
                  <a:cubicBezTo>
                    <a:pt x="39802" y="177800"/>
                    <a:pt x="0" y="137998"/>
                    <a:pt x="0" y="88900"/>
                  </a:cubicBezTo>
                  <a:cubicBezTo>
                    <a:pt x="0" y="39802"/>
                    <a:pt x="39802" y="0"/>
                    <a:pt x="88900" y="0"/>
                  </a:cubicBezTo>
                  <a:close/>
                </a:path>
              </a:pathLst>
            </a:custGeom>
            <a:solidFill>
              <a:srgbClr val="47A23F"/>
            </a:solidFill>
          </p:spPr>
        </p:sp>
        <p:sp>
          <p:nvSpPr>
            <p:cNvPr name="TextBox 15" id="15"/>
            <p:cNvSpPr txBox="true"/>
            <p:nvPr/>
          </p:nvSpPr>
          <p:spPr>
            <a:xfrm>
              <a:off x="0" y="-38100"/>
              <a:ext cx="6350000" cy="215900"/>
            </a:xfrm>
            <a:prstGeom prst="rect">
              <a:avLst/>
            </a:prstGeom>
          </p:spPr>
          <p:txBody>
            <a:bodyPr anchor="ctr" rtlCol="false" tIns="50800" lIns="50800" bIns="50800" rIns="50800"/>
            <a:lstStyle/>
            <a:p>
              <a:pPr algn="l">
                <a:lnSpc>
                  <a:spcPts val="1679"/>
                </a:lnSpc>
              </a:pPr>
            </a:p>
          </p:txBody>
        </p:sp>
      </p:grpSp>
      <p:sp>
        <p:nvSpPr>
          <p:cNvPr name="TextBox 16" id="16"/>
          <p:cNvSpPr txBox="true"/>
          <p:nvPr/>
        </p:nvSpPr>
        <p:spPr>
          <a:xfrm rot="0">
            <a:off x="1409700" y="4438650"/>
            <a:ext cx="4229100" cy="415290"/>
          </a:xfrm>
          <a:prstGeom prst="rect">
            <a:avLst/>
          </a:prstGeom>
        </p:spPr>
        <p:txBody>
          <a:bodyPr anchor="t" rtlCol="false" tIns="0" lIns="0" bIns="0" rIns="0">
            <a:spAutoFit/>
          </a:bodyPr>
          <a:lstStyle/>
          <a:p>
            <a:pPr algn="l">
              <a:lnSpc>
                <a:spcPts val="3359"/>
              </a:lnSpc>
            </a:pPr>
            <a:r>
              <a:rPr lang="en-US" sz="2400" b="true">
                <a:solidFill>
                  <a:srgbClr val="47A23F"/>
                </a:solidFill>
                <a:latin typeface="Arimo Bold"/>
                <a:ea typeface="Arimo Bold"/>
                <a:cs typeface="Arimo Bold"/>
                <a:sym typeface="Arimo Bold"/>
              </a:rPr>
              <a:t>2 minutes to prepare</a:t>
            </a:r>
          </a:p>
        </p:txBody>
      </p:sp>
      <p:sp>
        <p:nvSpPr>
          <p:cNvPr name="TextBox 17" id="17"/>
          <p:cNvSpPr txBox="true"/>
          <p:nvPr/>
        </p:nvSpPr>
        <p:spPr>
          <a:xfrm rot="0">
            <a:off x="1409700" y="5086350"/>
            <a:ext cx="4229100" cy="1028700"/>
          </a:xfrm>
          <a:prstGeom prst="rect">
            <a:avLst/>
          </a:prstGeom>
        </p:spPr>
        <p:txBody>
          <a:bodyPr anchor="t" rtlCol="false" tIns="0" lIns="0" bIns="0" rIns="0">
            <a:spAutoFit/>
          </a:bodyPr>
          <a:lstStyle/>
          <a:p>
            <a:pPr algn="l">
              <a:lnSpc>
                <a:spcPts val="2700"/>
              </a:lnSpc>
            </a:pPr>
            <a:r>
              <a:rPr lang="en-US" sz="2000">
                <a:solidFill>
                  <a:srgbClr val="164B61"/>
                </a:solidFill>
                <a:latin typeface="Arimo"/>
                <a:ea typeface="Arimo"/>
                <a:cs typeface="Arimo"/>
                <a:sym typeface="Arimo"/>
              </a:rPr>
              <a:t>Name a real person. Write the need, response, one verified fact, and specific request.</a:t>
            </a:r>
          </a:p>
        </p:txBody>
      </p:sp>
      <p:grpSp>
        <p:nvGrpSpPr>
          <p:cNvPr name="Group 18" id="18"/>
          <p:cNvGrpSpPr/>
          <p:nvPr/>
        </p:nvGrpSpPr>
        <p:grpSpPr>
          <a:xfrm rot="0">
            <a:off x="6762750" y="3524250"/>
            <a:ext cx="4762500" cy="3571875"/>
            <a:chOff x="0" y="0"/>
            <a:chExt cx="6350000" cy="4762500"/>
          </a:xfrm>
        </p:grpSpPr>
        <p:sp>
          <p:nvSpPr>
            <p:cNvPr name="Freeform 19" id="19"/>
            <p:cNvSpPr/>
            <p:nvPr/>
          </p:nvSpPr>
          <p:spPr>
            <a:xfrm flipH="false" flipV="false" rot="0">
              <a:off x="0" y="0"/>
              <a:ext cx="6350000" cy="4762500"/>
            </a:xfrm>
            <a:custGeom>
              <a:avLst/>
              <a:gdLst/>
              <a:ahLst/>
              <a:cxnLst/>
              <a:rect r="r" b="b" t="t" l="l"/>
              <a:pathLst>
                <a:path h="4762500" w="6350000">
                  <a:moveTo>
                    <a:pt x="254000" y="0"/>
                  </a:moveTo>
                  <a:lnTo>
                    <a:pt x="6096000" y="0"/>
                  </a:lnTo>
                  <a:cubicBezTo>
                    <a:pt x="6236280" y="0"/>
                    <a:pt x="6350000" y="113720"/>
                    <a:pt x="6350000" y="254000"/>
                  </a:cubicBezTo>
                  <a:lnTo>
                    <a:pt x="6350000" y="4508500"/>
                  </a:lnTo>
                  <a:cubicBezTo>
                    <a:pt x="6350000" y="4648780"/>
                    <a:pt x="6236280" y="4762500"/>
                    <a:pt x="6096000" y="4762500"/>
                  </a:cubicBezTo>
                  <a:lnTo>
                    <a:pt x="254000" y="4762500"/>
                  </a:lnTo>
                  <a:cubicBezTo>
                    <a:pt x="113720" y="4762500"/>
                    <a:pt x="0" y="4648780"/>
                    <a:pt x="0" y="4508500"/>
                  </a:cubicBezTo>
                  <a:lnTo>
                    <a:pt x="0" y="254000"/>
                  </a:lnTo>
                  <a:cubicBezTo>
                    <a:pt x="0" y="113720"/>
                    <a:pt x="113720" y="0"/>
                    <a:pt x="254000" y="0"/>
                  </a:cubicBezTo>
                  <a:close/>
                </a:path>
              </a:pathLst>
            </a:custGeom>
            <a:solidFill>
              <a:srgbClr val="FFFFFF"/>
            </a:solidFill>
            <a:ln w="19050" cap="sq">
              <a:solidFill>
                <a:srgbClr val="D8E4E9"/>
              </a:solidFill>
              <a:prstDash val="solid"/>
              <a:miter/>
            </a:ln>
          </p:spPr>
        </p:sp>
        <p:sp>
          <p:nvSpPr>
            <p:cNvPr name="TextBox 20" id="20"/>
            <p:cNvSpPr txBox="true"/>
            <p:nvPr/>
          </p:nvSpPr>
          <p:spPr>
            <a:xfrm>
              <a:off x="0" y="-38100"/>
              <a:ext cx="6350000" cy="4800600"/>
            </a:xfrm>
            <a:prstGeom prst="rect">
              <a:avLst/>
            </a:prstGeom>
          </p:spPr>
          <p:txBody>
            <a:bodyPr anchor="ctr" rtlCol="false" tIns="50800" lIns="50800" bIns="50800" rIns="50800"/>
            <a:lstStyle/>
            <a:p>
              <a:pPr algn="l">
                <a:lnSpc>
                  <a:spcPts val="1679"/>
                </a:lnSpc>
              </a:pPr>
            </a:p>
          </p:txBody>
        </p:sp>
      </p:grpSp>
      <p:grpSp>
        <p:nvGrpSpPr>
          <p:cNvPr name="Group 21" id="21"/>
          <p:cNvGrpSpPr/>
          <p:nvPr/>
        </p:nvGrpSpPr>
        <p:grpSpPr>
          <a:xfrm rot="0">
            <a:off x="6762750" y="3524250"/>
            <a:ext cx="4762500" cy="133350"/>
            <a:chOff x="0" y="0"/>
            <a:chExt cx="6350000" cy="177800"/>
          </a:xfrm>
        </p:grpSpPr>
        <p:sp>
          <p:nvSpPr>
            <p:cNvPr name="Freeform 22" id="22"/>
            <p:cNvSpPr/>
            <p:nvPr/>
          </p:nvSpPr>
          <p:spPr>
            <a:xfrm flipH="false" flipV="false" rot="0">
              <a:off x="0" y="0"/>
              <a:ext cx="6350000" cy="177800"/>
            </a:xfrm>
            <a:custGeom>
              <a:avLst/>
              <a:gdLst/>
              <a:ahLst/>
              <a:cxnLst/>
              <a:rect r="r" b="b" t="t" l="l"/>
              <a:pathLst>
                <a:path h="177800" w="6350000">
                  <a:moveTo>
                    <a:pt x="88900" y="0"/>
                  </a:moveTo>
                  <a:lnTo>
                    <a:pt x="6261100" y="0"/>
                  </a:lnTo>
                  <a:cubicBezTo>
                    <a:pt x="6310198" y="0"/>
                    <a:pt x="6350000" y="39802"/>
                    <a:pt x="6350000" y="88900"/>
                  </a:cubicBezTo>
                  <a:cubicBezTo>
                    <a:pt x="6350000" y="137998"/>
                    <a:pt x="6310198" y="177800"/>
                    <a:pt x="6261100" y="177800"/>
                  </a:cubicBezTo>
                  <a:lnTo>
                    <a:pt x="88900" y="177800"/>
                  </a:lnTo>
                  <a:cubicBezTo>
                    <a:pt x="39802" y="177800"/>
                    <a:pt x="0" y="137998"/>
                    <a:pt x="0" y="88900"/>
                  </a:cubicBezTo>
                  <a:cubicBezTo>
                    <a:pt x="0" y="39802"/>
                    <a:pt x="39802" y="0"/>
                    <a:pt x="88900" y="0"/>
                  </a:cubicBezTo>
                  <a:close/>
                </a:path>
              </a:pathLst>
            </a:custGeom>
            <a:solidFill>
              <a:srgbClr val="47A23F"/>
            </a:solidFill>
          </p:spPr>
        </p:sp>
        <p:sp>
          <p:nvSpPr>
            <p:cNvPr name="TextBox 23" id="23"/>
            <p:cNvSpPr txBox="true"/>
            <p:nvPr/>
          </p:nvSpPr>
          <p:spPr>
            <a:xfrm>
              <a:off x="0" y="-38100"/>
              <a:ext cx="6350000" cy="215900"/>
            </a:xfrm>
            <a:prstGeom prst="rect">
              <a:avLst/>
            </a:prstGeom>
          </p:spPr>
          <p:txBody>
            <a:bodyPr anchor="ctr" rtlCol="false" tIns="50800" lIns="50800" bIns="50800" rIns="50800"/>
            <a:lstStyle/>
            <a:p>
              <a:pPr algn="l">
                <a:lnSpc>
                  <a:spcPts val="1679"/>
                </a:lnSpc>
              </a:pPr>
            </a:p>
          </p:txBody>
        </p:sp>
      </p:grpSp>
      <p:sp>
        <p:nvSpPr>
          <p:cNvPr name="TextBox 24" id="24"/>
          <p:cNvSpPr txBox="true"/>
          <p:nvPr/>
        </p:nvSpPr>
        <p:spPr>
          <a:xfrm rot="0">
            <a:off x="7029450" y="4438650"/>
            <a:ext cx="4229100" cy="415290"/>
          </a:xfrm>
          <a:prstGeom prst="rect">
            <a:avLst/>
          </a:prstGeom>
        </p:spPr>
        <p:txBody>
          <a:bodyPr anchor="t" rtlCol="false" tIns="0" lIns="0" bIns="0" rIns="0">
            <a:spAutoFit/>
          </a:bodyPr>
          <a:lstStyle/>
          <a:p>
            <a:pPr algn="l">
              <a:lnSpc>
                <a:spcPts val="3359"/>
              </a:lnSpc>
            </a:pPr>
            <a:r>
              <a:rPr lang="en-US" sz="2400" b="true">
                <a:solidFill>
                  <a:srgbClr val="47A23F"/>
                </a:solidFill>
                <a:latin typeface="Arimo Bold"/>
                <a:ea typeface="Arimo Bold"/>
                <a:cs typeface="Arimo Bold"/>
                <a:sym typeface="Arimo Bold"/>
              </a:rPr>
              <a:t>3 minutes to practice</a:t>
            </a:r>
          </a:p>
        </p:txBody>
      </p:sp>
      <p:sp>
        <p:nvSpPr>
          <p:cNvPr name="TextBox 25" id="25"/>
          <p:cNvSpPr txBox="true"/>
          <p:nvPr/>
        </p:nvSpPr>
        <p:spPr>
          <a:xfrm rot="0">
            <a:off x="7029450" y="5086350"/>
            <a:ext cx="4229100" cy="685800"/>
          </a:xfrm>
          <a:prstGeom prst="rect">
            <a:avLst/>
          </a:prstGeom>
        </p:spPr>
        <p:txBody>
          <a:bodyPr anchor="t" rtlCol="false" tIns="0" lIns="0" bIns="0" rIns="0">
            <a:spAutoFit/>
          </a:bodyPr>
          <a:lstStyle/>
          <a:p>
            <a:pPr algn="l">
              <a:lnSpc>
                <a:spcPts val="2700"/>
              </a:lnSpc>
            </a:pPr>
            <a:r>
              <a:rPr lang="en-US" sz="2000">
                <a:solidFill>
                  <a:srgbClr val="164B61"/>
                </a:solidFill>
                <a:latin typeface="Arimo"/>
                <a:ea typeface="Arimo"/>
                <a:cs typeface="Arimo"/>
                <a:sym typeface="Arimo"/>
              </a:rPr>
              <a:t>Each person delivers a 60-second message addressed to that listener.</a:t>
            </a:r>
          </a:p>
        </p:txBody>
      </p:sp>
      <p:grpSp>
        <p:nvGrpSpPr>
          <p:cNvPr name="Group 26" id="26"/>
          <p:cNvGrpSpPr/>
          <p:nvPr/>
        </p:nvGrpSpPr>
        <p:grpSpPr>
          <a:xfrm rot="0">
            <a:off x="12382500" y="3524250"/>
            <a:ext cx="4762500" cy="3571875"/>
            <a:chOff x="0" y="0"/>
            <a:chExt cx="6350000" cy="4762500"/>
          </a:xfrm>
        </p:grpSpPr>
        <p:sp>
          <p:nvSpPr>
            <p:cNvPr name="Freeform 27" id="27"/>
            <p:cNvSpPr/>
            <p:nvPr/>
          </p:nvSpPr>
          <p:spPr>
            <a:xfrm flipH="false" flipV="false" rot="0">
              <a:off x="0" y="0"/>
              <a:ext cx="6350000" cy="4762500"/>
            </a:xfrm>
            <a:custGeom>
              <a:avLst/>
              <a:gdLst/>
              <a:ahLst/>
              <a:cxnLst/>
              <a:rect r="r" b="b" t="t" l="l"/>
              <a:pathLst>
                <a:path h="4762500" w="6350000">
                  <a:moveTo>
                    <a:pt x="254000" y="0"/>
                  </a:moveTo>
                  <a:lnTo>
                    <a:pt x="6096000" y="0"/>
                  </a:lnTo>
                  <a:cubicBezTo>
                    <a:pt x="6236280" y="0"/>
                    <a:pt x="6350000" y="113720"/>
                    <a:pt x="6350000" y="254000"/>
                  </a:cubicBezTo>
                  <a:lnTo>
                    <a:pt x="6350000" y="4508500"/>
                  </a:lnTo>
                  <a:cubicBezTo>
                    <a:pt x="6350000" y="4648780"/>
                    <a:pt x="6236280" y="4762500"/>
                    <a:pt x="6096000" y="4762500"/>
                  </a:cubicBezTo>
                  <a:lnTo>
                    <a:pt x="254000" y="4762500"/>
                  </a:lnTo>
                  <a:cubicBezTo>
                    <a:pt x="113720" y="4762500"/>
                    <a:pt x="0" y="4648780"/>
                    <a:pt x="0" y="4508500"/>
                  </a:cubicBezTo>
                  <a:lnTo>
                    <a:pt x="0" y="254000"/>
                  </a:lnTo>
                  <a:cubicBezTo>
                    <a:pt x="0" y="113720"/>
                    <a:pt x="113720" y="0"/>
                    <a:pt x="254000" y="0"/>
                  </a:cubicBezTo>
                  <a:close/>
                </a:path>
              </a:pathLst>
            </a:custGeom>
            <a:solidFill>
              <a:srgbClr val="FFFFFF"/>
            </a:solidFill>
            <a:ln w="19050" cap="sq">
              <a:solidFill>
                <a:srgbClr val="D8E4E9"/>
              </a:solidFill>
              <a:prstDash val="solid"/>
              <a:miter/>
            </a:ln>
          </p:spPr>
        </p:sp>
        <p:sp>
          <p:nvSpPr>
            <p:cNvPr name="TextBox 28" id="28"/>
            <p:cNvSpPr txBox="true"/>
            <p:nvPr/>
          </p:nvSpPr>
          <p:spPr>
            <a:xfrm>
              <a:off x="0" y="-38100"/>
              <a:ext cx="6350000" cy="4800600"/>
            </a:xfrm>
            <a:prstGeom prst="rect">
              <a:avLst/>
            </a:prstGeom>
          </p:spPr>
          <p:txBody>
            <a:bodyPr anchor="ctr" rtlCol="false" tIns="50800" lIns="50800" bIns="50800" rIns="50800"/>
            <a:lstStyle/>
            <a:p>
              <a:pPr algn="l">
                <a:lnSpc>
                  <a:spcPts val="1679"/>
                </a:lnSpc>
              </a:pPr>
            </a:p>
          </p:txBody>
        </p:sp>
      </p:grpSp>
      <p:grpSp>
        <p:nvGrpSpPr>
          <p:cNvPr name="Group 29" id="29"/>
          <p:cNvGrpSpPr/>
          <p:nvPr/>
        </p:nvGrpSpPr>
        <p:grpSpPr>
          <a:xfrm rot="0">
            <a:off x="12382500" y="3524250"/>
            <a:ext cx="4762500" cy="133350"/>
            <a:chOff x="0" y="0"/>
            <a:chExt cx="6350000" cy="177800"/>
          </a:xfrm>
        </p:grpSpPr>
        <p:sp>
          <p:nvSpPr>
            <p:cNvPr name="Freeform 30" id="30"/>
            <p:cNvSpPr/>
            <p:nvPr/>
          </p:nvSpPr>
          <p:spPr>
            <a:xfrm flipH="false" flipV="false" rot="0">
              <a:off x="0" y="0"/>
              <a:ext cx="6350000" cy="177800"/>
            </a:xfrm>
            <a:custGeom>
              <a:avLst/>
              <a:gdLst/>
              <a:ahLst/>
              <a:cxnLst/>
              <a:rect r="r" b="b" t="t" l="l"/>
              <a:pathLst>
                <a:path h="177800" w="6350000">
                  <a:moveTo>
                    <a:pt x="88900" y="0"/>
                  </a:moveTo>
                  <a:lnTo>
                    <a:pt x="6261100" y="0"/>
                  </a:lnTo>
                  <a:cubicBezTo>
                    <a:pt x="6310198" y="0"/>
                    <a:pt x="6350000" y="39802"/>
                    <a:pt x="6350000" y="88900"/>
                  </a:cubicBezTo>
                  <a:cubicBezTo>
                    <a:pt x="6350000" y="137998"/>
                    <a:pt x="6310198" y="177800"/>
                    <a:pt x="6261100" y="177800"/>
                  </a:cubicBezTo>
                  <a:lnTo>
                    <a:pt x="88900" y="177800"/>
                  </a:lnTo>
                  <a:cubicBezTo>
                    <a:pt x="39802" y="177800"/>
                    <a:pt x="0" y="137998"/>
                    <a:pt x="0" y="88900"/>
                  </a:cubicBezTo>
                  <a:cubicBezTo>
                    <a:pt x="0" y="39802"/>
                    <a:pt x="39802" y="0"/>
                    <a:pt x="88900" y="0"/>
                  </a:cubicBezTo>
                  <a:close/>
                </a:path>
              </a:pathLst>
            </a:custGeom>
            <a:solidFill>
              <a:srgbClr val="E27A2D"/>
            </a:solidFill>
          </p:spPr>
        </p:sp>
        <p:sp>
          <p:nvSpPr>
            <p:cNvPr name="TextBox 31" id="31"/>
            <p:cNvSpPr txBox="true"/>
            <p:nvPr/>
          </p:nvSpPr>
          <p:spPr>
            <a:xfrm>
              <a:off x="0" y="-38100"/>
              <a:ext cx="6350000" cy="215900"/>
            </a:xfrm>
            <a:prstGeom prst="rect">
              <a:avLst/>
            </a:prstGeom>
          </p:spPr>
          <p:txBody>
            <a:bodyPr anchor="ctr" rtlCol="false" tIns="50800" lIns="50800" bIns="50800" rIns="50800"/>
            <a:lstStyle/>
            <a:p>
              <a:pPr algn="l">
                <a:lnSpc>
                  <a:spcPts val="1679"/>
                </a:lnSpc>
              </a:pPr>
            </a:p>
          </p:txBody>
        </p:sp>
      </p:grpSp>
      <p:sp>
        <p:nvSpPr>
          <p:cNvPr name="TextBox 32" id="32"/>
          <p:cNvSpPr txBox="true"/>
          <p:nvPr/>
        </p:nvSpPr>
        <p:spPr>
          <a:xfrm rot="0">
            <a:off x="12649200" y="4438650"/>
            <a:ext cx="4229100" cy="415290"/>
          </a:xfrm>
          <a:prstGeom prst="rect">
            <a:avLst/>
          </a:prstGeom>
        </p:spPr>
        <p:txBody>
          <a:bodyPr anchor="t" rtlCol="false" tIns="0" lIns="0" bIns="0" rIns="0">
            <a:spAutoFit/>
          </a:bodyPr>
          <a:lstStyle/>
          <a:p>
            <a:pPr algn="l">
              <a:lnSpc>
                <a:spcPts val="3359"/>
              </a:lnSpc>
            </a:pPr>
            <a:r>
              <a:rPr lang="en-US" sz="2400" b="true">
                <a:solidFill>
                  <a:srgbClr val="E27A2D"/>
                </a:solidFill>
                <a:latin typeface="Arimo Bold"/>
                <a:ea typeface="Arimo Bold"/>
                <a:cs typeface="Arimo Bold"/>
                <a:sym typeface="Arimo Bold"/>
              </a:rPr>
              <a:t>2 minutes for feedback</a:t>
            </a:r>
          </a:p>
        </p:txBody>
      </p:sp>
      <p:sp>
        <p:nvSpPr>
          <p:cNvPr name="TextBox 33" id="33"/>
          <p:cNvSpPr txBox="true"/>
          <p:nvPr/>
        </p:nvSpPr>
        <p:spPr>
          <a:xfrm rot="0">
            <a:off x="12649200" y="5086350"/>
            <a:ext cx="4229100" cy="685800"/>
          </a:xfrm>
          <a:prstGeom prst="rect">
            <a:avLst/>
          </a:prstGeom>
        </p:spPr>
        <p:txBody>
          <a:bodyPr anchor="t" rtlCol="false" tIns="0" lIns="0" bIns="0" rIns="0">
            <a:spAutoFit/>
          </a:bodyPr>
          <a:lstStyle/>
          <a:p>
            <a:pPr algn="l">
              <a:lnSpc>
                <a:spcPts val="2700"/>
              </a:lnSpc>
            </a:pPr>
            <a:r>
              <a:rPr lang="en-US" sz="2000">
                <a:solidFill>
                  <a:srgbClr val="164B61"/>
                </a:solidFill>
                <a:latin typeface="Arimo"/>
                <a:ea typeface="Arimo"/>
                <a:cs typeface="Arimo"/>
                <a:sym typeface="Arimo"/>
              </a:rPr>
              <a:t>Ask: “What am I asking you to do, and why does it matter for patients?”</a:t>
            </a:r>
          </a:p>
        </p:txBody>
      </p:sp>
      <p:grpSp>
        <p:nvGrpSpPr>
          <p:cNvPr name="Group 34" id="34"/>
          <p:cNvGrpSpPr/>
          <p:nvPr/>
        </p:nvGrpSpPr>
        <p:grpSpPr>
          <a:xfrm rot="0">
            <a:off x="1143000" y="7905750"/>
            <a:ext cx="16002000" cy="1381125"/>
            <a:chOff x="0" y="0"/>
            <a:chExt cx="21336000" cy="1841500"/>
          </a:xfrm>
        </p:grpSpPr>
        <p:sp>
          <p:nvSpPr>
            <p:cNvPr name="Freeform 35" id="35"/>
            <p:cNvSpPr/>
            <p:nvPr/>
          </p:nvSpPr>
          <p:spPr>
            <a:xfrm flipH="false" flipV="false" rot="0">
              <a:off x="0" y="0"/>
              <a:ext cx="21336000" cy="1841500"/>
            </a:xfrm>
            <a:custGeom>
              <a:avLst/>
              <a:gdLst/>
              <a:ahLst/>
              <a:cxnLst/>
              <a:rect r="r" b="b" t="t" l="l"/>
              <a:pathLst>
                <a:path h="1841500" w="21336000">
                  <a:moveTo>
                    <a:pt x="228600" y="0"/>
                  </a:moveTo>
                  <a:lnTo>
                    <a:pt x="21107400" y="0"/>
                  </a:lnTo>
                  <a:cubicBezTo>
                    <a:pt x="21233653" y="0"/>
                    <a:pt x="21336000" y="102348"/>
                    <a:pt x="21336000" y="228600"/>
                  </a:cubicBezTo>
                  <a:lnTo>
                    <a:pt x="21336000" y="1612900"/>
                  </a:lnTo>
                  <a:cubicBezTo>
                    <a:pt x="21336000" y="1739152"/>
                    <a:pt x="21233653" y="1841500"/>
                    <a:pt x="21107400" y="1841500"/>
                  </a:cubicBezTo>
                  <a:lnTo>
                    <a:pt x="228600" y="1841500"/>
                  </a:lnTo>
                  <a:cubicBezTo>
                    <a:pt x="102348" y="1841500"/>
                    <a:pt x="0" y="1739152"/>
                    <a:pt x="0" y="1612900"/>
                  </a:cubicBezTo>
                  <a:lnTo>
                    <a:pt x="0" y="228600"/>
                  </a:lnTo>
                  <a:cubicBezTo>
                    <a:pt x="0" y="102348"/>
                    <a:pt x="102348" y="0"/>
                    <a:pt x="228600" y="0"/>
                  </a:cubicBezTo>
                  <a:close/>
                </a:path>
              </a:pathLst>
            </a:custGeom>
            <a:solidFill>
              <a:srgbClr val="0076A8"/>
            </a:solidFill>
          </p:spPr>
        </p:sp>
        <p:sp>
          <p:nvSpPr>
            <p:cNvPr name="TextBox 36" id="36"/>
            <p:cNvSpPr txBox="true"/>
            <p:nvPr/>
          </p:nvSpPr>
          <p:spPr>
            <a:xfrm>
              <a:off x="0" y="-38100"/>
              <a:ext cx="21336000" cy="1879600"/>
            </a:xfrm>
            <a:prstGeom prst="rect">
              <a:avLst/>
            </a:prstGeom>
          </p:spPr>
          <p:txBody>
            <a:bodyPr anchor="ctr" rtlCol="false" tIns="50800" lIns="50800" bIns="50800" rIns="50800"/>
            <a:lstStyle/>
            <a:p>
              <a:pPr algn="l">
                <a:lnSpc>
                  <a:spcPts val="1679"/>
                </a:lnSpc>
              </a:pPr>
            </a:p>
          </p:txBody>
        </p:sp>
      </p:grpSp>
      <p:grpSp>
        <p:nvGrpSpPr>
          <p:cNvPr name="Group 37" id="37"/>
          <p:cNvGrpSpPr/>
          <p:nvPr/>
        </p:nvGrpSpPr>
        <p:grpSpPr>
          <a:xfrm rot="0">
            <a:off x="1143000" y="7905750"/>
            <a:ext cx="133350" cy="1381125"/>
            <a:chOff x="0" y="0"/>
            <a:chExt cx="177800" cy="1841500"/>
          </a:xfrm>
        </p:grpSpPr>
        <p:sp>
          <p:nvSpPr>
            <p:cNvPr name="Freeform 38" id="38"/>
            <p:cNvSpPr/>
            <p:nvPr/>
          </p:nvSpPr>
          <p:spPr>
            <a:xfrm flipH="false" flipV="false" rot="0">
              <a:off x="0" y="0"/>
              <a:ext cx="177800" cy="1841500"/>
            </a:xfrm>
            <a:custGeom>
              <a:avLst/>
              <a:gdLst/>
              <a:ahLst/>
              <a:cxnLst/>
              <a:rect r="r" b="b" t="t" l="l"/>
              <a:pathLst>
                <a:path h="1841500" w="177800">
                  <a:moveTo>
                    <a:pt x="88900" y="0"/>
                  </a:moveTo>
                  <a:cubicBezTo>
                    <a:pt x="137998" y="0"/>
                    <a:pt x="177800" y="39802"/>
                    <a:pt x="177800" y="88900"/>
                  </a:cubicBezTo>
                  <a:lnTo>
                    <a:pt x="177800" y="1752600"/>
                  </a:lnTo>
                  <a:cubicBezTo>
                    <a:pt x="177800" y="1801698"/>
                    <a:pt x="137998" y="1841500"/>
                    <a:pt x="88900" y="1841500"/>
                  </a:cubicBezTo>
                  <a:cubicBezTo>
                    <a:pt x="39802" y="1841500"/>
                    <a:pt x="0" y="1801698"/>
                    <a:pt x="0" y="1752600"/>
                  </a:cubicBezTo>
                  <a:lnTo>
                    <a:pt x="0" y="88900"/>
                  </a:lnTo>
                  <a:cubicBezTo>
                    <a:pt x="0" y="39802"/>
                    <a:pt x="39802" y="0"/>
                    <a:pt x="88900" y="0"/>
                  </a:cubicBezTo>
                  <a:close/>
                </a:path>
              </a:pathLst>
            </a:custGeom>
            <a:solidFill>
              <a:srgbClr val="E27A2D"/>
            </a:solidFill>
          </p:spPr>
        </p:sp>
        <p:sp>
          <p:nvSpPr>
            <p:cNvPr name="TextBox 39" id="39"/>
            <p:cNvSpPr txBox="true"/>
            <p:nvPr/>
          </p:nvSpPr>
          <p:spPr>
            <a:xfrm>
              <a:off x="0" y="-38100"/>
              <a:ext cx="177800" cy="1879600"/>
            </a:xfrm>
            <a:prstGeom prst="rect">
              <a:avLst/>
            </a:prstGeom>
          </p:spPr>
          <p:txBody>
            <a:bodyPr anchor="ctr" rtlCol="false" tIns="50800" lIns="50800" bIns="50800" rIns="50800"/>
            <a:lstStyle/>
            <a:p>
              <a:pPr algn="l">
                <a:lnSpc>
                  <a:spcPts val="1679"/>
                </a:lnSpc>
              </a:pPr>
            </a:p>
          </p:txBody>
        </p:sp>
      </p:grpSp>
      <p:sp>
        <p:nvSpPr>
          <p:cNvPr name="TextBox 40" id="40"/>
          <p:cNvSpPr txBox="true"/>
          <p:nvPr/>
        </p:nvSpPr>
        <p:spPr>
          <a:xfrm rot="0">
            <a:off x="1714500" y="8210550"/>
            <a:ext cx="14859000" cy="415290"/>
          </a:xfrm>
          <a:prstGeom prst="rect">
            <a:avLst/>
          </a:prstGeom>
        </p:spPr>
        <p:txBody>
          <a:bodyPr anchor="t" rtlCol="false" tIns="0" lIns="0" bIns="0" rIns="0">
            <a:spAutoFit/>
          </a:bodyPr>
          <a:lstStyle/>
          <a:p>
            <a:pPr algn="ctr">
              <a:lnSpc>
                <a:spcPts val="3359"/>
              </a:lnSpc>
            </a:pPr>
            <a:r>
              <a:rPr lang="en-US" sz="2400" b="true">
                <a:solidFill>
                  <a:srgbClr val="FFFFFF"/>
                </a:solidFill>
                <a:latin typeface="Arimo Bold"/>
                <a:ea typeface="Arimo Bold"/>
                <a:cs typeface="Arimo Bold"/>
                <a:sym typeface="Arimo Bold"/>
              </a:rPr>
              <a:t>Revise the request until your listener can repeat the next step.</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6687800" y="828675"/>
            <a:ext cx="666750" cy="314325"/>
          </a:xfrm>
          <a:prstGeom prst="rect">
            <a:avLst/>
          </a:prstGeom>
        </p:spPr>
        <p:txBody>
          <a:bodyPr anchor="t" rtlCol="false" tIns="0" lIns="0" bIns="0" rIns="0">
            <a:spAutoFit/>
          </a:bodyPr>
          <a:lstStyle/>
          <a:p>
            <a:pPr algn="r">
              <a:lnSpc>
                <a:spcPts val="2430"/>
              </a:lnSpc>
            </a:pPr>
            <a:r>
              <a:rPr lang="en-US" sz="2025" b="true">
                <a:solidFill>
                  <a:srgbClr val="47A23F"/>
                </a:solidFill>
                <a:latin typeface="Arimo Bold"/>
                <a:ea typeface="Arimo Bold"/>
                <a:cs typeface="Arimo Bold"/>
                <a:sym typeface="Arimo Bold"/>
              </a:rPr>
              <a:t>22</a:t>
            </a:r>
          </a:p>
        </p:txBody>
      </p:sp>
      <p:grpSp>
        <p:nvGrpSpPr>
          <p:cNvPr name="Group 3" id="3"/>
          <p:cNvGrpSpPr/>
          <p:nvPr/>
        </p:nvGrpSpPr>
        <p:grpSpPr>
          <a:xfrm rot="0">
            <a:off x="0" y="0"/>
            <a:ext cx="209550" cy="10287000"/>
            <a:chOff x="0" y="0"/>
            <a:chExt cx="279400" cy="13716000"/>
          </a:xfrm>
        </p:grpSpPr>
        <p:sp>
          <p:nvSpPr>
            <p:cNvPr name="Freeform 4" id="4"/>
            <p:cNvSpPr/>
            <p:nvPr/>
          </p:nvSpPr>
          <p:spPr>
            <a:xfrm flipH="false" flipV="false" rot="0">
              <a:off x="0" y="0"/>
              <a:ext cx="279400" cy="13716000"/>
            </a:xfrm>
            <a:custGeom>
              <a:avLst/>
              <a:gdLst/>
              <a:ahLst/>
              <a:cxnLst/>
              <a:rect r="r" b="b" t="t" l="l"/>
              <a:pathLst>
                <a:path h="13716000" w="279400">
                  <a:moveTo>
                    <a:pt x="0" y="0"/>
                  </a:moveTo>
                  <a:lnTo>
                    <a:pt x="279400" y="0"/>
                  </a:lnTo>
                  <a:lnTo>
                    <a:pt x="279400" y="13716000"/>
                  </a:lnTo>
                  <a:lnTo>
                    <a:pt x="0" y="13716000"/>
                  </a:lnTo>
                  <a:close/>
                </a:path>
              </a:pathLst>
            </a:custGeom>
            <a:solidFill>
              <a:srgbClr val="0076A8"/>
            </a:solidFill>
          </p:spPr>
        </p:sp>
        <p:sp>
          <p:nvSpPr>
            <p:cNvPr name="TextBox 5" id="5"/>
            <p:cNvSpPr txBox="true"/>
            <p:nvPr/>
          </p:nvSpPr>
          <p:spPr>
            <a:xfrm>
              <a:off x="0" y="-38100"/>
              <a:ext cx="279400" cy="13754100"/>
            </a:xfrm>
            <a:prstGeom prst="rect">
              <a:avLst/>
            </a:prstGeom>
          </p:spPr>
          <p:txBody>
            <a:bodyPr anchor="ctr" rtlCol="false" tIns="50800" lIns="50800" bIns="50800" rIns="50800"/>
            <a:lstStyle/>
            <a:p>
              <a:pPr algn="l">
                <a:lnSpc>
                  <a:spcPts val="1679"/>
                </a:lnSpc>
              </a:pPr>
            </a:p>
          </p:txBody>
        </p:sp>
      </p:grpSp>
      <p:grpSp>
        <p:nvGrpSpPr>
          <p:cNvPr name="Group 6" id="6"/>
          <p:cNvGrpSpPr/>
          <p:nvPr/>
        </p:nvGrpSpPr>
        <p:grpSpPr>
          <a:xfrm rot="0">
            <a:off x="1143000" y="819150"/>
            <a:ext cx="1066800" cy="76200"/>
            <a:chOff x="0" y="0"/>
            <a:chExt cx="1422400" cy="101600"/>
          </a:xfrm>
        </p:grpSpPr>
        <p:sp>
          <p:nvSpPr>
            <p:cNvPr name="Freeform 7" id="7"/>
            <p:cNvSpPr/>
            <p:nvPr/>
          </p:nvSpPr>
          <p:spPr>
            <a:xfrm flipH="false" flipV="false" rot="0">
              <a:off x="0" y="0"/>
              <a:ext cx="1422400" cy="101600"/>
            </a:xfrm>
            <a:custGeom>
              <a:avLst/>
              <a:gdLst/>
              <a:ahLst/>
              <a:cxnLst/>
              <a:rect r="r" b="b" t="t" l="l"/>
              <a:pathLst>
                <a:path h="101600" w="1422400">
                  <a:moveTo>
                    <a:pt x="50800" y="0"/>
                  </a:moveTo>
                  <a:lnTo>
                    <a:pt x="1371600" y="0"/>
                  </a:lnTo>
                  <a:cubicBezTo>
                    <a:pt x="1399656" y="0"/>
                    <a:pt x="1422400" y="22744"/>
                    <a:pt x="1422400" y="50800"/>
                  </a:cubicBezTo>
                  <a:cubicBezTo>
                    <a:pt x="1422400" y="78856"/>
                    <a:pt x="1399656" y="101600"/>
                    <a:pt x="1371600" y="101600"/>
                  </a:cubicBezTo>
                  <a:lnTo>
                    <a:pt x="50800" y="101600"/>
                  </a:lnTo>
                  <a:cubicBezTo>
                    <a:pt x="22744" y="101600"/>
                    <a:pt x="0" y="78856"/>
                    <a:pt x="0" y="50800"/>
                  </a:cubicBezTo>
                  <a:cubicBezTo>
                    <a:pt x="0" y="22744"/>
                    <a:pt x="22744" y="0"/>
                    <a:pt x="50800" y="0"/>
                  </a:cubicBezTo>
                  <a:close/>
                </a:path>
              </a:pathLst>
            </a:custGeom>
            <a:solidFill>
              <a:srgbClr val="F28C28"/>
            </a:solidFill>
          </p:spPr>
        </p:sp>
        <p:sp>
          <p:nvSpPr>
            <p:cNvPr name="TextBox 8" id="8"/>
            <p:cNvSpPr txBox="true"/>
            <p:nvPr/>
          </p:nvSpPr>
          <p:spPr>
            <a:xfrm>
              <a:off x="0" y="-38100"/>
              <a:ext cx="1422400" cy="139700"/>
            </a:xfrm>
            <a:prstGeom prst="rect">
              <a:avLst/>
            </a:prstGeom>
          </p:spPr>
          <p:txBody>
            <a:bodyPr anchor="ctr" rtlCol="false" tIns="50800" lIns="50800" bIns="50800" rIns="50800"/>
            <a:lstStyle/>
            <a:p>
              <a:pPr algn="l">
                <a:lnSpc>
                  <a:spcPts val="1679"/>
                </a:lnSpc>
              </a:pPr>
            </a:p>
          </p:txBody>
        </p:sp>
      </p:grpSp>
      <p:sp>
        <p:nvSpPr>
          <p:cNvPr name="TextBox 9" id="9"/>
          <p:cNvSpPr txBox="true"/>
          <p:nvPr/>
        </p:nvSpPr>
        <p:spPr>
          <a:xfrm rot="0">
            <a:off x="1143000" y="885825"/>
            <a:ext cx="13811250" cy="1024255"/>
          </a:xfrm>
          <a:prstGeom prst="rect">
            <a:avLst/>
          </a:prstGeom>
        </p:spPr>
        <p:txBody>
          <a:bodyPr anchor="t" rtlCol="false" tIns="0" lIns="0" bIns="0" rIns="0">
            <a:spAutoFit/>
          </a:bodyPr>
          <a:lstStyle/>
          <a:p>
            <a:pPr algn="l">
              <a:lnSpc>
                <a:spcPts val="8119"/>
              </a:lnSpc>
            </a:pPr>
            <a:r>
              <a:rPr lang="en-US" sz="5799" b="true">
                <a:solidFill>
                  <a:srgbClr val="0076A8"/>
                </a:solidFill>
                <a:latin typeface="Arimo Bold"/>
                <a:ea typeface="Arimo Bold"/>
                <a:cs typeface="Arimo Bold"/>
                <a:sym typeface="Arimo Bold"/>
              </a:rPr>
              <a:t>Three deliverables for the next 90 days</a:t>
            </a:r>
          </a:p>
        </p:txBody>
      </p:sp>
      <p:sp>
        <p:nvSpPr>
          <p:cNvPr name="TextBox 10" id="10"/>
          <p:cNvSpPr txBox="true"/>
          <p:nvPr/>
        </p:nvSpPr>
        <p:spPr>
          <a:xfrm rot="0">
            <a:off x="1143000" y="1933575"/>
            <a:ext cx="14287500" cy="474345"/>
          </a:xfrm>
          <a:prstGeom prst="rect">
            <a:avLst/>
          </a:prstGeom>
        </p:spPr>
        <p:txBody>
          <a:bodyPr anchor="t" rtlCol="false" tIns="0" lIns="0" bIns="0" rIns="0">
            <a:spAutoFit/>
          </a:bodyPr>
          <a:lstStyle/>
          <a:p>
            <a:pPr algn="l">
              <a:lnSpc>
                <a:spcPts val="3779"/>
              </a:lnSpc>
            </a:pPr>
            <a:r>
              <a:rPr lang="en-US" sz="2700">
                <a:solidFill>
                  <a:srgbClr val="4F5E66"/>
                </a:solidFill>
                <a:latin typeface="Arimo"/>
                <a:ea typeface="Arimo"/>
                <a:cs typeface="Arimo"/>
                <a:sym typeface="Arimo"/>
              </a:rPr>
              <a:t>Proposed leadership commitments: assign a name to each lead role</a:t>
            </a:r>
          </a:p>
        </p:txBody>
      </p:sp>
      <p:grpSp>
        <p:nvGrpSpPr>
          <p:cNvPr name="Group 11" id="11"/>
          <p:cNvGrpSpPr/>
          <p:nvPr/>
        </p:nvGrpSpPr>
        <p:grpSpPr>
          <a:xfrm rot="0">
            <a:off x="1143000" y="3810000"/>
            <a:ext cx="14097000" cy="1238250"/>
            <a:chOff x="0" y="0"/>
            <a:chExt cx="18796000" cy="1651000"/>
          </a:xfrm>
        </p:grpSpPr>
        <p:sp>
          <p:nvSpPr>
            <p:cNvPr name="Freeform 12" id="12"/>
            <p:cNvSpPr/>
            <p:nvPr/>
          </p:nvSpPr>
          <p:spPr>
            <a:xfrm flipH="false" flipV="false" rot="0">
              <a:off x="0" y="0"/>
              <a:ext cx="18796000" cy="1651000"/>
            </a:xfrm>
            <a:custGeom>
              <a:avLst/>
              <a:gdLst/>
              <a:ahLst/>
              <a:cxnLst/>
              <a:rect r="r" b="b" t="t" l="l"/>
              <a:pathLst>
                <a:path h="1651000" w="18796000">
                  <a:moveTo>
                    <a:pt x="0" y="0"/>
                  </a:moveTo>
                  <a:lnTo>
                    <a:pt x="18796000" y="0"/>
                  </a:lnTo>
                  <a:lnTo>
                    <a:pt x="18796000" y="1651000"/>
                  </a:lnTo>
                  <a:lnTo>
                    <a:pt x="0" y="1651000"/>
                  </a:lnTo>
                  <a:close/>
                </a:path>
              </a:pathLst>
            </a:custGeom>
            <a:solidFill>
              <a:srgbClr val="F3F8FA"/>
            </a:solidFill>
            <a:ln w="9525" cap="sq">
              <a:solidFill>
                <a:srgbClr val="C8D8DF"/>
              </a:solidFill>
              <a:prstDash val="solid"/>
              <a:miter/>
            </a:ln>
          </p:spPr>
        </p:sp>
        <p:sp>
          <p:nvSpPr>
            <p:cNvPr name="TextBox 13" id="13"/>
            <p:cNvSpPr txBox="true"/>
            <p:nvPr/>
          </p:nvSpPr>
          <p:spPr>
            <a:xfrm>
              <a:off x="0" y="-38100"/>
              <a:ext cx="18796000" cy="1689100"/>
            </a:xfrm>
            <a:prstGeom prst="rect">
              <a:avLst/>
            </a:prstGeom>
          </p:spPr>
          <p:txBody>
            <a:bodyPr anchor="ctr" rtlCol="false" tIns="50800" lIns="50800" bIns="50800" rIns="50800"/>
            <a:lstStyle/>
            <a:p>
              <a:pPr algn="l">
                <a:lnSpc>
                  <a:spcPts val="1679"/>
                </a:lnSpc>
              </a:pPr>
            </a:p>
          </p:txBody>
        </p:sp>
      </p:grpSp>
      <p:grpSp>
        <p:nvGrpSpPr>
          <p:cNvPr name="Group 14" id="14"/>
          <p:cNvGrpSpPr/>
          <p:nvPr/>
        </p:nvGrpSpPr>
        <p:grpSpPr>
          <a:xfrm rot="0">
            <a:off x="1143000" y="3810000"/>
            <a:ext cx="95250" cy="1238250"/>
            <a:chOff x="0" y="0"/>
            <a:chExt cx="127000" cy="1651000"/>
          </a:xfrm>
        </p:grpSpPr>
        <p:sp>
          <p:nvSpPr>
            <p:cNvPr name="Freeform 15" id="15"/>
            <p:cNvSpPr/>
            <p:nvPr/>
          </p:nvSpPr>
          <p:spPr>
            <a:xfrm flipH="false" flipV="false" rot="0">
              <a:off x="0" y="0"/>
              <a:ext cx="127000" cy="1651000"/>
            </a:xfrm>
            <a:custGeom>
              <a:avLst/>
              <a:gdLst/>
              <a:ahLst/>
              <a:cxnLst/>
              <a:rect r="r" b="b" t="t" l="l"/>
              <a:pathLst>
                <a:path h="1651000" w="127000">
                  <a:moveTo>
                    <a:pt x="0" y="0"/>
                  </a:moveTo>
                  <a:lnTo>
                    <a:pt x="127000" y="0"/>
                  </a:lnTo>
                  <a:lnTo>
                    <a:pt x="127000" y="1651000"/>
                  </a:lnTo>
                  <a:lnTo>
                    <a:pt x="0" y="1651000"/>
                  </a:lnTo>
                  <a:close/>
                </a:path>
              </a:pathLst>
            </a:custGeom>
            <a:solidFill>
              <a:srgbClr val="F28C28"/>
            </a:solidFill>
          </p:spPr>
        </p:sp>
        <p:sp>
          <p:nvSpPr>
            <p:cNvPr name="TextBox 16" id="16"/>
            <p:cNvSpPr txBox="true"/>
            <p:nvPr/>
          </p:nvSpPr>
          <p:spPr>
            <a:xfrm>
              <a:off x="0" y="-38100"/>
              <a:ext cx="127000" cy="1689100"/>
            </a:xfrm>
            <a:prstGeom prst="rect">
              <a:avLst/>
            </a:prstGeom>
          </p:spPr>
          <p:txBody>
            <a:bodyPr anchor="ctr" rtlCol="false" tIns="50800" lIns="50800" bIns="50800" rIns="50800"/>
            <a:lstStyle/>
            <a:p>
              <a:pPr algn="l">
                <a:lnSpc>
                  <a:spcPts val="1679"/>
                </a:lnSpc>
              </a:pPr>
            </a:p>
          </p:txBody>
        </p:sp>
      </p:grpSp>
      <p:sp>
        <p:nvSpPr>
          <p:cNvPr name="TextBox 17" id="17"/>
          <p:cNvSpPr txBox="true"/>
          <p:nvPr/>
        </p:nvSpPr>
        <p:spPr>
          <a:xfrm rot="0">
            <a:off x="1371600" y="4029075"/>
            <a:ext cx="1600200" cy="975741"/>
          </a:xfrm>
          <a:prstGeom prst="rect">
            <a:avLst/>
          </a:prstGeom>
        </p:spPr>
        <p:txBody>
          <a:bodyPr anchor="t" rtlCol="false" tIns="0" lIns="0" bIns="0" rIns="0">
            <a:spAutoFit/>
          </a:bodyPr>
          <a:lstStyle/>
          <a:p>
            <a:pPr algn="l">
              <a:lnSpc>
                <a:spcPts val="2562"/>
              </a:lnSpc>
            </a:pPr>
            <a:r>
              <a:rPr lang="en-US" sz="2100" b="true">
                <a:solidFill>
                  <a:srgbClr val="164B61"/>
                </a:solidFill>
                <a:latin typeface="Arimo Bold"/>
                <a:ea typeface="Arimo Bold"/>
                <a:cs typeface="Arimo Bold"/>
                <a:sym typeface="Arimo Bold"/>
              </a:rPr>
              <a:t>7 days</a:t>
            </a:r>
          </a:p>
          <a:p>
            <a:pPr algn="l">
              <a:lnSpc>
                <a:spcPts val="2562"/>
              </a:lnSpc>
            </a:pPr>
            <a:r>
              <a:rPr lang="en-US" sz="2100" b="true">
                <a:solidFill>
                  <a:srgbClr val="164B61"/>
                </a:solidFill>
                <a:latin typeface="Arimo Bold"/>
                <a:ea typeface="Arimo Bold"/>
                <a:cs typeface="Arimo Bold"/>
                <a:sym typeface="Arimo Bold"/>
              </a:rPr>
              <a:t>Executive message</a:t>
            </a:r>
          </a:p>
        </p:txBody>
      </p:sp>
      <p:sp>
        <p:nvSpPr>
          <p:cNvPr name="TextBox 18" id="18"/>
          <p:cNvSpPr txBox="true"/>
          <p:nvPr/>
        </p:nvSpPr>
        <p:spPr>
          <a:xfrm rot="0">
            <a:off x="3371850" y="4029075"/>
            <a:ext cx="4552950" cy="614045"/>
          </a:xfrm>
          <a:prstGeom prst="rect">
            <a:avLst/>
          </a:prstGeom>
        </p:spPr>
        <p:txBody>
          <a:bodyPr anchor="t" rtlCol="false" tIns="0" lIns="0" bIns="0" rIns="0">
            <a:spAutoFit/>
          </a:bodyPr>
          <a:lstStyle/>
          <a:p>
            <a:pPr algn="l">
              <a:lnSpc>
                <a:spcPts val="2440"/>
              </a:lnSpc>
            </a:pPr>
            <a:r>
              <a:rPr lang="en-US" sz="2000">
                <a:solidFill>
                  <a:srgbClr val="173F52"/>
                </a:solidFill>
                <a:latin typeface="Arimo"/>
                <a:ea typeface="Arimo"/>
                <a:cs typeface="Arimo"/>
                <a:sym typeface="Arimo"/>
              </a:rPr>
              <a:t>A one-page brief with one verified fact and one clear request</a:t>
            </a:r>
          </a:p>
        </p:txBody>
      </p:sp>
      <p:sp>
        <p:nvSpPr>
          <p:cNvPr name="TextBox 19" id="19"/>
          <p:cNvSpPr txBox="true"/>
          <p:nvPr/>
        </p:nvSpPr>
        <p:spPr>
          <a:xfrm rot="0">
            <a:off x="8324850" y="4029075"/>
            <a:ext cx="2266950" cy="918845"/>
          </a:xfrm>
          <a:prstGeom prst="rect">
            <a:avLst/>
          </a:prstGeom>
        </p:spPr>
        <p:txBody>
          <a:bodyPr anchor="t" rtlCol="false" tIns="0" lIns="0" bIns="0" rIns="0">
            <a:spAutoFit/>
          </a:bodyPr>
          <a:lstStyle/>
          <a:p>
            <a:pPr algn="l">
              <a:lnSpc>
                <a:spcPts val="2440"/>
              </a:lnSpc>
            </a:pPr>
            <a:r>
              <a:rPr lang="en-US" sz="2000">
                <a:solidFill>
                  <a:srgbClr val="173F52"/>
                </a:solidFill>
                <a:latin typeface="Arimo"/>
                <a:ea typeface="Arimo"/>
                <a:cs typeface="Arimo"/>
                <a:sym typeface="Arimo"/>
              </a:rPr>
              <a:t>CEO + communications lead</a:t>
            </a:r>
          </a:p>
        </p:txBody>
      </p:sp>
      <p:sp>
        <p:nvSpPr>
          <p:cNvPr name="TextBox 20" id="20"/>
          <p:cNvSpPr txBox="true"/>
          <p:nvPr/>
        </p:nvSpPr>
        <p:spPr>
          <a:xfrm rot="0">
            <a:off x="10991850" y="4029075"/>
            <a:ext cx="4076700" cy="614045"/>
          </a:xfrm>
          <a:prstGeom prst="rect">
            <a:avLst/>
          </a:prstGeom>
        </p:spPr>
        <p:txBody>
          <a:bodyPr anchor="t" rtlCol="false" tIns="0" lIns="0" bIns="0" rIns="0">
            <a:spAutoFit/>
          </a:bodyPr>
          <a:lstStyle/>
          <a:p>
            <a:pPr algn="l">
              <a:lnSpc>
                <a:spcPts val="2440"/>
              </a:lnSpc>
            </a:pPr>
            <a:r>
              <a:rPr lang="en-US" sz="2000">
                <a:solidFill>
                  <a:srgbClr val="173F52"/>
                </a:solidFill>
                <a:latin typeface="Arimo"/>
                <a:ea typeface="Arimo"/>
                <a:cs typeface="Arimo"/>
                <a:sym typeface="Arimo"/>
              </a:rPr>
              <a:t>Brief ready for a named decision maker</a:t>
            </a:r>
          </a:p>
        </p:txBody>
      </p:sp>
      <p:grpSp>
        <p:nvGrpSpPr>
          <p:cNvPr name="Group 21" id="21"/>
          <p:cNvGrpSpPr/>
          <p:nvPr/>
        </p:nvGrpSpPr>
        <p:grpSpPr>
          <a:xfrm rot="0">
            <a:off x="1143000" y="5048250"/>
            <a:ext cx="14097000" cy="1238250"/>
            <a:chOff x="0" y="0"/>
            <a:chExt cx="18796000" cy="1651000"/>
          </a:xfrm>
        </p:grpSpPr>
        <p:sp>
          <p:nvSpPr>
            <p:cNvPr name="Freeform 22" id="22"/>
            <p:cNvSpPr/>
            <p:nvPr/>
          </p:nvSpPr>
          <p:spPr>
            <a:xfrm flipH="false" flipV="false" rot="0">
              <a:off x="0" y="0"/>
              <a:ext cx="18796000" cy="1651000"/>
            </a:xfrm>
            <a:custGeom>
              <a:avLst/>
              <a:gdLst/>
              <a:ahLst/>
              <a:cxnLst/>
              <a:rect r="r" b="b" t="t" l="l"/>
              <a:pathLst>
                <a:path h="1651000" w="18796000">
                  <a:moveTo>
                    <a:pt x="0" y="0"/>
                  </a:moveTo>
                  <a:lnTo>
                    <a:pt x="18796000" y="0"/>
                  </a:lnTo>
                  <a:lnTo>
                    <a:pt x="18796000" y="1651000"/>
                  </a:lnTo>
                  <a:lnTo>
                    <a:pt x="0" y="1651000"/>
                  </a:lnTo>
                  <a:close/>
                </a:path>
              </a:pathLst>
            </a:custGeom>
            <a:solidFill>
              <a:srgbClr val="FFFFFF"/>
            </a:solidFill>
            <a:ln w="9525" cap="sq">
              <a:solidFill>
                <a:srgbClr val="C8D8DF"/>
              </a:solidFill>
              <a:prstDash val="solid"/>
              <a:miter/>
            </a:ln>
          </p:spPr>
        </p:sp>
        <p:sp>
          <p:nvSpPr>
            <p:cNvPr name="TextBox 23" id="23"/>
            <p:cNvSpPr txBox="true"/>
            <p:nvPr/>
          </p:nvSpPr>
          <p:spPr>
            <a:xfrm>
              <a:off x="0" y="-38100"/>
              <a:ext cx="18796000" cy="1689100"/>
            </a:xfrm>
            <a:prstGeom prst="rect">
              <a:avLst/>
            </a:prstGeom>
          </p:spPr>
          <p:txBody>
            <a:bodyPr anchor="ctr" rtlCol="false" tIns="50800" lIns="50800" bIns="50800" rIns="50800"/>
            <a:lstStyle/>
            <a:p>
              <a:pPr algn="l">
                <a:lnSpc>
                  <a:spcPts val="1679"/>
                </a:lnSpc>
              </a:pPr>
            </a:p>
          </p:txBody>
        </p:sp>
      </p:grpSp>
      <p:grpSp>
        <p:nvGrpSpPr>
          <p:cNvPr name="Group 24" id="24"/>
          <p:cNvGrpSpPr/>
          <p:nvPr/>
        </p:nvGrpSpPr>
        <p:grpSpPr>
          <a:xfrm rot="0">
            <a:off x="1143000" y="5048250"/>
            <a:ext cx="95250" cy="1238250"/>
            <a:chOff x="0" y="0"/>
            <a:chExt cx="127000" cy="1651000"/>
          </a:xfrm>
        </p:grpSpPr>
        <p:sp>
          <p:nvSpPr>
            <p:cNvPr name="Freeform 25" id="25"/>
            <p:cNvSpPr/>
            <p:nvPr/>
          </p:nvSpPr>
          <p:spPr>
            <a:xfrm flipH="false" flipV="false" rot="0">
              <a:off x="0" y="0"/>
              <a:ext cx="127000" cy="1651000"/>
            </a:xfrm>
            <a:custGeom>
              <a:avLst/>
              <a:gdLst/>
              <a:ahLst/>
              <a:cxnLst/>
              <a:rect r="r" b="b" t="t" l="l"/>
              <a:pathLst>
                <a:path h="1651000" w="127000">
                  <a:moveTo>
                    <a:pt x="0" y="0"/>
                  </a:moveTo>
                  <a:lnTo>
                    <a:pt x="127000" y="0"/>
                  </a:lnTo>
                  <a:lnTo>
                    <a:pt x="127000" y="1651000"/>
                  </a:lnTo>
                  <a:lnTo>
                    <a:pt x="0" y="1651000"/>
                  </a:lnTo>
                  <a:close/>
                </a:path>
              </a:pathLst>
            </a:custGeom>
            <a:solidFill>
              <a:srgbClr val="47A23F"/>
            </a:solidFill>
          </p:spPr>
        </p:sp>
        <p:sp>
          <p:nvSpPr>
            <p:cNvPr name="TextBox 26" id="26"/>
            <p:cNvSpPr txBox="true"/>
            <p:nvPr/>
          </p:nvSpPr>
          <p:spPr>
            <a:xfrm>
              <a:off x="0" y="-38100"/>
              <a:ext cx="127000" cy="1689100"/>
            </a:xfrm>
            <a:prstGeom prst="rect">
              <a:avLst/>
            </a:prstGeom>
          </p:spPr>
          <p:txBody>
            <a:bodyPr anchor="ctr" rtlCol="false" tIns="50800" lIns="50800" bIns="50800" rIns="50800"/>
            <a:lstStyle/>
            <a:p>
              <a:pPr algn="l">
                <a:lnSpc>
                  <a:spcPts val="1679"/>
                </a:lnSpc>
              </a:pPr>
            </a:p>
          </p:txBody>
        </p:sp>
      </p:grpSp>
      <p:sp>
        <p:nvSpPr>
          <p:cNvPr name="TextBox 27" id="27"/>
          <p:cNvSpPr txBox="true"/>
          <p:nvPr/>
        </p:nvSpPr>
        <p:spPr>
          <a:xfrm rot="0">
            <a:off x="1371600" y="5267325"/>
            <a:ext cx="1600200" cy="975741"/>
          </a:xfrm>
          <a:prstGeom prst="rect">
            <a:avLst/>
          </a:prstGeom>
        </p:spPr>
        <p:txBody>
          <a:bodyPr anchor="t" rtlCol="false" tIns="0" lIns="0" bIns="0" rIns="0">
            <a:spAutoFit/>
          </a:bodyPr>
          <a:lstStyle/>
          <a:p>
            <a:pPr algn="l">
              <a:lnSpc>
                <a:spcPts val="2562"/>
              </a:lnSpc>
            </a:pPr>
            <a:r>
              <a:rPr lang="en-US" sz="2100" b="true">
                <a:solidFill>
                  <a:srgbClr val="164B61"/>
                </a:solidFill>
                <a:latin typeface="Arimo Bold"/>
                <a:ea typeface="Arimo Bold"/>
                <a:cs typeface="Arimo Bold"/>
                <a:sym typeface="Arimo Bold"/>
              </a:rPr>
              <a:t>30 days</a:t>
            </a:r>
          </a:p>
          <a:p>
            <a:pPr algn="l">
              <a:lnSpc>
                <a:spcPts val="2562"/>
              </a:lnSpc>
            </a:pPr>
            <a:r>
              <a:rPr lang="en-US" sz="2100" b="true">
                <a:solidFill>
                  <a:srgbClr val="164B61"/>
                </a:solidFill>
                <a:latin typeface="Arimo Bold"/>
                <a:ea typeface="Arimo Bold"/>
                <a:cs typeface="Arimo Bold"/>
                <a:sym typeface="Arimo Bold"/>
              </a:rPr>
              <a:t>Board advocacy</a:t>
            </a:r>
          </a:p>
        </p:txBody>
      </p:sp>
      <p:sp>
        <p:nvSpPr>
          <p:cNvPr name="TextBox 28" id="28"/>
          <p:cNvSpPr txBox="true"/>
          <p:nvPr/>
        </p:nvSpPr>
        <p:spPr>
          <a:xfrm rot="0">
            <a:off x="3371850" y="5267325"/>
            <a:ext cx="4552950" cy="614045"/>
          </a:xfrm>
          <a:prstGeom prst="rect">
            <a:avLst/>
          </a:prstGeom>
        </p:spPr>
        <p:txBody>
          <a:bodyPr anchor="t" rtlCol="false" tIns="0" lIns="0" bIns="0" rIns="0">
            <a:spAutoFit/>
          </a:bodyPr>
          <a:lstStyle/>
          <a:p>
            <a:pPr algn="l">
              <a:lnSpc>
                <a:spcPts val="2440"/>
              </a:lnSpc>
            </a:pPr>
            <a:r>
              <a:rPr lang="en-US" sz="2000">
                <a:solidFill>
                  <a:srgbClr val="173F52"/>
                </a:solidFill>
                <a:latin typeface="Arimo"/>
                <a:ea typeface="Arimo"/>
                <a:cs typeface="Arimo"/>
                <a:sym typeface="Arimo"/>
              </a:rPr>
              <a:t>A board-supported conversation with that decision maker</a:t>
            </a:r>
          </a:p>
        </p:txBody>
      </p:sp>
      <p:sp>
        <p:nvSpPr>
          <p:cNvPr name="TextBox 29" id="29"/>
          <p:cNvSpPr txBox="true"/>
          <p:nvPr/>
        </p:nvSpPr>
        <p:spPr>
          <a:xfrm rot="0">
            <a:off x="8324850" y="5267325"/>
            <a:ext cx="2266950" cy="309245"/>
          </a:xfrm>
          <a:prstGeom prst="rect">
            <a:avLst/>
          </a:prstGeom>
        </p:spPr>
        <p:txBody>
          <a:bodyPr anchor="t" rtlCol="false" tIns="0" lIns="0" bIns="0" rIns="0">
            <a:spAutoFit/>
          </a:bodyPr>
          <a:lstStyle/>
          <a:p>
            <a:pPr algn="l">
              <a:lnSpc>
                <a:spcPts val="2440"/>
              </a:lnSpc>
            </a:pPr>
            <a:r>
              <a:rPr lang="en-US" sz="2000">
                <a:solidFill>
                  <a:srgbClr val="173F52"/>
                </a:solidFill>
                <a:latin typeface="Arimo"/>
                <a:ea typeface="Arimo"/>
                <a:cs typeface="Arimo"/>
                <a:sym typeface="Arimo"/>
              </a:rPr>
              <a:t>CEO + board chair</a:t>
            </a:r>
          </a:p>
        </p:txBody>
      </p:sp>
      <p:sp>
        <p:nvSpPr>
          <p:cNvPr name="TextBox 30" id="30"/>
          <p:cNvSpPr txBox="true"/>
          <p:nvPr/>
        </p:nvSpPr>
        <p:spPr>
          <a:xfrm rot="0">
            <a:off x="10991850" y="5267325"/>
            <a:ext cx="4076700" cy="614045"/>
          </a:xfrm>
          <a:prstGeom prst="rect">
            <a:avLst/>
          </a:prstGeom>
        </p:spPr>
        <p:txBody>
          <a:bodyPr anchor="t" rtlCol="false" tIns="0" lIns="0" bIns="0" rIns="0">
            <a:spAutoFit/>
          </a:bodyPr>
          <a:lstStyle/>
          <a:p>
            <a:pPr algn="l">
              <a:lnSpc>
                <a:spcPts val="2440"/>
              </a:lnSpc>
            </a:pPr>
            <a:r>
              <a:rPr lang="en-US" sz="2000">
                <a:solidFill>
                  <a:srgbClr val="173F52"/>
                </a:solidFill>
                <a:latin typeface="Arimo"/>
                <a:ea typeface="Arimo"/>
                <a:cs typeface="Arimo"/>
                <a:sym typeface="Arimo"/>
              </a:rPr>
              <a:t>Conversation held; response and next step recorded</a:t>
            </a:r>
          </a:p>
        </p:txBody>
      </p:sp>
      <p:grpSp>
        <p:nvGrpSpPr>
          <p:cNvPr name="Group 31" id="31"/>
          <p:cNvGrpSpPr/>
          <p:nvPr/>
        </p:nvGrpSpPr>
        <p:grpSpPr>
          <a:xfrm rot="0">
            <a:off x="1143000" y="6286500"/>
            <a:ext cx="14097000" cy="1238250"/>
            <a:chOff x="0" y="0"/>
            <a:chExt cx="18796000" cy="1651000"/>
          </a:xfrm>
        </p:grpSpPr>
        <p:sp>
          <p:nvSpPr>
            <p:cNvPr name="Freeform 32" id="32"/>
            <p:cNvSpPr/>
            <p:nvPr/>
          </p:nvSpPr>
          <p:spPr>
            <a:xfrm flipH="false" flipV="false" rot="0">
              <a:off x="0" y="0"/>
              <a:ext cx="18796000" cy="1651000"/>
            </a:xfrm>
            <a:custGeom>
              <a:avLst/>
              <a:gdLst/>
              <a:ahLst/>
              <a:cxnLst/>
              <a:rect r="r" b="b" t="t" l="l"/>
              <a:pathLst>
                <a:path h="1651000" w="18796000">
                  <a:moveTo>
                    <a:pt x="0" y="0"/>
                  </a:moveTo>
                  <a:lnTo>
                    <a:pt x="18796000" y="0"/>
                  </a:lnTo>
                  <a:lnTo>
                    <a:pt x="18796000" y="1651000"/>
                  </a:lnTo>
                  <a:lnTo>
                    <a:pt x="0" y="1651000"/>
                  </a:lnTo>
                  <a:close/>
                </a:path>
              </a:pathLst>
            </a:custGeom>
            <a:solidFill>
              <a:srgbClr val="F3F8FA"/>
            </a:solidFill>
            <a:ln w="9525" cap="sq">
              <a:solidFill>
                <a:srgbClr val="C8D8DF"/>
              </a:solidFill>
              <a:prstDash val="solid"/>
              <a:miter/>
            </a:ln>
          </p:spPr>
        </p:sp>
        <p:sp>
          <p:nvSpPr>
            <p:cNvPr name="TextBox 33" id="33"/>
            <p:cNvSpPr txBox="true"/>
            <p:nvPr/>
          </p:nvSpPr>
          <p:spPr>
            <a:xfrm>
              <a:off x="0" y="-38100"/>
              <a:ext cx="18796000" cy="1689100"/>
            </a:xfrm>
            <a:prstGeom prst="rect">
              <a:avLst/>
            </a:prstGeom>
          </p:spPr>
          <p:txBody>
            <a:bodyPr anchor="ctr" rtlCol="false" tIns="50800" lIns="50800" bIns="50800" rIns="50800"/>
            <a:lstStyle/>
            <a:p>
              <a:pPr algn="l">
                <a:lnSpc>
                  <a:spcPts val="1679"/>
                </a:lnSpc>
              </a:pPr>
            </a:p>
          </p:txBody>
        </p:sp>
      </p:grpSp>
      <p:grpSp>
        <p:nvGrpSpPr>
          <p:cNvPr name="Group 34" id="34"/>
          <p:cNvGrpSpPr/>
          <p:nvPr/>
        </p:nvGrpSpPr>
        <p:grpSpPr>
          <a:xfrm rot="0">
            <a:off x="1143000" y="6286500"/>
            <a:ext cx="95250" cy="1238250"/>
            <a:chOff x="0" y="0"/>
            <a:chExt cx="127000" cy="1651000"/>
          </a:xfrm>
        </p:grpSpPr>
        <p:sp>
          <p:nvSpPr>
            <p:cNvPr name="Freeform 35" id="35"/>
            <p:cNvSpPr/>
            <p:nvPr/>
          </p:nvSpPr>
          <p:spPr>
            <a:xfrm flipH="false" flipV="false" rot="0">
              <a:off x="0" y="0"/>
              <a:ext cx="127000" cy="1651000"/>
            </a:xfrm>
            <a:custGeom>
              <a:avLst/>
              <a:gdLst/>
              <a:ahLst/>
              <a:cxnLst/>
              <a:rect r="r" b="b" t="t" l="l"/>
              <a:pathLst>
                <a:path h="1651000" w="127000">
                  <a:moveTo>
                    <a:pt x="0" y="0"/>
                  </a:moveTo>
                  <a:lnTo>
                    <a:pt x="127000" y="0"/>
                  </a:lnTo>
                  <a:lnTo>
                    <a:pt x="127000" y="1651000"/>
                  </a:lnTo>
                  <a:lnTo>
                    <a:pt x="0" y="1651000"/>
                  </a:lnTo>
                  <a:close/>
                </a:path>
              </a:pathLst>
            </a:custGeom>
            <a:solidFill>
              <a:srgbClr val="0076A8"/>
            </a:solidFill>
          </p:spPr>
        </p:sp>
        <p:sp>
          <p:nvSpPr>
            <p:cNvPr name="TextBox 36" id="36"/>
            <p:cNvSpPr txBox="true"/>
            <p:nvPr/>
          </p:nvSpPr>
          <p:spPr>
            <a:xfrm>
              <a:off x="0" y="-38100"/>
              <a:ext cx="127000" cy="1689100"/>
            </a:xfrm>
            <a:prstGeom prst="rect">
              <a:avLst/>
            </a:prstGeom>
          </p:spPr>
          <p:txBody>
            <a:bodyPr anchor="ctr" rtlCol="false" tIns="50800" lIns="50800" bIns="50800" rIns="50800"/>
            <a:lstStyle/>
            <a:p>
              <a:pPr algn="l">
                <a:lnSpc>
                  <a:spcPts val="1679"/>
                </a:lnSpc>
              </a:pPr>
            </a:p>
          </p:txBody>
        </p:sp>
      </p:grpSp>
      <p:sp>
        <p:nvSpPr>
          <p:cNvPr name="TextBox 37" id="37"/>
          <p:cNvSpPr txBox="true"/>
          <p:nvPr/>
        </p:nvSpPr>
        <p:spPr>
          <a:xfrm rot="0">
            <a:off x="1371600" y="6505575"/>
            <a:ext cx="1600200" cy="975741"/>
          </a:xfrm>
          <a:prstGeom prst="rect">
            <a:avLst/>
          </a:prstGeom>
        </p:spPr>
        <p:txBody>
          <a:bodyPr anchor="t" rtlCol="false" tIns="0" lIns="0" bIns="0" rIns="0">
            <a:spAutoFit/>
          </a:bodyPr>
          <a:lstStyle/>
          <a:p>
            <a:pPr algn="l">
              <a:lnSpc>
                <a:spcPts val="2562"/>
              </a:lnSpc>
            </a:pPr>
            <a:r>
              <a:rPr lang="en-US" sz="2100" b="true">
                <a:solidFill>
                  <a:srgbClr val="164B61"/>
                </a:solidFill>
                <a:latin typeface="Arimo Bold"/>
                <a:ea typeface="Arimo Bold"/>
                <a:cs typeface="Arimo Bold"/>
                <a:sym typeface="Arimo Bold"/>
              </a:rPr>
              <a:t>90 days</a:t>
            </a:r>
          </a:p>
          <a:p>
            <a:pPr algn="l">
              <a:lnSpc>
                <a:spcPts val="2562"/>
              </a:lnSpc>
            </a:pPr>
            <a:r>
              <a:rPr lang="en-US" sz="2100" b="true">
                <a:solidFill>
                  <a:srgbClr val="164B61"/>
                </a:solidFill>
                <a:latin typeface="Arimo Bold"/>
                <a:ea typeface="Arimo Bold"/>
                <a:cs typeface="Arimo Bold"/>
                <a:sym typeface="Arimo Bold"/>
              </a:rPr>
              <a:t>Community visibility</a:t>
            </a:r>
          </a:p>
        </p:txBody>
      </p:sp>
      <p:sp>
        <p:nvSpPr>
          <p:cNvPr name="TextBox 38" id="38"/>
          <p:cNvSpPr txBox="true"/>
          <p:nvPr/>
        </p:nvSpPr>
        <p:spPr>
          <a:xfrm rot="0">
            <a:off x="3371850" y="6505575"/>
            <a:ext cx="4552950" cy="614045"/>
          </a:xfrm>
          <a:prstGeom prst="rect">
            <a:avLst/>
          </a:prstGeom>
        </p:spPr>
        <p:txBody>
          <a:bodyPr anchor="t" rtlCol="false" tIns="0" lIns="0" bIns="0" rIns="0">
            <a:spAutoFit/>
          </a:bodyPr>
          <a:lstStyle/>
          <a:p>
            <a:pPr algn="l">
              <a:lnSpc>
                <a:spcPts val="2440"/>
              </a:lnSpc>
            </a:pPr>
            <a:r>
              <a:rPr lang="en-US" sz="2000">
                <a:solidFill>
                  <a:srgbClr val="173F52"/>
                </a:solidFill>
                <a:latin typeface="Arimo"/>
                <a:ea typeface="Arimo"/>
                <a:cs typeface="Arimo"/>
                <a:sym typeface="Arimo"/>
              </a:rPr>
              <a:t>One joint action with a community partner</a:t>
            </a:r>
          </a:p>
        </p:txBody>
      </p:sp>
      <p:sp>
        <p:nvSpPr>
          <p:cNvPr name="TextBox 39" id="39"/>
          <p:cNvSpPr txBox="true"/>
          <p:nvPr/>
        </p:nvSpPr>
        <p:spPr>
          <a:xfrm rot="0">
            <a:off x="8324850" y="6505575"/>
            <a:ext cx="2266950" cy="614045"/>
          </a:xfrm>
          <a:prstGeom prst="rect">
            <a:avLst/>
          </a:prstGeom>
        </p:spPr>
        <p:txBody>
          <a:bodyPr anchor="t" rtlCol="false" tIns="0" lIns="0" bIns="0" rIns="0">
            <a:spAutoFit/>
          </a:bodyPr>
          <a:lstStyle/>
          <a:p>
            <a:pPr algn="l">
              <a:lnSpc>
                <a:spcPts val="2440"/>
              </a:lnSpc>
            </a:pPr>
            <a:r>
              <a:rPr lang="en-US" sz="2000">
                <a:solidFill>
                  <a:srgbClr val="173F52"/>
                </a:solidFill>
                <a:latin typeface="Arimo"/>
                <a:ea typeface="Arimo"/>
                <a:cs typeface="Arimo"/>
                <a:sym typeface="Arimo"/>
              </a:rPr>
              <a:t>Named executive sponsor</a:t>
            </a:r>
          </a:p>
        </p:txBody>
      </p:sp>
      <p:sp>
        <p:nvSpPr>
          <p:cNvPr name="TextBox 40" id="40"/>
          <p:cNvSpPr txBox="true"/>
          <p:nvPr/>
        </p:nvSpPr>
        <p:spPr>
          <a:xfrm rot="0">
            <a:off x="10991850" y="6505575"/>
            <a:ext cx="4076700" cy="614045"/>
          </a:xfrm>
          <a:prstGeom prst="rect">
            <a:avLst/>
          </a:prstGeom>
        </p:spPr>
        <p:txBody>
          <a:bodyPr anchor="t" rtlCol="false" tIns="0" lIns="0" bIns="0" rIns="0">
            <a:spAutoFit/>
          </a:bodyPr>
          <a:lstStyle/>
          <a:p>
            <a:pPr algn="l">
              <a:lnSpc>
                <a:spcPts val="2440"/>
              </a:lnSpc>
            </a:pPr>
            <a:r>
              <a:rPr lang="en-US" sz="2000">
                <a:solidFill>
                  <a:srgbClr val="173F52"/>
                </a:solidFill>
                <a:latin typeface="Arimo"/>
                <a:ea typeface="Arimo"/>
                <a:cs typeface="Arimo"/>
                <a:sym typeface="Arimo"/>
              </a:rPr>
              <a:t>First agreed task completed; result reviewed together</a:t>
            </a:r>
          </a:p>
        </p:txBody>
      </p:sp>
      <p:sp>
        <p:nvSpPr>
          <p:cNvPr name="TextBox 41" id="41"/>
          <p:cNvSpPr txBox="true"/>
          <p:nvPr/>
        </p:nvSpPr>
        <p:spPr>
          <a:xfrm rot="0">
            <a:off x="1143000" y="8020050"/>
            <a:ext cx="14097000" cy="431800"/>
          </a:xfrm>
          <a:prstGeom prst="rect">
            <a:avLst/>
          </a:prstGeom>
        </p:spPr>
        <p:txBody>
          <a:bodyPr anchor="t" rtlCol="false" tIns="0" lIns="0" bIns="0" rIns="0">
            <a:spAutoFit/>
          </a:bodyPr>
          <a:lstStyle/>
          <a:p>
            <a:pPr algn="l">
              <a:lnSpc>
                <a:spcPts val="3499"/>
              </a:lnSpc>
            </a:pPr>
            <a:r>
              <a:rPr lang="en-US" sz="2499" b="true">
                <a:solidFill>
                  <a:srgbClr val="0076A8"/>
                </a:solidFill>
                <a:latin typeface="Arimo Bold"/>
                <a:ea typeface="Arimo Bold"/>
                <a:cs typeface="Arimo Bold"/>
                <a:sym typeface="Arimo Bold"/>
              </a:rPr>
              <a:t>Track the response to your request and what it enables for patients.</a:t>
            </a:r>
          </a:p>
        </p:txBody>
      </p:sp>
      <p:grpSp>
        <p:nvGrpSpPr>
          <p:cNvPr name="Group 42" id="42"/>
          <p:cNvGrpSpPr/>
          <p:nvPr/>
        </p:nvGrpSpPr>
        <p:grpSpPr>
          <a:xfrm rot="0">
            <a:off x="1143000" y="3143250"/>
            <a:ext cx="2000250" cy="666750"/>
            <a:chOff x="0" y="0"/>
            <a:chExt cx="2667000" cy="889000"/>
          </a:xfrm>
        </p:grpSpPr>
        <p:sp>
          <p:nvSpPr>
            <p:cNvPr name="Freeform 43" id="43"/>
            <p:cNvSpPr/>
            <p:nvPr/>
          </p:nvSpPr>
          <p:spPr>
            <a:xfrm flipH="false" flipV="false" rot="0">
              <a:off x="0" y="0"/>
              <a:ext cx="2667000" cy="889000"/>
            </a:xfrm>
            <a:custGeom>
              <a:avLst/>
              <a:gdLst/>
              <a:ahLst/>
              <a:cxnLst/>
              <a:rect r="r" b="b" t="t" l="l"/>
              <a:pathLst>
                <a:path h="889000" w="2667000">
                  <a:moveTo>
                    <a:pt x="0" y="0"/>
                  </a:moveTo>
                  <a:lnTo>
                    <a:pt x="2667000" y="0"/>
                  </a:lnTo>
                  <a:lnTo>
                    <a:pt x="2667000" y="889000"/>
                  </a:lnTo>
                  <a:lnTo>
                    <a:pt x="0" y="889000"/>
                  </a:lnTo>
                  <a:close/>
                </a:path>
              </a:pathLst>
            </a:custGeom>
            <a:solidFill>
              <a:srgbClr val="0076A8"/>
            </a:solidFill>
            <a:ln w="9525" cap="sq">
              <a:solidFill>
                <a:srgbClr val="FFFFFF"/>
              </a:solidFill>
              <a:prstDash val="solid"/>
              <a:miter/>
            </a:ln>
          </p:spPr>
        </p:sp>
        <p:sp>
          <p:nvSpPr>
            <p:cNvPr name="TextBox 44" id="44"/>
            <p:cNvSpPr txBox="true"/>
            <p:nvPr/>
          </p:nvSpPr>
          <p:spPr>
            <a:xfrm>
              <a:off x="0" y="-38100"/>
              <a:ext cx="2667000" cy="927100"/>
            </a:xfrm>
            <a:prstGeom prst="rect">
              <a:avLst/>
            </a:prstGeom>
          </p:spPr>
          <p:txBody>
            <a:bodyPr anchor="ctr" rtlCol="false" tIns="50800" lIns="50800" bIns="50800" rIns="50800"/>
            <a:lstStyle/>
            <a:p>
              <a:pPr algn="l">
                <a:lnSpc>
                  <a:spcPts val="1679"/>
                </a:lnSpc>
              </a:pPr>
            </a:p>
          </p:txBody>
        </p:sp>
      </p:grpSp>
      <p:sp>
        <p:nvSpPr>
          <p:cNvPr name="TextBox 45" id="45"/>
          <p:cNvSpPr txBox="true"/>
          <p:nvPr/>
        </p:nvSpPr>
        <p:spPr>
          <a:xfrm rot="0">
            <a:off x="1333500" y="3267075"/>
            <a:ext cx="1657350" cy="283210"/>
          </a:xfrm>
          <a:prstGeom prst="rect">
            <a:avLst/>
          </a:prstGeom>
        </p:spPr>
        <p:txBody>
          <a:bodyPr anchor="t" rtlCol="false" tIns="0" lIns="0" bIns="0" rIns="0">
            <a:spAutoFit/>
          </a:bodyPr>
          <a:lstStyle/>
          <a:p>
            <a:pPr algn="l">
              <a:lnSpc>
                <a:spcPts val="2239"/>
              </a:lnSpc>
            </a:pPr>
            <a:r>
              <a:rPr lang="en-US" sz="1599" b="true">
                <a:solidFill>
                  <a:srgbClr val="FFFFFF"/>
                </a:solidFill>
                <a:latin typeface="Arimo Bold"/>
                <a:ea typeface="Arimo Bold"/>
                <a:cs typeface="Arimo Bold"/>
                <a:sym typeface="Arimo Bold"/>
              </a:rPr>
              <a:t>BY WHEN</a:t>
            </a:r>
          </a:p>
        </p:txBody>
      </p:sp>
      <p:grpSp>
        <p:nvGrpSpPr>
          <p:cNvPr name="Group 46" id="46"/>
          <p:cNvGrpSpPr/>
          <p:nvPr/>
        </p:nvGrpSpPr>
        <p:grpSpPr>
          <a:xfrm rot="0">
            <a:off x="3143250" y="3143250"/>
            <a:ext cx="4953000" cy="666750"/>
            <a:chOff x="0" y="0"/>
            <a:chExt cx="6604000" cy="889000"/>
          </a:xfrm>
        </p:grpSpPr>
        <p:sp>
          <p:nvSpPr>
            <p:cNvPr name="Freeform 47" id="47"/>
            <p:cNvSpPr/>
            <p:nvPr/>
          </p:nvSpPr>
          <p:spPr>
            <a:xfrm flipH="false" flipV="false" rot="0">
              <a:off x="0" y="0"/>
              <a:ext cx="6604000" cy="889000"/>
            </a:xfrm>
            <a:custGeom>
              <a:avLst/>
              <a:gdLst/>
              <a:ahLst/>
              <a:cxnLst/>
              <a:rect r="r" b="b" t="t" l="l"/>
              <a:pathLst>
                <a:path h="889000" w="6604000">
                  <a:moveTo>
                    <a:pt x="0" y="0"/>
                  </a:moveTo>
                  <a:lnTo>
                    <a:pt x="6604000" y="0"/>
                  </a:lnTo>
                  <a:lnTo>
                    <a:pt x="6604000" y="889000"/>
                  </a:lnTo>
                  <a:lnTo>
                    <a:pt x="0" y="889000"/>
                  </a:lnTo>
                  <a:close/>
                </a:path>
              </a:pathLst>
            </a:custGeom>
            <a:solidFill>
              <a:srgbClr val="0076A8"/>
            </a:solidFill>
            <a:ln w="9525" cap="sq">
              <a:solidFill>
                <a:srgbClr val="FFFFFF"/>
              </a:solidFill>
              <a:prstDash val="solid"/>
              <a:miter/>
            </a:ln>
          </p:spPr>
        </p:sp>
        <p:sp>
          <p:nvSpPr>
            <p:cNvPr name="TextBox 48" id="48"/>
            <p:cNvSpPr txBox="true"/>
            <p:nvPr/>
          </p:nvSpPr>
          <p:spPr>
            <a:xfrm>
              <a:off x="0" y="-38100"/>
              <a:ext cx="6604000" cy="927100"/>
            </a:xfrm>
            <a:prstGeom prst="rect">
              <a:avLst/>
            </a:prstGeom>
          </p:spPr>
          <p:txBody>
            <a:bodyPr anchor="ctr" rtlCol="false" tIns="50800" lIns="50800" bIns="50800" rIns="50800"/>
            <a:lstStyle/>
            <a:p>
              <a:pPr algn="l">
                <a:lnSpc>
                  <a:spcPts val="1679"/>
                </a:lnSpc>
              </a:pPr>
            </a:p>
          </p:txBody>
        </p:sp>
      </p:grpSp>
      <p:sp>
        <p:nvSpPr>
          <p:cNvPr name="TextBox 49" id="49"/>
          <p:cNvSpPr txBox="true"/>
          <p:nvPr/>
        </p:nvSpPr>
        <p:spPr>
          <a:xfrm rot="0">
            <a:off x="3333750" y="3267075"/>
            <a:ext cx="4610100" cy="283210"/>
          </a:xfrm>
          <a:prstGeom prst="rect">
            <a:avLst/>
          </a:prstGeom>
        </p:spPr>
        <p:txBody>
          <a:bodyPr anchor="t" rtlCol="false" tIns="0" lIns="0" bIns="0" rIns="0">
            <a:spAutoFit/>
          </a:bodyPr>
          <a:lstStyle/>
          <a:p>
            <a:pPr algn="l">
              <a:lnSpc>
                <a:spcPts val="2239"/>
              </a:lnSpc>
            </a:pPr>
            <a:r>
              <a:rPr lang="en-US" sz="1599" b="true">
                <a:solidFill>
                  <a:srgbClr val="FFFFFF"/>
                </a:solidFill>
                <a:latin typeface="Arimo Bold"/>
                <a:ea typeface="Arimo Bold"/>
                <a:cs typeface="Arimo Bold"/>
                <a:sym typeface="Arimo Bold"/>
              </a:rPr>
              <a:t>DELIVERABLE</a:t>
            </a:r>
          </a:p>
        </p:txBody>
      </p:sp>
      <p:grpSp>
        <p:nvGrpSpPr>
          <p:cNvPr name="Group 50" id="50"/>
          <p:cNvGrpSpPr/>
          <p:nvPr/>
        </p:nvGrpSpPr>
        <p:grpSpPr>
          <a:xfrm rot="0">
            <a:off x="8096250" y="3143250"/>
            <a:ext cx="2667000" cy="666750"/>
            <a:chOff x="0" y="0"/>
            <a:chExt cx="3556000" cy="889000"/>
          </a:xfrm>
        </p:grpSpPr>
        <p:sp>
          <p:nvSpPr>
            <p:cNvPr name="Freeform 51" id="51"/>
            <p:cNvSpPr/>
            <p:nvPr/>
          </p:nvSpPr>
          <p:spPr>
            <a:xfrm flipH="false" flipV="false" rot="0">
              <a:off x="0" y="0"/>
              <a:ext cx="3556000" cy="889000"/>
            </a:xfrm>
            <a:custGeom>
              <a:avLst/>
              <a:gdLst/>
              <a:ahLst/>
              <a:cxnLst/>
              <a:rect r="r" b="b" t="t" l="l"/>
              <a:pathLst>
                <a:path h="889000" w="3556000">
                  <a:moveTo>
                    <a:pt x="0" y="0"/>
                  </a:moveTo>
                  <a:lnTo>
                    <a:pt x="3556000" y="0"/>
                  </a:lnTo>
                  <a:lnTo>
                    <a:pt x="3556000" y="889000"/>
                  </a:lnTo>
                  <a:lnTo>
                    <a:pt x="0" y="889000"/>
                  </a:lnTo>
                  <a:close/>
                </a:path>
              </a:pathLst>
            </a:custGeom>
            <a:solidFill>
              <a:srgbClr val="0076A8"/>
            </a:solidFill>
            <a:ln w="9525" cap="sq">
              <a:solidFill>
                <a:srgbClr val="FFFFFF"/>
              </a:solidFill>
              <a:prstDash val="solid"/>
              <a:miter/>
            </a:ln>
          </p:spPr>
        </p:sp>
        <p:sp>
          <p:nvSpPr>
            <p:cNvPr name="TextBox 52" id="52"/>
            <p:cNvSpPr txBox="true"/>
            <p:nvPr/>
          </p:nvSpPr>
          <p:spPr>
            <a:xfrm>
              <a:off x="0" y="-38100"/>
              <a:ext cx="3556000" cy="927100"/>
            </a:xfrm>
            <a:prstGeom prst="rect">
              <a:avLst/>
            </a:prstGeom>
          </p:spPr>
          <p:txBody>
            <a:bodyPr anchor="ctr" rtlCol="false" tIns="50800" lIns="50800" bIns="50800" rIns="50800"/>
            <a:lstStyle/>
            <a:p>
              <a:pPr algn="l">
                <a:lnSpc>
                  <a:spcPts val="1679"/>
                </a:lnSpc>
              </a:pPr>
            </a:p>
          </p:txBody>
        </p:sp>
      </p:grpSp>
      <p:sp>
        <p:nvSpPr>
          <p:cNvPr name="TextBox 53" id="53"/>
          <p:cNvSpPr txBox="true"/>
          <p:nvPr/>
        </p:nvSpPr>
        <p:spPr>
          <a:xfrm rot="0">
            <a:off x="8286750" y="3267075"/>
            <a:ext cx="2324100" cy="283210"/>
          </a:xfrm>
          <a:prstGeom prst="rect">
            <a:avLst/>
          </a:prstGeom>
        </p:spPr>
        <p:txBody>
          <a:bodyPr anchor="t" rtlCol="false" tIns="0" lIns="0" bIns="0" rIns="0">
            <a:spAutoFit/>
          </a:bodyPr>
          <a:lstStyle/>
          <a:p>
            <a:pPr algn="l">
              <a:lnSpc>
                <a:spcPts val="2239"/>
              </a:lnSpc>
            </a:pPr>
            <a:r>
              <a:rPr lang="en-US" sz="1599" b="true">
                <a:solidFill>
                  <a:srgbClr val="FFFFFF"/>
                </a:solidFill>
                <a:latin typeface="Arimo Bold"/>
                <a:ea typeface="Arimo Bold"/>
                <a:cs typeface="Arimo Bold"/>
                <a:sym typeface="Arimo Bold"/>
              </a:rPr>
              <a:t>SUGGESTED LEAD</a:t>
            </a:r>
          </a:p>
        </p:txBody>
      </p:sp>
      <p:grpSp>
        <p:nvGrpSpPr>
          <p:cNvPr name="Group 54" id="54"/>
          <p:cNvGrpSpPr/>
          <p:nvPr/>
        </p:nvGrpSpPr>
        <p:grpSpPr>
          <a:xfrm rot="0">
            <a:off x="10763250" y="3143250"/>
            <a:ext cx="4476750" cy="666750"/>
            <a:chOff x="0" y="0"/>
            <a:chExt cx="5969000" cy="889000"/>
          </a:xfrm>
        </p:grpSpPr>
        <p:sp>
          <p:nvSpPr>
            <p:cNvPr name="Freeform 55" id="55"/>
            <p:cNvSpPr/>
            <p:nvPr/>
          </p:nvSpPr>
          <p:spPr>
            <a:xfrm flipH="false" flipV="false" rot="0">
              <a:off x="0" y="0"/>
              <a:ext cx="5969000" cy="889000"/>
            </a:xfrm>
            <a:custGeom>
              <a:avLst/>
              <a:gdLst/>
              <a:ahLst/>
              <a:cxnLst/>
              <a:rect r="r" b="b" t="t" l="l"/>
              <a:pathLst>
                <a:path h="889000" w="5969000">
                  <a:moveTo>
                    <a:pt x="0" y="0"/>
                  </a:moveTo>
                  <a:lnTo>
                    <a:pt x="5969000" y="0"/>
                  </a:lnTo>
                  <a:lnTo>
                    <a:pt x="5969000" y="889000"/>
                  </a:lnTo>
                  <a:lnTo>
                    <a:pt x="0" y="889000"/>
                  </a:lnTo>
                  <a:close/>
                </a:path>
              </a:pathLst>
            </a:custGeom>
            <a:solidFill>
              <a:srgbClr val="164B61"/>
            </a:solidFill>
            <a:ln w="9525" cap="sq">
              <a:solidFill>
                <a:srgbClr val="FFFFFF"/>
              </a:solidFill>
              <a:prstDash val="solid"/>
              <a:miter/>
            </a:ln>
          </p:spPr>
        </p:sp>
        <p:sp>
          <p:nvSpPr>
            <p:cNvPr name="TextBox 56" id="56"/>
            <p:cNvSpPr txBox="true"/>
            <p:nvPr/>
          </p:nvSpPr>
          <p:spPr>
            <a:xfrm>
              <a:off x="0" y="-38100"/>
              <a:ext cx="5969000" cy="927100"/>
            </a:xfrm>
            <a:prstGeom prst="rect">
              <a:avLst/>
            </a:prstGeom>
          </p:spPr>
          <p:txBody>
            <a:bodyPr anchor="ctr" rtlCol="false" tIns="50800" lIns="50800" bIns="50800" rIns="50800"/>
            <a:lstStyle/>
            <a:p>
              <a:pPr algn="l">
                <a:lnSpc>
                  <a:spcPts val="1679"/>
                </a:lnSpc>
              </a:pPr>
            </a:p>
          </p:txBody>
        </p:sp>
      </p:grpSp>
      <p:sp>
        <p:nvSpPr>
          <p:cNvPr name="TextBox 57" id="57"/>
          <p:cNvSpPr txBox="true"/>
          <p:nvPr/>
        </p:nvSpPr>
        <p:spPr>
          <a:xfrm rot="0">
            <a:off x="10953750" y="3267075"/>
            <a:ext cx="4133850" cy="283210"/>
          </a:xfrm>
          <a:prstGeom prst="rect">
            <a:avLst/>
          </a:prstGeom>
        </p:spPr>
        <p:txBody>
          <a:bodyPr anchor="t" rtlCol="false" tIns="0" lIns="0" bIns="0" rIns="0">
            <a:spAutoFit/>
          </a:bodyPr>
          <a:lstStyle/>
          <a:p>
            <a:pPr algn="l">
              <a:lnSpc>
                <a:spcPts val="2239"/>
              </a:lnSpc>
            </a:pPr>
            <a:r>
              <a:rPr lang="en-US" sz="1599" b="true">
                <a:solidFill>
                  <a:srgbClr val="FFFFFF"/>
                </a:solidFill>
                <a:latin typeface="Arimo Bold"/>
                <a:ea typeface="Arimo Bold"/>
                <a:cs typeface="Arimo Bold"/>
                <a:sym typeface="Arimo Bold"/>
              </a:rPr>
              <a:t>EVIDENCE OF COMPLETION</a:t>
            </a:r>
          </a:p>
        </p:txBody>
      </p:sp>
      <p:sp>
        <p:nvSpPr>
          <p:cNvPr name="Freeform 58" id="58"/>
          <p:cNvSpPr/>
          <p:nvPr/>
        </p:nvSpPr>
        <p:spPr>
          <a:xfrm flipH="false" flipV="false" rot="0">
            <a:off x="15938903" y="8786812"/>
            <a:ext cx="1881671" cy="1140242"/>
          </a:xfrm>
          <a:custGeom>
            <a:avLst/>
            <a:gdLst/>
            <a:ahLst/>
            <a:cxnLst/>
            <a:rect r="r" b="b" t="t" l="l"/>
            <a:pathLst>
              <a:path h="1140242" w="1881671">
                <a:moveTo>
                  <a:pt x="0" y="0"/>
                </a:moveTo>
                <a:lnTo>
                  <a:pt x="1881671" y="0"/>
                </a:lnTo>
                <a:lnTo>
                  <a:pt x="1881671" y="1140242"/>
                </a:lnTo>
                <a:lnTo>
                  <a:pt x="0" y="1140242"/>
                </a:lnTo>
                <a:lnTo>
                  <a:pt x="0" y="0"/>
                </a:lnTo>
                <a:close/>
              </a:path>
            </a:pathLst>
          </a:custGeom>
          <a:blipFill>
            <a:blip r:embed="rId2"/>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188720" y="986397"/>
            <a:ext cx="12362688" cy="595908"/>
          </a:xfrm>
          <a:prstGeom prst="rect">
            <a:avLst/>
          </a:prstGeom>
        </p:spPr>
        <p:txBody>
          <a:bodyPr anchor="t" rtlCol="false" tIns="0" lIns="0" bIns="0" rIns="0">
            <a:spAutoFit/>
          </a:bodyPr>
          <a:lstStyle/>
          <a:p>
            <a:pPr algn="l">
              <a:lnSpc>
                <a:spcPts val="4589"/>
              </a:lnSpc>
            </a:pPr>
            <a:r>
              <a:rPr lang="en-US" sz="4171" b="true">
                <a:solidFill>
                  <a:srgbClr val="006B9A"/>
                </a:solidFill>
                <a:latin typeface="Open Sauce Bold"/>
                <a:ea typeface="Open Sauce Bold"/>
                <a:cs typeface="Open Sauce Bold"/>
                <a:sym typeface="Open Sauce Bold"/>
              </a:rPr>
              <a:t>Before you leave: name your first conversation</a:t>
            </a:r>
          </a:p>
        </p:txBody>
      </p:sp>
      <p:sp>
        <p:nvSpPr>
          <p:cNvPr name="TextBox 3" id="3"/>
          <p:cNvSpPr txBox="true"/>
          <p:nvPr/>
        </p:nvSpPr>
        <p:spPr>
          <a:xfrm rot="0">
            <a:off x="1389888" y="3217587"/>
            <a:ext cx="7260336" cy="1735753"/>
          </a:xfrm>
          <a:prstGeom prst="rect">
            <a:avLst/>
          </a:prstGeom>
        </p:spPr>
        <p:txBody>
          <a:bodyPr anchor="t" rtlCol="false" tIns="0" lIns="0" bIns="0" rIns="0">
            <a:spAutoFit/>
          </a:bodyPr>
          <a:lstStyle/>
          <a:p>
            <a:pPr algn="l">
              <a:lnSpc>
                <a:spcPts val="4649"/>
              </a:lnSpc>
            </a:pPr>
            <a:r>
              <a:rPr lang="en-US" sz="3576" b="true">
                <a:solidFill>
                  <a:srgbClr val="006B9A"/>
                </a:solidFill>
                <a:latin typeface="Open Sauce Bold"/>
                <a:ea typeface="Open Sauce Bold"/>
                <a:cs typeface="Open Sauce Bold"/>
                <a:sym typeface="Open Sauce Bold"/>
              </a:rPr>
              <a:t>By [date], I will ask [person] to [specific action] so that </a:t>
            </a:r>
          </a:p>
          <a:p>
            <a:pPr algn="l">
              <a:lnSpc>
                <a:spcPts val="4649"/>
              </a:lnSpc>
            </a:pPr>
            <a:r>
              <a:rPr lang="en-US" sz="3576" b="true">
                <a:solidFill>
                  <a:srgbClr val="006B9A"/>
                </a:solidFill>
                <a:latin typeface="Open Sauce Bold"/>
                <a:ea typeface="Open Sauce Bold"/>
                <a:cs typeface="Open Sauce Bold"/>
                <a:sym typeface="Open Sauce Bold"/>
              </a:rPr>
              <a:t>[patient or community benefit].</a:t>
            </a:r>
          </a:p>
        </p:txBody>
      </p:sp>
      <p:sp>
        <p:nvSpPr>
          <p:cNvPr name="TextBox 4" id="4"/>
          <p:cNvSpPr txBox="true"/>
          <p:nvPr/>
        </p:nvSpPr>
        <p:spPr>
          <a:xfrm rot="0">
            <a:off x="1389888" y="5915073"/>
            <a:ext cx="3456432" cy="361474"/>
          </a:xfrm>
          <a:prstGeom prst="rect">
            <a:avLst/>
          </a:prstGeom>
        </p:spPr>
        <p:txBody>
          <a:bodyPr anchor="t" rtlCol="false" tIns="0" lIns="0" bIns="0" rIns="0">
            <a:spAutoFit/>
          </a:bodyPr>
          <a:lstStyle/>
          <a:p>
            <a:pPr algn="l">
              <a:lnSpc>
                <a:spcPts val="2973"/>
              </a:lnSpc>
            </a:pPr>
            <a:r>
              <a:rPr lang="en-US" sz="2287" b="true">
                <a:solidFill>
                  <a:srgbClr val="42983F"/>
                </a:solidFill>
                <a:latin typeface="Open Sauce Bold"/>
                <a:ea typeface="Open Sauce Bold"/>
                <a:cs typeface="Open Sauce Bold"/>
                <a:sym typeface="Open Sauce Bold"/>
              </a:rPr>
              <a:t>Illustrative commitment</a:t>
            </a:r>
          </a:p>
        </p:txBody>
      </p:sp>
      <p:sp>
        <p:nvSpPr>
          <p:cNvPr name="TextBox 5" id="5"/>
          <p:cNvSpPr txBox="true"/>
          <p:nvPr/>
        </p:nvSpPr>
        <p:spPr>
          <a:xfrm rot="0">
            <a:off x="1389888" y="6525956"/>
            <a:ext cx="13825728" cy="806202"/>
          </a:xfrm>
          <a:prstGeom prst="rect">
            <a:avLst/>
          </a:prstGeom>
        </p:spPr>
        <p:txBody>
          <a:bodyPr anchor="t" rtlCol="false" tIns="0" lIns="0" bIns="0" rIns="0">
            <a:spAutoFit/>
          </a:bodyPr>
          <a:lstStyle/>
          <a:p>
            <a:pPr algn="l">
              <a:lnSpc>
                <a:spcPts val="3275"/>
              </a:lnSpc>
            </a:pPr>
            <a:r>
              <a:rPr lang="en-US" sz="2519">
                <a:solidFill>
                  <a:srgbClr val="006B9A"/>
                </a:solidFill>
                <a:latin typeface="Open Sauce"/>
                <a:ea typeface="Open Sauce"/>
                <a:cs typeface="Open Sauce"/>
                <a:sym typeface="Open Sauce"/>
              </a:rPr>
              <a:t>“By next Friday, I will ask our board chair to introduce us to a local transportation partner for a meeting about helping patients reach appointments.”</a:t>
            </a:r>
          </a:p>
        </p:txBody>
      </p:sp>
      <p:sp>
        <p:nvSpPr>
          <p:cNvPr name="TextBox 6" id="6"/>
          <p:cNvSpPr txBox="true"/>
          <p:nvPr/>
        </p:nvSpPr>
        <p:spPr>
          <a:xfrm rot="0">
            <a:off x="1389888" y="8163520"/>
            <a:ext cx="9436608" cy="370284"/>
          </a:xfrm>
          <a:prstGeom prst="rect">
            <a:avLst/>
          </a:prstGeom>
        </p:spPr>
        <p:txBody>
          <a:bodyPr anchor="t" rtlCol="false" tIns="0" lIns="0" bIns="0" rIns="0">
            <a:spAutoFit/>
          </a:bodyPr>
          <a:lstStyle/>
          <a:p>
            <a:pPr algn="l">
              <a:lnSpc>
                <a:spcPts val="3046"/>
              </a:lnSpc>
            </a:pPr>
            <a:r>
              <a:rPr lang="en-US" sz="2343" b="true">
                <a:solidFill>
                  <a:srgbClr val="006B9A"/>
                </a:solidFill>
                <a:latin typeface="Open Sauce Bold"/>
                <a:ea typeface="Open Sauce Bold"/>
                <a:cs typeface="Open Sauce Bold"/>
                <a:sym typeface="Open Sauce Bold"/>
              </a:rPr>
              <a:t>Tell a colleague your plan. Schedule when you will report back.</a:t>
            </a:r>
          </a:p>
        </p:txBody>
      </p:sp>
      <p:sp>
        <p:nvSpPr>
          <p:cNvPr name="Freeform 7" id="7"/>
          <p:cNvSpPr/>
          <p:nvPr/>
        </p:nvSpPr>
        <p:spPr>
          <a:xfrm flipH="false" flipV="false" rot="0">
            <a:off x="1085850" y="9210675"/>
            <a:ext cx="11544300" cy="219075"/>
          </a:xfrm>
          <a:custGeom>
            <a:avLst/>
            <a:gdLst/>
            <a:ahLst/>
            <a:cxnLst/>
            <a:rect r="r" b="b" t="t" l="l"/>
            <a:pathLst>
              <a:path h="219075" w="11544300">
                <a:moveTo>
                  <a:pt x="0" y="0"/>
                </a:moveTo>
                <a:lnTo>
                  <a:pt x="11544300" y="0"/>
                </a:lnTo>
                <a:lnTo>
                  <a:pt x="11544300" y="219075"/>
                </a:lnTo>
                <a:lnTo>
                  <a:pt x="0" y="219075"/>
                </a:lnTo>
                <a:lnTo>
                  <a:pt x="0" y="0"/>
                </a:lnTo>
                <a:close/>
              </a:path>
            </a:pathLst>
          </a:custGeom>
          <a:blipFill>
            <a:blip r:embed="rId2"/>
            <a:stretch>
              <a:fillRect l="0" t="0" r="0" b="0"/>
            </a:stretch>
          </a:blipFill>
        </p:spPr>
      </p:sp>
      <p:sp>
        <p:nvSpPr>
          <p:cNvPr name="TextBox 8" id="8"/>
          <p:cNvSpPr txBox="true"/>
          <p:nvPr/>
        </p:nvSpPr>
        <p:spPr>
          <a:xfrm rot="0">
            <a:off x="17062704" y="871442"/>
            <a:ext cx="292608" cy="263842"/>
          </a:xfrm>
          <a:prstGeom prst="rect">
            <a:avLst/>
          </a:prstGeom>
        </p:spPr>
        <p:txBody>
          <a:bodyPr anchor="t" rtlCol="false" tIns="0" lIns="0" bIns="0" rIns="0">
            <a:spAutoFit/>
          </a:bodyPr>
          <a:lstStyle/>
          <a:p>
            <a:pPr algn="r">
              <a:lnSpc>
                <a:spcPts val="2242"/>
              </a:lnSpc>
            </a:pPr>
            <a:r>
              <a:rPr lang="en-US" sz="1725" b="true">
                <a:solidFill>
                  <a:srgbClr val="42983F"/>
                </a:solidFill>
                <a:latin typeface="Open Sauce Bold"/>
                <a:ea typeface="Open Sauce Bold"/>
                <a:cs typeface="Open Sauce Bold"/>
                <a:sym typeface="Open Sauce Bold"/>
              </a:rPr>
              <a:t>23</a:t>
            </a:r>
          </a:p>
        </p:txBody>
      </p:sp>
      <p:sp>
        <p:nvSpPr>
          <p:cNvPr name="Freeform 9" id="9"/>
          <p:cNvSpPr/>
          <p:nvPr/>
        </p:nvSpPr>
        <p:spPr>
          <a:xfrm flipH="false" flipV="false" rot="0">
            <a:off x="15938903" y="8786812"/>
            <a:ext cx="1881671" cy="1140242"/>
          </a:xfrm>
          <a:custGeom>
            <a:avLst/>
            <a:gdLst/>
            <a:ahLst/>
            <a:cxnLst/>
            <a:rect r="r" b="b" t="t" l="l"/>
            <a:pathLst>
              <a:path h="1140242" w="1881671">
                <a:moveTo>
                  <a:pt x="0" y="0"/>
                </a:moveTo>
                <a:lnTo>
                  <a:pt x="1881671" y="0"/>
                </a:lnTo>
                <a:lnTo>
                  <a:pt x="1881671" y="1140242"/>
                </a:lnTo>
                <a:lnTo>
                  <a:pt x="0" y="1140242"/>
                </a:lnTo>
                <a:lnTo>
                  <a:pt x="0" y="0"/>
                </a:lnTo>
                <a:close/>
              </a:path>
            </a:pathLst>
          </a:custGeom>
          <a:blipFill>
            <a:blip r:embed="rId3"/>
            <a:stretch>
              <a:fillRect l="0" t="0" r="0" b="0"/>
            </a:stretch>
          </a:blipFill>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320619" y="1911889"/>
            <a:ext cx="9207878" cy="6463222"/>
            <a:chOff x="0" y="0"/>
            <a:chExt cx="6604000" cy="4635500"/>
          </a:xfrm>
        </p:grpSpPr>
        <p:sp>
          <p:nvSpPr>
            <p:cNvPr name="Freeform 3" id="3"/>
            <p:cNvSpPr/>
            <p:nvPr/>
          </p:nvSpPr>
          <p:spPr>
            <a:xfrm flipH="false" flipV="false" rot="0">
              <a:off x="0" y="0"/>
              <a:ext cx="6604000" cy="4635500"/>
            </a:xfrm>
            <a:custGeom>
              <a:avLst/>
              <a:gdLst/>
              <a:ahLst/>
              <a:cxnLst/>
              <a:rect r="r" b="b" t="t" l="l"/>
              <a:pathLst>
                <a:path h="4635500" w="6604000">
                  <a:moveTo>
                    <a:pt x="0" y="0"/>
                  </a:moveTo>
                  <a:lnTo>
                    <a:pt x="6604000" y="0"/>
                  </a:lnTo>
                  <a:lnTo>
                    <a:pt x="6604000" y="4635500"/>
                  </a:lnTo>
                  <a:lnTo>
                    <a:pt x="0" y="4635500"/>
                  </a:lnTo>
                  <a:lnTo>
                    <a:pt x="0" y="0"/>
                  </a:lnTo>
                  <a:close/>
                </a:path>
              </a:pathLst>
            </a:custGeom>
            <a:blipFill>
              <a:blip r:embed="rId2"/>
              <a:stretch>
                <a:fillRect l="-2643" t="0" r="-2644" b="0"/>
              </a:stretch>
            </a:blipFill>
          </p:spPr>
        </p:sp>
      </p:grpSp>
      <p:sp>
        <p:nvSpPr>
          <p:cNvPr name="TextBox 4" id="4"/>
          <p:cNvSpPr txBox="true"/>
          <p:nvPr/>
        </p:nvSpPr>
        <p:spPr>
          <a:xfrm rot="0">
            <a:off x="1208523" y="3589122"/>
            <a:ext cx="6935352" cy="1552575"/>
          </a:xfrm>
          <a:prstGeom prst="rect">
            <a:avLst/>
          </a:prstGeom>
        </p:spPr>
        <p:txBody>
          <a:bodyPr anchor="t" rtlCol="false" tIns="0" lIns="0" bIns="0" rIns="0">
            <a:spAutoFit/>
          </a:bodyPr>
          <a:lstStyle/>
          <a:p>
            <a:pPr algn="l">
              <a:lnSpc>
                <a:spcPts val="11909"/>
              </a:lnSpc>
            </a:pPr>
            <a:r>
              <a:rPr lang="en-US" sz="9924" b="true">
                <a:solidFill>
                  <a:srgbClr val="47A23F"/>
                </a:solidFill>
                <a:latin typeface="Arimo Bold"/>
                <a:ea typeface="Arimo Bold"/>
                <a:cs typeface="Arimo Bold"/>
                <a:sym typeface="Arimo Bold"/>
              </a:rPr>
              <a:t>Thank you </a:t>
            </a:r>
          </a:p>
        </p:txBody>
      </p:sp>
      <p:sp>
        <p:nvSpPr>
          <p:cNvPr name="TextBox 5" id="5"/>
          <p:cNvSpPr txBox="true"/>
          <p:nvPr/>
        </p:nvSpPr>
        <p:spPr>
          <a:xfrm rot="0">
            <a:off x="1208523" y="5456022"/>
            <a:ext cx="6381750" cy="466725"/>
          </a:xfrm>
          <a:prstGeom prst="rect">
            <a:avLst/>
          </a:prstGeom>
        </p:spPr>
        <p:txBody>
          <a:bodyPr anchor="t" rtlCol="false" tIns="0" lIns="0" bIns="0" rIns="0">
            <a:spAutoFit/>
          </a:bodyPr>
          <a:lstStyle/>
          <a:p>
            <a:pPr algn="l">
              <a:lnSpc>
                <a:spcPts val="2790"/>
              </a:lnSpc>
            </a:pPr>
            <a:r>
              <a:rPr lang="en-US" sz="2325" b="true">
                <a:solidFill>
                  <a:srgbClr val="0076A8"/>
                </a:solidFill>
                <a:latin typeface="Arimo Bold"/>
                <a:ea typeface="Arimo Bold"/>
                <a:cs typeface="Arimo Bold"/>
                <a:sym typeface="Arimo Bold"/>
              </a:rPr>
              <a:t>Kemi Alli, MD</a:t>
            </a:r>
          </a:p>
        </p:txBody>
      </p:sp>
      <p:sp>
        <p:nvSpPr>
          <p:cNvPr name="TextBox 6" id="6"/>
          <p:cNvSpPr txBox="true"/>
          <p:nvPr/>
        </p:nvSpPr>
        <p:spPr>
          <a:xfrm rot="0">
            <a:off x="1208523" y="5979897"/>
            <a:ext cx="6762750" cy="428625"/>
          </a:xfrm>
          <a:prstGeom prst="rect">
            <a:avLst/>
          </a:prstGeom>
        </p:spPr>
        <p:txBody>
          <a:bodyPr anchor="t" rtlCol="false" tIns="0" lIns="0" bIns="0" rIns="0">
            <a:spAutoFit/>
          </a:bodyPr>
          <a:lstStyle/>
          <a:p>
            <a:pPr algn="l">
              <a:lnSpc>
                <a:spcPts val="2520"/>
              </a:lnSpc>
            </a:pPr>
            <a:r>
              <a:rPr lang="en-US" sz="2100" u="sng">
                <a:solidFill>
                  <a:srgbClr val="467886"/>
                </a:solidFill>
                <a:latin typeface="Arimo"/>
                <a:ea typeface="Arimo"/>
                <a:cs typeface="Arimo"/>
                <a:sym typeface="Arimo"/>
                <a:hlinkClick r:id="rId3" tooltip="mailto:kemi@alliedexecsolutions.com"/>
              </a:rPr>
              <a:t>kemi@alliedexecsolutions.com</a:t>
            </a:r>
          </a:p>
        </p:txBody>
      </p:sp>
      <p:sp>
        <p:nvSpPr>
          <p:cNvPr name="TextBox 7" id="7"/>
          <p:cNvSpPr txBox="true"/>
          <p:nvPr/>
        </p:nvSpPr>
        <p:spPr>
          <a:xfrm rot="0">
            <a:off x="1208523" y="6722847"/>
            <a:ext cx="6810375" cy="466725"/>
          </a:xfrm>
          <a:prstGeom prst="rect">
            <a:avLst/>
          </a:prstGeom>
        </p:spPr>
        <p:txBody>
          <a:bodyPr anchor="t" rtlCol="false" tIns="0" lIns="0" bIns="0" rIns="0">
            <a:spAutoFit/>
          </a:bodyPr>
          <a:lstStyle/>
          <a:p>
            <a:pPr algn="l">
              <a:lnSpc>
                <a:spcPts val="2790"/>
              </a:lnSpc>
            </a:pPr>
            <a:r>
              <a:rPr lang="en-US" sz="2325" b="true">
                <a:solidFill>
                  <a:srgbClr val="0076A8"/>
                </a:solidFill>
                <a:latin typeface="Arimo Bold"/>
                <a:ea typeface="Arimo Bold"/>
                <a:cs typeface="Arimo Bold"/>
                <a:sym typeface="Arimo Bold"/>
              </a:rPr>
              <a:t>Elona Deprez, Ed.D.</a:t>
            </a:r>
          </a:p>
        </p:txBody>
      </p:sp>
      <p:sp>
        <p:nvSpPr>
          <p:cNvPr name="TextBox 8" id="8"/>
          <p:cNvSpPr txBox="true"/>
          <p:nvPr/>
        </p:nvSpPr>
        <p:spPr>
          <a:xfrm rot="0">
            <a:off x="1208523" y="7246722"/>
            <a:ext cx="6810375" cy="428625"/>
          </a:xfrm>
          <a:prstGeom prst="rect">
            <a:avLst/>
          </a:prstGeom>
        </p:spPr>
        <p:txBody>
          <a:bodyPr anchor="t" rtlCol="false" tIns="0" lIns="0" bIns="0" rIns="0">
            <a:spAutoFit/>
          </a:bodyPr>
          <a:lstStyle/>
          <a:p>
            <a:pPr algn="l">
              <a:lnSpc>
                <a:spcPts val="2520"/>
              </a:lnSpc>
            </a:pPr>
            <a:r>
              <a:rPr lang="en-US" sz="2100" u="sng">
                <a:solidFill>
                  <a:srgbClr val="467886"/>
                </a:solidFill>
                <a:latin typeface="Arimo"/>
                <a:ea typeface="Arimo"/>
                <a:cs typeface="Arimo"/>
                <a:sym typeface="Arimo"/>
                <a:hlinkClick r:id="rId4" tooltip="mailto:elona@alliedexecsolutions.com"/>
              </a:rPr>
              <a:t>elona@alliedexecsolutions.com</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6687800" y="828675"/>
            <a:ext cx="666750" cy="438150"/>
          </a:xfrm>
          <a:prstGeom prst="rect">
            <a:avLst/>
          </a:prstGeom>
        </p:spPr>
        <p:txBody>
          <a:bodyPr anchor="t" rtlCol="false" tIns="0" lIns="0" bIns="0" rIns="0">
            <a:spAutoFit/>
          </a:bodyPr>
          <a:lstStyle/>
          <a:p>
            <a:pPr algn="r">
              <a:lnSpc>
                <a:spcPts val="2430"/>
              </a:lnSpc>
            </a:pPr>
            <a:r>
              <a:rPr lang="en-US" sz="2025" b="true">
                <a:solidFill>
                  <a:srgbClr val="47A23F"/>
                </a:solidFill>
                <a:latin typeface="Arimo Bold"/>
                <a:ea typeface="Arimo Bold"/>
                <a:cs typeface="Arimo Bold"/>
                <a:sym typeface="Arimo Bold"/>
              </a:rPr>
              <a:t>28</a:t>
            </a:r>
          </a:p>
        </p:txBody>
      </p:sp>
      <p:sp>
        <p:nvSpPr>
          <p:cNvPr name="TextBox 5" id="5"/>
          <p:cNvSpPr txBox="true"/>
          <p:nvPr/>
        </p:nvSpPr>
        <p:spPr>
          <a:xfrm rot="0">
            <a:off x="1200150" y="876300"/>
            <a:ext cx="14668500" cy="1495425"/>
          </a:xfrm>
          <a:prstGeom prst="rect">
            <a:avLst/>
          </a:prstGeom>
        </p:spPr>
        <p:txBody>
          <a:bodyPr anchor="t" rtlCol="false" tIns="0" lIns="0" bIns="0" rIns="0">
            <a:spAutoFit/>
          </a:bodyPr>
          <a:lstStyle/>
          <a:p>
            <a:pPr algn="l">
              <a:lnSpc>
                <a:spcPts val="5220"/>
              </a:lnSpc>
            </a:pPr>
            <a:r>
              <a:rPr lang="en-US" sz="4350" b="true">
                <a:solidFill>
                  <a:srgbClr val="0076A8"/>
                </a:solidFill>
                <a:latin typeface="Arimo Bold"/>
                <a:ea typeface="Arimo Bold"/>
                <a:cs typeface="Arimo Bold"/>
                <a:sym typeface="Arimo Bold"/>
              </a:rPr>
              <a:t>References: history and the health center model</a:t>
            </a:r>
          </a:p>
        </p:txBody>
      </p:sp>
      <p:sp>
        <p:nvSpPr>
          <p:cNvPr name="TextBox 6" id="6"/>
          <p:cNvSpPr txBox="true"/>
          <p:nvPr/>
        </p:nvSpPr>
        <p:spPr>
          <a:xfrm rot="0">
            <a:off x="1219200" y="2314575"/>
            <a:ext cx="14382750" cy="638175"/>
          </a:xfrm>
          <a:prstGeom prst="rect">
            <a:avLst/>
          </a:prstGeom>
        </p:spPr>
        <p:txBody>
          <a:bodyPr anchor="t" rtlCol="false" tIns="0" lIns="0" bIns="0" rIns="0">
            <a:spAutoFit/>
          </a:bodyPr>
          <a:lstStyle/>
          <a:p>
            <a:pPr algn="l">
              <a:lnSpc>
                <a:spcPts val="2700"/>
              </a:lnSpc>
            </a:pPr>
            <a:r>
              <a:rPr lang="en-US" sz="2250">
                <a:solidFill>
                  <a:srgbClr val="4F5E66"/>
                </a:solidFill>
                <a:latin typeface="Arimo"/>
                <a:ea typeface="Arimo"/>
                <a:cs typeface="Arimo"/>
                <a:sym typeface="Arimo"/>
              </a:rPr>
              <a:t>Select a source title to open the supporting page</a:t>
            </a:r>
          </a:p>
        </p:txBody>
      </p:sp>
      <p:sp>
        <p:nvSpPr>
          <p:cNvPr name="TextBox 7" id="7"/>
          <p:cNvSpPr txBox="true"/>
          <p:nvPr/>
        </p:nvSpPr>
        <p:spPr>
          <a:xfrm rot="0">
            <a:off x="1381125" y="2952750"/>
            <a:ext cx="14430375" cy="590550"/>
          </a:xfrm>
          <a:prstGeom prst="rect">
            <a:avLst/>
          </a:prstGeom>
        </p:spPr>
        <p:txBody>
          <a:bodyPr anchor="t" rtlCol="false" tIns="0" lIns="0" bIns="0" rIns="0">
            <a:spAutoFit/>
          </a:bodyPr>
          <a:lstStyle/>
          <a:p>
            <a:pPr algn="l">
              <a:lnSpc>
                <a:spcPts val="2700"/>
              </a:lnSpc>
            </a:pPr>
            <a:r>
              <a:rPr lang="en-US" b="true" sz="2250" u="sng">
                <a:solidFill>
                  <a:srgbClr val="467886"/>
                </a:solidFill>
                <a:latin typeface="Arimo Bold"/>
                <a:ea typeface="Arimo Bold"/>
                <a:cs typeface="Arimo Bold"/>
                <a:sym typeface="Arimo Bold"/>
                <a:hlinkClick r:id="rId3" tooltip="https://www.chcchronicles.org/histories"/>
              </a:rPr>
              <a:t>[1] Community Health Center Chronicles: historical timeline</a:t>
            </a:r>
          </a:p>
        </p:txBody>
      </p:sp>
      <p:sp>
        <p:nvSpPr>
          <p:cNvPr name="TextBox 8" id="8"/>
          <p:cNvSpPr txBox="true"/>
          <p:nvPr/>
        </p:nvSpPr>
        <p:spPr>
          <a:xfrm rot="0">
            <a:off x="1381125" y="3505200"/>
            <a:ext cx="14430375" cy="542925"/>
          </a:xfrm>
          <a:prstGeom prst="rect">
            <a:avLst/>
          </a:prstGeom>
        </p:spPr>
        <p:txBody>
          <a:bodyPr anchor="t" rtlCol="false" tIns="0" lIns="0" bIns="0" rIns="0">
            <a:spAutoFit/>
          </a:bodyPr>
          <a:lstStyle/>
          <a:p>
            <a:pPr algn="l">
              <a:lnSpc>
                <a:spcPts val="2160"/>
              </a:lnSpc>
            </a:pPr>
            <a:r>
              <a:rPr lang="en-US" sz="1800" u="sng">
                <a:solidFill>
                  <a:srgbClr val="467886"/>
                </a:solidFill>
                <a:latin typeface="Arimo"/>
                <a:ea typeface="Arimo"/>
                <a:cs typeface="Arimo"/>
                <a:sym typeface="Arimo"/>
                <a:hlinkClick r:id="rId4" tooltip="https://www.chcchronicles.org/histories"/>
              </a:rPr>
              <a:t>www.chcchronicles.org/histories</a:t>
            </a:r>
          </a:p>
        </p:txBody>
      </p:sp>
      <p:sp>
        <p:nvSpPr>
          <p:cNvPr name="TextBox 9" id="9"/>
          <p:cNvSpPr txBox="true"/>
          <p:nvPr/>
        </p:nvSpPr>
        <p:spPr>
          <a:xfrm rot="0">
            <a:off x="1381125" y="4114800"/>
            <a:ext cx="14430375" cy="590550"/>
          </a:xfrm>
          <a:prstGeom prst="rect">
            <a:avLst/>
          </a:prstGeom>
        </p:spPr>
        <p:txBody>
          <a:bodyPr anchor="t" rtlCol="false" tIns="0" lIns="0" bIns="0" rIns="0">
            <a:spAutoFit/>
          </a:bodyPr>
          <a:lstStyle/>
          <a:p>
            <a:pPr algn="l">
              <a:lnSpc>
                <a:spcPts val="2700"/>
              </a:lnSpc>
            </a:pPr>
            <a:r>
              <a:rPr lang="en-US" b="true" sz="2250" u="sng">
                <a:solidFill>
                  <a:srgbClr val="467886"/>
                </a:solidFill>
                <a:latin typeface="Arimo Bold"/>
                <a:ea typeface="Arimo Bold"/>
                <a:cs typeface="Arimo Bold"/>
                <a:sym typeface="Arimo Bold"/>
                <a:hlinkClick r:id="rId5" tooltip="https://www.chcchronicles.org/stories/america%E2%80%99s-first-community-health-centers-%E2%80%93-foundation-today%E2%80%99s-health-center-movement"/>
              </a:rPr>
              <a:t>[2] Community Health Center Chronicles: America’s first community health centers</a:t>
            </a:r>
          </a:p>
        </p:txBody>
      </p:sp>
      <p:sp>
        <p:nvSpPr>
          <p:cNvPr name="TextBox 10" id="10"/>
          <p:cNvSpPr txBox="true"/>
          <p:nvPr/>
        </p:nvSpPr>
        <p:spPr>
          <a:xfrm rot="0">
            <a:off x="1381125" y="4667250"/>
            <a:ext cx="14430375" cy="542925"/>
          </a:xfrm>
          <a:prstGeom prst="rect">
            <a:avLst/>
          </a:prstGeom>
        </p:spPr>
        <p:txBody>
          <a:bodyPr anchor="t" rtlCol="false" tIns="0" lIns="0" bIns="0" rIns="0">
            <a:spAutoFit/>
          </a:bodyPr>
          <a:lstStyle/>
          <a:p>
            <a:pPr algn="l">
              <a:lnSpc>
                <a:spcPts val="2160"/>
              </a:lnSpc>
            </a:pPr>
            <a:r>
              <a:rPr lang="en-US" sz="1800" u="sng">
                <a:solidFill>
                  <a:srgbClr val="467886"/>
                </a:solidFill>
                <a:latin typeface="Arimo"/>
                <a:ea typeface="Arimo"/>
                <a:cs typeface="Arimo"/>
                <a:sym typeface="Arimo"/>
                <a:hlinkClick r:id="rId6" tooltip="https://www.chcchronicles.org/stories/america%E2%80%99s-first-community-health-centers-%E2%80%93-foundation-today%E2%80%99s-health-center-movement"/>
              </a:rPr>
              <a:t>www.chcchronicles.org  (direct page link in title)</a:t>
            </a:r>
          </a:p>
        </p:txBody>
      </p:sp>
      <p:sp>
        <p:nvSpPr>
          <p:cNvPr name="TextBox 11" id="11"/>
          <p:cNvSpPr txBox="true"/>
          <p:nvPr/>
        </p:nvSpPr>
        <p:spPr>
          <a:xfrm rot="0">
            <a:off x="1381125" y="5276850"/>
            <a:ext cx="14430375" cy="590550"/>
          </a:xfrm>
          <a:prstGeom prst="rect">
            <a:avLst/>
          </a:prstGeom>
        </p:spPr>
        <p:txBody>
          <a:bodyPr anchor="t" rtlCol="false" tIns="0" lIns="0" bIns="0" rIns="0">
            <a:spAutoFit/>
          </a:bodyPr>
          <a:lstStyle/>
          <a:p>
            <a:pPr algn="l">
              <a:lnSpc>
                <a:spcPts val="2700"/>
              </a:lnSpc>
            </a:pPr>
            <a:r>
              <a:rPr lang="en-US" b="true" sz="2250" u="sng">
                <a:solidFill>
                  <a:srgbClr val="467886"/>
                </a:solidFill>
                <a:latin typeface="Arimo Bold"/>
                <a:ea typeface="Arimo Bold"/>
                <a:cs typeface="Arimo Bold"/>
                <a:sym typeface="Arimo Bold"/>
                <a:hlinkClick r:id="rId7" tooltip="https://bphc.hrsa.gov/about-health-centers/what-health-center"/>
              </a:rPr>
              <a:t>[3] HRSA: What is a Health Center?</a:t>
            </a:r>
          </a:p>
        </p:txBody>
      </p:sp>
      <p:sp>
        <p:nvSpPr>
          <p:cNvPr name="TextBox 12" id="12"/>
          <p:cNvSpPr txBox="true"/>
          <p:nvPr/>
        </p:nvSpPr>
        <p:spPr>
          <a:xfrm rot="0">
            <a:off x="1381125" y="5829300"/>
            <a:ext cx="14430375" cy="542925"/>
          </a:xfrm>
          <a:prstGeom prst="rect">
            <a:avLst/>
          </a:prstGeom>
        </p:spPr>
        <p:txBody>
          <a:bodyPr anchor="t" rtlCol="false" tIns="0" lIns="0" bIns="0" rIns="0">
            <a:spAutoFit/>
          </a:bodyPr>
          <a:lstStyle/>
          <a:p>
            <a:pPr algn="l">
              <a:lnSpc>
                <a:spcPts val="2160"/>
              </a:lnSpc>
            </a:pPr>
            <a:r>
              <a:rPr lang="en-US" sz="1800" u="sng">
                <a:solidFill>
                  <a:srgbClr val="467886"/>
                </a:solidFill>
                <a:latin typeface="Arimo"/>
                <a:ea typeface="Arimo"/>
                <a:cs typeface="Arimo"/>
                <a:sym typeface="Arimo"/>
                <a:hlinkClick r:id="rId8" tooltip="https://bphc.hrsa.gov/about-health-centers/what-health-center"/>
              </a:rPr>
              <a:t>bphc.hrsa.gov/about-health-centers/what-health-center</a:t>
            </a:r>
          </a:p>
        </p:txBody>
      </p:sp>
      <p:sp>
        <p:nvSpPr>
          <p:cNvPr name="TextBox 13" id="13"/>
          <p:cNvSpPr txBox="true"/>
          <p:nvPr/>
        </p:nvSpPr>
        <p:spPr>
          <a:xfrm rot="0">
            <a:off x="1381125" y="6438900"/>
            <a:ext cx="14430375" cy="590550"/>
          </a:xfrm>
          <a:prstGeom prst="rect">
            <a:avLst/>
          </a:prstGeom>
        </p:spPr>
        <p:txBody>
          <a:bodyPr anchor="t" rtlCol="false" tIns="0" lIns="0" bIns="0" rIns="0">
            <a:spAutoFit/>
          </a:bodyPr>
          <a:lstStyle/>
          <a:p>
            <a:pPr algn="l">
              <a:lnSpc>
                <a:spcPts val="2700"/>
              </a:lnSpc>
            </a:pPr>
            <a:r>
              <a:rPr lang="en-US" b="true" sz="2250" u="sng">
                <a:solidFill>
                  <a:srgbClr val="467886"/>
                </a:solidFill>
                <a:latin typeface="Arimo Bold"/>
                <a:ea typeface="Arimo Bold"/>
                <a:cs typeface="Arimo Bold"/>
                <a:sym typeface="Arimo Bold"/>
                <a:hlinkClick r:id="rId9" tooltip="https://bphc.hrsa.gov/compliance/compliance-manual/chapter9"/>
              </a:rPr>
              <a:t>[4] HRSA Compliance Manual: Chapter 9, Sliding Fee Discount Program</a:t>
            </a:r>
          </a:p>
        </p:txBody>
      </p:sp>
      <p:sp>
        <p:nvSpPr>
          <p:cNvPr name="TextBox 14" id="14"/>
          <p:cNvSpPr txBox="true"/>
          <p:nvPr/>
        </p:nvSpPr>
        <p:spPr>
          <a:xfrm rot="0">
            <a:off x="1381125" y="6991350"/>
            <a:ext cx="14430375" cy="542925"/>
          </a:xfrm>
          <a:prstGeom prst="rect">
            <a:avLst/>
          </a:prstGeom>
        </p:spPr>
        <p:txBody>
          <a:bodyPr anchor="t" rtlCol="false" tIns="0" lIns="0" bIns="0" rIns="0">
            <a:spAutoFit/>
          </a:bodyPr>
          <a:lstStyle/>
          <a:p>
            <a:pPr algn="l">
              <a:lnSpc>
                <a:spcPts val="2160"/>
              </a:lnSpc>
            </a:pPr>
            <a:r>
              <a:rPr lang="en-US" sz="1800" u="sng">
                <a:solidFill>
                  <a:srgbClr val="467886"/>
                </a:solidFill>
                <a:latin typeface="Arimo"/>
                <a:ea typeface="Arimo"/>
                <a:cs typeface="Arimo"/>
                <a:sym typeface="Arimo"/>
                <a:hlinkClick r:id="rId10" tooltip="https://bphc.hrsa.gov/compliance/compliance-manual/chapter9"/>
              </a:rPr>
              <a:t>bphc.hrsa.gov/compliance/compliance-manual/chapter9</a:t>
            </a:r>
          </a:p>
        </p:txBody>
      </p:sp>
      <p:sp>
        <p:nvSpPr>
          <p:cNvPr name="TextBox 15" id="15"/>
          <p:cNvSpPr txBox="true"/>
          <p:nvPr/>
        </p:nvSpPr>
        <p:spPr>
          <a:xfrm rot="0">
            <a:off x="1381125" y="7600950"/>
            <a:ext cx="14430375" cy="590550"/>
          </a:xfrm>
          <a:prstGeom prst="rect">
            <a:avLst/>
          </a:prstGeom>
        </p:spPr>
        <p:txBody>
          <a:bodyPr anchor="t" rtlCol="false" tIns="0" lIns="0" bIns="0" rIns="0">
            <a:spAutoFit/>
          </a:bodyPr>
          <a:lstStyle/>
          <a:p>
            <a:pPr algn="l">
              <a:lnSpc>
                <a:spcPts val="2700"/>
              </a:lnSpc>
            </a:pPr>
            <a:r>
              <a:rPr lang="en-US" b="true" sz="2250" u="sng">
                <a:solidFill>
                  <a:srgbClr val="467886"/>
                </a:solidFill>
                <a:latin typeface="Arimo Bold"/>
                <a:ea typeface="Arimo Bold"/>
                <a:cs typeface="Arimo Bold"/>
                <a:sym typeface="Arimo Bold"/>
                <a:hlinkClick r:id="rId11" tooltip="https://bphc.hrsa.gov/compliance/compliance-manual/chapter20"/>
              </a:rPr>
              <a:t>[5] HRSA Compliance Manual: Chapter 20, Board Composition</a:t>
            </a:r>
          </a:p>
        </p:txBody>
      </p:sp>
      <p:sp>
        <p:nvSpPr>
          <p:cNvPr name="TextBox 16" id="16"/>
          <p:cNvSpPr txBox="true"/>
          <p:nvPr/>
        </p:nvSpPr>
        <p:spPr>
          <a:xfrm rot="0">
            <a:off x="1381125" y="8153400"/>
            <a:ext cx="14430375" cy="542925"/>
          </a:xfrm>
          <a:prstGeom prst="rect">
            <a:avLst/>
          </a:prstGeom>
        </p:spPr>
        <p:txBody>
          <a:bodyPr anchor="t" rtlCol="false" tIns="0" lIns="0" bIns="0" rIns="0">
            <a:spAutoFit/>
          </a:bodyPr>
          <a:lstStyle/>
          <a:p>
            <a:pPr algn="l">
              <a:lnSpc>
                <a:spcPts val="2160"/>
              </a:lnSpc>
            </a:pPr>
            <a:r>
              <a:rPr lang="en-US" sz="1800" u="sng">
                <a:solidFill>
                  <a:srgbClr val="467886"/>
                </a:solidFill>
                <a:latin typeface="Arimo"/>
                <a:ea typeface="Arimo"/>
                <a:cs typeface="Arimo"/>
                <a:sym typeface="Arimo"/>
                <a:hlinkClick r:id="rId12" tooltip="https://bphc.hrsa.gov/compliance/compliance-manual/chapter20"/>
              </a:rPr>
              <a:t>bphc.hrsa.gov/compliance/compliance-manual/chapter20</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6687800" y="828675"/>
            <a:ext cx="666750" cy="438150"/>
          </a:xfrm>
          <a:prstGeom prst="rect">
            <a:avLst/>
          </a:prstGeom>
        </p:spPr>
        <p:txBody>
          <a:bodyPr anchor="t" rtlCol="false" tIns="0" lIns="0" bIns="0" rIns="0">
            <a:spAutoFit/>
          </a:bodyPr>
          <a:lstStyle/>
          <a:p>
            <a:pPr algn="r">
              <a:lnSpc>
                <a:spcPts val="2430"/>
              </a:lnSpc>
            </a:pPr>
            <a:r>
              <a:rPr lang="en-US" sz="2025" b="true">
                <a:solidFill>
                  <a:srgbClr val="47A23F"/>
                </a:solidFill>
                <a:latin typeface="Arimo Bold"/>
                <a:ea typeface="Arimo Bold"/>
                <a:cs typeface="Arimo Bold"/>
                <a:sym typeface="Arimo Bold"/>
              </a:rPr>
              <a:t>29</a:t>
            </a:r>
          </a:p>
        </p:txBody>
      </p:sp>
      <p:sp>
        <p:nvSpPr>
          <p:cNvPr name="TextBox 5" id="5"/>
          <p:cNvSpPr txBox="true"/>
          <p:nvPr/>
        </p:nvSpPr>
        <p:spPr>
          <a:xfrm rot="0">
            <a:off x="1200150" y="876300"/>
            <a:ext cx="14668500" cy="1495425"/>
          </a:xfrm>
          <a:prstGeom prst="rect">
            <a:avLst/>
          </a:prstGeom>
        </p:spPr>
        <p:txBody>
          <a:bodyPr anchor="t" rtlCol="false" tIns="0" lIns="0" bIns="0" rIns="0">
            <a:spAutoFit/>
          </a:bodyPr>
          <a:lstStyle/>
          <a:p>
            <a:pPr algn="l">
              <a:lnSpc>
                <a:spcPts val="5220"/>
              </a:lnSpc>
            </a:pPr>
            <a:r>
              <a:rPr lang="en-US" sz="4350" b="true">
                <a:solidFill>
                  <a:srgbClr val="0076A8"/>
                </a:solidFill>
                <a:latin typeface="Arimo Bold"/>
                <a:ea typeface="Arimo Bold"/>
                <a:cs typeface="Arimo Bold"/>
                <a:sym typeface="Arimo Bold"/>
              </a:rPr>
              <a:t>References: national and Virginia data</a:t>
            </a:r>
          </a:p>
        </p:txBody>
      </p:sp>
      <p:sp>
        <p:nvSpPr>
          <p:cNvPr name="TextBox 6" id="6"/>
          <p:cNvSpPr txBox="true"/>
          <p:nvPr/>
        </p:nvSpPr>
        <p:spPr>
          <a:xfrm rot="0">
            <a:off x="1219200" y="2314575"/>
            <a:ext cx="14382750" cy="638175"/>
          </a:xfrm>
          <a:prstGeom prst="rect">
            <a:avLst/>
          </a:prstGeom>
        </p:spPr>
        <p:txBody>
          <a:bodyPr anchor="t" rtlCol="false" tIns="0" lIns="0" bIns="0" rIns="0">
            <a:spAutoFit/>
          </a:bodyPr>
          <a:lstStyle/>
          <a:p>
            <a:pPr algn="l">
              <a:lnSpc>
                <a:spcPts val="2700"/>
              </a:lnSpc>
            </a:pPr>
            <a:r>
              <a:rPr lang="en-US" sz="2250">
                <a:solidFill>
                  <a:srgbClr val="4F5E66"/>
                </a:solidFill>
                <a:latin typeface="Arimo"/>
                <a:ea typeface="Arimo"/>
                <a:cs typeface="Arimo"/>
                <a:sym typeface="Arimo"/>
              </a:rPr>
              <a:t>Annual HRSA figures cover funded program awardees. NACHC’s reach estimate uses a different scope.</a:t>
            </a:r>
          </a:p>
        </p:txBody>
      </p:sp>
      <p:sp>
        <p:nvSpPr>
          <p:cNvPr name="TextBox 7" id="7"/>
          <p:cNvSpPr txBox="true"/>
          <p:nvPr/>
        </p:nvSpPr>
        <p:spPr>
          <a:xfrm rot="0">
            <a:off x="1381125" y="2952750"/>
            <a:ext cx="14430375" cy="590550"/>
          </a:xfrm>
          <a:prstGeom prst="rect">
            <a:avLst/>
          </a:prstGeom>
        </p:spPr>
        <p:txBody>
          <a:bodyPr anchor="t" rtlCol="false" tIns="0" lIns="0" bIns="0" rIns="0">
            <a:spAutoFit/>
          </a:bodyPr>
          <a:lstStyle/>
          <a:p>
            <a:pPr algn="l">
              <a:lnSpc>
                <a:spcPts val="2700"/>
              </a:lnSpc>
            </a:pPr>
            <a:r>
              <a:rPr lang="en-US" b="true" sz="2250" u="sng">
                <a:solidFill>
                  <a:srgbClr val="467886"/>
                </a:solidFill>
                <a:latin typeface="Arimo Bold"/>
                <a:ea typeface="Arimo Bold"/>
                <a:cs typeface="Arimo Bold"/>
                <a:sym typeface="Arimo Bold"/>
                <a:hlinkClick r:id="rId3" tooltip="https://data.hrsa.gov/topics/healthcenters/uds/overview/national"/>
              </a:rPr>
              <a:t>[6] HRSA: National UDS awardee data, 2025 reporting year</a:t>
            </a:r>
          </a:p>
        </p:txBody>
      </p:sp>
      <p:sp>
        <p:nvSpPr>
          <p:cNvPr name="TextBox 8" id="8"/>
          <p:cNvSpPr txBox="true"/>
          <p:nvPr/>
        </p:nvSpPr>
        <p:spPr>
          <a:xfrm rot="0">
            <a:off x="1381125" y="3505200"/>
            <a:ext cx="14430375" cy="542925"/>
          </a:xfrm>
          <a:prstGeom prst="rect">
            <a:avLst/>
          </a:prstGeom>
        </p:spPr>
        <p:txBody>
          <a:bodyPr anchor="t" rtlCol="false" tIns="0" lIns="0" bIns="0" rIns="0">
            <a:spAutoFit/>
          </a:bodyPr>
          <a:lstStyle/>
          <a:p>
            <a:pPr algn="l">
              <a:lnSpc>
                <a:spcPts val="2160"/>
              </a:lnSpc>
            </a:pPr>
            <a:r>
              <a:rPr lang="en-US" sz="1800" u="sng">
                <a:solidFill>
                  <a:srgbClr val="467886"/>
                </a:solidFill>
                <a:latin typeface="Arimo"/>
                <a:ea typeface="Arimo"/>
                <a:cs typeface="Arimo"/>
                <a:sym typeface="Arimo"/>
                <a:hlinkClick r:id="rId4" tooltip="https://data.hrsa.gov/topics/healthcenters/uds/overview/national"/>
              </a:rPr>
              <a:t>data.hrsa.gov/topics/healthcenters/uds/overview/national</a:t>
            </a:r>
          </a:p>
        </p:txBody>
      </p:sp>
      <p:sp>
        <p:nvSpPr>
          <p:cNvPr name="TextBox 9" id="9"/>
          <p:cNvSpPr txBox="true"/>
          <p:nvPr/>
        </p:nvSpPr>
        <p:spPr>
          <a:xfrm rot="0">
            <a:off x="1381125" y="4114800"/>
            <a:ext cx="14430375" cy="590550"/>
          </a:xfrm>
          <a:prstGeom prst="rect">
            <a:avLst/>
          </a:prstGeom>
        </p:spPr>
        <p:txBody>
          <a:bodyPr anchor="t" rtlCol="false" tIns="0" lIns="0" bIns="0" rIns="0">
            <a:spAutoFit/>
          </a:bodyPr>
          <a:lstStyle/>
          <a:p>
            <a:pPr algn="l">
              <a:lnSpc>
                <a:spcPts val="2700"/>
              </a:lnSpc>
            </a:pPr>
            <a:r>
              <a:rPr lang="en-US" b="true" sz="2250" u="sng">
                <a:solidFill>
                  <a:srgbClr val="467886"/>
                </a:solidFill>
                <a:latin typeface="Arimo Bold"/>
                <a:ea typeface="Arimo Bold"/>
                <a:cs typeface="Arimo Bold"/>
                <a:sym typeface="Arimo Bold"/>
                <a:hlinkClick r:id="rId5" tooltip="https://bphc.hrsa.gov/about-health-centers/health-center-program-impact-growth"/>
              </a:rPr>
              <a:t>[7] HRSA: Impact of the Health Center Program, 2025 results</a:t>
            </a:r>
          </a:p>
        </p:txBody>
      </p:sp>
      <p:sp>
        <p:nvSpPr>
          <p:cNvPr name="TextBox 10" id="10"/>
          <p:cNvSpPr txBox="true"/>
          <p:nvPr/>
        </p:nvSpPr>
        <p:spPr>
          <a:xfrm rot="0">
            <a:off x="1381125" y="4667250"/>
            <a:ext cx="14430375" cy="542925"/>
          </a:xfrm>
          <a:prstGeom prst="rect">
            <a:avLst/>
          </a:prstGeom>
        </p:spPr>
        <p:txBody>
          <a:bodyPr anchor="t" rtlCol="false" tIns="0" lIns="0" bIns="0" rIns="0">
            <a:spAutoFit/>
          </a:bodyPr>
          <a:lstStyle/>
          <a:p>
            <a:pPr algn="l">
              <a:lnSpc>
                <a:spcPts val="2160"/>
              </a:lnSpc>
            </a:pPr>
            <a:r>
              <a:rPr lang="en-US" sz="1800" u="sng">
                <a:solidFill>
                  <a:srgbClr val="467886"/>
                </a:solidFill>
                <a:latin typeface="Arimo"/>
                <a:ea typeface="Arimo"/>
                <a:cs typeface="Arimo"/>
                <a:sym typeface="Arimo"/>
                <a:hlinkClick r:id="rId6" tooltip="https://bphc.hrsa.gov/about-health-centers/health-center-program-impact-growth"/>
              </a:rPr>
              <a:t>bphc.hrsa.gov/about-health-centers/health-center-program-impact-growth</a:t>
            </a:r>
          </a:p>
        </p:txBody>
      </p:sp>
      <p:sp>
        <p:nvSpPr>
          <p:cNvPr name="TextBox 11" id="11"/>
          <p:cNvSpPr txBox="true"/>
          <p:nvPr/>
        </p:nvSpPr>
        <p:spPr>
          <a:xfrm rot="0">
            <a:off x="1381125" y="5276850"/>
            <a:ext cx="14430375" cy="590550"/>
          </a:xfrm>
          <a:prstGeom prst="rect">
            <a:avLst/>
          </a:prstGeom>
        </p:spPr>
        <p:txBody>
          <a:bodyPr anchor="t" rtlCol="false" tIns="0" lIns="0" bIns="0" rIns="0">
            <a:spAutoFit/>
          </a:bodyPr>
          <a:lstStyle/>
          <a:p>
            <a:pPr algn="l">
              <a:lnSpc>
                <a:spcPts val="2700"/>
              </a:lnSpc>
            </a:pPr>
            <a:r>
              <a:rPr lang="en-US" b="true" sz="2250" u="sng">
                <a:solidFill>
                  <a:srgbClr val="467886"/>
                </a:solidFill>
                <a:latin typeface="Arimo Bold"/>
                <a:ea typeface="Arimo Bold"/>
                <a:cs typeface="Arimo Bold"/>
                <a:sym typeface="Arimo Bold"/>
                <a:hlinkClick r:id="rId7" tooltip="https://data.hrsa.gov/topics/healthcenters/uds/overview/state/VA"/>
              </a:rPr>
              <a:t>[8] HRSA: Virginia UDS awardee data, 2025 reporting year</a:t>
            </a:r>
          </a:p>
        </p:txBody>
      </p:sp>
      <p:sp>
        <p:nvSpPr>
          <p:cNvPr name="TextBox 12" id="12"/>
          <p:cNvSpPr txBox="true"/>
          <p:nvPr/>
        </p:nvSpPr>
        <p:spPr>
          <a:xfrm rot="0">
            <a:off x="1381125" y="5829300"/>
            <a:ext cx="14430375" cy="542925"/>
          </a:xfrm>
          <a:prstGeom prst="rect">
            <a:avLst/>
          </a:prstGeom>
        </p:spPr>
        <p:txBody>
          <a:bodyPr anchor="t" rtlCol="false" tIns="0" lIns="0" bIns="0" rIns="0">
            <a:spAutoFit/>
          </a:bodyPr>
          <a:lstStyle/>
          <a:p>
            <a:pPr algn="l">
              <a:lnSpc>
                <a:spcPts val="2160"/>
              </a:lnSpc>
            </a:pPr>
            <a:r>
              <a:rPr lang="en-US" sz="1800" u="sng">
                <a:solidFill>
                  <a:srgbClr val="467886"/>
                </a:solidFill>
                <a:latin typeface="Arimo"/>
                <a:ea typeface="Arimo"/>
                <a:cs typeface="Arimo"/>
                <a:sym typeface="Arimo"/>
                <a:hlinkClick r:id="rId8" tooltip="https://data.hrsa.gov/topics/healthcenters/uds/overview/state/VA"/>
              </a:rPr>
              <a:t>data.hrsa.gov/topics/healthcenters/uds/overview/state/VA</a:t>
            </a:r>
          </a:p>
        </p:txBody>
      </p:sp>
      <p:sp>
        <p:nvSpPr>
          <p:cNvPr name="TextBox 13" id="13"/>
          <p:cNvSpPr txBox="true"/>
          <p:nvPr/>
        </p:nvSpPr>
        <p:spPr>
          <a:xfrm rot="0">
            <a:off x="1381125" y="6438900"/>
            <a:ext cx="14430375" cy="590550"/>
          </a:xfrm>
          <a:prstGeom prst="rect">
            <a:avLst/>
          </a:prstGeom>
        </p:spPr>
        <p:txBody>
          <a:bodyPr anchor="t" rtlCol="false" tIns="0" lIns="0" bIns="0" rIns="0">
            <a:spAutoFit/>
          </a:bodyPr>
          <a:lstStyle/>
          <a:p>
            <a:pPr algn="l">
              <a:lnSpc>
                <a:spcPts val="2700"/>
              </a:lnSpc>
            </a:pPr>
            <a:r>
              <a:rPr lang="en-US" b="true" sz="2250" u="sng">
                <a:solidFill>
                  <a:srgbClr val="467886"/>
                </a:solidFill>
                <a:latin typeface="Arimo Bold"/>
                <a:ea typeface="Arimo Bold"/>
                <a:cs typeface="Arimo Bold"/>
                <a:sym typeface="Arimo Bold"/>
                <a:hlinkClick r:id="rId9" tooltip="https://data.hrsa.gov/topics/healthcenters/uds/overview/state/VA/table?tableName=6B"/>
              </a:rPr>
              <a:t>[9] HRSA: Virginia UDS Table 6B, Quality of Care Measures</a:t>
            </a:r>
          </a:p>
        </p:txBody>
      </p:sp>
      <p:sp>
        <p:nvSpPr>
          <p:cNvPr name="TextBox 14" id="14"/>
          <p:cNvSpPr txBox="true"/>
          <p:nvPr/>
        </p:nvSpPr>
        <p:spPr>
          <a:xfrm rot="0">
            <a:off x="1381125" y="6991350"/>
            <a:ext cx="14430375" cy="542925"/>
          </a:xfrm>
          <a:prstGeom prst="rect">
            <a:avLst/>
          </a:prstGeom>
        </p:spPr>
        <p:txBody>
          <a:bodyPr anchor="t" rtlCol="false" tIns="0" lIns="0" bIns="0" rIns="0">
            <a:spAutoFit/>
          </a:bodyPr>
          <a:lstStyle/>
          <a:p>
            <a:pPr algn="l">
              <a:lnSpc>
                <a:spcPts val="2160"/>
              </a:lnSpc>
            </a:pPr>
            <a:r>
              <a:rPr lang="en-US" sz="1800" u="sng">
                <a:solidFill>
                  <a:srgbClr val="467886"/>
                </a:solidFill>
                <a:latin typeface="Arimo"/>
                <a:ea typeface="Arimo"/>
                <a:cs typeface="Arimo"/>
                <a:sym typeface="Arimo"/>
                <a:hlinkClick r:id="rId10" tooltip="https://data.hrsa.gov/topics/healthcenters/uds/overview/state/VA/table?tableName=6B"/>
              </a:rPr>
              <a:t>data.hrsa.gov/topics/healthcenters/uds/overview/state/VA/table?tableName=6B</a:t>
            </a:r>
          </a:p>
        </p:txBody>
      </p:sp>
      <p:sp>
        <p:nvSpPr>
          <p:cNvPr name="TextBox 15" id="15"/>
          <p:cNvSpPr txBox="true"/>
          <p:nvPr/>
        </p:nvSpPr>
        <p:spPr>
          <a:xfrm rot="0">
            <a:off x="1381125" y="7600950"/>
            <a:ext cx="14430375" cy="590550"/>
          </a:xfrm>
          <a:prstGeom prst="rect">
            <a:avLst/>
          </a:prstGeom>
        </p:spPr>
        <p:txBody>
          <a:bodyPr anchor="t" rtlCol="false" tIns="0" lIns="0" bIns="0" rIns="0">
            <a:spAutoFit/>
          </a:bodyPr>
          <a:lstStyle/>
          <a:p>
            <a:pPr algn="l">
              <a:lnSpc>
                <a:spcPts val="2700"/>
              </a:lnSpc>
            </a:pPr>
            <a:r>
              <a:rPr lang="en-US" b="true" sz="2250" u="sng">
                <a:solidFill>
                  <a:srgbClr val="467886"/>
                </a:solidFill>
                <a:latin typeface="Arimo Bold"/>
                <a:ea typeface="Arimo Bold"/>
                <a:cs typeface="Arimo Bold"/>
                <a:sym typeface="Arimo Bold"/>
                <a:hlinkClick r:id="rId11" tooltip="https://www.nachc.org/chcs-served-34-4-million-patients-in-2025-reaching-more-than-52-3-million-over-3-years/"/>
              </a:rPr>
              <a:t>[12] NACHC: Annual patients and estimated three-year reach, Aug. 27, 2026</a:t>
            </a:r>
          </a:p>
        </p:txBody>
      </p:sp>
      <p:sp>
        <p:nvSpPr>
          <p:cNvPr name="TextBox 16" id="16"/>
          <p:cNvSpPr txBox="true"/>
          <p:nvPr/>
        </p:nvSpPr>
        <p:spPr>
          <a:xfrm rot="0">
            <a:off x="1381125" y="8153400"/>
            <a:ext cx="14430375" cy="542925"/>
          </a:xfrm>
          <a:prstGeom prst="rect">
            <a:avLst/>
          </a:prstGeom>
        </p:spPr>
        <p:txBody>
          <a:bodyPr anchor="t" rtlCol="false" tIns="0" lIns="0" bIns="0" rIns="0">
            <a:spAutoFit/>
          </a:bodyPr>
          <a:lstStyle/>
          <a:p>
            <a:pPr algn="l">
              <a:lnSpc>
                <a:spcPts val="2160"/>
              </a:lnSpc>
            </a:pPr>
            <a:r>
              <a:rPr lang="en-US" sz="1800" u="sng">
                <a:solidFill>
                  <a:srgbClr val="467886"/>
                </a:solidFill>
                <a:latin typeface="Arimo"/>
                <a:ea typeface="Arimo"/>
                <a:cs typeface="Arimo"/>
                <a:sym typeface="Arimo"/>
                <a:hlinkClick r:id="rId12" tooltip="https://www.nachc.org/chcs-served-34-4-million-patients-in-2025-reaching-more-than-52-3-million-over-3-years/"/>
              </a:rPr>
              <a:t>www.nachc.org/chcs-served-34-4-million-patients-in-2025-reaching-more-than-52-3-million-over-3-years/</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TextBox 4" id="4"/>
          <p:cNvSpPr txBox="true"/>
          <p:nvPr/>
        </p:nvSpPr>
        <p:spPr>
          <a:xfrm rot="0">
            <a:off x="16687800" y="828675"/>
            <a:ext cx="666750" cy="438150"/>
          </a:xfrm>
          <a:prstGeom prst="rect">
            <a:avLst/>
          </a:prstGeom>
        </p:spPr>
        <p:txBody>
          <a:bodyPr anchor="t" rtlCol="false" tIns="0" lIns="0" bIns="0" rIns="0">
            <a:spAutoFit/>
          </a:bodyPr>
          <a:lstStyle/>
          <a:p>
            <a:pPr algn="r">
              <a:lnSpc>
                <a:spcPts val="2430"/>
              </a:lnSpc>
            </a:pPr>
            <a:r>
              <a:rPr lang="en-US" sz="2025" b="true">
                <a:solidFill>
                  <a:srgbClr val="47A23F"/>
                </a:solidFill>
                <a:latin typeface="Arimo Bold"/>
                <a:ea typeface="Arimo Bold"/>
                <a:cs typeface="Arimo Bold"/>
                <a:sym typeface="Arimo Bold"/>
              </a:rPr>
              <a:t>30</a:t>
            </a:r>
          </a:p>
        </p:txBody>
      </p:sp>
      <p:sp>
        <p:nvSpPr>
          <p:cNvPr name="TextBox 5" id="5"/>
          <p:cNvSpPr txBox="true"/>
          <p:nvPr/>
        </p:nvSpPr>
        <p:spPr>
          <a:xfrm rot="0">
            <a:off x="1200150" y="876300"/>
            <a:ext cx="14668500" cy="1495425"/>
          </a:xfrm>
          <a:prstGeom prst="rect">
            <a:avLst/>
          </a:prstGeom>
        </p:spPr>
        <p:txBody>
          <a:bodyPr anchor="t" rtlCol="false" tIns="0" lIns="0" bIns="0" rIns="0">
            <a:spAutoFit/>
          </a:bodyPr>
          <a:lstStyle/>
          <a:p>
            <a:pPr algn="l">
              <a:lnSpc>
                <a:spcPts val="5220"/>
              </a:lnSpc>
            </a:pPr>
            <a:r>
              <a:rPr lang="en-US" sz="4350" b="true">
                <a:solidFill>
                  <a:srgbClr val="0076A8"/>
                </a:solidFill>
                <a:latin typeface="Arimo Bold"/>
                <a:ea typeface="Arimo Bold"/>
                <a:cs typeface="Arimo Bold"/>
                <a:sym typeface="Arimo Bold"/>
              </a:rPr>
              <a:t>References: policy, workforce, and advocacy</a:t>
            </a:r>
          </a:p>
        </p:txBody>
      </p:sp>
      <p:sp>
        <p:nvSpPr>
          <p:cNvPr name="TextBox 6" id="6"/>
          <p:cNvSpPr txBox="true"/>
          <p:nvPr/>
        </p:nvSpPr>
        <p:spPr>
          <a:xfrm rot="0">
            <a:off x="1219200" y="2314575"/>
            <a:ext cx="14382750" cy="638175"/>
          </a:xfrm>
          <a:prstGeom prst="rect">
            <a:avLst/>
          </a:prstGeom>
        </p:spPr>
        <p:txBody>
          <a:bodyPr anchor="t" rtlCol="false" tIns="0" lIns="0" bIns="0" rIns="0">
            <a:spAutoFit/>
          </a:bodyPr>
          <a:lstStyle/>
          <a:p>
            <a:pPr algn="l">
              <a:lnSpc>
                <a:spcPts val="2700"/>
              </a:lnSpc>
            </a:pPr>
            <a:r>
              <a:rPr lang="en-US" sz="2250">
                <a:solidFill>
                  <a:srgbClr val="4F5E66"/>
                </a:solidFill>
                <a:latin typeface="Arimo"/>
                <a:ea typeface="Arimo"/>
                <a:cs typeface="Arimo"/>
                <a:sym typeface="Arimo"/>
              </a:rPr>
              <a:t>Policy status: September 17, 2026. Workforce survey published in 2024.</a:t>
            </a:r>
          </a:p>
        </p:txBody>
      </p:sp>
      <p:sp>
        <p:nvSpPr>
          <p:cNvPr name="TextBox 7" id="7"/>
          <p:cNvSpPr txBox="true"/>
          <p:nvPr/>
        </p:nvSpPr>
        <p:spPr>
          <a:xfrm rot="0">
            <a:off x="1381125" y="2952750"/>
            <a:ext cx="14430375" cy="590550"/>
          </a:xfrm>
          <a:prstGeom prst="rect">
            <a:avLst/>
          </a:prstGeom>
        </p:spPr>
        <p:txBody>
          <a:bodyPr anchor="t" rtlCol="false" tIns="0" lIns="0" bIns="0" rIns="0">
            <a:spAutoFit/>
          </a:bodyPr>
          <a:lstStyle/>
          <a:p>
            <a:pPr algn="l">
              <a:lnSpc>
                <a:spcPts val="2700"/>
              </a:lnSpc>
            </a:pPr>
            <a:r>
              <a:rPr lang="en-US" b="true" sz="2250" u="sng">
                <a:solidFill>
                  <a:srgbClr val="467886"/>
                </a:solidFill>
                <a:latin typeface="Arimo Bold"/>
                <a:ea typeface="Arimo Bold"/>
                <a:cs typeface="Arimo Bold"/>
                <a:sym typeface="Arimo Bold"/>
                <a:hlinkClick r:id="rId3" tooltip="https://www.dmas.virginia.gov/news-updates/new-federal-requirements/federal-work-requirements/"/>
              </a:rPr>
              <a:t>[10] Virginia DMAS: Federal Work Requirements</a:t>
            </a:r>
          </a:p>
        </p:txBody>
      </p:sp>
      <p:sp>
        <p:nvSpPr>
          <p:cNvPr name="TextBox 8" id="8"/>
          <p:cNvSpPr txBox="true"/>
          <p:nvPr/>
        </p:nvSpPr>
        <p:spPr>
          <a:xfrm rot="0">
            <a:off x="1381125" y="3505200"/>
            <a:ext cx="14430375" cy="542925"/>
          </a:xfrm>
          <a:prstGeom prst="rect">
            <a:avLst/>
          </a:prstGeom>
        </p:spPr>
        <p:txBody>
          <a:bodyPr anchor="t" rtlCol="false" tIns="0" lIns="0" bIns="0" rIns="0">
            <a:spAutoFit/>
          </a:bodyPr>
          <a:lstStyle/>
          <a:p>
            <a:pPr algn="l">
              <a:lnSpc>
                <a:spcPts val="2160"/>
              </a:lnSpc>
            </a:pPr>
            <a:r>
              <a:rPr lang="en-US" sz="1800" u="sng">
                <a:solidFill>
                  <a:srgbClr val="467886"/>
                </a:solidFill>
                <a:latin typeface="Arimo"/>
                <a:ea typeface="Arimo"/>
                <a:cs typeface="Arimo"/>
                <a:sym typeface="Arimo"/>
                <a:hlinkClick r:id="rId4" tooltip="https://www.dmas.virginia.gov/news-updates/new-federal-requirements/federal-work-requirements/"/>
              </a:rPr>
              <a:t>www.dmas.virginia.gov/news-updates/new-federal-requirements/federal-work-requirements/</a:t>
            </a:r>
          </a:p>
        </p:txBody>
      </p:sp>
      <p:sp>
        <p:nvSpPr>
          <p:cNvPr name="TextBox 9" id="9"/>
          <p:cNvSpPr txBox="true"/>
          <p:nvPr/>
        </p:nvSpPr>
        <p:spPr>
          <a:xfrm rot="0">
            <a:off x="1381125" y="4114800"/>
            <a:ext cx="14430375" cy="590550"/>
          </a:xfrm>
          <a:prstGeom prst="rect">
            <a:avLst/>
          </a:prstGeom>
        </p:spPr>
        <p:txBody>
          <a:bodyPr anchor="t" rtlCol="false" tIns="0" lIns="0" bIns="0" rIns="0">
            <a:spAutoFit/>
          </a:bodyPr>
          <a:lstStyle/>
          <a:p>
            <a:pPr algn="l">
              <a:lnSpc>
                <a:spcPts val="2700"/>
              </a:lnSpc>
            </a:pPr>
            <a:r>
              <a:rPr lang="en-US" b="true" sz="2250" u="sng">
                <a:solidFill>
                  <a:srgbClr val="467886"/>
                </a:solidFill>
                <a:latin typeface="Arimo Bold"/>
                <a:ea typeface="Arimo Bold"/>
                <a:cs typeface="Arimo Bold"/>
                <a:sym typeface="Arimo Bold"/>
                <a:hlinkClick r:id="rId5" tooltip="https://www.commonwealthfund.org/publications/issue-briefs/2024/aug/community-health-centers-meeting-primary-care-needs-2024-FQHC-survey"/>
              </a:rPr>
              <a:t>[11] Commonwealth Fund: 2024 national health center survey</a:t>
            </a:r>
          </a:p>
        </p:txBody>
      </p:sp>
      <p:sp>
        <p:nvSpPr>
          <p:cNvPr name="TextBox 10" id="10"/>
          <p:cNvSpPr txBox="true"/>
          <p:nvPr/>
        </p:nvSpPr>
        <p:spPr>
          <a:xfrm rot="0">
            <a:off x="1381125" y="4667250"/>
            <a:ext cx="14430375" cy="542925"/>
          </a:xfrm>
          <a:prstGeom prst="rect">
            <a:avLst/>
          </a:prstGeom>
        </p:spPr>
        <p:txBody>
          <a:bodyPr anchor="t" rtlCol="false" tIns="0" lIns="0" bIns="0" rIns="0">
            <a:spAutoFit/>
          </a:bodyPr>
          <a:lstStyle/>
          <a:p>
            <a:pPr algn="l">
              <a:lnSpc>
                <a:spcPts val="2160"/>
              </a:lnSpc>
            </a:pPr>
            <a:r>
              <a:rPr lang="en-US" sz="1800" u="sng">
                <a:solidFill>
                  <a:srgbClr val="467886"/>
                </a:solidFill>
                <a:latin typeface="Arimo"/>
                <a:ea typeface="Arimo"/>
                <a:cs typeface="Arimo"/>
                <a:sym typeface="Arimo"/>
                <a:hlinkClick r:id="rId6" tooltip="https://www.commonwealthfund.org/publications/issue-briefs/2024/aug/community-health-centers-meeting-primary-care-needs-2024-FQHC-survey"/>
              </a:rPr>
              <a:t>www.commonwealthfund.org  (direct page link in title)</a:t>
            </a:r>
          </a:p>
        </p:txBody>
      </p:sp>
      <p:sp>
        <p:nvSpPr>
          <p:cNvPr name="TextBox 11" id="11"/>
          <p:cNvSpPr txBox="true"/>
          <p:nvPr/>
        </p:nvSpPr>
        <p:spPr>
          <a:xfrm rot="0">
            <a:off x="1381125" y="5276850"/>
            <a:ext cx="14430375" cy="590550"/>
          </a:xfrm>
          <a:prstGeom prst="rect">
            <a:avLst/>
          </a:prstGeom>
        </p:spPr>
        <p:txBody>
          <a:bodyPr anchor="t" rtlCol="false" tIns="0" lIns="0" bIns="0" rIns="0">
            <a:spAutoFit/>
          </a:bodyPr>
          <a:lstStyle/>
          <a:p>
            <a:pPr algn="l">
              <a:lnSpc>
                <a:spcPts val="2700"/>
              </a:lnSpc>
            </a:pPr>
            <a:r>
              <a:rPr lang="en-US" b="true" sz="2250" u="sng">
                <a:solidFill>
                  <a:srgbClr val="467886"/>
                </a:solidFill>
                <a:latin typeface="Arimo Bold"/>
                <a:ea typeface="Arimo Bold"/>
                <a:cs typeface="Arimo Bold"/>
                <a:sym typeface="Arimo Bold"/>
                <a:hlinkClick r:id="rId7" tooltip="https://vcha.org/take-action/"/>
              </a:rPr>
              <a:t>[13] Virginia Community Healthcare Association: Take Action</a:t>
            </a:r>
          </a:p>
        </p:txBody>
      </p:sp>
      <p:sp>
        <p:nvSpPr>
          <p:cNvPr name="TextBox 12" id="12"/>
          <p:cNvSpPr txBox="true"/>
          <p:nvPr/>
        </p:nvSpPr>
        <p:spPr>
          <a:xfrm rot="0">
            <a:off x="1381125" y="5829300"/>
            <a:ext cx="14430375" cy="542925"/>
          </a:xfrm>
          <a:prstGeom prst="rect">
            <a:avLst/>
          </a:prstGeom>
        </p:spPr>
        <p:txBody>
          <a:bodyPr anchor="t" rtlCol="false" tIns="0" lIns="0" bIns="0" rIns="0">
            <a:spAutoFit/>
          </a:bodyPr>
          <a:lstStyle/>
          <a:p>
            <a:pPr algn="l">
              <a:lnSpc>
                <a:spcPts val="2160"/>
              </a:lnSpc>
            </a:pPr>
            <a:r>
              <a:rPr lang="en-US" sz="1800" u="sng">
                <a:solidFill>
                  <a:srgbClr val="467886"/>
                </a:solidFill>
                <a:latin typeface="Arimo"/>
                <a:ea typeface="Arimo"/>
                <a:cs typeface="Arimo"/>
                <a:sym typeface="Arimo"/>
                <a:hlinkClick r:id="rId8" tooltip="https://vcha.org/take-action/"/>
              </a:rPr>
              <a:t>vcha.org/take-action/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DAHVdazYOl8</dc:identifier>
  <dcterms:modified xsi:type="dcterms:W3CDTF">2011-08-01T06:04:30Z</dcterms:modified>
  <cp:revision>1</cp:revision>
  <dc:title>Elevating the Voice of Virginia’s Health Centers</dc:title>
</cp:coreProperties>
</file>