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71" r:id="rId2"/>
    <p:sldId id="270" r:id="rId3"/>
    <p:sldId id="267" r:id="rId4"/>
    <p:sldId id="310" r:id="rId5"/>
    <p:sldId id="269" r:id="rId6"/>
    <p:sldId id="266" r:id="rId7"/>
    <p:sldId id="268" r:id="rId8"/>
    <p:sldId id="321" r:id="rId9"/>
    <p:sldId id="263" r:id="rId10"/>
    <p:sldId id="316" r:id="rId11"/>
    <p:sldId id="315" r:id="rId12"/>
    <p:sldId id="324" r:id="rId13"/>
    <p:sldId id="322" r:id="rId14"/>
    <p:sldId id="288" r:id="rId15"/>
    <p:sldId id="320" r:id="rId16"/>
    <p:sldId id="323" r:id="rId17"/>
    <p:sldId id="302" r:id="rId18"/>
    <p:sldId id="319" r:id="rId19"/>
    <p:sldId id="287" r:id="rId20"/>
    <p:sldId id="314" r:id="rId21"/>
    <p:sldId id="306" r:id="rId22"/>
    <p:sldId id="291" r:id="rId23"/>
    <p:sldId id="285" r:id="rId24"/>
    <p:sldId id="297" r:id="rId25"/>
    <p:sldId id="261" r:id="rId2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CE39"/>
    <a:srgbClr val="FFFFFF"/>
    <a:srgbClr val="18246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E1FBCF0-8C18-4F4A-B12E-161DAADA4F8E}" v="97" dt="2026-09-04T12:10:07.7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3093" autoAdjust="0"/>
  </p:normalViewPr>
  <p:slideViewPr>
    <p:cSldViewPr snapToGrid="0">
      <p:cViewPr varScale="1">
        <p:scale>
          <a:sx n="66" d="100"/>
          <a:sy n="66" d="100"/>
        </p:scale>
        <p:origin x="2232" y="60"/>
      </p:cViewPr>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nica Anderson" userId="8588b3a1e9cb038c" providerId="LiveId" clId="{A13249D8-7D56-4F17-A8B1-4DBE0F462CB5}"/>
    <pc:docChg chg="undo custSel addSld delSld modSld sldOrd modMainMaster">
      <pc:chgData name="Monica Anderson" userId="8588b3a1e9cb038c" providerId="LiveId" clId="{A13249D8-7D56-4F17-A8B1-4DBE0F462CB5}" dt="2026-09-04T12:13:29.975" v="6760" actId="1076"/>
      <pc:docMkLst>
        <pc:docMk/>
      </pc:docMkLst>
      <pc:sldChg chg="addSp delSp modSp mod modNotesTx">
        <pc:chgData name="Monica Anderson" userId="8588b3a1e9cb038c" providerId="LiveId" clId="{A13249D8-7D56-4F17-A8B1-4DBE0F462CB5}" dt="2026-09-02T11:13:36.057" v="6272" actId="20577"/>
        <pc:sldMkLst>
          <pc:docMk/>
          <pc:sldMk cId="0" sldId="261"/>
        </pc:sldMkLst>
        <pc:spChg chg="mod">
          <ac:chgData name="Monica Anderson" userId="8588b3a1e9cb038c" providerId="LiveId" clId="{A13249D8-7D56-4F17-A8B1-4DBE0F462CB5}" dt="2026-09-02T11:13:15.057" v="6197" actId="1076"/>
          <ac:spMkLst>
            <pc:docMk/>
            <pc:sldMk cId="0" sldId="261"/>
            <ac:spMk id="2" creationId="{7F0256AF-43B4-9B8C-C070-75EAA3BAAFB6}"/>
          </ac:spMkLst>
        </pc:spChg>
      </pc:sldChg>
      <pc:sldChg chg="addSp delSp modSp add mod ord modClrScheme chgLayout modNotesTx">
        <pc:chgData name="Monica Anderson" userId="8588b3a1e9cb038c" providerId="LiveId" clId="{A13249D8-7D56-4F17-A8B1-4DBE0F462CB5}" dt="2026-09-02T10:30:45.124" v="5546" actId="1076"/>
        <pc:sldMkLst>
          <pc:docMk/>
          <pc:sldMk cId="0" sldId="263"/>
        </pc:sldMkLst>
        <pc:spChg chg="mod">
          <ac:chgData name="Monica Anderson" userId="8588b3a1e9cb038c" providerId="LiveId" clId="{A13249D8-7D56-4F17-A8B1-4DBE0F462CB5}" dt="2026-09-02T10:28:22.906" v="5520" actId="1076"/>
          <ac:spMkLst>
            <pc:docMk/>
            <pc:sldMk cId="0" sldId="263"/>
            <ac:spMk id="4" creationId="{00000000-0000-0000-0000-000000000000}"/>
          </ac:spMkLst>
        </pc:spChg>
        <pc:spChg chg="mod">
          <ac:chgData name="Monica Anderson" userId="8588b3a1e9cb038c" providerId="LiveId" clId="{A13249D8-7D56-4F17-A8B1-4DBE0F462CB5}" dt="2026-09-02T10:28:54.806" v="5522" actId="1076"/>
          <ac:spMkLst>
            <pc:docMk/>
            <pc:sldMk cId="0" sldId="263"/>
            <ac:spMk id="6" creationId="{00000000-0000-0000-0000-000000000000}"/>
          </ac:spMkLst>
        </pc:spChg>
        <pc:spChg chg="mod">
          <ac:chgData name="Monica Anderson" userId="8588b3a1e9cb038c" providerId="LiveId" clId="{A13249D8-7D56-4F17-A8B1-4DBE0F462CB5}" dt="2026-09-02T10:29:26.958" v="5545" actId="20577"/>
          <ac:spMkLst>
            <pc:docMk/>
            <pc:sldMk cId="0" sldId="263"/>
            <ac:spMk id="8" creationId="{00000000-0000-0000-0000-000000000000}"/>
          </ac:spMkLst>
        </pc:spChg>
        <pc:spChg chg="mod">
          <ac:chgData name="Monica Anderson" userId="8588b3a1e9cb038c" providerId="LiveId" clId="{A13249D8-7D56-4F17-A8B1-4DBE0F462CB5}" dt="2026-09-02T10:28:40.569" v="5521" actId="1076"/>
          <ac:spMkLst>
            <pc:docMk/>
            <pc:sldMk cId="0" sldId="263"/>
            <ac:spMk id="10" creationId="{00000000-0000-0000-0000-000000000000}"/>
          </ac:spMkLst>
        </pc:spChg>
        <pc:spChg chg="mod">
          <ac:chgData name="Monica Anderson" userId="8588b3a1e9cb038c" providerId="LiveId" clId="{A13249D8-7D56-4F17-A8B1-4DBE0F462CB5}" dt="2026-08-31T01:53:06.807" v="4641" actId="21"/>
          <ac:spMkLst>
            <pc:docMk/>
            <pc:sldMk cId="0" sldId="263"/>
            <ac:spMk id="11" creationId="{00000000-0000-0000-0000-000000000000}"/>
          </ac:spMkLst>
        </pc:spChg>
        <pc:spChg chg="add mod ord">
          <ac:chgData name="Monica Anderson" userId="8588b3a1e9cb038c" providerId="LiveId" clId="{A13249D8-7D56-4F17-A8B1-4DBE0F462CB5}" dt="2026-09-02T10:30:45.124" v="5546" actId="1076"/>
          <ac:spMkLst>
            <pc:docMk/>
            <pc:sldMk cId="0" sldId="263"/>
            <ac:spMk id="15" creationId="{28E33FD1-B5DB-9B25-22AC-3B2CC60D5C6C}"/>
          </ac:spMkLst>
        </pc:spChg>
      </pc:sldChg>
      <pc:sldChg chg="addSp delSp modSp mod modAnim modNotesTx">
        <pc:chgData name="Monica Anderson" userId="8588b3a1e9cb038c" providerId="LiveId" clId="{A13249D8-7D56-4F17-A8B1-4DBE0F462CB5}" dt="2026-09-04T11:23:26.220" v="6274" actId="1076"/>
        <pc:sldMkLst>
          <pc:docMk/>
          <pc:sldMk cId="1134526132" sldId="266"/>
        </pc:sldMkLst>
        <pc:spChg chg="mod">
          <ac:chgData name="Monica Anderson" userId="8588b3a1e9cb038c" providerId="LiveId" clId="{A13249D8-7D56-4F17-A8B1-4DBE0F462CB5}" dt="2026-09-04T11:23:26.220" v="6274" actId="1076"/>
          <ac:spMkLst>
            <pc:docMk/>
            <pc:sldMk cId="1134526132" sldId="266"/>
            <ac:spMk id="3" creationId="{AB07FDE1-2055-56B9-8059-76AA0C3FFAD5}"/>
          </ac:spMkLst>
        </pc:spChg>
      </pc:sldChg>
      <pc:sldChg chg="addSp delSp modSp mod modNotesTx">
        <pc:chgData name="Monica Anderson" userId="8588b3a1e9cb038c" providerId="LiveId" clId="{A13249D8-7D56-4F17-A8B1-4DBE0F462CB5}" dt="2026-08-31T01:23:49.832" v="3981"/>
        <pc:sldMkLst>
          <pc:docMk/>
          <pc:sldMk cId="2100527353" sldId="267"/>
        </pc:sldMkLst>
        <pc:spChg chg="mod">
          <ac:chgData name="Monica Anderson" userId="8588b3a1e9cb038c" providerId="LiveId" clId="{A13249D8-7D56-4F17-A8B1-4DBE0F462CB5}" dt="2026-08-23T00:30:30.519" v="1122" actId="1076"/>
          <ac:spMkLst>
            <pc:docMk/>
            <pc:sldMk cId="2100527353" sldId="267"/>
            <ac:spMk id="2" creationId="{5A79545A-944E-B443-DB70-AAB35BBB8EED}"/>
          </ac:spMkLst>
        </pc:spChg>
        <pc:picChg chg="mod">
          <ac:chgData name="Monica Anderson" userId="8588b3a1e9cb038c" providerId="LiveId" clId="{A13249D8-7D56-4F17-A8B1-4DBE0F462CB5}" dt="2026-08-22T20:26:56.697" v="5" actId="14100"/>
          <ac:picMkLst>
            <pc:docMk/>
            <pc:sldMk cId="2100527353" sldId="267"/>
            <ac:picMk id="11" creationId="{12894AC2-86F6-894D-545C-F55910DAD542}"/>
          </ac:picMkLst>
        </pc:picChg>
        <pc:picChg chg="mod">
          <ac:chgData name="Monica Anderson" userId="8588b3a1e9cb038c" providerId="LiveId" clId="{A13249D8-7D56-4F17-A8B1-4DBE0F462CB5}" dt="2026-08-31T01:18:01.456" v="3465" actId="14100"/>
          <ac:picMkLst>
            <pc:docMk/>
            <pc:sldMk cId="2100527353" sldId="267"/>
            <ac:picMk id="18" creationId="{A7FBCF68-7E10-F50D-9A1E-88DC07C5AE82}"/>
          </ac:picMkLst>
        </pc:picChg>
        <pc:picChg chg="mod">
          <ac:chgData name="Monica Anderson" userId="8588b3a1e9cb038c" providerId="LiveId" clId="{A13249D8-7D56-4F17-A8B1-4DBE0F462CB5}" dt="2026-08-23T00:33:32.338" v="1145" actId="1076"/>
          <ac:picMkLst>
            <pc:docMk/>
            <pc:sldMk cId="2100527353" sldId="267"/>
            <ac:picMk id="21" creationId="{C3BA364B-8B52-EABA-1C56-8944E3332206}"/>
          </ac:picMkLst>
        </pc:picChg>
        <pc:picChg chg="mod">
          <ac:chgData name="Monica Anderson" userId="8588b3a1e9cb038c" providerId="LiveId" clId="{A13249D8-7D56-4F17-A8B1-4DBE0F462CB5}" dt="2026-08-23T00:33:27.720" v="1144" actId="1076"/>
          <ac:picMkLst>
            <pc:docMk/>
            <pc:sldMk cId="2100527353" sldId="267"/>
            <ac:picMk id="27" creationId="{71EA388C-4B4C-D600-44DB-CC9BF82D0629}"/>
          </ac:picMkLst>
        </pc:picChg>
      </pc:sldChg>
      <pc:sldChg chg="addSp delSp modSp mod setBg modClrScheme setClrOvrMap chgLayout modNotesTx">
        <pc:chgData name="Monica Anderson" userId="8588b3a1e9cb038c" providerId="LiveId" clId="{A13249D8-7D56-4F17-A8B1-4DBE0F462CB5}" dt="2026-09-04T11:42:51.183" v="6435"/>
        <pc:sldMkLst>
          <pc:docMk/>
          <pc:sldMk cId="501813958" sldId="268"/>
        </pc:sldMkLst>
        <pc:spChg chg="mod">
          <ac:chgData name="Monica Anderson" userId="8588b3a1e9cb038c" providerId="LiveId" clId="{A13249D8-7D56-4F17-A8B1-4DBE0F462CB5}" dt="2026-09-02T10:09:08.988" v="5314" actId="1076"/>
          <ac:spMkLst>
            <pc:docMk/>
            <pc:sldMk cId="501813958" sldId="268"/>
            <ac:spMk id="3" creationId="{1A1A202D-616C-0152-F602-7B99E8A4B3DC}"/>
          </ac:spMkLst>
        </pc:spChg>
        <pc:spChg chg="add mod">
          <ac:chgData name="Monica Anderson" userId="8588b3a1e9cb038c" providerId="LiveId" clId="{A13249D8-7D56-4F17-A8B1-4DBE0F462CB5}" dt="2026-09-02T10:08:49.658" v="5313" actId="1076"/>
          <ac:spMkLst>
            <pc:docMk/>
            <pc:sldMk cId="501813958" sldId="268"/>
            <ac:spMk id="10" creationId="{FF92EF50-2B9F-5EE0-02E6-05CD912D6D42}"/>
          </ac:spMkLst>
        </pc:spChg>
        <pc:spChg chg="add mod">
          <ac:chgData name="Monica Anderson" userId="8588b3a1e9cb038c" providerId="LiveId" clId="{A13249D8-7D56-4F17-A8B1-4DBE0F462CB5}" dt="2026-09-02T10:05:16.803" v="5304" actId="26606"/>
          <ac:spMkLst>
            <pc:docMk/>
            <pc:sldMk cId="501813958" sldId="268"/>
            <ac:spMk id="14" creationId="{E565BFA2-4B53-D9D2-E89F-82FD8FFBE8E6}"/>
          </ac:spMkLst>
        </pc:spChg>
        <pc:spChg chg="add">
          <ac:chgData name="Monica Anderson" userId="8588b3a1e9cb038c" providerId="LiveId" clId="{A13249D8-7D56-4F17-A8B1-4DBE0F462CB5}" dt="2026-09-02T10:05:16.803" v="5304" actId="26606"/>
          <ac:spMkLst>
            <pc:docMk/>
            <pc:sldMk cId="501813958" sldId="268"/>
            <ac:spMk id="24" creationId="{9B7AD9F6-8CE7-4299-8FC6-328F4DCD3FF9}"/>
          </ac:spMkLst>
        </pc:spChg>
        <pc:spChg chg="add">
          <ac:chgData name="Monica Anderson" userId="8588b3a1e9cb038c" providerId="LiveId" clId="{A13249D8-7D56-4F17-A8B1-4DBE0F462CB5}" dt="2026-09-02T10:05:16.803" v="5304" actId="26606"/>
          <ac:spMkLst>
            <pc:docMk/>
            <pc:sldMk cId="501813958" sldId="268"/>
            <ac:spMk id="26" creationId="{F49775AF-8896-43EE-92C6-83497D6DC56F}"/>
          </ac:spMkLst>
        </pc:spChg>
        <pc:picChg chg="add mod ord">
          <ac:chgData name="Monica Anderson" userId="8588b3a1e9cb038c" providerId="LiveId" clId="{A13249D8-7D56-4F17-A8B1-4DBE0F462CB5}" dt="2026-09-02T10:05:16.803" v="5304" actId="26606"/>
          <ac:picMkLst>
            <pc:docMk/>
            <pc:sldMk cId="501813958" sldId="268"/>
            <ac:picMk id="5" creationId="{42C62D1F-B985-712B-C2DB-F6B91BA9CFAD}"/>
          </ac:picMkLst>
        </pc:picChg>
      </pc:sldChg>
      <pc:sldChg chg="modAnim modNotesTx">
        <pc:chgData name="Monica Anderson" userId="8588b3a1e9cb038c" providerId="LiveId" clId="{A13249D8-7D56-4F17-A8B1-4DBE0F462CB5}" dt="2026-08-31T01:26:35.609" v="4323" actId="20577"/>
        <pc:sldMkLst>
          <pc:docMk/>
          <pc:sldMk cId="1051988905" sldId="269"/>
        </pc:sldMkLst>
      </pc:sldChg>
      <pc:sldChg chg="modSp mod">
        <pc:chgData name="Monica Anderson" userId="8588b3a1e9cb038c" providerId="LiveId" clId="{A13249D8-7D56-4F17-A8B1-4DBE0F462CB5}" dt="2026-08-23T00:35:12.668" v="1148" actId="113"/>
        <pc:sldMkLst>
          <pc:docMk/>
          <pc:sldMk cId="841196783" sldId="270"/>
        </pc:sldMkLst>
        <pc:spChg chg="mod">
          <ac:chgData name="Monica Anderson" userId="8588b3a1e9cb038c" providerId="LiveId" clId="{A13249D8-7D56-4F17-A8B1-4DBE0F462CB5}" dt="2026-08-23T00:35:12.668" v="1148" actId="113"/>
          <ac:spMkLst>
            <pc:docMk/>
            <pc:sldMk cId="841196783" sldId="270"/>
            <ac:spMk id="2" creationId="{AE7D579A-460B-080F-6247-7C6212DB6CE7}"/>
          </ac:spMkLst>
        </pc:spChg>
        <pc:spChg chg="mod">
          <ac:chgData name="Monica Anderson" userId="8588b3a1e9cb038c" providerId="LiveId" clId="{A13249D8-7D56-4F17-A8B1-4DBE0F462CB5}" dt="2026-08-22T20:26:22.417" v="4" actId="1076"/>
          <ac:spMkLst>
            <pc:docMk/>
            <pc:sldMk cId="841196783" sldId="270"/>
            <ac:spMk id="3" creationId="{209BBE40-0CCF-7D7A-7E87-FC985916D80E}"/>
          </ac:spMkLst>
        </pc:spChg>
      </pc:sldChg>
      <pc:sldChg chg="modNotesTx">
        <pc:chgData name="Monica Anderson" userId="8588b3a1e9cb038c" providerId="LiveId" clId="{A13249D8-7D56-4F17-A8B1-4DBE0F462CB5}" dt="2026-09-04T11:54:14.837" v="6564" actId="20577"/>
        <pc:sldMkLst>
          <pc:docMk/>
          <pc:sldMk cId="973850509" sldId="271"/>
        </pc:sldMkLst>
      </pc:sldChg>
      <pc:sldChg chg="delSp modSp add mod modClrScheme chgLayout modNotesTx">
        <pc:chgData name="Monica Anderson" userId="8588b3a1e9cb038c" providerId="LiveId" clId="{A13249D8-7D56-4F17-A8B1-4DBE0F462CB5}" dt="2026-09-02T11:09:42.338" v="5959" actId="2711"/>
        <pc:sldMkLst>
          <pc:docMk/>
          <pc:sldMk cId="0" sldId="285"/>
        </pc:sldMkLst>
        <pc:spChg chg="mod">
          <ac:chgData name="Monica Anderson" userId="8588b3a1e9cb038c" providerId="LiveId" clId="{A13249D8-7D56-4F17-A8B1-4DBE0F462CB5}" dt="2026-09-02T11:07:15.767" v="5949" actId="113"/>
          <ac:spMkLst>
            <pc:docMk/>
            <pc:sldMk cId="0" sldId="285"/>
            <ac:spMk id="2" creationId="{00000000-0000-0000-0000-000000000000}"/>
          </ac:spMkLst>
        </pc:spChg>
        <pc:spChg chg="mod">
          <ac:chgData name="Monica Anderson" userId="8588b3a1e9cb038c" providerId="LiveId" clId="{A13249D8-7D56-4F17-A8B1-4DBE0F462CB5}" dt="2026-09-02T11:04:27.496" v="5930" actId="1076"/>
          <ac:spMkLst>
            <pc:docMk/>
            <pc:sldMk cId="0" sldId="285"/>
            <ac:spMk id="3" creationId="{00000000-0000-0000-0000-000000000000}"/>
          </ac:spMkLst>
        </pc:spChg>
        <pc:spChg chg="mod">
          <ac:chgData name="Monica Anderson" userId="8588b3a1e9cb038c" providerId="LiveId" clId="{A13249D8-7D56-4F17-A8B1-4DBE0F462CB5}" dt="2026-09-02T11:07:33.543" v="5950" actId="255"/>
          <ac:spMkLst>
            <pc:docMk/>
            <pc:sldMk cId="0" sldId="285"/>
            <ac:spMk id="4" creationId="{00000000-0000-0000-0000-000000000000}"/>
          </ac:spMkLst>
        </pc:spChg>
        <pc:spChg chg="mod">
          <ac:chgData name="Monica Anderson" userId="8588b3a1e9cb038c" providerId="LiveId" clId="{A13249D8-7D56-4F17-A8B1-4DBE0F462CB5}" dt="2026-09-02T11:09:07.097" v="5956" actId="2711"/>
          <ac:spMkLst>
            <pc:docMk/>
            <pc:sldMk cId="0" sldId="285"/>
            <ac:spMk id="5" creationId="{00000000-0000-0000-0000-000000000000}"/>
          </ac:spMkLst>
        </pc:spChg>
        <pc:spChg chg="mod">
          <ac:chgData name="Monica Anderson" userId="8588b3a1e9cb038c" providerId="LiveId" clId="{A13249D8-7D56-4F17-A8B1-4DBE0F462CB5}" dt="2026-09-02T11:05:20.028" v="5938" actId="1076"/>
          <ac:spMkLst>
            <pc:docMk/>
            <pc:sldMk cId="0" sldId="285"/>
            <ac:spMk id="6" creationId="{00000000-0000-0000-0000-000000000000}"/>
          </ac:spMkLst>
        </pc:spChg>
        <pc:spChg chg="mod">
          <ac:chgData name="Monica Anderson" userId="8588b3a1e9cb038c" providerId="LiveId" clId="{A13249D8-7D56-4F17-A8B1-4DBE0F462CB5}" dt="2026-09-02T11:07:43.747" v="5952" actId="255"/>
          <ac:spMkLst>
            <pc:docMk/>
            <pc:sldMk cId="0" sldId="285"/>
            <ac:spMk id="7" creationId="{00000000-0000-0000-0000-000000000000}"/>
          </ac:spMkLst>
        </pc:spChg>
        <pc:spChg chg="mod">
          <ac:chgData name="Monica Anderson" userId="8588b3a1e9cb038c" providerId="LiveId" clId="{A13249D8-7D56-4F17-A8B1-4DBE0F462CB5}" dt="2026-09-02T11:09:14.692" v="5957" actId="2711"/>
          <ac:spMkLst>
            <pc:docMk/>
            <pc:sldMk cId="0" sldId="285"/>
            <ac:spMk id="8" creationId="{00000000-0000-0000-0000-000000000000}"/>
          </ac:spMkLst>
        </pc:spChg>
        <pc:spChg chg="mod">
          <ac:chgData name="Monica Anderson" userId="8588b3a1e9cb038c" providerId="LiveId" clId="{A13249D8-7D56-4F17-A8B1-4DBE0F462CB5}" dt="2026-09-02T11:06:12.485" v="5944" actId="1076"/>
          <ac:spMkLst>
            <pc:docMk/>
            <pc:sldMk cId="0" sldId="285"/>
            <ac:spMk id="9" creationId="{00000000-0000-0000-0000-000000000000}"/>
          </ac:spMkLst>
        </pc:spChg>
        <pc:spChg chg="mod">
          <ac:chgData name="Monica Anderson" userId="8588b3a1e9cb038c" providerId="LiveId" clId="{A13249D8-7D56-4F17-A8B1-4DBE0F462CB5}" dt="2026-09-02T11:08:33.669" v="5954" actId="1076"/>
          <ac:spMkLst>
            <pc:docMk/>
            <pc:sldMk cId="0" sldId="285"/>
            <ac:spMk id="10" creationId="{00000000-0000-0000-0000-000000000000}"/>
          </ac:spMkLst>
        </pc:spChg>
        <pc:spChg chg="mod">
          <ac:chgData name="Monica Anderson" userId="8588b3a1e9cb038c" providerId="LiveId" clId="{A13249D8-7D56-4F17-A8B1-4DBE0F462CB5}" dt="2026-09-02T11:09:30.466" v="5958" actId="2711"/>
          <ac:spMkLst>
            <pc:docMk/>
            <pc:sldMk cId="0" sldId="285"/>
            <ac:spMk id="11" creationId="{00000000-0000-0000-0000-000000000000}"/>
          </ac:spMkLst>
        </pc:spChg>
        <pc:spChg chg="mod">
          <ac:chgData name="Monica Anderson" userId="8588b3a1e9cb038c" providerId="LiveId" clId="{A13249D8-7D56-4F17-A8B1-4DBE0F462CB5}" dt="2026-09-02T11:06:55.420" v="5947" actId="1076"/>
          <ac:spMkLst>
            <pc:docMk/>
            <pc:sldMk cId="0" sldId="285"/>
            <ac:spMk id="12" creationId="{00000000-0000-0000-0000-000000000000}"/>
          </ac:spMkLst>
        </pc:spChg>
        <pc:spChg chg="mod">
          <ac:chgData name="Monica Anderson" userId="8588b3a1e9cb038c" providerId="LiveId" clId="{A13249D8-7D56-4F17-A8B1-4DBE0F462CB5}" dt="2026-09-02T11:08:47.857" v="5955" actId="1076"/>
          <ac:spMkLst>
            <pc:docMk/>
            <pc:sldMk cId="0" sldId="285"/>
            <ac:spMk id="13" creationId="{00000000-0000-0000-0000-000000000000}"/>
          </ac:spMkLst>
        </pc:spChg>
        <pc:spChg chg="mod">
          <ac:chgData name="Monica Anderson" userId="8588b3a1e9cb038c" providerId="LiveId" clId="{A13249D8-7D56-4F17-A8B1-4DBE0F462CB5}" dt="2026-09-02T11:09:42.338" v="5959" actId="2711"/>
          <ac:spMkLst>
            <pc:docMk/>
            <pc:sldMk cId="0" sldId="285"/>
            <ac:spMk id="14" creationId="{00000000-0000-0000-0000-000000000000}"/>
          </ac:spMkLst>
        </pc:spChg>
      </pc:sldChg>
      <pc:sldChg chg="addSp delSp modSp mod setBg modAnim modNotesTx">
        <pc:chgData name="Monica Anderson" userId="8588b3a1e9cb038c" providerId="LiveId" clId="{A13249D8-7D56-4F17-A8B1-4DBE0F462CB5}" dt="2026-09-04T12:10:18.180" v="6752" actId="20577"/>
        <pc:sldMkLst>
          <pc:docMk/>
          <pc:sldMk cId="3557039492" sldId="287"/>
        </pc:sldMkLst>
        <pc:spChg chg="mod">
          <ac:chgData name="Monica Anderson" userId="8588b3a1e9cb038c" providerId="LiveId" clId="{A13249D8-7D56-4F17-A8B1-4DBE0F462CB5}" dt="2026-09-04T12:08:16.128" v="6738" actId="14100"/>
          <ac:spMkLst>
            <pc:docMk/>
            <pc:sldMk cId="3557039492" sldId="287"/>
            <ac:spMk id="3" creationId="{7D0431DF-6BF8-BE47-4FEB-78EFE43BE2B2}"/>
          </ac:spMkLst>
        </pc:spChg>
        <pc:spChg chg="del">
          <ac:chgData name="Monica Anderson" userId="8588b3a1e9cb038c" providerId="LiveId" clId="{A13249D8-7D56-4F17-A8B1-4DBE0F462CB5}" dt="2026-09-04T11:57:38.946" v="6596" actId="26606"/>
          <ac:spMkLst>
            <pc:docMk/>
            <pc:sldMk cId="3557039492" sldId="287"/>
            <ac:spMk id="14" creationId="{D12DDE76-C203-4047-9998-63900085B5E8}"/>
          </ac:spMkLst>
        </pc:spChg>
        <pc:spChg chg="add">
          <ac:chgData name="Monica Anderson" userId="8588b3a1e9cb038c" providerId="LiveId" clId="{A13249D8-7D56-4F17-A8B1-4DBE0F462CB5}" dt="2026-09-04T11:57:38.946" v="6596" actId="26606"/>
          <ac:spMkLst>
            <pc:docMk/>
            <pc:sldMk cId="3557039492" sldId="287"/>
            <ac:spMk id="19" creationId="{BA79A7CF-01AF-4178-9369-94E0C90EB046}"/>
          </ac:spMkLst>
        </pc:spChg>
        <pc:spChg chg="add">
          <ac:chgData name="Monica Anderson" userId="8588b3a1e9cb038c" providerId="LiveId" clId="{A13249D8-7D56-4F17-A8B1-4DBE0F462CB5}" dt="2026-09-04T11:57:38.946" v="6596" actId="26606"/>
          <ac:spMkLst>
            <pc:docMk/>
            <pc:sldMk cId="3557039492" sldId="287"/>
            <ac:spMk id="21" creationId="{99413ED5-9ED4-4772-BCE4-2BCAE6B12E35}"/>
          </ac:spMkLst>
        </pc:spChg>
        <pc:spChg chg="add">
          <ac:chgData name="Monica Anderson" userId="8588b3a1e9cb038c" providerId="LiveId" clId="{A13249D8-7D56-4F17-A8B1-4DBE0F462CB5}" dt="2026-09-04T11:57:38.946" v="6596" actId="26606"/>
          <ac:spMkLst>
            <pc:docMk/>
            <pc:sldMk cId="3557039492" sldId="287"/>
            <ac:spMk id="23" creationId="{04357C93-F0CB-4A1C-8F77-4E9063789819}"/>
          </ac:spMkLst>
        </pc:spChg>
        <pc:spChg chg="add">
          <ac:chgData name="Monica Anderson" userId="8588b3a1e9cb038c" providerId="LiveId" clId="{A13249D8-7D56-4F17-A8B1-4DBE0F462CB5}" dt="2026-09-04T11:57:38.946" v="6596" actId="26606"/>
          <ac:spMkLst>
            <pc:docMk/>
            <pc:sldMk cId="3557039492" sldId="287"/>
            <ac:spMk id="25" creationId="{90F533E9-6690-41A8-A372-4C6C622D028D}"/>
          </ac:spMkLst>
        </pc:spChg>
        <pc:picChg chg="mod">
          <ac:chgData name="Monica Anderson" userId="8588b3a1e9cb038c" providerId="LiveId" clId="{A13249D8-7D56-4F17-A8B1-4DBE0F462CB5}" dt="2026-09-04T11:57:38.946" v="6596" actId="26606"/>
          <ac:picMkLst>
            <pc:docMk/>
            <pc:sldMk cId="3557039492" sldId="287"/>
            <ac:picMk id="4" creationId="{00000000-0000-0000-0000-000000000000}"/>
          </ac:picMkLst>
        </pc:picChg>
      </pc:sldChg>
      <pc:sldChg chg="modSp mod modClrScheme chgLayout modNotesTx">
        <pc:chgData name="Monica Anderson" userId="8588b3a1e9cb038c" providerId="LiveId" clId="{A13249D8-7D56-4F17-A8B1-4DBE0F462CB5}" dt="2026-09-04T12:05:16.133" v="6723" actId="20577"/>
        <pc:sldMkLst>
          <pc:docMk/>
          <pc:sldMk cId="1600494506" sldId="288"/>
        </pc:sldMkLst>
        <pc:spChg chg="mod ord">
          <ac:chgData name="Monica Anderson" userId="8588b3a1e9cb038c" providerId="LiveId" clId="{A13249D8-7D56-4F17-A8B1-4DBE0F462CB5}" dt="2026-09-02T10:46:10.927" v="5792" actId="700"/>
          <ac:spMkLst>
            <pc:docMk/>
            <pc:sldMk cId="1600494506" sldId="288"/>
            <ac:spMk id="7" creationId="{330A5BFC-C134-C072-C14D-9E51A94C8E7E}"/>
          </ac:spMkLst>
        </pc:spChg>
        <pc:spChg chg="mod ord">
          <ac:chgData name="Monica Anderson" userId="8588b3a1e9cb038c" providerId="LiveId" clId="{A13249D8-7D56-4F17-A8B1-4DBE0F462CB5}" dt="2026-09-02T10:46:10.927" v="5792" actId="700"/>
          <ac:spMkLst>
            <pc:docMk/>
            <pc:sldMk cId="1600494506" sldId="288"/>
            <ac:spMk id="19" creationId="{270C77AB-7E91-84A6-3E62-DAB80E1E4481}"/>
          </ac:spMkLst>
        </pc:spChg>
        <pc:spChg chg="mod ord">
          <ac:chgData name="Monica Anderson" userId="8588b3a1e9cb038c" providerId="LiveId" clId="{A13249D8-7D56-4F17-A8B1-4DBE0F462CB5}" dt="2026-09-02T10:46:10.927" v="5792" actId="700"/>
          <ac:spMkLst>
            <pc:docMk/>
            <pc:sldMk cId="1600494506" sldId="288"/>
            <ac:spMk id="20" creationId="{15DD9AC8-4A5F-70DB-AA68-C461059D81A1}"/>
          </ac:spMkLst>
        </pc:spChg>
        <pc:spChg chg="mod ord">
          <ac:chgData name="Monica Anderson" userId="8588b3a1e9cb038c" providerId="LiveId" clId="{A13249D8-7D56-4F17-A8B1-4DBE0F462CB5}" dt="2026-09-02T10:46:10.927" v="5792" actId="700"/>
          <ac:spMkLst>
            <pc:docMk/>
            <pc:sldMk cId="1600494506" sldId="288"/>
            <ac:spMk id="21" creationId="{A28A203B-0CF0-2AB0-5F54-07C8E3003918}"/>
          </ac:spMkLst>
        </pc:spChg>
        <pc:spChg chg="mod ord">
          <ac:chgData name="Monica Anderson" userId="8588b3a1e9cb038c" providerId="LiveId" clId="{A13249D8-7D56-4F17-A8B1-4DBE0F462CB5}" dt="2026-08-31T01:55:14.979" v="4649" actId="700"/>
          <ac:spMkLst>
            <pc:docMk/>
            <pc:sldMk cId="1600494506" sldId="288"/>
            <ac:spMk id="22" creationId="{05BC0115-F702-2E0A-61A4-4A6CE33FD775}"/>
          </ac:spMkLst>
        </pc:spChg>
        <pc:spChg chg="mod ord">
          <ac:chgData name="Monica Anderson" userId="8588b3a1e9cb038c" providerId="LiveId" clId="{A13249D8-7D56-4F17-A8B1-4DBE0F462CB5}" dt="2026-09-02T10:46:10.927" v="5792" actId="700"/>
          <ac:spMkLst>
            <pc:docMk/>
            <pc:sldMk cId="1600494506" sldId="288"/>
            <ac:spMk id="23" creationId="{9D48D07F-2D5B-F0D5-4005-197607C4F197}"/>
          </ac:spMkLst>
        </pc:spChg>
        <pc:spChg chg="mod ord">
          <ac:chgData name="Monica Anderson" userId="8588b3a1e9cb038c" providerId="LiveId" clId="{A13249D8-7D56-4F17-A8B1-4DBE0F462CB5}" dt="2026-09-04T11:34:03.573" v="6302" actId="207"/>
          <ac:spMkLst>
            <pc:docMk/>
            <pc:sldMk cId="1600494506" sldId="288"/>
            <ac:spMk id="24" creationId="{A3BF8E55-B2B9-104D-F277-08902534735D}"/>
          </ac:spMkLst>
        </pc:spChg>
        <pc:spChg chg="mod ord">
          <ac:chgData name="Monica Anderson" userId="8588b3a1e9cb038c" providerId="LiveId" clId="{A13249D8-7D56-4F17-A8B1-4DBE0F462CB5}" dt="2026-08-31T01:55:14.979" v="4649" actId="700"/>
          <ac:spMkLst>
            <pc:docMk/>
            <pc:sldMk cId="1600494506" sldId="288"/>
            <ac:spMk id="25" creationId="{BCE9DA14-62AB-A857-6387-1F5D330B3F36}"/>
          </ac:spMkLst>
        </pc:spChg>
        <pc:spChg chg="mod ord">
          <ac:chgData name="Monica Anderson" userId="8588b3a1e9cb038c" providerId="LiveId" clId="{A13249D8-7D56-4F17-A8B1-4DBE0F462CB5}" dt="2026-09-02T10:46:10.927" v="5792" actId="700"/>
          <ac:spMkLst>
            <pc:docMk/>
            <pc:sldMk cId="1600494506" sldId="288"/>
            <ac:spMk id="26" creationId="{710CB940-D45B-59F1-06E5-9CC94100EF05}"/>
          </ac:spMkLst>
        </pc:spChg>
        <pc:spChg chg="mod ord">
          <ac:chgData name="Monica Anderson" userId="8588b3a1e9cb038c" providerId="LiveId" clId="{A13249D8-7D56-4F17-A8B1-4DBE0F462CB5}" dt="2026-09-02T10:46:10.927" v="5792" actId="700"/>
          <ac:spMkLst>
            <pc:docMk/>
            <pc:sldMk cId="1600494506" sldId="288"/>
            <ac:spMk id="27" creationId="{A0DA38E3-68A2-4FF9-022B-BA0DF832B1DB}"/>
          </ac:spMkLst>
        </pc:spChg>
        <pc:spChg chg="mod ord">
          <ac:chgData name="Monica Anderson" userId="8588b3a1e9cb038c" providerId="LiveId" clId="{A13249D8-7D56-4F17-A8B1-4DBE0F462CB5}" dt="2026-09-02T10:46:10.927" v="5792" actId="700"/>
          <ac:spMkLst>
            <pc:docMk/>
            <pc:sldMk cId="1600494506" sldId="288"/>
            <ac:spMk id="28" creationId="{B72BD1AE-7290-BA6E-18FB-8181C0D13E7C}"/>
          </ac:spMkLst>
        </pc:spChg>
        <pc:spChg chg="mod ord">
          <ac:chgData name="Monica Anderson" userId="8588b3a1e9cb038c" providerId="LiveId" clId="{A13249D8-7D56-4F17-A8B1-4DBE0F462CB5}" dt="2026-09-02T10:46:10.927" v="5792" actId="700"/>
          <ac:spMkLst>
            <pc:docMk/>
            <pc:sldMk cId="1600494506" sldId="288"/>
            <ac:spMk id="374" creationId="{049B2870-98EC-2977-8CE4-A7AA3009991A}"/>
          </ac:spMkLst>
        </pc:spChg>
      </pc:sldChg>
      <pc:sldChg chg="modSp mod modNotesTx">
        <pc:chgData name="Monica Anderson" userId="8588b3a1e9cb038c" providerId="LiveId" clId="{A13249D8-7D56-4F17-A8B1-4DBE0F462CB5}" dt="2026-09-04T12:04:21.319" v="6720" actId="20577"/>
        <pc:sldMkLst>
          <pc:docMk/>
          <pc:sldMk cId="249904479" sldId="291"/>
        </pc:sldMkLst>
        <pc:spChg chg="mod">
          <ac:chgData name="Monica Anderson" userId="8588b3a1e9cb038c" providerId="LiveId" clId="{A13249D8-7D56-4F17-A8B1-4DBE0F462CB5}" dt="2026-09-02T11:00:02.443" v="5894" actId="207"/>
          <ac:spMkLst>
            <pc:docMk/>
            <pc:sldMk cId="249904479" sldId="291"/>
            <ac:spMk id="2" creationId="{5FC63C25-FE2A-0C11-2CEA-A80AA78FC365}"/>
          </ac:spMkLst>
        </pc:spChg>
        <pc:spChg chg="mod">
          <ac:chgData name="Monica Anderson" userId="8588b3a1e9cb038c" providerId="LiveId" clId="{A13249D8-7D56-4F17-A8B1-4DBE0F462CB5}" dt="2026-09-02T11:00:08.259" v="5895" actId="207"/>
          <ac:spMkLst>
            <pc:docMk/>
            <pc:sldMk cId="249904479" sldId="291"/>
            <ac:spMk id="3" creationId="{A8753AB0-02A6-E89E-7E23-593DBF52F4E8}"/>
          </ac:spMkLst>
        </pc:spChg>
        <pc:spChg chg="mod">
          <ac:chgData name="Monica Anderson" userId="8588b3a1e9cb038c" providerId="LiveId" clId="{A13249D8-7D56-4F17-A8B1-4DBE0F462CB5}" dt="2026-09-02T11:00:13.837" v="5896" actId="207"/>
          <ac:spMkLst>
            <pc:docMk/>
            <pc:sldMk cId="249904479" sldId="291"/>
            <ac:spMk id="4" creationId="{03745CA7-A767-9133-8871-800B16D5D722}"/>
          </ac:spMkLst>
        </pc:spChg>
        <pc:spChg chg="mod">
          <ac:chgData name="Monica Anderson" userId="8588b3a1e9cb038c" providerId="LiveId" clId="{A13249D8-7D56-4F17-A8B1-4DBE0F462CB5}" dt="2026-09-02T10:58:50.252" v="5888" actId="255"/>
          <ac:spMkLst>
            <pc:docMk/>
            <pc:sldMk cId="249904479" sldId="291"/>
            <ac:spMk id="6" creationId="{5AD6749A-51D8-599C-7C31-9922CF228D32}"/>
          </ac:spMkLst>
        </pc:spChg>
        <pc:spChg chg="mod">
          <ac:chgData name="Monica Anderson" userId="8588b3a1e9cb038c" providerId="LiveId" clId="{A13249D8-7D56-4F17-A8B1-4DBE0F462CB5}" dt="2026-09-02T10:59:00.391" v="5889" actId="255"/>
          <ac:spMkLst>
            <pc:docMk/>
            <pc:sldMk cId="249904479" sldId="291"/>
            <ac:spMk id="7" creationId="{0BF56CE2-ADEB-1E22-50FB-9F2AB3786483}"/>
          </ac:spMkLst>
        </pc:spChg>
        <pc:spChg chg="mod">
          <ac:chgData name="Monica Anderson" userId="8588b3a1e9cb038c" providerId="LiveId" clId="{A13249D8-7D56-4F17-A8B1-4DBE0F462CB5}" dt="2026-09-02T10:59:11.820" v="5890" actId="255"/>
          <ac:spMkLst>
            <pc:docMk/>
            <pc:sldMk cId="249904479" sldId="291"/>
            <ac:spMk id="8" creationId="{7063C991-877C-CD1D-A03D-547E04121FE0}"/>
          </ac:spMkLst>
        </pc:spChg>
        <pc:spChg chg="mod">
          <ac:chgData name="Monica Anderson" userId="8588b3a1e9cb038c" providerId="LiveId" clId="{A13249D8-7D56-4F17-A8B1-4DBE0F462CB5}" dt="2026-09-04T11:59:38.634" v="6621" actId="1076"/>
          <ac:spMkLst>
            <pc:docMk/>
            <pc:sldMk cId="249904479" sldId="291"/>
            <ac:spMk id="10" creationId="{088E9E04-FD6B-AF9C-974D-85D2120A87B1}"/>
          </ac:spMkLst>
        </pc:spChg>
      </pc:sldChg>
      <pc:sldChg chg="addSp modSp mod modNotesTx">
        <pc:chgData name="Monica Anderson" userId="8588b3a1e9cb038c" providerId="LiveId" clId="{A13249D8-7D56-4F17-A8B1-4DBE0F462CB5}" dt="2026-09-04T12:13:29.975" v="6760" actId="1076"/>
        <pc:sldMkLst>
          <pc:docMk/>
          <pc:sldMk cId="2044275865" sldId="297"/>
        </pc:sldMkLst>
        <pc:spChg chg="mod">
          <ac:chgData name="Monica Anderson" userId="8588b3a1e9cb038c" providerId="LiveId" clId="{A13249D8-7D56-4F17-A8B1-4DBE0F462CB5}" dt="2026-09-04T12:13:29.975" v="6760" actId="1076"/>
          <ac:spMkLst>
            <pc:docMk/>
            <pc:sldMk cId="2044275865" sldId="297"/>
            <ac:spMk id="4" creationId="{41CCCE9A-A03A-95E7-FBD7-10E7D69AEB2A}"/>
          </ac:spMkLst>
        </pc:spChg>
        <pc:spChg chg="add mod">
          <ac:chgData name="Monica Anderson" userId="8588b3a1e9cb038c" providerId="LiveId" clId="{A13249D8-7D56-4F17-A8B1-4DBE0F462CB5}" dt="2026-09-02T11:12:32.993" v="6192" actId="1076"/>
          <ac:spMkLst>
            <pc:docMk/>
            <pc:sldMk cId="2044275865" sldId="297"/>
            <ac:spMk id="6" creationId="{6463787C-C05B-4ADB-6972-29C1EA3EC1D6}"/>
          </ac:spMkLst>
        </pc:spChg>
        <pc:picChg chg="add mod">
          <ac:chgData name="Monica Anderson" userId="8588b3a1e9cb038c" providerId="LiveId" clId="{A13249D8-7D56-4F17-A8B1-4DBE0F462CB5}" dt="2026-09-04T12:12:31.450" v="6758" actId="1076"/>
          <ac:picMkLst>
            <pc:docMk/>
            <pc:sldMk cId="2044275865" sldId="297"/>
            <ac:picMk id="8" creationId="{6EECCBD7-86FD-3896-EA7C-D38F2557C17F}"/>
          </ac:picMkLst>
        </pc:picChg>
      </pc:sldChg>
      <pc:sldChg chg="modSp mod modNotesTx">
        <pc:chgData name="Monica Anderson" userId="8588b3a1e9cb038c" providerId="LiveId" clId="{A13249D8-7D56-4F17-A8B1-4DBE0F462CB5}" dt="2026-09-04T11:57:05.590" v="6595" actId="20577"/>
        <pc:sldMkLst>
          <pc:docMk/>
          <pc:sldMk cId="1491948206" sldId="302"/>
        </pc:sldMkLst>
        <pc:spChg chg="mod">
          <ac:chgData name="Monica Anderson" userId="8588b3a1e9cb038c" providerId="LiveId" clId="{A13249D8-7D56-4F17-A8B1-4DBE0F462CB5}" dt="2026-09-02T10:51:58.200" v="5839" actId="255"/>
          <ac:spMkLst>
            <pc:docMk/>
            <pc:sldMk cId="1491948206" sldId="302"/>
            <ac:spMk id="2" creationId="{9B808AAE-B171-7B47-B342-7835F47AE49D}"/>
          </ac:spMkLst>
        </pc:spChg>
      </pc:sldChg>
      <pc:sldChg chg="addSp delSp modSp mod modNotesTx">
        <pc:chgData name="Monica Anderson" userId="8588b3a1e9cb038c" providerId="LiveId" clId="{A13249D8-7D56-4F17-A8B1-4DBE0F462CB5}" dt="2026-09-02T10:57:11.483" v="5882" actId="20577"/>
        <pc:sldMkLst>
          <pc:docMk/>
          <pc:sldMk cId="1738999635" sldId="306"/>
        </pc:sldMkLst>
        <pc:spChg chg="mod">
          <ac:chgData name="Monica Anderson" userId="8588b3a1e9cb038c" providerId="LiveId" clId="{A13249D8-7D56-4F17-A8B1-4DBE0F462CB5}" dt="2026-09-02T10:56:47.136" v="5881" actId="1076"/>
          <ac:spMkLst>
            <pc:docMk/>
            <pc:sldMk cId="1738999635" sldId="306"/>
            <ac:spMk id="2" creationId="{EF32484D-C75C-D0FA-12F8-2FABB6B5CF1A}"/>
          </ac:spMkLst>
        </pc:spChg>
        <pc:picChg chg="mod">
          <ac:chgData name="Monica Anderson" userId="8588b3a1e9cb038c" providerId="LiveId" clId="{A13249D8-7D56-4F17-A8B1-4DBE0F462CB5}" dt="2026-09-02T10:56:28.789" v="5879" actId="14100"/>
          <ac:picMkLst>
            <pc:docMk/>
            <pc:sldMk cId="1738999635" sldId="306"/>
            <ac:picMk id="4" creationId="{5BD0A823-543F-8E5A-CB8B-97FC06121F74}"/>
          </ac:picMkLst>
        </pc:picChg>
      </pc:sldChg>
      <pc:sldChg chg="addSp delSp modSp mod setBg modAnim modNotesTx">
        <pc:chgData name="Monica Anderson" userId="8588b3a1e9cb038c" providerId="LiveId" clId="{A13249D8-7D56-4F17-A8B1-4DBE0F462CB5}" dt="2026-09-04T11:42:51.183" v="6435"/>
        <pc:sldMkLst>
          <pc:docMk/>
          <pc:sldMk cId="3723708620" sldId="310"/>
        </pc:sldMkLst>
        <pc:spChg chg="mod">
          <ac:chgData name="Monica Anderson" userId="8588b3a1e9cb038c" providerId="LiveId" clId="{A13249D8-7D56-4F17-A8B1-4DBE0F462CB5}" dt="2026-09-02T09:51:07.002" v="5101" actId="20577"/>
          <ac:spMkLst>
            <pc:docMk/>
            <pc:sldMk cId="3723708620" sldId="310"/>
            <ac:spMk id="2" creationId="{7A93DC64-B7C2-B60E-2E89-8B8A015A6443}"/>
          </ac:spMkLst>
        </pc:spChg>
        <pc:spChg chg="add">
          <ac:chgData name="Monica Anderson" userId="8588b3a1e9cb038c" providerId="LiveId" clId="{A13249D8-7D56-4F17-A8B1-4DBE0F462CB5}" dt="2026-09-02T09:50:16.633" v="5100" actId="26606"/>
          <ac:spMkLst>
            <pc:docMk/>
            <pc:sldMk cId="3723708620" sldId="310"/>
            <ac:spMk id="20" creationId="{1C4FDBE2-32F7-4AC4-A40C-C51C65B1D474}"/>
          </ac:spMkLst>
        </pc:spChg>
        <pc:spChg chg="add">
          <ac:chgData name="Monica Anderson" userId="8588b3a1e9cb038c" providerId="LiveId" clId="{A13249D8-7D56-4F17-A8B1-4DBE0F462CB5}" dt="2026-09-02T09:50:16.633" v="5100" actId="26606"/>
          <ac:spMkLst>
            <pc:docMk/>
            <pc:sldMk cId="3723708620" sldId="310"/>
            <ac:spMk id="22" creationId="{EBF4792E-DF83-4D24-9924-01EC30A32C89}"/>
          </ac:spMkLst>
        </pc:spChg>
        <pc:spChg chg="add">
          <ac:chgData name="Monica Anderson" userId="8588b3a1e9cb038c" providerId="LiveId" clId="{A13249D8-7D56-4F17-A8B1-4DBE0F462CB5}" dt="2026-09-02T09:50:16.633" v="5100" actId="26606"/>
          <ac:spMkLst>
            <pc:docMk/>
            <pc:sldMk cId="3723708620" sldId="310"/>
            <ac:spMk id="24" creationId="{15837328-A57C-47AA-B520-C83F4A6BD1E4}"/>
          </ac:spMkLst>
        </pc:spChg>
        <pc:spChg chg="add">
          <ac:chgData name="Monica Anderson" userId="8588b3a1e9cb038c" providerId="LiveId" clId="{A13249D8-7D56-4F17-A8B1-4DBE0F462CB5}" dt="2026-09-02T09:50:16.633" v="5100" actId="26606"/>
          <ac:spMkLst>
            <pc:docMk/>
            <pc:sldMk cId="3723708620" sldId="310"/>
            <ac:spMk id="26" creationId="{E2B33195-5BCA-4BB7-A82D-6739522687DD}"/>
          </ac:spMkLst>
        </pc:spChg>
        <pc:spChg chg="add">
          <ac:chgData name="Monica Anderson" userId="8588b3a1e9cb038c" providerId="LiveId" clId="{A13249D8-7D56-4F17-A8B1-4DBE0F462CB5}" dt="2026-09-02T09:50:16.633" v="5100" actId="26606"/>
          <ac:spMkLst>
            <pc:docMk/>
            <pc:sldMk cId="3723708620" sldId="310"/>
            <ac:spMk id="28" creationId="{8A03A6A2-7849-4179-B68F-C11DDDB231D4}"/>
          </ac:spMkLst>
        </pc:spChg>
        <pc:picChg chg="mod ord">
          <ac:chgData name="Monica Anderson" userId="8588b3a1e9cb038c" providerId="LiveId" clId="{A13249D8-7D56-4F17-A8B1-4DBE0F462CB5}" dt="2026-09-02T09:55:30.333" v="5224" actId="14100"/>
          <ac:picMkLst>
            <pc:docMk/>
            <pc:sldMk cId="3723708620" sldId="310"/>
            <ac:picMk id="4" creationId="{FD305EFD-4951-DD34-7F70-4307338322B3}"/>
          </ac:picMkLst>
        </pc:picChg>
        <pc:picChg chg="add mod">
          <ac:chgData name="Monica Anderson" userId="8588b3a1e9cb038c" providerId="LiveId" clId="{A13249D8-7D56-4F17-A8B1-4DBE0F462CB5}" dt="2026-09-02T09:55:25.593" v="5223" actId="14100"/>
          <ac:picMkLst>
            <pc:docMk/>
            <pc:sldMk cId="3723708620" sldId="310"/>
            <ac:picMk id="5" creationId="{2155E2E3-B301-7EDD-A046-EA7F6C51C236}"/>
          </ac:picMkLst>
        </pc:picChg>
        <pc:picChg chg="add mod">
          <ac:chgData name="Monica Anderson" userId="8588b3a1e9cb038c" providerId="LiveId" clId="{A13249D8-7D56-4F17-A8B1-4DBE0F462CB5}" dt="2026-09-02T09:48:55.660" v="5096" actId="1076"/>
          <ac:picMkLst>
            <pc:docMk/>
            <pc:sldMk cId="3723708620" sldId="310"/>
            <ac:picMk id="7" creationId="{BBEA4772-ACFF-84D9-E64D-129AE80B8191}"/>
          </ac:picMkLst>
        </pc:picChg>
      </pc:sldChg>
      <pc:sldChg chg="modSp mod modNotesTx">
        <pc:chgData name="Monica Anderson" userId="8588b3a1e9cb038c" providerId="LiveId" clId="{A13249D8-7D56-4F17-A8B1-4DBE0F462CB5}" dt="2026-09-04T12:07:25.276" v="6733" actId="5793"/>
        <pc:sldMkLst>
          <pc:docMk/>
          <pc:sldMk cId="977601588" sldId="314"/>
        </pc:sldMkLst>
        <pc:spChg chg="mod">
          <ac:chgData name="Monica Anderson" userId="8588b3a1e9cb038c" providerId="LiveId" clId="{A13249D8-7D56-4F17-A8B1-4DBE0F462CB5}" dt="2026-09-02T10:55:11.037" v="5874" actId="2711"/>
          <ac:spMkLst>
            <pc:docMk/>
            <pc:sldMk cId="977601588" sldId="314"/>
            <ac:spMk id="2" creationId="{2C88C98E-F172-09DD-FD60-DEF52316BCD3}"/>
          </ac:spMkLst>
        </pc:spChg>
      </pc:sldChg>
      <pc:sldChg chg="modSp mod modNotesTx">
        <pc:chgData name="Monica Anderson" userId="8588b3a1e9cb038c" providerId="LiveId" clId="{A13249D8-7D56-4F17-A8B1-4DBE0F462CB5}" dt="2026-09-02T10:33:48.757" v="5557" actId="20577"/>
        <pc:sldMkLst>
          <pc:docMk/>
          <pc:sldMk cId="2360152561" sldId="315"/>
        </pc:sldMkLst>
        <pc:spChg chg="mod">
          <ac:chgData name="Monica Anderson" userId="8588b3a1e9cb038c" providerId="LiveId" clId="{A13249D8-7D56-4F17-A8B1-4DBE0F462CB5}" dt="2026-09-02T10:31:28.870" v="5548" actId="113"/>
          <ac:spMkLst>
            <pc:docMk/>
            <pc:sldMk cId="2360152561" sldId="315"/>
            <ac:spMk id="2" creationId="{0222D34D-0EE0-7F50-F4D2-09EFCD2A4EEB}"/>
          </ac:spMkLst>
        </pc:spChg>
        <pc:spChg chg="mod">
          <ac:chgData name="Monica Anderson" userId="8588b3a1e9cb038c" providerId="LiveId" clId="{A13249D8-7D56-4F17-A8B1-4DBE0F462CB5}" dt="2026-09-02T10:32:43.773" v="5553" actId="20577"/>
          <ac:spMkLst>
            <pc:docMk/>
            <pc:sldMk cId="2360152561" sldId="315"/>
            <ac:spMk id="15" creationId="{33F1D528-C502-7150-73C6-796740C86F04}"/>
          </ac:spMkLst>
        </pc:spChg>
        <pc:spChg chg="mod">
          <ac:chgData name="Monica Anderson" userId="8588b3a1e9cb038c" providerId="LiveId" clId="{A13249D8-7D56-4F17-A8B1-4DBE0F462CB5}" dt="2026-09-02T10:32:21.955" v="5550" actId="1076"/>
          <ac:spMkLst>
            <pc:docMk/>
            <pc:sldMk cId="2360152561" sldId="315"/>
            <ac:spMk id="17" creationId="{11D16639-03D0-DC6C-ACBE-B2F07E5530D9}"/>
          </ac:spMkLst>
        </pc:spChg>
      </pc:sldChg>
      <pc:sldChg chg="addSp delSp modSp mod modNotesTx">
        <pc:chgData name="Monica Anderson" userId="8588b3a1e9cb038c" providerId="LiveId" clId="{A13249D8-7D56-4F17-A8B1-4DBE0F462CB5}" dt="2026-09-04T11:35:53.897" v="6305" actId="20577"/>
        <pc:sldMkLst>
          <pc:docMk/>
          <pc:sldMk cId="1176221237" sldId="316"/>
        </pc:sldMkLst>
        <pc:spChg chg="mod">
          <ac:chgData name="Monica Anderson" userId="8588b3a1e9cb038c" providerId="LiveId" clId="{A13249D8-7D56-4F17-A8B1-4DBE0F462CB5}" dt="2026-09-02T10:15:41.018" v="5412" actId="1076"/>
          <ac:spMkLst>
            <pc:docMk/>
            <pc:sldMk cId="1176221237" sldId="316"/>
            <ac:spMk id="2" creationId="{E0467AE2-65C0-CDD5-4954-B082EEB1EF93}"/>
          </ac:spMkLst>
        </pc:spChg>
        <pc:spChg chg="add mod">
          <ac:chgData name="Monica Anderson" userId="8588b3a1e9cb038c" providerId="LiveId" clId="{A13249D8-7D56-4F17-A8B1-4DBE0F462CB5}" dt="2026-09-02T10:18:02.204" v="5415" actId="114"/>
          <ac:spMkLst>
            <pc:docMk/>
            <pc:sldMk cId="1176221237" sldId="316"/>
            <ac:spMk id="3" creationId="{9B710D28-8ADB-A212-D002-DD4F77A7D95F}"/>
          </ac:spMkLst>
        </pc:spChg>
        <pc:spChg chg="add mod">
          <ac:chgData name="Monica Anderson" userId="8588b3a1e9cb038c" providerId="LiveId" clId="{A13249D8-7D56-4F17-A8B1-4DBE0F462CB5}" dt="2026-08-22T20:53:33.864" v="884" actId="14100"/>
          <ac:spMkLst>
            <pc:docMk/>
            <pc:sldMk cId="1176221237" sldId="316"/>
            <ac:spMk id="6" creationId="{A3AB79C5-A991-A430-AFC9-C6943F401765}"/>
          </ac:spMkLst>
        </pc:spChg>
        <pc:picChg chg="mod">
          <ac:chgData name="Monica Anderson" userId="8588b3a1e9cb038c" providerId="LiveId" clId="{A13249D8-7D56-4F17-A8B1-4DBE0F462CB5}" dt="2026-09-02T10:15:54.681" v="5413" actId="1076"/>
          <ac:picMkLst>
            <pc:docMk/>
            <pc:sldMk cId="1176221237" sldId="316"/>
            <ac:picMk id="5" creationId="{3879189D-0990-F6B1-9D30-922F5BFD5B7E}"/>
          </ac:picMkLst>
        </pc:picChg>
      </pc:sldChg>
      <pc:sldChg chg="addSp modSp mod modNotesTx">
        <pc:chgData name="Monica Anderson" userId="8588b3a1e9cb038c" providerId="LiveId" clId="{A13249D8-7D56-4F17-A8B1-4DBE0F462CB5}" dt="2026-09-02T10:52:44.363" v="5843" actId="20577"/>
        <pc:sldMkLst>
          <pc:docMk/>
          <pc:sldMk cId="2942912205" sldId="319"/>
        </pc:sldMkLst>
        <pc:spChg chg="mod">
          <ac:chgData name="Monica Anderson" userId="8588b3a1e9cb038c" providerId="LiveId" clId="{A13249D8-7D56-4F17-A8B1-4DBE0F462CB5}" dt="2026-08-23T01:10:27.365" v="1358" actId="113"/>
          <ac:spMkLst>
            <pc:docMk/>
            <pc:sldMk cId="2942912205" sldId="319"/>
            <ac:spMk id="2" creationId="{DE4B5E1C-5F20-B03B-937D-4578C4C76998}"/>
          </ac:spMkLst>
        </pc:spChg>
        <pc:picChg chg="add mod">
          <ac:chgData name="Monica Anderson" userId="8588b3a1e9cb038c" providerId="LiveId" clId="{A13249D8-7D56-4F17-A8B1-4DBE0F462CB5}" dt="2026-08-23T01:10:00.814" v="1355" actId="14100"/>
          <ac:picMkLst>
            <pc:docMk/>
            <pc:sldMk cId="2942912205" sldId="319"/>
            <ac:picMk id="5" creationId="{45F371E2-4C75-BCE8-1721-7CCF12775093}"/>
          </ac:picMkLst>
        </pc:picChg>
      </pc:sldChg>
      <pc:sldChg chg="addSp delSp modSp mod modAnim modNotesTx">
        <pc:chgData name="Monica Anderson" userId="8588b3a1e9cb038c" providerId="LiveId" clId="{A13249D8-7D56-4F17-A8B1-4DBE0F462CB5}" dt="2026-09-02T10:50:07.666" v="5833" actId="20577"/>
        <pc:sldMkLst>
          <pc:docMk/>
          <pc:sldMk cId="3068465343" sldId="320"/>
        </pc:sldMkLst>
        <pc:spChg chg="mod">
          <ac:chgData name="Monica Anderson" userId="8588b3a1e9cb038c" providerId="LiveId" clId="{A13249D8-7D56-4F17-A8B1-4DBE0F462CB5}" dt="2026-09-02T10:46:49.030" v="5793" actId="2711"/>
          <ac:spMkLst>
            <pc:docMk/>
            <pc:sldMk cId="3068465343" sldId="320"/>
            <ac:spMk id="2" creationId="{10D01FB2-5FB7-91BF-E075-1E9E64645609}"/>
          </ac:spMkLst>
        </pc:spChg>
        <pc:spChg chg="add mod">
          <ac:chgData name="Monica Anderson" userId="8588b3a1e9cb038c" providerId="LiveId" clId="{A13249D8-7D56-4F17-A8B1-4DBE0F462CB5}" dt="2026-09-02T10:49:41.843" v="5821" actId="1076"/>
          <ac:spMkLst>
            <pc:docMk/>
            <pc:sldMk cId="3068465343" sldId="320"/>
            <ac:spMk id="9" creationId="{95941F6A-71CD-1E64-8E46-822B0C450EE2}"/>
          </ac:spMkLst>
        </pc:spChg>
        <pc:picChg chg="add mod">
          <ac:chgData name="Monica Anderson" userId="8588b3a1e9cb038c" providerId="LiveId" clId="{A13249D8-7D56-4F17-A8B1-4DBE0F462CB5}" dt="2026-09-02T10:48:38.347" v="5814" actId="1076"/>
          <ac:picMkLst>
            <pc:docMk/>
            <pc:sldMk cId="3068465343" sldId="320"/>
            <ac:picMk id="7" creationId="{FE4692EC-E065-3F09-03EF-E220762F4051}"/>
          </ac:picMkLst>
        </pc:picChg>
      </pc:sldChg>
      <pc:sldChg chg="addSp modSp new mod ord modNotesTx">
        <pc:chgData name="Monica Anderson" userId="8588b3a1e9cb038c" providerId="LiveId" clId="{A13249D8-7D56-4F17-A8B1-4DBE0F462CB5}" dt="2026-09-04T11:26:37.640" v="6279" actId="2711"/>
        <pc:sldMkLst>
          <pc:docMk/>
          <pc:sldMk cId="3467287217" sldId="321"/>
        </pc:sldMkLst>
        <pc:spChg chg="mod">
          <ac:chgData name="Monica Anderson" userId="8588b3a1e9cb038c" providerId="LiveId" clId="{A13249D8-7D56-4F17-A8B1-4DBE0F462CB5}" dt="2026-09-04T11:26:37.640" v="6279" actId="2711"/>
          <ac:spMkLst>
            <pc:docMk/>
            <pc:sldMk cId="3467287217" sldId="321"/>
            <ac:spMk id="2" creationId="{FDB4579B-C941-83A5-9E6A-937CA1D3E1D8}"/>
          </ac:spMkLst>
        </pc:spChg>
        <pc:spChg chg="mod">
          <ac:chgData name="Monica Anderson" userId="8588b3a1e9cb038c" providerId="LiveId" clId="{A13249D8-7D56-4F17-A8B1-4DBE0F462CB5}" dt="2026-09-04T11:26:11.244" v="6278" actId="1076"/>
          <ac:spMkLst>
            <pc:docMk/>
            <pc:sldMk cId="3467287217" sldId="321"/>
            <ac:spMk id="3" creationId="{18C2D353-12A7-E42A-D669-A28FC06C2775}"/>
          </ac:spMkLst>
        </pc:spChg>
        <pc:spChg chg="add mod">
          <ac:chgData name="Monica Anderson" userId="8588b3a1e9cb038c" providerId="LiveId" clId="{A13249D8-7D56-4F17-A8B1-4DBE0F462CB5}" dt="2026-09-04T11:25:17.434" v="6275" actId="2711"/>
          <ac:spMkLst>
            <pc:docMk/>
            <pc:sldMk cId="3467287217" sldId="321"/>
            <ac:spMk id="7" creationId="{F4599805-EE27-D505-2888-68595C79F10D}"/>
          </ac:spMkLst>
        </pc:spChg>
      </pc:sldChg>
      <pc:sldChg chg="addSp delSp modSp new mod modClrScheme modAnim chgLayout modNotesTx">
        <pc:chgData name="Monica Anderson" userId="8588b3a1e9cb038c" providerId="LiveId" clId="{A13249D8-7D56-4F17-A8B1-4DBE0F462CB5}" dt="2026-09-04T11:34:36.658" v="6303" actId="1076"/>
        <pc:sldMkLst>
          <pc:docMk/>
          <pc:sldMk cId="1377311204" sldId="322"/>
        </pc:sldMkLst>
        <pc:spChg chg="mod">
          <ac:chgData name="Monica Anderson" userId="8588b3a1e9cb038c" providerId="LiveId" clId="{A13249D8-7D56-4F17-A8B1-4DBE0F462CB5}" dt="2026-09-04T11:34:36.658" v="6303" actId="1076"/>
          <ac:spMkLst>
            <pc:docMk/>
            <pc:sldMk cId="1377311204" sldId="322"/>
            <ac:spMk id="2" creationId="{DA8EAC34-D1C7-A85A-FD7C-28FABE0DCDB6}"/>
          </ac:spMkLst>
        </pc:spChg>
        <pc:spChg chg="add del mod">
          <ac:chgData name="Monica Anderson" userId="8588b3a1e9cb038c" providerId="LiveId" clId="{A13249D8-7D56-4F17-A8B1-4DBE0F462CB5}" dt="2026-09-04T11:30:40.807" v="6298" actId="5793"/>
          <ac:spMkLst>
            <pc:docMk/>
            <pc:sldMk cId="1377311204" sldId="322"/>
            <ac:spMk id="3" creationId="{D68B1D78-F013-B34F-8CE8-B60E7CE2FDCB}"/>
          </ac:spMkLst>
        </pc:spChg>
        <pc:spChg chg="add mod">
          <ac:chgData name="Monica Anderson" userId="8588b3a1e9cb038c" providerId="LiveId" clId="{A13249D8-7D56-4F17-A8B1-4DBE0F462CB5}" dt="2026-09-02T10:42:36.944" v="5785" actId="1076"/>
          <ac:spMkLst>
            <pc:docMk/>
            <pc:sldMk cId="1377311204" sldId="322"/>
            <ac:spMk id="4" creationId="{615006B3-BE91-87BA-B846-3E6508FF57A4}"/>
          </ac:spMkLst>
        </pc:spChg>
        <pc:spChg chg="add mod">
          <ac:chgData name="Monica Anderson" userId="8588b3a1e9cb038c" providerId="LiveId" clId="{A13249D8-7D56-4F17-A8B1-4DBE0F462CB5}" dt="2026-09-04T11:32:21.279" v="6301" actId="1076"/>
          <ac:spMkLst>
            <pc:docMk/>
            <pc:sldMk cId="1377311204" sldId="322"/>
            <ac:spMk id="5" creationId="{E5F1E2FB-54F8-611E-C5E6-ECC53A5BD4FA}"/>
          </ac:spMkLst>
        </pc:spChg>
      </pc:sldChg>
      <pc:sldChg chg="addSp delSp modSp new mod setBg modClrScheme modShow chgLayout modNotesTx">
        <pc:chgData name="Monica Anderson" userId="8588b3a1e9cb038c" providerId="LiveId" clId="{A13249D8-7D56-4F17-A8B1-4DBE0F462CB5}" dt="2026-09-04T11:47:01.702" v="6463" actId="20577"/>
        <pc:sldMkLst>
          <pc:docMk/>
          <pc:sldMk cId="2352934703" sldId="323"/>
        </pc:sldMkLst>
        <pc:spChg chg="mod ord">
          <ac:chgData name="Monica Anderson" userId="8588b3a1e9cb038c" providerId="LiveId" clId="{A13249D8-7D56-4F17-A8B1-4DBE0F462CB5}" dt="2026-09-04T11:45:57.217" v="6450" actId="255"/>
          <ac:spMkLst>
            <pc:docMk/>
            <pc:sldMk cId="2352934703" sldId="323"/>
            <ac:spMk id="2" creationId="{C7E02893-8BB5-6073-CEE9-3FFB3E5FEFEE}"/>
          </ac:spMkLst>
        </pc:spChg>
        <pc:picChg chg="add mod ord">
          <ac:chgData name="Monica Anderson" userId="8588b3a1e9cb038c" providerId="LiveId" clId="{A13249D8-7D56-4F17-A8B1-4DBE0F462CB5}" dt="2026-09-04T11:46:09.452" v="6451" actId="1076"/>
          <ac:picMkLst>
            <pc:docMk/>
            <pc:sldMk cId="2352934703" sldId="323"/>
            <ac:picMk id="5" creationId="{95738AF1-6D0C-18E9-9FD2-D85BFFA7C98B}"/>
          </ac:picMkLst>
        </pc:picChg>
      </pc:sldChg>
      <pc:sldChg chg="addSp delSp modSp add mod ord modClrScheme chgLayout modNotesTx">
        <pc:chgData name="Monica Anderson" userId="8588b3a1e9cb038c" providerId="LiveId" clId="{A13249D8-7D56-4F17-A8B1-4DBE0F462CB5}" dt="2026-09-04T12:09:13.959" v="6748" actId="20577"/>
        <pc:sldMkLst>
          <pc:docMk/>
          <pc:sldMk cId="0" sldId="324"/>
        </pc:sldMkLst>
        <pc:spChg chg="mod">
          <ac:chgData name="Monica Anderson" userId="8588b3a1e9cb038c" providerId="LiveId" clId="{A13249D8-7D56-4F17-A8B1-4DBE0F462CB5}" dt="2026-09-02T10:35:06.411" v="5560" actId="113"/>
          <ac:spMkLst>
            <pc:docMk/>
            <pc:sldMk cId="0" sldId="324"/>
            <ac:spMk id="4" creationId="{00000000-0000-0000-0000-000000000000}"/>
          </ac:spMkLst>
        </pc:spChg>
        <pc:spChg chg="mod">
          <ac:chgData name="Monica Anderson" userId="8588b3a1e9cb038c" providerId="LiveId" clId="{A13249D8-7D56-4F17-A8B1-4DBE0F462CB5}" dt="2026-09-04T11:37:34.642" v="6307" actId="113"/>
          <ac:spMkLst>
            <pc:docMk/>
            <pc:sldMk cId="0" sldId="324"/>
            <ac:spMk id="5" creationId="{00000000-0000-0000-0000-000000000000}"/>
          </ac:spMkLst>
        </pc:spChg>
        <pc:spChg chg="mod">
          <ac:chgData name="Monica Anderson" userId="8588b3a1e9cb038c" providerId="LiveId" clId="{A13249D8-7D56-4F17-A8B1-4DBE0F462CB5}" dt="2026-09-02T10:35:23.539" v="5562" actId="27636"/>
          <ac:spMkLst>
            <pc:docMk/>
            <pc:sldMk cId="0" sldId="324"/>
            <ac:spMk id="6" creationId="{00000000-0000-0000-0000-000000000000}"/>
          </ac:spMkLst>
        </pc:spChg>
      </pc:sldChg>
      <pc:sldMasterChg chg="setBg delSldLayout modSldLayout">
        <pc:chgData name="Monica Anderson" userId="8588b3a1e9cb038c" providerId="LiveId" clId="{A13249D8-7D56-4F17-A8B1-4DBE0F462CB5}" dt="2026-09-04T11:42:51.183" v="6435"/>
        <pc:sldMasterMkLst>
          <pc:docMk/>
          <pc:sldMasterMk cId="1188295641" sldId="2147483648"/>
        </pc:sldMasterMkLst>
        <pc:sldLayoutChg chg="setBg">
          <pc:chgData name="Monica Anderson" userId="8588b3a1e9cb038c" providerId="LiveId" clId="{A13249D8-7D56-4F17-A8B1-4DBE0F462CB5}" dt="2026-09-04T11:42:51.183" v="6435"/>
          <pc:sldLayoutMkLst>
            <pc:docMk/>
            <pc:sldMasterMk cId="1188295641" sldId="2147483648"/>
            <pc:sldLayoutMk cId="0" sldId="2147483649"/>
          </pc:sldLayoutMkLst>
        </pc:sldLayoutChg>
        <pc:sldLayoutChg chg="setBg">
          <pc:chgData name="Monica Anderson" userId="8588b3a1e9cb038c" providerId="LiveId" clId="{A13249D8-7D56-4F17-A8B1-4DBE0F462CB5}" dt="2026-09-04T11:42:51.183" v="6435"/>
          <pc:sldLayoutMkLst>
            <pc:docMk/>
            <pc:sldMasterMk cId="1188295641" sldId="2147483648"/>
            <pc:sldLayoutMk cId="1703348658" sldId="2147483650"/>
          </pc:sldLayoutMkLst>
        </pc:sldLayoutChg>
        <pc:sldLayoutChg chg="setBg">
          <pc:chgData name="Monica Anderson" userId="8588b3a1e9cb038c" providerId="LiveId" clId="{A13249D8-7D56-4F17-A8B1-4DBE0F462CB5}" dt="2026-09-04T11:42:51.183" v="6435"/>
          <pc:sldLayoutMkLst>
            <pc:docMk/>
            <pc:sldMasterMk cId="1188295641" sldId="2147483648"/>
            <pc:sldLayoutMk cId="899029487" sldId="2147483651"/>
          </pc:sldLayoutMkLst>
        </pc:sldLayoutChg>
        <pc:sldLayoutChg chg="setBg">
          <pc:chgData name="Monica Anderson" userId="8588b3a1e9cb038c" providerId="LiveId" clId="{A13249D8-7D56-4F17-A8B1-4DBE0F462CB5}" dt="2026-09-04T11:42:51.183" v="6435"/>
          <pc:sldLayoutMkLst>
            <pc:docMk/>
            <pc:sldMasterMk cId="1188295641" sldId="2147483648"/>
            <pc:sldLayoutMk cId="126846586" sldId="2147483653"/>
          </pc:sldLayoutMkLst>
        </pc:sldLayoutChg>
        <pc:sldLayoutChg chg="setBg">
          <pc:chgData name="Monica Anderson" userId="8588b3a1e9cb038c" providerId="LiveId" clId="{A13249D8-7D56-4F17-A8B1-4DBE0F462CB5}" dt="2026-09-04T11:42:51.183" v="6435"/>
          <pc:sldLayoutMkLst>
            <pc:docMk/>
            <pc:sldMasterMk cId="1188295641" sldId="2147483648"/>
            <pc:sldLayoutMk cId="3895946025" sldId="2147483654"/>
          </pc:sldLayoutMkLst>
        </pc:sldLayoutChg>
        <pc:sldLayoutChg chg="setBg">
          <pc:chgData name="Monica Anderson" userId="8588b3a1e9cb038c" providerId="LiveId" clId="{A13249D8-7D56-4F17-A8B1-4DBE0F462CB5}" dt="2026-09-04T11:42:51.183" v="6435"/>
          <pc:sldLayoutMkLst>
            <pc:docMk/>
            <pc:sldMasterMk cId="1188295641" sldId="2147483648"/>
            <pc:sldLayoutMk cId="546343089" sldId="2147483655"/>
          </pc:sldLayoutMkLst>
        </pc:sldLayoutChg>
        <pc:sldLayoutChg chg="setBg">
          <pc:chgData name="Monica Anderson" userId="8588b3a1e9cb038c" providerId="LiveId" clId="{A13249D8-7D56-4F17-A8B1-4DBE0F462CB5}" dt="2026-09-04T11:42:51.183" v="6435"/>
          <pc:sldLayoutMkLst>
            <pc:docMk/>
            <pc:sldMasterMk cId="1188295641" sldId="2147483648"/>
            <pc:sldLayoutMk cId="2584990244" sldId="2147483656"/>
          </pc:sldLayoutMkLst>
        </pc:sldLayoutChg>
        <pc:sldLayoutChg chg="setBg">
          <pc:chgData name="Monica Anderson" userId="8588b3a1e9cb038c" providerId="LiveId" clId="{A13249D8-7D56-4F17-A8B1-4DBE0F462CB5}" dt="2026-09-04T11:42:51.183" v="6435"/>
          <pc:sldLayoutMkLst>
            <pc:docMk/>
            <pc:sldMasterMk cId="1188295641" sldId="2147483648"/>
            <pc:sldLayoutMk cId="52746428" sldId="2147483657"/>
          </pc:sldLayoutMkLst>
        </pc:sldLayoutChg>
        <pc:sldLayoutChg chg="setBg">
          <pc:chgData name="Monica Anderson" userId="8588b3a1e9cb038c" providerId="LiveId" clId="{A13249D8-7D56-4F17-A8B1-4DBE0F462CB5}" dt="2026-09-04T11:42:51.183" v="6435"/>
          <pc:sldLayoutMkLst>
            <pc:docMk/>
            <pc:sldMasterMk cId="1188295641" sldId="2147483648"/>
            <pc:sldLayoutMk cId="1711614649" sldId="2147483658"/>
          </pc:sldLayoutMkLst>
        </pc:sldLayoutChg>
        <pc:sldLayoutChg chg="setBg">
          <pc:chgData name="Monica Anderson" userId="8588b3a1e9cb038c" providerId="LiveId" clId="{A13249D8-7D56-4F17-A8B1-4DBE0F462CB5}" dt="2026-09-04T11:42:51.183" v="6435"/>
          <pc:sldLayoutMkLst>
            <pc:docMk/>
            <pc:sldMasterMk cId="1188295641" sldId="2147483648"/>
            <pc:sldLayoutMk cId="2670688655" sldId="2147483659"/>
          </pc:sldLayoutMkLst>
        </pc:sldLayoutChg>
        <pc:sldLayoutChg chg="setBg">
          <pc:chgData name="Monica Anderson" userId="8588b3a1e9cb038c" providerId="LiveId" clId="{A13249D8-7D56-4F17-A8B1-4DBE0F462CB5}" dt="2026-09-04T11:42:51.183" v="6435"/>
          <pc:sldLayoutMkLst>
            <pc:docMk/>
            <pc:sldMasterMk cId="1188295641" sldId="2147483648"/>
            <pc:sldLayoutMk cId="4017122664" sldId="2147483660"/>
          </pc:sldLayoutMkLst>
        </pc:sldLayoutChg>
        <pc:sldLayoutChg chg="setBg">
          <pc:chgData name="Monica Anderson" userId="8588b3a1e9cb038c" providerId="LiveId" clId="{A13249D8-7D56-4F17-A8B1-4DBE0F462CB5}" dt="2026-09-04T11:42:51.183" v="6435"/>
          <pc:sldLayoutMkLst>
            <pc:docMk/>
            <pc:sldMasterMk cId="1188295641" sldId="2147483648"/>
            <pc:sldLayoutMk cId="841213400" sldId="2147483661"/>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9/4/2026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Their mission is advocating for, educating, and elevating member health centers so they can provide affordable, accessible, quality care regardless of ability to pay. 2025 UDS (HRSA) has dropped and the numbers are astounding</a:t>
            </a:r>
          </a:p>
          <a:p>
            <a:endParaRPr lang="en-US" dirty="0"/>
          </a:p>
          <a:p>
            <a:r>
              <a:rPr lang="en-US" dirty="0"/>
              <a:t>Last year, Virginia health centers served </a:t>
            </a:r>
            <a:r>
              <a:rPr lang="en-US" b="1" dirty="0"/>
              <a:t>410,092 patients in 2025; </a:t>
            </a:r>
            <a:r>
              <a:rPr lang="en-US" b="1" dirty="0">
                <a:solidFill>
                  <a:srgbClr val="FF0000"/>
                </a:solidFill>
              </a:rPr>
              <a:t>55.8% of patients with known race/ethnicity were racial and/or ethnic minorities, </a:t>
            </a:r>
            <a:r>
              <a:rPr lang="en-US" b="1" dirty="0"/>
              <a:t>about 91% of patients with known income were at or below 200% of poverty, 20.94% were uninsured</a:t>
            </a:r>
            <a:endParaRPr lang="en-US" dirty="0"/>
          </a:p>
        </p:txBody>
      </p:sp>
      <p:sp>
        <p:nvSpPr>
          <p:cNvPr id="4" name="Slide Number Placeholder 3"/>
          <p:cNvSpPr>
            <a:spLocks noGrp="1"/>
          </p:cNvSpPr>
          <p:nvPr>
            <p:ph type="sldNum" sz="quarter" idx="5"/>
          </p:nvPr>
        </p:nvSpPr>
        <p:spPr/>
        <p:txBody>
          <a:bodyPr/>
          <a:lstStyle/>
          <a:p>
            <a:fld id="{CE5E9CC1-C706-0F49-92D6-E571CC5EEA8F}" type="slidenum">
              <a:rPr lang="en-US" smtClean="0"/>
              <a:t>1</a:t>
            </a:fld>
            <a:endParaRPr lang="en-US"/>
          </a:p>
        </p:txBody>
      </p:sp>
    </p:spTree>
    <p:extLst>
      <p:ext uri="{BB962C8B-B14F-4D97-AF65-F5344CB8AC3E}">
        <p14:creationId xmlns:p14="http://schemas.microsoft.com/office/powerpoint/2010/main" val="26270683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haven’t always been a Dental Consultant. In addition to my own private practice and working in a multidisciplinary clinic at the University of MN for many years, I have been a writer and editor for multiple healthcare publications, served as Director of an FQHC in FW, founded a nonprofit to deter prescription drug misuse and abuse, volunteered countless </a:t>
            </a:r>
            <a:r>
              <a:rPr lang="en-US" dirty="0" err="1"/>
              <a:t>hrs</a:t>
            </a:r>
            <a:r>
              <a:rPr lang="en-US" dirty="0"/>
              <a:t> providing dentistry to people with limited access to care, and worked for a Foundation providing school-based care for children at Title 1  schools in Central Texas. </a:t>
            </a:r>
          </a:p>
          <a:p>
            <a:endParaRPr lang="en-US" dirty="0"/>
          </a:p>
          <a:p>
            <a:r>
              <a:rPr lang="en-US" dirty="0"/>
              <a:t>This is not just a profession for me, it’s a ministry and it’s very personal.</a:t>
            </a:r>
          </a:p>
        </p:txBody>
      </p:sp>
      <p:sp>
        <p:nvSpPr>
          <p:cNvPr id="4" name="Slide Number Placeholder 3"/>
          <p:cNvSpPr>
            <a:spLocks noGrp="1"/>
          </p:cNvSpPr>
          <p:nvPr>
            <p:ph type="sldNum" sz="quarter" idx="5"/>
          </p:nvPr>
        </p:nvSpPr>
        <p:spPr/>
        <p:txBody>
          <a:bodyPr/>
          <a:lstStyle/>
          <a:p>
            <a:fld id="{CE5E9CC1-C706-0F49-92D6-E571CC5EEA8F}" type="slidenum">
              <a:rPr lang="en-US" smtClean="0"/>
              <a:t>3</a:t>
            </a:fld>
            <a:endParaRPr lang="en-US"/>
          </a:p>
        </p:txBody>
      </p:sp>
    </p:spTree>
    <p:extLst>
      <p:ext uri="{BB962C8B-B14F-4D97-AF65-F5344CB8AC3E}">
        <p14:creationId xmlns:p14="http://schemas.microsoft.com/office/powerpoint/2010/main" val="11010141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that I work in benefits administration which I enjoy because I can use my extensive clinical experience and continue my other pursuits, but my friends say I joined the Dark Side and this is what people think I do. Unlike technology and accounting, there is a lot of gray in healthcare and that’s where experience matters.</a:t>
            </a:r>
          </a:p>
        </p:txBody>
      </p:sp>
      <p:sp>
        <p:nvSpPr>
          <p:cNvPr id="4" name="Slide Number Placeholder 3"/>
          <p:cNvSpPr>
            <a:spLocks noGrp="1"/>
          </p:cNvSpPr>
          <p:nvPr>
            <p:ph type="sldNum" sz="quarter" idx="5"/>
          </p:nvPr>
        </p:nvSpPr>
        <p:spPr/>
        <p:txBody>
          <a:bodyPr/>
          <a:lstStyle/>
          <a:p>
            <a:fld id="{CE5E9CC1-C706-0F49-92D6-E571CC5EEA8F}" type="slidenum">
              <a:rPr lang="en-US" smtClean="0"/>
              <a:t>4</a:t>
            </a:fld>
            <a:endParaRPr lang="en-US"/>
          </a:p>
        </p:txBody>
      </p:sp>
    </p:spTree>
    <p:extLst>
      <p:ext uri="{BB962C8B-B14F-4D97-AF65-F5344CB8AC3E}">
        <p14:creationId xmlns:p14="http://schemas.microsoft.com/office/powerpoint/2010/main" val="2027890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now that we’re acquainted. Let’s get into the reason we are here. </a:t>
            </a:r>
          </a:p>
          <a:p>
            <a:r>
              <a:rPr lang="en-US" dirty="0"/>
              <a:t>Increasingly we are using </a:t>
            </a:r>
            <a:r>
              <a:rPr lang="en-US" b="1" dirty="0"/>
              <a:t>social drivers of health </a:t>
            </a:r>
            <a:r>
              <a:rPr lang="en-US" b="0" dirty="0"/>
              <a:t>t</a:t>
            </a:r>
            <a:r>
              <a:rPr lang="en-US" dirty="0"/>
              <a:t>o emphasize modifiable conditions </a:t>
            </a:r>
          </a:p>
        </p:txBody>
      </p:sp>
      <p:sp>
        <p:nvSpPr>
          <p:cNvPr id="4" name="Slide Number Placeholder 3"/>
          <p:cNvSpPr>
            <a:spLocks noGrp="1"/>
          </p:cNvSpPr>
          <p:nvPr>
            <p:ph type="sldNum" sz="quarter" idx="5"/>
          </p:nvPr>
        </p:nvSpPr>
        <p:spPr/>
        <p:txBody>
          <a:bodyPr/>
          <a:lstStyle/>
          <a:p>
            <a:fld id="{CE5E9CC1-C706-0F49-92D6-E571CC5EEA8F}" type="slidenum">
              <a:rPr lang="en-US" smtClean="0"/>
              <a:t>5</a:t>
            </a:fld>
            <a:endParaRPr lang="en-US"/>
          </a:p>
        </p:txBody>
      </p:sp>
    </p:spTree>
    <p:extLst>
      <p:ext uri="{BB962C8B-B14F-4D97-AF65-F5344CB8AC3E}">
        <p14:creationId xmlns:p14="http://schemas.microsoft.com/office/powerpoint/2010/main" val="39004945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latin typeface="Arial"/>
                <a:cs typeface="Arial"/>
              </a:rPr>
              <a:t>If providers and public health advocates fail to speak out and provide leadership regarding discrimination, what other entity will? </a:t>
            </a:r>
          </a:p>
          <a:p>
            <a:pPr marL="0" indent="0">
              <a:buNone/>
            </a:pPr>
            <a:r>
              <a:rPr lang="en-US" dirty="0">
                <a:latin typeface="Arial"/>
                <a:cs typeface="Arial"/>
              </a:rPr>
              <a:t>	If not us, </a:t>
            </a:r>
            <a:r>
              <a:rPr lang="en-US" b="1" dirty="0">
                <a:latin typeface="Arial"/>
                <a:cs typeface="Arial"/>
              </a:rPr>
              <a:t>who</a:t>
            </a:r>
            <a:r>
              <a:rPr lang="en-US" dirty="0">
                <a:latin typeface="Arial"/>
                <a:cs typeface="Arial"/>
              </a:rPr>
              <a:t>? </a:t>
            </a:r>
          </a:p>
          <a:p>
            <a:pPr marL="0" indent="0">
              <a:buNone/>
            </a:pPr>
            <a:r>
              <a:rPr lang="en-US" dirty="0">
                <a:latin typeface="Arial"/>
                <a:cs typeface="Arial"/>
              </a:rPr>
              <a:t>		If not now, </a:t>
            </a:r>
            <a:r>
              <a:rPr lang="en-US" b="1" dirty="0">
                <a:latin typeface="Arial"/>
                <a:cs typeface="Arial"/>
              </a:rPr>
              <a:t>when</a:t>
            </a:r>
            <a:r>
              <a:rPr lang="en-US" dirty="0">
                <a:latin typeface="Arial"/>
                <a:cs typeface="Arial"/>
              </a:rPr>
              <a:t>?”</a:t>
            </a:r>
          </a:p>
          <a:p>
            <a:endParaRPr lang="en-US" dirty="0"/>
          </a:p>
          <a:p>
            <a:endParaRPr lang="en-US" dirty="0"/>
          </a:p>
          <a:p>
            <a:endParaRPr lang="en-US" dirty="0"/>
          </a:p>
          <a:p>
            <a:endParaRPr lang="en-US" dirty="0"/>
          </a:p>
          <a:p>
            <a:r>
              <a:rPr lang="en-US" dirty="0"/>
              <a:t>While Dr. Evans intended this message for an audience of oral healthcare provider, one would be </a:t>
            </a:r>
            <a:r>
              <a:rPr lang="en-US" dirty="0" err="1"/>
              <a:t>hardpressed</a:t>
            </a:r>
            <a:r>
              <a:rPr lang="en-US" dirty="0"/>
              <a:t> not to see how this charge applies to medicine, behavioral health, pharmacy and other disciplines in community health care. If not us, who?</a:t>
            </a:r>
          </a:p>
        </p:txBody>
      </p:sp>
      <p:sp>
        <p:nvSpPr>
          <p:cNvPr id="4" name="Slide Number Placeholder 3"/>
          <p:cNvSpPr>
            <a:spLocks noGrp="1"/>
          </p:cNvSpPr>
          <p:nvPr>
            <p:ph type="sldNum" sz="quarter" idx="5"/>
          </p:nvPr>
        </p:nvSpPr>
        <p:spPr/>
        <p:txBody>
          <a:bodyPr/>
          <a:lstStyle/>
          <a:p>
            <a:fld id="{CE5E9CC1-C706-0F49-92D6-E571CC5EEA8F}" type="slidenum">
              <a:rPr lang="en-US" smtClean="0"/>
              <a:t>6</a:t>
            </a:fld>
            <a:endParaRPr lang="en-US"/>
          </a:p>
        </p:txBody>
      </p:sp>
    </p:spTree>
    <p:extLst>
      <p:ext uri="{BB962C8B-B14F-4D97-AF65-F5344CB8AC3E}">
        <p14:creationId xmlns:p14="http://schemas.microsoft.com/office/powerpoint/2010/main" val="42557623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Equity</a:t>
            </a:r>
            <a:r>
              <a:rPr lang="en-US" dirty="0"/>
              <a:t> is not equality. Simply put, equity means everyone gets what they need to reach the same outcome.  </a:t>
            </a:r>
          </a:p>
          <a:p>
            <a:endParaRPr lang="en-US" dirty="0"/>
          </a:p>
          <a:p>
            <a:r>
              <a:rPr lang="en-US" b="1" dirty="0"/>
              <a:t>Equality is </a:t>
            </a:r>
            <a:r>
              <a:rPr lang="en-US" dirty="0"/>
              <a:t>Giving everyone the </a:t>
            </a:r>
            <a:r>
              <a:rPr lang="en-US" b="1" dirty="0"/>
              <a:t>same thing because we’re</a:t>
            </a:r>
            <a:r>
              <a:rPr lang="en-US" dirty="0"/>
              <a:t> assuming everyone starts from the same place.</a:t>
            </a:r>
          </a:p>
          <a:p>
            <a:r>
              <a:rPr lang="en-US" i="1" dirty="0"/>
              <a:t>Example:</a:t>
            </a:r>
            <a:r>
              <a:rPr lang="en-US" dirty="0"/>
              <a:t> Giving every patient the same prescription regardless of their individual circumstances such as their weight, impaired liver, or other medications.</a:t>
            </a:r>
          </a:p>
          <a:p>
            <a:endParaRPr lang="en-US" dirty="0"/>
          </a:p>
          <a:p>
            <a:r>
              <a:rPr lang="en-US" b="1" dirty="0"/>
              <a:t>Equity (data driven, strategic and analytical) is g</a:t>
            </a:r>
            <a:r>
              <a:rPr lang="en-US" dirty="0"/>
              <a:t>iving people </a:t>
            </a:r>
            <a:r>
              <a:rPr lang="en-US" b="1" dirty="0"/>
              <a:t>what they need</a:t>
            </a:r>
            <a:r>
              <a:rPr lang="en-US" dirty="0"/>
              <a:t> based on their individual circumstances, recognizing that different starting points require different support. (Women’s tee and the men’s tee)</a:t>
            </a:r>
          </a:p>
          <a:p>
            <a:r>
              <a:rPr lang="en-US" i="1" dirty="0"/>
              <a:t>Example:</a:t>
            </a:r>
            <a:r>
              <a:rPr lang="en-US" dirty="0"/>
              <a:t> Tailoring care to address a patient's specific social, cultural, and economic barriers.</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CE5E9CC1-C706-0F49-92D6-E571CC5EEA8F}" type="slidenum">
              <a:rPr lang="en-US" smtClean="0"/>
              <a:t>7</a:t>
            </a:fld>
            <a:endParaRPr lang="en-US"/>
          </a:p>
        </p:txBody>
      </p:sp>
    </p:spTree>
    <p:extLst>
      <p:ext uri="{BB962C8B-B14F-4D97-AF65-F5344CB8AC3E}">
        <p14:creationId xmlns:p14="http://schemas.microsoft.com/office/powerpoint/2010/main" val="36064618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quote is from </a:t>
            </a:r>
            <a:r>
              <a:rPr lang="en-US" sz="1200" b="1" i="0" kern="1200" dirty="0">
                <a:solidFill>
                  <a:schemeClr val="tx1"/>
                </a:solidFill>
                <a:effectLst/>
                <a:latin typeface="+mn-lt"/>
                <a:ea typeface="+mn-ea"/>
                <a:cs typeface="+mn-cs"/>
              </a:rPr>
              <a:t>Dr. Mahzarin Banaji</a:t>
            </a:r>
            <a:r>
              <a:rPr lang="en-US" sz="1200" b="0" i="0" kern="1200" dirty="0">
                <a:solidFill>
                  <a:schemeClr val="tx1"/>
                </a:solidFill>
                <a:effectLst/>
                <a:latin typeface="+mn-lt"/>
                <a:ea typeface="+mn-ea"/>
                <a:cs typeface="+mn-cs"/>
              </a:rPr>
              <a:t>, a Harvard psychologist and pioneering researcher in implicit bias.</a:t>
            </a:r>
          </a:p>
          <a:p>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Everyone has bias — this is documented fact, not a </a:t>
            </a:r>
            <a:r>
              <a:rPr lang="en-US" b="1" dirty="0"/>
              <a:t>character flaw</a:t>
            </a:r>
          </a:p>
          <a:p>
            <a:endParaRPr lang="en-US" dirty="0"/>
          </a:p>
        </p:txBody>
      </p:sp>
      <p:sp>
        <p:nvSpPr>
          <p:cNvPr id="4" name="Slide Number Placeholder 3"/>
          <p:cNvSpPr>
            <a:spLocks noGrp="1"/>
          </p:cNvSpPr>
          <p:nvPr>
            <p:ph type="sldNum" sz="quarter" idx="5"/>
          </p:nvPr>
        </p:nvSpPr>
        <p:spPr/>
        <p:txBody>
          <a:bodyPr/>
          <a:lstStyle/>
          <a:p>
            <a:fld id="{CE5E9CC1-C706-0F49-92D6-E571CC5EEA8F}" type="slidenum">
              <a:rPr lang="en-US" smtClean="0"/>
              <a:t>8</a:t>
            </a:fld>
            <a:endParaRPr lang="en-US"/>
          </a:p>
        </p:txBody>
      </p:sp>
    </p:spTree>
    <p:extLst>
      <p:ext uri="{BB962C8B-B14F-4D97-AF65-F5344CB8AC3E}">
        <p14:creationId xmlns:p14="http://schemas.microsoft.com/office/powerpoint/2010/main" val="25717130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1" dirty="0">
              <a:solidFill>
                <a:srgbClr val="CAD6DE"/>
              </a:solidFill>
              <a:latin typeface="Cabin Bold" pitchFamily="34" charset="0"/>
              <a:ea typeface="Cabin Bold" pitchFamily="34" charset="-122"/>
              <a:cs typeface="Cabin Bold" pitchFamily="34" charset="-120"/>
            </a:endParaRPr>
          </a:p>
          <a:p>
            <a:endParaRPr lang="en-US" sz="1200" b="1" dirty="0">
              <a:solidFill>
                <a:srgbClr val="CAD6DE"/>
              </a:solidFill>
              <a:latin typeface="Cabin Bold" pitchFamily="34" charset="0"/>
              <a:ea typeface="Cabin Bold" pitchFamily="34" charset="-122"/>
              <a:cs typeface="Cabin Bold" pitchFamily="34" charset="-120"/>
            </a:endParaRPr>
          </a:p>
          <a:p>
            <a:r>
              <a:rPr lang="en-US" sz="1200" b="1" dirty="0">
                <a:solidFill>
                  <a:srgbClr val="CAD6DE"/>
                </a:solidFill>
                <a:latin typeface="Cabin Bold" pitchFamily="34" charset="0"/>
                <a:ea typeface="Cabin Bold" pitchFamily="34" charset="-122"/>
                <a:cs typeface="Cabin Bold" pitchFamily="34" charset="-120"/>
              </a:rPr>
              <a:t>The result: eroded access, eroded trust, worse outcomes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Awareness of bias is a necessary first step, but awareness alone isn't enough; organizations must change behaviors, processes and systems. The review was published in </a:t>
            </a:r>
            <a:r>
              <a:rPr lang="en-US" i="1" dirty="0"/>
              <a:t>Science Advances </a:t>
            </a:r>
            <a:r>
              <a:rPr lang="en-US" dirty="0"/>
              <a:t>and included researchers from UVA, VCU and Old Dominion. </a:t>
            </a:r>
            <a:r>
              <a:rPr lang="en-US" sz="1200" b="0" i="0" kern="1200" dirty="0">
                <a:solidFill>
                  <a:schemeClr val="tx1"/>
                </a:solidFill>
                <a:effectLst/>
                <a:latin typeface="+mn-lt"/>
                <a:ea typeface="+mn-ea"/>
                <a:cs typeface="+mn-cs"/>
              </a:rPr>
              <a:t>The primary training target was race/ethnicity (49.3%); trainings commonly lack specificity on addressing implicit prejudice or stereotyping (67.5%).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highlight>
                  <a:srgbClr val="FFFF00"/>
                </a:highlight>
                <a:latin typeface="+mn-lt"/>
                <a:ea typeface="+mn-ea"/>
                <a:cs typeface="+mn-cs"/>
              </a:rPr>
              <a:t>They involved a combination of hands-on and didactic approaches, lasting an average of 343.15 min, often delivered in a single day (53.2%). </a:t>
            </a:r>
          </a:p>
          <a:p>
            <a:endParaRPr lang="en-US" sz="1200" b="0" i="0" kern="1200" dirty="0">
              <a:solidFill>
                <a:schemeClr val="tx1"/>
              </a:solidFill>
              <a:effectLst/>
              <a:highlight>
                <a:srgbClr val="FFFF00"/>
              </a:highlight>
              <a:latin typeface="+mn-lt"/>
              <a:ea typeface="+mn-ea"/>
              <a:cs typeface="+mn-cs"/>
            </a:endParaRPr>
          </a:p>
          <a:p>
            <a:r>
              <a:rPr lang="en-US" dirty="0"/>
              <a:t>The takeaway from this review is not that implicit-bias training is useless. It’s that training alone is not enough. Researchers reviewed 77 studies and found wide variation in what was taught, how training was measured, and whether what people learned translated into actual behavior. Awareness matters—but lasting change also requires us to examine the processes and systems where bias can influence decisions.</a:t>
            </a:r>
            <a:endParaRPr lang="en-US" dirty="0">
              <a:highlight>
                <a:srgbClr val="FFFF00"/>
              </a:highlight>
            </a:endParaRPr>
          </a:p>
        </p:txBody>
      </p:sp>
      <p:sp>
        <p:nvSpPr>
          <p:cNvPr id="4" name="Slide Number Placeholder 3"/>
          <p:cNvSpPr>
            <a:spLocks noGrp="1"/>
          </p:cNvSpPr>
          <p:nvPr>
            <p:ph type="sldNum" sz="quarter" idx="5"/>
          </p:nvPr>
        </p:nvSpPr>
        <p:spPr/>
        <p:txBody>
          <a:bodyPr/>
          <a:lstStyle/>
          <a:p>
            <a:fld id="{CE5E9CC1-C706-0F49-92D6-E571CC5EEA8F}" type="slidenum">
              <a:rPr lang="en-US" smtClean="0"/>
              <a:t>10</a:t>
            </a:fld>
            <a:endParaRPr lang="en-US"/>
          </a:p>
        </p:txBody>
      </p:sp>
    </p:spTree>
    <p:extLst>
      <p:ext uri="{BB962C8B-B14F-4D97-AF65-F5344CB8AC3E}">
        <p14:creationId xmlns:p14="http://schemas.microsoft.com/office/powerpoint/2010/main" val="17934577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a:r>
            <a:r>
              <a:rPr lang="en-US" b="1" dirty="0"/>
              <a:t>AHRQ 2024 National Healthcare Quality and Disparities Report</a:t>
            </a:r>
            <a:r>
              <a:rPr lang="en-US" dirty="0"/>
              <a:t> is an excellent current umbrella source showing </a:t>
            </a:r>
            <a:r>
              <a:rPr lang="en-US" b="1" dirty="0"/>
              <a:t>continuing differences in access, affordability, care coordination, treatment, safety and person-centered care by race/ethnicity, income and other social factors. </a:t>
            </a:r>
            <a:r>
              <a:rPr lang="en-US" dirty="0"/>
              <a:t>https://www.ahrq.gov/research/findings/nhqrdr/index.html?utm_source=chatgpt.com. </a:t>
            </a:r>
          </a:p>
          <a:p>
            <a:endParaRPr lang="en-US" dirty="0"/>
          </a:p>
          <a:p>
            <a:r>
              <a:rPr lang="en-US" dirty="0"/>
              <a:t>To be clear, mistrust can arise from both historical mistreatment </a:t>
            </a:r>
            <a:r>
              <a:rPr lang="en-US" b="1" dirty="0"/>
              <a:t>and contemporary experiences of discrimination and unequal treatment</a:t>
            </a:r>
            <a:r>
              <a:rPr lang="en-US" dirty="0"/>
              <a:t>.</a:t>
            </a:r>
          </a:p>
          <a:p>
            <a:endParaRPr lang="en-US" dirty="0"/>
          </a:p>
          <a:p>
            <a:r>
              <a:rPr lang="en-US" dirty="0"/>
              <a:t>Mistrust is NOT just something inherited from history. The safety net exists because of true stories like these and ….it still has holes</a:t>
            </a:r>
          </a:p>
        </p:txBody>
      </p:sp>
      <p:sp>
        <p:nvSpPr>
          <p:cNvPr id="4" name="Slide Number Placeholder 3"/>
          <p:cNvSpPr>
            <a:spLocks noGrp="1"/>
          </p:cNvSpPr>
          <p:nvPr>
            <p:ph type="sldNum" sz="quarter" idx="5"/>
          </p:nvPr>
        </p:nvSpPr>
        <p:spPr/>
        <p:txBody>
          <a:bodyPr/>
          <a:lstStyle/>
          <a:p>
            <a:fld id="{CE5E9CC1-C706-0F49-92D6-E571CC5EEA8F}" type="slidenum">
              <a:rPr lang="en-US" smtClean="0"/>
              <a:t>11</a:t>
            </a:fld>
            <a:endParaRPr lang="en-US"/>
          </a:p>
        </p:txBody>
      </p:sp>
    </p:spTree>
    <p:extLst>
      <p:ext uri="{BB962C8B-B14F-4D97-AF65-F5344CB8AC3E}">
        <p14:creationId xmlns:p14="http://schemas.microsoft.com/office/powerpoint/2010/main" val="3791130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bin Bold" pitchFamily="34" charset="0"/>
                <a:ea typeface="Cabin Bold" pitchFamily="34" charset="-122"/>
                <a:cs typeface="Cabin Bold" pitchFamily="34" charset="-120"/>
              </a:rPr>
              <a:t>This isn't history. It's </a:t>
            </a:r>
            <a:r>
              <a:rPr lang="en-US" sz="1800" b="1" dirty="0">
                <a:latin typeface="Cabin Bold" pitchFamily="34" charset="0"/>
                <a:ea typeface="Cabin Bold" pitchFamily="34" charset="-122"/>
                <a:cs typeface="Cabin Bold" pitchFamily="34" charset="-120"/>
              </a:rPr>
              <a:t>happening</a:t>
            </a:r>
            <a:r>
              <a:rPr lang="en-US" sz="1200" b="1" dirty="0">
                <a:latin typeface="Cabin Bold" pitchFamily="34" charset="0"/>
                <a:ea typeface="Cabin Bold" pitchFamily="34" charset="-122"/>
                <a:cs typeface="Cabin Bold" pitchFamily="34" charset="-120"/>
              </a:rPr>
              <a:t> now — and juries are holding institutions financially accountable. </a:t>
            </a:r>
            <a:r>
              <a:rPr lang="en-US" dirty="0"/>
              <a:t>And just this May 2026, the Washington Court of Appeals upheld that $21 million verdict. So when I say this is not ancient history, I mean it literally.</a:t>
            </a:r>
            <a:endParaRPr lang="en-US" sz="1200" b="1" dirty="0">
              <a:latin typeface="Cabin Bold" pitchFamily="34" charset="0"/>
              <a:ea typeface="Cabin Bold" pitchFamily="34" charset="-122"/>
              <a:cs typeface="Cabin Bold"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r>
              <a:rPr lang="en-US" dirty="0"/>
              <a:t>If you are witnessing things like this in the workplace and not speaking up, you may not be implicit but you are complicit and the outcome can impact your organizations reputation and funding. </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Providers are not immune to the harm of discrimination. </a:t>
            </a:r>
          </a:p>
          <a:p>
            <a:r>
              <a:rPr lang="en-US" dirty="0"/>
              <a:t>Patients assuming my assistant was the doctor. Walking out when they learned I was the practice owner.</a:t>
            </a:r>
          </a:p>
          <a:p>
            <a:r>
              <a:rPr lang="en-US" dirty="0"/>
              <a:t>See GAMMA “The Compounding Effect”</a:t>
            </a:r>
          </a:p>
        </p:txBody>
      </p:sp>
      <p:sp>
        <p:nvSpPr>
          <p:cNvPr id="4" name="Slide Number Placeholder 3"/>
          <p:cNvSpPr>
            <a:spLocks noGrp="1"/>
          </p:cNvSpPr>
          <p:nvPr>
            <p:ph type="sldNum" sz="quarter" idx="5"/>
          </p:nvPr>
        </p:nvSpPr>
        <p:spPr/>
        <p:txBody>
          <a:bodyPr/>
          <a:lstStyle/>
          <a:p>
            <a:fld id="{CE5E9CC1-C706-0F49-92D6-E571CC5EEA8F}" type="slidenum">
              <a:rPr lang="en-US" smtClean="0"/>
              <a:t>13</a:t>
            </a:fld>
            <a:endParaRPr lang="en-US"/>
          </a:p>
        </p:txBody>
      </p:sp>
    </p:spTree>
    <p:extLst>
      <p:ext uri="{BB962C8B-B14F-4D97-AF65-F5344CB8AC3E}">
        <p14:creationId xmlns:p14="http://schemas.microsoft.com/office/powerpoint/2010/main" val="25151384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r>
              <a:rPr lang="en-US" dirty="0"/>
              <a:t>What shapes our health? Clinical care is only one contributor to health outcomes. Much of what ultimately determines health happens before a patient ever walks through our doors—where they live, what they can afford, what they can access, and what opportunities their communities provide.</a:t>
            </a:r>
          </a:p>
          <a:p>
            <a:endParaRPr lang="en-US" dirty="0"/>
          </a:p>
          <a:p>
            <a:r>
              <a:rPr lang="en-US" dirty="0"/>
              <a:t>Virginia's current Rural Health Plan identifies seven priorities: education, broadband, nutrition/food security, healthy moms and babies, healthcare access, behavioral health/SUD/recovery, and employment/workforce development. these aren't theoretical determinants; they're priorities Virginia itself has identified. </a:t>
            </a:r>
          </a:p>
          <a:p>
            <a:r>
              <a:rPr lang="en-US" dirty="0"/>
              <a:t>https://www.vdh.virginia.gov/health-equity/state-office-of-rural-health/?utm_source=chatgpt.com</a:t>
            </a:r>
          </a:p>
        </p:txBody>
      </p:sp>
    </p:spTree>
    <p:extLst>
      <p:ext uri="{BB962C8B-B14F-4D97-AF65-F5344CB8AC3E}">
        <p14:creationId xmlns:p14="http://schemas.microsoft.com/office/powerpoint/2010/main" val="24858522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Virginia now publishes </a:t>
            </a:r>
            <a:r>
              <a:rPr lang="en-US" b="1" dirty="0"/>
              <a:t>annual Maternal Mortality Review Team reports</a:t>
            </a:r>
            <a:r>
              <a:rPr lang="en-US" dirty="0"/>
              <a:t>, including a 2024 report published in 2025 and a 2025 report published in January 2026. https://bit.ly/4xjjxyW</a:t>
            </a:r>
          </a:p>
          <a:p>
            <a:pPr lvl="0"/>
            <a:endParaRPr lang="en-US" dirty="0"/>
          </a:p>
          <a:p>
            <a:pPr lvl="0"/>
            <a:r>
              <a:rPr lang="en-US" dirty="0"/>
              <a:t>VDH notes that U.S. maternal mortality rose substantially through 2021 </a:t>
            </a:r>
          </a:p>
          <a:p>
            <a:pPr lvl="0"/>
            <a:endParaRPr lang="en-US" dirty="0"/>
          </a:p>
          <a:p>
            <a:pPr lvl="0"/>
            <a:r>
              <a:rPr lang="en-US" dirty="0"/>
              <a:t>BUT subsequently declined, reaching </a:t>
            </a:r>
            <a:r>
              <a:rPr lang="en-US" b="1" dirty="0"/>
              <a:t>18.6 deaths per 100,000 live births in 2023</a:t>
            </a:r>
            <a:r>
              <a:rPr lang="en-US" dirty="0"/>
              <a:t>. Maternal mortality, disparities, and poor continuity of care are preventable and community based care is at the forefront of reversing this TREND.</a:t>
            </a:r>
          </a:p>
        </p:txBody>
      </p:sp>
      <p:sp>
        <p:nvSpPr>
          <p:cNvPr id="4" name="Slide Number Placeholder 3"/>
          <p:cNvSpPr>
            <a:spLocks noGrp="1"/>
          </p:cNvSpPr>
          <p:nvPr>
            <p:ph type="sldNum" sz="quarter" idx="5"/>
          </p:nvPr>
        </p:nvSpPr>
        <p:spPr/>
        <p:txBody>
          <a:bodyPr/>
          <a:lstStyle/>
          <a:p>
            <a:fld id="{CE5E9CC1-C706-0F49-92D6-E571CC5EEA8F}" type="slidenum">
              <a:rPr lang="en-US" smtClean="0"/>
              <a:t>15</a:t>
            </a:fld>
            <a:endParaRPr lang="en-US"/>
          </a:p>
        </p:txBody>
      </p:sp>
    </p:spTree>
    <p:extLst>
      <p:ext uri="{BB962C8B-B14F-4D97-AF65-F5344CB8AC3E}">
        <p14:creationId xmlns:p14="http://schemas.microsoft.com/office/powerpoint/2010/main" val="27856422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2400" indent="-152400" algn="l">
              <a:lnSpc>
                <a:spcPct val="100000"/>
              </a:lnSpc>
              <a:buSzPct val="100000"/>
              <a:buChar char="•"/>
            </a:pPr>
            <a:r>
              <a:rPr lang="en-US" sz="800" dirty="0">
                <a:solidFill>
                  <a:srgbClr val="CAD6DE"/>
                </a:solidFill>
                <a:latin typeface="Cabin" pitchFamily="34" charset="0"/>
                <a:ea typeface="Cabin" pitchFamily="34" charset="-122"/>
                <a:cs typeface="Cabin" pitchFamily="34" charset="-120"/>
              </a:rPr>
              <a:t>Black women die in maternal causes at roughly 3x the rate of white women</a:t>
            </a:r>
            <a:endParaRPr lang="en-US" sz="800" dirty="0"/>
          </a:p>
          <a:p>
            <a:pPr marL="152400" indent="-152400" algn="l">
              <a:lnSpc>
                <a:spcPct val="100000"/>
              </a:lnSpc>
              <a:buSzPct val="100000"/>
              <a:buChar char="•"/>
            </a:pPr>
            <a:r>
              <a:rPr lang="en-US" sz="800" dirty="0">
                <a:solidFill>
                  <a:srgbClr val="CAD6DE"/>
                </a:solidFill>
                <a:latin typeface="Cabin" pitchFamily="34" charset="0"/>
                <a:ea typeface="Cabin" pitchFamily="34" charset="-122"/>
                <a:cs typeface="Cabin" pitchFamily="34" charset="-120"/>
              </a:rPr>
              <a:t>Black infants die at 2.5 times the rate of white infants (CDC, 2024 data)</a:t>
            </a:r>
            <a:endParaRPr lang="en-US" sz="800" dirty="0"/>
          </a:p>
          <a:p>
            <a:pPr marL="152400" indent="-152400" algn="l">
              <a:lnSpc>
                <a:spcPct val="100000"/>
              </a:lnSpc>
              <a:buSzPct val="100000"/>
              <a:buChar char="•"/>
            </a:pPr>
            <a:r>
              <a:rPr lang="en-US" sz="800" dirty="0">
                <a:solidFill>
                  <a:srgbClr val="CAD6DE"/>
                </a:solidFill>
                <a:latin typeface="Cabin" pitchFamily="34" charset="0"/>
                <a:ea typeface="Cabin" pitchFamily="34" charset="-122"/>
                <a:cs typeface="Cabin" pitchFamily="34" charset="-120"/>
              </a:rPr>
              <a:t>Black women's rate did not significantly improve — the only group that didn’t</a:t>
            </a:r>
          </a:p>
          <a:p>
            <a:pPr marL="152400" indent="-152400" algn="l">
              <a:lnSpc>
                <a:spcPct val="100000"/>
              </a:lnSpc>
              <a:buSzPct val="100000"/>
              <a:buChar char="•"/>
            </a:pPr>
            <a:endParaRPr lang="en-US" sz="800" dirty="0">
              <a:solidFill>
                <a:srgbClr val="CAD6DE"/>
              </a:solidFill>
              <a:latin typeface="Cabin" pitchFamily="34" charset="0"/>
              <a:ea typeface="Cabin" pitchFamily="34" charset="-122"/>
              <a:cs typeface="Cabin" pitchFamily="34" charset="-120"/>
            </a:endParaRPr>
          </a:p>
          <a:p>
            <a:pPr marL="0" indent="0" algn="l">
              <a:lnSpc>
                <a:spcPct val="100000"/>
              </a:lnSpc>
              <a:buSzPct val="100000"/>
              <a:buNone/>
            </a:pPr>
            <a:r>
              <a:rPr lang="en-US" sz="800" dirty="0"/>
              <a:t>And this is not outdated pandemic-era data. The latest final CDC numbers for 2024 still show Black women dying from maternal causes at more than three times the rate of White women. The overall rate has improved, but this racial gap persists. (CDC released March 2026)</a:t>
            </a:r>
            <a:endParaRPr lang="en-US" sz="800" dirty="0">
              <a:solidFill>
                <a:srgbClr val="CAD6DE"/>
              </a:solidFill>
              <a:latin typeface="Cabin" pitchFamily="34" charset="0"/>
              <a:ea typeface="Cabin" pitchFamily="34" charset="-122"/>
              <a:cs typeface="Cabin" pitchFamily="34" charset="-120"/>
            </a:endParaRPr>
          </a:p>
          <a:p>
            <a:pPr marL="152400" indent="-152400" algn="l">
              <a:lnSpc>
                <a:spcPct val="100000"/>
              </a:lnSpc>
              <a:buSzPct val="100000"/>
              <a:buChar char="•"/>
            </a:pPr>
            <a:endParaRPr lang="en-US" sz="8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dirty="0">
                <a:solidFill>
                  <a:srgbClr val="CAD6DE"/>
                </a:solidFill>
                <a:latin typeface="Cabin Bold" pitchFamily="34" charset="0"/>
                <a:ea typeface="Cabin Bold" pitchFamily="34" charset="-122"/>
                <a:cs typeface="Cabin Bold" pitchFamily="34" charset="-120"/>
              </a:rPr>
              <a:t>This is not a mystery. It is a measurable, preventable consequence of systemic inequity.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dirty="0">
                <a:solidFill>
                  <a:srgbClr val="CAD6DE"/>
                </a:solidFill>
                <a:latin typeface="Cabin Bold" pitchFamily="34" charset="0"/>
                <a:ea typeface="Cabin Bold" pitchFamily="34" charset="-122"/>
                <a:cs typeface="Cabin Bold" pitchFamily="34" charset="-120"/>
              </a:rPr>
              <a:t>Source CDC 2024\ CDC 2024</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800" b="1" dirty="0">
              <a:solidFill>
                <a:srgbClr val="CAD6DE"/>
              </a:solidFill>
              <a:latin typeface="Cabin Bold" pitchFamily="34" charset="0"/>
              <a:ea typeface="Cabin Bold" pitchFamily="34" charset="-122"/>
              <a:cs typeface="Cabin Bold"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800" dirty="0"/>
          </a:p>
          <a:p>
            <a:endParaRPr lang="en-US" dirty="0"/>
          </a:p>
        </p:txBody>
      </p:sp>
      <p:sp>
        <p:nvSpPr>
          <p:cNvPr id="4" name="Slide Number Placeholder 3"/>
          <p:cNvSpPr>
            <a:spLocks noGrp="1"/>
          </p:cNvSpPr>
          <p:nvPr>
            <p:ph type="sldNum" sz="quarter" idx="5"/>
          </p:nvPr>
        </p:nvSpPr>
        <p:spPr/>
        <p:txBody>
          <a:bodyPr/>
          <a:lstStyle/>
          <a:p>
            <a:fld id="{CE5E9CC1-C706-0F49-92D6-E571CC5EEA8F}" type="slidenum">
              <a:rPr lang="en-US" smtClean="0"/>
              <a:t>16</a:t>
            </a:fld>
            <a:endParaRPr lang="en-US"/>
          </a:p>
        </p:txBody>
      </p:sp>
    </p:spTree>
    <p:extLst>
      <p:ext uri="{BB962C8B-B14F-4D97-AF65-F5344CB8AC3E}">
        <p14:creationId xmlns:p14="http://schemas.microsoft.com/office/powerpoint/2010/main" val="9635241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VCHA-specific statistic: </a:t>
            </a:r>
            <a:r>
              <a:rPr lang="en-US" b="1" dirty="0"/>
              <a:t>103,381 Virginia health-center patients in 2025 were children under 18 — which is about a quarter of all patients served.</a:t>
            </a:r>
            <a:r>
              <a:rPr lang="en-US" dirty="0"/>
              <a:t> </a:t>
            </a:r>
          </a:p>
          <a:p>
            <a:pPr lvl="0"/>
            <a:endParaRPr lang="en-US" dirty="0"/>
          </a:p>
          <a:p>
            <a:pPr lvl="0"/>
            <a:r>
              <a:rPr lang="en-US" dirty="0"/>
              <a:t>HRSA also reports nationally that the Health Center Program serves </a:t>
            </a:r>
            <a:r>
              <a:rPr lang="en-US" b="1" dirty="0"/>
              <a:t>1 in 8 U.S. children. https://data.hrsa.gov/topics/healthcenters/uds/overview/state/VA?utm_source=chatgpt.com</a:t>
            </a:r>
          </a:p>
          <a:p>
            <a:pPr lvl="0"/>
            <a:r>
              <a:rPr lang="en-US" b="1" dirty="0"/>
              <a:t>Community Health Centers are uniquely positioned to deliver this care where it’s needed most.</a:t>
            </a:r>
            <a:endParaRPr lang="en-US" dirty="0"/>
          </a:p>
          <a:p>
            <a:endParaRPr lang="en-US" dirty="0"/>
          </a:p>
        </p:txBody>
      </p:sp>
      <p:sp>
        <p:nvSpPr>
          <p:cNvPr id="4" name="Slide Number Placeholder 3"/>
          <p:cNvSpPr>
            <a:spLocks noGrp="1"/>
          </p:cNvSpPr>
          <p:nvPr>
            <p:ph type="sldNum" sz="quarter" idx="5"/>
          </p:nvPr>
        </p:nvSpPr>
        <p:spPr/>
        <p:txBody>
          <a:bodyPr/>
          <a:lstStyle/>
          <a:p>
            <a:fld id="{CE5E9CC1-C706-0F49-92D6-E571CC5EEA8F}" type="slidenum">
              <a:rPr lang="en-US" smtClean="0"/>
              <a:t>17</a:t>
            </a:fld>
            <a:endParaRPr lang="en-US"/>
          </a:p>
        </p:txBody>
      </p:sp>
    </p:spTree>
    <p:extLst>
      <p:ext uri="{BB962C8B-B14F-4D97-AF65-F5344CB8AC3E}">
        <p14:creationId xmlns:p14="http://schemas.microsoft.com/office/powerpoint/2010/main" val="27703424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Virginia's Rural Health Plan specifically identifies </a:t>
            </a:r>
            <a:r>
              <a:rPr lang="en-US" b="1" dirty="0"/>
              <a:t>behavioral health, substance-use disorder and recovery</a:t>
            </a:r>
            <a:r>
              <a:rPr lang="en-US" dirty="0"/>
              <a:t> as one of its seven priorities.</a:t>
            </a:r>
          </a:p>
          <a:p>
            <a:endParaRPr lang="en-US" dirty="0"/>
          </a:p>
          <a:p>
            <a:r>
              <a:rPr lang="en-US" dirty="0"/>
              <a:t> In 2024, Virginia CHCs treated </a:t>
            </a:r>
            <a:r>
              <a:rPr lang="en-US" b="1" dirty="0"/>
              <a:t>29,509 mental-health patients. </a:t>
            </a:r>
          </a:p>
          <a:p>
            <a:endParaRPr lang="en-US" b="1" dirty="0"/>
          </a:p>
          <a:p>
            <a:r>
              <a:rPr lang="en-US" b="1" dirty="0"/>
              <a:t>S</a:t>
            </a:r>
            <a:r>
              <a:rPr lang="en-US" dirty="0"/>
              <a:t>tigma, language, culture, geography and provider assumptions can affect whether behavioral-health symptoms are recognized and treated.</a:t>
            </a:r>
          </a:p>
        </p:txBody>
      </p:sp>
      <p:sp>
        <p:nvSpPr>
          <p:cNvPr id="4" name="Slide Number Placeholder 3"/>
          <p:cNvSpPr>
            <a:spLocks noGrp="1"/>
          </p:cNvSpPr>
          <p:nvPr>
            <p:ph type="sldNum" sz="quarter" idx="5"/>
          </p:nvPr>
        </p:nvSpPr>
        <p:spPr/>
        <p:txBody>
          <a:bodyPr/>
          <a:lstStyle/>
          <a:p>
            <a:fld id="{CE5E9CC1-C706-0F49-92D6-E571CC5EEA8F}" type="slidenum">
              <a:rPr lang="en-US" smtClean="0"/>
              <a:t>18</a:t>
            </a:fld>
            <a:endParaRPr lang="en-US"/>
          </a:p>
        </p:txBody>
      </p:sp>
    </p:spTree>
    <p:extLst>
      <p:ext uri="{BB962C8B-B14F-4D97-AF65-F5344CB8AC3E}">
        <p14:creationId xmlns:p14="http://schemas.microsoft.com/office/powerpoint/2010/main" val="39265136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demands on the healthcare workforce remain substantial.</a:t>
            </a:r>
          </a:p>
          <a:p>
            <a:r>
              <a:rPr lang="en-US" dirty="0"/>
              <a:t>Balance, self-care and overall well-being are not merely individual responsibilities; they are organizational challenges as well.</a:t>
            </a:r>
          </a:p>
        </p:txBody>
      </p:sp>
      <p:sp>
        <p:nvSpPr>
          <p:cNvPr id="4" name="Slide Number Placeholder 3"/>
          <p:cNvSpPr>
            <a:spLocks noGrp="1"/>
          </p:cNvSpPr>
          <p:nvPr>
            <p:ph type="sldNum" sz="quarter" idx="5"/>
          </p:nvPr>
        </p:nvSpPr>
        <p:spPr/>
        <p:txBody>
          <a:bodyPr/>
          <a:lstStyle/>
          <a:p>
            <a:fld id="{CE5E9CC1-C706-0F49-92D6-E571CC5EEA8F}" type="slidenum">
              <a:rPr lang="en-US" smtClean="0"/>
              <a:t>19</a:t>
            </a:fld>
            <a:endParaRPr lang="en-US"/>
          </a:p>
        </p:txBody>
      </p:sp>
    </p:spTree>
    <p:extLst>
      <p:ext uri="{BB962C8B-B14F-4D97-AF65-F5344CB8AC3E}">
        <p14:creationId xmlns:p14="http://schemas.microsoft.com/office/powerpoint/2010/main" val="24876605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Nutrition and food security are explicitly included in the Commonwealth's Rural Health Plan. https://www.vdh.virginia.gov/blog/2025/02/28/program-highlight-state-office-of-rural-health</a:t>
            </a:r>
          </a:p>
          <a:p>
            <a:endParaRPr lang="en-US" dirty="0"/>
          </a:p>
          <a:p>
            <a:pPr marL="314960" indent="-314960" algn="l">
              <a:lnSpc>
                <a:spcPct val="133000"/>
              </a:lnSpc>
              <a:buSzPct val="100000"/>
              <a:buChar char="•"/>
            </a:pPr>
            <a:r>
              <a:rPr lang="en-US" sz="1200" dirty="0">
                <a:solidFill>
                  <a:srgbClr val="CAD6DE"/>
                </a:solidFill>
                <a:latin typeface="Cabin" pitchFamily="34" charset="0"/>
                <a:ea typeface="Cabin" pitchFamily="34" charset="-122"/>
                <a:cs typeface="Cabin" pitchFamily="34" charset="-120"/>
              </a:rPr>
              <a:t>"Food deserts" are not natural phenomena — they are the product of zoning decisions, redlining, disinvestment, and policy choices</a:t>
            </a:r>
            <a:endParaRPr lang="en-US" sz="1200" dirty="0"/>
          </a:p>
          <a:p>
            <a:pPr marL="314960" indent="-314960" algn="l">
              <a:lnSpc>
                <a:spcPct val="133000"/>
              </a:lnSpc>
              <a:buSzPct val="100000"/>
              <a:buChar char="•"/>
            </a:pPr>
            <a:r>
              <a:rPr lang="en-US" sz="1200" dirty="0">
                <a:solidFill>
                  <a:srgbClr val="CAD6DE"/>
                </a:solidFill>
                <a:latin typeface="Cabin" pitchFamily="34" charset="0"/>
                <a:ea typeface="Cabin" pitchFamily="34" charset="-122"/>
                <a:cs typeface="Cabin" pitchFamily="34" charset="-120"/>
              </a:rPr>
              <a:t>A zip code should not determine whether a family has access to a nutritious meal</a:t>
            </a:r>
            <a:endParaRPr lang="en-US" sz="1200" dirty="0"/>
          </a:p>
          <a:p>
            <a:pPr marL="0" indent="0" algn="l">
              <a:lnSpc>
                <a:spcPct val="133000"/>
              </a:lnSpc>
              <a:buSzPct val="100000"/>
              <a:buNone/>
            </a:pPr>
            <a:endParaRPr lang="en-US" sz="1200" b="0" dirty="0">
              <a:solidFill>
                <a:srgbClr val="CAD6DE"/>
              </a:solidFill>
              <a:latin typeface="Cabin" pitchFamily="34" charset="0"/>
            </a:endParaRPr>
          </a:p>
          <a:p>
            <a:pPr marL="0" marR="0" lvl="0" indent="0" algn="l" defTabSz="914400" rtl="0" eaLnBrk="1" fontAlgn="auto" latinLnBrk="0" hangingPunct="1">
              <a:lnSpc>
                <a:spcPct val="133000"/>
              </a:lnSpc>
              <a:spcBef>
                <a:spcPts val="0"/>
              </a:spcBef>
              <a:spcAft>
                <a:spcPts val="0"/>
              </a:spcAft>
              <a:buClrTx/>
              <a:buSzPct val="100000"/>
              <a:buFontTx/>
              <a:buNone/>
              <a:tabLst/>
              <a:defRPr/>
            </a:pPr>
            <a:r>
              <a:rPr lang="en-US" sz="1200" b="0" dirty="0">
                <a:solidFill>
                  <a:srgbClr val="CAD6DE"/>
                </a:solidFill>
                <a:latin typeface="Cabin Bold" pitchFamily="34" charset="0"/>
                <a:ea typeface="Cabin Bold" pitchFamily="34" charset="-122"/>
                <a:cs typeface="Cabin Bold" pitchFamily="34" charset="-120"/>
              </a:rPr>
              <a:t>We don't have food deserts. We have </a:t>
            </a:r>
            <a:r>
              <a:rPr lang="en-US" sz="1200" b="1" dirty="0">
                <a:solidFill>
                  <a:srgbClr val="CAD6DE"/>
                </a:solidFill>
                <a:latin typeface="Cabin Bold" pitchFamily="34" charset="0"/>
                <a:ea typeface="Cabin Bold" pitchFamily="34" charset="-122"/>
                <a:cs typeface="Cabin Bold" pitchFamily="34" charset="-120"/>
              </a:rPr>
              <a:t>food apartheid. We have communities that were deliberately underinvested. Resulting in </a:t>
            </a:r>
            <a:r>
              <a:rPr lang="en-US" sz="1200" dirty="0">
                <a:solidFill>
                  <a:srgbClr val="CAD6DE"/>
                </a:solidFill>
                <a:latin typeface="Cabin" pitchFamily="34" charset="0"/>
                <a:ea typeface="Cabin" pitchFamily="34" charset="-122"/>
                <a:cs typeface="Cabin" pitchFamily="34" charset="-120"/>
              </a:rPr>
              <a:t>Food insecurity which is directly linked to chronic disease, poor oral health, and higher healthcare utilization.</a:t>
            </a:r>
          </a:p>
          <a:p>
            <a:pPr marL="0" marR="0" lvl="0" indent="0" algn="l" defTabSz="914400" rtl="0" eaLnBrk="1" fontAlgn="auto" latinLnBrk="0" hangingPunct="1">
              <a:lnSpc>
                <a:spcPct val="133000"/>
              </a:lnSpc>
              <a:spcBef>
                <a:spcPts val="0"/>
              </a:spcBef>
              <a:spcAft>
                <a:spcPts val="0"/>
              </a:spcAft>
              <a:buClrTx/>
              <a:buSzPct val="100000"/>
              <a:buFontTx/>
              <a:buNone/>
              <a:tabLst/>
              <a:defRPr/>
            </a:pPr>
            <a:endParaRPr lang="en-US" sz="1200" dirty="0">
              <a:solidFill>
                <a:srgbClr val="CAD6DE"/>
              </a:solidFill>
              <a:latin typeface="Cabin" pitchFamily="34" charset="0"/>
              <a:ea typeface="Cabin" pitchFamily="34" charset="-122"/>
              <a:cs typeface="Cabin" pitchFamily="34" charset="-120"/>
            </a:endParaRPr>
          </a:p>
          <a:p>
            <a:pPr marL="0" marR="0" lvl="0" indent="0" algn="l" defTabSz="914400" rtl="0" eaLnBrk="1" fontAlgn="auto" latinLnBrk="0" hangingPunct="1">
              <a:lnSpc>
                <a:spcPct val="100000"/>
              </a:lnSpc>
              <a:spcBef>
                <a:spcPts val="0"/>
              </a:spcBef>
              <a:spcAft>
                <a:spcPts val="0"/>
              </a:spcAft>
              <a:buClrTx/>
              <a:buSzPct val="100000"/>
              <a:buFontTx/>
              <a:buNone/>
              <a:tabLst/>
              <a:defRPr/>
            </a:pPr>
            <a:r>
              <a:rPr lang="en-US" sz="1200" dirty="0">
                <a:solidFill>
                  <a:srgbClr val="CAD6DE"/>
                </a:solidFill>
                <a:latin typeface="Cabin" pitchFamily="34" charset="0"/>
                <a:ea typeface="Cabin" pitchFamily="34" charset="-122"/>
                <a:cs typeface="Cabin" pitchFamily="34" charset="-120"/>
              </a:rPr>
              <a:t>There is peer-reviewed evidence connecting historic redlining and discriminatory housing policy with present-day reduced food access. Researchers have specifically argued that “food apartheid” better conveys that these environments arose from policy and structural conditions rather than occurring naturally. Ref https://pmc.ncbi.nlm.nih.gov/articles/PMC9303837/?utm_source=chatgpt.com</a:t>
            </a:r>
          </a:p>
          <a:p>
            <a:pPr marL="0" marR="0" lvl="0" indent="0" algn="l" defTabSz="914400" rtl="0" eaLnBrk="1" fontAlgn="auto" latinLnBrk="0" hangingPunct="1">
              <a:lnSpc>
                <a:spcPct val="133000"/>
              </a:lnSpc>
              <a:spcBef>
                <a:spcPts val="0"/>
              </a:spcBef>
              <a:spcAft>
                <a:spcPts val="0"/>
              </a:spcAft>
              <a:buClrTx/>
              <a:buSzPct val="100000"/>
              <a:buFontTx/>
              <a:buNone/>
              <a:tabLst/>
              <a:defRPr/>
            </a:pPr>
            <a:endParaRPr lang="en-US" sz="1200" dirty="0"/>
          </a:p>
          <a:p>
            <a:pPr marL="314960" indent="-314960" algn="l">
              <a:lnSpc>
                <a:spcPct val="133000"/>
              </a:lnSpc>
              <a:buSzPct val="100000"/>
              <a:buChar char="•"/>
            </a:pPr>
            <a:endParaRPr lang="en-US" sz="1200" dirty="0"/>
          </a:p>
          <a:p>
            <a:endParaRPr lang="en-US" dirty="0"/>
          </a:p>
        </p:txBody>
      </p:sp>
      <p:sp>
        <p:nvSpPr>
          <p:cNvPr id="4" name="Slide Number Placeholder 3"/>
          <p:cNvSpPr>
            <a:spLocks noGrp="1"/>
          </p:cNvSpPr>
          <p:nvPr>
            <p:ph type="sldNum" sz="quarter" idx="5"/>
          </p:nvPr>
        </p:nvSpPr>
        <p:spPr/>
        <p:txBody>
          <a:bodyPr/>
          <a:lstStyle/>
          <a:p>
            <a:fld id="{CE5E9CC1-C706-0F49-92D6-E571CC5EEA8F}" type="slidenum">
              <a:rPr lang="en-US" smtClean="0"/>
              <a:t>20</a:t>
            </a:fld>
            <a:endParaRPr lang="en-US"/>
          </a:p>
        </p:txBody>
      </p:sp>
    </p:spTree>
    <p:extLst>
      <p:ext uri="{BB962C8B-B14F-4D97-AF65-F5344CB8AC3E}">
        <p14:creationId xmlns:p14="http://schemas.microsoft.com/office/powerpoint/2010/main" val="33805634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r>
              <a:rPr lang="en-US" dirty="0"/>
              <a:t>Overcoming barriers. Introduce the important 2026 distinction: </a:t>
            </a:r>
            <a:r>
              <a:rPr lang="en-US" b="1" dirty="0"/>
              <a:t>individual bias reduction + organizational/process redesign. </a:t>
            </a:r>
          </a:p>
          <a:p>
            <a:endParaRPr lang="en-US" b="1" dirty="0"/>
          </a:p>
          <a:p>
            <a:r>
              <a:rPr lang="en-US" b="1" dirty="0"/>
              <a:t>O</a:t>
            </a:r>
            <a:r>
              <a:rPr lang="en-US" dirty="0"/>
              <a:t>ne-off implicit-bias education has limitations, so solutions need to include standardized clinical processes, measurement, accountability, community engagement and review of disparities in outcomes. </a:t>
            </a:r>
          </a:p>
          <a:p>
            <a:r>
              <a:rPr lang="en-US" dirty="0"/>
              <a:t>https://pubmed.ncbi.nlm.nih.gov/39141723/</a:t>
            </a:r>
          </a:p>
        </p:txBody>
      </p:sp>
    </p:spTree>
    <p:extLst>
      <p:ext uri="{BB962C8B-B14F-4D97-AF65-F5344CB8AC3E}">
        <p14:creationId xmlns:p14="http://schemas.microsoft.com/office/powerpoint/2010/main" val="16223928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pPr lvl="0"/>
            <a:r>
              <a:rPr lang="en-US" dirty="0"/>
              <a:t>As of 2026, 10 states, including Texas- have not expanded Medicaid under the ACA.</a:t>
            </a:r>
          </a:p>
          <a:p>
            <a:pPr lvl="0"/>
            <a:endParaRPr lang="en-US" dirty="0"/>
          </a:p>
          <a:p>
            <a:pPr lvl="0"/>
            <a:r>
              <a:rPr lang="en-US" dirty="0"/>
              <a:t>Thankfully, Virginia expanded Medicaid in 2019.</a:t>
            </a:r>
          </a:p>
          <a:p>
            <a:pPr lvl="0"/>
            <a:r>
              <a:rPr lang="en-US" dirty="0"/>
              <a:t>However, in 2025 –the most recent data show: </a:t>
            </a:r>
            <a:r>
              <a:rPr lang="en-US" b="1" dirty="0"/>
              <a:t>20.94% of Virginia health-center patients were uninsured —.</a:t>
            </a:r>
            <a:r>
              <a:rPr lang="en-US" dirty="0"/>
              <a:t>  And </a:t>
            </a:r>
            <a:r>
              <a:rPr lang="en-US" b="1" dirty="0"/>
              <a:t>35.07% were covered by Medicaid/CHIP.</a:t>
            </a:r>
            <a:r>
              <a:rPr lang="en-US" dirty="0"/>
              <a:t> </a:t>
            </a:r>
            <a:r>
              <a:rPr lang="en-US" dirty="0">
                <a:solidFill>
                  <a:srgbClr val="FF0000"/>
                </a:solidFill>
              </a:rPr>
              <a:t>SOOO???? That tells us </a:t>
            </a:r>
            <a:r>
              <a:rPr lang="en-US" dirty="0"/>
              <a:t>Medicaid expansion mattered—but it did not eliminate the access gap.</a:t>
            </a:r>
            <a:r>
              <a:rPr lang="en-US" dirty="0">
                <a:solidFill>
                  <a:srgbClr val="FF0000"/>
                </a:solidFill>
              </a:rPr>
              <a:t>---- CHCs exist to serve the people this system leaves behind.</a:t>
            </a:r>
          </a:p>
          <a:p>
            <a:pPr lvl="0"/>
            <a:endParaRPr lang="en-US" dirty="0"/>
          </a:p>
          <a:p>
            <a:r>
              <a:rPr lang="en-US" b="1" dirty="0"/>
              <a:t>Advocacy/data:</a:t>
            </a:r>
            <a:r>
              <a:rPr lang="en-US" dirty="0"/>
              <a:t> HRSA's current UDS allows health centers to examine outcomes and patient characteristics by demographics, poverty and insurance status — exactly the kind of data infrastructure you're advocating. </a:t>
            </a:r>
          </a:p>
          <a:p>
            <a:endParaRPr lang="en-US" dirty="0"/>
          </a:p>
          <a:p>
            <a:r>
              <a:rPr lang="en-US" dirty="0"/>
              <a:t>Partners should contribute resources, not just statements. Partnership isn't philanthropy; it can be part of the operating model of community health. https://vcha.org/group-purchasing/?utm_source=chatgpt.com.</a:t>
            </a:r>
          </a:p>
          <a:p>
            <a:endParaRPr lang="en-US" dirty="0"/>
          </a:p>
          <a:p>
            <a:r>
              <a:rPr lang="en-US" dirty="0"/>
              <a:t>VCHA itself operates a </a:t>
            </a:r>
            <a:r>
              <a:rPr lang="en-US" b="1" dirty="0"/>
              <a:t>Group Purchasing Organization built around collaborative vendor partnerships, savings and reinvestment in healthcare access. </a:t>
            </a:r>
            <a:endParaRPr lang="en-US" dirty="0"/>
          </a:p>
          <a:p>
            <a:endParaRPr lang="en-US" dirty="0"/>
          </a:p>
        </p:txBody>
      </p:sp>
    </p:spTree>
    <p:extLst>
      <p:ext uri="{BB962C8B-B14F-4D97-AF65-F5344CB8AC3E}">
        <p14:creationId xmlns:p14="http://schemas.microsoft.com/office/powerpoint/2010/main" val="25294706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Sometimes the enormity of the problem leads to a feeling of hopelessness. That’s why I want to end with these CTA’s because here’s what you can do right now.</a:t>
            </a:r>
          </a:p>
          <a:p>
            <a:endParaRPr lang="en-US" dirty="0"/>
          </a:p>
          <a:p>
            <a:pPr marL="0" indent="0">
              <a:buNone/>
            </a:pPr>
            <a:r>
              <a:rPr lang="en-US" dirty="0">
                <a:latin typeface="Arial" panose="020B0604020202020204" pitchFamily="34" charset="0"/>
                <a:cs typeface="Arial" panose="020B0604020202020204" pitchFamily="34" charset="0"/>
              </a:rPr>
              <a:t>Health disparities have existed for centuries and cannot be eliminated instantly, but we must continue to be catalyst for change. </a:t>
            </a:r>
          </a:p>
          <a:p>
            <a:pPr marL="0" indent="0">
              <a:buNone/>
            </a:pPr>
            <a:endParaRPr lang="en-US" dirty="0">
              <a:latin typeface="Arial" panose="020B0604020202020204" pitchFamily="34" charset="0"/>
              <a:cs typeface="Arial" panose="020B0604020202020204" pitchFamily="34" charset="0"/>
            </a:endParaRPr>
          </a:p>
          <a:p>
            <a:pPr marL="0" indent="0">
              <a:buNone/>
            </a:pPr>
            <a:r>
              <a:rPr lang="en-US" dirty="0">
                <a:latin typeface="Arial" panose="020B0604020202020204" pitchFamily="34" charset="0"/>
                <a:cs typeface="Arial" panose="020B0604020202020204" pitchFamily="34" charset="0"/>
              </a:rPr>
              <a:t>Let’s work together to increase access to care and address inequities in the health care system.</a:t>
            </a:r>
          </a:p>
          <a:p>
            <a:pPr marL="0" indent="0">
              <a:buNone/>
            </a:pPr>
            <a:endParaRPr lang="en-US" dirty="0">
              <a:latin typeface="Arial" panose="020B0604020202020204" pitchFamily="34" charset="0"/>
              <a:cs typeface="Arial" panose="020B0604020202020204" pitchFamily="34" charset="0"/>
            </a:endParaRPr>
          </a:p>
          <a:p>
            <a:pPr lvl="0"/>
            <a:r>
              <a:rPr lang="en-US" dirty="0">
                <a:latin typeface="Arial" panose="020B0604020202020204" pitchFamily="34" charset="0"/>
                <a:cs typeface="Arial" panose="020B0604020202020204" pitchFamily="34" charset="0"/>
              </a:rPr>
              <a:t>And going forward be vigilant as you dig deep and ask yourselves </a:t>
            </a:r>
            <a:r>
              <a:rPr lang="en-US" dirty="0"/>
              <a:t>Where could bias be hiding in your health center's systems, not just its people? How can I, How can we promote </a:t>
            </a:r>
            <a:r>
              <a:rPr lang="en-US"/>
              <a:t>continuous improvement.</a:t>
            </a:r>
            <a:endParaRPr lang="en-US" dirty="0"/>
          </a:p>
          <a:p>
            <a:pPr marL="0" indent="0">
              <a:buNone/>
            </a:pPr>
            <a:endParaRPr lang="en-US"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pPr lvl="0"/>
            <a:endParaRPr lang="en-US" dirty="0"/>
          </a:p>
          <a:p>
            <a:pPr lvl="0"/>
            <a:r>
              <a:rPr lang="en-US" dirty="0"/>
              <a:t>I’ll take a couple of questions but since we’re short on time, please note my contact information and email me or connect with me on LinkedIn for questions I don’t get to today.</a:t>
            </a:r>
          </a:p>
        </p:txBody>
      </p:sp>
    </p:spTree>
    <p:extLst>
      <p:ext uri="{BB962C8B-B14F-4D97-AF65-F5344CB8AC3E}">
        <p14:creationId xmlns:p14="http://schemas.microsoft.com/office/powerpoint/2010/main" val="35683632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Ty. It’s been a pleasure. Enjoy the conference.</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3822964-0534-769F-8E0C-6C3A5465CDE1}"/>
              </a:ext>
            </a:extLst>
          </p:cNvPr>
          <p:cNvPicPr>
            <a:picLocks noChangeAspect="1"/>
          </p:cNvPicPr>
          <p:nvPr userDrawn="1"/>
        </p:nvPicPr>
        <p:blipFill>
          <a:blip r:embed="rId2"/>
          <a:srcRect t="5347" b="5347"/>
          <a:stretch>
            <a:fillRect/>
          </a:stretch>
        </p:blipFill>
        <p:spPr>
          <a:xfrm>
            <a:off x="0" y="-1"/>
            <a:ext cx="12185294" cy="6858001"/>
          </a:xfrm>
          <a:prstGeom prst="rect">
            <a:avLst/>
          </a:prstGeom>
        </p:spPr>
      </p:pic>
      <p:pic>
        <p:nvPicPr>
          <p:cNvPr id="5" name="Picture 4">
            <a:extLst>
              <a:ext uri="{FF2B5EF4-FFF2-40B4-BE49-F238E27FC236}">
                <a16:creationId xmlns:a16="http://schemas.microsoft.com/office/drawing/2014/main" id="{83EA2629-FD75-B923-1642-5AA0F4285562}"/>
              </a:ext>
            </a:extLst>
          </p:cNvPr>
          <p:cNvPicPr>
            <a:picLocks noChangeAspect="1"/>
          </p:cNvPicPr>
          <p:nvPr userDrawn="1"/>
        </p:nvPicPr>
        <p:blipFill>
          <a:blip r:embed="rId2"/>
          <a:srcRect l="8804" t="80017" r="64199" b="5347"/>
          <a:stretch>
            <a:fillRect/>
          </a:stretch>
        </p:blipFill>
        <p:spPr>
          <a:xfrm>
            <a:off x="1065320" y="4844953"/>
            <a:ext cx="2574525" cy="1123950"/>
          </a:xfrm>
          <a:prstGeom prst="rect">
            <a:avLst/>
          </a:prstGeom>
        </p:spPr>
      </p:pic>
      <p:sp>
        <p:nvSpPr>
          <p:cNvPr id="6" name="Shape 1">
            <a:extLst>
              <a:ext uri="{FF2B5EF4-FFF2-40B4-BE49-F238E27FC236}">
                <a16:creationId xmlns:a16="http://schemas.microsoft.com/office/drawing/2014/main" id="{4B7EC1BD-7DCD-323E-444D-C680E0CB1C1E}"/>
              </a:ext>
            </a:extLst>
          </p:cNvPr>
          <p:cNvSpPr/>
          <p:nvPr userDrawn="1"/>
        </p:nvSpPr>
        <p:spPr>
          <a:xfrm>
            <a:off x="3417904" y="0"/>
            <a:ext cx="8780498" cy="6858000"/>
          </a:xfrm>
          <a:prstGeom prst="rect">
            <a:avLst/>
          </a:prstGeom>
          <a:solidFill>
            <a:srgbClr val="182469">
              <a:alpha val="54902"/>
            </a:srgbClr>
          </a:solidFill>
          <a:ln/>
        </p:spPr>
        <p:txBody>
          <a:bodyPr/>
          <a:lstStyle/>
          <a:p>
            <a:endParaRPr lang="en-US"/>
          </a:p>
        </p:txBody>
      </p:sp>
      <p:sp>
        <p:nvSpPr>
          <p:cNvPr id="7" name="Shape 1">
            <a:extLst>
              <a:ext uri="{FF2B5EF4-FFF2-40B4-BE49-F238E27FC236}">
                <a16:creationId xmlns:a16="http://schemas.microsoft.com/office/drawing/2014/main" id="{DD1F5A97-F2EC-FA4C-77FF-3ECF20C538A2}"/>
              </a:ext>
            </a:extLst>
          </p:cNvPr>
          <p:cNvSpPr/>
          <p:nvPr userDrawn="1"/>
        </p:nvSpPr>
        <p:spPr>
          <a:xfrm>
            <a:off x="3424610" y="0"/>
            <a:ext cx="8780497" cy="6858001"/>
          </a:xfrm>
          <a:prstGeom prst="rect">
            <a:avLst/>
          </a:prstGeom>
          <a:solidFill>
            <a:srgbClr val="182469">
              <a:alpha val="54902"/>
            </a:srgbClr>
          </a:solidFill>
          <a:ln/>
        </p:spPr>
        <p:txBody>
          <a:bodyPr/>
          <a:lstStyle/>
          <a:p>
            <a:endParaRPr lang="en-US" dirty="0"/>
          </a:p>
        </p:txBody>
      </p:sp>
      <p:sp>
        <p:nvSpPr>
          <p:cNvPr id="8" name="Text 6">
            <a:extLst>
              <a:ext uri="{FF2B5EF4-FFF2-40B4-BE49-F238E27FC236}">
                <a16:creationId xmlns:a16="http://schemas.microsoft.com/office/drawing/2014/main" id="{515165D8-1687-9189-065F-6A015ED91508}"/>
              </a:ext>
            </a:extLst>
          </p:cNvPr>
          <p:cNvSpPr/>
          <p:nvPr userDrawn="1"/>
        </p:nvSpPr>
        <p:spPr>
          <a:xfrm>
            <a:off x="6953416" y="6163056"/>
            <a:ext cx="4501578" cy="457200"/>
          </a:xfrm>
          <a:prstGeom prst="rect">
            <a:avLst/>
          </a:prstGeom>
          <a:noFill/>
          <a:ln/>
        </p:spPr>
        <p:txBody>
          <a:bodyPr wrap="square" lIns="0" tIns="0" rIns="0" bIns="0" rtlCol="0" anchor="ctr"/>
          <a:lstStyle/>
          <a:p>
            <a:pPr marL="0" indent="0" algn="l">
              <a:buNone/>
            </a:pPr>
            <a:r>
              <a:rPr lang="en-US" sz="1600" b="1" dirty="0">
                <a:solidFill>
                  <a:srgbClr val="FFFFFF"/>
                </a:solidFill>
                <a:latin typeface="Calibri" pitchFamily="34" charset="0"/>
                <a:ea typeface="Calibri" pitchFamily="34" charset="-122"/>
                <a:cs typeface="Calibri" pitchFamily="34" charset="-120"/>
              </a:rPr>
              <a:t>September 16–18, 2026</a:t>
            </a:r>
            <a:r>
              <a:rPr lang="en-US" sz="1600" dirty="0">
                <a:solidFill>
                  <a:srgbClr val="C9A24B"/>
                </a:solidFill>
                <a:latin typeface="Calibri" pitchFamily="34" charset="0"/>
                <a:ea typeface="Calibri" pitchFamily="34" charset="-122"/>
                <a:cs typeface="Calibri" pitchFamily="34" charset="-120"/>
              </a:rPr>
              <a:t>     </a:t>
            </a:r>
            <a:r>
              <a:rPr lang="en-US" sz="1600" dirty="0">
                <a:solidFill>
                  <a:schemeClr val="bg1"/>
                </a:solidFill>
                <a:latin typeface="Calibri" pitchFamily="34" charset="0"/>
                <a:ea typeface="Calibri" pitchFamily="34" charset="-122"/>
                <a:cs typeface="Calibri" pitchFamily="34" charset="-120"/>
              </a:rPr>
              <a:t> |      </a:t>
            </a:r>
            <a:r>
              <a:rPr lang="en-US" sz="1600" dirty="0">
                <a:solidFill>
                  <a:srgbClr val="E9E4D8"/>
                </a:solidFill>
                <a:latin typeface="Calibri" pitchFamily="34" charset="0"/>
                <a:ea typeface="Calibri" pitchFamily="34" charset="-122"/>
                <a:cs typeface="Calibri" pitchFamily="34" charset="-120"/>
              </a:rPr>
              <a:t>Williamsburg, Virginia</a:t>
            </a:r>
            <a:endParaRPr lang="en-US" sz="1600" dirty="0"/>
          </a:p>
        </p:txBody>
      </p:sp>
      <p:pic>
        <p:nvPicPr>
          <p:cNvPr id="9" name="Picture 8">
            <a:extLst>
              <a:ext uri="{FF2B5EF4-FFF2-40B4-BE49-F238E27FC236}">
                <a16:creationId xmlns:a16="http://schemas.microsoft.com/office/drawing/2014/main" id="{0C5536F3-9985-50B1-6725-45B46C39FB86}"/>
              </a:ext>
            </a:extLst>
          </p:cNvPr>
          <p:cNvPicPr>
            <a:picLocks noChangeAspect="1"/>
          </p:cNvPicPr>
          <p:nvPr userDrawn="1"/>
        </p:nvPicPr>
        <p:blipFill>
          <a:blip r:embed="rId3"/>
          <a:stretch>
            <a:fillRect/>
          </a:stretch>
        </p:blipFill>
        <p:spPr>
          <a:xfrm>
            <a:off x="9411880" y="120957"/>
            <a:ext cx="2620370" cy="1208011"/>
          </a:xfrm>
          <a:prstGeom prst="rect">
            <a:avLst/>
          </a:prstGeom>
        </p:spPr>
      </p:pic>
      <p:sp>
        <p:nvSpPr>
          <p:cNvPr id="10" name="Shape 0">
            <a:extLst>
              <a:ext uri="{FF2B5EF4-FFF2-40B4-BE49-F238E27FC236}">
                <a16:creationId xmlns:a16="http://schemas.microsoft.com/office/drawing/2014/main" id="{589505AF-79A6-627F-70CC-CD7E70C3DFAF}"/>
              </a:ext>
            </a:extLst>
          </p:cNvPr>
          <p:cNvSpPr/>
          <p:nvPr userDrawn="1"/>
        </p:nvSpPr>
        <p:spPr>
          <a:xfrm rot="5400000" flipV="1">
            <a:off x="-16366" y="3359297"/>
            <a:ext cx="6857999" cy="139405"/>
          </a:xfrm>
          <a:prstGeom prst="rect">
            <a:avLst/>
          </a:prstGeom>
          <a:solidFill>
            <a:srgbClr val="A6CE39"/>
          </a:solidFill>
          <a:ln/>
          <a:effectLst>
            <a:outerShdw blurRad="50800" dist="38100" dir="2700000" algn="tl" rotWithShape="0">
              <a:prstClr val="black">
                <a:alpha val="40000"/>
              </a:prstClr>
            </a:outerShdw>
          </a:effectLst>
        </p:spPr>
        <p:txBody>
          <a:bodyPr/>
          <a:lstStyle/>
          <a:p>
            <a:endParaRPr lang="en-US"/>
          </a:p>
        </p:txBody>
      </p:sp>
    </p:spTree>
    <p:extLst>
      <p:ext uri="{BB962C8B-B14F-4D97-AF65-F5344CB8AC3E}">
        <p14:creationId xmlns:p14="http://schemas.microsoft.com/office/powerpoint/2010/main" val="546343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B2BF3B59-20EB-BA58-EB48-49DBFC29A847}"/>
              </a:ext>
            </a:extLst>
          </p:cNvPr>
          <p:cNvPicPr>
            <a:picLocks noChangeAspect="1"/>
          </p:cNvPicPr>
          <p:nvPr userDrawn="1"/>
        </p:nvPicPr>
        <p:blipFill>
          <a:blip r:embed="rId2"/>
          <a:srcRect l="-61" t="27709" r="61" b="59522"/>
          <a:stretch>
            <a:fillRect/>
          </a:stretch>
        </p:blipFill>
        <p:spPr>
          <a:xfrm>
            <a:off x="-15088" y="5878599"/>
            <a:ext cx="12207088" cy="980535"/>
          </a:xfrm>
          <a:prstGeom prst="rect">
            <a:avLst/>
          </a:prstGeom>
        </p:spPr>
      </p:pic>
      <p:sp>
        <p:nvSpPr>
          <p:cNvPr id="2" name="Title 1">
            <a:extLst>
              <a:ext uri="{FF2B5EF4-FFF2-40B4-BE49-F238E27FC236}">
                <a16:creationId xmlns:a16="http://schemas.microsoft.com/office/drawing/2014/main" id="{A7C248B4-B270-26FF-4F05-9B031FC2B5C4}"/>
              </a:ext>
            </a:extLst>
          </p:cNvPr>
          <p:cNvSpPr>
            <a:spLocks noGrp="1"/>
          </p:cNvSpPr>
          <p:nvPr>
            <p:ph type="title"/>
          </p:nvPr>
        </p:nvSpPr>
        <p:spPr>
          <a:xfrm>
            <a:off x="754144" y="365125"/>
            <a:ext cx="10599656" cy="1325563"/>
          </a:xfrm>
          <a:prstGeom prst="rect">
            <a:avLst/>
          </a:prstGeom>
        </p:spPr>
        <p:txBody>
          <a:bodyPr/>
          <a:lstStyle>
            <a:lvl1pPr>
              <a:defRPr>
                <a:latin typeface="+mn-lt"/>
              </a:defRPr>
            </a:lvl1pPr>
          </a:lstStyle>
          <a:p>
            <a:r>
              <a:rPr lang="en-US" dirty="0"/>
              <a:t>Click to edit Master title style</a:t>
            </a:r>
          </a:p>
        </p:txBody>
      </p:sp>
      <p:sp>
        <p:nvSpPr>
          <p:cNvPr id="3" name="Shape 0">
            <a:extLst>
              <a:ext uri="{FF2B5EF4-FFF2-40B4-BE49-F238E27FC236}">
                <a16:creationId xmlns:a16="http://schemas.microsoft.com/office/drawing/2014/main" id="{7DA1D5B6-ADE8-B248-BDFF-33E167F889FE}"/>
              </a:ext>
            </a:extLst>
          </p:cNvPr>
          <p:cNvSpPr/>
          <p:nvPr userDrawn="1"/>
        </p:nvSpPr>
        <p:spPr>
          <a:xfrm>
            <a:off x="0" y="0"/>
            <a:ext cx="12191695" cy="164592"/>
          </a:xfrm>
          <a:prstGeom prst="rect">
            <a:avLst/>
          </a:prstGeom>
          <a:solidFill>
            <a:srgbClr val="A6CE39"/>
          </a:solidFill>
          <a:ln/>
        </p:spPr>
        <p:txBody>
          <a:bodyPr/>
          <a:lstStyle/>
          <a:p>
            <a:endParaRPr lang="en-US"/>
          </a:p>
        </p:txBody>
      </p:sp>
      <p:sp>
        <p:nvSpPr>
          <p:cNvPr id="4" name="Shape 22">
            <a:extLst>
              <a:ext uri="{FF2B5EF4-FFF2-40B4-BE49-F238E27FC236}">
                <a16:creationId xmlns:a16="http://schemas.microsoft.com/office/drawing/2014/main" id="{26BEA4CA-4229-6A01-6390-4F4BC3A67F7B}"/>
              </a:ext>
            </a:extLst>
          </p:cNvPr>
          <p:cNvSpPr/>
          <p:nvPr userDrawn="1"/>
        </p:nvSpPr>
        <p:spPr>
          <a:xfrm>
            <a:off x="0" y="5878598"/>
            <a:ext cx="12207087" cy="980535"/>
          </a:xfrm>
          <a:prstGeom prst="rect">
            <a:avLst/>
          </a:prstGeom>
          <a:solidFill>
            <a:srgbClr val="182469">
              <a:alpha val="60000"/>
            </a:srgbClr>
          </a:solidFill>
          <a:ln/>
        </p:spPr>
        <p:txBody>
          <a:bodyPr/>
          <a:lstStyle/>
          <a:p>
            <a:endParaRPr lang="en-US"/>
          </a:p>
        </p:txBody>
      </p:sp>
      <p:sp>
        <p:nvSpPr>
          <p:cNvPr id="5" name="Text 26">
            <a:extLst>
              <a:ext uri="{FF2B5EF4-FFF2-40B4-BE49-F238E27FC236}">
                <a16:creationId xmlns:a16="http://schemas.microsoft.com/office/drawing/2014/main" id="{CB9AAB27-D1A8-DBFC-BE39-D573B0FD4E0E}"/>
              </a:ext>
            </a:extLst>
          </p:cNvPr>
          <p:cNvSpPr/>
          <p:nvPr userDrawn="1"/>
        </p:nvSpPr>
        <p:spPr>
          <a:xfrm>
            <a:off x="1990556" y="5962171"/>
            <a:ext cx="6623092" cy="384048"/>
          </a:xfrm>
          <a:prstGeom prst="rect">
            <a:avLst/>
          </a:prstGeom>
          <a:noFill/>
          <a:ln/>
        </p:spPr>
        <p:txBody>
          <a:bodyPr wrap="square" lIns="0" tIns="0" rIns="0" bIns="0" rtlCol="0" anchor="ctr"/>
          <a:lstStyle/>
          <a:p>
            <a:r>
              <a:rPr lang="en-US" sz="1600" b="1" dirty="0">
                <a:solidFill>
                  <a:srgbClr val="FFFFFF"/>
                </a:solidFill>
                <a:latin typeface="+mn-lt"/>
                <a:ea typeface="Georgia" pitchFamily="34" charset="-122"/>
                <a:cs typeface="Georgia" pitchFamily="34" charset="-120"/>
              </a:rPr>
              <a:t>2026 VCHA Annual Membership</a:t>
            </a:r>
            <a:r>
              <a:rPr lang="en-US" sz="1600" dirty="0">
                <a:latin typeface="+mn-lt"/>
              </a:rPr>
              <a:t> </a:t>
            </a:r>
            <a:r>
              <a:rPr lang="en-US" sz="1600" b="1" dirty="0">
                <a:solidFill>
                  <a:srgbClr val="FFFFFF"/>
                </a:solidFill>
                <a:latin typeface="+mn-lt"/>
                <a:ea typeface="Georgia" pitchFamily="34" charset="-122"/>
                <a:cs typeface="Georgia" pitchFamily="34" charset="-120"/>
              </a:rPr>
              <a:t>Meeting &amp; Conference</a:t>
            </a:r>
            <a:endParaRPr lang="en-US" sz="1600" dirty="0">
              <a:latin typeface="+mn-lt"/>
            </a:endParaRPr>
          </a:p>
        </p:txBody>
      </p:sp>
      <p:pic>
        <p:nvPicPr>
          <p:cNvPr id="6" name="Picture 5">
            <a:extLst>
              <a:ext uri="{FF2B5EF4-FFF2-40B4-BE49-F238E27FC236}">
                <a16:creationId xmlns:a16="http://schemas.microsoft.com/office/drawing/2014/main" id="{4C91086F-E411-1822-D281-2A33FFF911C7}"/>
              </a:ext>
            </a:extLst>
          </p:cNvPr>
          <p:cNvPicPr>
            <a:picLocks noChangeAspect="1"/>
          </p:cNvPicPr>
          <p:nvPr userDrawn="1"/>
        </p:nvPicPr>
        <p:blipFill>
          <a:blip r:embed="rId3"/>
          <a:stretch>
            <a:fillRect/>
          </a:stretch>
        </p:blipFill>
        <p:spPr>
          <a:xfrm>
            <a:off x="69448" y="5971315"/>
            <a:ext cx="1836574" cy="846675"/>
          </a:xfrm>
          <a:prstGeom prst="rect">
            <a:avLst/>
          </a:prstGeom>
        </p:spPr>
      </p:pic>
      <p:sp>
        <p:nvSpPr>
          <p:cNvPr id="7" name="Text 6">
            <a:extLst>
              <a:ext uri="{FF2B5EF4-FFF2-40B4-BE49-F238E27FC236}">
                <a16:creationId xmlns:a16="http://schemas.microsoft.com/office/drawing/2014/main" id="{C91148A3-3B2F-9790-6C77-564EA21C60FD}"/>
              </a:ext>
            </a:extLst>
          </p:cNvPr>
          <p:cNvSpPr/>
          <p:nvPr userDrawn="1"/>
        </p:nvSpPr>
        <p:spPr>
          <a:xfrm>
            <a:off x="7916429" y="6331865"/>
            <a:ext cx="4076541" cy="457200"/>
          </a:xfrm>
          <a:prstGeom prst="rect">
            <a:avLst/>
          </a:prstGeom>
          <a:noFill/>
          <a:ln/>
        </p:spPr>
        <p:txBody>
          <a:bodyPr wrap="square" lIns="0" tIns="0" rIns="0" bIns="0" rtlCol="0" anchor="ctr"/>
          <a:lstStyle/>
          <a:p>
            <a:pPr marL="0" indent="0" algn="r">
              <a:buNone/>
            </a:pPr>
            <a:r>
              <a:rPr lang="en-US" sz="1400" b="1" dirty="0">
                <a:solidFill>
                  <a:srgbClr val="FFFFFF"/>
                </a:solidFill>
                <a:latin typeface="Calibri" pitchFamily="34" charset="0"/>
                <a:ea typeface="Calibri" pitchFamily="34" charset="-122"/>
                <a:cs typeface="Calibri" pitchFamily="34" charset="-120"/>
              </a:rPr>
              <a:t>September 16–18, 2026</a:t>
            </a:r>
            <a:r>
              <a:rPr lang="en-US" sz="1400" dirty="0">
                <a:solidFill>
                  <a:srgbClr val="C9A24B"/>
                </a:solidFill>
                <a:latin typeface="Calibri" pitchFamily="34" charset="0"/>
                <a:ea typeface="Calibri" pitchFamily="34" charset="-122"/>
                <a:cs typeface="Calibri" pitchFamily="34" charset="-120"/>
              </a:rPr>
              <a:t>     </a:t>
            </a:r>
            <a:r>
              <a:rPr lang="en-US" sz="1400" dirty="0">
                <a:solidFill>
                  <a:schemeClr val="bg1"/>
                </a:solidFill>
                <a:latin typeface="Calibri" pitchFamily="34" charset="0"/>
                <a:ea typeface="Calibri" pitchFamily="34" charset="-122"/>
                <a:cs typeface="Calibri" pitchFamily="34" charset="-120"/>
              </a:rPr>
              <a:t> |      </a:t>
            </a:r>
            <a:r>
              <a:rPr lang="en-US" sz="1400" dirty="0">
                <a:solidFill>
                  <a:srgbClr val="E9E4D8"/>
                </a:solidFill>
                <a:latin typeface="Calibri" pitchFamily="34" charset="0"/>
                <a:ea typeface="Calibri" pitchFamily="34" charset="-122"/>
                <a:cs typeface="Calibri" pitchFamily="34" charset="-120"/>
              </a:rPr>
              <a:t>Williamsburg, Virginia</a:t>
            </a:r>
            <a:endParaRPr lang="en-US" sz="1400" dirty="0"/>
          </a:p>
        </p:txBody>
      </p:sp>
      <p:sp>
        <p:nvSpPr>
          <p:cNvPr id="8" name="Text 4">
            <a:extLst>
              <a:ext uri="{FF2B5EF4-FFF2-40B4-BE49-F238E27FC236}">
                <a16:creationId xmlns:a16="http://schemas.microsoft.com/office/drawing/2014/main" id="{8AE195B2-A116-7F7C-DFC1-5BFBB2CB8BA8}"/>
              </a:ext>
            </a:extLst>
          </p:cNvPr>
          <p:cNvSpPr/>
          <p:nvPr userDrawn="1"/>
        </p:nvSpPr>
        <p:spPr>
          <a:xfrm>
            <a:off x="1990557" y="6303795"/>
            <a:ext cx="5362350" cy="470916"/>
          </a:xfrm>
          <a:prstGeom prst="rect">
            <a:avLst/>
          </a:prstGeom>
          <a:noFill/>
          <a:ln/>
        </p:spPr>
        <p:txBody>
          <a:bodyPr wrap="square" lIns="0" tIns="0" rIns="0" bIns="0" rtlCol="0" anchor="t"/>
          <a:lstStyle/>
          <a:p>
            <a:pPr marL="0" indent="0" algn="l">
              <a:buNone/>
            </a:pPr>
            <a:r>
              <a:rPr lang="en-US" sz="1200" i="1" dirty="0">
                <a:solidFill>
                  <a:schemeClr val="bg1"/>
                </a:solidFill>
                <a:latin typeface="+mn-lt"/>
                <a:ea typeface="Georgia" pitchFamily="34" charset="-122"/>
                <a:cs typeface="Georgia" pitchFamily="34" charset="-120"/>
              </a:rPr>
              <a:t>From Colonial Clinics to Community Health Centers: Pioneering the Next Era of Healthcare in Virginia</a:t>
            </a:r>
            <a:endParaRPr lang="en-US" sz="1200" dirty="0">
              <a:solidFill>
                <a:schemeClr val="bg1"/>
              </a:solidFill>
              <a:latin typeface="+mn-lt"/>
            </a:endParaRPr>
          </a:p>
        </p:txBody>
      </p:sp>
      <p:sp>
        <p:nvSpPr>
          <p:cNvPr id="10" name="Content Placeholder 9">
            <a:extLst>
              <a:ext uri="{FF2B5EF4-FFF2-40B4-BE49-F238E27FC236}">
                <a16:creationId xmlns:a16="http://schemas.microsoft.com/office/drawing/2014/main" id="{7953EF6A-E595-AC11-9289-5E7718D8286E}"/>
              </a:ext>
            </a:extLst>
          </p:cNvPr>
          <p:cNvSpPr>
            <a:spLocks noGrp="1"/>
          </p:cNvSpPr>
          <p:nvPr>
            <p:ph sz="quarter" idx="10"/>
          </p:nvPr>
        </p:nvSpPr>
        <p:spPr>
          <a:xfrm>
            <a:off x="754144" y="1891222"/>
            <a:ext cx="10599656" cy="3633030"/>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03348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3E603-AD60-0746-F2A3-2927DA0AAB90}"/>
              </a:ext>
            </a:extLst>
          </p:cNvPr>
          <p:cNvSpPr>
            <a:spLocks noGrp="1"/>
          </p:cNvSpPr>
          <p:nvPr>
            <p:ph type="title"/>
          </p:nvPr>
        </p:nvSpPr>
        <p:spPr>
          <a:xfrm>
            <a:off x="754144" y="365125"/>
            <a:ext cx="10599656" cy="1325563"/>
          </a:xfrm>
          <a:prstGeom prst="rect">
            <a:avLst/>
          </a:prstGeom>
        </p:spPr>
        <p:txBody>
          <a:bodyPr/>
          <a:lstStyle>
            <a:lvl1pPr>
              <a:defRPr b="1"/>
            </a:lvl1pPr>
          </a:lstStyle>
          <a:p>
            <a:r>
              <a:rPr lang="en-US"/>
              <a:t>Click to edit Master title style</a:t>
            </a:r>
          </a:p>
        </p:txBody>
      </p:sp>
      <p:sp>
        <p:nvSpPr>
          <p:cNvPr id="3" name="Shape 0">
            <a:extLst>
              <a:ext uri="{FF2B5EF4-FFF2-40B4-BE49-F238E27FC236}">
                <a16:creationId xmlns:a16="http://schemas.microsoft.com/office/drawing/2014/main" id="{4FBB7155-76C9-2D36-A82E-16DCEC320371}"/>
              </a:ext>
            </a:extLst>
          </p:cNvPr>
          <p:cNvSpPr/>
          <p:nvPr userDrawn="1"/>
        </p:nvSpPr>
        <p:spPr>
          <a:xfrm>
            <a:off x="0" y="0"/>
            <a:ext cx="12191695" cy="164592"/>
          </a:xfrm>
          <a:prstGeom prst="rect">
            <a:avLst/>
          </a:prstGeom>
          <a:solidFill>
            <a:srgbClr val="A6CE39"/>
          </a:solidFill>
          <a:ln/>
        </p:spPr>
        <p:txBody>
          <a:bodyPr/>
          <a:lstStyle/>
          <a:p>
            <a:endParaRPr lang="en-US"/>
          </a:p>
        </p:txBody>
      </p:sp>
      <p:pic>
        <p:nvPicPr>
          <p:cNvPr id="4" name="Picture 3">
            <a:extLst>
              <a:ext uri="{FF2B5EF4-FFF2-40B4-BE49-F238E27FC236}">
                <a16:creationId xmlns:a16="http://schemas.microsoft.com/office/drawing/2014/main" id="{EF630BB3-4ABD-1F74-5FBD-DC48BCC04A98}"/>
              </a:ext>
            </a:extLst>
          </p:cNvPr>
          <p:cNvPicPr>
            <a:picLocks noChangeAspect="1"/>
          </p:cNvPicPr>
          <p:nvPr userDrawn="1"/>
        </p:nvPicPr>
        <p:blipFill>
          <a:blip r:embed="rId2"/>
          <a:srcRect l="-61" t="27709" r="61" b="59522"/>
          <a:stretch>
            <a:fillRect/>
          </a:stretch>
        </p:blipFill>
        <p:spPr>
          <a:xfrm>
            <a:off x="-15088" y="5878599"/>
            <a:ext cx="12207088" cy="980535"/>
          </a:xfrm>
          <a:prstGeom prst="rect">
            <a:avLst/>
          </a:prstGeom>
        </p:spPr>
      </p:pic>
      <p:sp>
        <p:nvSpPr>
          <p:cNvPr id="5" name="Shape 22">
            <a:extLst>
              <a:ext uri="{FF2B5EF4-FFF2-40B4-BE49-F238E27FC236}">
                <a16:creationId xmlns:a16="http://schemas.microsoft.com/office/drawing/2014/main" id="{5A3CB82B-2091-E82A-6B93-D032CC908C66}"/>
              </a:ext>
            </a:extLst>
          </p:cNvPr>
          <p:cNvSpPr/>
          <p:nvPr userDrawn="1"/>
        </p:nvSpPr>
        <p:spPr>
          <a:xfrm>
            <a:off x="0" y="5878598"/>
            <a:ext cx="12207087" cy="980535"/>
          </a:xfrm>
          <a:prstGeom prst="rect">
            <a:avLst/>
          </a:prstGeom>
          <a:solidFill>
            <a:srgbClr val="182469">
              <a:alpha val="60000"/>
            </a:srgbClr>
          </a:solidFill>
          <a:ln/>
        </p:spPr>
        <p:txBody>
          <a:bodyPr/>
          <a:lstStyle/>
          <a:p>
            <a:endParaRPr lang="en-US"/>
          </a:p>
        </p:txBody>
      </p:sp>
      <p:sp>
        <p:nvSpPr>
          <p:cNvPr id="6" name="Text 26">
            <a:extLst>
              <a:ext uri="{FF2B5EF4-FFF2-40B4-BE49-F238E27FC236}">
                <a16:creationId xmlns:a16="http://schemas.microsoft.com/office/drawing/2014/main" id="{D4C241B0-EAE9-9B1E-9274-4168DAFBB72D}"/>
              </a:ext>
            </a:extLst>
          </p:cNvPr>
          <p:cNvSpPr/>
          <p:nvPr userDrawn="1"/>
        </p:nvSpPr>
        <p:spPr>
          <a:xfrm>
            <a:off x="1990556" y="5962171"/>
            <a:ext cx="6623092" cy="384048"/>
          </a:xfrm>
          <a:prstGeom prst="rect">
            <a:avLst/>
          </a:prstGeom>
          <a:noFill/>
          <a:ln/>
        </p:spPr>
        <p:txBody>
          <a:bodyPr wrap="square" lIns="0" tIns="0" rIns="0" bIns="0" rtlCol="0" anchor="ctr"/>
          <a:lstStyle/>
          <a:p>
            <a:r>
              <a:rPr lang="en-US" sz="1600" b="1" dirty="0">
                <a:solidFill>
                  <a:srgbClr val="FFFFFF"/>
                </a:solidFill>
                <a:latin typeface="+mn-lt"/>
                <a:ea typeface="Georgia" pitchFamily="34" charset="-122"/>
                <a:cs typeface="Georgia" pitchFamily="34" charset="-120"/>
              </a:rPr>
              <a:t>2026 VCHA Annual Membership</a:t>
            </a:r>
            <a:r>
              <a:rPr lang="en-US" sz="1600" dirty="0">
                <a:latin typeface="+mn-lt"/>
              </a:rPr>
              <a:t> </a:t>
            </a:r>
            <a:r>
              <a:rPr lang="en-US" sz="1600" b="1" dirty="0">
                <a:solidFill>
                  <a:srgbClr val="FFFFFF"/>
                </a:solidFill>
                <a:latin typeface="+mn-lt"/>
                <a:ea typeface="Georgia" pitchFamily="34" charset="-122"/>
                <a:cs typeface="Georgia" pitchFamily="34" charset="-120"/>
              </a:rPr>
              <a:t>Meeting &amp; Conference</a:t>
            </a:r>
            <a:endParaRPr lang="en-US" sz="1600" dirty="0">
              <a:latin typeface="+mn-lt"/>
            </a:endParaRPr>
          </a:p>
        </p:txBody>
      </p:sp>
      <p:pic>
        <p:nvPicPr>
          <p:cNvPr id="7" name="Picture 6">
            <a:extLst>
              <a:ext uri="{FF2B5EF4-FFF2-40B4-BE49-F238E27FC236}">
                <a16:creationId xmlns:a16="http://schemas.microsoft.com/office/drawing/2014/main" id="{1605255D-1285-BFEF-1267-F25AB5E1FE46}"/>
              </a:ext>
            </a:extLst>
          </p:cNvPr>
          <p:cNvPicPr>
            <a:picLocks noChangeAspect="1"/>
          </p:cNvPicPr>
          <p:nvPr userDrawn="1"/>
        </p:nvPicPr>
        <p:blipFill>
          <a:blip r:embed="rId3"/>
          <a:stretch>
            <a:fillRect/>
          </a:stretch>
        </p:blipFill>
        <p:spPr>
          <a:xfrm>
            <a:off x="69448" y="5971315"/>
            <a:ext cx="1836574" cy="846675"/>
          </a:xfrm>
          <a:prstGeom prst="rect">
            <a:avLst/>
          </a:prstGeom>
        </p:spPr>
      </p:pic>
      <p:sp>
        <p:nvSpPr>
          <p:cNvPr id="8" name="Text 6">
            <a:extLst>
              <a:ext uri="{FF2B5EF4-FFF2-40B4-BE49-F238E27FC236}">
                <a16:creationId xmlns:a16="http://schemas.microsoft.com/office/drawing/2014/main" id="{E247B7C0-0AC3-6546-B3FC-84B1F00DB3AC}"/>
              </a:ext>
            </a:extLst>
          </p:cNvPr>
          <p:cNvSpPr/>
          <p:nvPr userDrawn="1"/>
        </p:nvSpPr>
        <p:spPr>
          <a:xfrm>
            <a:off x="7916429" y="6331865"/>
            <a:ext cx="4076541" cy="457200"/>
          </a:xfrm>
          <a:prstGeom prst="rect">
            <a:avLst/>
          </a:prstGeom>
          <a:noFill/>
          <a:ln/>
        </p:spPr>
        <p:txBody>
          <a:bodyPr wrap="square" lIns="0" tIns="0" rIns="0" bIns="0" rtlCol="0" anchor="ctr"/>
          <a:lstStyle/>
          <a:p>
            <a:pPr marL="0" indent="0" algn="r">
              <a:buNone/>
            </a:pPr>
            <a:r>
              <a:rPr lang="en-US" sz="1400" b="1" dirty="0">
                <a:solidFill>
                  <a:srgbClr val="FFFFFF"/>
                </a:solidFill>
                <a:latin typeface="Calibri" pitchFamily="34" charset="0"/>
                <a:ea typeface="Calibri" pitchFamily="34" charset="-122"/>
                <a:cs typeface="Calibri" pitchFamily="34" charset="-120"/>
              </a:rPr>
              <a:t>September 16–18, 2026</a:t>
            </a:r>
            <a:r>
              <a:rPr lang="en-US" sz="1400" dirty="0">
                <a:solidFill>
                  <a:srgbClr val="C9A24B"/>
                </a:solidFill>
                <a:latin typeface="Calibri" pitchFamily="34" charset="0"/>
                <a:ea typeface="Calibri" pitchFamily="34" charset="-122"/>
                <a:cs typeface="Calibri" pitchFamily="34" charset="-120"/>
              </a:rPr>
              <a:t>     </a:t>
            </a:r>
            <a:r>
              <a:rPr lang="en-US" sz="1400" dirty="0">
                <a:solidFill>
                  <a:schemeClr val="bg1"/>
                </a:solidFill>
                <a:latin typeface="Calibri" pitchFamily="34" charset="0"/>
                <a:ea typeface="Calibri" pitchFamily="34" charset="-122"/>
                <a:cs typeface="Calibri" pitchFamily="34" charset="-120"/>
              </a:rPr>
              <a:t> |      </a:t>
            </a:r>
            <a:r>
              <a:rPr lang="en-US" sz="1400" dirty="0">
                <a:solidFill>
                  <a:srgbClr val="E9E4D8"/>
                </a:solidFill>
                <a:latin typeface="Calibri" pitchFamily="34" charset="0"/>
                <a:ea typeface="Calibri" pitchFamily="34" charset="-122"/>
                <a:cs typeface="Calibri" pitchFamily="34" charset="-120"/>
              </a:rPr>
              <a:t>Williamsburg, Virginia</a:t>
            </a:r>
            <a:endParaRPr lang="en-US" sz="1400" dirty="0"/>
          </a:p>
        </p:txBody>
      </p:sp>
      <p:sp>
        <p:nvSpPr>
          <p:cNvPr id="9" name="Text 4">
            <a:extLst>
              <a:ext uri="{FF2B5EF4-FFF2-40B4-BE49-F238E27FC236}">
                <a16:creationId xmlns:a16="http://schemas.microsoft.com/office/drawing/2014/main" id="{E53B3B0E-7A53-93CE-F3B4-0A079D6C978A}"/>
              </a:ext>
            </a:extLst>
          </p:cNvPr>
          <p:cNvSpPr/>
          <p:nvPr userDrawn="1"/>
        </p:nvSpPr>
        <p:spPr>
          <a:xfrm>
            <a:off x="1990557" y="6303795"/>
            <a:ext cx="5362350" cy="470916"/>
          </a:xfrm>
          <a:prstGeom prst="rect">
            <a:avLst/>
          </a:prstGeom>
          <a:noFill/>
          <a:ln/>
        </p:spPr>
        <p:txBody>
          <a:bodyPr wrap="square" lIns="0" tIns="0" rIns="0" bIns="0" rtlCol="0" anchor="t"/>
          <a:lstStyle/>
          <a:p>
            <a:pPr marL="0" indent="0" algn="l">
              <a:buNone/>
            </a:pPr>
            <a:r>
              <a:rPr lang="en-US" sz="1200" i="1" dirty="0">
                <a:solidFill>
                  <a:schemeClr val="bg1"/>
                </a:solidFill>
                <a:latin typeface="+mn-lt"/>
                <a:ea typeface="Georgia" pitchFamily="34" charset="-122"/>
                <a:cs typeface="Georgia" pitchFamily="34" charset="-120"/>
              </a:rPr>
              <a:t>From Colonial Clinics to Community Health Centers: Pioneering the Next Era of Healthcare in Virginia</a:t>
            </a:r>
            <a:endParaRPr lang="en-US" sz="1200" dirty="0">
              <a:solidFill>
                <a:schemeClr val="bg1"/>
              </a:solidFill>
              <a:latin typeface="+mn-lt"/>
            </a:endParaRPr>
          </a:p>
        </p:txBody>
      </p:sp>
      <p:sp>
        <p:nvSpPr>
          <p:cNvPr id="10" name="Content Placeholder 9">
            <a:extLst>
              <a:ext uri="{FF2B5EF4-FFF2-40B4-BE49-F238E27FC236}">
                <a16:creationId xmlns:a16="http://schemas.microsoft.com/office/drawing/2014/main" id="{C0DE1A18-29FF-3C48-583E-ADE4B1F0150A}"/>
              </a:ext>
            </a:extLst>
          </p:cNvPr>
          <p:cNvSpPr>
            <a:spLocks noGrp="1"/>
          </p:cNvSpPr>
          <p:nvPr>
            <p:ph sz="quarter" idx="10"/>
          </p:nvPr>
        </p:nvSpPr>
        <p:spPr>
          <a:xfrm>
            <a:off x="754144" y="1891222"/>
            <a:ext cx="10599656" cy="3633030"/>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95946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F43DA-F959-832E-69A4-9BF74C01067D}"/>
              </a:ext>
            </a:extLst>
          </p:cNvPr>
          <p:cNvSpPr>
            <a:spLocks noGrp="1"/>
          </p:cNvSpPr>
          <p:nvPr>
            <p:ph type="title"/>
          </p:nvPr>
        </p:nvSpPr>
        <p:spPr>
          <a:xfrm>
            <a:off x="838200" y="365125"/>
            <a:ext cx="10515600" cy="1325563"/>
          </a:xfrm>
          <a:prstGeom prst="rect">
            <a:avLst/>
          </a:prstGeom>
        </p:spPr>
        <p:txBody>
          <a:bodyPr/>
          <a:lstStyle>
            <a:lvl1pPr>
              <a:defRPr>
                <a:latin typeface="+mn-lt"/>
              </a:defRPr>
            </a:lvl1pPr>
          </a:lstStyle>
          <a:p>
            <a:r>
              <a:rPr lang="en-US"/>
              <a:t>Click to edit Master title style</a:t>
            </a:r>
          </a:p>
        </p:txBody>
      </p:sp>
      <p:sp>
        <p:nvSpPr>
          <p:cNvPr id="8" name="Content Placeholder 7">
            <a:extLst>
              <a:ext uri="{FF2B5EF4-FFF2-40B4-BE49-F238E27FC236}">
                <a16:creationId xmlns:a16="http://schemas.microsoft.com/office/drawing/2014/main" id="{21BCF664-417F-B55F-DBB5-A146AAE2B8F1}"/>
              </a:ext>
            </a:extLst>
          </p:cNvPr>
          <p:cNvSpPr>
            <a:spLocks noGrp="1"/>
          </p:cNvSpPr>
          <p:nvPr>
            <p:ph sz="quarter" idx="10"/>
          </p:nvPr>
        </p:nvSpPr>
        <p:spPr>
          <a:xfrm>
            <a:off x="838200" y="1809750"/>
            <a:ext cx="10515600" cy="4683125"/>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9511FF26-4D8C-FB0B-F9A0-D40CD6469BFD}"/>
              </a:ext>
            </a:extLst>
          </p:cNvPr>
          <p:cNvPicPr>
            <a:picLocks noChangeAspect="1"/>
          </p:cNvPicPr>
          <p:nvPr userDrawn="1"/>
        </p:nvPicPr>
        <p:blipFill>
          <a:blip r:embed="rId2"/>
          <a:srcRect l="-61" t="27709" r="61" b="59522"/>
          <a:stretch>
            <a:fillRect/>
          </a:stretch>
        </p:blipFill>
        <p:spPr>
          <a:xfrm>
            <a:off x="-15088" y="5878599"/>
            <a:ext cx="12207088" cy="980535"/>
          </a:xfrm>
          <a:prstGeom prst="rect">
            <a:avLst/>
          </a:prstGeom>
        </p:spPr>
      </p:pic>
      <p:sp>
        <p:nvSpPr>
          <p:cNvPr id="10" name="Shape 22">
            <a:extLst>
              <a:ext uri="{FF2B5EF4-FFF2-40B4-BE49-F238E27FC236}">
                <a16:creationId xmlns:a16="http://schemas.microsoft.com/office/drawing/2014/main" id="{82D19B17-E00C-CA3C-91FD-E49E675EA847}"/>
              </a:ext>
            </a:extLst>
          </p:cNvPr>
          <p:cNvSpPr/>
          <p:nvPr userDrawn="1"/>
        </p:nvSpPr>
        <p:spPr>
          <a:xfrm>
            <a:off x="0" y="5878598"/>
            <a:ext cx="12207087" cy="980535"/>
          </a:xfrm>
          <a:prstGeom prst="rect">
            <a:avLst/>
          </a:prstGeom>
          <a:solidFill>
            <a:srgbClr val="182469">
              <a:alpha val="60000"/>
            </a:srgbClr>
          </a:solidFill>
          <a:ln/>
        </p:spPr>
        <p:txBody>
          <a:bodyPr/>
          <a:lstStyle/>
          <a:p>
            <a:endParaRPr lang="en-US"/>
          </a:p>
        </p:txBody>
      </p:sp>
      <p:sp>
        <p:nvSpPr>
          <p:cNvPr id="11" name="Text 26">
            <a:extLst>
              <a:ext uri="{FF2B5EF4-FFF2-40B4-BE49-F238E27FC236}">
                <a16:creationId xmlns:a16="http://schemas.microsoft.com/office/drawing/2014/main" id="{0A31607F-8D87-84B6-E266-95D17E8898EA}"/>
              </a:ext>
            </a:extLst>
          </p:cNvPr>
          <p:cNvSpPr/>
          <p:nvPr userDrawn="1"/>
        </p:nvSpPr>
        <p:spPr>
          <a:xfrm>
            <a:off x="1990556" y="5962171"/>
            <a:ext cx="6623092" cy="384048"/>
          </a:xfrm>
          <a:prstGeom prst="rect">
            <a:avLst/>
          </a:prstGeom>
          <a:noFill/>
          <a:ln/>
        </p:spPr>
        <p:txBody>
          <a:bodyPr wrap="square" lIns="0" tIns="0" rIns="0" bIns="0" rtlCol="0" anchor="ctr"/>
          <a:lstStyle/>
          <a:p>
            <a:r>
              <a:rPr lang="en-US" sz="1600" b="1" dirty="0">
                <a:solidFill>
                  <a:srgbClr val="FFFFFF"/>
                </a:solidFill>
                <a:latin typeface="+mn-lt"/>
                <a:ea typeface="Georgia" pitchFamily="34" charset="-122"/>
                <a:cs typeface="Georgia" pitchFamily="34" charset="-120"/>
              </a:rPr>
              <a:t>2026 VCHA Annual Membership</a:t>
            </a:r>
            <a:r>
              <a:rPr lang="en-US" sz="1600" dirty="0">
                <a:latin typeface="+mn-lt"/>
              </a:rPr>
              <a:t> </a:t>
            </a:r>
            <a:r>
              <a:rPr lang="en-US" sz="1600" b="1" dirty="0">
                <a:solidFill>
                  <a:srgbClr val="FFFFFF"/>
                </a:solidFill>
                <a:latin typeface="+mn-lt"/>
                <a:ea typeface="Georgia" pitchFamily="34" charset="-122"/>
                <a:cs typeface="Georgia" pitchFamily="34" charset="-120"/>
              </a:rPr>
              <a:t>Meeting &amp; Conference</a:t>
            </a:r>
            <a:endParaRPr lang="en-US" sz="1600" dirty="0">
              <a:latin typeface="+mn-lt"/>
            </a:endParaRPr>
          </a:p>
        </p:txBody>
      </p:sp>
      <p:pic>
        <p:nvPicPr>
          <p:cNvPr id="12" name="Picture 11">
            <a:extLst>
              <a:ext uri="{FF2B5EF4-FFF2-40B4-BE49-F238E27FC236}">
                <a16:creationId xmlns:a16="http://schemas.microsoft.com/office/drawing/2014/main" id="{36E95FB6-B1C6-05A3-00F8-B6B9811D447C}"/>
              </a:ext>
            </a:extLst>
          </p:cNvPr>
          <p:cNvPicPr>
            <a:picLocks noChangeAspect="1"/>
          </p:cNvPicPr>
          <p:nvPr userDrawn="1"/>
        </p:nvPicPr>
        <p:blipFill>
          <a:blip r:embed="rId3"/>
          <a:stretch>
            <a:fillRect/>
          </a:stretch>
        </p:blipFill>
        <p:spPr>
          <a:xfrm>
            <a:off x="69448" y="5971315"/>
            <a:ext cx="1836574" cy="846675"/>
          </a:xfrm>
          <a:prstGeom prst="rect">
            <a:avLst/>
          </a:prstGeom>
        </p:spPr>
      </p:pic>
      <p:sp>
        <p:nvSpPr>
          <p:cNvPr id="13" name="Text 6">
            <a:extLst>
              <a:ext uri="{FF2B5EF4-FFF2-40B4-BE49-F238E27FC236}">
                <a16:creationId xmlns:a16="http://schemas.microsoft.com/office/drawing/2014/main" id="{C0C75BCD-92D3-3568-D506-45AD48F5579A}"/>
              </a:ext>
            </a:extLst>
          </p:cNvPr>
          <p:cNvSpPr/>
          <p:nvPr userDrawn="1"/>
        </p:nvSpPr>
        <p:spPr>
          <a:xfrm>
            <a:off x="7916429" y="6331865"/>
            <a:ext cx="4076541" cy="457200"/>
          </a:xfrm>
          <a:prstGeom prst="rect">
            <a:avLst/>
          </a:prstGeom>
          <a:noFill/>
          <a:ln/>
        </p:spPr>
        <p:txBody>
          <a:bodyPr wrap="square" lIns="0" tIns="0" rIns="0" bIns="0" rtlCol="0" anchor="ctr"/>
          <a:lstStyle/>
          <a:p>
            <a:pPr marL="0" indent="0" algn="r">
              <a:buNone/>
            </a:pPr>
            <a:r>
              <a:rPr lang="en-US" sz="1400" b="1" dirty="0">
                <a:solidFill>
                  <a:srgbClr val="FFFFFF"/>
                </a:solidFill>
                <a:latin typeface="Calibri" pitchFamily="34" charset="0"/>
                <a:ea typeface="Calibri" pitchFamily="34" charset="-122"/>
                <a:cs typeface="Calibri" pitchFamily="34" charset="-120"/>
              </a:rPr>
              <a:t>September 16–18, 2026</a:t>
            </a:r>
            <a:r>
              <a:rPr lang="en-US" sz="1400" dirty="0">
                <a:solidFill>
                  <a:srgbClr val="C9A24B"/>
                </a:solidFill>
                <a:latin typeface="Calibri" pitchFamily="34" charset="0"/>
                <a:ea typeface="Calibri" pitchFamily="34" charset="-122"/>
                <a:cs typeface="Calibri" pitchFamily="34" charset="-120"/>
              </a:rPr>
              <a:t>     </a:t>
            </a:r>
            <a:r>
              <a:rPr lang="en-US" sz="1400" dirty="0">
                <a:solidFill>
                  <a:schemeClr val="bg1"/>
                </a:solidFill>
                <a:latin typeface="Calibri" pitchFamily="34" charset="0"/>
                <a:ea typeface="Calibri" pitchFamily="34" charset="-122"/>
                <a:cs typeface="Calibri" pitchFamily="34" charset="-120"/>
              </a:rPr>
              <a:t> |      </a:t>
            </a:r>
            <a:r>
              <a:rPr lang="en-US" sz="1400" dirty="0">
                <a:solidFill>
                  <a:srgbClr val="E9E4D8"/>
                </a:solidFill>
                <a:latin typeface="Calibri" pitchFamily="34" charset="0"/>
                <a:ea typeface="Calibri" pitchFamily="34" charset="-122"/>
                <a:cs typeface="Calibri" pitchFamily="34" charset="-120"/>
              </a:rPr>
              <a:t>Williamsburg, Virginia</a:t>
            </a:r>
            <a:endParaRPr lang="en-US" sz="1400" dirty="0"/>
          </a:p>
        </p:txBody>
      </p:sp>
      <p:sp>
        <p:nvSpPr>
          <p:cNvPr id="14" name="Text 4">
            <a:extLst>
              <a:ext uri="{FF2B5EF4-FFF2-40B4-BE49-F238E27FC236}">
                <a16:creationId xmlns:a16="http://schemas.microsoft.com/office/drawing/2014/main" id="{9527139A-5CA8-873D-DB68-DA1B3C62D0A2}"/>
              </a:ext>
            </a:extLst>
          </p:cNvPr>
          <p:cNvSpPr/>
          <p:nvPr userDrawn="1"/>
        </p:nvSpPr>
        <p:spPr>
          <a:xfrm>
            <a:off x="1990557" y="6303795"/>
            <a:ext cx="5362350" cy="470916"/>
          </a:xfrm>
          <a:prstGeom prst="rect">
            <a:avLst/>
          </a:prstGeom>
          <a:noFill/>
          <a:ln/>
        </p:spPr>
        <p:txBody>
          <a:bodyPr wrap="square" lIns="0" tIns="0" rIns="0" bIns="0" rtlCol="0" anchor="t"/>
          <a:lstStyle/>
          <a:p>
            <a:pPr marL="0" indent="0" algn="l">
              <a:buNone/>
            </a:pPr>
            <a:r>
              <a:rPr lang="en-US" sz="1200" i="1" dirty="0">
                <a:solidFill>
                  <a:schemeClr val="bg1"/>
                </a:solidFill>
                <a:latin typeface="+mn-lt"/>
                <a:ea typeface="Georgia" pitchFamily="34" charset="-122"/>
                <a:cs typeface="Georgia" pitchFamily="34" charset="-120"/>
              </a:rPr>
              <a:t>From Colonial Clinics to Community Health Centers: Pioneering the Next Era of Healthcare in Virginia</a:t>
            </a:r>
            <a:endParaRPr lang="en-US" sz="1200" dirty="0">
              <a:solidFill>
                <a:schemeClr val="bg1"/>
              </a:solidFill>
              <a:latin typeface="+mn-lt"/>
            </a:endParaRPr>
          </a:p>
        </p:txBody>
      </p:sp>
      <p:sp>
        <p:nvSpPr>
          <p:cNvPr id="3" name="Shape 0">
            <a:extLst>
              <a:ext uri="{FF2B5EF4-FFF2-40B4-BE49-F238E27FC236}">
                <a16:creationId xmlns:a16="http://schemas.microsoft.com/office/drawing/2014/main" id="{16E8D7F9-F158-0FDC-9879-7C07FB13505D}"/>
              </a:ext>
            </a:extLst>
          </p:cNvPr>
          <p:cNvSpPr/>
          <p:nvPr userDrawn="1"/>
        </p:nvSpPr>
        <p:spPr>
          <a:xfrm>
            <a:off x="0" y="0"/>
            <a:ext cx="12191695" cy="164592"/>
          </a:xfrm>
          <a:prstGeom prst="rect">
            <a:avLst/>
          </a:prstGeom>
          <a:solidFill>
            <a:srgbClr val="A6CE39"/>
          </a:solidFill>
          <a:ln/>
        </p:spPr>
        <p:txBody>
          <a:bodyPr/>
          <a:lstStyle/>
          <a:p>
            <a:endParaRPr lang="en-US"/>
          </a:p>
        </p:txBody>
      </p:sp>
    </p:spTree>
    <p:extLst>
      <p:ext uri="{BB962C8B-B14F-4D97-AF65-F5344CB8AC3E}">
        <p14:creationId xmlns:p14="http://schemas.microsoft.com/office/powerpoint/2010/main" val="899029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6AF64AC-BC4C-BCA9-D3E0-7D644898E308}"/>
              </a:ext>
            </a:extLst>
          </p:cNvPr>
          <p:cNvSpPr>
            <a:spLocks noGrp="1"/>
          </p:cNvSpPr>
          <p:nvPr>
            <p:ph type="title"/>
          </p:nvPr>
        </p:nvSpPr>
        <p:spPr>
          <a:xfrm>
            <a:off x="838200" y="365125"/>
            <a:ext cx="10515600" cy="1325563"/>
          </a:xfrm>
          <a:prstGeom prst="rect">
            <a:avLst/>
          </a:prstGeom>
        </p:spPr>
        <p:txBody>
          <a:bodyPr/>
          <a:lstStyle>
            <a:lvl1pPr>
              <a:defRPr>
                <a:latin typeface="+mn-lt"/>
              </a:defRPr>
            </a:lvl1pPr>
          </a:lstStyle>
          <a:p>
            <a:r>
              <a:rPr lang="en-US"/>
              <a:t>Click to edit Master title style</a:t>
            </a:r>
          </a:p>
        </p:txBody>
      </p:sp>
      <p:sp>
        <p:nvSpPr>
          <p:cNvPr id="4" name="Content Placeholder 7">
            <a:extLst>
              <a:ext uri="{FF2B5EF4-FFF2-40B4-BE49-F238E27FC236}">
                <a16:creationId xmlns:a16="http://schemas.microsoft.com/office/drawing/2014/main" id="{F0421D53-DA39-E540-C3E7-74AAF6D8D059}"/>
              </a:ext>
            </a:extLst>
          </p:cNvPr>
          <p:cNvSpPr>
            <a:spLocks noGrp="1"/>
          </p:cNvSpPr>
          <p:nvPr>
            <p:ph sz="quarter" idx="10"/>
          </p:nvPr>
        </p:nvSpPr>
        <p:spPr>
          <a:xfrm>
            <a:off x="838200" y="1809750"/>
            <a:ext cx="10515600" cy="4683125"/>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a:extLst>
              <a:ext uri="{FF2B5EF4-FFF2-40B4-BE49-F238E27FC236}">
                <a16:creationId xmlns:a16="http://schemas.microsoft.com/office/drawing/2014/main" id="{7B9A93D1-681E-FB61-9F27-A7E52FE04696}"/>
              </a:ext>
            </a:extLst>
          </p:cNvPr>
          <p:cNvPicPr>
            <a:picLocks noChangeAspect="1"/>
          </p:cNvPicPr>
          <p:nvPr userDrawn="1"/>
        </p:nvPicPr>
        <p:blipFill>
          <a:blip r:embed="rId2"/>
          <a:srcRect l="-61" t="27709" r="61" b="59522"/>
          <a:stretch>
            <a:fillRect/>
          </a:stretch>
        </p:blipFill>
        <p:spPr>
          <a:xfrm>
            <a:off x="-15088" y="5878599"/>
            <a:ext cx="12207088" cy="980535"/>
          </a:xfrm>
          <a:prstGeom prst="rect">
            <a:avLst/>
          </a:prstGeom>
        </p:spPr>
      </p:pic>
      <p:sp>
        <p:nvSpPr>
          <p:cNvPr id="6" name="Shape 22">
            <a:extLst>
              <a:ext uri="{FF2B5EF4-FFF2-40B4-BE49-F238E27FC236}">
                <a16:creationId xmlns:a16="http://schemas.microsoft.com/office/drawing/2014/main" id="{B2D6B14C-8D51-B960-58E2-64CAF1894572}"/>
              </a:ext>
            </a:extLst>
          </p:cNvPr>
          <p:cNvSpPr/>
          <p:nvPr userDrawn="1"/>
        </p:nvSpPr>
        <p:spPr>
          <a:xfrm>
            <a:off x="0" y="5878598"/>
            <a:ext cx="12207087" cy="980535"/>
          </a:xfrm>
          <a:prstGeom prst="rect">
            <a:avLst/>
          </a:prstGeom>
          <a:solidFill>
            <a:srgbClr val="182469">
              <a:alpha val="60000"/>
            </a:srgbClr>
          </a:solidFill>
          <a:ln/>
        </p:spPr>
        <p:txBody>
          <a:bodyPr/>
          <a:lstStyle/>
          <a:p>
            <a:endParaRPr lang="en-US"/>
          </a:p>
        </p:txBody>
      </p:sp>
      <p:sp>
        <p:nvSpPr>
          <p:cNvPr id="7" name="Text 26">
            <a:extLst>
              <a:ext uri="{FF2B5EF4-FFF2-40B4-BE49-F238E27FC236}">
                <a16:creationId xmlns:a16="http://schemas.microsoft.com/office/drawing/2014/main" id="{B9345169-1397-F33C-EE22-932DF2E36CB5}"/>
              </a:ext>
            </a:extLst>
          </p:cNvPr>
          <p:cNvSpPr/>
          <p:nvPr userDrawn="1"/>
        </p:nvSpPr>
        <p:spPr>
          <a:xfrm>
            <a:off x="1990556" y="5962171"/>
            <a:ext cx="6623092" cy="384048"/>
          </a:xfrm>
          <a:prstGeom prst="rect">
            <a:avLst/>
          </a:prstGeom>
          <a:noFill/>
          <a:ln/>
        </p:spPr>
        <p:txBody>
          <a:bodyPr wrap="square" lIns="0" tIns="0" rIns="0" bIns="0" rtlCol="0" anchor="ctr"/>
          <a:lstStyle/>
          <a:p>
            <a:r>
              <a:rPr lang="en-US" sz="1600" b="1" dirty="0">
                <a:solidFill>
                  <a:srgbClr val="FFFFFF"/>
                </a:solidFill>
                <a:latin typeface="+mn-lt"/>
                <a:ea typeface="Georgia" pitchFamily="34" charset="-122"/>
                <a:cs typeface="Georgia" pitchFamily="34" charset="-120"/>
              </a:rPr>
              <a:t>2026 VCHA Annual Membership</a:t>
            </a:r>
            <a:r>
              <a:rPr lang="en-US" sz="1600" dirty="0">
                <a:latin typeface="+mn-lt"/>
              </a:rPr>
              <a:t> </a:t>
            </a:r>
            <a:r>
              <a:rPr lang="en-US" sz="1600" b="1" dirty="0">
                <a:solidFill>
                  <a:srgbClr val="FFFFFF"/>
                </a:solidFill>
                <a:latin typeface="+mn-lt"/>
                <a:ea typeface="Georgia" pitchFamily="34" charset="-122"/>
                <a:cs typeface="Georgia" pitchFamily="34" charset="-120"/>
              </a:rPr>
              <a:t>Meeting &amp; Conference</a:t>
            </a:r>
            <a:endParaRPr lang="en-US" sz="1600" dirty="0">
              <a:latin typeface="+mn-lt"/>
            </a:endParaRPr>
          </a:p>
        </p:txBody>
      </p:sp>
      <p:pic>
        <p:nvPicPr>
          <p:cNvPr id="8" name="Picture 7">
            <a:extLst>
              <a:ext uri="{FF2B5EF4-FFF2-40B4-BE49-F238E27FC236}">
                <a16:creationId xmlns:a16="http://schemas.microsoft.com/office/drawing/2014/main" id="{D3CDEFC6-624A-00A6-E5CC-B410AB315D61}"/>
              </a:ext>
            </a:extLst>
          </p:cNvPr>
          <p:cNvPicPr>
            <a:picLocks noChangeAspect="1"/>
          </p:cNvPicPr>
          <p:nvPr userDrawn="1"/>
        </p:nvPicPr>
        <p:blipFill>
          <a:blip r:embed="rId3"/>
          <a:stretch>
            <a:fillRect/>
          </a:stretch>
        </p:blipFill>
        <p:spPr>
          <a:xfrm>
            <a:off x="69448" y="5971315"/>
            <a:ext cx="1836574" cy="846675"/>
          </a:xfrm>
          <a:prstGeom prst="rect">
            <a:avLst/>
          </a:prstGeom>
        </p:spPr>
      </p:pic>
      <p:sp>
        <p:nvSpPr>
          <p:cNvPr id="9" name="Text 6">
            <a:extLst>
              <a:ext uri="{FF2B5EF4-FFF2-40B4-BE49-F238E27FC236}">
                <a16:creationId xmlns:a16="http://schemas.microsoft.com/office/drawing/2014/main" id="{CEDBC5C1-AE5E-814D-BE32-A2CB0B0FC2B1}"/>
              </a:ext>
            </a:extLst>
          </p:cNvPr>
          <p:cNvSpPr/>
          <p:nvPr userDrawn="1"/>
        </p:nvSpPr>
        <p:spPr>
          <a:xfrm>
            <a:off x="7916429" y="6331865"/>
            <a:ext cx="4076541" cy="457200"/>
          </a:xfrm>
          <a:prstGeom prst="rect">
            <a:avLst/>
          </a:prstGeom>
          <a:noFill/>
          <a:ln/>
        </p:spPr>
        <p:txBody>
          <a:bodyPr wrap="square" lIns="0" tIns="0" rIns="0" bIns="0" rtlCol="0" anchor="ctr"/>
          <a:lstStyle/>
          <a:p>
            <a:pPr marL="0" indent="0" algn="r">
              <a:buNone/>
            </a:pPr>
            <a:r>
              <a:rPr lang="en-US" sz="1400" b="1" dirty="0">
                <a:solidFill>
                  <a:srgbClr val="FFFFFF"/>
                </a:solidFill>
                <a:latin typeface="Calibri" pitchFamily="34" charset="0"/>
                <a:ea typeface="Calibri" pitchFamily="34" charset="-122"/>
                <a:cs typeface="Calibri" pitchFamily="34" charset="-120"/>
              </a:rPr>
              <a:t>September 16–18, 2026</a:t>
            </a:r>
            <a:r>
              <a:rPr lang="en-US" sz="1400" dirty="0">
                <a:solidFill>
                  <a:srgbClr val="C9A24B"/>
                </a:solidFill>
                <a:latin typeface="Calibri" pitchFamily="34" charset="0"/>
                <a:ea typeface="Calibri" pitchFamily="34" charset="-122"/>
                <a:cs typeface="Calibri" pitchFamily="34" charset="-120"/>
              </a:rPr>
              <a:t>     </a:t>
            </a:r>
            <a:r>
              <a:rPr lang="en-US" sz="1400" dirty="0">
                <a:solidFill>
                  <a:schemeClr val="bg1"/>
                </a:solidFill>
                <a:latin typeface="Calibri" pitchFamily="34" charset="0"/>
                <a:ea typeface="Calibri" pitchFamily="34" charset="-122"/>
                <a:cs typeface="Calibri" pitchFamily="34" charset="-120"/>
              </a:rPr>
              <a:t> |      </a:t>
            </a:r>
            <a:r>
              <a:rPr lang="en-US" sz="1400" dirty="0">
                <a:solidFill>
                  <a:srgbClr val="E9E4D8"/>
                </a:solidFill>
                <a:latin typeface="Calibri" pitchFamily="34" charset="0"/>
                <a:ea typeface="Calibri" pitchFamily="34" charset="-122"/>
                <a:cs typeface="Calibri" pitchFamily="34" charset="-120"/>
              </a:rPr>
              <a:t>Williamsburg, Virginia</a:t>
            </a:r>
            <a:endParaRPr lang="en-US" sz="1400" dirty="0"/>
          </a:p>
        </p:txBody>
      </p:sp>
      <p:sp>
        <p:nvSpPr>
          <p:cNvPr id="10" name="Text 4">
            <a:extLst>
              <a:ext uri="{FF2B5EF4-FFF2-40B4-BE49-F238E27FC236}">
                <a16:creationId xmlns:a16="http://schemas.microsoft.com/office/drawing/2014/main" id="{80CF94AD-53DD-6107-F293-2635D4E04E87}"/>
              </a:ext>
            </a:extLst>
          </p:cNvPr>
          <p:cNvSpPr/>
          <p:nvPr userDrawn="1"/>
        </p:nvSpPr>
        <p:spPr>
          <a:xfrm>
            <a:off x="1990557" y="6303795"/>
            <a:ext cx="5362350" cy="470916"/>
          </a:xfrm>
          <a:prstGeom prst="rect">
            <a:avLst/>
          </a:prstGeom>
          <a:noFill/>
          <a:ln/>
        </p:spPr>
        <p:txBody>
          <a:bodyPr wrap="square" lIns="0" tIns="0" rIns="0" bIns="0" rtlCol="0" anchor="t"/>
          <a:lstStyle/>
          <a:p>
            <a:pPr marL="0" indent="0" algn="l">
              <a:buNone/>
            </a:pPr>
            <a:r>
              <a:rPr lang="en-US" sz="1200" i="1" dirty="0">
                <a:solidFill>
                  <a:schemeClr val="bg1"/>
                </a:solidFill>
                <a:latin typeface="+mn-lt"/>
                <a:ea typeface="Georgia" pitchFamily="34" charset="-122"/>
                <a:cs typeface="Georgia" pitchFamily="34" charset="-120"/>
              </a:rPr>
              <a:t>From Colonial Clinics to Community Health Centers: Pioneering the Next Era of Healthcare in Virginia</a:t>
            </a:r>
            <a:endParaRPr lang="en-US" sz="1200" dirty="0">
              <a:solidFill>
                <a:schemeClr val="bg1"/>
              </a:solidFill>
              <a:latin typeface="+mn-lt"/>
            </a:endParaRPr>
          </a:p>
        </p:txBody>
      </p:sp>
      <p:sp>
        <p:nvSpPr>
          <p:cNvPr id="11" name="Shape 0">
            <a:extLst>
              <a:ext uri="{FF2B5EF4-FFF2-40B4-BE49-F238E27FC236}">
                <a16:creationId xmlns:a16="http://schemas.microsoft.com/office/drawing/2014/main" id="{625D82FD-BA7F-933E-6808-743653FF405E}"/>
              </a:ext>
            </a:extLst>
          </p:cNvPr>
          <p:cNvSpPr/>
          <p:nvPr userDrawn="1"/>
        </p:nvSpPr>
        <p:spPr>
          <a:xfrm>
            <a:off x="0" y="0"/>
            <a:ext cx="12191695" cy="164592"/>
          </a:xfrm>
          <a:prstGeom prst="rect">
            <a:avLst/>
          </a:prstGeom>
          <a:solidFill>
            <a:srgbClr val="A6CE39"/>
          </a:solidFill>
          <a:ln/>
        </p:spPr>
        <p:txBody>
          <a:bodyPr/>
          <a:lstStyle/>
          <a:p>
            <a:endParaRPr lang="en-US"/>
          </a:p>
        </p:txBody>
      </p:sp>
    </p:spTree>
    <p:extLst>
      <p:ext uri="{BB962C8B-B14F-4D97-AF65-F5344CB8AC3E}">
        <p14:creationId xmlns:p14="http://schemas.microsoft.com/office/powerpoint/2010/main" val="126846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DEFAULT">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EB342F41-CAC9-1963-6C17-14E7A3CD3AC7}"/>
              </a:ext>
            </a:extLst>
          </p:cNvPr>
          <p:cNvGrpSpPr/>
          <p:nvPr userDrawn="1"/>
        </p:nvGrpSpPr>
        <p:grpSpPr>
          <a:xfrm>
            <a:off x="0" y="-1"/>
            <a:ext cx="12198401" cy="6858001"/>
            <a:chOff x="0" y="-1"/>
            <a:chExt cx="12198401" cy="6858001"/>
          </a:xfrm>
        </p:grpSpPr>
        <p:pic>
          <p:nvPicPr>
            <p:cNvPr id="8" name="Picture 7">
              <a:extLst>
                <a:ext uri="{FF2B5EF4-FFF2-40B4-BE49-F238E27FC236}">
                  <a16:creationId xmlns:a16="http://schemas.microsoft.com/office/drawing/2014/main" id="{878A3587-1A06-56A6-194B-9517616F4B30}"/>
                </a:ext>
              </a:extLst>
            </p:cNvPr>
            <p:cNvPicPr>
              <a:picLocks noChangeAspect="1"/>
            </p:cNvPicPr>
            <p:nvPr userDrawn="1"/>
          </p:nvPicPr>
          <p:blipFill>
            <a:blip r:embed="rId2"/>
            <a:srcRect t="5347" b="5347"/>
            <a:stretch>
              <a:fillRect/>
            </a:stretch>
          </p:blipFill>
          <p:spPr>
            <a:xfrm>
              <a:off x="0" y="-1"/>
              <a:ext cx="12185294" cy="6858001"/>
            </a:xfrm>
            <a:prstGeom prst="rect">
              <a:avLst/>
            </a:prstGeom>
          </p:spPr>
        </p:pic>
        <p:pic>
          <p:nvPicPr>
            <p:cNvPr id="5" name="Picture 4">
              <a:extLst>
                <a:ext uri="{FF2B5EF4-FFF2-40B4-BE49-F238E27FC236}">
                  <a16:creationId xmlns:a16="http://schemas.microsoft.com/office/drawing/2014/main" id="{2C72632D-A8AD-4B2A-561A-60515D310BE0}"/>
                </a:ext>
              </a:extLst>
            </p:cNvPr>
            <p:cNvPicPr>
              <a:picLocks noChangeAspect="1"/>
            </p:cNvPicPr>
            <p:nvPr userDrawn="1"/>
          </p:nvPicPr>
          <p:blipFill>
            <a:blip r:embed="rId2"/>
            <a:srcRect l="8804" t="80017" r="64199" b="5347"/>
            <a:stretch>
              <a:fillRect/>
            </a:stretch>
          </p:blipFill>
          <p:spPr>
            <a:xfrm>
              <a:off x="1065320" y="4844953"/>
              <a:ext cx="2574525" cy="1123950"/>
            </a:xfrm>
            <a:prstGeom prst="rect">
              <a:avLst/>
            </a:prstGeom>
          </p:spPr>
        </p:pic>
        <p:sp>
          <p:nvSpPr>
            <p:cNvPr id="9" name="Shape 1">
              <a:extLst>
                <a:ext uri="{FF2B5EF4-FFF2-40B4-BE49-F238E27FC236}">
                  <a16:creationId xmlns:a16="http://schemas.microsoft.com/office/drawing/2014/main" id="{D99BDCDF-0742-9E32-3D28-A0D43BE38C8B}"/>
                </a:ext>
              </a:extLst>
            </p:cNvPr>
            <p:cNvSpPr/>
            <p:nvPr userDrawn="1"/>
          </p:nvSpPr>
          <p:spPr>
            <a:xfrm>
              <a:off x="6706" y="-1"/>
              <a:ext cx="12191695" cy="6858000"/>
            </a:xfrm>
            <a:prstGeom prst="rect">
              <a:avLst/>
            </a:prstGeom>
            <a:solidFill>
              <a:srgbClr val="182469">
                <a:alpha val="54902"/>
              </a:srgbClr>
            </a:solidFill>
            <a:ln/>
          </p:spPr>
          <p:txBody>
            <a:bodyPr/>
            <a:lstStyle/>
            <a:p>
              <a:endParaRPr lang="en-US"/>
            </a:p>
          </p:txBody>
        </p:sp>
        <p:pic>
          <p:nvPicPr>
            <p:cNvPr id="11" name="Picture 10">
              <a:extLst>
                <a:ext uri="{FF2B5EF4-FFF2-40B4-BE49-F238E27FC236}">
                  <a16:creationId xmlns:a16="http://schemas.microsoft.com/office/drawing/2014/main" id="{176D2866-7BA5-5E06-F43F-E2AF86FEB85E}"/>
                </a:ext>
              </a:extLst>
            </p:cNvPr>
            <p:cNvPicPr>
              <a:picLocks noChangeAspect="1"/>
            </p:cNvPicPr>
            <p:nvPr userDrawn="1"/>
          </p:nvPicPr>
          <p:blipFill>
            <a:blip r:embed="rId3"/>
            <a:stretch>
              <a:fillRect/>
            </a:stretch>
          </p:blipFill>
          <p:spPr>
            <a:xfrm>
              <a:off x="4442143" y="4907096"/>
              <a:ext cx="2620370" cy="1208011"/>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7" y="1143000"/>
            <a:ext cx="8683753" cy="3095149"/>
          </a:xfrm>
        </p:spPr>
        <p:txBody>
          <a:bodyPr vert="horz" lIns="91440" tIns="45720" rIns="91440" bIns="45720" rtlCol="0" anchor="b">
            <a:normAutofit/>
          </a:bodyPr>
          <a:lstStyle>
            <a:lvl1pPr>
              <a:defRPr lang="en-US" sz="60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7" y="4498848"/>
            <a:ext cx="6881457" cy="1014984"/>
          </a:xfrm>
        </p:spPr>
        <p:txBody>
          <a:bodyPr vert="horz" lIns="91440" tIns="45720" rIns="91440" bIns="45720" rtlCol="0">
            <a:normAutofit/>
          </a:bodyPr>
          <a:lstStyle>
            <a:lvl1pPr marL="0" indent="0">
              <a:buNone/>
              <a:defRPr lang="en-US" sz="1800" dirty="0"/>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12647" y="6343955"/>
            <a:ext cx="2805405" cy="365125"/>
          </a:xfrm>
        </p:spPr>
        <p:txBody>
          <a:bodyPr/>
          <a:lstStyle/>
          <a:p>
            <a:r>
              <a:rPr lang="en-US"/>
              <a:t>Promoting Health Equity</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221509" y="6343955"/>
            <a:ext cx="2875064" cy="365125"/>
          </a:xfrm>
        </p:spPr>
        <p:txBody>
          <a:bodyPr/>
          <a:lstStyle/>
          <a:p>
            <a:fld id="{BF15A352-A904-4C0B-9AFC-7D6A7D24C567}" type="datetimeFigureOut">
              <a:rPr lang="en-US" smtClean="0"/>
              <a:t>9/4/2026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584990244"/>
      </p:ext>
    </p:extLst>
  </p:cSld>
  <p:clrMapOvr>
    <a:masterClrMapping/>
  </p:clrMapOvr>
  <p:hf hdr="0" dt="0"/>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5 Column">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950ED98-B5D1-206C-403F-FA954F9D2CFF}"/>
              </a:ext>
            </a:extLst>
          </p:cNvPr>
          <p:cNvSpPr/>
          <p:nvPr userDrawn="1"/>
        </p:nvSpPr>
        <p:spPr>
          <a:xfrm>
            <a:off x="685338"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0E8643CE-01D9-3E5E-15F6-20689F775F15}"/>
              </a:ext>
            </a:extLst>
          </p:cNvPr>
          <p:cNvSpPr/>
          <p:nvPr userDrawn="1"/>
        </p:nvSpPr>
        <p:spPr>
          <a:xfrm>
            <a:off x="2900911" y="3796480"/>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AF82DDD-EDEC-7D87-F43A-113C5E4A4FE7}"/>
              </a:ext>
            </a:extLst>
          </p:cNvPr>
          <p:cNvSpPr/>
          <p:nvPr userDrawn="1"/>
        </p:nvSpPr>
        <p:spPr>
          <a:xfrm>
            <a:off x="5116484"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E47E492E-967F-54B7-55B1-08A5E1C3615B}"/>
              </a:ext>
            </a:extLst>
          </p:cNvPr>
          <p:cNvSpPr/>
          <p:nvPr userDrawn="1"/>
        </p:nvSpPr>
        <p:spPr>
          <a:xfrm>
            <a:off x="9547629"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0053FE-E44A-CA97-F782-67FC633E722E}"/>
              </a:ext>
            </a:extLst>
          </p:cNvPr>
          <p:cNvSpPr/>
          <p:nvPr userDrawn="1"/>
        </p:nvSpPr>
        <p:spPr>
          <a:xfrm>
            <a:off x="7332057" y="3796480"/>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841248"/>
            <a:ext cx="10671048" cy="768096"/>
          </a:xfrm>
        </p:spPr>
        <p:txBody>
          <a:bodyPr>
            <a:noAutofit/>
          </a:bodyPr>
          <a:lstStyle>
            <a:lvl1pPr>
              <a:lnSpc>
                <a:spcPct val="100000"/>
              </a:lnSpc>
              <a:defRPr/>
            </a:lvl1pPr>
          </a:lstStyle>
          <a:p>
            <a:r>
              <a:rPr lang="en-US" dirty="0"/>
              <a:t>Click to edit Master title style</a:t>
            </a:r>
          </a:p>
        </p:txBody>
      </p:sp>
      <p:sp>
        <p:nvSpPr>
          <p:cNvPr id="4" name="Footer Placeholder 3">
            <a:extLst>
              <a:ext uri="{FF2B5EF4-FFF2-40B4-BE49-F238E27FC236}">
                <a16:creationId xmlns:a16="http://schemas.microsoft.com/office/drawing/2014/main" id="{317B5E29-6335-83BC-FA01-FAE422D2658B}"/>
              </a:ext>
            </a:extLst>
          </p:cNvPr>
          <p:cNvSpPr>
            <a:spLocks noGrp="1"/>
          </p:cNvSpPr>
          <p:nvPr>
            <p:ph type="ftr" sz="quarter" idx="11"/>
          </p:nvPr>
        </p:nvSpPr>
        <p:spPr/>
        <p:txBody>
          <a:bodyPr>
            <a:noAutofit/>
          </a:bodyPr>
          <a:lstStyle/>
          <a:p>
            <a:r>
              <a:rPr lang="en-US"/>
              <a:t>Promoting Health Equity</a:t>
            </a:r>
            <a:endParaRPr lang="en-US" dirty="0"/>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48F63A3B-78C7-47BE-AE5E-E10140E04643}" type="slidenum">
              <a:rPr lang="en-US" smtClean="0"/>
              <a:pPr/>
              <a:t>‹#›</a:t>
            </a:fld>
            <a:endParaRPr lang="en-US" dirty="0"/>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685338" y="2491684"/>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p:cNvSpPr>
          <p:nvPr>
            <p:ph type="pic" sz="quarter" idx="23"/>
          </p:nvPr>
        </p:nvSpPr>
        <p:spPr>
          <a:xfrm>
            <a:off x="1339134" y="2111058"/>
            <a:ext cx="704088" cy="704088"/>
          </a:xfrm>
          <a:prstGeom prst="ellipse">
            <a:avLst/>
          </a:prstGeom>
          <a:solidFill>
            <a:schemeClr val="accent1"/>
          </a:solidFill>
        </p:spPr>
        <p:txBody>
          <a:bodyPr lIns="0" tIns="0" rIns="0" bIns="0" anchor="ctr">
            <a:noAutofit/>
          </a:bodyPr>
          <a:lstStyle>
            <a:lvl1pPr marL="0" indent="0" algn="ctr">
              <a:buNone/>
              <a:defRPr sz="900"/>
            </a:lvl1pPr>
          </a:lstStyle>
          <a:p>
            <a:endParaRPr lang="en-US" dirty="0"/>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731058" y="3888404"/>
            <a:ext cx="1920240" cy="1371600"/>
          </a:xfrm>
          <a:noFill/>
          <a:ln>
            <a:noFill/>
          </a:ln>
        </p:spPr>
        <p:txBody>
          <a:bodyPr lIns="91440" rIns="91440" anchor="ctr">
            <a:noAutofit/>
          </a:bodyPr>
          <a:lstStyle>
            <a:lvl1pPr marL="0" indent="0" algn="ctr">
              <a:spcBef>
                <a:spcPts val="0"/>
              </a:spcBef>
              <a:buNone/>
              <a:defRPr sz="1500"/>
            </a:lvl1pPr>
          </a:lstStyle>
          <a:p>
            <a:pPr lvl="0"/>
            <a:r>
              <a:rPr lang="en-US" dirty="0"/>
              <a:t>Click to edit Master text styles</a:t>
            </a:r>
          </a:p>
        </p:txBody>
      </p:sp>
      <p:sp>
        <p:nvSpPr>
          <p:cNvPr id="47" name="Text Placeholder 4">
            <a:extLst>
              <a:ext uri="{FF2B5EF4-FFF2-40B4-BE49-F238E27FC236}">
                <a16:creationId xmlns:a16="http://schemas.microsoft.com/office/drawing/2014/main" id="{79F9AD31-B0C5-3563-C73A-8B6297FCFD1C}"/>
              </a:ext>
            </a:extLst>
          </p:cNvPr>
          <p:cNvSpPr>
            <a:spLocks noGrp="1"/>
          </p:cNvSpPr>
          <p:nvPr>
            <p:ph type="body" sz="quarter" idx="3"/>
          </p:nvPr>
        </p:nvSpPr>
        <p:spPr>
          <a:xfrm>
            <a:off x="2900910" y="2491684"/>
            <a:ext cx="2011680" cy="2825173"/>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8" name="Picture Placeholder 62">
            <a:extLst>
              <a:ext uri="{FF2B5EF4-FFF2-40B4-BE49-F238E27FC236}">
                <a16:creationId xmlns:a16="http://schemas.microsoft.com/office/drawing/2014/main" id="{05E8E8EF-4954-870B-04E5-82BC660A6738}"/>
              </a:ext>
            </a:extLst>
          </p:cNvPr>
          <p:cNvSpPr>
            <a:spLocks noGrp="1"/>
          </p:cNvSpPr>
          <p:nvPr>
            <p:ph type="pic" sz="quarter" idx="27"/>
          </p:nvPr>
        </p:nvSpPr>
        <p:spPr>
          <a:xfrm>
            <a:off x="3554707" y="2111058"/>
            <a:ext cx="704088" cy="704088"/>
          </a:xfrm>
          <a:prstGeom prst="ellipse">
            <a:avLst/>
          </a:prstGeom>
          <a:solidFill>
            <a:schemeClr val="accent3"/>
          </a:solidFill>
        </p:spPr>
        <p:txBody>
          <a:bodyPr lIns="0" tIns="0" rIns="0" bIns="0" anchor="ctr">
            <a:noAutofit/>
          </a:bodyPr>
          <a:lstStyle>
            <a:lvl1pPr marL="0" indent="0" algn="ctr">
              <a:buNone/>
              <a:defRPr sz="900"/>
            </a:lvl1pPr>
          </a:lstStyle>
          <a:p>
            <a:endParaRPr lang="en-US" dirty="0"/>
          </a:p>
        </p:txBody>
      </p:sp>
      <p:sp>
        <p:nvSpPr>
          <p:cNvPr id="58" name="Text Placeholder 51">
            <a:extLst>
              <a:ext uri="{FF2B5EF4-FFF2-40B4-BE49-F238E27FC236}">
                <a16:creationId xmlns:a16="http://schemas.microsoft.com/office/drawing/2014/main" id="{75981CD1-EA26-D1CF-F19E-B58C16BA8A69}"/>
              </a:ext>
            </a:extLst>
          </p:cNvPr>
          <p:cNvSpPr>
            <a:spLocks noGrp="1"/>
          </p:cNvSpPr>
          <p:nvPr>
            <p:ph type="body" sz="quarter" idx="19"/>
          </p:nvPr>
        </p:nvSpPr>
        <p:spPr>
          <a:xfrm>
            <a:off x="2946630" y="3888404"/>
            <a:ext cx="1920240" cy="1371600"/>
          </a:xfrm>
          <a:noFill/>
          <a:ln>
            <a:noFill/>
          </a:ln>
        </p:spPr>
        <p:txBody>
          <a:bodyPr lIns="91440" rIns="91440" anchor="ctr">
            <a:noAutofit/>
          </a:bodyPr>
          <a:lstStyle>
            <a:lvl1pPr marL="0" indent="0" algn="ctr">
              <a:spcBef>
                <a:spcPts val="0"/>
              </a:spcBef>
              <a:buNone/>
              <a:defRPr sz="1500"/>
            </a:lvl1pPr>
          </a:lstStyle>
          <a:p>
            <a:pPr lvl="0"/>
            <a:r>
              <a:rPr lang="en-US" dirty="0"/>
              <a:t>Click to edit Master text styles</a:t>
            </a:r>
          </a:p>
        </p:txBody>
      </p:sp>
      <p:sp>
        <p:nvSpPr>
          <p:cNvPr id="48" name="Text Placeholder 4">
            <a:extLst>
              <a:ext uri="{FF2B5EF4-FFF2-40B4-BE49-F238E27FC236}">
                <a16:creationId xmlns:a16="http://schemas.microsoft.com/office/drawing/2014/main" id="{3A09BBD1-5CBC-B0EF-71C0-054FCB989BC6}"/>
              </a:ext>
            </a:extLst>
          </p:cNvPr>
          <p:cNvSpPr>
            <a:spLocks noGrp="1"/>
          </p:cNvSpPr>
          <p:nvPr>
            <p:ph type="body" sz="quarter" idx="13"/>
          </p:nvPr>
        </p:nvSpPr>
        <p:spPr>
          <a:xfrm>
            <a:off x="5116484" y="2491684"/>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7" name="Picture Placeholder 62">
            <a:extLst>
              <a:ext uri="{FF2B5EF4-FFF2-40B4-BE49-F238E27FC236}">
                <a16:creationId xmlns:a16="http://schemas.microsoft.com/office/drawing/2014/main" id="{4AD0C8C9-DB5A-6DC8-2729-A21F1A5CF174}"/>
              </a:ext>
            </a:extLst>
          </p:cNvPr>
          <p:cNvSpPr>
            <a:spLocks noGrp="1"/>
          </p:cNvSpPr>
          <p:nvPr>
            <p:ph type="pic" sz="quarter" idx="26"/>
          </p:nvPr>
        </p:nvSpPr>
        <p:spPr>
          <a:xfrm>
            <a:off x="5770280" y="2111058"/>
            <a:ext cx="704088" cy="704088"/>
          </a:xfrm>
          <a:prstGeom prst="ellipse">
            <a:avLst/>
          </a:prstGeom>
          <a:solidFill>
            <a:schemeClr val="accent1"/>
          </a:solidFill>
        </p:spPr>
        <p:txBody>
          <a:bodyPr lIns="0" tIns="0" rIns="0" bIns="0" anchor="ctr">
            <a:noAutofit/>
          </a:bodyPr>
          <a:lstStyle>
            <a:lvl1pPr marL="0" indent="0" algn="ctr">
              <a:buNone/>
              <a:defRPr sz="900"/>
            </a:lvl1pPr>
          </a:lstStyle>
          <a:p>
            <a:endParaRPr lang="en-US" dirty="0"/>
          </a:p>
        </p:txBody>
      </p:sp>
      <p:sp>
        <p:nvSpPr>
          <p:cNvPr id="59" name="Text Placeholder 51">
            <a:extLst>
              <a:ext uri="{FF2B5EF4-FFF2-40B4-BE49-F238E27FC236}">
                <a16:creationId xmlns:a16="http://schemas.microsoft.com/office/drawing/2014/main" id="{F02DE2DC-F65C-32A5-5821-89FB2F53C325}"/>
              </a:ext>
            </a:extLst>
          </p:cNvPr>
          <p:cNvSpPr>
            <a:spLocks noGrp="1"/>
          </p:cNvSpPr>
          <p:nvPr>
            <p:ph type="body" sz="quarter" idx="20"/>
          </p:nvPr>
        </p:nvSpPr>
        <p:spPr>
          <a:xfrm>
            <a:off x="5162204" y="3888404"/>
            <a:ext cx="1920240" cy="1371600"/>
          </a:xfrm>
          <a:noFill/>
          <a:ln>
            <a:noFill/>
          </a:ln>
        </p:spPr>
        <p:txBody>
          <a:bodyPr lIns="91440" rIns="91440" anchor="ctr">
            <a:noAutofit/>
          </a:bodyPr>
          <a:lstStyle>
            <a:lvl1pPr marL="0" indent="0" algn="ctr">
              <a:spcBef>
                <a:spcPts val="0"/>
              </a:spcBef>
              <a:buNone/>
              <a:defRPr sz="1500"/>
            </a:lvl1pPr>
          </a:lstStyle>
          <a:p>
            <a:pPr lvl="0"/>
            <a:r>
              <a:rPr lang="en-US" dirty="0"/>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7332057" y="2491684"/>
            <a:ext cx="2011680" cy="2825173"/>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p:cNvSpPr>
          <p:nvPr>
            <p:ph type="pic" sz="quarter" idx="25"/>
          </p:nvPr>
        </p:nvSpPr>
        <p:spPr>
          <a:xfrm>
            <a:off x="7985853" y="2111058"/>
            <a:ext cx="704088" cy="704088"/>
          </a:xfrm>
          <a:prstGeom prst="ellipse">
            <a:avLst/>
          </a:prstGeom>
          <a:solidFill>
            <a:schemeClr val="accent3"/>
          </a:solidFill>
        </p:spPr>
        <p:txBody>
          <a:bodyPr lIns="0" tIns="0" rIns="0" bIns="0" anchor="ctr">
            <a:noAutofit/>
          </a:bodyPr>
          <a:lstStyle>
            <a:lvl1pPr marL="0" indent="0" algn="ctr">
              <a:buNone/>
              <a:defRPr sz="900"/>
            </a:lvl1pPr>
          </a:lstStyle>
          <a:p>
            <a:endParaRPr lang="en-US" dirty="0"/>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7377777" y="3888404"/>
            <a:ext cx="1920240" cy="1371600"/>
          </a:xfrm>
          <a:noFill/>
          <a:ln>
            <a:noFill/>
          </a:ln>
        </p:spPr>
        <p:txBody>
          <a:bodyPr lIns="91440" rIns="91440" anchor="ctr">
            <a:noAutofit/>
          </a:bodyPr>
          <a:lstStyle>
            <a:lvl1pPr marL="0" indent="0" algn="ctr">
              <a:spcBef>
                <a:spcPts val="0"/>
              </a:spcBef>
              <a:buNone/>
              <a:defRPr sz="1500"/>
            </a:lvl1pPr>
          </a:lstStyle>
          <a:p>
            <a:pPr lvl="0"/>
            <a:r>
              <a:rPr lang="en-US" dirty="0"/>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9547629" y="2491684"/>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p:cNvSpPr>
          <p:nvPr>
            <p:ph type="pic" sz="quarter" idx="24"/>
          </p:nvPr>
        </p:nvSpPr>
        <p:spPr>
          <a:xfrm>
            <a:off x="10201425" y="2111058"/>
            <a:ext cx="704088" cy="704088"/>
          </a:xfrm>
          <a:prstGeom prst="ellipse">
            <a:avLst/>
          </a:prstGeom>
          <a:solidFill>
            <a:schemeClr val="accent1"/>
          </a:solidFill>
        </p:spPr>
        <p:txBody>
          <a:bodyPr lIns="0" tIns="0" rIns="0" bIns="0" anchor="ctr">
            <a:noAutofit/>
          </a:bodyPr>
          <a:lstStyle>
            <a:lvl1pPr marL="0" indent="0" algn="ctr">
              <a:buNone/>
              <a:defRPr sz="900"/>
            </a:lvl1pPr>
          </a:lstStyle>
          <a:p>
            <a:endParaRPr lang="en-US" dirty="0"/>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9593349" y="3888404"/>
            <a:ext cx="1920240" cy="1371600"/>
          </a:xfrm>
          <a:noFill/>
          <a:ln>
            <a:noFill/>
          </a:ln>
        </p:spPr>
        <p:txBody>
          <a:bodyPr lIns="91440" rIns="91440" anchor="ctr">
            <a:noAutofit/>
          </a:bodyPr>
          <a:lstStyle>
            <a:lvl1pPr marL="0" indent="0" algn="ctr">
              <a:spcBef>
                <a:spcPts val="0"/>
              </a:spcBef>
              <a:buNone/>
              <a:defRPr sz="1500"/>
            </a:lvl1pPr>
          </a:lstStyle>
          <a:p>
            <a:pPr lvl="0"/>
            <a:r>
              <a:rPr lang="en-US" dirty="0"/>
              <a:t>Click to edit Master text styles</a:t>
            </a:r>
          </a:p>
        </p:txBody>
      </p:sp>
    </p:spTree>
    <p:extLst>
      <p:ext uri="{BB962C8B-B14F-4D97-AF65-F5344CB8AC3E}">
        <p14:creationId xmlns:p14="http://schemas.microsoft.com/office/powerpoint/2010/main" val="527464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Title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846390" y="1411358"/>
            <a:ext cx="3888410" cy="2845567"/>
          </a:xfrm>
        </p:spPr>
        <p:txBody>
          <a:bodyPr vert="horz" lIns="91440" tIns="45720" rIns="91440" bIns="45720" rtlCol="0" anchor="b">
            <a:normAutofit/>
          </a:bodyPr>
          <a:lstStyle>
            <a:lvl1pPr>
              <a:defRPr lang="en-US" sz="44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846388" y="4403039"/>
            <a:ext cx="3888410" cy="1123122"/>
          </a:xfrm>
        </p:spPr>
        <p:txBody>
          <a:bodyPr vert="horz" lIns="91440" tIns="45720" rIns="91440" bIns="45720" rtlCol="0">
            <a:normAutofit/>
          </a:bodyPr>
          <a:lstStyle>
            <a:lvl1pPr marL="0" indent="0">
              <a:buNone/>
              <a:defRPr lang="en-US" sz="1600" dirty="0"/>
            </a:lvl1pPr>
          </a:lstStyle>
          <a:p>
            <a:pPr lvl="0"/>
            <a:r>
              <a:rPr lang="en-US"/>
              <a:t>Click to edit Master subtitle style</a:t>
            </a:r>
            <a:endParaRPr lang="en-US" dirty="0"/>
          </a:p>
        </p:txBody>
      </p:sp>
      <p:sp>
        <p:nvSpPr>
          <p:cNvPr id="14" name="Picture Placeholder 13">
            <a:extLst>
              <a:ext uri="{FF2B5EF4-FFF2-40B4-BE49-F238E27FC236}">
                <a16:creationId xmlns:a16="http://schemas.microsoft.com/office/drawing/2014/main" id="{51A639AF-317A-79DF-3175-64C726EA3189}"/>
              </a:ext>
            </a:extLst>
          </p:cNvPr>
          <p:cNvSpPr>
            <a:spLocks noGrp="1"/>
          </p:cNvSpPr>
          <p:nvPr>
            <p:ph type="pic" sz="quarter" idx="14" hasCustomPrompt="1"/>
          </p:nvPr>
        </p:nvSpPr>
        <p:spPr>
          <a:xfrm>
            <a:off x="1" y="0"/>
            <a:ext cx="7424272" cy="6858000"/>
          </a:xfrm>
          <a:custGeom>
            <a:avLst/>
            <a:gdLst>
              <a:gd name="connsiteX0" fmla="*/ 0 w 7195675"/>
              <a:gd name="connsiteY0" fmla="*/ 0 h 6858000"/>
              <a:gd name="connsiteX1" fmla="*/ 7195675 w 7195675"/>
              <a:gd name="connsiteY1" fmla="*/ 0 h 6858000"/>
              <a:gd name="connsiteX2" fmla="*/ 7195675 w 7195675"/>
              <a:gd name="connsiteY2" fmla="*/ 6858000 h 6858000"/>
              <a:gd name="connsiteX3" fmla="*/ 0 w 71956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95675" h="6858000">
                <a:moveTo>
                  <a:pt x="0" y="0"/>
                </a:moveTo>
                <a:lnTo>
                  <a:pt x="7195675" y="0"/>
                </a:lnTo>
                <a:lnTo>
                  <a:pt x="7195675"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7846388" y="6343955"/>
            <a:ext cx="2100482" cy="365125"/>
          </a:xfrm>
        </p:spPr>
        <p:txBody>
          <a:bodyPr/>
          <a:lstStyle/>
          <a:p>
            <a:r>
              <a:rPr lang="en-US"/>
              <a:t>Promoting Health Equity</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9767853" y="6343955"/>
            <a:ext cx="1475163" cy="365125"/>
          </a:xfrm>
        </p:spPr>
        <p:txBody>
          <a:bodyPr/>
          <a:lstStyle>
            <a:lvl1pPr>
              <a:defRPr>
                <a:solidFill>
                  <a:schemeClr val="tx1"/>
                </a:solidFill>
                <a:effectLst/>
              </a:defRPr>
            </a:lvl1pPr>
          </a:lstStyle>
          <a:p>
            <a:fld id="{BF15A352-A904-4C0B-9AFC-7D6A7D24C567}" type="datetimeFigureOut">
              <a:rPr lang="en-US" smtClean="0"/>
              <a:t>9/4/2026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296066" y="6343955"/>
            <a:ext cx="429207" cy="365125"/>
          </a:xfrm>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711614649"/>
      </p:ext>
    </p:extLst>
  </p:cSld>
  <p:clrMapOvr>
    <a:masterClrMapping/>
  </p:clrMapOvr>
  <p:hf hdr="0" dt="0"/>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vert="horz" lIns="91440" tIns="45720" rIns="91440" bIns="45720" rtlCol="0" anchor="b">
            <a:normAutofit/>
          </a:bodyPr>
          <a:lstStyle>
            <a:lvl1pPr>
              <a:defRPr lang="en-US" dirty="0"/>
            </a:lvl1pPr>
          </a:lstStyle>
          <a:p>
            <a:pPr lvl="0"/>
            <a:r>
              <a:rPr lang="en-US"/>
              <a:t>Click to edit Master title style</a:t>
            </a:r>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612647" y="1709862"/>
            <a:ext cx="10963656" cy="45137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Promoting Health Equity</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BF15A352-A904-4C0B-9AFC-7D6A7D24C567}" type="datetimeFigureOut">
              <a:rPr lang="en-US" smtClean="0"/>
              <a:t>9/4/2026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670688655"/>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1234440"/>
            <a:ext cx="10671048" cy="768096"/>
          </a:xfrm>
        </p:spPr>
        <p:txBody>
          <a:bodyPr>
            <a:noAutofit/>
          </a:bodyPr>
          <a:lstStyle>
            <a:lvl1pPr>
              <a:lnSpc>
                <a:spcPct val="100000"/>
              </a:lnSpc>
              <a:defRPr/>
            </a:lvl1pPr>
          </a:lstStyle>
          <a:p>
            <a:r>
              <a:rPr lang="en-US" dirty="0"/>
              <a:t>Click to edit Master title style</a:t>
            </a:r>
          </a:p>
        </p:txBody>
      </p:sp>
      <p:sp>
        <p:nvSpPr>
          <p:cNvPr id="4" name="Footer Placeholder 3">
            <a:extLst>
              <a:ext uri="{FF2B5EF4-FFF2-40B4-BE49-F238E27FC236}">
                <a16:creationId xmlns:a16="http://schemas.microsoft.com/office/drawing/2014/main" id="{317B5E29-6335-83BC-FA01-FAE422D2658B}"/>
              </a:ext>
            </a:extLst>
          </p:cNvPr>
          <p:cNvSpPr>
            <a:spLocks noGrp="1"/>
          </p:cNvSpPr>
          <p:nvPr>
            <p:ph type="ftr" sz="quarter" idx="11"/>
          </p:nvPr>
        </p:nvSpPr>
        <p:spPr/>
        <p:txBody>
          <a:bodyPr>
            <a:noAutofit/>
          </a:bodyPr>
          <a:lstStyle/>
          <a:p>
            <a:r>
              <a:rPr lang="en-US"/>
              <a:t>Promoting Health Equity</a:t>
            </a:r>
            <a:endParaRPr lang="en-US" dirty="0"/>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48F63A3B-78C7-47BE-AE5E-E10140E04643}" type="slidenum">
              <a:rPr lang="en-US" smtClean="0"/>
              <a:pPr/>
              <a:t>‹#›</a:t>
            </a:fld>
            <a:endParaRPr lang="en-US" dirty="0"/>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713232" y="2743200"/>
            <a:ext cx="3328416" cy="3557016"/>
          </a:xfrm>
          <a:noFill/>
          <a:ln w="12700">
            <a:solidFill>
              <a:schemeClr val="accent3"/>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noChangeAspect="1"/>
          </p:cNvSpPr>
          <p:nvPr>
            <p:ph type="pic" sz="quarter" idx="23"/>
          </p:nvPr>
        </p:nvSpPr>
        <p:spPr>
          <a:xfrm>
            <a:off x="1911096" y="2258568"/>
            <a:ext cx="932688" cy="932688"/>
          </a:xfrm>
          <a:prstGeom prst="ellipse">
            <a:avLst/>
          </a:prstGeom>
          <a:solidFill>
            <a:schemeClr val="accent3"/>
          </a:solidFill>
        </p:spPr>
        <p:txBody>
          <a:bodyPr lIns="0" tIns="0" rIns="0" bIns="0" anchor="ctr">
            <a:noAutofit/>
          </a:bodyPr>
          <a:lstStyle>
            <a:lvl1pPr marL="0" indent="0" algn="ctr">
              <a:buNone/>
              <a:defRPr sz="900"/>
            </a:lvl1pPr>
          </a:lstStyle>
          <a:p>
            <a:endParaRPr lang="en-US" dirty="0"/>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992124"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dirty="0"/>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4443984" y="2743200"/>
            <a:ext cx="3328416" cy="3557016"/>
          </a:xfrm>
          <a:noFill/>
          <a:ln w="12700">
            <a:solidFill>
              <a:schemeClr val="accent1"/>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noChangeAspect="1"/>
          </p:cNvSpPr>
          <p:nvPr>
            <p:ph type="pic" sz="quarter" idx="25"/>
          </p:nvPr>
        </p:nvSpPr>
        <p:spPr>
          <a:xfrm>
            <a:off x="5641848" y="2258568"/>
            <a:ext cx="932688" cy="932688"/>
          </a:xfrm>
          <a:prstGeom prst="ellipse">
            <a:avLst/>
          </a:prstGeom>
          <a:solidFill>
            <a:schemeClr val="accent1"/>
          </a:solidFill>
        </p:spPr>
        <p:txBody>
          <a:bodyPr lIns="0" tIns="0" rIns="0" bIns="0" anchor="ctr">
            <a:noAutofit/>
          </a:bodyPr>
          <a:lstStyle>
            <a:lvl1pPr marL="0" indent="0" algn="ctr">
              <a:buNone/>
              <a:defRPr sz="900"/>
            </a:lvl1pPr>
          </a:lstStyle>
          <a:p>
            <a:endParaRPr lang="en-US" dirty="0"/>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4722876"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dirty="0"/>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8092440" y="2743200"/>
            <a:ext cx="3328416" cy="3557016"/>
          </a:xfrm>
          <a:noFill/>
          <a:ln w="12700">
            <a:solidFill>
              <a:schemeClr val="accent4"/>
            </a:solidFill>
          </a:ln>
        </p:spPr>
        <p:txBody>
          <a:bodyPr tIns="685800" anchor="t">
            <a:noAutofit/>
          </a:bodyPr>
          <a:lstStyle>
            <a:lvl1pPr marL="0" indent="0" algn="ctr">
              <a:lnSpc>
                <a:spcPct val="100000"/>
              </a:lnSpc>
              <a:spcBef>
                <a:spcPts val="0"/>
              </a:spcBef>
              <a:buNone/>
              <a:defRPr sz="1800" b="1" cap="all" spc="0" baseline="0">
                <a:solidFill>
                  <a:schemeClr val="accent6"/>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noChangeAspect="1"/>
          </p:cNvSpPr>
          <p:nvPr>
            <p:ph type="pic" sz="quarter" idx="24"/>
          </p:nvPr>
        </p:nvSpPr>
        <p:spPr>
          <a:xfrm>
            <a:off x="9290304" y="2258568"/>
            <a:ext cx="932688" cy="932688"/>
          </a:xfrm>
          <a:prstGeom prst="ellipse">
            <a:avLst/>
          </a:prstGeom>
          <a:solidFill>
            <a:schemeClr val="accent4"/>
          </a:solidFill>
        </p:spPr>
        <p:txBody>
          <a:bodyPr lIns="0" tIns="0" rIns="0" bIns="0" anchor="ctr">
            <a:noAutofit/>
          </a:bodyPr>
          <a:lstStyle>
            <a:lvl1pPr marL="0" indent="0" algn="ctr">
              <a:buNone/>
              <a:defRPr sz="900"/>
            </a:lvl1pPr>
          </a:lstStyle>
          <a:p>
            <a:endParaRPr lang="en-US" dirty="0"/>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8371332" y="3950208"/>
            <a:ext cx="2770632" cy="2206752"/>
          </a:xfrm>
          <a:noFill/>
        </p:spPr>
        <p:txBody>
          <a:bodyPr lIns="91440" rIns="91440" anchor="t">
            <a:noAutofit/>
          </a:bodyPr>
          <a:lstStyle>
            <a:lvl1pPr marL="347472" indent="-347472" algn="l">
              <a:spcBef>
                <a:spcPts val="360"/>
              </a:spcBef>
              <a:buFont typeface="Arial" panose="020B0604020202020204" pitchFamily="34" charset="0"/>
              <a:buChar char="•"/>
              <a:defRPr sz="1500"/>
            </a:lvl1pPr>
          </a:lstStyle>
          <a:p>
            <a:pPr lvl="0"/>
            <a:r>
              <a:rPr lang="en-US" dirty="0"/>
              <a:t>Click to edit Master text styles</a:t>
            </a:r>
          </a:p>
        </p:txBody>
      </p:sp>
    </p:spTree>
    <p:extLst>
      <p:ext uri="{BB962C8B-B14F-4D97-AF65-F5344CB8AC3E}">
        <p14:creationId xmlns:p14="http://schemas.microsoft.com/office/powerpoint/2010/main" val="40171226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Slide master 1">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112836"/>
          </a:solidFill>
          <a:ln/>
        </p:spPr>
        <p:txBody>
          <a:bodyPr/>
          <a:lstStyle/>
          <a:p>
            <a:endParaRPr lang="en-US"/>
          </a:p>
        </p:txBody>
      </p:sp>
    </p:spTree>
    <p:extLst>
      <p:ext uri="{BB962C8B-B14F-4D97-AF65-F5344CB8AC3E}">
        <p14:creationId xmlns:p14="http://schemas.microsoft.com/office/powerpoint/2010/main" val="8412134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A6CE39">
            <a:alpha val="9000"/>
          </a:srgb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8295641"/>
      </p:ext>
    </p:extLst>
  </p:cSld>
  <p:clrMap bg1="lt1" tx1="dk1" bg2="lt2" tx2="dk2" accent1="accent1" accent2="accent2" accent3="accent3" accent4="accent4" accent5="accent5" accent6="accent6" hlink="hlink" folHlink="folHlink"/>
  <p:sldLayoutIdLst>
    <p:sldLayoutId id="2147483655" r:id="rId1"/>
    <p:sldLayoutId id="2147483650" r:id="rId2"/>
    <p:sldLayoutId id="2147483654" r:id="rId3"/>
    <p:sldLayoutId id="2147483651" r:id="rId4"/>
    <p:sldLayoutId id="2147483653" r:id="rId5"/>
    <p:sldLayoutId id="2147483649" r:id="rId6"/>
    <p:sldLayoutId id="2147483656" r:id="rId7"/>
    <p:sldLayoutId id="2147483657" r:id="rId8"/>
    <p:sldLayoutId id="2147483658" r:id="rId9"/>
    <p:sldLayoutId id="2147483659" r:id="rId10"/>
    <p:sldLayoutId id="2147483660" r:id="rId11"/>
    <p:sldLayoutId id="2147483661"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jp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bit.ly/4c3UVBN" TargetMode="External"/><Relationship Id="rId2" Type="http://schemas.openxmlformats.org/officeDocument/2006/relationships/notesSlide" Target="../notesSlides/notesSlide6.xml"/><Relationship Id="rId1" Type="http://schemas.openxmlformats.org/officeDocument/2006/relationships/slideLayout" Target="../slideLayouts/slideLayout9.xml"/><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8.xml"/><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34.png"/><Relationship Id="rId4"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1.xml"/><Relationship Id="rId1" Type="http://schemas.openxmlformats.org/officeDocument/2006/relationships/slideLayout" Target="../slideLayouts/slideLayout11.xml"/><Relationship Id="rId5" Type="http://schemas.openxmlformats.org/officeDocument/2006/relationships/image" Target="../media/image39.svg"/><Relationship Id="rId4" Type="http://schemas.openxmlformats.org/officeDocument/2006/relationships/image" Target="../media/image38.sv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3">
            <a:extLst>
              <a:ext uri="{FF2B5EF4-FFF2-40B4-BE49-F238E27FC236}">
                <a16:creationId xmlns:a16="http://schemas.microsoft.com/office/drawing/2014/main" id="{81BA5182-E2C8-A0D5-6AB9-3E03123DBBA5}"/>
              </a:ext>
            </a:extLst>
          </p:cNvPr>
          <p:cNvSpPr/>
          <p:nvPr/>
        </p:nvSpPr>
        <p:spPr>
          <a:xfrm>
            <a:off x="3914775" y="2404110"/>
            <a:ext cx="8039100" cy="1783080"/>
          </a:xfrm>
          <a:prstGeom prst="rect">
            <a:avLst/>
          </a:prstGeom>
          <a:noFill/>
          <a:ln/>
          <a:effectLst>
            <a:outerShdw blurRad="127000" dist="38100" dir="8100000" algn="bl" rotWithShape="0">
              <a:srgbClr val="000000">
                <a:alpha val="35000"/>
              </a:srgbClr>
            </a:outerShdw>
          </a:effectLst>
        </p:spPr>
        <p:txBody>
          <a:bodyPr wrap="square" lIns="0" tIns="0" rIns="0" bIns="0" rtlCol="0" anchor="t"/>
          <a:lstStyle/>
          <a:p>
            <a:pPr marL="0" indent="0" algn="l">
              <a:lnSpc>
                <a:spcPct val="100000"/>
              </a:lnSpc>
              <a:buNone/>
            </a:pPr>
            <a:r>
              <a:rPr lang="en-US" sz="4400" b="1" dirty="0">
                <a:solidFill>
                  <a:srgbClr val="FFFFFF"/>
                </a:solidFill>
                <a:effectLst>
                  <a:outerShdw blurRad="38100" dist="38100" dir="2700000" algn="tl">
                    <a:srgbClr val="000000">
                      <a:alpha val="43137"/>
                    </a:srgbClr>
                  </a:outerShdw>
                </a:effectLst>
              </a:rPr>
              <a:t>The Impact of Unconscious Bias in</a:t>
            </a:r>
          </a:p>
          <a:p>
            <a:pPr marL="0" indent="0" algn="l">
              <a:lnSpc>
                <a:spcPct val="100000"/>
              </a:lnSpc>
              <a:buNone/>
            </a:pPr>
            <a:r>
              <a:rPr lang="en-US" sz="4400" b="1" dirty="0">
                <a:solidFill>
                  <a:srgbClr val="FFFFFF"/>
                </a:solidFill>
                <a:effectLst>
                  <a:outerShdw blurRad="38100" dist="38100" dir="2700000" algn="tl">
                    <a:srgbClr val="000000">
                      <a:alpha val="43137"/>
                    </a:srgbClr>
                  </a:outerShdw>
                </a:effectLst>
              </a:rPr>
              <a:t>Healthcare Delivery</a:t>
            </a:r>
            <a:endParaRPr lang="en-US" sz="4400" dirty="0">
              <a:effectLst>
                <a:outerShdw blurRad="38100" dist="38100" dir="2700000" algn="tl">
                  <a:srgbClr val="000000">
                    <a:alpha val="43137"/>
                  </a:srgbClr>
                </a:outerShdw>
              </a:effectLst>
            </a:endParaRPr>
          </a:p>
        </p:txBody>
      </p:sp>
      <p:sp>
        <p:nvSpPr>
          <p:cNvPr id="3" name="Text 4">
            <a:extLst>
              <a:ext uri="{FF2B5EF4-FFF2-40B4-BE49-F238E27FC236}">
                <a16:creationId xmlns:a16="http://schemas.microsoft.com/office/drawing/2014/main" id="{EE115A8D-1196-185F-F38E-CD36B4EA1B95}"/>
              </a:ext>
            </a:extLst>
          </p:cNvPr>
          <p:cNvSpPr/>
          <p:nvPr/>
        </p:nvSpPr>
        <p:spPr>
          <a:xfrm>
            <a:off x="3994555" y="3841707"/>
            <a:ext cx="7622103" cy="822960"/>
          </a:xfrm>
          <a:prstGeom prst="rect">
            <a:avLst/>
          </a:prstGeom>
          <a:noFill/>
          <a:ln/>
        </p:spPr>
        <p:txBody>
          <a:bodyPr wrap="square" lIns="0" tIns="0" rIns="0" bIns="0" rtlCol="0" anchor="t"/>
          <a:lstStyle/>
          <a:p>
            <a:pPr marL="0" indent="0" algn="l">
              <a:buNone/>
            </a:pPr>
            <a:r>
              <a:rPr lang="en-US" sz="2800" b="1" i="1" dirty="0">
                <a:solidFill>
                  <a:srgbClr val="A6CE39"/>
                </a:solidFill>
                <a:ea typeface="Georgia" pitchFamily="34" charset="-122"/>
                <a:cs typeface="Georgia" pitchFamily="34" charset="-120"/>
              </a:rPr>
              <a:t>Monica “mOe” Anderson, DDS, DBA, FICD</a:t>
            </a:r>
            <a:endParaRPr lang="en-US" sz="2800" b="1" dirty="0">
              <a:solidFill>
                <a:srgbClr val="A6CE39"/>
              </a:solidFill>
            </a:endParaRPr>
          </a:p>
        </p:txBody>
      </p:sp>
    </p:spTree>
    <p:extLst>
      <p:ext uri="{BB962C8B-B14F-4D97-AF65-F5344CB8AC3E}">
        <p14:creationId xmlns:p14="http://schemas.microsoft.com/office/powerpoint/2010/main" val="973850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D579A-460B-080F-6247-7C6212DB6CE7}"/>
              </a:ext>
            </a:extLst>
          </p:cNvPr>
          <p:cNvSpPr>
            <a:spLocks noGrp="1"/>
          </p:cNvSpPr>
          <p:nvPr>
            <p:ph type="title"/>
          </p:nvPr>
        </p:nvSpPr>
        <p:spPr>
          <a:xfrm>
            <a:off x="796172" y="408083"/>
            <a:ext cx="10599656" cy="1325563"/>
          </a:xfrm>
        </p:spPr>
        <p:txBody>
          <a:bodyPr/>
          <a:lstStyle/>
          <a:p>
            <a:r>
              <a:rPr lang="en-US" sz="6000" b="1" dirty="0">
                <a:latin typeface="Neue Haas Grotesk Text Pro" panose="020B0504020202020204" pitchFamily="34" charset="0"/>
              </a:rPr>
              <a:t>DISCLAIMER</a:t>
            </a:r>
          </a:p>
        </p:txBody>
      </p:sp>
      <p:sp>
        <p:nvSpPr>
          <p:cNvPr id="3" name="Content Placeholder 2">
            <a:extLst>
              <a:ext uri="{FF2B5EF4-FFF2-40B4-BE49-F238E27FC236}">
                <a16:creationId xmlns:a16="http://schemas.microsoft.com/office/drawing/2014/main" id="{209BBE40-0CCF-7D7A-7E87-FC985916D80E}"/>
              </a:ext>
            </a:extLst>
          </p:cNvPr>
          <p:cNvSpPr>
            <a:spLocks noGrp="1"/>
          </p:cNvSpPr>
          <p:nvPr>
            <p:ph sz="quarter" idx="10"/>
          </p:nvPr>
        </p:nvSpPr>
        <p:spPr>
          <a:xfrm>
            <a:off x="796172" y="1612485"/>
            <a:ext cx="10599656" cy="3633030"/>
          </a:xfrm>
        </p:spPr>
        <p:txBody>
          <a:bodyPr/>
          <a:lstStyle/>
          <a:p>
            <a:r>
              <a:rPr lang="en-US" sz="2800" dirty="0">
                <a:latin typeface="Arial" panose="020B0604020202020204" pitchFamily="34" charset="0"/>
                <a:cs typeface="Arial" panose="020B0604020202020204" pitchFamily="34" charset="0"/>
              </a:rPr>
              <a:t>The views expressed in this presentation are the personal views of the speaker and may not be understood or quoted as being made on behalf of or reflecting the position of her employer or any organizations with which she is affiliated.</a:t>
            </a:r>
          </a:p>
          <a:p>
            <a:endParaRPr lang="en-US" sz="2800" dirty="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Reproduction is permitted provided the source is acknowledged</a:t>
            </a:r>
            <a:r>
              <a:rPr lang="en-US" sz="2800" dirty="0"/>
              <a:t>. </a:t>
            </a:r>
          </a:p>
          <a:p>
            <a:pPr marL="0" indent="0">
              <a:buNone/>
            </a:pPr>
            <a:endParaRPr lang="en-US" sz="2800" dirty="0"/>
          </a:p>
        </p:txBody>
      </p:sp>
    </p:spTree>
    <p:extLst>
      <p:ext uri="{BB962C8B-B14F-4D97-AF65-F5344CB8AC3E}">
        <p14:creationId xmlns:p14="http://schemas.microsoft.com/office/powerpoint/2010/main" val="841196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9545A-944E-B443-DB70-AAB35BBB8EED}"/>
              </a:ext>
            </a:extLst>
          </p:cNvPr>
          <p:cNvSpPr>
            <a:spLocks noGrp="1"/>
          </p:cNvSpPr>
          <p:nvPr>
            <p:ph type="title"/>
          </p:nvPr>
        </p:nvSpPr>
        <p:spPr>
          <a:xfrm>
            <a:off x="-49065" y="146705"/>
            <a:ext cx="11046954" cy="1325563"/>
          </a:xfrm>
        </p:spPr>
        <p:txBody>
          <a:bodyPr/>
          <a:lstStyle/>
          <a:p>
            <a:pPr algn="l"/>
            <a:r>
              <a:rPr kumimoji="0" lang="en-US" sz="6000" b="1" i="0" u="none" strike="noStrike" kern="1200" cap="none" spc="-30" normalizeH="0" baseline="0" noProof="0" dirty="0">
                <a:ln>
                  <a:noFill/>
                </a:ln>
                <a:solidFill>
                  <a:prstClr val="black"/>
                </a:solidFill>
                <a:effectLst/>
                <a:uLnTx/>
                <a:uFillTx/>
                <a:latin typeface="Neue Haas Grotesk Text Pro"/>
                <a:ea typeface="+mj-ea"/>
                <a:cs typeface="+mj-cs"/>
              </a:rPr>
              <a:t>What I do</a:t>
            </a:r>
            <a:endParaRPr lang="en-US" dirty="0"/>
          </a:p>
        </p:txBody>
      </p:sp>
      <p:pic>
        <p:nvPicPr>
          <p:cNvPr id="11" name="Picture 10" descr="A group of people posing for a photo&#10;&#10;Description automatically generated">
            <a:extLst>
              <a:ext uri="{FF2B5EF4-FFF2-40B4-BE49-F238E27FC236}">
                <a16:creationId xmlns:a16="http://schemas.microsoft.com/office/drawing/2014/main" id="{12894AC2-86F6-894D-545C-F55910DAD542}"/>
              </a:ext>
            </a:extLst>
          </p:cNvPr>
          <p:cNvPicPr>
            <a:picLocks noChangeAspect="1"/>
          </p:cNvPicPr>
          <p:nvPr/>
        </p:nvPicPr>
        <p:blipFill rotWithShape="1">
          <a:blip r:embed="rId3"/>
          <a:srcRect t="15777"/>
          <a:stretch/>
        </p:blipFill>
        <p:spPr>
          <a:xfrm>
            <a:off x="3768919" y="1121465"/>
            <a:ext cx="4537018" cy="2451728"/>
          </a:xfrm>
          <a:prstGeom prst="rect">
            <a:avLst/>
          </a:prstGeom>
        </p:spPr>
      </p:pic>
      <p:pic>
        <p:nvPicPr>
          <p:cNvPr id="14" name="Picture 13">
            <a:extLst>
              <a:ext uri="{FF2B5EF4-FFF2-40B4-BE49-F238E27FC236}">
                <a16:creationId xmlns:a16="http://schemas.microsoft.com/office/drawing/2014/main" id="{7659FA65-3775-4891-76DB-48F8DABA4080}"/>
              </a:ext>
            </a:extLst>
          </p:cNvPr>
          <p:cNvPicPr>
            <a:picLocks noChangeAspect="1"/>
          </p:cNvPicPr>
          <p:nvPr/>
        </p:nvPicPr>
        <p:blipFill>
          <a:blip r:embed="rId4"/>
          <a:stretch>
            <a:fillRect/>
          </a:stretch>
        </p:blipFill>
        <p:spPr>
          <a:xfrm>
            <a:off x="8265447" y="1121465"/>
            <a:ext cx="3967043" cy="2487384"/>
          </a:xfrm>
          <a:prstGeom prst="rect">
            <a:avLst/>
          </a:prstGeom>
        </p:spPr>
      </p:pic>
      <p:pic>
        <p:nvPicPr>
          <p:cNvPr id="16" name="Picture 15">
            <a:extLst>
              <a:ext uri="{FF2B5EF4-FFF2-40B4-BE49-F238E27FC236}">
                <a16:creationId xmlns:a16="http://schemas.microsoft.com/office/drawing/2014/main" id="{830EC27E-52DA-3616-3A1D-475F03FE05BF}"/>
              </a:ext>
            </a:extLst>
          </p:cNvPr>
          <p:cNvPicPr>
            <a:picLocks noChangeAspect="1"/>
          </p:cNvPicPr>
          <p:nvPr/>
        </p:nvPicPr>
        <p:blipFill>
          <a:blip r:embed="rId5"/>
          <a:stretch>
            <a:fillRect/>
          </a:stretch>
        </p:blipFill>
        <p:spPr>
          <a:xfrm>
            <a:off x="-30667" y="1121465"/>
            <a:ext cx="3873797" cy="2585230"/>
          </a:xfrm>
          <a:prstGeom prst="rect">
            <a:avLst/>
          </a:prstGeom>
        </p:spPr>
      </p:pic>
      <p:pic>
        <p:nvPicPr>
          <p:cNvPr id="18" name="Picture 17" descr="A group of people posing for a photo&#10;&#10;Description automatically generated">
            <a:extLst>
              <a:ext uri="{FF2B5EF4-FFF2-40B4-BE49-F238E27FC236}">
                <a16:creationId xmlns:a16="http://schemas.microsoft.com/office/drawing/2014/main" id="{A7FBCF68-7E10-F50D-9A1E-88DC07C5AE82}"/>
              </a:ext>
            </a:extLst>
          </p:cNvPr>
          <p:cNvPicPr>
            <a:picLocks noChangeAspect="1"/>
          </p:cNvPicPr>
          <p:nvPr/>
        </p:nvPicPr>
        <p:blipFill>
          <a:blip r:embed="rId6"/>
          <a:stretch>
            <a:fillRect/>
          </a:stretch>
        </p:blipFill>
        <p:spPr>
          <a:xfrm rot="16200000">
            <a:off x="4660042" y="2249068"/>
            <a:ext cx="2802606" cy="4468939"/>
          </a:xfrm>
          <a:prstGeom prst="rect">
            <a:avLst/>
          </a:prstGeom>
        </p:spPr>
      </p:pic>
      <p:pic>
        <p:nvPicPr>
          <p:cNvPr id="21" name="Picture 20">
            <a:extLst>
              <a:ext uri="{FF2B5EF4-FFF2-40B4-BE49-F238E27FC236}">
                <a16:creationId xmlns:a16="http://schemas.microsoft.com/office/drawing/2014/main" id="{C3BA364B-8B52-EABA-1C56-8944E3332206}"/>
              </a:ext>
            </a:extLst>
          </p:cNvPr>
          <p:cNvPicPr>
            <a:picLocks noChangeAspect="1"/>
          </p:cNvPicPr>
          <p:nvPr/>
        </p:nvPicPr>
        <p:blipFill>
          <a:blip r:embed="rId7"/>
          <a:stretch>
            <a:fillRect/>
          </a:stretch>
        </p:blipFill>
        <p:spPr>
          <a:xfrm>
            <a:off x="8305937" y="3501098"/>
            <a:ext cx="3967043" cy="2383743"/>
          </a:xfrm>
          <a:prstGeom prst="rect">
            <a:avLst/>
          </a:prstGeom>
        </p:spPr>
      </p:pic>
      <p:pic>
        <p:nvPicPr>
          <p:cNvPr id="27" name="Picture 26">
            <a:extLst>
              <a:ext uri="{FF2B5EF4-FFF2-40B4-BE49-F238E27FC236}">
                <a16:creationId xmlns:a16="http://schemas.microsoft.com/office/drawing/2014/main" id="{71EA388C-4B4C-D600-44DB-CC9BF82D0629}"/>
              </a:ext>
            </a:extLst>
          </p:cNvPr>
          <p:cNvPicPr>
            <a:picLocks noChangeAspect="1"/>
          </p:cNvPicPr>
          <p:nvPr/>
        </p:nvPicPr>
        <p:blipFill>
          <a:blip r:embed="rId8"/>
          <a:stretch>
            <a:fillRect/>
          </a:stretch>
        </p:blipFill>
        <p:spPr>
          <a:xfrm>
            <a:off x="-28820" y="3501095"/>
            <a:ext cx="3886062" cy="2383746"/>
          </a:xfrm>
          <a:prstGeom prst="rect">
            <a:avLst/>
          </a:prstGeom>
        </p:spPr>
      </p:pic>
    </p:spTree>
    <p:extLst>
      <p:ext uri="{BB962C8B-B14F-4D97-AF65-F5344CB8AC3E}">
        <p14:creationId xmlns:p14="http://schemas.microsoft.com/office/powerpoint/2010/main" val="2100527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C4FDBE2-32F7-4AC4-A40C-C51C65B1D4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solidFill>
                <a:schemeClr val="tx1"/>
              </a:solidFill>
            </a:endParaRPr>
          </a:p>
        </p:txBody>
      </p:sp>
      <p:sp>
        <p:nvSpPr>
          <p:cNvPr id="2" name="Title 1">
            <a:extLst>
              <a:ext uri="{FF2B5EF4-FFF2-40B4-BE49-F238E27FC236}">
                <a16:creationId xmlns:a16="http://schemas.microsoft.com/office/drawing/2014/main" id="{7A93DC64-B7C2-B60E-2E89-8B8A015A6443}"/>
              </a:ext>
            </a:extLst>
          </p:cNvPr>
          <p:cNvSpPr>
            <a:spLocks noGrp="1"/>
          </p:cNvSpPr>
          <p:nvPr>
            <p:ph type="ctrTitle"/>
          </p:nvPr>
        </p:nvSpPr>
        <p:spPr>
          <a:xfrm>
            <a:off x="4763933" y="3827844"/>
            <a:ext cx="6766405" cy="1168188"/>
          </a:xfrm>
        </p:spPr>
        <p:txBody>
          <a:bodyPr>
            <a:normAutofit/>
          </a:bodyPr>
          <a:lstStyle/>
          <a:p>
            <a:pPr>
              <a:lnSpc>
                <a:spcPct val="90000"/>
              </a:lnSpc>
            </a:pPr>
            <a:r>
              <a:rPr lang="en-US" sz="4700" b="1" dirty="0">
                <a:solidFill>
                  <a:srgbClr val="FFFFFE"/>
                </a:solidFill>
                <a:latin typeface="Neue Haas Grotesk Text Pro" panose="020B0504020202020204" pitchFamily="34" charset="0"/>
              </a:rPr>
              <a:t>What people think I Do</a:t>
            </a:r>
          </a:p>
        </p:txBody>
      </p:sp>
      <p:sp>
        <p:nvSpPr>
          <p:cNvPr id="22" name="Freeform: Shape 21">
            <a:extLst>
              <a:ext uri="{FF2B5EF4-FFF2-40B4-BE49-F238E27FC236}">
                <a16:creationId xmlns:a16="http://schemas.microsoft.com/office/drawing/2014/main" id="{EBF4792E-DF83-4D24-9924-01EC30A32C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58512"/>
            <a:ext cx="3952259" cy="5932172"/>
          </a:xfrm>
          <a:custGeom>
            <a:avLst/>
            <a:gdLst>
              <a:gd name="connsiteX0" fmla="*/ 986173 w 3952259"/>
              <a:gd name="connsiteY0" fmla="*/ 0 h 5932172"/>
              <a:gd name="connsiteX1" fmla="*/ 3952259 w 3952259"/>
              <a:gd name="connsiteY1" fmla="*/ 2966086 h 5932172"/>
              <a:gd name="connsiteX2" fmla="*/ 986173 w 3952259"/>
              <a:gd name="connsiteY2" fmla="*/ 5932172 h 5932172"/>
              <a:gd name="connsiteX3" fmla="*/ 104150 w 3952259"/>
              <a:gd name="connsiteY3" fmla="*/ 5798823 h 5932172"/>
              <a:gd name="connsiteX4" fmla="*/ 0 w 3952259"/>
              <a:gd name="connsiteY4" fmla="*/ 5760704 h 5932172"/>
              <a:gd name="connsiteX5" fmla="*/ 0 w 3952259"/>
              <a:gd name="connsiteY5" fmla="*/ 171469 h 5932172"/>
              <a:gd name="connsiteX6" fmla="*/ 104150 w 3952259"/>
              <a:gd name="connsiteY6" fmla="*/ 133350 h 5932172"/>
              <a:gd name="connsiteX7" fmla="*/ 986173 w 3952259"/>
              <a:gd name="connsiteY7" fmla="*/ 0 h 5932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52259" h="5932172">
                <a:moveTo>
                  <a:pt x="986173" y="0"/>
                </a:moveTo>
                <a:cubicBezTo>
                  <a:pt x="2624297" y="0"/>
                  <a:pt x="3952259" y="1327962"/>
                  <a:pt x="3952259" y="2966086"/>
                </a:cubicBezTo>
                <a:cubicBezTo>
                  <a:pt x="3952259" y="4604210"/>
                  <a:pt x="2624297" y="5932172"/>
                  <a:pt x="986173" y="5932172"/>
                </a:cubicBezTo>
                <a:cubicBezTo>
                  <a:pt x="679025" y="5932172"/>
                  <a:pt x="382781" y="5885486"/>
                  <a:pt x="104150" y="5798823"/>
                </a:cubicBezTo>
                <a:lnTo>
                  <a:pt x="0" y="5760704"/>
                </a:lnTo>
                <a:lnTo>
                  <a:pt x="0" y="171469"/>
                </a:lnTo>
                <a:lnTo>
                  <a:pt x="104150" y="133350"/>
                </a:lnTo>
                <a:cubicBezTo>
                  <a:pt x="382781" y="46686"/>
                  <a:pt x="679025" y="0"/>
                  <a:pt x="98617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15837328-A57C-47AA-B520-C83F4A6BD1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58125" y="0"/>
            <a:ext cx="4475748" cy="3256337"/>
          </a:xfrm>
          <a:custGeom>
            <a:avLst/>
            <a:gdLst>
              <a:gd name="connsiteX0" fmla="*/ 246861 w 4475748"/>
              <a:gd name="connsiteY0" fmla="*/ 0 h 3256337"/>
              <a:gd name="connsiteX1" fmla="*/ 4228888 w 4475748"/>
              <a:gd name="connsiteY1" fmla="*/ 0 h 3256337"/>
              <a:gd name="connsiteX2" fmla="*/ 4299885 w 4475748"/>
              <a:gd name="connsiteY2" fmla="*/ 147382 h 3256337"/>
              <a:gd name="connsiteX3" fmla="*/ 4475748 w 4475748"/>
              <a:gd name="connsiteY3" fmla="*/ 1018463 h 3256337"/>
              <a:gd name="connsiteX4" fmla="*/ 2237874 w 4475748"/>
              <a:gd name="connsiteY4" fmla="*/ 3256337 h 3256337"/>
              <a:gd name="connsiteX5" fmla="*/ 0 w 4475748"/>
              <a:gd name="connsiteY5" fmla="*/ 1018463 h 3256337"/>
              <a:gd name="connsiteX6" fmla="*/ 175863 w 4475748"/>
              <a:gd name="connsiteY6" fmla="*/ 147382 h 3256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75748" h="3256337">
                <a:moveTo>
                  <a:pt x="246861" y="0"/>
                </a:moveTo>
                <a:lnTo>
                  <a:pt x="4228888" y="0"/>
                </a:lnTo>
                <a:lnTo>
                  <a:pt x="4299885" y="147382"/>
                </a:lnTo>
                <a:cubicBezTo>
                  <a:pt x="4413128" y="415117"/>
                  <a:pt x="4475748" y="709477"/>
                  <a:pt x="4475748" y="1018463"/>
                </a:cubicBezTo>
                <a:cubicBezTo>
                  <a:pt x="4475748" y="2254407"/>
                  <a:pt x="3473818" y="3256337"/>
                  <a:pt x="2237874" y="3256337"/>
                </a:cubicBezTo>
                <a:cubicBezTo>
                  <a:pt x="1001930" y="3256337"/>
                  <a:pt x="0" y="2254407"/>
                  <a:pt x="0" y="1018463"/>
                </a:cubicBezTo>
                <a:cubicBezTo>
                  <a:pt x="0" y="709477"/>
                  <a:pt x="62621" y="415117"/>
                  <a:pt x="175863" y="14738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Arc 25">
            <a:extLst>
              <a:ext uri="{FF2B5EF4-FFF2-40B4-BE49-F238E27FC236}">
                <a16:creationId xmlns:a16="http://schemas.microsoft.com/office/drawing/2014/main" id="{E2B33195-5BCA-4BB7-A82D-673952268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7580241">
            <a:off x="-1784401" y="613620"/>
            <a:ext cx="6199926" cy="6199926"/>
          </a:xfrm>
          <a:prstGeom prst="arc">
            <a:avLst>
              <a:gd name="adj1" fmla="val 14455503"/>
              <a:gd name="adj2" fmla="val 18389131"/>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2155E2E3-B301-7EDD-A046-EA7F6C51C236}"/>
              </a:ext>
            </a:extLst>
          </p:cNvPr>
          <p:cNvPicPr>
            <a:picLocks noChangeAspect="1"/>
          </p:cNvPicPr>
          <p:nvPr/>
        </p:nvPicPr>
        <p:blipFill>
          <a:blip r:embed="rId5"/>
          <a:stretch>
            <a:fillRect/>
          </a:stretch>
        </p:blipFill>
        <p:spPr>
          <a:xfrm>
            <a:off x="-3" y="1956209"/>
            <a:ext cx="3570517" cy="2587011"/>
          </a:xfrm>
          <a:custGeom>
            <a:avLst/>
            <a:gdLst/>
            <a:ahLst/>
            <a:cxnLst/>
            <a:rect l="l" t="t" r="r" b="b"/>
            <a:pathLst>
              <a:path w="2028107" h="1916009">
                <a:moveTo>
                  <a:pt x="35370" y="0"/>
                </a:moveTo>
                <a:lnTo>
                  <a:pt x="1992737" y="0"/>
                </a:lnTo>
                <a:cubicBezTo>
                  <a:pt x="2012271" y="0"/>
                  <a:pt x="2028107" y="15836"/>
                  <a:pt x="2028107" y="35370"/>
                </a:cubicBezTo>
                <a:lnTo>
                  <a:pt x="2028107" y="1880639"/>
                </a:lnTo>
                <a:cubicBezTo>
                  <a:pt x="2028107" y="1900173"/>
                  <a:pt x="2012271" y="1916009"/>
                  <a:pt x="1992737" y="1916009"/>
                </a:cubicBezTo>
                <a:lnTo>
                  <a:pt x="35370" y="1916009"/>
                </a:lnTo>
                <a:cubicBezTo>
                  <a:pt x="15836" y="1916009"/>
                  <a:pt x="0" y="1900173"/>
                  <a:pt x="0" y="1880639"/>
                </a:cubicBezTo>
                <a:lnTo>
                  <a:pt x="0" y="35370"/>
                </a:lnTo>
                <a:cubicBezTo>
                  <a:pt x="0" y="15836"/>
                  <a:pt x="15836" y="0"/>
                  <a:pt x="35370" y="0"/>
                </a:cubicBezTo>
                <a:close/>
              </a:path>
            </a:pathLst>
          </a:custGeom>
        </p:spPr>
      </p:pic>
      <p:pic>
        <p:nvPicPr>
          <p:cNvPr id="7" name="Graphic 6" descr="Grinning with tears of joy face with solid fill with solid fill">
            <a:extLst>
              <a:ext uri="{FF2B5EF4-FFF2-40B4-BE49-F238E27FC236}">
                <a16:creationId xmlns:a16="http://schemas.microsoft.com/office/drawing/2014/main" id="{BBEA4772-ACFF-84D9-E64D-129AE80B819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851980" y="133707"/>
            <a:ext cx="2488039" cy="2488039"/>
          </a:xfrm>
          <a:custGeom>
            <a:avLst/>
            <a:gdLst/>
            <a:ahLst/>
            <a:cxnLst/>
            <a:rect l="l" t="t" r="r" b="b"/>
            <a:pathLst>
              <a:path w="2487175" h="2487175">
                <a:moveTo>
                  <a:pt x="67328" y="0"/>
                </a:moveTo>
                <a:lnTo>
                  <a:pt x="2419847" y="0"/>
                </a:lnTo>
                <a:cubicBezTo>
                  <a:pt x="2457031" y="0"/>
                  <a:pt x="2487175" y="30144"/>
                  <a:pt x="2487175" y="67328"/>
                </a:cubicBezTo>
                <a:lnTo>
                  <a:pt x="2487175" y="2419847"/>
                </a:lnTo>
                <a:cubicBezTo>
                  <a:pt x="2487175" y="2457031"/>
                  <a:pt x="2457031" y="2487175"/>
                  <a:pt x="2419847" y="2487175"/>
                </a:cubicBezTo>
                <a:lnTo>
                  <a:pt x="67328" y="2487175"/>
                </a:lnTo>
                <a:cubicBezTo>
                  <a:pt x="30144" y="2487175"/>
                  <a:pt x="0" y="2457031"/>
                  <a:pt x="0" y="2419847"/>
                </a:cubicBezTo>
                <a:lnTo>
                  <a:pt x="0" y="67328"/>
                </a:lnTo>
                <a:cubicBezTo>
                  <a:pt x="0" y="30144"/>
                  <a:pt x="30144" y="0"/>
                  <a:pt x="67328" y="0"/>
                </a:cubicBezTo>
                <a:close/>
              </a:path>
            </a:pathLst>
          </a:custGeom>
        </p:spPr>
      </p:pic>
      <p:sp>
        <p:nvSpPr>
          <p:cNvPr id="28" name="Freeform: Shape 27">
            <a:extLst>
              <a:ext uri="{FF2B5EF4-FFF2-40B4-BE49-F238E27FC236}">
                <a16:creationId xmlns:a16="http://schemas.microsoft.com/office/drawing/2014/main" id="{8A03A6A2-7849-4179-B68F-C11DDDB23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1078" y="0"/>
            <a:ext cx="3440922" cy="3674631"/>
          </a:xfrm>
          <a:custGeom>
            <a:avLst/>
            <a:gdLst>
              <a:gd name="connsiteX0" fmla="*/ 523074 w 3440922"/>
              <a:gd name="connsiteY0" fmla="*/ 0 h 3674631"/>
              <a:gd name="connsiteX1" fmla="*/ 3440922 w 3440922"/>
              <a:gd name="connsiteY1" fmla="*/ 0 h 3674631"/>
              <a:gd name="connsiteX2" fmla="*/ 3440922 w 3440922"/>
              <a:gd name="connsiteY2" fmla="*/ 3321701 h 3674631"/>
              <a:gd name="connsiteX3" fmla="*/ 3304578 w 3440922"/>
              <a:gd name="connsiteY3" fmla="*/ 3404532 h 3674631"/>
              <a:gd name="connsiteX4" fmla="*/ 2237874 w 3440922"/>
              <a:gd name="connsiteY4" fmla="*/ 3674631 h 3674631"/>
              <a:gd name="connsiteX5" fmla="*/ 0 w 3440922"/>
              <a:gd name="connsiteY5" fmla="*/ 1436757 h 3674631"/>
              <a:gd name="connsiteX6" fmla="*/ 511022 w 3440922"/>
              <a:gd name="connsiteY6" fmla="*/ 13261 h 3674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40922" h="3674631">
                <a:moveTo>
                  <a:pt x="523074" y="0"/>
                </a:moveTo>
                <a:lnTo>
                  <a:pt x="3440922" y="0"/>
                </a:lnTo>
                <a:lnTo>
                  <a:pt x="3440922" y="3321701"/>
                </a:lnTo>
                <a:lnTo>
                  <a:pt x="3304578" y="3404532"/>
                </a:lnTo>
                <a:cubicBezTo>
                  <a:pt x="2987486" y="3576786"/>
                  <a:pt x="2624107" y="3674631"/>
                  <a:pt x="2237874" y="3674631"/>
                </a:cubicBezTo>
                <a:cubicBezTo>
                  <a:pt x="1001930" y="3674631"/>
                  <a:pt x="0" y="2672701"/>
                  <a:pt x="0" y="1436757"/>
                </a:cubicBezTo>
                <a:cubicBezTo>
                  <a:pt x="0" y="896032"/>
                  <a:pt x="191776" y="400098"/>
                  <a:pt x="511022" y="1326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Data_request_denied">
            <a:hlinkClick r:id="" action="ppaction://media"/>
            <a:extLst>
              <a:ext uri="{FF2B5EF4-FFF2-40B4-BE49-F238E27FC236}">
                <a16:creationId xmlns:a16="http://schemas.microsoft.com/office/drawing/2014/main" id="{FD305EFD-4951-DD34-7F70-4307338322B3}"/>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9114444" y="404454"/>
            <a:ext cx="3077554" cy="2217292"/>
          </a:xfrm>
          <a:custGeom>
            <a:avLst/>
            <a:gdLst/>
            <a:ahLst/>
            <a:cxnLst/>
            <a:rect l="l" t="t" r="r" b="b"/>
            <a:pathLst>
              <a:path w="2028107" h="1916009">
                <a:moveTo>
                  <a:pt x="35370" y="0"/>
                </a:moveTo>
                <a:lnTo>
                  <a:pt x="1992737" y="0"/>
                </a:lnTo>
                <a:cubicBezTo>
                  <a:pt x="2012271" y="0"/>
                  <a:pt x="2028107" y="15836"/>
                  <a:pt x="2028107" y="35370"/>
                </a:cubicBezTo>
                <a:lnTo>
                  <a:pt x="2028107" y="1880639"/>
                </a:lnTo>
                <a:cubicBezTo>
                  <a:pt x="2028107" y="1900173"/>
                  <a:pt x="2012271" y="1916009"/>
                  <a:pt x="1992737" y="1916009"/>
                </a:cubicBezTo>
                <a:lnTo>
                  <a:pt x="35370" y="1916009"/>
                </a:lnTo>
                <a:cubicBezTo>
                  <a:pt x="15836" y="1916009"/>
                  <a:pt x="0" y="1900173"/>
                  <a:pt x="0" y="1880639"/>
                </a:cubicBezTo>
                <a:lnTo>
                  <a:pt x="0" y="35370"/>
                </a:lnTo>
                <a:cubicBezTo>
                  <a:pt x="0" y="15836"/>
                  <a:pt x="15836" y="0"/>
                  <a:pt x="35370" y="0"/>
                </a:cubicBezTo>
                <a:close/>
              </a:path>
            </a:pathLst>
          </a:custGeom>
        </p:spPr>
      </p:pic>
    </p:spTree>
    <p:extLst>
      <p:ext uri="{BB962C8B-B14F-4D97-AF65-F5344CB8AC3E}">
        <p14:creationId xmlns:p14="http://schemas.microsoft.com/office/powerpoint/2010/main" val="372370862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fullScrn="1">
              <p:cMediaNode vol="100000">
                <p:cTn id="7" fill="remove" display="0">
                  <p:stCondLst>
                    <p:cond delay="indefinite"/>
                  </p:stCondLst>
                </p:cTn>
                <p:tgtEl>
                  <p:spTgt spid="4"/>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Content Placeholder 14">
            <a:extLst>
              <a:ext uri="{FF2B5EF4-FFF2-40B4-BE49-F238E27FC236}">
                <a16:creationId xmlns:a16="http://schemas.microsoft.com/office/drawing/2014/main" id="{E9DD7681-A1D4-39C6-C679-16B3A93944E1}"/>
              </a:ext>
            </a:extLst>
          </p:cNvPr>
          <p:cNvPicPr>
            <a:picLocks noGrp="1" noChangeAspect="1"/>
          </p:cNvPicPr>
          <p:nvPr>
            <p:ph sz="quarter" idx="10"/>
          </p:nvPr>
        </p:nvPicPr>
        <p:blipFill>
          <a:blip r:embed="rId3"/>
          <a:stretch>
            <a:fillRect/>
          </a:stretch>
        </p:blipFill>
        <p:spPr>
          <a:xfrm>
            <a:off x="585045" y="1359286"/>
            <a:ext cx="4731499" cy="4032787"/>
          </a:xfrm>
          <a:prstGeom prst="rect">
            <a:avLst/>
          </a:prstGeom>
        </p:spPr>
      </p:pic>
      <p:pic>
        <p:nvPicPr>
          <p:cNvPr id="13" name="Picture 12">
            <a:extLst>
              <a:ext uri="{FF2B5EF4-FFF2-40B4-BE49-F238E27FC236}">
                <a16:creationId xmlns:a16="http://schemas.microsoft.com/office/drawing/2014/main" id="{E31B3BC5-8484-03B2-1132-308F4538EF5A}"/>
              </a:ext>
            </a:extLst>
          </p:cNvPr>
          <p:cNvPicPr>
            <a:picLocks noChangeAspect="1"/>
          </p:cNvPicPr>
          <p:nvPr/>
        </p:nvPicPr>
        <p:blipFill>
          <a:blip r:embed="rId4"/>
          <a:stretch>
            <a:fillRect/>
          </a:stretch>
        </p:blipFill>
        <p:spPr>
          <a:xfrm>
            <a:off x="247886" y="0"/>
            <a:ext cx="5127180" cy="1920406"/>
          </a:xfrm>
          <a:prstGeom prst="rect">
            <a:avLst/>
          </a:prstGeom>
        </p:spPr>
      </p:pic>
    </p:spTree>
    <p:extLst>
      <p:ext uri="{BB962C8B-B14F-4D97-AF65-F5344CB8AC3E}">
        <p14:creationId xmlns:p14="http://schemas.microsoft.com/office/powerpoint/2010/main" val="1051988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fltVal val="0"/>
                                          </p:val>
                                        </p:tav>
                                        <p:tav tm="100000">
                                          <p:val>
                                            <p:strVal val="#ppt_w"/>
                                          </p:val>
                                        </p:tav>
                                      </p:tavLst>
                                    </p:anim>
                                    <p:anim calcmode="lin" valueType="num">
                                      <p:cBhvr>
                                        <p:cTn id="8" dur="1000" fill="hold"/>
                                        <p:tgtEl>
                                          <p:spTgt spid="13"/>
                                        </p:tgtEl>
                                        <p:attrNameLst>
                                          <p:attrName>ppt_h</p:attrName>
                                        </p:attrNameLst>
                                      </p:cBhvr>
                                      <p:tavLst>
                                        <p:tav tm="0">
                                          <p:val>
                                            <p:fltVal val="0"/>
                                          </p:val>
                                        </p:tav>
                                        <p:tav tm="100000">
                                          <p:val>
                                            <p:strVal val="#ppt_h"/>
                                          </p:val>
                                        </p:tav>
                                      </p:tavLst>
                                    </p:anim>
                                    <p:anim calcmode="lin" valueType="num">
                                      <p:cBhvr>
                                        <p:cTn id="9" dur="1000" fill="hold"/>
                                        <p:tgtEl>
                                          <p:spTgt spid="13"/>
                                        </p:tgtEl>
                                        <p:attrNameLst>
                                          <p:attrName>style.rotation</p:attrName>
                                        </p:attrNameLst>
                                      </p:cBhvr>
                                      <p:tavLst>
                                        <p:tav tm="0">
                                          <p:val>
                                            <p:fltVal val="90"/>
                                          </p:val>
                                        </p:tav>
                                        <p:tav tm="100000">
                                          <p:val>
                                            <p:fltVal val="0"/>
                                          </p:val>
                                        </p:tav>
                                      </p:tavLst>
                                    </p:anim>
                                    <p:animEffect transition="in" filter="fade">
                                      <p:cBhvr>
                                        <p:cTn id="10"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B07FDE1-2055-56B9-8059-76AA0C3FFAD5}"/>
              </a:ext>
            </a:extLst>
          </p:cNvPr>
          <p:cNvSpPr>
            <a:spLocks noGrp="1"/>
          </p:cNvSpPr>
          <p:nvPr>
            <p:ph sz="quarter" idx="10"/>
          </p:nvPr>
        </p:nvSpPr>
        <p:spPr>
          <a:xfrm>
            <a:off x="619026" y="431537"/>
            <a:ext cx="10953947" cy="4958499"/>
          </a:xfrm>
        </p:spPr>
        <p:txBody>
          <a:bodyPr/>
          <a:lstStyle/>
          <a:p>
            <a:pPr marL="0" indent="0" algn="ctr">
              <a:buNone/>
            </a:pPr>
            <a:r>
              <a:rPr lang="en-US" sz="8800" b="1" dirty="0">
                <a:latin typeface="Grotesque" panose="020F0502020204030204" pitchFamily="34" charset="0"/>
                <a:ea typeface="Unbounded" pitchFamily="34" charset="-122"/>
                <a:cs typeface="Unbounded" pitchFamily="34" charset="-120"/>
              </a:rPr>
              <a:t>“If not us, </a:t>
            </a:r>
          </a:p>
          <a:p>
            <a:pPr marL="0" indent="0" algn="ctr">
              <a:buNone/>
            </a:pPr>
            <a:r>
              <a:rPr lang="en-US" sz="8800" b="1" dirty="0">
                <a:latin typeface="Grotesque" panose="020F0502020204030204" pitchFamily="34" charset="0"/>
                <a:ea typeface="Unbounded" pitchFamily="34" charset="-122"/>
                <a:cs typeface="Unbounded" pitchFamily="34" charset="-120"/>
              </a:rPr>
              <a:t>who? If not</a:t>
            </a:r>
          </a:p>
          <a:p>
            <a:pPr marL="0" indent="0" algn="ctr">
              <a:buNone/>
            </a:pPr>
            <a:r>
              <a:rPr lang="en-US" sz="8800" b="1" dirty="0">
                <a:latin typeface="Grotesque" panose="020F0502020204030204" pitchFamily="34" charset="0"/>
                <a:ea typeface="Unbounded" pitchFamily="34" charset="-122"/>
                <a:cs typeface="Unbounded" pitchFamily="34" charset="-120"/>
              </a:rPr>
              <a:t> now, when?</a:t>
            </a:r>
            <a:endParaRPr lang="en-US" sz="8800" b="1" dirty="0">
              <a:latin typeface="Grotesque" panose="020F0502020204030204" pitchFamily="34" charset="0"/>
              <a:cs typeface="Arial"/>
            </a:endParaRPr>
          </a:p>
          <a:p>
            <a:pPr marL="0" indent="0" algn="ctr">
              <a:buNone/>
            </a:pPr>
            <a:r>
              <a:rPr lang="en-US" sz="2400" dirty="0"/>
              <a:t>-Dr Caswell Evans, Advocate for Health Equity</a:t>
            </a:r>
          </a:p>
        </p:txBody>
      </p:sp>
    </p:spTree>
    <p:extLst>
      <p:ext uri="{BB962C8B-B14F-4D97-AF65-F5344CB8AC3E}">
        <p14:creationId xmlns:p14="http://schemas.microsoft.com/office/powerpoint/2010/main" val="1134526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A1A202D-616C-0152-F602-7B99E8A4B3DC}"/>
              </a:ext>
            </a:extLst>
          </p:cNvPr>
          <p:cNvSpPr>
            <a:spLocks noGrp="1"/>
          </p:cNvSpPr>
          <p:nvPr>
            <p:ph type="ctrTitle"/>
          </p:nvPr>
        </p:nvSpPr>
        <p:spPr>
          <a:xfrm>
            <a:off x="570284" y="1645920"/>
            <a:ext cx="4114827" cy="3566160"/>
          </a:xfrm>
        </p:spPr>
        <p:txBody>
          <a:bodyPr vert="horz" lIns="91440" tIns="45720" rIns="91440" bIns="45720" rtlCol="0" anchor="b">
            <a:normAutofit fontScale="90000"/>
          </a:bodyPr>
          <a:lstStyle/>
          <a:p>
            <a:pPr marL="0" indent="0" algn="l">
              <a:lnSpc>
                <a:spcPct val="90000"/>
              </a:lnSpc>
            </a:pPr>
            <a:r>
              <a:rPr lang="en-US" sz="2400" b="1" dirty="0">
                <a:latin typeface="Arial" panose="020B0604020202020204" pitchFamily="34" charset="0"/>
                <a:cs typeface="Arial" panose="020B0604020202020204" pitchFamily="34" charset="0"/>
              </a:rPr>
              <a:t>Health equity is a state in which everyone has a fair and just opportunity to attain their highest level of health and explicitly recognizes historical and contemporary injustices and social/economic barriers.</a:t>
            </a:r>
            <a:br>
              <a:rPr lang="en-US" sz="2400" b="1" dirty="0">
                <a:latin typeface="Arial" panose="020B0604020202020204" pitchFamily="34" charset="0"/>
                <a:cs typeface="Arial" panose="020B0604020202020204" pitchFamily="34" charset="0"/>
              </a:rPr>
            </a:br>
            <a:br>
              <a:rPr lang="en-US" sz="2400" b="1"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Centers for Disease Control and Prevention</a:t>
            </a:r>
            <a:r>
              <a:rPr lang="en-US" sz="1800" b="1" dirty="0">
                <a:latin typeface="Arial" panose="020B0604020202020204" pitchFamily="34" charset="0"/>
                <a:cs typeface="Arial" panose="020B0604020202020204" pitchFamily="34" charset="0"/>
              </a:rPr>
              <a:t> </a:t>
            </a:r>
            <a:br>
              <a:rPr lang="en-US" sz="2400" b="1" dirty="0">
                <a:latin typeface="Arial" panose="020B0604020202020204" pitchFamily="34" charset="0"/>
                <a:cs typeface="Arial" panose="020B0604020202020204" pitchFamily="34" charset="0"/>
              </a:rPr>
            </a:br>
            <a:br>
              <a:rPr lang="en-US" sz="1800" dirty="0">
                <a:latin typeface="Arial" panose="020B0604020202020204" pitchFamily="34" charset="0"/>
                <a:cs typeface="Arial" panose="020B0604020202020204" pitchFamily="34" charset="0"/>
              </a:rPr>
            </a:br>
            <a:br>
              <a:rPr lang="en-US" sz="1800" dirty="0">
                <a:latin typeface="Arial" panose="020B0604020202020204" pitchFamily="34" charset="0"/>
                <a:cs typeface="Arial" panose="020B0604020202020204" pitchFamily="34" charset="0"/>
              </a:rPr>
            </a:br>
            <a:br>
              <a:rPr lang="en-US" sz="1800" dirty="0"/>
            </a:br>
            <a:endParaRPr lang="en-US" sz="1800" dirty="0"/>
          </a:p>
        </p:txBody>
      </p:sp>
      <p:sp>
        <p:nvSpPr>
          <p:cNvPr id="10" name="Subtitle 2">
            <a:extLst>
              <a:ext uri="{FF2B5EF4-FFF2-40B4-BE49-F238E27FC236}">
                <a16:creationId xmlns:a16="http://schemas.microsoft.com/office/drawing/2014/main" id="{FF92EF50-2B9F-5EE0-02E6-05CD912D6D42}"/>
              </a:ext>
            </a:extLst>
          </p:cNvPr>
          <p:cNvSpPr>
            <a:spLocks noGrp="1"/>
          </p:cNvSpPr>
          <p:nvPr>
            <p:ph type="subTitle" idx="1"/>
          </p:nvPr>
        </p:nvSpPr>
        <p:spPr>
          <a:xfrm>
            <a:off x="113825" y="6356350"/>
            <a:ext cx="3734014" cy="1572768"/>
          </a:xfrm>
        </p:spPr>
        <p:txBody>
          <a:bodyPr vert="horz" lIns="91440" tIns="45720" rIns="91440" bIns="45720" rtlCol="0">
            <a:normAutofit/>
          </a:bodyPr>
          <a:lstStyle/>
          <a:p>
            <a:pPr>
              <a:lnSpc>
                <a:spcPct val="90000"/>
              </a:lnSpc>
              <a:spcBef>
                <a:spcPts val="1000"/>
              </a:spcBef>
            </a:pPr>
            <a:r>
              <a:rPr lang="en-US" dirty="0">
                <a:solidFill>
                  <a:schemeClr val="accent2"/>
                </a:solidFill>
                <a:hlinkClick r:id="rId3">
                  <a:extLst>
                    <a:ext uri="{A12FA001-AC4F-418D-AE19-62706E023703}">
                      <ahyp:hlinkClr xmlns:ahyp="http://schemas.microsoft.com/office/drawing/2018/hyperlinkcolor" val="tx"/>
                    </a:ext>
                  </a:extLst>
                </a:hlinkClick>
              </a:rPr>
              <a:t>CDC: About Health Equity - 2024</a:t>
            </a:r>
            <a:endParaRPr lang="en-US" dirty="0">
              <a:solidFill>
                <a:schemeClr val="accent2"/>
              </a:solidFill>
            </a:endParaRPr>
          </a:p>
        </p:txBody>
      </p:sp>
      <p:sp>
        <p:nvSpPr>
          <p:cNvPr id="26"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One in a crowd">
            <a:extLst>
              <a:ext uri="{FF2B5EF4-FFF2-40B4-BE49-F238E27FC236}">
                <a16:creationId xmlns:a16="http://schemas.microsoft.com/office/drawing/2014/main" id="{42C62D1F-B985-712B-C2DB-F6B91BA9CFAD}"/>
              </a:ext>
            </a:extLst>
          </p:cNvPr>
          <p:cNvPicPr>
            <a:picLocks noChangeAspect="1"/>
          </p:cNvPicPr>
          <p:nvPr/>
        </p:nvPicPr>
        <p:blipFill>
          <a:blip r:embed="rId4"/>
          <a:srcRect l="12386" r="12386"/>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p:spPr>
      </p:pic>
      <p:sp>
        <p:nvSpPr>
          <p:cNvPr id="14" name="Slide Number Placeholder 5">
            <a:extLst>
              <a:ext uri="{FF2B5EF4-FFF2-40B4-BE49-F238E27FC236}">
                <a16:creationId xmlns:a16="http://schemas.microsoft.com/office/drawing/2014/main" id="{E565BFA2-4B53-D9D2-E89F-82FD8FFBE8E6}"/>
              </a:ext>
            </a:extLst>
          </p:cNvPr>
          <p:cNvSpPr>
            <a:spLocks noGrp="1"/>
          </p:cNvSpPr>
          <p:nvPr>
            <p:ph type="sldNum" sz="quarter" idx="12"/>
          </p:nvPr>
        </p:nvSpPr>
        <p:spPr>
          <a:xfrm>
            <a:off x="10591800" y="6356350"/>
            <a:ext cx="762000" cy="365125"/>
          </a:xfrm>
        </p:spPr>
        <p:txBody>
          <a:bodyPr vert="horz" lIns="91440" tIns="45720" rIns="91440" bIns="45720" rtlCol="0" anchor="ctr">
            <a:normAutofit/>
          </a:bodyPr>
          <a:lstStyle/>
          <a:p>
            <a:pPr algn="r">
              <a:spcAft>
                <a:spcPts val="600"/>
              </a:spcAft>
              <a:defRPr/>
            </a:pPr>
            <a:fld id="{48F63A3B-78C7-47BE-AE5E-E10140E04643}" type="slidenum">
              <a:rPr lang="en-US" sz="1200">
                <a:solidFill>
                  <a:srgbClr val="FFFFFF"/>
                </a:solidFill>
                <a:latin typeface="Calibri" panose="020F0502020204030204"/>
              </a:rPr>
              <a:pPr algn="r">
                <a:spcAft>
                  <a:spcPts val="600"/>
                </a:spcAft>
                <a:defRPr/>
              </a:pPr>
              <a:t>7</a:t>
            </a:fld>
            <a:endParaRPr lang="en-US" sz="1200">
              <a:solidFill>
                <a:srgbClr val="FFFFFF"/>
              </a:solidFill>
              <a:latin typeface="Calibri" panose="020F0502020204030204"/>
            </a:endParaRPr>
          </a:p>
        </p:txBody>
      </p:sp>
    </p:spTree>
    <p:extLst>
      <p:ext uri="{BB962C8B-B14F-4D97-AF65-F5344CB8AC3E}">
        <p14:creationId xmlns:p14="http://schemas.microsoft.com/office/powerpoint/2010/main" val="501813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4579B-C941-83A5-9E6A-937CA1D3E1D8}"/>
              </a:ext>
            </a:extLst>
          </p:cNvPr>
          <p:cNvSpPr>
            <a:spLocks noGrp="1"/>
          </p:cNvSpPr>
          <p:nvPr>
            <p:ph type="title"/>
          </p:nvPr>
        </p:nvSpPr>
        <p:spPr>
          <a:xfrm>
            <a:off x="492663" y="347102"/>
            <a:ext cx="10599656" cy="1325563"/>
          </a:xfrm>
        </p:spPr>
        <p:txBody>
          <a:bodyPr/>
          <a:lstStyle/>
          <a:p>
            <a:r>
              <a:rPr lang="en-US" b="1" dirty="0">
                <a:latin typeface="Grotesque" panose="020B0504020202020204" pitchFamily="34" charset="0"/>
              </a:rPr>
              <a:t>What Is Implicit (Unconscious) Bias</a:t>
            </a:r>
          </a:p>
        </p:txBody>
      </p:sp>
      <p:sp>
        <p:nvSpPr>
          <p:cNvPr id="3" name="Content Placeholder 2">
            <a:extLst>
              <a:ext uri="{FF2B5EF4-FFF2-40B4-BE49-F238E27FC236}">
                <a16:creationId xmlns:a16="http://schemas.microsoft.com/office/drawing/2014/main" id="{18C2D353-12A7-E42A-D669-A28FC06C2775}"/>
              </a:ext>
            </a:extLst>
          </p:cNvPr>
          <p:cNvSpPr>
            <a:spLocks noGrp="1"/>
          </p:cNvSpPr>
          <p:nvPr>
            <p:ph sz="quarter" idx="10"/>
          </p:nvPr>
        </p:nvSpPr>
        <p:spPr>
          <a:xfrm>
            <a:off x="796172" y="3127250"/>
            <a:ext cx="10599656" cy="3633030"/>
          </a:xfrm>
        </p:spPr>
        <p:txBody>
          <a:bodyPr/>
          <a:lstStyle/>
          <a:p>
            <a:pPr lvl="0"/>
            <a:r>
              <a:rPr lang="en-US" sz="2800" dirty="0">
                <a:latin typeface="Arial" panose="020B0604020202020204" pitchFamily="34" charset="0"/>
                <a:cs typeface="Arial" panose="020B0604020202020204" pitchFamily="34" charset="0"/>
              </a:rPr>
              <a:t>Can be favorable OR unfavorable toward a group</a:t>
            </a:r>
          </a:p>
          <a:p>
            <a:pPr lvl="0"/>
            <a:r>
              <a:rPr lang="en-US" sz="2800" dirty="0">
                <a:latin typeface="Arial" panose="020B0604020202020204" pitchFamily="34" charset="0"/>
                <a:cs typeface="Arial" panose="020B0604020202020204" pitchFamily="34" charset="0"/>
              </a:rPr>
              <a:t>Discrimination = unfair treatment stemming from unfavorable bias</a:t>
            </a:r>
          </a:p>
          <a:p>
            <a:pPr lvl="0"/>
            <a:endParaRPr lang="en-US" sz="2800" dirty="0">
              <a:latin typeface="Arial" panose="020B0604020202020204" pitchFamily="34" charset="0"/>
              <a:cs typeface="Arial" panose="020B0604020202020204" pitchFamily="34" charset="0"/>
            </a:endParaRPr>
          </a:p>
          <a:p>
            <a:pPr marL="0" indent="0" algn="ctr">
              <a:buNone/>
            </a:pPr>
            <a:r>
              <a:rPr lang="en-US" sz="2800" b="1" dirty="0">
                <a:latin typeface="Arial" panose="020B0604020202020204" pitchFamily="34" charset="0"/>
                <a:cs typeface="Arial" panose="020B0604020202020204" pitchFamily="34" charset="0"/>
              </a:rPr>
              <a:t>Awareness is the first step toward change. </a:t>
            </a:r>
          </a:p>
          <a:p>
            <a:pPr marL="0" indent="0">
              <a:buNone/>
            </a:pPr>
            <a:endParaRPr lang="en-US" dirty="0"/>
          </a:p>
        </p:txBody>
      </p:sp>
      <p:sp>
        <p:nvSpPr>
          <p:cNvPr id="7" name="TextBox 6">
            <a:extLst>
              <a:ext uri="{FF2B5EF4-FFF2-40B4-BE49-F238E27FC236}">
                <a16:creationId xmlns:a16="http://schemas.microsoft.com/office/drawing/2014/main" id="{F4599805-EE27-D505-2888-68595C79F10D}"/>
              </a:ext>
            </a:extLst>
          </p:cNvPr>
          <p:cNvSpPr txBox="1"/>
          <p:nvPr/>
        </p:nvSpPr>
        <p:spPr>
          <a:xfrm>
            <a:off x="1503337" y="1337872"/>
            <a:ext cx="8715858" cy="1569660"/>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marL="0" indent="0">
              <a:buNone/>
            </a:pPr>
            <a:r>
              <a:rPr lang="en-US" sz="3200" dirty="0">
                <a:latin typeface="Arial" panose="020B0604020202020204" pitchFamily="34" charset="0"/>
                <a:cs typeface="Arial" panose="020B0604020202020204" pitchFamily="34" charset="0"/>
              </a:rPr>
              <a:t>"Attitudes or stereotypes that affect our decisions and actions — outside our conscious awareness."</a:t>
            </a:r>
          </a:p>
        </p:txBody>
      </p:sp>
    </p:spTree>
    <p:extLst>
      <p:ext uri="{BB962C8B-B14F-4D97-AF65-F5344CB8AC3E}">
        <p14:creationId xmlns:p14="http://schemas.microsoft.com/office/powerpoint/2010/main" val="3467287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1"/>
          <p:cNvSpPr/>
          <p:nvPr/>
        </p:nvSpPr>
        <p:spPr>
          <a:xfrm>
            <a:off x="698086" y="2513112"/>
            <a:ext cx="5298049" cy="1037233"/>
          </a:xfrm>
          <a:prstGeom prst="roundRect">
            <a:avLst>
              <a:gd name="adj" fmla="val 2885"/>
            </a:avLst>
          </a:prstGeom>
          <a:solidFill>
            <a:srgbClr val="304755"/>
          </a:solidFill>
          <a:ln/>
        </p:spPr>
        <p:txBody>
          <a:bodyPr/>
          <a:lstStyle/>
          <a:p>
            <a:endParaRPr lang="en-US"/>
          </a:p>
        </p:txBody>
      </p:sp>
      <p:sp>
        <p:nvSpPr>
          <p:cNvPr id="4" name="Text 2"/>
          <p:cNvSpPr/>
          <p:nvPr/>
        </p:nvSpPr>
        <p:spPr>
          <a:xfrm>
            <a:off x="897510" y="2712541"/>
            <a:ext cx="4899200" cy="638373"/>
          </a:xfrm>
          <a:prstGeom prst="rect">
            <a:avLst/>
          </a:prstGeom>
          <a:noFill/>
          <a:ln/>
        </p:spPr>
        <p:txBody>
          <a:bodyPr wrap="square" lIns="0" tIns="0" rIns="0" bIns="0" rtlCol="0" anchor="t">
            <a:noAutofit/>
          </a:bodyPr>
          <a:lstStyle/>
          <a:p>
            <a:pPr marL="0" indent="0" algn="l">
              <a:lnSpc>
                <a:spcPct val="133000"/>
              </a:lnSpc>
              <a:buNone/>
            </a:pPr>
            <a:r>
              <a:rPr lang="en-US" b="1" dirty="0">
                <a:solidFill>
                  <a:srgbClr val="CAD6DE"/>
                </a:solidFill>
                <a:latin typeface="Arial" panose="020B0604020202020204" pitchFamily="34" charset="0"/>
                <a:ea typeface="Cabin Bold" pitchFamily="34" charset="-122"/>
                <a:cs typeface="Arial" panose="020B0604020202020204" pitchFamily="34" charset="0"/>
              </a:rPr>
              <a:t>Transplant Decisions</a:t>
            </a:r>
            <a:r>
              <a:rPr lang="en-US" dirty="0">
                <a:solidFill>
                  <a:srgbClr val="CAD6DE"/>
                </a:solidFill>
                <a:latin typeface="Arial" panose="020B0604020202020204" pitchFamily="34" charset="0"/>
                <a:ea typeface="Cabin" pitchFamily="34" charset="-122"/>
                <a:cs typeface="Arial" panose="020B0604020202020204" pitchFamily="34" charset="0"/>
              </a:rPr>
              <a:t> — Race and geography influence who gets referred and listed</a:t>
            </a:r>
            <a:endParaRPr lang="en-US" dirty="0">
              <a:latin typeface="Arial" panose="020B0604020202020204" pitchFamily="34" charset="0"/>
              <a:cs typeface="Arial" panose="020B0604020202020204" pitchFamily="34" charset="0"/>
            </a:endParaRPr>
          </a:p>
        </p:txBody>
      </p:sp>
      <p:sp>
        <p:nvSpPr>
          <p:cNvPr id="5" name="Shape 3"/>
          <p:cNvSpPr/>
          <p:nvPr/>
        </p:nvSpPr>
        <p:spPr>
          <a:xfrm>
            <a:off x="6195560" y="2513112"/>
            <a:ext cx="5298049" cy="1037233"/>
          </a:xfrm>
          <a:prstGeom prst="roundRect">
            <a:avLst>
              <a:gd name="adj" fmla="val 2885"/>
            </a:avLst>
          </a:prstGeom>
          <a:solidFill>
            <a:srgbClr val="304755"/>
          </a:solidFill>
          <a:ln/>
        </p:spPr>
        <p:txBody>
          <a:bodyPr/>
          <a:lstStyle/>
          <a:p>
            <a:endParaRPr lang="en-US"/>
          </a:p>
        </p:txBody>
      </p:sp>
      <p:sp>
        <p:nvSpPr>
          <p:cNvPr id="6" name="Text 4"/>
          <p:cNvSpPr/>
          <p:nvPr/>
        </p:nvSpPr>
        <p:spPr>
          <a:xfrm>
            <a:off x="6394984" y="2725753"/>
            <a:ext cx="4899200" cy="638373"/>
          </a:xfrm>
          <a:prstGeom prst="rect">
            <a:avLst/>
          </a:prstGeom>
          <a:noFill/>
          <a:ln/>
        </p:spPr>
        <p:txBody>
          <a:bodyPr wrap="square" lIns="0" tIns="0" rIns="0" bIns="0" rtlCol="0" anchor="t">
            <a:noAutofit/>
          </a:bodyPr>
          <a:lstStyle/>
          <a:p>
            <a:pPr marL="0" indent="0" algn="l">
              <a:lnSpc>
                <a:spcPct val="133000"/>
              </a:lnSpc>
              <a:buNone/>
            </a:pPr>
            <a:r>
              <a:rPr lang="en-US" b="1" dirty="0">
                <a:solidFill>
                  <a:srgbClr val="CAD6DE"/>
                </a:solidFill>
                <a:latin typeface="Arial" panose="020B0604020202020204" pitchFamily="34" charset="0"/>
                <a:ea typeface="Cabin Bold" pitchFamily="34" charset="-122"/>
                <a:cs typeface="Arial" panose="020B0604020202020204" pitchFamily="34" charset="0"/>
              </a:rPr>
              <a:t>Knee Replacement</a:t>
            </a:r>
            <a:r>
              <a:rPr lang="en-US" dirty="0">
                <a:solidFill>
                  <a:srgbClr val="CAD6DE"/>
                </a:solidFill>
                <a:latin typeface="Arial" panose="020B0604020202020204" pitchFamily="34" charset="0"/>
                <a:ea typeface="Cabin" pitchFamily="34" charset="-122"/>
                <a:cs typeface="Arial" panose="020B0604020202020204" pitchFamily="34" charset="0"/>
              </a:rPr>
              <a:t> — Black patients referred at lower rates despite equal need</a:t>
            </a:r>
            <a:endParaRPr lang="en-US" dirty="0">
              <a:latin typeface="Arial" panose="020B0604020202020204" pitchFamily="34" charset="0"/>
              <a:cs typeface="Arial" panose="020B0604020202020204" pitchFamily="34" charset="0"/>
            </a:endParaRPr>
          </a:p>
        </p:txBody>
      </p:sp>
      <p:sp>
        <p:nvSpPr>
          <p:cNvPr id="7" name="Shape 5"/>
          <p:cNvSpPr/>
          <p:nvPr/>
        </p:nvSpPr>
        <p:spPr>
          <a:xfrm>
            <a:off x="698086" y="3749774"/>
            <a:ext cx="5298049" cy="1037233"/>
          </a:xfrm>
          <a:prstGeom prst="roundRect">
            <a:avLst>
              <a:gd name="adj" fmla="val 2885"/>
            </a:avLst>
          </a:prstGeom>
          <a:solidFill>
            <a:srgbClr val="304755"/>
          </a:solidFill>
          <a:ln/>
        </p:spPr>
        <p:txBody>
          <a:bodyPr/>
          <a:lstStyle/>
          <a:p>
            <a:endParaRPr lang="en-US"/>
          </a:p>
        </p:txBody>
      </p:sp>
      <p:sp>
        <p:nvSpPr>
          <p:cNvPr id="8" name="Text 6"/>
          <p:cNvSpPr/>
          <p:nvPr/>
        </p:nvSpPr>
        <p:spPr>
          <a:xfrm>
            <a:off x="897510" y="3807665"/>
            <a:ext cx="4899200" cy="638373"/>
          </a:xfrm>
          <a:prstGeom prst="rect">
            <a:avLst/>
          </a:prstGeom>
          <a:noFill/>
          <a:ln/>
        </p:spPr>
        <p:txBody>
          <a:bodyPr wrap="square" lIns="0" tIns="0" rIns="0" bIns="0" rtlCol="0" anchor="t">
            <a:noAutofit/>
          </a:bodyPr>
          <a:lstStyle/>
          <a:p>
            <a:pPr marL="0" indent="0" algn="l">
              <a:lnSpc>
                <a:spcPct val="133000"/>
              </a:lnSpc>
              <a:buNone/>
            </a:pPr>
            <a:r>
              <a:rPr lang="en-US" b="1" dirty="0">
                <a:solidFill>
                  <a:srgbClr val="CAD6DE"/>
                </a:solidFill>
                <a:latin typeface="Arial" panose="020B0604020202020204" pitchFamily="34" charset="0"/>
                <a:ea typeface="Cabin Bold" pitchFamily="34" charset="-122"/>
                <a:cs typeface="Arial" panose="020B0604020202020204" pitchFamily="34" charset="0"/>
              </a:rPr>
              <a:t>Pain Treatment</a:t>
            </a:r>
            <a:r>
              <a:rPr lang="en-US" dirty="0">
                <a:solidFill>
                  <a:srgbClr val="CAD6DE"/>
                </a:solidFill>
                <a:latin typeface="Arial" panose="020B0604020202020204" pitchFamily="34" charset="0"/>
                <a:ea typeface="Cabin" pitchFamily="34" charset="-122"/>
                <a:cs typeface="Arial" panose="020B0604020202020204" pitchFamily="34" charset="0"/>
              </a:rPr>
              <a:t> — Undertreated pain in minority patients is well-documented</a:t>
            </a:r>
            <a:endParaRPr lang="en-US" dirty="0">
              <a:latin typeface="Arial" panose="020B0604020202020204" pitchFamily="34" charset="0"/>
              <a:cs typeface="Arial" panose="020B0604020202020204" pitchFamily="34" charset="0"/>
            </a:endParaRPr>
          </a:p>
        </p:txBody>
      </p:sp>
      <p:sp>
        <p:nvSpPr>
          <p:cNvPr id="9" name="Shape 7"/>
          <p:cNvSpPr/>
          <p:nvPr/>
        </p:nvSpPr>
        <p:spPr>
          <a:xfrm>
            <a:off x="6195560" y="3749774"/>
            <a:ext cx="5298049" cy="1037233"/>
          </a:xfrm>
          <a:prstGeom prst="roundRect">
            <a:avLst>
              <a:gd name="adj" fmla="val 2885"/>
            </a:avLst>
          </a:prstGeom>
          <a:solidFill>
            <a:srgbClr val="304755"/>
          </a:solidFill>
          <a:ln/>
        </p:spPr>
        <p:txBody>
          <a:bodyPr/>
          <a:lstStyle/>
          <a:p>
            <a:endParaRPr lang="en-US"/>
          </a:p>
        </p:txBody>
      </p:sp>
      <p:sp>
        <p:nvSpPr>
          <p:cNvPr id="10" name="Text 8"/>
          <p:cNvSpPr/>
          <p:nvPr/>
        </p:nvSpPr>
        <p:spPr>
          <a:xfrm>
            <a:off x="6394984" y="3807665"/>
            <a:ext cx="4899200" cy="638373"/>
          </a:xfrm>
          <a:prstGeom prst="rect">
            <a:avLst/>
          </a:prstGeom>
          <a:noFill/>
          <a:ln/>
        </p:spPr>
        <p:txBody>
          <a:bodyPr wrap="square" lIns="0" tIns="0" rIns="0" bIns="0" rtlCol="0" anchor="t">
            <a:noAutofit/>
          </a:bodyPr>
          <a:lstStyle/>
          <a:p>
            <a:pPr marL="0" indent="0" algn="l">
              <a:lnSpc>
                <a:spcPct val="133000"/>
              </a:lnSpc>
              <a:buNone/>
            </a:pPr>
            <a:r>
              <a:rPr lang="en-US" b="1" dirty="0">
                <a:solidFill>
                  <a:srgbClr val="CAD6DE"/>
                </a:solidFill>
                <a:latin typeface="Arial" panose="020B0604020202020204" pitchFamily="34" charset="0"/>
                <a:ea typeface="Cabin Bold" pitchFamily="34" charset="-122"/>
                <a:cs typeface="Arial" panose="020B0604020202020204" pitchFamily="34" charset="0"/>
              </a:rPr>
              <a:t>Referral Patterns</a:t>
            </a:r>
            <a:r>
              <a:rPr lang="en-US" dirty="0">
                <a:solidFill>
                  <a:srgbClr val="CAD6DE"/>
                </a:solidFill>
                <a:latin typeface="Arial" panose="020B0604020202020204" pitchFamily="34" charset="0"/>
                <a:ea typeface="Cabin" pitchFamily="34" charset="-122"/>
                <a:cs typeface="Arial" panose="020B0604020202020204" pitchFamily="34" charset="0"/>
              </a:rPr>
              <a:t> — Age, gender, and race shape who gets referred for specialty care</a:t>
            </a:r>
            <a:endParaRPr lang="en-US" dirty="0">
              <a:latin typeface="Arial" panose="020B0604020202020204" pitchFamily="34" charset="0"/>
              <a:cs typeface="Arial" panose="020B0604020202020204" pitchFamily="34" charset="0"/>
            </a:endParaRPr>
          </a:p>
        </p:txBody>
      </p:sp>
      <p:sp>
        <p:nvSpPr>
          <p:cNvPr id="11" name="Text 9"/>
          <p:cNvSpPr/>
          <p:nvPr/>
        </p:nvSpPr>
        <p:spPr>
          <a:xfrm>
            <a:off x="698086" y="5011341"/>
            <a:ext cx="11405108" cy="319187"/>
          </a:xfrm>
          <a:prstGeom prst="rect">
            <a:avLst/>
          </a:prstGeom>
          <a:noFill/>
          <a:ln/>
        </p:spPr>
        <p:txBody>
          <a:bodyPr wrap="none" lIns="0" tIns="0" rIns="0" bIns="0" rtlCol="0" anchor="t"/>
          <a:lstStyle/>
          <a:p>
            <a:pPr marL="0" indent="0" algn="l">
              <a:lnSpc>
                <a:spcPct val="133000"/>
              </a:lnSpc>
              <a:buNone/>
            </a:pPr>
            <a:r>
              <a:rPr lang="en-US" sz="1550" b="1" dirty="0">
                <a:solidFill>
                  <a:srgbClr val="CAD6DE"/>
                </a:solidFill>
                <a:latin typeface="Cabin Bold" pitchFamily="34" charset="0"/>
                <a:ea typeface="Cabin Bold" pitchFamily="34" charset="-122"/>
                <a:cs typeface="Cabin Bold" pitchFamily="34" charset="-120"/>
              </a:rPr>
              <a:t>.</a:t>
            </a:r>
            <a:endParaRPr lang="en-US" sz="1550" dirty="0"/>
          </a:p>
        </p:txBody>
      </p:sp>
      <p:sp>
        <p:nvSpPr>
          <p:cNvPr id="15" name="Title 14">
            <a:extLst>
              <a:ext uri="{FF2B5EF4-FFF2-40B4-BE49-F238E27FC236}">
                <a16:creationId xmlns:a16="http://schemas.microsoft.com/office/drawing/2014/main" id="{28E33FD1-B5DB-9B25-22AC-3B2CC60D5C6C}"/>
              </a:ext>
            </a:extLst>
          </p:cNvPr>
          <p:cNvSpPr>
            <a:spLocks noGrp="1"/>
          </p:cNvSpPr>
          <p:nvPr>
            <p:ph type="title"/>
          </p:nvPr>
        </p:nvSpPr>
        <p:spPr>
          <a:xfrm>
            <a:off x="796172" y="708463"/>
            <a:ext cx="10599656" cy="1325563"/>
          </a:xfrm>
        </p:spPr>
        <p:txBody>
          <a:bodyPr/>
          <a:lstStyle/>
          <a:p>
            <a:r>
              <a:rPr lang="en-US" b="1" dirty="0">
                <a:latin typeface="Grotesque" panose="020B0504020202020204" pitchFamily="34" charset="0"/>
              </a:rPr>
              <a:t>BIAS SHOWS UP IN</a:t>
            </a:r>
            <a:br>
              <a:rPr lang="en-US" b="1" dirty="0">
                <a:latin typeface="Grotesque" panose="020B0504020202020204" pitchFamily="34" charset="0"/>
              </a:rPr>
            </a:br>
            <a:r>
              <a:rPr lang="en-US" b="1" dirty="0">
                <a:latin typeface="Grotesque" panose="020B0504020202020204" pitchFamily="34" charset="0"/>
              </a:rPr>
              <a:t>CLINICAL DECISIONS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19C5E-B62B-BE61-34CA-ADC38E9DC8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467AE2-65C0-CDD5-4954-B082EEB1EF93}"/>
              </a:ext>
            </a:extLst>
          </p:cNvPr>
          <p:cNvSpPr>
            <a:spLocks noGrp="1"/>
          </p:cNvSpPr>
          <p:nvPr>
            <p:ph type="title"/>
          </p:nvPr>
        </p:nvSpPr>
        <p:spPr>
          <a:xfrm>
            <a:off x="64655" y="263340"/>
            <a:ext cx="12062690" cy="1325563"/>
          </a:xfrm>
        </p:spPr>
        <p:txBody>
          <a:bodyPr/>
          <a:lstStyle/>
          <a:p>
            <a:r>
              <a:rPr lang="en-US" b="1" dirty="0">
                <a:latin typeface="Grotesque" panose="020B0504020202020204" pitchFamily="34" charset="0"/>
              </a:rPr>
              <a:t>BIAS STEMS FROM </a:t>
            </a:r>
            <a:br>
              <a:rPr lang="en-US" b="1" dirty="0">
                <a:latin typeface="Grotesque" panose="020B0504020202020204" pitchFamily="34" charset="0"/>
              </a:rPr>
            </a:br>
            <a:r>
              <a:rPr lang="en-US" b="1" dirty="0">
                <a:latin typeface="Grotesque" panose="020B0504020202020204" pitchFamily="34" charset="0"/>
              </a:rPr>
              <a:t>PROCESSES &amp; SYSTEMS</a:t>
            </a:r>
            <a:br>
              <a:rPr lang="en-US" dirty="0"/>
            </a:br>
            <a:endParaRPr lang="en-US" dirty="0">
              <a:highlight>
                <a:srgbClr val="FFFF00"/>
              </a:highlight>
            </a:endParaRPr>
          </a:p>
        </p:txBody>
      </p:sp>
      <p:pic>
        <p:nvPicPr>
          <p:cNvPr id="5" name="Content Placeholder 4">
            <a:extLst>
              <a:ext uri="{FF2B5EF4-FFF2-40B4-BE49-F238E27FC236}">
                <a16:creationId xmlns:a16="http://schemas.microsoft.com/office/drawing/2014/main" id="{3879189D-0990-F6B1-9D30-922F5BFD5B7E}"/>
              </a:ext>
            </a:extLst>
          </p:cNvPr>
          <p:cNvPicPr>
            <a:picLocks noGrp="1" noChangeAspect="1"/>
          </p:cNvPicPr>
          <p:nvPr>
            <p:ph sz="quarter" idx="10"/>
          </p:nvPr>
        </p:nvPicPr>
        <p:blipFill>
          <a:blip r:embed="rId3"/>
          <a:stretch>
            <a:fillRect/>
          </a:stretch>
        </p:blipFill>
        <p:spPr>
          <a:xfrm>
            <a:off x="463877" y="1889558"/>
            <a:ext cx="4281392" cy="3633787"/>
          </a:xfrm>
          <a:prstGeom prst="rect">
            <a:avLst/>
          </a:prstGeom>
        </p:spPr>
      </p:pic>
      <p:sp>
        <p:nvSpPr>
          <p:cNvPr id="3" name="TextBox 2">
            <a:extLst>
              <a:ext uri="{FF2B5EF4-FFF2-40B4-BE49-F238E27FC236}">
                <a16:creationId xmlns:a16="http://schemas.microsoft.com/office/drawing/2014/main" id="{9B710D28-8ADB-A212-D002-DD4F77A7D95F}"/>
              </a:ext>
            </a:extLst>
          </p:cNvPr>
          <p:cNvSpPr txBox="1"/>
          <p:nvPr/>
        </p:nvSpPr>
        <p:spPr>
          <a:xfrm>
            <a:off x="5114127" y="1889558"/>
            <a:ext cx="6852183" cy="3600986"/>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A major 2024 systematic review of 77 healthcare studies found substantial weaknesses in how </a:t>
            </a:r>
            <a:r>
              <a:rPr lang="en-US" sz="2400" i="1" u="sng" dirty="0">
                <a:latin typeface="Arial" panose="020B0604020202020204" pitchFamily="34" charset="0"/>
                <a:cs typeface="Arial" panose="020B0604020202020204" pitchFamily="34" charset="0"/>
              </a:rPr>
              <a:t>implicit-bias training </a:t>
            </a:r>
            <a:r>
              <a:rPr lang="en-US" sz="2400" dirty="0">
                <a:latin typeface="Arial" panose="020B0604020202020204" pitchFamily="34" charset="0"/>
                <a:cs typeface="Arial" panose="020B0604020202020204" pitchFamily="34" charset="0"/>
              </a:rPr>
              <a:t>is designed and evaluated. </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Many programs lacked specificity about whether they were targeting prejudice versus stereotyping, and evidence of knowledge translation was inconsistent.</a:t>
            </a:r>
          </a:p>
          <a:p>
            <a:endParaRPr lang="en-US" dirty="0"/>
          </a:p>
          <a:p>
            <a:endParaRPr lang="en-US" dirty="0"/>
          </a:p>
        </p:txBody>
      </p:sp>
      <p:sp>
        <p:nvSpPr>
          <p:cNvPr id="6" name="TextBox 5">
            <a:extLst>
              <a:ext uri="{FF2B5EF4-FFF2-40B4-BE49-F238E27FC236}">
                <a16:creationId xmlns:a16="http://schemas.microsoft.com/office/drawing/2014/main" id="{A3AB79C5-A991-A430-AFC9-C6943F401765}"/>
              </a:ext>
            </a:extLst>
          </p:cNvPr>
          <p:cNvSpPr txBox="1"/>
          <p:nvPr/>
        </p:nvSpPr>
        <p:spPr>
          <a:xfrm>
            <a:off x="5114127" y="5154013"/>
            <a:ext cx="4818630" cy="369332"/>
          </a:xfrm>
          <a:prstGeom prst="rect">
            <a:avLst/>
          </a:prstGeom>
          <a:noFill/>
        </p:spPr>
        <p:txBody>
          <a:bodyPr wrap="square">
            <a:spAutoFit/>
          </a:bodyPr>
          <a:lstStyle/>
          <a:p>
            <a:r>
              <a:rPr lang="en-US" dirty="0"/>
              <a:t>https://pubmed.ncbi.nlm.nih.gov/39141723/</a:t>
            </a:r>
          </a:p>
        </p:txBody>
      </p:sp>
    </p:spTree>
    <p:extLst>
      <p:ext uri="{BB962C8B-B14F-4D97-AF65-F5344CB8AC3E}">
        <p14:creationId xmlns:p14="http://schemas.microsoft.com/office/powerpoint/2010/main" val="1176221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7DAD84-5372-8903-94ED-C23DFDBE43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22D34D-0EE0-7F50-F4D2-09EFCD2A4EEB}"/>
              </a:ext>
            </a:extLst>
          </p:cNvPr>
          <p:cNvSpPr>
            <a:spLocks noGrp="1"/>
          </p:cNvSpPr>
          <p:nvPr>
            <p:ph type="title"/>
          </p:nvPr>
        </p:nvSpPr>
        <p:spPr/>
        <p:txBody>
          <a:bodyPr/>
          <a:lstStyle/>
          <a:p>
            <a:r>
              <a:rPr lang="en-US" b="1" dirty="0">
                <a:latin typeface="Grotesque" panose="020B0504020202020204" pitchFamily="34" charset="0"/>
              </a:rPr>
              <a:t>Discrimination's IMPACT </a:t>
            </a:r>
            <a:br>
              <a:rPr lang="en-US" b="1" dirty="0">
                <a:latin typeface="Grotesque" panose="020B0504020202020204" pitchFamily="34" charset="0"/>
              </a:rPr>
            </a:br>
            <a:r>
              <a:rPr lang="en-US" b="1" dirty="0">
                <a:latin typeface="Grotesque" panose="020B0504020202020204" pitchFamily="34" charset="0"/>
              </a:rPr>
              <a:t>On HealthCare Delivery</a:t>
            </a:r>
          </a:p>
        </p:txBody>
      </p:sp>
      <p:pic>
        <p:nvPicPr>
          <p:cNvPr id="7" name="Content Placeholder 6">
            <a:extLst>
              <a:ext uri="{FF2B5EF4-FFF2-40B4-BE49-F238E27FC236}">
                <a16:creationId xmlns:a16="http://schemas.microsoft.com/office/drawing/2014/main" id="{D1ED5794-9275-1595-7910-105E1569C9A4}"/>
              </a:ext>
            </a:extLst>
          </p:cNvPr>
          <p:cNvPicPr>
            <a:picLocks noGrp="1" noChangeAspect="1"/>
          </p:cNvPicPr>
          <p:nvPr>
            <p:ph sz="quarter" idx="10"/>
          </p:nvPr>
        </p:nvPicPr>
        <p:blipFill>
          <a:blip r:embed="rId3"/>
          <a:stretch>
            <a:fillRect/>
          </a:stretch>
        </p:blipFill>
        <p:spPr>
          <a:xfrm>
            <a:off x="3389396" y="1809194"/>
            <a:ext cx="2597121" cy="2597121"/>
          </a:xfrm>
          <a:prstGeom prst="rect">
            <a:avLst/>
          </a:prstGeom>
        </p:spPr>
      </p:pic>
      <p:sp>
        <p:nvSpPr>
          <p:cNvPr id="4" name="Title 3">
            <a:extLst>
              <a:ext uri="{FF2B5EF4-FFF2-40B4-BE49-F238E27FC236}">
                <a16:creationId xmlns:a16="http://schemas.microsoft.com/office/drawing/2014/main" id="{2119CE3A-F03B-CE5F-2090-0FF9E112048E}"/>
              </a:ext>
            </a:extLst>
          </p:cNvPr>
          <p:cNvSpPr txBox="1">
            <a:spLocks/>
          </p:cNvSpPr>
          <p:nvPr/>
        </p:nvSpPr>
        <p:spPr>
          <a:xfrm>
            <a:off x="357849" y="674230"/>
            <a:ext cx="10671048" cy="768096"/>
          </a:xfrm>
          <a:prstGeom prst="rect">
            <a:avLst/>
          </a:prstGeom>
        </p:spPr>
        <p:txBody>
          <a:bodyPr/>
          <a:lstStyle>
            <a:lvl1pPr algn="ctr" defTabSz="914400" rtl="0" eaLnBrk="1" latinLnBrk="0" hangingPunct="1">
              <a:spcBef>
                <a:spcPct val="0"/>
              </a:spcBef>
              <a:buNone/>
              <a:defRPr sz="4400" kern="1200">
                <a:solidFill>
                  <a:schemeClr val="tx1"/>
                </a:solidFill>
                <a:latin typeface="+mn-lt"/>
                <a:ea typeface="+mj-ea"/>
                <a:cs typeface="+mj-cs"/>
              </a:defRPr>
            </a:lvl1pPr>
          </a:lstStyle>
          <a:p>
            <a:br>
              <a:rPr lang="en-US" dirty="0"/>
            </a:br>
            <a:endParaRPr lang="en-US" dirty="0"/>
          </a:p>
        </p:txBody>
      </p:sp>
      <p:pic>
        <p:nvPicPr>
          <p:cNvPr id="5" name="Picture 16" descr="A picture containing person, wall, indoor, person&#10;&#10;Description automatically generated">
            <a:extLst>
              <a:ext uri="{FF2B5EF4-FFF2-40B4-BE49-F238E27FC236}">
                <a16:creationId xmlns:a16="http://schemas.microsoft.com/office/drawing/2014/main" id="{31C877CD-31C8-A761-2627-799D446B9B15}"/>
              </a:ext>
            </a:extLst>
          </p:cNvPr>
          <p:cNvPicPr>
            <a:picLocks noChangeAspect="1"/>
          </p:cNvPicPr>
          <p:nvPr/>
        </p:nvPicPr>
        <p:blipFill>
          <a:blip r:embed="rId4"/>
          <a:srcRect l="15565" r="15565"/>
          <a:stretch/>
        </p:blipFill>
        <p:spPr>
          <a:xfrm>
            <a:off x="412156" y="1809194"/>
            <a:ext cx="2596896" cy="2596896"/>
          </a:xfrm>
          <a:prstGeom prst="rect">
            <a:avLst/>
          </a:prstGeom>
        </p:spPr>
      </p:pic>
      <p:pic>
        <p:nvPicPr>
          <p:cNvPr id="10" name="Picture 9">
            <a:extLst>
              <a:ext uri="{FF2B5EF4-FFF2-40B4-BE49-F238E27FC236}">
                <a16:creationId xmlns:a16="http://schemas.microsoft.com/office/drawing/2014/main" id="{B4C9F084-4DEE-1455-155F-2DFDD79FD7D2}"/>
              </a:ext>
            </a:extLst>
          </p:cNvPr>
          <p:cNvPicPr>
            <a:picLocks noChangeAspect="1"/>
          </p:cNvPicPr>
          <p:nvPr/>
        </p:nvPicPr>
        <p:blipFill>
          <a:blip r:embed="rId5"/>
          <a:stretch>
            <a:fillRect/>
          </a:stretch>
        </p:blipFill>
        <p:spPr>
          <a:xfrm>
            <a:off x="6366861" y="1856869"/>
            <a:ext cx="2597121" cy="2597121"/>
          </a:xfrm>
          <a:prstGeom prst="rect">
            <a:avLst/>
          </a:prstGeom>
        </p:spPr>
      </p:pic>
      <p:pic>
        <p:nvPicPr>
          <p:cNvPr id="12" name="Picture 11">
            <a:extLst>
              <a:ext uri="{FF2B5EF4-FFF2-40B4-BE49-F238E27FC236}">
                <a16:creationId xmlns:a16="http://schemas.microsoft.com/office/drawing/2014/main" id="{56E102CA-C126-5850-290B-BCB9A5E6EB3F}"/>
              </a:ext>
            </a:extLst>
          </p:cNvPr>
          <p:cNvPicPr>
            <a:picLocks noChangeAspect="1"/>
          </p:cNvPicPr>
          <p:nvPr/>
        </p:nvPicPr>
        <p:blipFill>
          <a:blip r:embed="rId6"/>
          <a:stretch>
            <a:fillRect/>
          </a:stretch>
        </p:blipFill>
        <p:spPr>
          <a:xfrm>
            <a:off x="9344326" y="1856869"/>
            <a:ext cx="2597121" cy="2597121"/>
          </a:xfrm>
          <a:prstGeom prst="rect">
            <a:avLst/>
          </a:prstGeom>
        </p:spPr>
      </p:pic>
      <p:sp>
        <p:nvSpPr>
          <p:cNvPr id="14" name="TextBox 13">
            <a:extLst>
              <a:ext uri="{FF2B5EF4-FFF2-40B4-BE49-F238E27FC236}">
                <a16:creationId xmlns:a16="http://schemas.microsoft.com/office/drawing/2014/main" id="{D094BCD4-D54B-9690-7B67-8FDF75CBEC5E}"/>
              </a:ext>
            </a:extLst>
          </p:cNvPr>
          <p:cNvSpPr txBox="1"/>
          <p:nvPr/>
        </p:nvSpPr>
        <p:spPr>
          <a:xfrm>
            <a:off x="333472" y="4524596"/>
            <a:ext cx="2596896" cy="923330"/>
          </a:xfrm>
          <a:prstGeom prst="rect">
            <a:avLst/>
          </a:prstGeom>
          <a:noFill/>
        </p:spPr>
        <p:txBody>
          <a:bodyPr wrap="square">
            <a:spAutoFit/>
          </a:bodyPr>
          <a:lstStyle/>
          <a:p>
            <a:r>
              <a:rPr lang="en-US" dirty="0">
                <a:latin typeface="Arial" panose="020B0604020202020204" pitchFamily="34" charset="0"/>
                <a:cs typeface="Arial" panose="020B0604020202020204" pitchFamily="34" charset="0"/>
              </a:rPr>
              <a:t>SIMPKINS V MOSES H. CONE HOSPITAL </a:t>
            </a:r>
          </a:p>
          <a:p>
            <a:r>
              <a:rPr lang="en-US" dirty="0">
                <a:latin typeface="Arial" panose="020B0604020202020204" pitchFamily="34" charset="0"/>
                <a:cs typeface="Arial" panose="020B0604020202020204" pitchFamily="34" charset="0"/>
              </a:rPr>
              <a:t>1963</a:t>
            </a:r>
          </a:p>
        </p:txBody>
      </p:sp>
      <p:sp>
        <p:nvSpPr>
          <p:cNvPr id="15" name="TextBox 14">
            <a:extLst>
              <a:ext uri="{FF2B5EF4-FFF2-40B4-BE49-F238E27FC236}">
                <a16:creationId xmlns:a16="http://schemas.microsoft.com/office/drawing/2014/main" id="{33F1D528-C502-7150-73C6-796740C86F04}"/>
              </a:ext>
            </a:extLst>
          </p:cNvPr>
          <p:cNvSpPr txBox="1"/>
          <p:nvPr/>
        </p:nvSpPr>
        <p:spPr>
          <a:xfrm>
            <a:off x="3389396" y="4521083"/>
            <a:ext cx="2711063" cy="923330"/>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MEDICAL UNIVERSITY </a:t>
            </a:r>
          </a:p>
          <a:p>
            <a:r>
              <a:rPr lang="en-US" dirty="0">
                <a:latin typeface="Arial" panose="020B0604020202020204" pitchFamily="34" charset="0"/>
                <a:cs typeface="Arial" panose="020B0604020202020204" pitchFamily="34" charset="0"/>
              </a:rPr>
              <a:t>OF S. CAROLINA</a:t>
            </a:r>
          </a:p>
          <a:p>
            <a:r>
              <a:rPr lang="en-US" dirty="0">
                <a:latin typeface="Arial" panose="020B0604020202020204" pitchFamily="34" charset="0"/>
                <a:cs typeface="Arial" panose="020B0604020202020204" pitchFamily="34" charset="0"/>
              </a:rPr>
              <a:t>1989-1994</a:t>
            </a:r>
          </a:p>
        </p:txBody>
      </p:sp>
      <p:sp>
        <p:nvSpPr>
          <p:cNvPr id="16" name="TextBox 15">
            <a:extLst>
              <a:ext uri="{FF2B5EF4-FFF2-40B4-BE49-F238E27FC236}">
                <a16:creationId xmlns:a16="http://schemas.microsoft.com/office/drawing/2014/main" id="{664B802F-ECC3-81B5-4C0B-9373439ED057}"/>
              </a:ext>
            </a:extLst>
          </p:cNvPr>
          <p:cNvSpPr txBox="1"/>
          <p:nvPr/>
        </p:nvSpPr>
        <p:spPr>
          <a:xfrm>
            <a:off x="6532474" y="4521083"/>
            <a:ext cx="2431508" cy="923330"/>
          </a:xfrm>
          <a:prstGeom prst="rect">
            <a:avLst/>
          </a:prstGeom>
          <a:noFill/>
        </p:spPr>
        <p:txBody>
          <a:bodyPr wrap="square" rtlCol="0">
            <a:spAutoFit/>
          </a:bodyPr>
          <a:lstStyle/>
          <a:p>
            <a:r>
              <a:rPr lang="en-US" dirty="0">
                <a:latin typeface="Arial"/>
                <a:cs typeface="Arial"/>
              </a:rPr>
              <a:t>DEAMONTE DRIVER</a:t>
            </a:r>
          </a:p>
          <a:p>
            <a:r>
              <a:rPr lang="en-US" dirty="0">
                <a:latin typeface="Arial"/>
                <a:cs typeface="Arial"/>
              </a:rPr>
              <a:t>MARYLAND</a:t>
            </a:r>
          </a:p>
          <a:p>
            <a:r>
              <a:rPr lang="en-US" dirty="0">
                <a:latin typeface="Arial"/>
                <a:cs typeface="Arial"/>
              </a:rPr>
              <a:t>2007</a:t>
            </a:r>
          </a:p>
        </p:txBody>
      </p:sp>
      <p:sp>
        <p:nvSpPr>
          <p:cNvPr id="17" name="TextBox 16">
            <a:extLst>
              <a:ext uri="{FF2B5EF4-FFF2-40B4-BE49-F238E27FC236}">
                <a16:creationId xmlns:a16="http://schemas.microsoft.com/office/drawing/2014/main" id="{11D16639-03D0-DC6C-ACBE-B2F07E5530D9}"/>
              </a:ext>
            </a:extLst>
          </p:cNvPr>
          <p:cNvSpPr txBox="1"/>
          <p:nvPr/>
        </p:nvSpPr>
        <p:spPr>
          <a:xfrm>
            <a:off x="9344326" y="4525584"/>
            <a:ext cx="2840604" cy="923330"/>
          </a:xfrm>
          <a:prstGeom prst="rect">
            <a:avLst/>
          </a:prstGeom>
          <a:noFill/>
        </p:spPr>
        <p:txBody>
          <a:bodyPr wrap="square" rtlCol="0">
            <a:spAutoFit/>
          </a:bodyPr>
          <a:lstStyle/>
          <a:p>
            <a:r>
              <a:rPr lang="en-US" dirty="0">
                <a:latin typeface="Arial"/>
                <a:cs typeface="Arial"/>
              </a:rPr>
              <a:t>LOVELACE WOMEN’S </a:t>
            </a:r>
          </a:p>
          <a:p>
            <a:r>
              <a:rPr lang="en-US" dirty="0">
                <a:latin typeface="Arial"/>
                <a:cs typeface="Arial"/>
              </a:rPr>
              <a:t>HOSPITAL, NM</a:t>
            </a:r>
          </a:p>
          <a:p>
            <a:r>
              <a:rPr lang="en-US" dirty="0">
                <a:latin typeface="Arial"/>
                <a:cs typeface="Arial"/>
              </a:rPr>
              <a:t>2020</a:t>
            </a:r>
          </a:p>
        </p:txBody>
      </p:sp>
    </p:spTree>
    <p:extLst>
      <p:ext uri="{BB962C8B-B14F-4D97-AF65-F5344CB8AC3E}">
        <p14:creationId xmlns:p14="http://schemas.microsoft.com/office/powerpoint/2010/main" val="2360152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19809" y="0"/>
            <a:ext cx="4571886" cy="6858000"/>
          </a:xfrm>
          <a:prstGeom prst="rect">
            <a:avLst/>
          </a:prstGeom>
        </p:spPr>
      </p:pic>
      <p:sp>
        <p:nvSpPr>
          <p:cNvPr id="3" name="Text 0"/>
          <p:cNvSpPr/>
          <p:nvPr/>
        </p:nvSpPr>
        <p:spPr>
          <a:xfrm>
            <a:off x="698086" y="649486"/>
            <a:ext cx="2706917" cy="183455"/>
          </a:xfrm>
          <a:prstGeom prst="rect">
            <a:avLst/>
          </a:prstGeom>
          <a:noFill/>
          <a:ln/>
        </p:spPr>
        <p:txBody>
          <a:bodyPr wrap="none" lIns="0" tIns="0" rIns="0" bIns="0" rtlCol="0" anchor="t"/>
          <a:lstStyle/>
          <a:p>
            <a:pPr marL="0" indent="0" algn="l">
              <a:lnSpc>
                <a:spcPct val="96000"/>
              </a:lnSpc>
              <a:buNone/>
            </a:pPr>
            <a:r>
              <a:rPr lang="en-US" sz="1250" dirty="0">
                <a:solidFill>
                  <a:srgbClr val="0A988B"/>
                </a:solidFill>
                <a:latin typeface="Cabin" pitchFamily="34" charset="0"/>
                <a:ea typeface="Cabin" pitchFamily="34" charset="-122"/>
                <a:cs typeface="Cabin" pitchFamily="34" charset="-120"/>
              </a:rPr>
              <a:t>KING COUNTY, WASHINGTON</a:t>
            </a:r>
            <a:endParaRPr lang="en-US" sz="1250" dirty="0"/>
          </a:p>
        </p:txBody>
      </p:sp>
      <p:sp>
        <p:nvSpPr>
          <p:cNvPr id="4" name="Text 1"/>
          <p:cNvSpPr/>
          <p:nvPr/>
        </p:nvSpPr>
        <p:spPr>
          <a:xfrm>
            <a:off x="698086" y="972542"/>
            <a:ext cx="6223638" cy="1760041"/>
          </a:xfrm>
          <a:prstGeom prst="rect">
            <a:avLst/>
          </a:prstGeom>
          <a:noFill/>
          <a:ln/>
        </p:spPr>
        <p:txBody>
          <a:bodyPr wrap="square" lIns="0" tIns="0" rIns="0" bIns="0" rtlCol="0" anchor="t">
            <a:normAutofit/>
          </a:bodyPr>
          <a:lstStyle/>
          <a:p>
            <a:pPr marL="0" indent="0" algn="l">
              <a:lnSpc>
                <a:spcPct val="104000"/>
              </a:lnSpc>
              <a:buNone/>
            </a:pPr>
            <a:r>
              <a:rPr lang="en-US" sz="3650" b="1" dirty="0">
                <a:latin typeface="Grotesque" panose="020B0504020202020204" pitchFamily="34" charset="0"/>
                <a:ea typeface="Unbounded" pitchFamily="34" charset="-122"/>
                <a:cs typeface="Unbounded" pitchFamily="34" charset="-120"/>
              </a:rPr>
              <a:t>Seattle Children's Hospital (December 2024)</a:t>
            </a:r>
            <a:endParaRPr lang="en-US" sz="3650" b="1" dirty="0">
              <a:latin typeface="Grotesque" panose="020B0504020202020204" pitchFamily="34" charset="0"/>
            </a:endParaRPr>
          </a:p>
        </p:txBody>
      </p:sp>
      <p:sp>
        <p:nvSpPr>
          <p:cNvPr id="5" name="Text 2"/>
          <p:cNvSpPr/>
          <p:nvPr/>
        </p:nvSpPr>
        <p:spPr>
          <a:xfrm>
            <a:off x="483935" y="2360645"/>
            <a:ext cx="6223638" cy="2373809"/>
          </a:xfrm>
          <a:prstGeom prst="rect">
            <a:avLst/>
          </a:prstGeom>
          <a:noFill/>
          <a:ln/>
        </p:spPr>
        <p:txBody>
          <a:bodyPr wrap="square" lIns="0" tIns="79791" rIns="0" bIns="0" rtlCol="0" anchor="t">
            <a:noAutofit/>
          </a:bodyPr>
          <a:lstStyle/>
          <a:p>
            <a:pPr marL="314960" indent="-314960" algn="l">
              <a:lnSpc>
                <a:spcPct val="133000"/>
              </a:lnSpc>
              <a:buSzPct val="100000"/>
              <a:buChar char="•"/>
            </a:pPr>
            <a:r>
              <a:rPr lang="en-US" sz="2000" dirty="0">
                <a:latin typeface="Arial" panose="020B0604020202020204" pitchFamily="34" charset="0"/>
                <a:ea typeface="Cabin" pitchFamily="34" charset="-122"/>
                <a:cs typeface="Arial" panose="020B0604020202020204" pitchFamily="34" charset="0"/>
              </a:rPr>
              <a:t>Dr. Benjamin Danielson, a Black pediatrician, led the Odessa Brown Children's Clinic for two decades</a:t>
            </a:r>
            <a:endParaRPr lang="en-US" sz="2000" dirty="0">
              <a:latin typeface="Arial" panose="020B0604020202020204" pitchFamily="34" charset="0"/>
              <a:cs typeface="Arial" panose="020B0604020202020204" pitchFamily="34" charset="0"/>
            </a:endParaRPr>
          </a:p>
          <a:p>
            <a:pPr marL="314960" indent="-314960" algn="l">
              <a:lnSpc>
                <a:spcPct val="133000"/>
              </a:lnSpc>
              <a:buSzPct val="100000"/>
              <a:buChar char="•"/>
            </a:pPr>
            <a:r>
              <a:rPr lang="en-US" sz="2000" dirty="0">
                <a:latin typeface="Arial" panose="020B0604020202020204" pitchFamily="34" charset="0"/>
                <a:ea typeface="Cabin" pitchFamily="34" charset="-122"/>
                <a:cs typeface="Arial" panose="020B0604020202020204" pitchFamily="34" charset="0"/>
              </a:rPr>
              <a:t>A King County </a:t>
            </a:r>
            <a:r>
              <a:rPr lang="en-US" sz="2000" b="1" dirty="0">
                <a:latin typeface="Arial" panose="020B0604020202020204" pitchFamily="34" charset="0"/>
                <a:ea typeface="Cabin" pitchFamily="34" charset="-122"/>
                <a:cs typeface="Arial" panose="020B0604020202020204" pitchFamily="34" charset="0"/>
              </a:rPr>
              <a:t>jury awarded him $21 million </a:t>
            </a:r>
            <a:r>
              <a:rPr lang="en-US" sz="2000" dirty="0">
                <a:latin typeface="Arial" panose="020B0604020202020204" pitchFamily="34" charset="0"/>
                <a:ea typeface="Cabin" pitchFamily="34" charset="-122"/>
                <a:cs typeface="Arial" panose="020B0604020202020204" pitchFamily="34" charset="0"/>
              </a:rPr>
              <a:t>after finding the hospital tolerated racial harassment and retaliated against him as a whistleblower</a:t>
            </a:r>
            <a:endParaRPr lang="en-US" sz="2000" dirty="0">
              <a:latin typeface="Arial" panose="020B0604020202020204" pitchFamily="34" charset="0"/>
              <a:cs typeface="Arial" panose="020B0604020202020204" pitchFamily="34" charset="0"/>
            </a:endParaRPr>
          </a:p>
          <a:p>
            <a:pPr marL="314960" indent="-314960" algn="l">
              <a:lnSpc>
                <a:spcPct val="133000"/>
              </a:lnSpc>
              <a:buSzPct val="100000"/>
              <a:buChar char="•"/>
            </a:pPr>
            <a:r>
              <a:rPr lang="en-US" sz="2000" dirty="0">
                <a:latin typeface="Arial" panose="020B0604020202020204" pitchFamily="34" charset="0"/>
                <a:ea typeface="Cabin" pitchFamily="34" charset="-122"/>
                <a:cs typeface="Arial" panose="020B0604020202020204" pitchFamily="34" charset="0"/>
              </a:rPr>
              <a:t>One of the largest jury awards in a healthcare racial discrimination case in recent history</a:t>
            </a:r>
            <a:endParaRPr lang="en-US" sz="2000" dirty="0">
              <a:latin typeface="Arial" panose="020B0604020202020204" pitchFamily="34" charset="0"/>
              <a:cs typeface="Arial" panose="020B0604020202020204" pitchFamily="34" charset="0"/>
            </a:endParaRPr>
          </a:p>
        </p:txBody>
      </p:sp>
      <p:sp>
        <p:nvSpPr>
          <p:cNvPr id="6" name="Text 3"/>
          <p:cNvSpPr/>
          <p:nvPr/>
        </p:nvSpPr>
        <p:spPr>
          <a:xfrm>
            <a:off x="905476" y="5096256"/>
            <a:ext cx="6223638" cy="638373"/>
          </a:xfrm>
          <a:prstGeom prst="rect">
            <a:avLst/>
          </a:prstGeom>
          <a:noFill/>
          <a:ln/>
        </p:spPr>
        <p:txBody>
          <a:bodyPr wrap="square" lIns="0" tIns="0" rIns="0" bIns="0" rtlCol="0" anchor="t">
            <a:normAutofit/>
          </a:bodyPr>
          <a:lstStyle/>
          <a:p>
            <a:pPr marL="0" indent="0" algn="l">
              <a:lnSpc>
                <a:spcPct val="133000"/>
              </a:lnSpc>
              <a:buNone/>
            </a:pPr>
            <a:endParaRPr lang="en-US" sz="155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EAC34-D1C7-A85A-FD7C-28FABE0DCDB6}"/>
              </a:ext>
            </a:extLst>
          </p:cNvPr>
          <p:cNvSpPr>
            <a:spLocks noGrp="1"/>
          </p:cNvSpPr>
          <p:nvPr>
            <p:ph type="title"/>
          </p:nvPr>
        </p:nvSpPr>
        <p:spPr>
          <a:xfrm>
            <a:off x="754144" y="452820"/>
            <a:ext cx="10599656" cy="1325563"/>
          </a:xfrm>
        </p:spPr>
        <p:txBody>
          <a:bodyPr/>
          <a:lstStyle/>
          <a:p>
            <a:r>
              <a:rPr lang="en-US" b="1" dirty="0">
                <a:latin typeface="Grotesque" panose="020B0504020202020204" pitchFamily="34" charset="0"/>
              </a:rPr>
              <a:t>BIAS RUNS IN EVERY DIRECTION</a:t>
            </a:r>
            <a:br>
              <a:rPr lang="en-US" dirty="0"/>
            </a:br>
            <a:endParaRPr lang="en-US" dirty="0"/>
          </a:p>
        </p:txBody>
      </p:sp>
      <p:sp>
        <p:nvSpPr>
          <p:cNvPr id="3" name="Content Placeholder 2">
            <a:extLst>
              <a:ext uri="{FF2B5EF4-FFF2-40B4-BE49-F238E27FC236}">
                <a16:creationId xmlns:a16="http://schemas.microsoft.com/office/drawing/2014/main" id="{D68B1D78-F013-B34F-8CE8-B60E7CE2FDCB}"/>
              </a:ext>
            </a:extLst>
          </p:cNvPr>
          <p:cNvSpPr>
            <a:spLocks noGrp="1"/>
          </p:cNvSpPr>
          <p:nvPr>
            <p:ph sz="quarter" idx="10"/>
          </p:nvPr>
        </p:nvSpPr>
        <p:spPr/>
        <p:txBody>
          <a:bodyPr/>
          <a:lstStyle/>
          <a:p>
            <a:pPr marL="0" indent="0">
              <a:buNone/>
            </a:pPr>
            <a:endParaRPr lang="en-US" dirty="0">
              <a:latin typeface="Arial" panose="020B0604020202020204" pitchFamily="34" charset="0"/>
              <a:cs typeface="Arial" panose="020B0604020202020204" pitchFamily="34" charset="0"/>
            </a:endParaRPr>
          </a:p>
          <a:p>
            <a:pPr marL="0" indent="0">
              <a:buNone/>
            </a:pPr>
            <a:r>
              <a:rPr lang="en-US" dirty="0">
                <a:latin typeface="Arial" panose="020B0604020202020204" pitchFamily="34" charset="0"/>
                <a:cs typeface="Arial" panose="020B0604020202020204" pitchFamily="34" charset="0"/>
              </a:rPr>
              <a:t>Nurses reported experiencing racism </a:t>
            </a:r>
          </a:p>
          <a:p>
            <a:pPr marL="0" indent="0">
              <a:buNone/>
            </a:pPr>
            <a:r>
              <a:rPr lang="en-US" dirty="0">
                <a:latin typeface="Arial" panose="020B0604020202020204" pitchFamily="34" charset="0"/>
                <a:cs typeface="Arial" panose="020B0604020202020204" pitchFamily="34" charset="0"/>
              </a:rPr>
              <a:t>or discrimination from patients. Bias in clinical </a:t>
            </a:r>
          </a:p>
          <a:p>
            <a:pPr marL="0" indent="0">
              <a:buNone/>
            </a:pPr>
            <a:r>
              <a:rPr lang="en-US" dirty="0">
                <a:latin typeface="Arial" panose="020B0604020202020204" pitchFamily="34" charset="0"/>
                <a:cs typeface="Arial" panose="020B0604020202020204" pitchFamily="34" charset="0"/>
              </a:rPr>
              <a:t>encounters isn’t only clinician to patient.</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marL="0" indent="0">
              <a:buNone/>
            </a:pPr>
            <a:r>
              <a:rPr lang="en-US" sz="1600" dirty="0">
                <a:latin typeface="Arial" panose="020B0604020202020204" pitchFamily="34" charset="0"/>
                <a:cs typeface="Arial" panose="020B0604020202020204" pitchFamily="34" charset="0"/>
              </a:rPr>
              <a:t>Source: NORC National Survey</a:t>
            </a:r>
          </a:p>
          <a:p>
            <a:endParaRPr lang="en-US" dirty="0"/>
          </a:p>
        </p:txBody>
      </p:sp>
      <p:sp>
        <p:nvSpPr>
          <p:cNvPr id="4" name="Rectangle 3" descr="Doctor">
            <a:extLst>
              <a:ext uri="{FF2B5EF4-FFF2-40B4-BE49-F238E27FC236}">
                <a16:creationId xmlns:a16="http://schemas.microsoft.com/office/drawing/2014/main" id="{615006B3-BE91-87BA-B846-3E6508FF57A4}"/>
              </a:ext>
            </a:extLst>
          </p:cNvPr>
          <p:cNvSpPr/>
          <p:nvPr/>
        </p:nvSpPr>
        <p:spPr>
          <a:xfrm>
            <a:off x="8103223" y="1115602"/>
            <a:ext cx="4014886" cy="4626795"/>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en-US"/>
          </a:p>
        </p:txBody>
      </p:sp>
      <p:sp>
        <p:nvSpPr>
          <p:cNvPr id="5" name="Rectangle 4">
            <a:extLst>
              <a:ext uri="{FF2B5EF4-FFF2-40B4-BE49-F238E27FC236}">
                <a16:creationId xmlns:a16="http://schemas.microsoft.com/office/drawing/2014/main" id="{E5F1E2FB-54F8-611E-C5E6-ECC53A5BD4FA}"/>
              </a:ext>
            </a:extLst>
          </p:cNvPr>
          <p:cNvSpPr/>
          <p:nvPr/>
        </p:nvSpPr>
        <p:spPr>
          <a:xfrm>
            <a:off x="2353397" y="1429557"/>
            <a:ext cx="3825730" cy="923330"/>
          </a:xfrm>
          <a:prstGeom prst="rect">
            <a:avLst/>
          </a:prstGeom>
          <a:noFill/>
        </p:spPr>
        <p:txBody>
          <a:bodyPr wrap="square" lIns="91440" tIns="45720" rIns="91440" bIns="45720">
            <a:prstTxWarp prst="textDeflateTop">
              <a:avLst/>
            </a:prstTxWarp>
            <a:spAutoFit/>
          </a:bodyPr>
          <a:lstStyle/>
          <a:p>
            <a:pPr algn="ctr"/>
            <a:r>
              <a:rPr lang="en-US" sz="5400" b="1" cap="none" spc="0" dirty="0">
                <a:ln w="22225">
                  <a:solidFill>
                    <a:schemeClr val="accent2"/>
                  </a:solidFill>
                  <a:prstDash val="solid"/>
                </a:ln>
                <a:solidFill>
                  <a:schemeClr val="accent2">
                    <a:lumMod val="40000"/>
                    <a:lumOff val="60000"/>
                  </a:schemeClr>
                </a:solidFill>
                <a:effectLst/>
                <a:latin typeface="Arial" panose="020B0604020202020204" pitchFamily="34" charset="0"/>
                <a:cs typeface="Arial" panose="020B0604020202020204" pitchFamily="34" charset="0"/>
              </a:rPr>
              <a:t>8 IN 10 </a:t>
            </a:r>
            <a:endParaRPr lang="en-US" sz="54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1377311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p:cTn id="2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p:cTn id="31"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30A5BFC-C134-C072-C14D-9E51A94C8E7E}"/>
              </a:ext>
            </a:extLst>
          </p:cNvPr>
          <p:cNvSpPr>
            <a:spLocks noGrp="1"/>
          </p:cNvSpPr>
          <p:nvPr>
            <p:ph type="title"/>
          </p:nvPr>
        </p:nvSpPr>
        <p:spPr/>
        <p:txBody>
          <a:bodyPr/>
          <a:lstStyle/>
          <a:p>
            <a:r>
              <a:rPr lang="en-US" sz="5400" b="1" dirty="0">
                <a:latin typeface="Grotesque" panose="020B0504020202020204" pitchFamily="34" charset="0"/>
              </a:rPr>
              <a:t>Determinants of Health</a:t>
            </a:r>
          </a:p>
        </p:txBody>
      </p:sp>
      <p:pic>
        <p:nvPicPr>
          <p:cNvPr id="292" name="Picture Placeholder 291" descr="checklist icon">
            <a:extLst>
              <a:ext uri="{FF2B5EF4-FFF2-40B4-BE49-F238E27FC236}">
                <a16:creationId xmlns:a16="http://schemas.microsoft.com/office/drawing/2014/main" id="{8167DB44-EDED-0971-E35D-A5FA1E47C215}"/>
              </a:ext>
            </a:extLst>
          </p:cNvPr>
          <p:cNvPicPr>
            <a:picLocks noGrp="1" noChangeAspect="1"/>
          </p:cNvPicPr>
          <p:nvPr>
            <p:ph type="pic" sz="quarter" idx="23"/>
          </p:nvPr>
        </p:nvPicPr>
        <p:blipFill rotWithShape="1">
          <a:blip r:embed="rId3"/>
          <a:srcRect/>
          <a:stretch/>
        </p:blipFill>
        <p:spPr/>
      </p:pic>
      <p:sp>
        <p:nvSpPr>
          <p:cNvPr id="19" name="Text Placeholder 18">
            <a:extLst>
              <a:ext uri="{FF2B5EF4-FFF2-40B4-BE49-F238E27FC236}">
                <a16:creationId xmlns:a16="http://schemas.microsoft.com/office/drawing/2014/main" id="{270C77AB-7E91-84A6-3E62-DAB80E1E4481}"/>
              </a:ext>
            </a:extLst>
          </p:cNvPr>
          <p:cNvSpPr>
            <a:spLocks noGrp="1"/>
          </p:cNvSpPr>
          <p:nvPr>
            <p:ph type="body" sz="quarter" idx="1"/>
          </p:nvPr>
        </p:nvSpPr>
        <p:spPr/>
        <p:txBody>
          <a:bodyPr/>
          <a:lstStyle/>
          <a:p>
            <a:r>
              <a:rPr lang="en-US" dirty="0">
                <a:latin typeface="Arial"/>
                <a:cs typeface="Arial"/>
              </a:rPr>
              <a:t>Maternal Health</a:t>
            </a:r>
            <a:endParaRPr lang="en-US" dirty="0"/>
          </a:p>
        </p:txBody>
      </p:sp>
      <p:sp>
        <p:nvSpPr>
          <p:cNvPr id="24" name="Text Placeholder 23">
            <a:extLst>
              <a:ext uri="{FF2B5EF4-FFF2-40B4-BE49-F238E27FC236}">
                <a16:creationId xmlns:a16="http://schemas.microsoft.com/office/drawing/2014/main" id="{A3BF8E55-B2B9-104D-F277-08902534735D}"/>
              </a:ext>
            </a:extLst>
          </p:cNvPr>
          <p:cNvSpPr>
            <a:spLocks noGrp="1"/>
          </p:cNvSpPr>
          <p:nvPr>
            <p:ph type="body" sz="quarter" idx="18"/>
          </p:nvPr>
        </p:nvSpPr>
        <p:spPr>
          <a:solidFill>
            <a:schemeClr val="accent2"/>
          </a:solidFill>
        </p:spPr>
        <p:txBody>
          <a:bodyPr/>
          <a:lstStyle/>
          <a:p>
            <a:r>
              <a:rPr lang="en-US" dirty="0">
                <a:latin typeface="Arial" panose="020B0604020202020204" pitchFamily="34" charset="0"/>
                <a:cs typeface="Arial" panose="020B0604020202020204" pitchFamily="34" charset="0"/>
              </a:rPr>
              <a:t>Prenatal Care</a:t>
            </a:r>
          </a:p>
        </p:txBody>
      </p:sp>
      <p:sp>
        <p:nvSpPr>
          <p:cNvPr id="20" name="Text Placeholder 19">
            <a:extLst>
              <a:ext uri="{FF2B5EF4-FFF2-40B4-BE49-F238E27FC236}">
                <a16:creationId xmlns:a16="http://schemas.microsoft.com/office/drawing/2014/main" id="{15DD9AC8-4A5F-70DB-AA68-C461059D81A1}"/>
              </a:ext>
            </a:extLst>
          </p:cNvPr>
          <p:cNvSpPr>
            <a:spLocks noGrp="1"/>
          </p:cNvSpPr>
          <p:nvPr>
            <p:ph type="body" idx="3"/>
          </p:nvPr>
        </p:nvSpPr>
        <p:spPr/>
        <p:txBody>
          <a:bodyPr/>
          <a:lstStyle/>
          <a:p>
            <a:r>
              <a:rPr lang="en-US" dirty="0">
                <a:latin typeface="Arial"/>
                <a:cs typeface="Arial"/>
              </a:rPr>
              <a:t>Childhood</a:t>
            </a:r>
          </a:p>
          <a:p>
            <a:r>
              <a:rPr lang="en-US" dirty="0">
                <a:latin typeface="Arial"/>
                <a:cs typeface="Arial"/>
              </a:rPr>
              <a:t>Health</a:t>
            </a:r>
            <a:endParaRPr lang="en-US" dirty="0"/>
          </a:p>
          <a:p>
            <a:endParaRPr lang="en-US" dirty="0"/>
          </a:p>
        </p:txBody>
      </p:sp>
      <p:pic>
        <p:nvPicPr>
          <p:cNvPr id="268" name="Picture Placeholder 267" descr="Grocery bag with solid fill">
            <a:extLst>
              <a:ext uri="{FF2B5EF4-FFF2-40B4-BE49-F238E27FC236}">
                <a16:creationId xmlns:a16="http://schemas.microsoft.com/office/drawing/2014/main" id="{1A522F41-60C1-3803-6132-18E154C0E328}"/>
              </a:ext>
            </a:extLst>
          </p:cNvPr>
          <p:cNvPicPr>
            <a:picLocks noGrp="1" noChangeAspect="1"/>
          </p:cNvPicPr>
          <p:nvPr>
            <p:ph type="pic" sz="quarter" idx="24"/>
          </p:nvPr>
        </p:nvPicPr>
        <p:blipFill>
          <a:blip>
            <a:extLst>
              <a:ext uri="{96DAC541-7B7A-43D3-8B79-37D633B846F1}">
                <asvg:svgBlip xmlns:asvg="http://schemas.microsoft.com/office/drawing/2016/SVG/main" r:embed="rId4"/>
              </a:ext>
            </a:extLst>
          </a:blip>
          <a:srcRect t="113" b="113"/>
          <a:stretch/>
        </p:blipFill>
        <p:spPr/>
      </p:pic>
      <p:pic>
        <p:nvPicPr>
          <p:cNvPr id="270" name="Picture Placeholder 269" descr="target icon">
            <a:extLst>
              <a:ext uri="{FF2B5EF4-FFF2-40B4-BE49-F238E27FC236}">
                <a16:creationId xmlns:a16="http://schemas.microsoft.com/office/drawing/2014/main" id="{DE7A4D25-3CA5-F92A-988A-F913C367D593}"/>
              </a:ext>
            </a:extLst>
          </p:cNvPr>
          <p:cNvPicPr>
            <a:picLocks noGrp="1" noChangeAspect="1"/>
          </p:cNvPicPr>
          <p:nvPr>
            <p:ph type="pic" sz="quarter" idx="25"/>
          </p:nvPr>
        </p:nvPicPr>
        <p:blipFill rotWithShape="1">
          <a:blip r:embed="rId5"/>
          <a:srcRect t="113" b="113"/>
          <a:stretch/>
        </p:blipFill>
        <p:spPr/>
      </p:pic>
      <p:sp>
        <p:nvSpPr>
          <p:cNvPr id="26" name="Text Placeholder 25">
            <a:extLst>
              <a:ext uri="{FF2B5EF4-FFF2-40B4-BE49-F238E27FC236}">
                <a16:creationId xmlns:a16="http://schemas.microsoft.com/office/drawing/2014/main" id="{710CB940-D45B-59F1-06E5-9CC94100EF05}"/>
              </a:ext>
            </a:extLst>
          </p:cNvPr>
          <p:cNvSpPr>
            <a:spLocks noGrp="1"/>
          </p:cNvSpPr>
          <p:nvPr>
            <p:ph type="body" sz="quarter" idx="20"/>
          </p:nvPr>
        </p:nvSpPr>
        <p:spPr/>
        <p:txBody>
          <a:bodyPr/>
          <a:lstStyle/>
          <a:p>
            <a:r>
              <a:rPr lang="en-US" dirty="0">
                <a:latin typeface="Arial" panose="020B0604020202020204" pitchFamily="34" charset="0"/>
                <a:cs typeface="Arial" panose="020B0604020202020204" pitchFamily="34" charset="0"/>
              </a:rPr>
              <a:t>Public Health Crisis</a:t>
            </a:r>
          </a:p>
        </p:txBody>
      </p:sp>
      <p:sp>
        <p:nvSpPr>
          <p:cNvPr id="22" name="Text Placeholder 21">
            <a:extLst>
              <a:ext uri="{FF2B5EF4-FFF2-40B4-BE49-F238E27FC236}">
                <a16:creationId xmlns:a16="http://schemas.microsoft.com/office/drawing/2014/main" id="{05BC0115-F702-2E0A-61A4-4A6CE33FD775}"/>
              </a:ext>
            </a:extLst>
          </p:cNvPr>
          <p:cNvSpPr>
            <a:spLocks noGrp="1"/>
          </p:cNvSpPr>
          <p:nvPr>
            <p:ph type="body" sz="quarter" idx="15"/>
          </p:nvPr>
        </p:nvSpPr>
        <p:spPr/>
        <p:txBody>
          <a:bodyPr/>
          <a:lstStyle/>
          <a:p>
            <a:r>
              <a:rPr lang="en-US" dirty="0">
                <a:latin typeface="Arial"/>
                <a:cs typeface="Arial"/>
              </a:rPr>
              <a:t>Preventive &amp; Self Care </a:t>
            </a:r>
            <a:endParaRPr lang="en-US" dirty="0"/>
          </a:p>
          <a:p>
            <a:endParaRPr lang="en-US" dirty="0"/>
          </a:p>
        </p:txBody>
      </p:sp>
      <p:sp>
        <p:nvSpPr>
          <p:cNvPr id="23" name="Text Placeholder 22">
            <a:extLst>
              <a:ext uri="{FF2B5EF4-FFF2-40B4-BE49-F238E27FC236}">
                <a16:creationId xmlns:a16="http://schemas.microsoft.com/office/drawing/2014/main" id="{9D48D07F-2D5B-F0D5-4005-197607C4F197}"/>
              </a:ext>
            </a:extLst>
          </p:cNvPr>
          <p:cNvSpPr>
            <a:spLocks noGrp="1"/>
          </p:cNvSpPr>
          <p:nvPr>
            <p:ph type="body" sz="quarter" idx="17"/>
          </p:nvPr>
        </p:nvSpPr>
        <p:spPr/>
        <p:txBody>
          <a:bodyPr/>
          <a:lstStyle/>
          <a:p>
            <a:r>
              <a:rPr lang="en-US" dirty="0">
                <a:latin typeface="Arial"/>
                <a:cs typeface="Arial"/>
              </a:rPr>
              <a:t>nutrition</a:t>
            </a:r>
            <a:endParaRPr lang="en-US" dirty="0"/>
          </a:p>
          <a:p>
            <a:endParaRPr lang="en-US" dirty="0"/>
          </a:p>
        </p:txBody>
      </p:sp>
      <p:pic>
        <p:nvPicPr>
          <p:cNvPr id="288" name="Picture Placeholder 287" descr="Brain in head with solid fill">
            <a:extLst>
              <a:ext uri="{FF2B5EF4-FFF2-40B4-BE49-F238E27FC236}">
                <a16:creationId xmlns:a16="http://schemas.microsoft.com/office/drawing/2014/main" id="{A5707D4A-497A-679A-3ACA-721E8D0E2699}"/>
              </a:ext>
            </a:extLst>
          </p:cNvPr>
          <p:cNvPicPr>
            <a:picLocks noGrp="1" noChangeAspect="1"/>
          </p:cNvPicPr>
          <p:nvPr>
            <p:ph type="pic" sz="quarter" idx="26"/>
          </p:nvPr>
        </p:nvPicPr>
        <p:blipFill rotWithShape="1">
          <a:blip>
            <a:extLst>
              <a:ext uri="{96DAC541-7B7A-43D3-8B79-37D633B846F1}">
                <asvg:svgBlip xmlns:asvg="http://schemas.microsoft.com/office/drawing/2016/SVG/main" r:embed="rId6"/>
              </a:ext>
            </a:extLst>
          </a:blip>
          <a:srcRect/>
          <a:stretch/>
        </p:blipFill>
        <p:spPr/>
      </p:pic>
      <p:sp>
        <p:nvSpPr>
          <p:cNvPr id="25" name="Text Placeholder 24">
            <a:extLst>
              <a:ext uri="{FF2B5EF4-FFF2-40B4-BE49-F238E27FC236}">
                <a16:creationId xmlns:a16="http://schemas.microsoft.com/office/drawing/2014/main" id="{BCE9DA14-62AB-A857-6387-1F5D330B3F36}"/>
              </a:ext>
            </a:extLst>
          </p:cNvPr>
          <p:cNvSpPr>
            <a:spLocks noGrp="1"/>
          </p:cNvSpPr>
          <p:nvPr>
            <p:ph type="body" sz="quarter" idx="19"/>
          </p:nvPr>
        </p:nvSpPr>
        <p:spPr/>
        <p:txBody>
          <a:bodyPr/>
          <a:lstStyle/>
          <a:p>
            <a:endParaRPr lang="en-US" dirty="0">
              <a:solidFill>
                <a:srgbClr val="202C8F"/>
              </a:solidFill>
              <a:latin typeface="Arial" panose="020B0604020202020204" pitchFamily="34" charset="0"/>
              <a:cs typeface="Arial" panose="020B0604020202020204" pitchFamily="34" charset="0"/>
            </a:endParaRPr>
          </a:p>
          <a:p>
            <a:endParaRPr lang="en-US" dirty="0">
              <a:solidFill>
                <a:srgbClr val="202C8F"/>
              </a:solidFill>
              <a:latin typeface="Arial" panose="020B0604020202020204" pitchFamily="34" charset="0"/>
              <a:cs typeface="Arial" panose="020B0604020202020204" pitchFamily="34" charset="0"/>
            </a:endParaRPr>
          </a:p>
          <a:p>
            <a:r>
              <a:rPr lang="en-US" dirty="0">
                <a:solidFill>
                  <a:srgbClr val="202C8F"/>
                </a:solidFill>
                <a:latin typeface="Arial" panose="020B0604020202020204" pitchFamily="34" charset="0"/>
                <a:cs typeface="Arial" panose="020B0604020202020204" pitchFamily="34" charset="0"/>
              </a:rPr>
              <a:t>Early Childhood Development</a:t>
            </a:r>
          </a:p>
          <a:p>
            <a:endParaRPr lang="en-US" dirty="0">
              <a:cs typeface="Sabon Next LT"/>
            </a:endParaRPr>
          </a:p>
        </p:txBody>
      </p:sp>
      <p:sp>
        <p:nvSpPr>
          <p:cNvPr id="21" name="Text Placeholder 20">
            <a:extLst>
              <a:ext uri="{FF2B5EF4-FFF2-40B4-BE49-F238E27FC236}">
                <a16:creationId xmlns:a16="http://schemas.microsoft.com/office/drawing/2014/main" id="{A28A203B-0CF0-2AB0-5F54-07C8E3003918}"/>
              </a:ext>
            </a:extLst>
          </p:cNvPr>
          <p:cNvSpPr>
            <a:spLocks noGrp="1"/>
          </p:cNvSpPr>
          <p:nvPr>
            <p:ph type="body" sz="quarter" idx="13"/>
          </p:nvPr>
        </p:nvSpPr>
        <p:spPr/>
        <p:txBody>
          <a:bodyPr/>
          <a:lstStyle/>
          <a:p>
            <a:r>
              <a:rPr lang="en-US" dirty="0">
                <a:latin typeface="Arial"/>
                <a:cs typeface="Arial"/>
              </a:rPr>
              <a:t>Mental Health</a:t>
            </a:r>
            <a:endParaRPr lang="en-US" dirty="0"/>
          </a:p>
          <a:p>
            <a:endParaRPr lang="en-US" dirty="0"/>
          </a:p>
        </p:txBody>
      </p:sp>
      <p:sp>
        <p:nvSpPr>
          <p:cNvPr id="28" name="Text Placeholder 27">
            <a:extLst>
              <a:ext uri="{FF2B5EF4-FFF2-40B4-BE49-F238E27FC236}">
                <a16:creationId xmlns:a16="http://schemas.microsoft.com/office/drawing/2014/main" id="{B72BD1AE-7290-BA6E-18FB-8181C0D13E7C}"/>
              </a:ext>
            </a:extLst>
          </p:cNvPr>
          <p:cNvSpPr>
            <a:spLocks noGrp="1"/>
          </p:cNvSpPr>
          <p:nvPr>
            <p:ph type="body" sz="quarter" idx="22"/>
          </p:nvPr>
        </p:nvSpPr>
        <p:spPr/>
        <p:txBody>
          <a:bodyPr/>
          <a:lstStyle/>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Food Apartheid</a:t>
            </a:r>
          </a:p>
          <a:p>
            <a:endParaRPr lang="en-US" dirty="0">
              <a:latin typeface="Arial" panose="020B0604020202020204" pitchFamily="34" charset="0"/>
              <a:cs typeface="Arial" panose="020B0604020202020204" pitchFamily="34" charset="0"/>
            </a:endParaRPr>
          </a:p>
          <a:p>
            <a:endParaRPr lang="en-US" dirty="0">
              <a:cs typeface="Sabon Next LT"/>
            </a:endParaRPr>
          </a:p>
        </p:txBody>
      </p:sp>
      <p:sp>
        <p:nvSpPr>
          <p:cNvPr id="374" name="Slide Number Placeholder 373">
            <a:extLst>
              <a:ext uri="{FF2B5EF4-FFF2-40B4-BE49-F238E27FC236}">
                <a16:creationId xmlns:a16="http://schemas.microsoft.com/office/drawing/2014/main" id="{049B2870-98EC-2977-8CE4-A7AA3009991A}"/>
              </a:ext>
            </a:extLst>
          </p:cNvPr>
          <p:cNvSpPr>
            <a:spLocks noGrp="1"/>
          </p:cNvSpPr>
          <p:nvPr>
            <p:ph type="sldNum" sz="quarter" idx="12"/>
          </p:nvPr>
        </p:nvSpPr>
        <p:spPr/>
        <p:txBody>
          <a:bodyPr/>
          <a:lstStyle/>
          <a:p>
            <a:fld id="{48F63A3B-78C7-47BE-AE5E-E10140E04643}" type="slidenum">
              <a:rPr lang="en-US" smtClean="0"/>
              <a:pPr/>
              <a:t>14</a:t>
            </a:fld>
            <a:endParaRPr lang="en-US" dirty="0"/>
          </a:p>
        </p:txBody>
      </p:sp>
      <p:sp>
        <p:nvSpPr>
          <p:cNvPr id="27" name="Text Placeholder 26">
            <a:extLst>
              <a:ext uri="{FF2B5EF4-FFF2-40B4-BE49-F238E27FC236}">
                <a16:creationId xmlns:a16="http://schemas.microsoft.com/office/drawing/2014/main" id="{A0DA38E3-68A2-4FF9-022B-BA0DF832B1DB}"/>
              </a:ext>
            </a:extLst>
          </p:cNvPr>
          <p:cNvSpPr>
            <a:spLocks noGrp="1"/>
          </p:cNvSpPr>
          <p:nvPr>
            <p:ph type="body" sz="quarter" idx="21"/>
          </p:nvPr>
        </p:nvSpPr>
        <p:spPr/>
        <p:txBody>
          <a:bodyPr/>
          <a:lstStyle/>
          <a:p>
            <a:endParaRPr lang="en-US" dirty="0">
              <a:cs typeface="Sabon Next LT"/>
            </a:endParaRP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Reduced Risks</a:t>
            </a:r>
          </a:p>
          <a:p>
            <a:endParaRPr lang="en-US" dirty="0">
              <a:cs typeface="Sabon Next LT"/>
            </a:endParaRPr>
          </a:p>
          <a:p>
            <a:endParaRPr lang="en-US" dirty="0">
              <a:cs typeface="Sabon Next LT"/>
            </a:endParaRPr>
          </a:p>
        </p:txBody>
      </p:sp>
      <p:pic>
        <p:nvPicPr>
          <p:cNvPr id="290" name="Picture Placeholder 289" descr="person with loud speaker icon">
            <a:extLst>
              <a:ext uri="{FF2B5EF4-FFF2-40B4-BE49-F238E27FC236}">
                <a16:creationId xmlns:a16="http://schemas.microsoft.com/office/drawing/2014/main" id="{E63515FB-9439-CCAE-C220-6F0E5ECB75E8}"/>
              </a:ext>
            </a:extLst>
          </p:cNvPr>
          <p:cNvPicPr>
            <a:picLocks noGrp="1" noChangeAspect="1"/>
          </p:cNvPicPr>
          <p:nvPr>
            <p:ph type="pic" sz="quarter" idx="27"/>
          </p:nvPr>
        </p:nvPicPr>
        <p:blipFill rotWithShape="1">
          <a:blip r:embed="rId7"/>
          <a:srcRect t="113" b="113"/>
          <a:stretch/>
        </p:blipFill>
        <p:spPr/>
      </p:pic>
      <p:sp>
        <p:nvSpPr>
          <p:cNvPr id="2" name="TextBox 1">
            <a:extLst>
              <a:ext uri="{FF2B5EF4-FFF2-40B4-BE49-F238E27FC236}">
                <a16:creationId xmlns:a16="http://schemas.microsoft.com/office/drawing/2014/main" id="{101F5049-2EE2-9109-DBB0-3ABF2C619FE8}"/>
              </a:ext>
            </a:extLst>
          </p:cNvPr>
          <p:cNvSpPr txBox="1"/>
          <p:nvPr/>
        </p:nvSpPr>
        <p:spPr>
          <a:xfrm>
            <a:off x="691720" y="5555087"/>
            <a:ext cx="10669979" cy="923330"/>
          </a:xfrm>
          <a:prstGeom prst="rect">
            <a:avLst/>
          </a:prstGeom>
          <a:noFill/>
          <a:ln>
            <a:solidFill>
              <a:srgbClr val="202C8F"/>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i="1" dirty="0">
                <a:solidFill>
                  <a:srgbClr val="202C8F"/>
                </a:solidFill>
                <a:latin typeface="Arial"/>
                <a:cs typeface="Sabon Next LT"/>
              </a:rPr>
              <a:t>Health may generally be organized into five broad categories known as determinants of health: genetics, behavior, environmental and physical influences, medical care and social factors.</a:t>
            </a:r>
            <a:r>
              <a:rPr lang="en-US" dirty="0">
                <a:solidFill>
                  <a:srgbClr val="202C8F"/>
                </a:solidFill>
                <a:latin typeface="Arial"/>
                <a:cs typeface="Sabon Next LT"/>
              </a:rPr>
              <a:t> </a:t>
            </a:r>
          </a:p>
          <a:p>
            <a:r>
              <a:rPr lang="en-US" dirty="0">
                <a:solidFill>
                  <a:srgbClr val="202C8F"/>
                </a:solidFill>
                <a:latin typeface="Arial"/>
                <a:cs typeface="Sabon Next LT"/>
              </a:rPr>
              <a:t>- U.S. Centers for Disease Control and Prevention</a:t>
            </a:r>
            <a:endParaRPr lang="en-US" dirty="0">
              <a:solidFill>
                <a:srgbClr val="202C8F"/>
              </a:solidFill>
              <a:latin typeface="Arial"/>
            </a:endParaRPr>
          </a:p>
        </p:txBody>
      </p:sp>
    </p:spTree>
    <p:extLst>
      <p:ext uri="{BB962C8B-B14F-4D97-AF65-F5344CB8AC3E}">
        <p14:creationId xmlns:p14="http://schemas.microsoft.com/office/powerpoint/2010/main" val="1600494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01FB2-5FB7-91BF-E075-1E9E64645609}"/>
              </a:ext>
            </a:extLst>
          </p:cNvPr>
          <p:cNvSpPr>
            <a:spLocks noGrp="1"/>
          </p:cNvSpPr>
          <p:nvPr>
            <p:ph type="title"/>
          </p:nvPr>
        </p:nvSpPr>
        <p:spPr>
          <a:xfrm>
            <a:off x="702938" y="277342"/>
            <a:ext cx="10599656" cy="1325563"/>
          </a:xfrm>
        </p:spPr>
        <p:txBody>
          <a:bodyPr/>
          <a:lstStyle/>
          <a:p>
            <a:pPr algn="l"/>
            <a:r>
              <a:rPr lang="en-US" b="1" spc="-30" dirty="0">
                <a:latin typeface="Grotesque" panose="020B0504020202020204" pitchFamily="34" charset="0"/>
              </a:rPr>
              <a:t>Maternal Health</a:t>
            </a:r>
            <a:endParaRPr lang="en-US" dirty="0">
              <a:latin typeface="Grotesque" panose="020B0504020202020204" pitchFamily="34" charset="0"/>
            </a:endParaRPr>
          </a:p>
        </p:txBody>
      </p:sp>
      <p:pic>
        <p:nvPicPr>
          <p:cNvPr id="7" name="Picture 6">
            <a:extLst>
              <a:ext uri="{FF2B5EF4-FFF2-40B4-BE49-F238E27FC236}">
                <a16:creationId xmlns:a16="http://schemas.microsoft.com/office/drawing/2014/main" id="{FE4692EC-E065-3F09-03EF-E220762F4051}"/>
              </a:ext>
            </a:extLst>
          </p:cNvPr>
          <p:cNvPicPr>
            <a:picLocks noChangeAspect="1"/>
          </p:cNvPicPr>
          <p:nvPr/>
        </p:nvPicPr>
        <p:blipFill>
          <a:blip r:embed="rId3"/>
          <a:stretch>
            <a:fillRect/>
          </a:stretch>
        </p:blipFill>
        <p:spPr>
          <a:xfrm>
            <a:off x="6096000" y="468876"/>
            <a:ext cx="3390731" cy="4872772"/>
          </a:xfrm>
          <a:prstGeom prst="rect">
            <a:avLst/>
          </a:prstGeom>
          <a:ln>
            <a:solidFill>
              <a:schemeClr val="accent1"/>
            </a:solidFill>
          </a:ln>
        </p:spPr>
      </p:pic>
      <p:sp>
        <p:nvSpPr>
          <p:cNvPr id="9" name="TextBox 8">
            <a:extLst>
              <a:ext uri="{FF2B5EF4-FFF2-40B4-BE49-F238E27FC236}">
                <a16:creationId xmlns:a16="http://schemas.microsoft.com/office/drawing/2014/main" id="{95941F6A-71CD-1E64-8E46-822B0C450EE2}"/>
              </a:ext>
            </a:extLst>
          </p:cNvPr>
          <p:cNvSpPr txBox="1"/>
          <p:nvPr/>
        </p:nvSpPr>
        <p:spPr>
          <a:xfrm>
            <a:off x="1000466" y="1371330"/>
            <a:ext cx="3987725" cy="3970318"/>
          </a:xfrm>
          <a:prstGeom prst="rect">
            <a:avLst/>
          </a:prstGeom>
          <a:noFill/>
        </p:spPr>
        <p:txBody>
          <a:bodyPr wrap="square" rtlCol="0">
            <a:spAutoFit/>
          </a:bodyPr>
          <a:lstStyle/>
          <a:p>
            <a:r>
              <a:rPr lang="en-US" sz="3600" dirty="0">
                <a:latin typeface="Arial" panose="020B0604020202020204" pitchFamily="34" charset="0"/>
                <a:cs typeface="Arial" panose="020B0604020202020204" pitchFamily="34" charset="0"/>
              </a:rPr>
              <a:t>VDH notes that U.S. maternal mortality rose substantially through 2021 </a:t>
            </a:r>
            <a:r>
              <a:rPr lang="en-US" sz="3600" b="1" dirty="0">
                <a:latin typeface="Arial" panose="020B0604020202020204" pitchFamily="34" charset="0"/>
                <a:cs typeface="Arial" panose="020B0604020202020204" pitchFamily="34" charset="0"/>
              </a:rPr>
              <a:t>BUT…</a:t>
            </a:r>
            <a:endParaRPr lang="en-US" sz="3600" dirty="0">
              <a:latin typeface="Arial" panose="020B0604020202020204" pitchFamily="34" charset="0"/>
              <a:cs typeface="Arial" panose="020B0604020202020204" pitchFamily="34" charset="0"/>
            </a:endParaRPr>
          </a:p>
          <a:p>
            <a:endParaRPr lang="en-US" dirty="0"/>
          </a:p>
          <a:p>
            <a:endParaRPr lang="en-US" dirty="0"/>
          </a:p>
        </p:txBody>
      </p:sp>
    </p:spTree>
    <p:extLst>
      <p:ext uri="{BB962C8B-B14F-4D97-AF65-F5344CB8AC3E}">
        <p14:creationId xmlns:p14="http://schemas.microsoft.com/office/powerpoint/2010/main" val="3068465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02893-8BB5-6073-CEE9-3FFB3E5FEFEE}"/>
              </a:ext>
            </a:extLst>
          </p:cNvPr>
          <p:cNvSpPr>
            <a:spLocks noGrp="1"/>
          </p:cNvSpPr>
          <p:nvPr>
            <p:ph type="title"/>
          </p:nvPr>
        </p:nvSpPr>
        <p:spPr>
          <a:xfrm>
            <a:off x="838200" y="235816"/>
            <a:ext cx="10515600" cy="1325563"/>
          </a:xfrm>
        </p:spPr>
        <p:txBody>
          <a:bodyPr>
            <a:normAutofit/>
          </a:bodyPr>
          <a:lstStyle/>
          <a:p>
            <a:pPr>
              <a:lnSpc>
                <a:spcPct val="90000"/>
              </a:lnSpc>
            </a:pPr>
            <a:r>
              <a:rPr lang="en-US" sz="4000" b="1" dirty="0">
                <a:latin typeface="Grotesque" panose="020B0504020202020204" pitchFamily="34" charset="0"/>
              </a:rPr>
              <a:t>The Starkest Gap: </a:t>
            </a:r>
            <a:br>
              <a:rPr lang="en-US" sz="4000" b="1" dirty="0">
                <a:latin typeface="Grotesque" panose="020B0504020202020204" pitchFamily="34" charset="0"/>
              </a:rPr>
            </a:br>
            <a:r>
              <a:rPr lang="en-US" sz="4000" b="1" dirty="0">
                <a:latin typeface="Grotesque" panose="020B0504020202020204" pitchFamily="34" charset="0"/>
              </a:rPr>
              <a:t>Maternal &amp; Infant Mortality</a:t>
            </a:r>
          </a:p>
        </p:txBody>
      </p:sp>
      <p:pic>
        <p:nvPicPr>
          <p:cNvPr id="5" name="Image 0" descr="preencoded.png">
            <a:extLst>
              <a:ext uri="{FF2B5EF4-FFF2-40B4-BE49-F238E27FC236}">
                <a16:creationId xmlns:a16="http://schemas.microsoft.com/office/drawing/2014/main" id="{95738AF1-6D0C-18E9-9FD2-D85BFFA7C98B}"/>
              </a:ext>
            </a:extLst>
          </p:cNvPr>
          <p:cNvPicPr>
            <a:picLocks noGrp="1" noChangeAspect="1"/>
          </p:cNvPicPr>
          <p:nvPr>
            <p:ph sz="quarter" idx="10"/>
          </p:nvPr>
        </p:nvPicPr>
        <p:blipFill>
          <a:blip r:embed="rId3"/>
          <a:stretch>
            <a:fillRect/>
          </a:stretch>
        </p:blipFill>
        <p:spPr>
          <a:xfrm>
            <a:off x="1914639" y="1395125"/>
            <a:ext cx="8362722" cy="4683125"/>
          </a:xfrm>
          <a:prstGeom prst="rect">
            <a:avLst/>
          </a:prstGeom>
          <a:noFill/>
        </p:spPr>
      </p:pic>
    </p:spTree>
    <p:extLst>
      <p:ext uri="{BB962C8B-B14F-4D97-AF65-F5344CB8AC3E}">
        <p14:creationId xmlns:p14="http://schemas.microsoft.com/office/powerpoint/2010/main" val="2352934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08AAE-B171-7B47-B342-7835F47AE49D}"/>
              </a:ext>
            </a:extLst>
          </p:cNvPr>
          <p:cNvSpPr>
            <a:spLocks noGrp="1"/>
          </p:cNvSpPr>
          <p:nvPr>
            <p:ph type="ctrTitle"/>
          </p:nvPr>
        </p:nvSpPr>
        <p:spPr/>
        <p:txBody>
          <a:bodyPr anchor="b">
            <a:normAutofit/>
          </a:bodyPr>
          <a:lstStyle/>
          <a:p>
            <a:r>
              <a:rPr lang="en-US" sz="5400" b="1" dirty="0">
                <a:latin typeface="Grotesque" panose="020B0504020202020204" pitchFamily="34" charset="0"/>
              </a:rPr>
              <a:t>Childhood Health</a:t>
            </a:r>
          </a:p>
        </p:txBody>
      </p:sp>
      <p:sp>
        <p:nvSpPr>
          <p:cNvPr id="6" name="Slide Number Placeholder 5">
            <a:extLst>
              <a:ext uri="{FF2B5EF4-FFF2-40B4-BE49-F238E27FC236}">
                <a16:creationId xmlns:a16="http://schemas.microsoft.com/office/drawing/2014/main" id="{4B26DB91-32A1-BBFA-DED3-F1C1807A811F}"/>
              </a:ext>
            </a:extLst>
          </p:cNvPr>
          <p:cNvSpPr>
            <a:spLocks noGrp="1"/>
          </p:cNvSpPr>
          <p:nvPr>
            <p:ph type="sldNum" sz="quarter" idx="12"/>
          </p:nvPr>
        </p:nvSpPr>
        <p:spPr/>
        <p:txBody>
          <a:bodyPr anchor="ctr">
            <a:normAutofit lnSpcReduction="10000"/>
          </a:bodyPr>
          <a:lstStyle/>
          <a:p>
            <a:pPr>
              <a:spcAft>
                <a:spcPts val="600"/>
              </a:spcAft>
            </a:pPr>
            <a:fld id="{48F63A3B-78C7-47BE-AE5E-E10140E04643}" type="slidenum">
              <a:rPr lang="en-US" smtClean="0"/>
              <a:pPr>
                <a:spcAft>
                  <a:spcPts val="600"/>
                </a:spcAft>
              </a:pPr>
              <a:t>17</a:t>
            </a:fld>
            <a:endParaRPr lang="en-US"/>
          </a:p>
        </p:txBody>
      </p:sp>
      <p:pic>
        <p:nvPicPr>
          <p:cNvPr id="8" name="Picture 7" descr="Circle of smiling faces of children with heads together looking downwards">
            <a:extLst>
              <a:ext uri="{FF2B5EF4-FFF2-40B4-BE49-F238E27FC236}">
                <a16:creationId xmlns:a16="http://schemas.microsoft.com/office/drawing/2014/main" id="{9B41ED9F-5DCE-F62A-7690-2B8B39D3D421}"/>
              </a:ext>
            </a:extLst>
          </p:cNvPr>
          <p:cNvPicPr>
            <a:picLocks noChangeAspect="1"/>
          </p:cNvPicPr>
          <p:nvPr/>
        </p:nvPicPr>
        <p:blipFill>
          <a:blip r:embed="rId3"/>
          <a:srcRect l="10245" r="17493" b="-1"/>
          <a:stretch>
            <a:fillRect/>
          </a:stretch>
        </p:blipFill>
        <p:spPr>
          <a:xfrm>
            <a:off x="1" y="10"/>
            <a:ext cx="7424272" cy="6857990"/>
          </a:xfrm>
          <a:custGeom>
            <a:avLst/>
            <a:gdLst>
              <a:gd name="connsiteX0" fmla="*/ 0 w 7195675"/>
              <a:gd name="connsiteY0" fmla="*/ 0 h 6858000"/>
              <a:gd name="connsiteX1" fmla="*/ 7195675 w 7195675"/>
              <a:gd name="connsiteY1" fmla="*/ 0 h 6858000"/>
              <a:gd name="connsiteX2" fmla="*/ 7195675 w 7195675"/>
              <a:gd name="connsiteY2" fmla="*/ 6858000 h 6858000"/>
              <a:gd name="connsiteX3" fmla="*/ 0 w 71956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95675" h="6858000">
                <a:moveTo>
                  <a:pt x="0" y="0"/>
                </a:moveTo>
                <a:lnTo>
                  <a:pt x="7195675" y="0"/>
                </a:lnTo>
                <a:lnTo>
                  <a:pt x="7195675" y="6858000"/>
                </a:lnTo>
                <a:lnTo>
                  <a:pt x="0" y="6858000"/>
                </a:lnTo>
                <a:close/>
              </a:path>
            </a:pathLst>
          </a:custGeom>
          <a:noFill/>
        </p:spPr>
      </p:pic>
    </p:spTree>
    <p:extLst>
      <p:ext uri="{BB962C8B-B14F-4D97-AF65-F5344CB8AC3E}">
        <p14:creationId xmlns:p14="http://schemas.microsoft.com/office/powerpoint/2010/main" val="14919482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B5E1C-5F20-B03B-937D-4578C4C76998}"/>
              </a:ext>
            </a:extLst>
          </p:cNvPr>
          <p:cNvSpPr>
            <a:spLocks noGrp="1"/>
          </p:cNvSpPr>
          <p:nvPr>
            <p:ph type="title"/>
          </p:nvPr>
        </p:nvSpPr>
        <p:spPr>
          <a:xfrm>
            <a:off x="341914" y="335145"/>
            <a:ext cx="3532563" cy="1325563"/>
          </a:xfrm>
        </p:spPr>
        <p:txBody>
          <a:bodyPr/>
          <a:lstStyle/>
          <a:p>
            <a:r>
              <a:rPr lang="en-US" sz="6000" b="1" dirty="0">
                <a:latin typeface="Neue Haas Grotesk Text Pro" panose="020B0504020202020204" pitchFamily="34" charset="0"/>
              </a:rPr>
              <a:t>Mental Health</a:t>
            </a:r>
          </a:p>
        </p:txBody>
      </p:sp>
      <p:pic>
        <p:nvPicPr>
          <p:cNvPr id="4" name="Picture 3" descr="Person doing taxes with calculator">
            <a:extLst>
              <a:ext uri="{FF2B5EF4-FFF2-40B4-BE49-F238E27FC236}">
                <a16:creationId xmlns:a16="http://schemas.microsoft.com/office/drawing/2014/main" id="{30C0882B-F5D3-8110-0320-0A84CA1E2440}"/>
              </a:ext>
            </a:extLst>
          </p:cNvPr>
          <p:cNvPicPr>
            <a:picLocks noChangeAspect="1"/>
          </p:cNvPicPr>
          <p:nvPr/>
        </p:nvPicPr>
        <p:blipFill>
          <a:blip r:embed="rId3"/>
          <a:srcRect r="23904" b="-1"/>
          <a:stretch>
            <a:fillRect/>
          </a:stretch>
        </p:blipFill>
        <p:spPr>
          <a:xfrm>
            <a:off x="4373880" y="152400"/>
            <a:ext cx="7818120" cy="5738037"/>
          </a:xfrm>
          <a:prstGeom prst="rect">
            <a:avLst/>
          </a:prstGeom>
          <a:noFill/>
        </p:spPr>
      </p:pic>
      <p:pic>
        <p:nvPicPr>
          <p:cNvPr id="5" name="Picture 4">
            <a:extLst>
              <a:ext uri="{FF2B5EF4-FFF2-40B4-BE49-F238E27FC236}">
                <a16:creationId xmlns:a16="http://schemas.microsoft.com/office/drawing/2014/main" id="{45F371E2-4C75-BCE8-1721-7CCF12775093}"/>
              </a:ext>
            </a:extLst>
          </p:cNvPr>
          <p:cNvPicPr>
            <a:picLocks noChangeAspect="1"/>
          </p:cNvPicPr>
          <p:nvPr/>
        </p:nvPicPr>
        <p:blipFill>
          <a:blip r:embed="rId4"/>
          <a:stretch>
            <a:fillRect/>
          </a:stretch>
        </p:blipFill>
        <p:spPr>
          <a:xfrm>
            <a:off x="4373880" y="152400"/>
            <a:ext cx="7818120" cy="5738037"/>
          </a:xfrm>
          <a:prstGeom prst="rect">
            <a:avLst/>
          </a:prstGeom>
        </p:spPr>
      </p:pic>
    </p:spTree>
    <p:extLst>
      <p:ext uri="{BB962C8B-B14F-4D97-AF65-F5344CB8AC3E}">
        <p14:creationId xmlns:p14="http://schemas.microsoft.com/office/powerpoint/2010/main" val="2942912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BA79A7CF-01AF-4178-9369-94E0C90EB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7D0431DF-6BF8-BE47-4FEB-78EFE43BE2B2}"/>
              </a:ext>
            </a:extLst>
          </p:cNvPr>
          <p:cNvSpPr txBox="1"/>
          <p:nvPr/>
        </p:nvSpPr>
        <p:spPr>
          <a:xfrm>
            <a:off x="8957418" y="2023110"/>
            <a:ext cx="3234581" cy="2846070"/>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700" b="1" kern="1200" cap="all" baseline="0" dirty="0">
                <a:solidFill>
                  <a:schemeClr val="tx1"/>
                </a:solidFill>
                <a:latin typeface="Grotesque" panose="020B0504020202020204" pitchFamily="34" charset="0"/>
                <a:ea typeface="+mj-ea"/>
                <a:cs typeface="+mj-cs"/>
              </a:rPr>
              <a:t>Is It Time To Make Some Changes?</a:t>
            </a:r>
          </a:p>
        </p:txBody>
      </p:sp>
      <p:sp>
        <p:nvSpPr>
          <p:cNvPr id="21" name="Rectangle 20">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433973" y="-827233"/>
            <a:ext cx="1715478" cy="85834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2085" y="664308"/>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AREER+BUILDER+SUPER+BOWL+AD+2009+(HQ)+_IF+YOU+HATE+YOUR+JOB__WMV V8.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74786" y="858525"/>
            <a:ext cx="6949208" cy="5211906"/>
          </a:xfrm>
          <a:prstGeom prst="rect">
            <a:avLst/>
          </a:prstGeom>
          <a:noFill/>
        </p:spPr>
      </p:pic>
      <p:sp>
        <p:nvSpPr>
          <p:cNvPr id="25" name="Rectangle 24">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0447" y="3392097"/>
            <a:ext cx="1719072"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3">
            <a:extLst>
              <a:ext uri="{FF2B5EF4-FFF2-40B4-BE49-F238E27FC236}">
                <a16:creationId xmlns:a16="http://schemas.microsoft.com/office/drawing/2014/main" id="{DBE21503-A06A-053C-D5A8-786A734ECEF2}"/>
              </a:ext>
            </a:extLst>
          </p:cNvPr>
          <p:cNvSpPr>
            <a:spLocks noGrp="1"/>
          </p:cNvSpPr>
          <p:nvPr>
            <p:ph type="sldNum" sz="quarter" idx="12"/>
          </p:nvPr>
        </p:nvSpPr>
        <p:spPr/>
        <p:txBody>
          <a:bodyPr/>
          <a:lstStyle/>
          <a:p>
            <a:pPr>
              <a:spcAft>
                <a:spcPts val="600"/>
              </a:spcAft>
            </a:pPr>
            <a:fld id="{48F63A3B-78C7-47BE-AE5E-E10140E04643}" type="slidenum">
              <a:rPr lang="en-US" dirty="0"/>
              <a:pPr>
                <a:spcAft>
                  <a:spcPts val="600"/>
                </a:spcAft>
              </a:pPr>
              <a:t>19</a:t>
            </a:fld>
            <a:endParaRPr lang="en-US"/>
          </a:p>
        </p:txBody>
      </p:sp>
    </p:spTree>
    <p:extLst>
      <p:ext uri="{BB962C8B-B14F-4D97-AF65-F5344CB8AC3E}">
        <p14:creationId xmlns:p14="http://schemas.microsoft.com/office/powerpoint/2010/main" val="355703949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remove" display="0">
                  <p:stCondLst>
                    <p:cond delay="indefinite"/>
                  </p:stCondLst>
                </p:cTn>
                <p:tgtEl>
                  <p:spTgt spid="4"/>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EADD0-0CDA-7449-6699-D9F414B579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88C98E-F172-09DD-FD60-DEF52316BCD3}"/>
              </a:ext>
            </a:extLst>
          </p:cNvPr>
          <p:cNvSpPr>
            <a:spLocks noGrp="1"/>
          </p:cNvSpPr>
          <p:nvPr>
            <p:ph type="ctrTitle"/>
          </p:nvPr>
        </p:nvSpPr>
        <p:spPr>
          <a:xfrm>
            <a:off x="7922588" y="1051560"/>
            <a:ext cx="3736010" cy="1005840"/>
          </a:xfrm>
        </p:spPr>
        <p:txBody>
          <a:bodyPr anchor="b">
            <a:normAutofit/>
          </a:bodyPr>
          <a:lstStyle/>
          <a:p>
            <a:r>
              <a:rPr lang="en-US" sz="6000" b="1" dirty="0">
                <a:latin typeface="Grotesque" panose="020B0504020202020204" pitchFamily="34" charset="0"/>
              </a:rPr>
              <a:t>Nutrition</a:t>
            </a:r>
          </a:p>
        </p:txBody>
      </p:sp>
      <p:pic>
        <p:nvPicPr>
          <p:cNvPr id="5" name="Content Placeholder 4" descr="Woman working on fruit packing line">
            <a:extLst>
              <a:ext uri="{FF2B5EF4-FFF2-40B4-BE49-F238E27FC236}">
                <a16:creationId xmlns:a16="http://schemas.microsoft.com/office/drawing/2014/main" id="{BA1062F9-E1B6-FD88-BA52-F70B7A39F9BB}"/>
              </a:ext>
            </a:extLst>
          </p:cNvPr>
          <p:cNvPicPr>
            <a:picLocks noGrp="1" noChangeAspect="1"/>
          </p:cNvPicPr>
          <p:nvPr>
            <p:ph type="pic" sz="quarter" idx="14"/>
          </p:nvPr>
        </p:nvPicPr>
        <p:blipFill>
          <a:blip r:embed="rId3"/>
          <a:srcRect l="24619" r="3118" b="-1"/>
          <a:stretch>
            <a:fillRect/>
          </a:stretch>
        </p:blipFill>
        <p:spPr>
          <a:xfrm>
            <a:off x="1" y="10"/>
            <a:ext cx="7424272" cy="6857990"/>
          </a:xfrm>
          <a:prstGeom prst="rect">
            <a:avLst/>
          </a:prstGeom>
          <a:noFill/>
        </p:spPr>
      </p:pic>
      <p:sp>
        <p:nvSpPr>
          <p:cNvPr id="12" name="Footer Placeholder 4">
            <a:extLst>
              <a:ext uri="{FF2B5EF4-FFF2-40B4-BE49-F238E27FC236}">
                <a16:creationId xmlns:a16="http://schemas.microsoft.com/office/drawing/2014/main" id="{7E3B606E-8402-A15C-14E5-232E1273E22C}"/>
              </a:ext>
            </a:extLst>
          </p:cNvPr>
          <p:cNvSpPr>
            <a:spLocks noGrp="1"/>
          </p:cNvSpPr>
          <p:nvPr>
            <p:ph type="ftr" sz="quarter" idx="11"/>
          </p:nvPr>
        </p:nvSpPr>
        <p:spPr>
          <a:xfrm>
            <a:off x="7759553" y="6343954"/>
            <a:ext cx="2748427" cy="365125"/>
          </a:xfrm>
        </p:spPr>
        <p:txBody>
          <a:bodyPr/>
          <a:lstStyle/>
          <a:p>
            <a:pPr>
              <a:spcAft>
                <a:spcPts val="600"/>
              </a:spcAft>
            </a:pPr>
            <a:r>
              <a:rPr lang="en-US" dirty="0"/>
              <a:t>Promoting Health Equity</a:t>
            </a:r>
          </a:p>
        </p:txBody>
      </p:sp>
      <p:sp>
        <p:nvSpPr>
          <p:cNvPr id="14" name="Slide Number Placeholder 5">
            <a:extLst>
              <a:ext uri="{FF2B5EF4-FFF2-40B4-BE49-F238E27FC236}">
                <a16:creationId xmlns:a16="http://schemas.microsoft.com/office/drawing/2014/main" id="{C13D089D-D66A-0666-CD99-EA262CE89C8D}"/>
              </a:ext>
            </a:extLst>
          </p:cNvPr>
          <p:cNvSpPr>
            <a:spLocks noGrp="1"/>
          </p:cNvSpPr>
          <p:nvPr>
            <p:ph type="sldNum" sz="quarter" idx="12"/>
          </p:nvPr>
        </p:nvSpPr>
        <p:spPr>
          <a:xfrm>
            <a:off x="11296066" y="6343955"/>
            <a:ext cx="429207" cy="365125"/>
          </a:xfrm>
        </p:spPr>
        <p:txBody>
          <a:bodyPr/>
          <a:lstStyle/>
          <a:p>
            <a:pPr>
              <a:spcAft>
                <a:spcPts val="600"/>
              </a:spcAft>
            </a:pPr>
            <a:fld id="{48F63A3B-78C7-47BE-AE5E-E10140E04643}" type="slidenum">
              <a:rPr lang="en-US" smtClean="0"/>
              <a:pPr>
                <a:spcAft>
                  <a:spcPts val="600"/>
                </a:spcAft>
              </a:pPr>
              <a:t>20</a:t>
            </a:fld>
            <a:endParaRPr lang="en-US"/>
          </a:p>
        </p:txBody>
      </p:sp>
    </p:spTree>
    <p:extLst>
      <p:ext uri="{BB962C8B-B14F-4D97-AF65-F5344CB8AC3E}">
        <p14:creationId xmlns:p14="http://schemas.microsoft.com/office/powerpoint/2010/main" val="977601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2484D-C75C-D0FA-12F8-2FABB6B5CF1A}"/>
              </a:ext>
            </a:extLst>
          </p:cNvPr>
          <p:cNvSpPr>
            <a:spLocks noGrp="1"/>
          </p:cNvSpPr>
          <p:nvPr>
            <p:ph type="ctrTitle"/>
          </p:nvPr>
        </p:nvSpPr>
        <p:spPr>
          <a:xfrm>
            <a:off x="6871855" y="1466286"/>
            <a:ext cx="5213648" cy="2845567"/>
          </a:xfrm>
        </p:spPr>
        <p:txBody>
          <a:bodyPr anchor="b">
            <a:normAutofit/>
          </a:bodyPr>
          <a:lstStyle/>
          <a:p>
            <a:r>
              <a:rPr lang="en-US" sz="4800" b="1" dirty="0">
                <a:latin typeface="Grotesque" panose="020B0504020202020204" pitchFamily="34" charset="0"/>
              </a:rPr>
              <a:t>OVERCOMING BARRIERS</a:t>
            </a:r>
          </a:p>
        </p:txBody>
      </p:sp>
      <p:sp>
        <p:nvSpPr>
          <p:cNvPr id="12" name="Footer Placeholder 3">
            <a:extLst>
              <a:ext uri="{FF2B5EF4-FFF2-40B4-BE49-F238E27FC236}">
                <a16:creationId xmlns:a16="http://schemas.microsoft.com/office/drawing/2014/main" id="{DAEE53DF-B750-8388-1FB4-E5BB6A3FBB42}"/>
              </a:ext>
            </a:extLst>
          </p:cNvPr>
          <p:cNvSpPr>
            <a:spLocks noGrp="1"/>
          </p:cNvSpPr>
          <p:nvPr>
            <p:ph type="ftr" sz="quarter" idx="11"/>
          </p:nvPr>
        </p:nvSpPr>
        <p:spPr/>
        <p:txBody>
          <a:bodyPr anchor="ctr">
            <a:normAutofit fontScale="85000" lnSpcReduction="10000"/>
          </a:bodyPr>
          <a:lstStyle/>
          <a:p>
            <a:pPr>
              <a:spcAft>
                <a:spcPts val="600"/>
              </a:spcAft>
            </a:pPr>
            <a:r>
              <a:rPr lang="en-US"/>
              <a:t>Promoting Health Equity</a:t>
            </a:r>
          </a:p>
        </p:txBody>
      </p:sp>
      <p:sp>
        <p:nvSpPr>
          <p:cNvPr id="6" name="Slide Number Placeholder 5">
            <a:extLst>
              <a:ext uri="{FF2B5EF4-FFF2-40B4-BE49-F238E27FC236}">
                <a16:creationId xmlns:a16="http://schemas.microsoft.com/office/drawing/2014/main" id="{F9FE248D-1041-242B-4A72-B249936CB963}"/>
              </a:ext>
            </a:extLst>
          </p:cNvPr>
          <p:cNvSpPr>
            <a:spLocks noGrp="1"/>
          </p:cNvSpPr>
          <p:nvPr>
            <p:ph type="sldNum" sz="quarter" idx="12"/>
          </p:nvPr>
        </p:nvSpPr>
        <p:spPr/>
        <p:txBody>
          <a:bodyPr anchor="ctr">
            <a:normAutofit lnSpcReduction="10000"/>
          </a:bodyPr>
          <a:lstStyle/>
          <a:p>
            <a:pPr>
              <a:spcAft>
                <a:spcPts val="600"/>
              </a:spcAft>
            </a:pPr>
            <a:fld id="{48F63A3B-78C7-47BE-AE5E-E10140E04643}" type="slidenum">
              <a:rPr lang="en-US" smtClean="0"/>
              <a:pPr>
                <a:spcAft>
                  <a:spcPts val="600"/>
                </a:spcAft>
              </a:pPr>
              <a:t>21</a:t>
            </a:fld>
            <a:endParaRPr lang="en-US"/>
          </a:p>
        </p:txBody>
      </p:sp>
      <p:pic>
        <p:nvPicPr>
          <p:cNvPr id="4" name="Picture 3" descr="Close-up of gears with text on them&#10;&#10;Description automatically generated">
            <a:extLst>
              <a:ext uri="{FF2B5EF4-FFF2-40B4-BE49-F238E27FC236}">
                <a16:creationId xmlns:a16="http://schemas.microsoft.com/office/drawing/2014/main" id="{5BD0A823-543F-8E5A-CB8B-97FC06121F74}"/>
              </a:ext>
            </a:extLst>
          </p:cNvPr>
          <p:cNvPicPr>
            <a:picLocks noChangeAspect="1"/>
          </p:cNvPicPr>
          <p:nvPr/>
        </p:nvPicPr>
        <p:blipFill>
          <a:blip r:embed="rId3"/>
          <a:srcRect l="15765" r="11972" b="-1"/>
          <a:stretch>
            <a:fillRect/>
          </a:stretch>
        </p:blipFill>
        <p:spPr>
          <a:xfrm>
            <a:off x="1" y="10"/>
            <a:ext cx="6871854" cy="6857990"/>
          </a:xfrm>
          <a:custGeom>
            <a:avLst/>
            <a:gdLst>
              <a:gd name="connsiteX0" fmla="*/ 0 w 7195675"/>
              <a:gd name="connsiteY0" fmla="*/ 0 h 6858000"/>
              <a:gd name="connsiteX1" fmla="*/ 7195675 w 7195675"/>
              <a:gd name="connsiteY1" fmla="*/ 0 h 6858000"/>
              <a:gd name="connsiteX2" fmla="*/ 7195675 w 7195675"/>
              <a:gd name="connsiteY2" fmla="*/ 6858000 h 6858000"/>
              <a:gd name="connsiteX3" fmla="*/ 0 w 71956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95675" h="6858000">
                <a:moveTo>
                  <a:pt x="0" y="0"/>
                </a:moveTo>
                <a:lnTo>
                  <a:pt x="7195675" y="0"/>
                </a:lnTo>
                <a:lnTo>
                  <a:pt x="7195675" y="6858000"/>
                </a:lnTo>
                <a:lnTo>
                  <a:pt x="0" y="6858000"/>
                </a:lnTo>
                <a:close/>
              </a:path>
            </a:pathLst>
          </a:custGeom>
          <a:noFill/>
        </p:spPr>
      </p:pic>
    </p:spTree>
    <p:extLst>
      <p:ext uri="{BB962C8B-B14F-4D97-AF65-F5344CB8AC3E}">
        <p14:creationId xmlns:p14="http://schemas.microsoft.com/office/powerpoint/2010/main" val="17389996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088E9E04-FD6B-AF9C-974D-85D2120A87B1}"/>
              </a:ext>
            </a:extLst>
          </p:cNvPr>
          <p:cNvSpPr>
            <a:spLocks noGrp="1"/>
          </p:cNvSpPr>
          <p:nvPr>
            <p:ph type="title"/>
          </p:nvPr>
        </p:nvSpPr>
        <p:spPr>
          <a:xfrm>
            <a:off x="1517589" y="557784"/>
            <a:ext cx="9156821" cy="768096"/>
          </a:xfrm>
        </p:spPr>
        <p:txBody>
          <a:bodyPr/>
          <a:lstStyle/>
          <a:p>
            <a:r>
              <a:rPr lang="en-US" sz="6000" b="1" dirty="0">
                <a:latin typeface="Grotesque" panose="020B0504020202020204" pitchFamily="34" charset="0"/>
              </a:rPr>
              <a:t>A Path Towards Equity</a:t>
            </a:r>
          </a:p>
        </p:txBody>
      </p:sp>
      <p:sp>
        <p:nvSpPr>
          <p:cNvPr id="101" name="Footer Placeholder 100">
            <a:extLst>
              <a:ext uri="{FF2B5EF4-FFF2-40B4-BE49-F238E27FC236}">
                <a16:creationId xmlns:a16="http://schemas.microsoft.com/office/drawing/2014/main" id="{A45E958A-ABCE-B639-C555-90CCC88988C5}"/>
              </a:ext>
            </a:extLst>
          </p:cNvPr>
          <p:cNvSpPr>
            <a:spLocks noGrp="1"/>
          </p:cNvSpPr>
          <p:nvPr>
            <p:ph type="ftr" sz="quarter" idx="11"/>
          </p:nvPr>
        </p:nvSpPr>
        <p:spPr/>
        <p:txBody>
          <a:bodyPr/>
          <a:lstStyle/>
          <a:p>
            <a:endParaRPr lang="en-US" dirty="0"/>
          </a:p>
        </p:txBody>
      </p:sp>
      <p:sp>
        <p:nvSpPr>
          <p:cNvPr id="102" name="Slide Number Placeholder 101">
            <a:extLst>
              <a:ext uri="{FF2B5EF4-FFF2-40B4-BE49-F238E27FC236}">
                <a16:creationId xmlns:a16="http://schemas.microsoft.com/office/drawing/2014/main" id="{51BDF1B8-4D26-9C08-3102-6224AA6A4D20}"/>
              </a:ext>
            </a:extLst>
          </p:cNvPr>
          <p:cNvSpPr>
            <a:spLocks noGrp="1"/>
          </p:cNvSpPr>
          <p:nvPr>
            <p:ph type="sldNum" sz="quarter" idx="12"/>
          </p:nvPr>
        </p:nvSpPr>
        <p:spPr/>
        <p:txBody>
          <a:bodyPr/>
          <a:lstStyle/>
          <a:p>
            <a:endParaRPr lang="en-US" dirty="0"/>
          </a:p>
        </p:txBody>
      </p:sp>
      <p:sp>
        <p:nvSpPr>
          <p:cNvPr id="2" name="Text Placeholder 1">
            <a:extLst>
              <a:ext uri="{FF2B5EF4-FFF2-40B4-BE49-F238E27FC236}">
                <a16:creationId xmlns:a16="http://schemas.microsoft.com/office/drawing/2014/main" id="{5FC63C25-FE2A-0C11-2CEA-A80AA78FC365}"/>
              </a:ext>
            </a:extLst>
          </p:cNvPr>
          <p:cNvSpPr>
            <a:spLocks noGrp="1"/>
          </p:cNvSpPr>
          <p:nvPr>
            <p:ph type="body" idx="1"/>
          </p:nvPr>
        </p:nvSpPr>
        <p:spPr/>
        <p:txBody>
          <a:bodyPr/>
          <a:lstStyle/>
          <a:p>
            <a:r>
              <a:rPr lang="en-US" dirty="0">
                <a:solidFill>
                  <a:schemeClr val="accent2"/>
                </a:solidFill>
                <a:latin typeface="Arial"/>
                <a:cs typeface="Arial"/>
              </a:rPr>
              <a:t>Promoting Health </a:t>
            </a:r>
            <a:r>
              <a:rPr lang="en-US" dirty="0" err="1">
                <a:solidFill>
                  <a:schemeClr val="accent2"/>
                </a:solidFill>
                <a:latin typeface="Arial"/>
                <a:cs typeface="Arial"/>
              </a:rPr>
              <a:t>EquitY</a:t>
            </a:r>
            <a:r>
              <a:rPr lang="en-US" dirty="0">
                <a:solidFill>
                  <a:schemeClr val="accent2"/>
                </a:solidFill>
                <a:latin typeface="Arial"/>
                <a:cs typeface="Arial"/>
              </a:rPr>
              <a:t> </a:t>
            </a:r>
            <a:r>
              <a:rPr lang="en-US" dirty="0">
                <a:solidFill>
                  <a:schemeClr val="accent2"/>
                </a:solidFill>
              </a:rPr>
              <a:t>education</a:t>
            </a:r>
          </a:p>
        </p:txBody>
      </p:sp>
      <p:pic>
        <p:nvPicPr>
          <p:cNvPr id="72" name="Picture Placeholder 71" descr="abacus icon">
            <a:extLst>
              <a:ext uri="{FF2B5EF4-FFF2-40B4-BE49-F238E27FC236}">
                <a16:creationId xmlns:a16="http://schemas.microsoft.com/office/drawing/2014/main" id="{FD5AE93E-9743-FD3B-C935-638BF9D159CC}"/>
              </a:ext>
            </a:extLst>
          </p:cNvPr>
          <p:cNvPicPr>
            <a:picLocks noGrp="1" noChangeAspect="1"/>
          </p:cNvPicPr>
          <p:nvPr>
            <p:ph type="pic" sz="quarter" idx="23"/>
          </p:nvPr>
        </p:nvPicPr>
        <p:blipFill rotWithShape="1">
          <a:blip r:embed="rId3"/>
          <a:srcRect/>
          <a:stretch/>
        </p:blipFill>
        <p:spPr/>
      </p:pic>
      <p:sp>
        <p:nvSpPr>
          <p:cNvPr id="6" name="Text Placeholder 5">
            <a:extLst>
              <a:ext uri="{FF2B5EF4-FFF2-40B4-BE49-F238E27FC236}">
                <a16:creationId xmlns:a16="http://schemas.microsoft.com/office/drawing/2014/main" id="{5AD6749A-51D8-599C-7C31-9922CF228D32}"/>
              </a:ext>
            </a:extLst>
          </p:cNvPr>
          <p:cNvSpPr>
            <a:spLocks noGrp="1"/>
          </p:cNvSpPr>
          <p:nvPr>
            <p:ph type="body" sz="quarter" idx="18"/>
          </p:nvPr>
        </p:nvSpPr>
        <p:spPr>
          <a:xfrm>
            <a:off x="815379" y="4169948"/>
            <a:ext cx="2770632" cy="2206752"/>
          </a:xfrm>
        </p:spPr>
        <p:txBody>
          <a:bodyPr/>
          <a:lstStyle/>
          <a:p>
            <a:r>
              <a:rPr lang="en-US" sz="1800" dirty="0">
                <a:latin typeface="Arial" panose="020B0604020202020204" pitchFamily="34" charset="0"/>
                <a:cs typeface="Arial" panose="020B0604020202020204" pitchFamily="34" charset="0"/>
              </a:rPr>
              <a:t>Develop and expand a culturally competent workforce</a:t>
            </a:r>
          </a:p>
          <a:p>
            <a:r>
              <a:rPr lang="en-US" sz="1800" dirty="0">
                <a:latin typeface="Arial" panose="020B0604020202020204" pitchFamily="34" charset="0"/>
                <a:cs typeface="Arial" panose="020B0604020202020204" pitchFamily="34" charset="0"/>
              </a:rPr>
              <a:t>Encourage STEM careers</a:t>
            </a:r>
          </a:p>
          <a:p>
            <a:r>
              <a:rPr lang="en-US" sz="1800" dirty="0">
                <a:latin typeface="Arial" panose="020B0604020202020204" pitchFamily="34" charset="0"/>
                <a:cs typeface="Arial" panose="020B0604020202020204" pitchFamily="34" charset="0"/>
              </a:rPr>
              <a:t>More Research</a:t>
            </a:r>
          </a:p>
          <a:p>
            <a:r>
              <a:rPr lang="en-US" sz="1800" dirty="0">
                <a:latin typeface="Arial" panose="020B0604020202020204" pitchFamily="34" charset="0"/>
                <a:cs typeface="Arial" panose="020B0604020202020204" pitchFamily="34" charset="0"/>
              </a:rPr>
              <a:t>Implicit bias training</a:t>
            </a:r>
          </a:p>
          <a:p>
            <a:r>
              <a:rPr lang="en-US" sz="1800" dirty="0">
                <a:latin typeface="Arial" panose="020B0604020202020204" pitchFamily="34" charset="0"/>
                <a:cs typeface="Arial" panose="020B0604020202020204" pitchFamily="34" charset="0"/>
              </a:rPr>
              <a:t>Health coaching </a:t>
            </a:r>
          </a:p>
        </p:txBody>
      </p:sp>
      <p:sp>
        <p:nvSpPr>
          <p:cNvPr id="3" name="Text Placeholder 2">
            <a:extLst>
              <a:ext uri="{FF2B5EF4-FFF2-40B4-BE49-F238E27FC236}">
                <a16:creationId xmlns:a16="http://schemas.microsoft.com/office/drawing/2014/main" id="{A8753AB0-02A6-E89E-7E23-593DBF52F4E8}"/>
              </a:ext>
            </a:extLst>
          </p:cNvPr>
          <p:cNvSpPr>
            <a:spLocks noGrp="1"/>
          </p:cNvSpPr>
          <p:nvPr>
            <p:ph type="body" sz="quarter" idx="15"/>
          </p:nvPr>
        </p:nvSpPr>
        <p:spPr/>
        <p:txBody>
          <a:bodyPr/>
          <a:lstStyle/>
          <a:p>
            <a:r>
              <a:rPr lang="en-US" dirty="0">
                <a:solidFill>
                  <a:schemeClr val="accent2"/>
                </a:solidFill>
              </a:rPr>
              <a:t>IMPROVE </a:t>
            </a:r>
          </a:p>
          <a:p>
            <a:r>
              <a:rPr lang="en-US" dirty="0">
                <a:solidFill>
                  <a:schemeClr val="accent2"/>
                </a:solidFill>
              </a:rPr>
              <a:t>ACCESS</a:t>
            </a:r>
          </a:p>
          <a:p>
            <a:endParaRPr lang="en-US" dirty="0"/>
          </a:p>
          <a:p>
            <a:endParaRPr lang="en-US" dirty="0"/>
          </a:p>
          <a:p>
            <a:endParaRPr lang="en-US" dirty="0"/>
          </a:p>
        </p:txBody>
      </p:sp>
      <p:pic>
        <p:nvPicPr>
          <p:cNvPr id="76" name="Picture Placeholder 75" descr="Door Open outline">
            <a:extLst>
              <a:ext uri="{FF2B5EF4-FFF2-40B4-BE49-F238E27FC236}">
                <a16:creationId xmlns:a16="http://schemas.microsoft.com/office/drawing/2014/main" id="{7541E72A-A0CB-A011-55A9-1126F707D889}"/>
              </a:ext>
            </a:extLst>
          </p:cNvPr>
          <p:cNvPicPr>
            <a:picLocks noGrp="1" noChangeAspect="1"/>
          </p:cNvPicPr>
          <p:nvPr>
            <p:ph type="pic" sz="quarter" idx="25"/>
          </p:nvPr>
        </p:nvPicPr>
        <p:blipFill>
          <a:blip>
            <a:extLst>
              <a:ext uri="{96DAC541-7B7A-43D3-8B79-37D633B846F1}">
                <asvg:svgBlip xmlns:asvg="http://schemas.microsoft.com/office/drawing/2016/SVG/main" r:embed="rId4"/>
              </a:ext>
            </a:extLst>
          </a:blip>
          <a:srcRect/>
          <a:stretch/>
        </p:blipFill>
        <p:spPr/>
      </p:pic>
      <p:sp>
        <p:nvSpPr>
          <p:cNvPr id="7" name="Text Placeholder 6">
            <a:extLst>
              <a:ext uri="{FF2B5EF4-FFF2-40B4-BE49-F238E27FC236}">
                <a16:creationId xmlns:a16="http://schemas.microsoft.com/office/drawing/2014/main" id="{0BF56CE2-ADEB-1E22-50FB-9F2AB3786483}"/>
              </a:ext>
            </a:extLst>
          </p:cNvPr>
          <p:cNvSpPr>
            <a:spLocks noGrp="1"/>
          </p:cNvSpPr>
          <p:nvPr>
            <p:ph type="body" sz="quarter" idx="21"/>
          </p:nvPr>
        </p:nvSpPr>
        <p:spPr>
          <a:xfrm>
            <a:off x="4722876" y="4169948"/>
            <a:ext cx="2770632" cy="2206752"/>
          </a:xfrm>
        </p:spPr>
        <p:txBody>
          <a:bodyPr/>
          <a:lstStyle/>
          <a:p>
            <a:r>
              <a:rPr lang="en-US" sz="1800" dirty="0">
                <a:latin typeface="Arial" panose="020B0604020202020204" pitchFamily="34" charset="0"/>
                <a:cs typeface="Arial" panose="020B0604020202020204" pitchFamily="34" charset="0"/>
              </a:rPr>
              <a:t>Policy/Legislation  </a:t>
            </a:r>
          </a:p>
          <a:p>
            <a:r>
              <a:rPr lang="en-US" sz="1800" dirty="0">
                <a:latin typeface="Arial" panose="020B0604020202020204" pitchFamily="34" charset="0"/>
                <a:cs typeface="Arial" panose="020B0604020202020204" pitchFamily="34" charset="0"/>
              </a:rPr>
              <a:t>Partnerships</a:t>
            </a:r>
          </a:p>
          <a:p>
            <a:r>
              <a:rPr lang="en-US" sz="1800" dirty="0">
                <a:latin typeface="Arial" panose="020B0604020202020204" pitchFamily="34" charset="0"/>
                <a:cs typeface="Arial" panose="020B0604020202020204" pitchFamily="34" charset="0"/>
              </a:rPr>
              <a:t>Medical-dental integration</a:t>
            </a:r>
          </a:p>
          <a:p>
            <a:r>
              <a:rPr lang="en-US" sz="1800" dirty="0">
                <a:latin typeface="Arial" panose="020B0604020202020204" pitchFamily="34" charset="0"/>
                <a:cs typeface="Arial" panose="020B0604020202020204" pitchFamily="34" charset="0"/>
              </a:rPr>
              <a:t>Promote telehealth</a:t>
            </a:r>
          </a:p>
          <a:p>
            <a:r>
              <a:rPr lang="en-US" sz="1800" dirty="0">
                <a:latin typeface="Arial" panose="020B0604020202020204" pitchFamily="34" charset="0"/>
                <a:cs typeface="Arial" panose="020B0604020202020204" pitchFamily="34" charset="0"/>
              </a:rPr>
              <a:t>Expand health insurance coverage</a:t>
            </a:r>
          </a:p>
        </p:txBody>
      </p:sp>
      <p:sp>
        <p:nvSpPr>
          <p:cNvPr id="4" name="Text Placeholder 3">
            <a:extLst>
              <a:ext uri="{FF2B5EF4-FFF2-40B4-BE49-F238E27FC236}">
                <a16:creationId xmlns:a16="http://schemas.microsoft.com/office/drawing/2014/main" id="{03745CA7-A767-9133-8871-800B16D5D722}"/>
              </a:ext>
            </a:extLst>
          </p:cNvPr>
          <p:cNvSpPr>
            <a:spLocks noGrp="1"/>
          </p:cNvSpPr>
          <p:nvPr>
            <p:ph type="body" sz="quarter" idx="17"/>
          </p:nvPr>
        </p:nvSpPr>
        <p:spPr/>
        <p:txBody>
          <a:bodyPr/>
          <a:lstStyle/>
          <a:p>
            <a:r>
              <a:rPr lang="en-US" altLang="zh-CN" dirty="0">
                <a:solidFill>
                  <a:schemeClr val="accent2"/>
                </a:solidFill>
              </a:rPr>
              <a:t>ADVOCACY/</a:t>
            </a:r>
          </a:p>
          <a:p>
            <a:r>
              <a:rPr lang="en-US" altLang="zh-CN" dirty="0">
                <a:solidFill>
                  <a:schemeClr val="accent2"/>
                </a:solidFill>
              </a:rPr>
              <a:t>ALLYSHIP</a:t>
            </a:r>
            <a:endParaRPr lang="en-US" dirty="0">
              <a:solidFill>
                <a:schemeClr val="accent2"/>
              </a:solidFill>
            </a:endParaRPr>
          </a:p>
        </p:txBody>
      </p:sp>
      <p:pic>
        <p:nvPicPr>
          <p:cNvPr id="80" name="Picture Placeholder 79" descr="Megaphone with solid fill">
            <a:extLst>
              <a:ext uri="{FF2B5EF4-FFF2-40B4-BE49-F238E27FC236}">
                <a16:creationId xmlns:a16="http://schemas.microsoft.com/office/drawing/2014/main" id="{FCC17566-BE36-5CE0-25C6-8AC132D1479D}"/>
              </a:ext>
            </a:extLst>
          </p:cNvPr>
          <p:cNvPicPr>
            <a:picLocks noGrp="1" noChangeAspect="1"/>
          </p:cNvPicPr>
          <p:nvPr>
            <p:ph type="pic" sz="quarter" idx="24"/>
          </p:nvPr>
        </p:nvPicPr>
        <p:blipFill>
          <a:blip>
            <a:extLst>
              <a:ext uri="{96DAC541-7B7A-43D3-8B79-37D633B846F1}">
                <asvg:svgBlip xmlns:asvg="http://schemas.microsoft.com/office/drawing/2016/SVG/main" r:embed="rId5"/>
              </a:ext>
            </a:extLst>
          </a:blip>
          <a:srcRect t="85" b="85"/>
          <a:stretch/>
        </p:blipFill>
        <p:spPr/>
      </p:pic>
      <p:sp>
        <p:nvSpPr>
          <p:cNvPr id="8" name="Text Placeholder 7">
            <a:extLst>
              <a:ext uri="{FF2B5EF4-FFF2-40B4-BE49-F238E27FC236}">
                <a16:creationId xmlns:a16="http://schemas.microsoft.com/office/drawing/2014/main" id="{7063C991-877C-CD1D-A03D-547E04121FE0}"/>
              </a:ext>
            </a:extLst>
          </p:cNvPr>
          <p:cNvSpPr>
            <a:spLocks noGrp="1"/>
          </p:cNvSpPr>
          <p:nvPr>
            <p:ph type="body" sz="quarter" idx="22"/>
          </p:nvPr>
        </p:nvSpPr>
        <p:spPr>
          <a:xfrm>
            <a:off x="8453628" y="4169948"/>
            <a:ext cx="2770632" cy="2206752"/>
          </a:xfrm>
        </p:spPr>
        <p:txBody>
          <a:bodyPr/>
          <a:lstStyle/>
          <a:p>
            <a:r>
              <a:rPr lang="en-US" sz="1800" dirty="0">
                <a:latin typeface="Arial" panose="020B0604020202020204" pitchFamily="34" charset="0"/>
                <a:cs typeface="Arial" panose="020B0604020202020204" pitchFamily="34" charset="0"/>
              </a:rPr>
              <a:t>Expose your family to diverse communities</a:t>
            </a:r>
          </a:p>
          <a:p>
            <a:r>
              <a:rPr lang="en-US" sz="1800" dirty="0">
                <a:latin typeface="Arial" panose="020B0604020202020204" pitchFamily="34" charset="0"/>
                <a:cs typeface="Arial" panose="020B0604020202020204" pitchFamily="34" charset="0"/>
              </a:rPr>
              <a:t>Be active in professional associations</a:t>
            </a:r>
          </a:p>
          <a:p>
            <a:r>
              <a:rPr lang="en-US" sz="1800" dirty="0">
                <a:latin typeface="Arial" panose="020B0604020202020204" pitchFamily="34" charset="0"/>
                <a:cs typeface="Arial" panose="020B0604020202020204" pitchFamily="34" charset="0"/>
              </a:rPr>
              <a:t>Support community orgs</a:t>
            </a:r>
          </a:p>
          <a:p>
            <a:r>
              <a:rPr lang="en-US" sz="1800" dirty="0">
                <a:latin typeface="Arial" panose="020B0604020202020204" pitchFamily="34" charset="0"/>
                <a:cs typeface="Arial" panose="020B0604020202020204" pitchFamily="34" charset="0"/>
              </a:rPr>
              <a:t>Disaggregated data</a:t>
            </a:r>
          </a:p>
          <a:p>
            <a:endParaRPr lang="en-US" dirty="0"/>
          </a:p>
          <a:p>
            <a:endParaRPr lang="en-US" dirty="0"/>
          </a:p>
        </p:txBody>
      </p:sp>
    </p:spTree>
    <p:extLst>
      <p:ext uri="{BB962C8B-B14F-4D97-AF65-F5344CB8AC3E}">
        <p14:creationId xmlns:p14="http://schemas.microsoft.com/office/powerpoint/2010/main" val="2499044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98086" y="821134"/>
            <a:ext cx="10795524" cy="1173361"/>
          </a:xfrm>
          <a:prstGeom prst="rect">
            <a:avLst/>
          </a:prstGeom>
          <a:noFill/>
          <a:ln/>
        </p:spPr>
        <p:txBody>
          <a:bodyPr wrap="square" lIns="0" tIns="0" rIns="0" bIns="0" rtlCol="0" anchor="t">
            <a:normAutofit/>
          </a:bodyPr>
          <a:lstStyle/>
          <a:p>
            <a:pPr marL="0" indent="0" algn="l">
              <a:lnSpc>
                <a:spcPct val="104000"/>
              </a:lnSpc>
              <a:buNone/>
            </a:pPr>
            <a:r>
              <a:rPr lang="en-US" sz="3650" b="1" dirty="0">
                <a:solidFill>
                  <a:srgbClr val="FFFFFF"/>
                </a:solidFill>
                <a:latin typeface="Grotesque" panose="020B0504020202020204" pitchFamily="34" charset="0"/>
                <a:ea typeface="Unbounded" pitchFamily="34" charset="-122"/>
                <a:cs typeface="Unbounded" pitchFamily="34" charset="-120"/>
              </a:rPr>
              <a:t>Advocacy: What You Can Do — Starting Today</a:t>
            </a:r>
            <a:endParaRPr lang="en-US" sz="3650" b="1" dirty="0">
              <a:latin typeface="Grotesque" panose="020B0504020202020204" pitchFamily="34" charset="0"/>
            </a:endParaRPr>
          </a:p>
        </p:txBody>
      </p:sp>
      <p:sp>
        <p:nvSpPr>
          <p:cNvPr id="3" name="Shape 1"/>
          <p:cNvSpPr/>
          <p:nvPr/>
        </p:nvSpPr>
        <p:spPr>
          <a:xfrm>
            <a:off x="587250" y="1696397"/>
            <a:ext cx="5298049" cy="1450181"/>
          </a:xfrm>
          <a:prstGeom prst="roundRect">
            <a:avLst>
              <a:gd name="adj" fmla="val 2063"/>
            </a:avLst>
          </a:prstGeom>
          <a:solidFill>
            <a:srgbClr val="304755"/>
          </a:solidFill>
          <a:ln/>
        </p:spPr>
        <p:txBody>
          <a:bodyPr/>
          <a:lstStyle/>
          <a:p>
            <a:endParaRPr lang="en-US"/>
          </a:p>
        </p:txBody>
      </p:sp>
      <p:sp>
        <p:nvSpPr>
          <p:cNvPr id="4" name="Text 2"/>
          <p:cNvSpPr/>
          <p:nvPr/>
        </p:nvSpPr>
        <p:spPr>
          <a:xfrm>
            <a:off x="897510" y="1841982"/>
            <a:ext cx="4899200" cy="293291"/>
          </a:xfrm>
          <a:prstGeom prst="rect">
            <a:avLst/>
          </a:prstGeom>
          <a:noFill/>
          <a:ln/>
        </p:spPr>
        <p:txBody>
          <a:bodyPr wrap="none" lIns="0" tIns="0" rIns="0" bIns="0" rtlCol="0" anchor="t"/>
          <a:lstStyle/>
          <a:p>
            <a:pPr marL="0" indent="0" algn="l">
              <a:lnSpc>
                <a:spcPct val="104000"/>
              </a:lnSpc>
              <a:buNone/>
            </a:pPr>
            <a:r>
              <a:rPr lang="en-US" sz="1800" dirty="0">
                <a:solidFill>
                  <a:srgbClr val="CAD6DE"/>
                </a:solidFill>
                <a:latin typeface="Unbounded" pitchFamily="34" charset="0"/>
                <a:ea typeface="Unbounded" pitchFamily="34" charset="-122"/>
                <a:cs typeface="Unbounded" pitchFamily="34" charset="-120"/>
              </a:rPr>
              <a:t>Diversify </a:t>
            </a:r>
            <a:r>
              <a:rPr lang="en-US" sz="2000" dirty="0">
                <a:solidFill>
                  <a:srgbClr val="CAD6DE"/>
                </a:solidFill>
                <a:latin typeface="Unbounded" pitchFamily="34" charset="0"/>
                <a:ea typeface="Unbounded" pitchFamily="34" charset="-122"/>
                <a:cs typeface="Unbounded" pitchFamily="34" charset="-120"/>
              </a:rPr>
              <a:t>Your</a:t>
            </a:r>
            <a:r>
              <a:rPr lang="en-US" sz="1800" dirty="0">
                <a:solidFill>
                  <a:srgbClr val="CAD6DE"/>
                </a:solidFill>
                <a:latin typeface="Unbounded" pitchFamily="34" charset="0"/>
                <a:ea typeface="Unbounded" pitchFamily="34" charset="-122"/>
                <a:cs typeface="Unbounded" pitchFamily="34" charset="-120"/>
              </a:rPr>
              <a:t> World</a:t>
            </a:r>
            <a:endParaRPr lang="en-US" sz="1800" dirty="0"/>
          </a:p>
        </p:txBody>
      </p:sp>
      <p:sp>
        <p:nvSpPr>
          <p:cNvPr id="5" name="Text 3"/>
          <p:cNvSpPr/>
          <p:nvPr/>
        </p:nvSpPr>
        <p:spPr>
          <a:xfrm>
            <a:off x="897510" y="2214947"/>
            <a:ext cx="4899200" cy="638373"/>
          </a:xfrm>
          <a:prstGeom prst="rect">
            <a:avLst/>
          </a:prstGeom>
          <a:noFill/>
          <a:ln/>
        </p:spPr>
        <p:txBody>
          <a:bodyPr wrap="square" lIns="0" tIns="0" rIns="0" bIns="0" rtlCol="0" anchor="t">
            <a:normAutofit/>
          </a:bodyPr>
          <a:lstStyle/>
          <a:p>
            <a:pPr marL="0" indent="0" algn="l">
              <a:lnSpc>
                <a:spcPct val="133000"/>
              </a:lnSpc>
              <a:buNone/>
            </a:pPr>
            <a:r>
              <a:rPr lang="en-US" sz="1550" dirty="0">
                <a:solidFill>
                  <a:srgbClr val="CAD6DE"/>
                </a:solidFill>
                <a:latin typeface="Arial" panose="020B0604020202020204" pitchFamily="34" charset="0"/>
                <a:ea typeface="Cabin" pitchFamily="34" charset="-122"/>
                <a:cs typeface="Arial" panose="020B0604020202020204" pitchFamily="34" charset="0"/>
              </a:rPr>
              <a:t>Intentionally expand what you read, watch, and who you listen to. Bias shrinks when our circles grow.</a:t>
            </a:r>
            <a:endParaRPr lang="en-US" sz="1550" dirty="0">
              <a:latin typeface="Arial" panose="020B0604020202020204" pitchFamily="34" charset="0"/>
              <a:cs typeface="Arial" panose="020B0604020202020204" pitchFamily="34" charset="0"/>
            </a:endParaRPr>
          </a:p>
        </p:txBody>
      </p:sp>
      <p:sp>
        <p:nvSpPr>
          <p:cNvPr id="6" name="Shape 4"/>
          <p:cNvSpPr/>
          <p:nvPr/>
        </p:nvSpPr>
        <p:spPr>
          <a:xfrm>
            <a:off x="6106970" y="1701025"/>
            <a:ext cx="5298049" cy="1450181"/>
          </a:xfrm>
          <a:prstGeom prst="roundRect">
            <a:avLst>
              <a:gd name="adj" fmla="val 2063"/>
            </a:avLst>
          </a:prstGeom>
          <a:solidFill>
            <a:srgbClr val="304755"/>
          </a:solidFill>
          <a:ln/>
        </p:spPr>
        <p:txBody>
          <a:bodyPr/>
          <a:lstStyle/>
          <a:p>
            <a:endParaRPr lang="en-US"/>
          </a:p>
        </p:txBody>
      </p:sp>
      <p:sp>
        <p:nvSpPr>
          <p:cNvPr id="7" name="Text 5"/>
          <p:cNvSpPr/>
          <p:nvPr/>
        </p:nvSpPr>
        <p:spPr>
          <a:xfrm>
            <a:off x="6394985" y="1841753"/>
            <a:ext cx="4899200" cy="293291"/>
          </a:xfrm>
          <a:prstGeom prst="rect">
            <a:avLst/>
          </a:prstGeom>
          <a:noFill/>
          <a:ln/>
        </p:spPr>
        <p:txBody>
          <a:bodyPr wrap="none" lIns="0" tIns="0" rIns="0" bIns="0" rtlCol="0" anchor="t"/>
          <a:lstStyle/>
          <a:p>
            <a:pPr marL="0" indent="0" algn="l">
              <a:lnSpc>
                <a:spcPct val="104000"/>
              </a:lnSpc>
              <a:buNone/>
            </a:pPr>
            <a:r>
              <a:rPr lang="en-US" sz="1800" dirty="0">
                <a:solidFill>
                  <a:srgbClr val="CAD6DE"/>
                </a:solidFill>
                <a:latin typeface="Unbounded" pitchFamily="34" charset="0"/>
                <a:ea typeface="Unbounded" pitchFamily="34" charset="-122"/>
                <a:cs typeface="Unbounded" pitchFamily="34" charset="-120"/>
              </a:rPr>
              <a:t>Demand </a:t>
            </a:r>
            <a:r>
              <a:rPr lang="en-US" sz="2000" dirty="0">
                <a:solidFill>
                  <a:srgbClr val="CAD6DE"/>
                </a:solidFill>
                <a:latin typeface="Unbounded" pitchFamily="34" charset="0"/>
                <a:ea typeface="Unbounded" pitchFamily="34" charset="-122"/>
                <a:cs typeface="Unbounded" pitchFamily="34" charset="-120"/>
              </a:rPr>
              <a:t>Disaggregated</a:t>
            </a:r>
            <a:r>
              <a:rPr lang="en-US" sz="1800" dirty="0">
                <a:solidFill>
                  <a:srgbClr val="CAD6DE"/>
                </a:solidFill>
                <a:latin typeface="Unbounded" pitchFamily="34" charset="0"/>
                <a:ea typeface="Unbounded" pitchFamily="34" charset="-122"/>
                <a:cs typeface="Unbounded" pitchFamily="34" charset="-120"/>
              </a:rPr>
              <a:t> Data</a:t>
            </a:r>
            <a:endParaRPr lang="en-US" sz="1800" dirty="0"/>
          </a:p>
        </p:txBody>
      </p:sp>
      <p:sp>
        <p:nvSpPr>
          <p:cNvPr id="8" name="Text 6"/>
          <p:cNvSpPr/>
          <p:nvPr/>
        </p:nvSpPr>
        <p:spPr>
          <a:xfrm>
            <a:off x="6394985" y="2214947"/>
            <a:ext cx="4899200" cy="638373"/>
          </a:xfrm>
          <a:prstGeom prst="rect">
            <a:avLst/>
          </a:prstGeom>
          <a:noFill/>
          <a:ln/>
        </p:spPr>
        <p:txBody>
          <a:bodyPr wrap="square" lIns="0" tIns="0" rIns="0" bIns="0" rtlCol="0" anchor="t">
            <a:normAutofit/>
          </a:bodyPr>
          <a:lstStyle/>
          <a:p>
            <a:pPr marL="0" indent="0" algn="l">
              <a:lnSpc>
                <a:spcPct val="133000"/>
              </a:lnSpc>
              <a:buNone/>
            </a:pPr>
            <a:r>
              <a:rPr lang="en-US" sz="1550" dirty="0">
                <a:solidFill>
                  <a:srgbClr val="CAD6DE"/>
                </a:solidFill>
                <a:latin typeface="Cabin" pitchFamily="34" charset="0"/>
                <a:ea typeface="Cabin" pitchFamily="34" charset="-122"/>
                <a:cs typeface="Cabin" pitchFamily="34" charset="-120"/>
              </a:rPr>
              <a:t>Push for data broken </a:t>
            </a:r>
            <a:r>
              <a:rPr lang="en-US" sz="1550" dirty="0">
                <a:solidFill>
                  <a:srgbClr val="CAD6DE"/>
                </a:solidFill>
                <a:latin typeface="Arial" panose="020B0604020202020204" pitchFamily="34" charset="0"/>
                <a:ea typeface="Cabin" pitchFamily="34" charset="-122"/>
                <a:cs typeface="Arial" panose="020B0604020202020204" pitchFamily="34" charset="0"/>
              </a:rPr>
              <a:t>down</a:t>
            </a:r>
            <a:r>
              <a:rPr lang="en-US" sz="1550" dirty="0">
                <a:solidFill>
                  <a:srgbClr val="CAD6DE"/>
                </a:solidFill>
                <a:latin typeface="Cabin" pitchFamily="34" charset="0"/>
                <a:ea typeface="Cabin" pitchFamily="34" charset="-122"/>
                <a:cs typeface="Cabin" pitchFamily="34" charset="-120"/>
              </a:rPr>
              <a:t> by race, ethnicity, and zip code in every policy conversation you're part of.</a:t>
            </a:r>
            <a:endParaRPr lang="en-US" sz="1550" dirty="0"/>
          </a:p>
        </p:txBody>
      </p:sp>
      <p:sp>
        <p:nvSpPr>
          <p:cNvPr id="9" name="Shape 7"/>
          <p:cNvSpPr/>
          <p:nvPr/>
        </p:nvSpPr>
        <p:spPr>
          <a:xfrm>
            <a:off x="587250" y="3429000"/>
            <a:ext cx="5298049" cy="1450181"/>
          </a:xfrm>
          <a:prstGeom prst="roundRect">
            <a:avLst>
              <a:gd name="adj" fmla="val 2063"/>
            </a:avLst>
          </a:prstGeom>
          <a:solidFill>
            <a:srgbClr val="304755"/>
          </a:solidFill>
          <a:ln/>
        </p:spPr>
        <p:txBody>
          <a:bodyPr/>
          <a:lstStyle/>
          <a:p>
            <a:endParaRPr lang="en-US"/>
          </a:p>
        </p:txBody>
      </p:sp>
      <p:sp>
        <p:nvSpPr>
          <p:cNvPr id="10" name="Text 8"/>
          <p:cNvSpPr/>
          <p:nvPr/>
        </p:nvSpPr>
        <p:spPr>
          <a:xfrm>
            <a:off x="986099" y="3544146"/>
            <a:ext cx="4899200" cy="293291"/>
          </a:xfrm>
          <a:prstGeom prst="rect">
            <a:avLst/>
          </a:prstGeom>
          <a:noFill/>
          <a:ln/>
        </p:spPr>
        <p:txBody>
          <a:bodyPr wrap="none" lIns="0" tIns="0" rIns="0" bIns="0" rtlCol="0" anchor="t"/>
          <a:lstStyle/>
          <a:p>
            <a:pPr marL="0" indent="0" algn="l">
              <a:lnSpc>
                <a:spcPct val="104000"/>
              </a:lnSpc>
              <a:buNone/>
            </a:pPr>
            <a:r>
              <a:rPr lang="en-US" sz="1800" dirty="0">
                <a:solidFill>
                  <a:srgbClr val="CAD6DE"/>
                </a:solidFill>
                <a:latin typeface="Unbounded" pitchFamily="34" charset="0"/>
                <a:ea typeface="Unbounded" pitchFamily="34" charset="-122"/>
                <a:cs typeface="Unbounded" pitchFamily="34" charset="-120"/>
              </a:rPr>
              <a:t>Partner with </a:t>
            </a:r>
            <a:r>
              <a:rPr lang="en-US" sz="2000" dirty="0">
                <a:solidFill>
                  <a:srgbClr val="CAD6DE"/>
                </a:solidFill>
                <a:latin typeface="Unbounded" pitchFamily="34" charset="0"/>
                <a:ea typeface="Unbounded" pitchFamily="34" charset="-122"/>
                <a:cs typeface="Unbounded" pitchFamily="34" charset="-120"/>
              </a:rPr>
              <a:t>Community</a:t>
            </a:r>
            <a:endParaRPr lang="en-US" sz="2000" dirty="0"/>
          </a:p>
        </p:txBody>
      </p:sp>
      <p:sp>
        <p:nvSpPr>
          <p:cNvPr id="11" name="Text 9"/>
          <p:cNvSpPr/>
          <p:nvPr/>
        </p:nvSpPr>
        <p:spPr>
          <a:xfrm>
            <a:off x="986099" y="3920201"/>
            <a:ext cx="4899200" cy="638373"/>
          </a:xfrm>
          <a:prstGeom prst="rect">
            <a:avLst/>
          </a:prstGeom>
          <a:noFill/>
          <a:ln/>
        </p:spPr>
        <p:txBody>
          <a:bodyPr wrap="square" lIns="0" tIns="0" rIns="0" bIns="0" rtlCol="0" anchor="t">
            <a:normAutofit/>
          </a:bodyPr>
          <a:lstStyle/>
          <a:p>
            <a:pPr marL="0" indent="0" algn="l">
              <a:lnSpc>
                <a:spcPct val="133000"/>
              </a:lnSpc>
              <a:buNone/>
            </a:pPr>
            <a:r>
              <a:rPr lang="en-US" sz="1550" dirty="0">
                <a:solidFill>
                  <a:srgbClr val="CAD6DE"/>
                </a:solidFill>
                <a:latin typeface="Arial" panose="020B0604020202020204" pitchFamily="34" charset="0"/>
                <a:ea typeface="Cabin" pitchFamily="34" charset="-122"/>
                <a:cs typeface="Arial" panose="020B0604020202020204" pitchFamily="34" charset="0"/>
              </a:rPr>
              <a:t>Faith-based organizations, schools, and community groups are already doing this work. Join </a:t>
            </a:r>
            <a:r>
              <a:rPr lang="en-US" sz="1550" dirty="0">
                <a:solidFill>
                  <a:srgbClr val="CAD6DE"/>
                </a:solidFill>
                <a:latin typeface="Cabin" pitchFamily="34" charset="0"/>
                <a:ea typeface="Cabin" pitchFamily="34" charset="-122"/>
                <a:cs typeface="Cabin" pitchFamily="34" charset="-120"/>
              </a:rPr>
              <a:t>them.</a:t>
            </a:r>
            <a:endParaRPr lang="en-US" sz="1550" dirty="0"/>
          </a:p>
        </p:txBody>
      </p:sp>
      <p:sp>
        <p:nvSpPr>
          <p:cNvPr id="12" name="Shape 10"/>
          <p:cNvSpPr/>
          <p:nvPr/>
        </p:nvSpPr>
        <p:spPr>
          <a:xfrm>
            <a:off x="6106969" y="3429000"/>
            <a:ext cx="5298049" cy="1450181"/>
          </a:xfrm>
          <a:prstGeom prst="roundRect">
            <a:avLst>
              <a:gd name="adj" fmla="val 2063"/>
            </a:avLst>
          </a:prstGeom>
          <a:solidFill>
            <a:srgbClr val="304755"/>
          </a:solidFill>
          <a:ln/>
        </p:spPr>
        <p:txBody>
          <a:bodyPr/>
          <a:lstStyle/>
          <a:p>
            <a:endParaRPr lang="en-US"/>
          </a:p>
        </p:txBody>
      </p:sp>
      <p:sp>
        <p:nvSpPr>
          <p:cNvPr id="13" name="Text 11"/>
          <p:cNvSpPr/>
          <p:nvPr/>
        </p:nvSpPr>
        <p:spPr>
          <a:xfrm>
            <a:off x="6394983" y="3626910"/>
            <a:ext cx="4899200" cy="293291"/>
          </a:xfrm>
          <a:prstGeom prst="rect">
            <a:avLst/>
          </a:prstGeom>
          <a:noFill/>
          <a:ln/>
        </p:spPr>
        <p:txBody>
          <a:bodyPr wrap="none" lIns="0" tIns="0" rIns="0" bIns="0" rtlCol="0" anchor="t"/>
          <a:lstStyle/>
          <a:p>
            <a:pPr marL="0" indent="0" algn="l">
              <a:lnSpc>
                <a:spcPct val="104000"/>
              </a:lnSpc>
              <a:buNone/>
            </a:pPr>
            <a:r>
              <a:rPr lang="en-US" sz="1800" dirty="0">
                <a:solidFill>
                  <a:srgbClr val="CAD6DE"/>
                </a:solidFill>
                <a:latin typeface="Unbounded" pitchFamily="34" charset="0"/>
                <a:ea typeface="Unbounded" pitchFamily="34" charset="-122"/>
                <a:cs typeface="Unbounded" pitchFamily="34" charset="-120"/>
              </a:rPr>
              <a:t>Hold Partners Accountable</a:t>
            </a:r>
            <a:endParaRPr lang="en-US" sz="1800" dirty="0"/>
          </a:p>
        </p:txBody>
      </p:sp>
      <p:sp>
        <p:nvSpPr>
          <p:cNvPr id="14" name="Text 12"/>
          <p:cNvSpPr/>
          <p:nvPr/>
        </p:nvSpPr>
        <p:spPr>
          <a:xfrm>
            <a:off x="6394983" y="3939778"/>
            <a:ext cx="4899200" cy="638373"/>
          </a:xfrm>
          <a:prstGeom prst="rect">
            <a:avLst/>
          </a:prstGeom>
          <a:noFill/>
          <a:ln/>
        </p:spPr>
        <p:txBody>
          <a:bodyPr wrap="square" lIns="0" tIns="0" rIns="0" bIns="0" rtlCol="0" anchor="t">
            <a:normAutofit/>
          </a:bodyPr>
          <a:lstStyle/>
          <a:p>
            <a:pPr marL="0" indent="0" algn="l">
              <a:lnSpc>
                <a:spcPct val="133000"/>
              </a:lnSpc>
              <a:buNone/>
            </a:pPr>
            <a:r>
              <a:rPr lang="en-US" sz="1550" dirty="0">
                <a:solidFill>
                  <a:srgbClr val="CAD6DE"/>
                </a:solidFill>
                <a:latin typeface="Arial" panose="020B0604020202020204" pitchFamily="34" charset="0"/>
                <a:ea typeface="Cabin" pitchFamily="34" charset="-122"/>
                <a:cs typeface="Arial" panose="020B0604020202020204" pitchFamily="34" charset="0"/>
              </a:rPr>
              <a:t>Real investment in equity looks like funding, hiring, and policy change — not statements.</a:t>
            </a:r>
            <a:endParaRPr lang="en-US" sz="1550" dirty="0">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565E9-D88A-55D3-9D42-BD1C24B6DE9F}"/>
              </a:ext>
            </a:extLst>
          </p:cNvPr>
          <p:cNvSpPr>
            <a:spLocks noGrp="1"/>
          </p:cNvSpPr>
          <p:nvPr>
            <p:ph type="ctrTitle"/>
          </p:nvPr>
        </p:nvSpPr>
        <p:spPr/>
        <p:txBody>
          <a:bodyPr anchor="ctr">
            <a:normAutofit/>
          </a:bodyPr>
          <a:lstStyle/>
          <a:p>
            <a:r>
              <a:rPr lang="en-US" sz="3700" b="1" dirty="0"/>
              <a:t>Thank you!</a:t>
            </a:r>
          </a:p>
        </p:txBody>
      </p:sp>
      <p:sp>
        <p:nvSpPr>
          <p:cNvPr id="3" name="Content Placeholder 2">
            <a:extLst>
              <a:ext uri="{FF2B5EF4-FFF2-40B4-BE49-F238E27FC236}">
                <a16:creationId xmlns:a16="http://schemas.microsoft.com/office/drawing/2014/main" id="{4D1F66E5-D2D7-172B-46BA-FEBFE092CC7F}"/>
              </a:ext>
            </a:extLst>
          </p:cNvPr>
          <p:cNvSpPr>
            <a:spLocks noGrp="1"/>
          </p:cNvSpPr>
          <p:nvPr>
            <p:ph type="subTitle" idx="1"/>
          </p:nvPr>
        </p:nvSpPr>
        <p:spPr/>
        <p:txBody>
          <a:bodyPr vert="horz" lIns="91440" tIns="45720" rIns="91440" bIns="45720" rtlCol="0">
            <a:normAutofit/>
          </a:bodyPr>
          <a:lstStyle/>
          <a:p>
            <a:pPr>
              <a:lnSpc>
                <a:spcPct val="90000"/>
              </a:lnSpc>
            </a:pPr>
            <a:r>
              <a:rPr lang="en-US" sz="2000" dirty="0">
                <a:latin typeface="+mj-lt"/>
              </a:rPr>
              <a:t>Let’s Connect</a:t>
            </a:r>
          </a:p>
          <a:p>
            <a:pPr>
              <a:lnSpc>
                <a:spcPct val="90000"/>
              </a:lnSpc>
            </a:pPr>
            <a:endParaRPr lang="en-US" sz="2000" dirty="0"/>
          </a:p>
        </p:txBody>
      </p:sp>
      <p:pic>
        <p:nvPicPr>
          <p:cNvPr id="5" name="Picture 4" descr="A picture containing text, human face, person, clothing&#10;&#10;Description automatically generated">
            <a:extLst>
              <a:ext uri="{FF2B5EF4-FFF2-40B4-BE49-F238E27FC236}">
                <a16:creationId xmlns:a16="http://schemas.microsoft.com/office/drawing/2014/main" id="{B9B7DEE5-0DB9-3D71-8AFA-12B181B9FBCA}"/>
              </a:ext>
            </a:extLst>
          </p:cNvPr>
          <p:cNvPicPr>
            <a:picLocks noChangeAspect="1"/>
          </p:cNvPicPr>
          <p:nvPr/>
        </p:nvPicPr>
        <p:blipFill>
          <a:blip r:embed="rId3"/>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1CCCE9A-A03A-95E7-FBD7-10E7D69AEB2A}"/>
              </a:ext>
            </a:extLst>
          </p:cNvPr>
          <p:cNvSpPr txBox="1"/>
          <p:nvPr/>
        </p:nvSpPr>
        <p:spPr>
          <a:xfrm>
            <a:off x="6670188" y="5381149"/>
            <a:ext cx="4909165" cy="1015663"/>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DFBF6"/>
              </a:solidFill>
              <a:effectLst/>
              <a:uLnTx/>
              <a:uFillTx/>
              <a:latin typeface="Arial" panose="020B0604020202020204" pitchFamily="34" charset="0"/>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2000" dirty="0">
                <a:solidFill>
                  <a:srgbClr val="FDFBF6"/>
                </a:solidFill>
                <a:latin typeface="Arial" panose="020B0604020202020204" pitchFamily="34" charset="0"/>
                <a:cs typeface="Arial" panose="020B0604020202020204" pitchFamily="34" charset="0"/>
              </a:rPr>
              <a:t>info@drmoeanderson.com</a:t>
            </a:r>
            <a:endParaRPr kumimoji="0" lang="en-US" sz="2000" b="0" i="0" u="none" strike="noStrike" kern="1200" cap="none" spc="0" normalizeH="0" baseline="0" noProof="0" dirty="0">
              <a:ln>
                <a:noFill/>
              </a:ln>
              <a:solidFill>
                <a:srgbClr val="FDFBF6"/>
              </a:solidFill>
              <a:effectLst/>
              <a:uLnTx/>
              <a:uFillTx/>
              <a:latin typeface="Arial" panose="020B0604020202020204" pitchFamily="34" charset="0"/>
              <a:ea typeface="+mn-ea"/>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2000" dirty="0">
                <a:solidFill>
                  <a:srgbClr val="FDFBF6"/>
                </a:solidFill>
                <a:latin typeface="Arial" panose="020B0604020202020204" pitchFamily="34" charset="0"/>
                <a:cs typeface="Arial" panose="020B0604020202020204" pitchFamily="34" charset="0"/>
              </a:rPr>
              <a:t>Let’s connect on </a:t>
            </a:r>
            <a:r>
              <a:rPr lang="en-US" sz="2000" dirty="0" err="1">
                <a:solidFill>
                  <a:srgbClr val="FDFBF6"/>
                </a:solidFill>
                <a:latin typeface="Arial" panose="020B0604020202020204" pitchFamily="34" charset="0"/>
                <a:cs typeface="Arial" panose="020B0604020202020204" pitchFamily="34" charset="0"/>
              </a:rPr>
              <a:t>sm</a:t>
            </a:r>
            <a:r>
              <a:rPr lang="en-US" sz="2000" dirty="0">
                <a:solidFill>
                  <a:srgbClr val="FDFBF6"/>
                </a:solidFill>
                <a:latin typeface="Arial" panose="020B0604020202020204" pitchFamily="34" charset="0"/>
                <a:cs typeface="Arial" panose="020B0604020202020204" pitchFamily="34" charset="0"/>
              </a:rPr>
              <a:t>! </a:t>
            </a:r>
            <a:r>
              <a:rPr kumimoji="0" lang="en-US" sz="2000" b="0" i="0" u="none" strike="noStrike" kern="1200" cap="none" spc="0" normalizeH="0" baseline="0" noProof="0" dirty="0">
                <a:ln>
                  <a:noFill/>
                </a:ln>
                <a:solidFill>
                  <a:srgbClr val="FDFBF6"/>
                </a:solidFill>
                <a:effectLst/>
                <a:uLnTx/>
                <a:uFillTx/>
                <a:latin typeface="Arial" panose="020B0604020202020204" pitchFamily="34" charset="0"/>
                <a:ea typeface="+mn-ea"/>
                <a:cs typeface="Arial" panose="020B0604020202020204" pitchFamily="34" charset="0"/>
              </a:rPr>
              <a:t>@Dr mOe Anderson</a:t>
            </a:r>
            <a:endParaRPr lang="en-US" dirty="0"/>
          </a:p>
        </p:txBody>
      </p:sp>
      <p:sp>
        <p:nvSpPr>
          <p:cNvPr id="6" name="TextBox 5">
            <a:extLst>
              <a:ext uri="{FF2B5EF4-FFF2-40B4-BE49-F238E27FC236}">
                <a16:creationId xmlns:a16="http://schemas.microsoft.com/office/drawing/2014/main" id="{6463787C-C05B-4ADB-6972-29C1EA3EC1D6}"/>
              </a:ext>
            </a:extLst>
          </p:cNvPr>
          <p:cNvSpPr txBox="1"/>
          <p:nvPr/>
        </p:nvSpPr>
        <p:spPr>
          <a:xfrm>
            <a:off x="7552172" y="435114"/>
            <a:ext cx="3488455" cy="707886"/>
          </a:xfrm>
          <a:prstGeom prst="rect">
            <a:avLst/>
          </a:prstGeom>
          <a:noFill/>
        </p:spPr>
        <p:txBody>
          <a:bodyPr wrap="none" rtlCol="0">
            <a:spAutoFit/>
          </a:bodyPr>
          <a:lstStyle/>
          <a:p>
            <a:r>
              <a:rPr lang="en-US" sz="4000" dirty="0">
                <a:solidFill>
                  <a:schemeClr val="bg1"/>
                </a:solidFill>
                <a:latin typeface="Arial" panose="020B0604020202020204" pitchFamily="34" charset="0"/>
                <a:cs typeface="Arial" panose="020B0604020202020204" pitchFamily="34" charset="0"/>
              </a:rPr>
              <a:t>QUESTIONS?</a:t>
            </a:r>
          </a:p>
        </p:txBody>
      </p:sp>
      <p:pic>
        <p:nvPicPr>
          <p:cNvPr id="8" name="Picture 7">
            <a:extLst>
              <a:ext uri="{FF2B5EF4-FFF2-40B4-BE49-F238E27FC236}">
                <a16:creationId xmlns:a16="http://schemas.microsoft.com/office/drawing/2014/main" id="{6EECCBD7-86FD-3896-EA7C-D38F2557C17F}"/>
              </a:ext>
            </a:extLst>
          </p:cNvPr>
          <p:cNvPicPr>
            <a:picLocks noChangeAspect="1"/>
          </p:cNvPicPr>
          <p:nvPr/>
        </p:nvPicPr>
        <p:blipFill>
          <a:blip r:embed="rId4"/>
          <a:stretch>
            <a:fillRect/>
          </a:stretch>
        </p:blipFill>
        <p:spPr>
          <a:xfrm>
            <a:off x="224720" y="2202087"/>
            <a:ext cx="2453826" cy="2453826"/>
          </a:xfrm>
          <a:prstGeom prst="rect">
            <a:avLst/>
          </a:prstGeom>
        </p:spPr>
      </p:pic>
    </p:spTree>
    <p:extLst>
      <p:ext uri="{BB962C8B-B14F-4D97-AF65-F5344CB8AC3E}">
        <p14:creationId xmlns:p14="http://schemas.microsoft.com/office/powerpoint/2010/main" val="20442758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3">
            <a:extLst>
              <a:ext uri="{FF2B5EF4-FFF2-40B4-BE49-F238E27FC236}">
                <a16:creationId xmlns:a16="http://schemas.microsoft.com/office/drawing/2014/main" id="{7F0256AF-43B4-9B8C-C070-75EAA3BAAFB6}"/>
              </a:ext>
            </a:extLst>
          </p:cNvPr>
          <p:cNvSpPr/>
          <p:nvPr/>
        </p:nvSpPr>
        <p:spPr>
          <a:xfrm>
            <a:off x="0" y="2537460"/>
            <a:ext cx="12192000" cy="1783080"/>
          </a:xfrm>
          <a:prstGeom prst="rect">
            <a:avLst/>
          </a:prstGeom>
          <a:noFill/>
          <a:ln/>
          <a:effectLst>
            <a:outerShdw blurRad="127000" dist="38100" dir="8100000" algn="bl" rotWithShape="0">
              <a:srgbClr val="000000">
                <a:alpha val="35000"/>
              </a:srgbClr>
            </a:outerShdw>
          </a:effectLst>
        </p:spPr>
        <p:txBody>
          <a:bodyPr wrap="square" lIns="0" tIns="0" rIns="0" bIns="0" rtlCol="0" anchor="t"/>
          <a:lstStyle/>
          <a:p>
            <a:pPr marL="0" indent="0" algn="ctr">
              <a:lnSpc>
                <a:spcPct val="100000"/>
              </a:lnSpc>
              <a:buNone/>
            </a:pPr>
            <a:r>
              <a:rPr lang="en-US" sz="6000" b="1" dirty="0">
                <a:solidFill>
                  <a:srgbClr val="FFFFFF"/>
                </a:solidFill>
                <a:effectLst>
                  <a:outerShdw blurRad="38100" dist="38100" dir="2700000" algn="tl">
                    <a:srgbClr val="000000">
                      <a:alpha val="43137"/>
                    </a:srgbClr>
                  </a:outerShdw>
                </a:effectLst>
                <a:latin typeface="Grotesque" panose="020B0504020202020204" pitchFamily="34" charset="0"/>
                <a:ea typeface="Georgia" pitchFamily="34" charset="-122"/>
                <a:cs typeface="Georgia" pitchFamily="34" charset="-120"/>
              </a:rPr>
              <a:t>Thank You!</a:t>
            </a:r>
            <a:endParaRPr lang="en-US" sz="6000" dirty="0">
              <a:effectLst>
                <a:outerShdw blurRad="38100" dist="38100" dir="2700000" algn="tl">
                  <a:srgbClr val="000000">
                    <a:alpha val="43137"/>
                  </a:srgbClr>
                </a:outerShdw>
              </a:effectLst>
              <a:latin typeface="Grotesque" panose="020B05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E84C44BA-9745-4E48-A347-B649BAAC9EDE}">
  <we:reference id="wa200010215" version="2.0.0.0" store="en-US" storeType="OMEX"/>
  <we:alternateReferences>
    <we:reference id="WA200010215" version="2.0.0.0" store="" storeType="OMEX"/>
  </we:alternateReferences>
  <we:properties>
    <we:property name="bps.codex_control.document_id" value="&quot;eea4fd50-7cfb-4da5-9c0a-63bc9a43acff&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816</TotalTime>
  <Words>2764</Words>
  <Application>Microsoft Office PowerPoint</Application>
  <PresentationFormat>Widescreen</PresentationFormat>
  <Paragraphs>262</Paragraphs>
  <Slides>25</Slides>
  <Notes>24</Notes>
  <HiddenSlides>1</HiddenSlides>
  <MMClips>2</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25</vt:i4>
      </vt:variant>
    </vt:vector>
  </HeadingPairs>
  <TitlesOfParts>
    <vt:vector size="36" baseType="lpstr">
      <vt:lpstr>Arial</vt:lpstr>
      <vt:lpstr>Cabin</vt:lpstr>
      <vt:lpstr>Cabin Bold</vt:lpstr>
      <vt:lpstr>Calibri</vt:lpstr>
      <vt:lpstr>Calibri Light</vt:lpstr>
      <vt:lpstr>Georgia</vt:lpstr>
      <vt:lpstr>Grotesque</vt:lpstr>
      <vt:lpstr>Neue Haas Grotesk Text Pro</vt:lpstr>
      <vt:lpstr>Sabon Next LT</vt:lpstr>
      <vt:lpstr>Unbounded</vt:lpstr>
      <vt:lpstr>Office Theme</vt:lpstr>
      <vt:lpstr>PowerPoint Presentation</vt:lpstr>
      <vt:lpstr>DISCLAIMER</vt:lpstr>
      <vt:lpstr>What I do</vt:lpstr>
      <vt:lpstr>What people think I Do</vt:lpstr>
      <vt:lpstr>PowerPoint Presentation</vt:lpstr>
      <vt:lpstr>PowerPoint Presentation</vt:lpstr>
      <vt:lpstr>Health equity is a state in which everyone has a fair and just opportunity to attain their highest level of health and explicitly recognizes historical and contemporary injustices and social/economic barriers.  Centers for Disease Control and Prevention     </vt:lpstr>
      <vt:lpstr>What Is Implicit (Unconscious) Bias</vt:lpstr>
      <vt:lpstr>BIAS SHOWS UP IN CLINICAL DECISIONS</vt:lpstr>
      <vt:lpstr>BIAS STEMS FROM  PROCESSES &amp; SYSTEMS </vt:lpstr>
      <vt:lpstr>Discrimination's IMPACT  On HealthCare Delivery</vt:lpstr>
      <vt:lpstr>PowerPoint Presentation</vt:lpstr>
      <vt:lpstr>BIAS RUNS IN EVERY DIRECTION </vt:lpstr>
      <vt:lpstr>Determinants of Health</vt:lpstr>
      <vt:lpstr>Maternal Health</vt:lpstr>
      <vt:lpstr>The Starkest Gap:  Maternal &amp; Infant Mortality</vt:lpstr>
      <vt:lpstr>Childhood Health</vt:lpstr>
      <vt:lpstr>Mental Health</vt:lpstr>
      <vt:lpstr>PowerPoint Presentation</vt:lpstr>
      <vt:lpstr>Nutrition</vt:lpstr>
      <vt:lpstr>OVERCOMING BARRIERS</vt:lpstr>
      <vt:lpstr>A Path Towards Equity</vt:lpstr>
      <vt:lpstr>PowerPoint Presentation</vt:lpstr>
      <vt:lpstr>Thank you!</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Joseph Stevens</dc:creator>
  <cp:lastModifiedBy>Joseph Stevens</cp:lastModifiedBy>
  <cp:revision>3</cp:revision>
  <dcterms:created xsi:type="dcterms:W3CDTF">2026-06-24T19:49:17Z</dcterms:created>
  <dcterms:modified xsi:type="dcterms:W3CDTF">2026-09-04T13:00:07Z</dcterms:modified>
</cp:coreProperties>
</file>