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13_27D32D9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66" r:id="rId5"/>
    <p:sldId id="268" r:id="rId6"/>
    <p:sldId id="1418" r:id="rId7"/>
    <p:sldId id="269" r:id="rId8"/>
    <p:sldId id="272" r:id="rId9"/>
    <p:sldId id="1404" r:id="rId10"/>
    <p:sldId id="270" r:id="rId11"/>
    <p:sldId id="275" r:id="rId12"/>
    <p:sldId id="1405" r:id="rId13"/>
    <p:sldId id="1414" r:id="rId14"/>
    <p:sldId id="1391" r:id="rId15"/>
    <p:sldId id="1406" r:id="rId16"/>
    <p:sldId id="1407" r:id="rId17"/>
    <p:sldId id="1408" r:id="rId18"/>
    <p:sldId id="1415" r:id="rId19"/>
    <p:sldId id="1409" r:id="rId20"/>
    <p:sldId id="1416" r:id="rId21"/>
    <p:sldId id="1410" r:id="rId22"/>
    <p:sldId id="1419" r:id="rId23"/>
    <p:sldId id="1411" r:id="rId24"/>
    <p:sldId id="1412" r:id="rId25"/>
    <p:sldId id="1417" r:id="rId26"/>
    <p:sldId id="274" r:id="rId27"/>
    <p:sldId id="26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A9CF33-3DF4-B861-C452-D86F9909E318}" name="Dustin Beekman" initials="DB" userId="S::dbeekman@msvia.org::c3cce68d-fb9d-4de5-ae27-c2c85413575e" providerId="AD"/>
  <p188:author id="{BB91BE59-3AE6-B3F4-B2C3-21A20906D8F3}" name="Conor Ashby" initials="CA" userId="S::cashby@safehavenhealth.org::cc425db7-715b-4dab-ad29-6ef7db1f6d3e" providerId="AD"/>
  <p188:author id="{7163E6AA-B250-3364-B860-60DF5B4AC5A3}" name="Taylor Cepeda" initials="TC" userId="S::tcepeda@msv.org::629120ec-00bc-4abc-99f1-447f42eb25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25A"/>
    <a:srgbClr val="F68E64"/>
    <a:srgbClr val="DB6742"/>
    <a:srgbClr val="008D8B"/>
    <a:srgbClr val="F2D06B"/>
    <a:srgbClr val="25AD9C"/>
    <a:srgbClr val="0078A9"/>
    <a:srgbClr val="24AD9C"/>
    <a:srgbClr val="73C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D183E2-2D5F-A53B-6AB8-D7D825D231DD}" v="14" dt="2026-08-18T19:48:11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77" autoAdjust="0"/>
    <p:restoredTop sz="83929" autoAdjust="0"/>
  </p:normalViewPr>
  <p:slideViewPr>
    <p:cSldViewPr snapToGrid="0">
      <p:cViewPr varScale="1">
        <p:scale>
          <a:sx n="72" d="100"/>
          <a:sy n="72" d="100"/>
        </p:scale>
        <p:origin x="9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/Relationships>
</file>

<file path=ppt/comments/modernComment_113_27D32D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BC0419-A476-4DDD-A435-457BE8904604}" authorId="{55A9CF33-3DF4-B861-C452-D86F9909E318}" status="resolved" created="2025-01-28T15:59:32.150">
    <pc:sldMkLst xmlns:pc="http://schemas.microsoft.com/office/powerpoint/2013/main/command">
      <pc:docMk/>
      <pc:sldMk cId="41759449" sldId="275"/>
    </pc:sldMkLst>
    <p188:txBody>
      <a:bodyPr/>
      <a:lstStyle/>
      <a:p>
        <a:r>
          <a:rPr lang="en-US"/>
          <a:t>added well-being... just a suggestion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1-28T16:25:44.388" authorId="{7163E6AA-B250-3364-B860-60DF5B4AC5A3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8C880-B8D2-9948-B7C1-0CFC59A7A2C3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22186-5C87-E745-A9E6-B5B4221735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04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Note, not a real patient or clinician. Tell it in 2 minutes, then say: "We're going to come back to her three times today." Reference her again at the behavioral warning signs slide and at distress vs. impairment.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2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8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750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burnout rates have improved from pandemic highs, nearly half of physicians continue to report symptoms. This is not an isolated problem affecting a few individuals.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42A868-61A8-9A42-B42C-7428CB854A7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01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Violence is no longer limited to emergency departments. Family medicine, outpatient clinics, urgent care centers, and inpatient units are increasingly affected. </a:t>
            </a:r>
          </a:p>
          <a:p>
            <a:endParaRPr lang="en-US" sz="1200" kern="1200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ea"/>
                <a:cs typeface="+mn-cs"/>
              </a:rPr>
              <a:t>The physical injuries are reported. The psychological effects often are not. 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13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clinicians can identify a major event that affected them. More often, however, distress develops through the accumulation of hundreds of small stressors over time. The death of 1000 cuts.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41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 often those first signs are behavioral changes – changes employers and colleagues are most likely to notice.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most of us it wasn’t a colleague walking into our office and saying, “I’m experiencing burnout.” It was a change in behavior. So, recognizing early warning signs matters tremendously.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803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219A-F35A-7321-DC82-98BED78D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03948-7EA9-1BBD-3596-34AFADC1B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FEBA7-BBC8-1DBD-D874-23A016A6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 Changes: Often mistaken for “Performance Problems”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598EE-1C89-8E82-E5D1-B4F41CDA7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707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49F45-62DA-2156-A273-03C5B4813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D5DC4-04AF-4B41-48C5-CD9B9A0F0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DC1B43-A4D0-1DA6-C258-761E2BFA0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 invisible unless someone asks.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31024-B3E8-9758-80CD-C3C39C880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748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A3F4D-BA43-F23F-2A26-F8BDF715E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8896B-F5D5-5AB8-0372-0F29CB183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F4CA9E-8E11-761C-ED9F-29DE64D59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Often normalized by clinicians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04DBB-9A44-3025-1E16-C3F5043D2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34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FEB7D-AED7-D572-A414-03476F22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D4BEC0-3400-47A4-2E8A-D92DCC07C9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0ADEC-4D16-F2B8-216A-4B6487072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Some clinicians use these terms interchangeably, but they are not the same.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Most clinicians experience periods of distress in their career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Only a small percentage progress to impairment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Recognizing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C75D7-254C-504E-AF1A-749C0064B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42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2491-8014-961B-C723-47024650C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BF68CC-409B-92AA-6ECA-B4859D43E8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B35376-E9EE-F1A5-0A7A-65E4B2AF1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Recognizing distress is only half the equation.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next question is: What support systems actually help clinicians seek care before distress progresses to impairment?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846E6-2A11-A292-BDDF-33FF0EF5E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96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797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FBB50-7168-6AE0-8410-6AA408BD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9E51F-1600-9B8B-C081-FF2B1224F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19911E-1CB6-A473-23FF-4B11F2903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8C0E3-1761-2B30-0FBE-9A48E49140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54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22186-5C87-E745-A9E6-B5B4221735C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797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67A0AEF-190C-2518-CC73-09E496D3C8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0787" y="4529800"/>
            <a:ext cx="10410426" cy="1012866"/>
          </a:xfrm>
        </p:spPr>
        <p:txBody>
          <a:bodyPr anchor="ctr" anchorCtr="1">
            <a:noAutofit/>
          </a:bodyPr>
          <a:lstStyle>
            <a:lvl1pPr marL="0" indent="0">
              <a:buNone/>
              <a:defRPr sz="6000" b="1" i="0">
                <a:solidFill>
                  <a:srgbClr val="26425A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BC3BC9AF-99E1-4C5B-5255-6A6622BC7D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0787" y="5500475"/>
            <a:ext cx="10410426" cy="1012866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3600" b="0" i="0">
                <a:solidFill>
                  <a:srgbClr val="0078A9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A94635E-04AD-FC6B-BBD4-3E54D5B8E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180707" y="856461"/>
            <a:ext cx="3830586" cy="2979345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27DD82-7C35-3D40-DD18-DF8FC263C81B}"/>
              </a:ext>
            </a:extLst>
          </p:cNvPr>
          <p:cNvCxnSpPr>
            <a:cxnSpLocks/>
          </p:cNvCxnSpPr>
          <p:nvPr userDrawn="1"/>
        </p:nvCxnSpPr>
        <p:spPr>
          <a:xfrm>
            <a:off x="1748916" y="4328986"/>
            <a:ext cx="8694168" cy="0"/>
          </a:xfrm>
          <a:prstGeom prst="line">
            <a:avLst/>
          </a:prstGeom>
          <a:ln w="25400" cap="flat" cmpd="sng" algn="ctr">
            <a:solidFill>
              <a:schemeClr val="bg2">
                <a:lumMod val="90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66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67A0AEF-190C-2518-CC73-09E496D3C8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6095" y="4965893"/>
            <a:ext cx="10410426" cy="837028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4400" b="1" i="0">
                <a:solidFill>
                  <a:srgbClr val="26425A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BC3BC9AF-99E1-4C5B-5255-6A6622BC7D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6095" y="5761998"/>
            <a:ext cx="10410426" cy="837028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36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489969-6B16-4832-855F-83A209F1DD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083008" y="801857"/>
            <a:ext cx="3888712" cy="302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7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Na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01055E45-13CA-1B88-DED8-872343EEBD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8075" y="1774825"/>
            <a:ext cx="4705871" cy="88746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67A0AEF-190C-2518-CC73-09E496D3C8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8074" y="3264209"/>
            <a:ext cx="9619065" cy="693638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26425A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Sample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16B007A8-9750-2AD8-1A73-0BDEFA88ED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8074" y="3993511"/>
            <a:ext cx="9619065" cy="523746"/>
          </a:xfrm>
        </p:spPr>
        <p:txBody>
          <a:bodyPr>
            <a:normAutofit/>
          </a:bodyPr>
          <a:lstStyle>
            <a:lvl1pPr marL="0" indent="0">
              <a:buNone/>
              <a:defRPr sz="3200" b="0" i="0">
                <a:solidFill>
                  <a:srgbClr val="008D8B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02C2F7C-219F-1175-6A5E-1B53DA5B88A8}"/>
              </a:ext>
            </a:extLst>
          </p:cNvPr>
          <p:cNvCxnSpPr>
            <a:cxnSpLocks/>
          </p:cNvCxnSpPr>
          <p:nvPr userDrawn="1"/>
        </p:nvCxnSpPr>
        <p:spPr>
          <a:xfrm>
            <a:off x="1108075" y="4568138"/>
            <a:ext cx="9619063" cy="0"/>
          </a:xfrm>
          <a:prstGeom prst="line">
            <a:avLst/>
          </a:prstGeom>
          <a:ln w="25400" cap="flat" cmpd="sng" algn="ctr">
            <a:solidFill>
              <a:schemeClr val="bg2">
                <a:lumMod val="90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AA2B14D-8AC7-2E10-9570-E2708C1912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8073" y="4675212"/>
            <a:ext cx="9619065" cy="454080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rgbClr val="26425A">
                    <a:alpha val="65355"/>
                  </a:srgbClr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10D54135-3A9C-03F8-225F-702624804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8073" y="5180180"/>
            <a:ext cx="9619065" cy="523746"/>
          </a:xfrm>
        </p:spPr>
        <p:txBody>
          <a:bodyPr>
            <a:normAutofit/>
          </a:bodyPr>
          <a:lstStyle>
            <a:lvl1pPr marL="0" indent="0">
              <a:buNone/>
              <a:defRPr sz="2000" b="0" i="1">
                <a:solidFill>
                  <a:srgbClr val="26425A">
                    <a:alpha val="65355"/>
                  </a:srgbClr>
                </a:solidFill>
                <a:latin typeface="Avenir Medium Oblique" panose="02000503020000020003" pitchFamily="2" charset="0"/>
              </a:defRPr>
            </a:lvl1pPr>
          </a:lstStyle>
          <a:p>
            <a:pPr lvl="0"/>
            <a:r>
              <a:rPr lang="en-US" dirty="0"/>
              <a:t>Speaker Title</a:t>
            </a:r>
          </a:p>
        </p:txBody>
      </p:sp>
    </p:spTree>
    <p:extLst>
      <p:ext uri="{BB962C8B-B14F-4D97-AF65-F5344CB8AC3E}">
        <p14:creationId xmlns:p14="http://schemas.microsoft.com/office/powerpoint/2010/main" val="156744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B84D5E-8225-B3ED-CB6C-3315EC2D4B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287838"/>
            <a:ext cx="10515600" cy="1655762"/>
          </a:xfrm>
        </p:spPr>
        <p:txBody>
          <a:bodyPr anchor="t" anchorCtr="1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68055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B84D5E-8225-B3ED-CB6C-3315EC2D4B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287838"/>
            <a:ext cx="10515600" cy="1655762"/>
          </a:xfrm>
        </p:spPr>
        <p:txBody>
          <a:bodyPr anchor="t" anchorCtr="1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</a:t>
            </a:r>
            <a:r>
              <a:rPr lang="en-US" dirty="0" err="1"/>
              <a:t>Subheader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44456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66191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18792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Header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66191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907526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eav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BDB2CE7-04A3-5FB4-AE55-4BFA3A9EC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12031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Text Heavy Slide Header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C980B03-C584-34E3-2AF6-7C7FB172D8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844" y="1557338"/>
            <a:ext cx="10120313" cy="4700587"/>
          </a:xfrm>
        </p:spPr>
        <p:txBody>
          <a:bodyPr/>
          <a:lstStyle>
            <a:lvl1pPr>
              <a:buClr>
                <a:srgbClr val="26425A"/>
              </a:buClr>
              <a:defRPr>
                <a:solidFill>
                  <a:srgbClr val="26425A"/>
                </a:solidFill>
              </a:defRPr>
            </a:lvl1pPr>
            <a:lvl2pPr>
              <a:buClr>
                <a:srgbClr val="26425A"/>
              </a:buClr>
              <a:defRPr>
                <a:solidFill>
                  <a:srgbClr val="26425A"/>
                </a:solidFill>
              </a:defRPr>
            </a:lvl2pPr>
            <a:lvl3pPr>
              <a:buClr>
                <a:srgbClr val="26425A"/>
              </a:buClr>
              <a:defRPr>
                <a:solidFill>
                  <a:srgbClr val="26425A"/>
                </a:solidFill>
              </a:defRPr>
            </a:lvl3pPr>
            <a:lvl4pPr>
              <a:buClr>
                <a:srgbClr val="26425A"/>
              </a:buClr>
              <a:defRPr>
                <a:solidFill>
                  <a:srgbClr val="26425A"/>
                </a:solidFill>
              </a:defRPr>
            </a:lvl4pPr>
            <a:lvl5pPr>
              <a:buClr>
                <a:srgbClr val="26425A"/>
              </a:buClr>
              <a:defRPr>
                <a:solidFill>
                  <a:srgbClr val="26425A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299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ou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BDB2CE7-04A3-5FB4-AE55-4BFA3A9EC6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12031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Callout Slide Header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D7A2F-3689-BDC7-2961-149D8D7330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845" y="1628775"/>
            <a:ext cx="10120310" cy="2600325"/>
          </a:xfr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  <a:lvl2pPr>
              <a:defRPr>
                <a:solidFill>
                  <a:srgbClr val="26425A"/>
                </a:solidFill>
              </a:defRPr>
            </a:lvl2pPr>
            <a:lvl3pPr>
              <a:defRPr>
                <a:solidFill>
                  <a:srgbClr val="26425A"/>
                </a:solidFill>
              </a:defRPr>
            </a:lvl3pPr>
            <a:lvl4pPr>
              <a:defRPr>
                <a:solidFill>
                  <a:srgbClr val="26425A"/>
                </a:solidFill>
              </a:defRPr>
            </a:lvl4pPr>
            <a:lvl5pPr>
              <a:defRPr>
                <a:solidFill>
                  <a:srgbClr val="26425A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E038C9F-9A64-C3F0-B617-B901BDC77B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5845" y="5057776"/>
            <a:ext cx="10120310" cy="1463672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4000"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/>
              <a:t>Callout text</a:t>
            </a:r>
          </a:p>
        </p:txBody>
      </p:sp>
    </p:spTree>
    <p:extLst>
      <p:ext uri="{BB962C8B-B14F-4D97-AF65-F5344CB8AC3E}">
        <p14:creationId xmlns:p14="http://schemas.microsoft.com/office/powerpoint/2010/main" val="2283225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DC9BDC-B336-7AB5-3C1F-83DA7759DC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0163" y="942975"/>
            <a:ext cx="9644062" cy="5043487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48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87501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DC9BDC-B336-7AB5-3C1F-83DA7759DC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0163" y="942975"/>
            <a:ext cx="9644062" cy="5043487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48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654571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C8DF-22D5-B81B-BFDF-84C767AA0A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Comparison 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95182F-2A82-0430-4079-F95CB9B918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064" y="2643188"/>
            <a:ext cx="4562475" cy="614362"/>
          </a:xfrm>
        </p:spPr>
        <p:txBody>
          <a:bodyPr anchor="ctr" anchorCtr="1"/>
          <a:lstStyle>
            <a:lvl1pPr marL="0" indent="0">
              <a:buNone/>
              <a:defRPr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1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3AEE7AF-17C9-96D0-D725-D28892BF4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8937" y="2643188"/>
            <a:ext cx="4562475" cy="614362"/>
          </a:xfrm>
        </p:spPr>
        <p:txBody>
          <a:bodyPr anchor="ctr" anchorCtr="1"/>
          <a:lstStyle>
            <a:lvl1pPr marL="0" indent="0">
              <a:buNone/>
              <a:defRPr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2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21CE3B5-1947-CE0A-24C3-1DFB9E6155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932" y="3429000"/>
            <a:ext cx="4376737" cy="217169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E9D47F9-2E5B-A7F7-9030-A112B27742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1807" y="3429000"/>
            <a:ext cx="4376737" cy="217169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3687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C8DF-22D5-B81B-BFDF-84C767AA0A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Comparison Slide Header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95182F-2A82-0430-4079-F95CB9B918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1064" y="2643188"/>
            <a:ext cx="4562475" cy="614362"/>
          </a:xfrm>
        </p:spPr>
        <p:txBody>
          <a:bodyPr anchor="ctr" anchorCtr="1"/>
          <a:lstStyle>
            <a:lvl1pPr marL="0" indent="0">
              <a:buNone/>
              <a:defRPr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1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3AEE7AF-17C9-96D0-D725-D28892BF4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8937" y="2643188"/>
            <a:ext cx="4562475" cy="614362"/>
          </a:xfrm>
        </p:spPr>
        <p:txBody>
          <a:bodyPr anchor="ctr" anchorCtr="1"/>
          <a:lstStyle>
            <a:lvl1pPr marL="0" indent="0">
              <a:buNone/>
              <a:defRPr b="1" i="0">
                <a:solidFill>
                  <a:schemeClr val="bg1"/>
                </a:solidFill>
                <a:latin typeface="Avenir Heavy" panose="02000503020000020003" pitchFamily="2" charset="0"/>
              </a:defRPr>
            </a:lvl1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2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21CE3B5-1947-CE0A-24C3-1DFB9E6155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932" y="3429000"/>
            <a:ext cx="4376737" cy="217169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E9D47F9-2E5B-A7F7-9030-A112B27742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1807" y="3429000"/>
            <a:ext cx="4376737" cy="217169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2705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- 2 Secti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2A00CBC-5327-6500-03E8-7D5126D8D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Comparison Slide Header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296A80F-E064-D023-BE59-900E9188B8D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27968" y="2128836"/>
            <a:ext cx="4333459" cy="325755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941B56F-3A2B-F86A-A978-AEE692376FA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130574" y="2128835"/>
            <a:ext cx="4333459" cy="325755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756192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 - 3 Secti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A585E-4D08-197F-0F04-A3BC562771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28626" y="2128838"/>
            <a:ext cx="3500438" cy="325755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A00CBC-5327-6500-03E8-7D5126D8D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Comparison Slide Header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9A24452-61C3-6C39-55D1-5B3C9A3571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345781" y="2128838"/>
            <a:ext cx="3500438" cy="325755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71FBC59-72C3-A5BA-C673-6FF17352298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262936" y="2128838"/>
            <a:ext cx="3500438" cy="3257551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Book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369892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A585E-4D08-197F-0F04-A3BC562771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8675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A00CBC-5327-6500-03E8-7D5126D8D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Sequence Slide Header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A8F212A-23C7-DFD9-4E79-CEEEC8DFD61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14862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4C4760-2FF1-E382-6025-7BF423D13B7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401050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58328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A585E-4D08-197F-0F04-A3BC562771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8675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A00CBC-5327-6500-03E8-7D5126D8D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Sequence Slide Header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A8F212A-23C7-DFD9-4E79-CEEEC8DFD61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14862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4C4760-2FF1-E382-6025-7BF423D13B7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401050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582153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181EDF8-D9E7-AEE4-B402-67EE8C5F4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12031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1659572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181EDF8-D9E7-AEE4-B402-67EE8C5F4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12031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4182878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nl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181EDF8-D9E7-AEE4-B402-67EE8C5F4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12031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Slide Header</a:t>
            </a:r>
          </a:p>
        </p:txBody>
      </p:sp>
    </p:spTree>
    <p:extLst>
      <p:ext uri="{BB962C8B-B14F-4D97-AF65-F5344CB8AC3E}">
        <p14:creationId xmlns:p14="http://schemas.microsoft.com/office/powerpoint/2010/main" val="35593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ethoscope and speech bubble with text&#10;&#10;AI-generated content may be incorrect.">
            <a:extLst>
              <a:ext uri="{FF2B5EF4-FFF2-40B4-BE49-F238E27FC236}">
                <a16:creationId xmlns:a16="http://schemas.microsoft.com/office/drawing/2014/main" id="{05F672B0-5805-2E13-74EC-6FE7BCC29D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0387" y="1491175"/>
            <a:ext cx="4467498" cy="347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98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181EDF8-D9E7-AEE4-B402-67EE8C5F4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5845" y="784804"/>
            <a:ext cx="10120310" cy="5288393"/>
          </a:xfrm>
          <a:prstGeom prst="rect">
            <a:avLst/>
          </a:prstGeom>
        </p:spPr>
        <p:txBody>
          <a:bodyPr anchor="ctr" anchorCtr="1"/>
          <a:lstStyle>
            <a:lvl1pPr algn="ctr">
              <a:defRPr>
                <a:solidFill>
                  <a:srgbClr val="26425A"/>
                </a:solidFill>
              </a:defRPr>
            </a:lvl1pPr>
          </a:lstStyle>
          <a:p>
            <a:r>
              <a:rPr lang="en-US" dirty="0"/>
              <a:t>Featured Text</a:t>
            </a:r>
          </a:p>
        </p:txBody>
      </p:sp>
    </p:spTree>
    <p:extLst>
      <p:ext uri="{BB962C8B-B14F-4D97-AF65-F5344CB8AC3E}">
        <p14:creationId xmlns:p14="http://schemas.microsoft.com/office/powerpoint/2010/main" val="2615267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ransit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66191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rgbClr val="26425A"/>
                </a:solidFill>
              </a:defRPr>
            </a:lvl1pPr>
          </a:lstStyle>
          <a:p>
            <a:r>
              <a:rPr lang="en-US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15091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ransition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B84D5E-8225-B3ED-CB6C-3315EC2D4B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4287838"/>
            <a:ext cx="10515600" cy="1655762"/>
          </a:xfrm>
        </p:spPr>
        <p:txBody>
          <a:bodyPr anchor="t" anchorCtr="1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</a:t>
            </a:r>
            <a:r>
              <a:rPr lang="en-US" err="1"/>
              <a:t>Subheader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888B017-D1CD-C495-3F86-0A82F3B9DE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New 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088201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quenc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A585E-4D08-197F-0F04-A3BC5627719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28675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2A00CBC-5327-6500-03E8-7D5126D8D9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3" y="336552"/>
            <a:ext cx="10515600" cy="9207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6425A"/>
                </a:solidFill>
              </a:defRPr>
            </a:lvl1pPr>
          </a:lstStyle>
          <a:p>
            <a:r>
              <a:rPr lang="en-US"/>
              <a:t>Sequence Slide Header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A8F212A-23C7-DFD9-4E79-CEEEC8DFD61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614862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94C4760-2FF1-E382-6025-7BF423D13B7A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401050" y="2128838"/>
            <a:ext cx="2957514" cy="4014787"/>
          </a:xfrm>
        </p:spPr>
        <p:txBody>
          <a:bodyPr anchor="ctr" anchorCtr="1"/>
          <a:lstStyle>
            <a:lvl1pPr marL="0" indent="0" algn="ctr">
              <a:buNone/>
              <a:defRPr sz="2400" b="0" i="0">
                <a:solidFill>
                  <a:srgbClr val="26425A"/>
                </a:solidFill>
                <a:latin typeface="Avenir Medium" panose="0200050302000002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5583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3E47B-91BA-B426-7389-3F236D1CB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41830-0E08-E805-1E3B-46FF2F27EA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F93899-B5F6-4845-B5C7-9EDCADD31886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293C1-3868-749B-DB6D-999C5DFEF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F82716-74DB-4644-94EE-72B15F4DD2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34753B14-041B-3ED5-79D0-CB1EC7D64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955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6" r:id="rId3"/>
    <p:sldLayoutId id="2147483671" r:id="rId4"/>
    <p:sldLayoutId id="2147483665" r:id="rId5"/>
    <p:sldLayoutId id="2147483664" r:id="rId6"/>
    <p:sldLayoutId id="2147483673" r:id="rId7"/>
    <p:sldLayoutId id="2147483653" r:id="rId8"/>
    <p:sldLayoutId id="2147483662" r:id="rId9"/>
    <p:sldLayoutId id="2147483672" r:id="rId10"/>
    <p:sldLayoutId id="2147483650" r:id="rId11"/>
    <p:sldLayoutId id="2147483674" r:id="rId12"/>
    <p:sldLayoutId id="2147483652" r:id="rId13"/>
    <p:sldLayoutId id="2147483676" r:id="rId14"/>
    <p:sldLayoutId id="2147483651" r:id="rId15"/>
    <p:sldLayoutId id="2147483661" r:id="rId16"/>
    <p:sldLayoutId id="2147483675" r:id="rId17"/>
    <p:sldLayoutId id="2147483677" r:id="rId18"/>
    <p:sldLayoutId id="2147483678" r:id="rId19"/>
    <p:sldLayoutId id="2147483669" r:id="rId20"/>
    <p:sldLayoutId id="2147483668" r:id="rId21"/>
    <p:sldLayoutId id="2147483670" r:id="rId22"/>
    <p:sldLayoutId id="2147483679" r:id="rId23"/>
    <p:sldLayoutId id="2147483682" r:id="rId24"/>
    <p:sldLayoutId id="214748368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venir Heavy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3_27D32D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8C2689-DC58-90BD-2DBC-3A454A1DD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Avenir Heavy"/>
              </a:rPr>
              <a:t>When the Healer Hurts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D9354-5FEC-C682-4CEE-D9FFF3FECB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venir Medium"/>
              </a:rPr>
              <a:t>Supporting Clinicians Through Trauma, Distress &amp; Recovery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834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95623-9787-FA47-EDBB-E796D4D1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Heavy"/>
              </a:rPr>
              <a:t>Learning 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8B26A-1AB5-3546-6117-430C3BA32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1264" y="1557338"/>
            <a:ext cx="10120313" cy="475403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US" b="1" dirty="0">
                <a:latin typeface="Avenir Black" panose="02000503020000020003" pitchFamily="2" charset="0"/>
              </a:rPr>
              <a:t>Recognize</a:t>
            </a:r>
            <a:r>
              <a:rPr lang="en-US" dirty="0">
                <a:latin typeface="Avenir Book"/>
              </a:rPr>
              <a:t> common sources of acute and cumulative trauma affecting clinicians and clinical teams, including adverse events, colleague loss, and workplace crises.</a:t>
            </a:r>
            <a:endParaRPr lang="en-US" dirty="0">
              <a:cs typeface="Calibri"/>
            </a:endParaRPr>
          </a:p>
          <a:p>
            <a:pPr marL="457200" indent="-457200">
              <a:buAutoNum type="arabicPeriod"/>
            </a:pPr>
            <a:r>
              <a:rPr lang="en-US" b="1" dirty="0">
                <a:latin typeface="Avenir Black"/>
                <a:cs typeface="Calibri"/>
              </a:rPr>
              <a:t>Identify</a:t>
            </a:r>
            <a:r>
              <a:rPr lang="en-US" dirty="0">
                <a:latin typeface="Avenir Book"/>
                <a:cs typeface="Calibri"/>
              </a:rPr>
              <a:t> early warning signs of distress and impairment in clinicians </a:t>
            </a:r>
            <a:r>
              <a:rPr lang="en-US">
                <a:latin typeface="Avenir Book"/>
                <a:cs typeface="Calibri"/>
              </a:rPr>
              <a:t>following traumatic experiences.</a:t>
            </a:r>
            <a:endParaRPr lang="en-US" dirty="0">
              <a:latin typeface="Avenir Book"/>
              <a:cs typeface="Calibri"/>
            </a:endParaRPr>
          </a:p>
          <a:p>
            <a:pPr marL="457200" indent="-457200">
              <a:buAutoNum type="arabicPeriod"/>
            </a:pPr>
            <a:r>
              <a:rPr lang="en-US" b="1">
                <a:latin typeface="Avenir Book"/>
                <a:cs typeface="Calibri"/>
              </a:rPr>
              <a:t>Describe </a:t>
            </a:r>
            <a:r>
              <a:rPr lang="en-US">
                <a:latin typeface="Avenir Book"/>
                <a:cs typeface="Calibri"/>
              </a:rPr>
              <a:t>evidence‑based, confidential pathways for clinicians to access mental health support without fear of professional repercussions.</a:t>
            </a:r>
          </a:p>
          <a:p>
            <a:pPr marL="457200" indent="-457200">
              <a:buAutoNum type="arabicPeriod"/>
            </a:pPr>
            <a:r>
              <a:rPr lang="en-US" b="1">
                <a:latin typeface="Avenir Black"/>
                <a:cs typeface="Calibri"/>
              </a:rPr>
              <a:t>Understand</a:t>
            </a:r>
            <a:r>
              <a:rPr lang="en-US" dirty="0">
                <a:latin typeface="Avenir Book"/>
                <a:cs typeface="Calibri"/>
              </a:rPr>
              <a:t> the role of proactive clinician mental health and well-being programs, including </a:t>
            </a:r>
            <a:r>
              <a:rPr lang="en-US" err="1">
                <a:latin typeface="Avenir Book"/>
                <a:cs typeface="Calibri"/>
              </a:rPr>
              <a:t>SafeHaven</a:t>
            </a:r>
            <a:r>
              <a:rPr lang="en-US" dirty="0">
                <a:latin typeface="Avenir Book"/>
                <a:cs typeface="Calibri"/>
              </a:rPr>
              <a:t>, in promoting early intervention, supporting recovery, and preventing distress from progressing to impairment.</a:t>
            </a:r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81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BFE2-4C8A-C5AA-55B0-3077AD48B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Tuesday That Didn’t End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42AC0-75B7-781F-CAB5-322BF7D5F05D}"/>
              </a:ext>
            </a:extLst>
          </p:cNvPr>
          <p:cNvSpPr txBox="1">
            <a:spLocks/>
          </p:cNvSpPr>
          <p:nvPr/>
        </p:nvSpPr>
        <p:spPr>
          <a:xfrm>
            <a:off x="1009650" y="1604635"/>
            <a:ext cx="10120313" cy="47005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26425A"/>
                </a:solidFill>
              </a:rPr>
              <a:t>A hospitalist finishes a shift after an unexpected death on a patient she'd admitted three days earlier</a:t>
            </a:r>
          </a:p>
          <a:p>
            <a:r>
              <a:rPr lang="en-US" dirty="0">
                <a:solidFill>
                  <a:srgbClr val="26425A"/>
                </a:solidFill>
              </a:rPr>
              <a:t>The case is reviewed. The chart is closed. The M&amp;M is scheduled</a:t>
            </a:r>
          </a:p>
          <a:p>
            <a:r>
              <a:rPr lang="en-US" dirty="0">
                <a:solidFill>
                  <a:srgbClr val="26425A"/>
                </a:solidFill>
              </a:rPr>
              <a:t>No one asks how she is. She doesn't ask either.</a:t>
            </a:r>
          </a:p>
          <a:p>
            <a:r>
              <a:rPr lang="en-US" dirty="0">
                <a:solidFill>
                  <a:srgbClr val="26425A"/>
                </a:solidFill>
              </a:rPr>
              <a:t>She is back on service in 12 hours</a:t>
            </a:r>
          </a:p>
        </p:txBody>
      </p:sp>
    </p:spTree>
    <p:extLst>
      <p:ext uri="{BB962C8B-B14F-4D97-AF65-F5344CB8AC3E}">
        <p14:creationId xmlns:p14="http://schemas.microsoft.com/office/powerpoint/2010/main" val="123942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5234-AC62-03EA-CABA-DB830292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venir Heavy"/>
              </a:rPr>
              <a:t>What We Measure vs. What We Miss</a:t>
            </a:r>
          </a:p>
        </p:txBody>
      </p:sp>
    </p:spTree>
    <p:extLst>
      <p:ext uri="{BB962C8B-B14F-4D97-AF65-F5344CB8AC3E}">
        <p14:creationId xmlns:p14="http://schemas.microsoft.com/office/powerpoint/2010/main" val="386350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4A0C4-1B19-065B-3CEE-46A610D2A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Measure…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720A93-E72A-C7D3-1623-4754DD2321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3932" y="2732314"/>
            <a:ext cx="4376737" cy="286838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Patient Safety Events</a:t>
            </a:r>
            <a:endParaRPr lang="en-US" dirty="0"/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Medical Errors</a:t>
            </a:r>
            <a:endParaRPr lang="en-US" dirty="0"/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Serious Adverse Events</a:t>
            </a:r>
            <a:endParaRPr lang="en-US" dirty="0"/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Staff Turnover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57CD3B-AD33-A96A-F0DF-D49D3F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1807" y="2732314"/>
            <a:ext cx="4376737" cy="286838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Workplace Violence Incidents</a:t>
            </a:r>
            <a:endParaRPr lang="en-US" dirty="0"/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>
                <a:latin typeface="Avenir Book"/>
              </a:rPr>
              <a:t>Medication Errors</a:t>
            </a:r>
            <a:endParaRPr lang="en-US" dirty="0"/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sz="2400" dirty="0"/>
              <a:t>Patient Satisfaction</a:t>
            </a:r>
          </a:p>
          <a:p>
            <a:pPr marL="0" indent="0" algn="ctr">
              <a:spcBef>
                <a:spcPts val="800"/>
              </a:spcBef>
              <a:spcAft>
                <a:spcPts val="2400"/>
              </a:spcAft>
              <a:buNone/>
            </a:pPr>
            <a:r>
              <a:rPr lang="en-US" dirty="0"/>
              <a:t>Quality Metrics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469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BC3F-4DAE-CD78-048C-F5C2C2635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Miss…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8D40D-1C6B-286E-E313-EBCB458FE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83456" y="3062926"/>
            <a:ext cx="4376737" cy="325901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Moral Injury 	</a:t>
            </a:r>
          </a:p>
          <a:p>
            <a:pPr marL="0" indent="0" algn="ctr">
              <a:buNone/>
            </a:pPr>
            <a:r>
              <a:rPr lang="en-US" dirty="0"/>
              <a:t>Compassion Fatigue</a:t>
            </a:r>
          </a:p>
          <a:p>
            <a:pPr marL="0" indent="0" algn="ctr">
              <a:buNone/>
            </a:pPr>
            <a:r>
              <a:rPr lang="en-US" dirty="0"/>
              <a:t>Cumulative Psychological Trauma</a:t>
            </a:r>
          </a:p>
          <a:p>
            <a:pPr marL="0" indent="0" algn="ctr">
              <a:buNone/>
            </a:pPr>
            <a:r>
              <a:rPr lang="en-US" dirty="0"/>
              <a:t>Secondary Traumatic Stress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73A98E-294E-F9FA-FE52-C517C76857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1807" y="3062926"/>
            <a:ext cx="4376737" cy="325901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Grief After Patient Loss</a:t>
            </a:r>
          </a:p>
          <a:p>
            <a:pPr marL="0" indent="0" algn="ctr">
              <a:buNone/>
            </a:pPr>
            <a:r>
              <a:rPr lang="en-US" dirty="0"/>
              <a:t>Recovery After Adverse Events</a:t>
            </a:r>
          </a:p>
          <a:p>
            <a:pPr marL="0" indent="0" algn="ctr">
              <a:buNone/>
            </a:pPr>
            <a:r>
              <a:rPr lang="en-US" dirty="0"/>
              <a:t>Loss of Meaning and Purpose</a:t>
            </a:r>
          </a:p>
          <a:p>
            <a:pPr marL="0" indent="0" algn="ctr">
              <a:buNone/>
            </a:pPr>
            <a:r>
              <a:rPr lang="en-US" dirty="0"/>
              <a:t>Psychological Distress</a:t>
            </a:r>
          </a:p>
        </p:txBody>
      </p:sp>
    </p:spTree>
    <p:extLst>
      <p:ext uri="{BB962C8B-B14F-4D97-AF65-F5344CB8AC3E}">
        <p14:creationId xmlns:p14="http://schemas.microsoft.com/office/powerpoint/2010/main" val="3022455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F902D-D605-7354-2F64-C4B96B1FB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Clinician Distress Remains Widespread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7C160-4DBD-E52B-E6FD-4C649A58FD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6425A"/>
                </a:solidFill>
              </a:rPr>
              <a:t>Burnout is a syndrome comprising emotional exhaustion, depersonalization and reduced personal accomplishment, and is </a:t>
            </a:r>
            <a:r>
              <a:rPr lang="en-US" b="1" dirty="0">
                <a:solidFill>
                  <a:srgbClr val="26425A"/>
                </a:solidFill>
              </a:rPr>
              <a:t>considered as an “occupational phenomenon”</a:t>
            </a:r>
            <a:endParaRPr lang="en-US" sz="2800" b="0" i="0" u="none" strike="noStrike" dirty="0">
              <a:solidFill>
                <a:srgbClr val="26425A"/>
              </a:solidFill>
              <a:effectLst/>
            </a:endParaRPr>
          </a:p>
          <a:p>
            <a:pPr lvl="1"/>
            <a:r>
              <a:rPr lang="en-US" b="1" u="none" strike="noStrike" dirty="0">
                <a:solidFill>
                  <a:srgbClr val="26425A"/>
                </a:solidFill>
                <a:effectLst/>
                <a:latin typeface="Avenir Black" panose="02000503020000020003" pitchFamily="2" charset="0"/>
              </a:rPr>
              <a:t>42% of </a:t>
            </a:r>
            <a:r>
              <a:rPr lang="en-US" b="1" dirty="0">
                <a:solidFill>
                  <a:srgbClr val="26425A"/>
                </a:solidFill>
                <a:latin typeface="Avenir Black" panose="02000503020000020003" pitchFamily="2" charset="0"/>
              </a:rPr>
              <a:t>physicians </a:t>
            </a:r>
            <a:r>
              <a:rPr lang="en-US" dirty="0">
                <a:solidFill>
                  <a:srgbClr val="26425A"/>
                </a:solidFill>
              </a:rPr>
              <a:t>reported symptoms of burnout in 2025</a:t>
            </a:r>
          </a:p>
          <a:p>
            <a:pPr lvl="1"/>
            <a:r>
              <a:rPr lang="en-US" b="1" u="none" strike="noStrike" dirty="0">
                <a:solidFill>
                  <a:srgbClr val="26425A"/>
                </a:solidFill>
                <a:effectLst/>
                <a:latin typeface="Avenir Black" panose="02000503020000020003" pitchFamily="2" charset="0"/>
              </a:rPr>
              <a:t>54% of physicians </a:t>
            </a:r>
            <a:r>
              <a:rPr lang="en-US" b="1" i="0" u="none" strike="noStrike" dirty="0">
                <a:solidFill>
                  <a:srgbClr val="26425A"/>
                </a:solidFill>
                <a:effectLst/>
              </a:rPr>
              <a:t>and nurses </a:t>
            </a:r>
            <a:r>
              <a:rPr lang="en-US" b="0" i="0" u="none" strike="noStrike" dirty="0">
                <a:solidFill>
                  <a:srgbClr val="26425A"/>
                </a:solidFill>
                <a:effectLst/>
              </a:rPr>
              <a:t>report burnout symptoms</a:t>
            </a:r>
          </a:p>
          <a:p>
            <a:pPr lvl="1"/>
            <a:r>
              <a:rPr lang="en-US" b="1" dirty="0">
                <a:solidFill>
                  <a:srgbClr val="26425A"/>
                </a:solidFill>
                <a:latin typeface="Avenir Black" panose="02000503020000020003" pitchFamily="2" charset="0"/>
              </a:rPr>
              <a:t>60% of residents </a:t>
            </a:r>
            <a:r>
              <a:rPr lang="en-US" b="1" dirty="0">
                <a:solidFill>
                  <a:srgbClr val="26425A"/>
                </a:solidFill>
              </a:rPr>
              <a:t>and medical students </a:t>
            </a:r>
            <a:r>
              <a:rPr lang="en-US" dirty="0">
                <a:solidFill>
                  <a:srgbClr val="26425A"/>
                </a:solidFill>
              </a:rPr>
              <a:t>report burnout symptoms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550A0-485C-CBC1-02AD-9523FDCC7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i="1" dirty="0"/>
              <a:t>In a group of 20 clinicians, that's eight people in this room.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34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BEA6-4239-1F5A-51CE-783AF0271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Workplace Violence is a Growing Healthcare Crisis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41283-24DE-1914-3DC0-017A9765BAD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09650" y="1217816"/>
            <a:ext cx="10120313" cy="498348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26425A"/>
                </a:solidFill>
              </a:rPr>
              <a:t>Healthcare workers experience a disproportionate share of workplace violence:</a:t>
            </a:r>
          </a:p>
          <a:p>
            <a:pPr marL="685165" lvl="1" indent="-227965"/>
            <a:r>
              <a:rPr lang="en-US" sz="2800" b="1" dirty="0">
                <a:solidFill>
                  <a:srgbClr val="F68E64"/>
                </a:solidFill>
              </a:rPr>
              <a:t>73% of workplace violence injuries </a:t>
            </a:r>
            <a:r>
              <a:rPr lang="en-US" sz="2800" dirty="0">
                <a:solidFill>
                  <a:srgbClr val="26425A"/>
                </a:solidFill>
              </a:rPr>
              <a:t>requiring days away from work</a:t>
            </a:r>
          </a:p>
          <a:p>
            <a:pPr marL="685165" lvl="1" indent="-227965"/>
            <a:r>
              <a:rPr lang="en-US" sz="2800" b="1" dirty="0">
                <a:solidFill>
                  <a:srgbClr val="F68E64"/>
                </a:solidFill>
              </a:rPr>
              <a:t>Healthcare workers are ~5x more likely </a:t>
            </a:r>
            <a:r>
              <a:rPr lang="en-US" sz="2800" dirty="0">
                <a:solidFill>
                  <a:srgbClr val="26425A"/>
                </a:solidFill>
              </a:rPr>
              <a:t>to experience workplace violence than in other industries.</a:t>
            </a:r>
          </a:p>
          <a:p>
            <a:pPr marL="685165" lvl="1" indent="-227965"/>
            <a:r>
              <a:rPr lang="en-US" sz="2800" b="1" dirty="0">
                <a:solidFill>
                  <a:srgbClr val="F68E64"/>
                </a:solidFill>
              </a:rPr>
              <a:t>$18.3 billion </a:t>
            </a:r>
            <a:r>
              <a:rPr lang="en-US" sz="2800" dirty="0">
                <a:solidFill>
                  <a:srgbClr val="26425A"/>
                </a:solidFill>
              </a:rPr>
              <a:t>annual impact on hospitals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26425A"/>
                </a:solidFill>
              </a:rPr>
              <a:t>Violence extends beyond the Emergency Department</a:t>
            </a:r>
          </a:p>
          <a:p>
            <a:pPr marL="685165" lvl="1" indent="-227965"/>
            <a:r>
              <a:rPr lang="en-US" sz="2800" b="1" dirty="0">
                <a:solidFill>
                  <a:srgbClr val="F68E64"/>
                </a:solidFill>
              </a:rPr>
              <a:t>Primary care and family medicine practices </a:t>
            </a:r>
            <a:r>
              <a:rPr lang="en-US" sz="2800" dirty="0">
                <a:solidFill>
                  <a:srgbClr val="26425A"/>
                </a:solidFill>
              </a:rPr>
              <a:t>are increasingly affected.</a:t>
            </a:r>
          </a:p>
          <a:p>
            <a:pPr marL="685165" lvl="1" indent="-227965"/>
            <a:r>
              <a:rPr lang="en-US" sz="2800" dirty="0">
                <a:solidFill>
                  <a:srgbClr val="26425A"/>
                </a:solidFill>
              </a:rPr>
              <a:t>Most incidents involve </a:t>
            </a:r>
            <a:r>
              <a:rPr lang="en-US" sz="2800" b="1" dirty="0">
                <a:solidFill>
                  <a:srgbClr val="F68E64"/>
                </a:solidFill>
              </a:rPr>
              <a:t>verbal abuse, threats, intimidation, or physical assault.</a:t>
            </a:r>
          </a:p>
          <a:p>
            <a:pPr marL="685165" lvl="1" indent="-227965"/>
            <a:r>
              <a:rPr lang="en-US" sz="2800" dirty="0">
                <a:solidFill>
                  <a:srgbClr val="26425A"/>
                </a:solidFill>
              </a:rPr>
              <a:t>Even when no physical injury occurs, these events contribute to </a:t>
            </a:r>
            <a:r>
              <a:rPr lang="en-US" sz="2800" b="1" dirty="0">
                <a:solidFill>
                  <a:srgbClr val="F68E64"/>
                </a:solidFill>
              </a:rPr>
              <a:t>fear, hypervigilance, burnout, and moral injury</a:t>
            </a:r>
            <a:r>
              <a:rPr lang="en-US" sz="2800" dirty="0">
                <a:solidFill>
                  <a:srgbClr val="F68E64"/>
                </a:solidFill>
              </a:rPr>
              <a:t> </a:t>
            </a:r>
          </a:p>
          <a:p>
            <a:pPr marL="685165" lvl="1" indent="-227965"/>
            <a:endParaRPr lang="en-US" sz="2800" dirty="0">
              <a:solidFill>
                <a:srgbClr val="F68E64"/>
              </a:solidFill>
            </a:endParaRPr>
          </a:p>
          <a:p>
            <a:pPr marL="0" indent="0" algn="ctr">
              <a:buNone/>
            </a:pPr>
            <a:r>
              <a:rPr lang="en-US" sz="3800" b="1" i="1" dirty="0">
                <a:solidFill>
                  <a:schemeClr val="accent1"/>
                </a:solidFill>
                <a:latin typeface="Avenir Black Oblique" panose="02000503020000020003" pitchFamily="2" charset="0"/>
              </a:rPr>
              <a:t>The physical injuries get an incident report. The psychological ones get a shift change.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F02706-8479-91FE-41FB-CBFC8D178DAF}"/>
              </a:ext>
            </a:extLst>
          </p:cNvPr>
          <p:cNvSpPr txBox="1"/>
          <p:nvPr/>
        </p:nvSpPr>
        <p:spPr>
          <a:xfrm>
            <a:off x="6166993" y="6521448"/>
            <a:ext cx="6025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American Medical Association</a:t>
            </a:r>
            <a:r>
              <a:rPr lang="en-US" sz="1400" dirty="0"/>
              <a:t>. Physician Well-Being Resources (2024-2025)</a:t>
            </a:r>
          </a:p>
        </p:txBody>
      </p:sp>
    </p:spTree>
    <p:extLst>
      <p:ext uri="{BB962C8B-B14F-4D97-AF65-F5344CB8AC3E}">
        <p14:creationId xmlns:p14="http://schemas.microsoft.com/office/powerpoint/2010/main" val="417594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BA574-C3CB-85C4-9D55-B2A8AEE20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122" y="431145"/>
            <a:ext cx="11027176" cy="920748"/>
          </a:xfrm>
        </p:spPr>
        <p:txBody>
          <a:bodyPr>
            <a:noAutofit/>
          </a:bodyPr>
          <a:lstStyle/>
          <a:p>
            <a:r>
              <a:rPr lang="en-US" sz="4000" dirty="0"/>
              <a:t>Death by 1,000 Cuts - Acute and Cumulative Trauma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4353F-D79A-DFDA-34D0-EA2B6EAD04E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727969" y="1596046"/>
            <a:ext cx="4560715" cy="3791118"/>
          </a:xfrm>
        </p:spPr>
        <p:txBody>
          <a:bodyPr>
            <a:normAutofit/>
          </a:bodyPr>
          <a:lstStyle/>
          <a:p>
            <a:r>
              <a:rPr lang="en-US" b="1" dirty="0">
                <a:latin typeface="Avenir Black" panose="02000503020000020003" pitchFamily="2" charset="0"/>
              </a:rPr>
              <a:t>Cumulative Stressors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Staffing shortages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Administrative burden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Difficult patient interactions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Chronic moral distress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Repeated exposure to suffering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Productivity pressures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332DC-5520-DE85-E165-8E82644AB7A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130574" y="1596045"/>
            <a:ext cx="4333459" cy="3790342"/>
          </a:xfrm>
        </p:spPr>
        <p:txBody>
          <a:bodyPr/>
          <a:lstStyle/>
          <a:p>
            <a:r>
              <a:rPr lang="en-US" b="1" dirty="0">
                <a:latin typeface="Avenir Black" panose="02000503020000020003" pitchFamily="2" charset="0"/>
              </a:rPr>
              <a:t>Acute Events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Unexpected patient death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Serious medical error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Litigation or board complaint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Workplace violence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Death of colleague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Mass casualty events</a:t>
            </a:r>
          </a:p>
        </p:txBody>
      </p:sp>
    </p:spTree>
    <p:extLst>
      <p:ext uri="{BB962C8B-B14F-4D97-AF65-F5344CB8AC3E}">
        <p14:creationId xmlns:p14="http://schemas.microsoft.com/office/powerpoint/2010/main" val="1657474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7021F-98E8-79A2-DAB0-D3AD6BC59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845" y="446910"/>
            <a:ext cx="10120310" cy="920748"/>
          </a:xfrm>
        </p:spPr>
        <p:txBody>
          <a:bodyPr>
            <a:normAutofit fontScale="90000"/>
          </a:bodyPr>
          <a:lstStyle/>
          <a:p>
            <a:r>
              <a:rPr lang="en-US" dirty="0"/>
              <a:t>Think of a Colleague You’ve Worried About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BB2F4-78AD-2F92-B72F-24A10D99101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62152" y="1923885"/>
            <a:ext cx="9900745" cy="3720169"/>
          </a:xfrm>
        </p:spPr>
        <p:txBody>
          <a:bodyPr>
            <a:normAutofit lnSpcReduction="10000"/>
          </a:bodyPr>
          <a:lstStyle/>
          <a:p>
            <a:pPr lvl="0"/>
            <a:endParaRPr lang="en-US" dirty="0"/>
          </a:p>
          <a:p>
            <a:r>
              <a:rPr lang="en-US" sz="3600" dirty="0">
                <a:solidFill>
                  <a:srgbClr val="26425A"/>
                </a:solidFill>
              </a:rPr>
              <a:t>What did you notice first?</a:t>
            </a:r>
          </a:p>
          <a:p>
            <a:r>
              <a:rPr lang="en-US" sz="3600" dirty="0">
                <a:solidFill>
                  <a:srgbClr val="26425A"/>
                </a:solidFill>
              </a:rPr>
              <a:t>A change in behavior?</a:t>
            </a:r>
          </a:p>
          <a:p>
            <a:r>
              <a:rPr lang="en-US" sz="3600" dirty="0">
                <a:solidFill>
                  <a:srgbClr val="26425A"/>
                </a:solidFill>
              </a:rPr>
              <a:t>Withdrawal from the team?</a:t>
            </a:r>
          </a:p>
          <a:p>
            <a:r>
              <a:rPr lang="en-US" sz="3600" dirty="0">
                <a:solidFill>
                  <a:srgbClr val="26425A"/>
                </a:solidFill>
              </a:rPr>
              <a:t>A performance issue?</a:t>
            </a:r>
          </a:p>
          <a:p>
            <a:r>
              <a:rPr lang="en-US" sz="3600" dirty="0">
                <a:solidFill>
                  <a:srgbClr val="26425A"/>
                </a:solidFill>
              </a:rPr>
              <a:t>A health concern?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829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79507-CE6D-D9B2-EF2E-89747998B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39BE7-D260-6540-B7FB-1A21239EAFD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numCol="1">
            <a:normAutofit/>
          </a:bodyPr>
          <a:lstStyle/>
          <a:p>
            <a:r>
              <a:rPr lang="en-US" sz="2800" dirty="0"/>
              <a:t>Reduced empathy</a:t>
            </a:r>
          </a:p>
          <a:p>
            <a:r>
              <a:rPr lang="en-US" sz="2800" dirty="0"/>
              <a:t>Changes in communication</a:t>
            </a:r>
          </a:p>
          <a:p>
            <a:r>
              <a:rPr lang="en-US" sz="2800" dirty="0"/>
              <a:t>Increased Conflict</a:t>
            </a:r>
          </a:p>
          <a:p>
            <a:r>
              <a:rPr lang="en-US" sz="2800" dirty="0"/>
              <a:t>Appearing “checked out”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D77B3-E58F-FFDE-0BA7-85D9CF850FE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Increased irritability</a:t>
            </a:r>
          </a:p>
          <a:p>
            <a:r>
              <a:rPr lang="en-US" sz="2800" dirty="0"/>
              <a:t>Withdrawal from colleagues</a:t>
            </a:r>
          </a:p>
          <a:p>
            <a:r>
              <a:rPr lang="en-US" sz="2800" dirty="0"/>
              <a:t>Emotional detachment</a:t>
            </a:r>
          </a:p>
          <a:p>
            <a:r>
              <a:rPr lang="en-US" sz="2800" dirty="0"/>
              <a:t>Cynicism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08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69E4-89EE-638D-CE9D-08BA7A4E1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2700-4B0B-BBE3-D117-6B91EE5C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Changes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A63E4-FEE5-F6DB-748A-1F53668F21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76327" y="2643188"/>
            <a:ext cx="4376737" cy="3192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Missed handoffs</a:t>
            </a:r>
          </a:p>
          <a:p>
            <a:pPr marL="0" indent="0" algn="ctr">
              <a:buNone/>
            </a:pPr>
            <a:r>
              <a:rPr lang="en-US" sz="2800" dirty="0"/>
              <a:t>Documentation delays</a:t>
            </a:r>
          </a:p>
          <a:p>
            <a:pPr marL="0" indent="0" algn="ctr">
              <a:buNone/>
            </a:pPr>
            <a:r>
              <a:rPr lang="en-US" sz="2800" dirty="0"/>
              <a:t>Missed meetings</a:t>
            </a:r>
          </a:p>
          <a:p>
            <a:pPr marL="0" indent="0" algn="ctr">
              <a:buNone/>
            </a:pPr>
            <a:r>
              <a:rPr lang="en-US" sz="2800" dirty="0"/>
              <a:t>Decreased productivity</a:t>
            </a:r>
          </a:p>
          <a:p>
            <a:pPr marL="0" indent="0" algn="ctr">
              <a:buNone/>
            </a:pPr>
            <a:r>
              <a:rPr lang="en-US" sz="2800" dirty="0"/>
              <a:t>Difficulty concentrating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B6E54F-2330-5837-B6AA-8C7CC96842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4811" y="2647344"/>
            <a:ext cx="4376737" cy="29055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Poor follow-through</a:t>
            </a:r>
          </a:p>
          <a:p>
            <a:pPr marL="0" indent="0" algn="ctr">
              <a:buNone/>
            </a:pPr>
            <a:r>
              <a:rPr lang="en-US" sz="2800" dirty="0"/>
              <a:t>Increased medical errors</a:t>
            </a:r>
          </a:p>
          <a:p>
            <a:pPr marL="0" indent="0" algn="ctr">
              <a:buNone/>
            </a:pPr>
            <a:r>
              <a:rPr lang="en-US" sz="2800" dirty="0"/>
              <a:t>Tardiness</a:t>
            </a:r>
          </a:p>
          <a:p>
            <a:pPr marL="0" indent="0" algn="ctr">
              <a:buNone/>
            </a:pPr>
            <a:r>
              <a:rPr lang="en-US" sz="2800" dirty="0"/>
              <a:t>Absenteeism</a:t>
            </a:r>
          </a:p>
          <a:p>
            <a:pPr marL="0" indent="0" algn="ctr">
              <a:buNone/>
            </a:pPr>
            <a:r>
              <a:rPr lang="en-US" sz="2800" dirty="0"/>
              <a:t>Presenteeism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3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50987-C3AF-0E7C-46C5-379ECAD0C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E1E1D-AA26-78B2-963A-0FA56B31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Emotional &amp; Cognitive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F461B-19AA-C8F8-E92C-51F1362A08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3932" y="2643188"/>
            <a:ext cx="4376737" cy="29575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Anxiety</a:t>
            </a:r>
          </a:p>
          <a:p>
            <a:pPr marL="0" indent="0" algn="ctr">
              <a:buNone/>
            </a:pPr>
            <a:r>
              <a:rPr lang="en-US" dirty="0"/>
              <a:t>Feeling overwhelmed</a:t>
            </a:r>
          </a:p>
          <a:p>
            <a:pPr marL="0" indent="0" algn="ctr">
              <a:buNone/>
            </a:pPr>
            <a:r>
              <a:rPr lang="en-US" dirty="0"/>
              <a:t>Emotional numbness</a:t>
            </a:r>
          </a:p>
          <a:p>
            <a:pPr marL="0" indent="0" algn="ctr">
              <a:buNone/>
            </a:pPr>
            <a:r>
              <a:rPr lang="en-US" dirty="0"/>
              <a:t>Hypervigilance</a:t>
            </a:r>
          </a:p>
          <a:p>
            <a:pPr marL="0" indent="0" algn="ctr">
              <a:buNone/>
            </a:pPr>
            <a:r>
              <a:rPr lang="en-US" dirty="0"/>
              <a:t>Persistent guilt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0C54E1-D719-C0DA-B220-E9EFEDFF06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41333" y="2663970"/>
            <a:ext cx="4376737" cy="27393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Self-doubt</a:t>
            </a:r>
          </a:p>
          <a:p>
            <a:pPr marL="0" indent="0" algn="ctr">
              <a:buNone/>
            </a:pPr>
            <a:r>
              <a:rPr lang="en-US" dirty="0"/>
              <a:t>Loss of confidence</a:t>
            </a:r>
          </a:p>
          <a:p>
            <a:pPr marL="0" indent="0" algn="ctr">
              <a:buNone/>
            </a:pPr>
            <a:r>
              <a:rPr lang="en-US" dirty="0"/>
              <a:t>Difficulty making decisions</a:t>
            </a:r>
          </a:p>
          <a:p>
            <a:pPr marL="0" indent="0" algn="ctr">
              <a:buNone/>
            </a:pPr>
            <a:r>
              <a:rPr lang="en-US" dirty="0"/>
              <a:t>Difficulty concentrating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488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2EE4D-0E73-1D86-D0F9-F03328ED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74922-53B0-47E5-3A37-C17551C68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EF3E8-14AD-400D-4D2D-A4DA36D9F92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Sleep </a:t>
            </a:r>
          </a:p>
          <a:p>
            <a:pPr marL="0" indent="0" algn="ctr">
              <a:buNone/>
            </a:pPr>
            <a:r>
              <a:rPr lang="en-US" sz="2800" dirty="0"/>
              <a:t>Chronic fatigue</a:t>
            </a:r>
          </a:p>
          <a:p>
            <a:pPr marL="0" indent="0" algn="ctr">
              <a:buNone/>
            </a:pPr>
            <a:r>
              <a:rPr lang="en-US" sz="2800" dirty="0"/>
              <a:t>Headaches</a:t>
            </a:r>
          </a:p>
          <a:p>
            <a:pPr marL="0" indent="0" algn="ctr">
              <a:buNone/>
            </a:pPr>
            <a:r>
              <a:rPr lang="en-US" sz="2800" dirty="0"/>
              <a:t>Gastrointestinal Complaints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D0876F-A8D8-32EF-1E23-8597AC015156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Appetite changes</a:t>
            </a:r>
          </a:p>
          <a:p>
            <a:pPr marL="0" indent="0" algn="ctr">
              <a:buNone/>
            </a:pPr>
            <a:r>
              <a:rPr lang="en-US" sz="2800" dirty="0"/>
              <a:t>Frequent illnesses</a:t>
            </a:r>
          </a:p>
          <a:p>
            <a:pPr marL="0" indent="0" algn="ctr">
              <a:buNone/>
            </a:pPr>
            <a:r>
              <a:rPr lang="en-US" sz="2800" dirty="0"/>
              <a:t>Increased alcohol or substance use</a:t>
            </a:r>
          </a:p>
          <a:p>
            <a:pPr marL="0" indent="0" algn="ctr">
              <a:buNone/>
            </a:pPr>
            <a:r>
              <a:rPr lang="en-US" sz="2800" dirty="0"/>
              <a:t>Neglecting personal health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529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B557D-9493-655A-95C3-4B97A5C35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You Do?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7289A-4C47-9396-EB2A-3680064B74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 partner you've worked with for six years is 10 days behind on notes, has missed two section meetings, and snapped at a nurse on Monday</a:t>
            </a:r>
          </a:p>
          <a:p>
            <a:pPr lvl="0"/>
            <a:r>
              <a:rPr lang="en-US" dirty="0"/>
              <a:t>Leadership sees a performance problem</a:t>
            </a:r>
          </a:p>
          <a:p>
            <a:pPr lvl="0"/>
            <a:r>
              <a:rPr lang="en-US" dirty="0"/>
              <a:t>You see a change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10A48-296F-E7A3-08F2-A792EAE3C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0" dirty="0"/>
              <a:t>What do you say, and who do you say it to?</a:t>
            </a:r>
          </a:p>
        </p:txBody>
      </p:sp>
    </p:spTree>
    <p:extLst>
      <p:ext uri="{BB962C8B-B14F-4D97-AF65-F5344CB8AC3E}">
        <p14:creationId xmlns:p14="http://schemas.microsoft.com/office/powerpoint/2010/main" val="1207055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75443-9B04-1FED-6CBC-5A464ECA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BD8F-D49E-2180-2CB3-FC5815C44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Distress vs. Impairment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A1D94D-24BD-E4F1-6EDD-06C51F375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5845" y="1628775"/>
            <a:ext cx="10120310" cy="2793596"/>
          </a:xfrm>
        </p:spPr>
        <p:txBody>
          <a:bodyPr numCol="2">
            <a:normAutofit fontScale="25000" lnSpcReduction="20000"/>
          </a:bodyPr>
          <a:lstStyle/>
          <a:p>
            <a:pPr marL="0" indent="0">
              <a:buNone/>
            </a:pPr>
            <a:r>
              <a:rPr lang="en-US" sz="11200" b="1" dirty="0"/>
              <a:t>Distress</a:t>
            </a:r>
            <a:endParaRPr lang="en-US" sz="11200" dirty="0"/>
          </a:p>
          <a:p>
            <a:pPr lvl="0"/>
            <a:r>
              <a:rPr lang="en-US" sz="11200" dirty="0"/>
              <a:t>Common</a:t>
            </a:r>
          </a:p>
          <a:p>
            <a:pPr lvl="0"/>
            <a:r>
              <a:rPr lang="en-US" sz="11200" dirty="0"/>
              <a:t>Often temporary</a:t>
            </a:r>
          </a:p>
          <a:p>
            <a:pPr lvl="0"/>
            <a:r>
              <a:rPr lang="en-US" sz="11200" dirty="0"/>
              <a:t>May not immediately affect patient care</a:t>
            </a:r>
          </a:p>
          <a:p>
            <a:pPr lvl="0"/>
            <a:r>
              <a:rPr lang="en-US" sz="11200" dirty="0"/>
              <a:t>Often responds to early support</a:t>
            </a:r>
          </a:p>
          <a:p>
            <a:endParaRPr lang="en-US" sz="11200" b="1" dirty="0"/>
          </a:p>
          <a:p>
            <a:pPr marL="0" indent="0">
              <a:buNone/>
            </a:pPr>
            <a:r>
              <a:rPr lang="en-US" sz="11200" b="1" dirty="0"/>
              <a:t>Impairment</a:t>
            </a:r>
            <a:endParaRPr lang="en-US" sz="11200" dirty="0"/>
          </a:p>
          <a:p>
            <a:pPr lvl="0"/>
            <a:r>
              <a:rPr lang="en-US" sz="11200" dirty="0"/>
              <a:t>Less common</a:t>
            </a:r>
          </a:p>
          <a:p>
            <a:pPr lvl="0"/>
            <a:r>
              <a:rPr lang="en-US" sz="11200" dirty="0"/>
              <a:t>Usually persistent</a:t>
            </a:r>
          </a:p>
          <a:p>
            <a:pPr lvl="0"/>
            <a:r>
              <a:rPr lang="en-US" sz="11200" dirty="0"/>
              <a:t>May compromise safe practice</a:t>
            </a:r>
          </a:p>
          <a:p>
            <a:pPr lvl="0"/>
            <a:r>
              <a:rPr lang="en-US" sz="11200" dirty="0"/>
              <a:t>Often requires formal evaluation and intervention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E1B689-B726-C69E-9545-E9960AF5F2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Early recognition creates opportunities to support clinicians before distress becomes impairment. </a:t>
            </a:r>
          </a:p>
        </p:txBody>
      </p:sp>
    </p:spTree>
    <p:extLst>
      <p:ext uri="{BB962C8B-B14F-4D97-AF65-F5344CB8AC3E}">
        <p14:creationId xmlns:p14="http://schemas.microsoft.com/office/powerpoint/2010/main" val="182670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D1E2-7148-01C7-0FB5-99A23D7F6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Start the Conversation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C9FE24-12A6-4191-E993-AA168AC613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73932" y="2459422"/>
            <a:ext cx="4376737" cy="3141278"/>
          </a:xfrm>
        </p:spPr>
        <p:txBody>
          <a:bodyPr>
            <a:normAutofit fontScale="92500"/>
          </a:bodyPr>
          <a:lstStyle/>
          <a:p>
            <a:pPr lvl="0"/>
            <a:r>
              <a:rPr lang="en-US" b="1" dirty="0">
                <a:latin typeface="Avenir Black" panose="02000503020000020003" pitchFamily="2" charset="0"/>
              </a:rPr>
              <a:t>Lead with observation, not diagnosis: </a:t>
            </a:r>
            <a:r>
              <a:rPr lang="en-US" dirty="0"/>
              <a:t>"I noticed you've seemed quieter the last few weeks"</a:t>
            </a:r>
          </a:p>
          <a:p>
            <a:pPr lvl="0"/>
            <a:r>
              <a:rPr lang="en-US" b="1" dirty="0">
                <a:latin typeface="Avenir Black" panose="02000503020000020003" pitchFamily="2" charset="0"/>
              </a:rPr>
              <a:t>Name your own concern: </a:t>
            </a:r>
            <a:r>
              <a:rPr lang="en-US" dirty="0"/>
              <a:t>"I'm not trying to fix anything. I just wanted to check in"</a:t>
            </a:r>
          </a:p>
          <a:p>
            <a:pPr lvl="0"/>
            <a:r>
              <a:rPr lang="en-US" b="1" dirty="0">
                <a:latin typeface="Avenir Black" panose="02000503020000020003" pitchFamily="2" charset="0"/>
              </a:rPr>
              <a:t>Ask, then stop talking:</a:t>
            </a:r>
            <a:r>
              <a:rPr lang="en-US" dirty="0"/>
              <a:t> "How are you actually doing?"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C1E63D-39FF-FECC-629A-737441177D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31807" y="2459422"/>
            <a:ext cx="4376737" cy="3141278"/>
          </a:xfrm>
        </p:spPr>
        <p:txBody>
          <a:bodyPr/>
          <a:lstStyle/>
          <a:p>
            <a:pPr lvl="0"/>
            <a:r>
              <a:rPr lang="en-US" b="1" dirty="0">
                <a:latin typeface="Avenir Black" panose="02000503020000020003" pitchFamily="2" charset="0"/>
              </a:rPr>
              <a:t>Offer a next step, not a referral slip: </a:t>
            </a:r>
            <a:r>
              <a:rPr lang="en-US" dirty="0"/>
              <a:t>"Want me to sit with you while you make the call?"</a:t>
            </a:r>
          </a:p>
          <a:p>
            <a:pPr lvl="0"/>
            <a:r>
              <a:rPr lang="en-US" b="1" dirty="0">
                <a:latin typeface="Avenir Black" panose="02000503020000020003" pitchFamily="2" charset="0"/>
              </a:rPr>
              <a:t>What not to say: </a:t>
            </a:r>
            <a:r>
              <a:rPr lang="en-US" dirty="0"/>
              <a:t>"You seem burned out," "Everyone's going through it," "Have you tried…"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48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3D80E-FA01-57B9-BE80-4EFEA51F0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CA2773-A752-8FAB-9F48-05BC96375A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From early recognition to trusted pathways for recovery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B4CB78-0C68-E1BF-2012-742367EF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Supporting Clinicians Before Crisis</a:t>
            </a:r>
          </a:p>
        </p:txBody>
      </p:sp>
    </p:spTree>
    <p:extLst>
      <p:ext uri="{BB962C8B-B14F-4D97-AF65-F5344CB8AC3E}">
        <p14:creationId xmlns:p14="http://schemas.microsoft.com/office/powerpoint/2010/main" val="1403918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AC52A-E27E-8689-3E4E-6DD5B14E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3" y="436305"/>
            <a:ext cx="11182347" cy="920748"/>
          </a:xfrm>
        </p:spPr>
        <p:txBody>
          <a:bodyPr>
            <a:noAutofit/>
          </a:bodyPr>
          <a:lstStyle/>
          <a:p>
            <a:r>
              <a:rPr lang="en-US" sz="3800" dirty="0"/>
              <a:t>A Culture of Care &amp; Psychological Safety</a:t>
            </a:r>
            <a:endParaRPr lang="en-US" sz="3200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80303-300A-4CB1-D63E-28579AAB76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4587" y="1514587"/>
            <a:ext cx="10120313" cy="470058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Building a culture of care </a:t>
            </a:r>
            <a:r>
              <a:rPr lang="en-US" sz="2800" b="1" dirty="0"/>
              <a:t>is the responsibility of the employer and leadership</a:t>
            </a:r>
          </a:p>
          <a:p>
            <a:r>
              <a:rPr lang="en-US" sz="2800" dirty="0"/>
              <a:t>Psychological safety </a:t>
            </a:r>
            <a:r>
              <a:rPr lang="en-US" b="1" dirty="0">
                <a:solidFill>
                  <a:schemeClr val="accent2"/>
                </a:solidFill>
              </a:rPr>
              <a:t>means </a:t>
            </a:r>
            <a:r>
              <a:rPr lang="en-US" sz="2800" b="1" dirty="0">
                <a:solidFill>
                  <a:schemeClr val="accent2"/>
                </a:solidFill>
              </a:rPr>
              <a:t>clinicians feel safe to:</a:t>
            </a:r>
          </a:p>
          <a:p>
            <a:pPr lvl="1"/>
            <a:r>
              <a:rPr lang="en-US" sz="2600" b="1" dirty="0"/>
              <a:t>Speak up</a:t>
            </a:r>
          </a:p>
          <a:p>
            <a:pPr lvl="1"/>
            <a:r>
              <a:rPr lang="en-US" sz="2600" b="1" dirty="0"/>
              <a:t>Ask for help</a:t>
            </a:r>
          </a:p>
          <a:p>
            <a:pPr lvl="1"/>
            <a:r>
              <a:rPr lang="en-US" sz="2600" b="1" dirty="0"/>
              <a:t>Acknowledge vulnerability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without fear of judgement, retaliation, or professional consequences. </a:t>
            </a:r>
          </a:p>
          <a:p>
            <a:r>
              <a:rPr lang="en-US" dirty="0"/>
              <a:t>Psychological safety is essential for addressing burnout, moral injury and promoting overall clinician well-being</a:t>
            </a:r>
          </a:p>
          <a:p>
            <a:r>
              <a:rPr lang="en-US" sz="2800" dirty="0"/>
              <a:t>When</a:t>
            </a:r>
            <a:r>
              <a:rPr lang="en-US" dirty="0"/>
              <a:t> clinicians feel safe seeking support, they seek it sooner, support one another more readily, and strengthen a healthier workplace culture.</a:t>
            </a: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129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17B4F-0E12-5AFF-905D-8161B0915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D64A5B-01B6-19B7-84E1-202CD002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3" y="336551"/>
            <a:ext cx="10977300" cy="976859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Clinicians More Likely to Seek Help?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4833B6-5063-3A57-5390-ED6105CA86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5845" y="1628775"/>
            <a:ext cx="10385842" cy="300972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Trusted clinician support programs are:</a:t>
            </a:r>
          </a:p>
          <a:p>
            <a:r>
              <a:rPr lang="en-US" b="1" dirty="0">
                <a:solidFill>
                  <a:srgbClr val="F68E64"/>
                </a:solidFill>
              </a:rPr>
              <a:t>Confidential and independent </a:t>
            </a:r>
            <a:r>
              <a:rPr lang="en-US" dirty="0"/>
              <a:t>from the employer</a:t>
            </a:r>
          </a:p>
          <a:p>
            <a:r>
              <a:rPr lang="en-US" b="1" dirty="0">
                <a:solidFill>
                  <a:srgbClr val="F68E64"/>
                </a:solidFill>
              </a:rPr>
              <a:t>Designed specifically </a:t>
            </a:r>
            <a:r>
              <a:rPr lang="en-US" dirty="0"/>
              <a:t>for physicians and APPs – not general employee assistance.</a:t>
            </a:r>
          </a:p>
          <a:p>
            <a:r>
              <a:rPr lang="en-US" b="1" dirty="0">
                <a:solidFill>
                  <a:srgbClr val="F68E64"/>
                </a:solidFill>
              </a:rPr>
              <a:t>Accessible early, </a:t>
            </a:r>
            <a:r>
              <a:rPr lang="en-US" dirty="0"/>
              <a:t>before a clinician reaches a crisis.</a:t>
            </a:r>
          </a:p>
          <a:p>
            <a:r>
              <a:rPr lang="en-US" b="1" dirty="0">
                <a:solidFill>
                  <a:srgbClr val="F68E64"/>
                </a:solidFill>
              </a:rPr>
              <a:t>Actively promoted, encouraged, and supported </a:t>
            </a:r>
            <a:r>
              <a:rPr lang="en-US" dirty="0"/>
              <a:t>by organizational leadership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280166-B538-8AD6-2917-20999CC68B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challenge isn’t just access to care. It’s trust in the system.</a:t>
            </a:r>
          </a:p>
        </p:txBody>
      </p:sp>
    </p:spTree>
    <p:extLst>
      <p:ext uri="{BB962C8B-B14F-4D97-AF65-F5344CB8AC3E}">
        <p14:creationId xmlns:p14="http://schemas.microsoft.com/office/powerpoint/2010/main" val="1039543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675FE1-EA91-CA15-69A4-32CAF8382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3436" y="1913487"/>
            <a:ext cx="2957514" cy="4014787"/>
          </a:xfrm>
        </p:spPr>
        <p:txBody>
          <a:bodyPr/>
          <a:lstStyle/>
          <a:p>
            <a:r>
              <a:rPr lang="en-US" sz="2800" b="1" dirty="0">
                <a:latin typeface="Avenir Black" panose="02000503020000020003" pitchFamily="2" charset="0"/>
              </a:rPr>
              <a:t>Everyday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Peer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Team debriefings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Manager check-ins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18A30F-52F8-7795-21EB-5A06CEE2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 Continuum of Care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B29AA-48F3-A8FE-ED9C-10AD2CFC195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617243" y="1979209"/>
            <a:ext cx="2957514" cy="4014787"/>
          </a:xfrm>
        </p:spPr>
        <p:txBody>
          <a:bodyPr/>
          <a:lstStyle/>
          <a:p>
            <a:r>
              <a:rPr lang="en-US" sz="2800" b="1" dirty="0">
                <a:latin typeface="Avenir Black" panose="02000503020000020003" pitchFamily="2" charset="0"/>
              </a:rPr>
              <a:t>Proactive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Clinician well-being programs              (e.g., SafeHaven)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Counseling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Peer Coaching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724E9-0403-1A46-D40E-9BC7F11672A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401050" y="2128836"/>
            <a:ext cx="2957514" cy="4014787"/>
          </a:xfrm>
        </p:spPr>
        <p:txBody>
          <a:bodyPr/>
          <a:lstStyle/>
          <a:p>
            <a:r>
              <a:rPr lang="en-US" sz="2800" b="1" dirty="0">
                <a:latin typeface="Avenir Black" panose="02000503020000020003" pitchFamily="2" charset="0"/>
              </a:rPr>
              <a:t>Escalated Care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Outpatient psychiatry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Intensive treatment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Physician Health Programs (PHPs)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C29208-18FC-6308-C327-2B4B8E51B8FA}"/>
              </a:ext>
            </a:extLst>
          </p:cNvPr>
          <p:cNvSpPr txBox="1"/>
          <p:nvPr/>
        </p:nvSpPr>
        <p:spPr>
          <a:xfrm>
            <a:off x="1009652" y="1257300"/>
            <a:ext cx="107611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right support should be available at every stage – not just during a crisis.</a:t>
            </a:r>
          </a:p>
        </p:txBody>
      </p:sp>
    </p:spTree>
    <p:extLst>
      <p:ext uri="{BB962C8B-B14F-4D97-AF65-F5344CB8AC3E}">
        <p14:creationId xmlns:p14="http://schemas.microsoft.com/office/powerpoint/2010/main" val="2345639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1BCA-E312-0A2E-9E9B-4D0A5A5B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SafeHaven: Proactive Clinician Support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3C6DEF-758E-086C-EF92-86FEE3DF8A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latin typeface="Avenir Black" panose="02000503020000020003" pitchFamily="2" charset="0"/>
              </a:rPr>
              <a:t>Safe to Seek: </a:t>
            </a:r>
            <a:r>
              <a:rPr lang="en-US" dirty="0"/>
              <a:t>Access support without fear of triggering licensure reporting or professional consequences</a:t>
            </a:r>
          </a:p>
          <a:p>
            <a:r>
              <a:rPr lang="en-US" b="1" dirty="0">
                <a:latin typeface="Avenir Black" panose="02000503020000020003" pitchFamily="2" charset="0"/>
              </a:rPr>
              <a:t>Safe To Speak: </a:t>
            </a:r>
            <a:r>
              <a:rPr lang="en-US" dirty="0">
                <a:latin typeface="Calibri" panose="020F0502020204030204"/>
              </a:rPr>
              <a:t>Conversations and records are protected under state confidentiality laws and kept outside HR, credentialing, and employment files.</a:t>
            </a:r>
          </a:p>
          <a:p>
            <a:r>
              <a:rPr lang="en-US" b="1" dirty="0">
                <a:latin typeface="Avenir Black" panose="02000503020000020003" pitchFamily="2" charset="0"/>
                <a:cs typeface="Calibri"/>
              </a:rPr>
              <a:t>Safe to Heal: </a:t>
            </a:r>
            <a:r>
              <a:rPr lang="en-US" dirty="0">
                <a:latin typeface="Calibri" panose="020F0502020204030204"/>
              </a:rPr>
              <a:t>A legally supported structure allows early, voluntary support without forcing escalation.</a:t>
            </a:r>
            <a:endParaRPr lang="en-US" dirty="0"/>
          </a:p>
          <a:p>
            <a:endParaRPr lang="en-US" dirty="0">
              <a:latin typeface="Calibri" panose="020F0502020204030204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34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AC52A-E27E-8689-3E4E-6DD5B14E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What to Take Back</a:t>
            </a:r>
            <a:endParaRPr lang="en-US" sz="3200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80303-300A-4CB1-D63E-28579AAB763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0620" y="1435648"/>
            <a:ext cx="10120313" cy="470058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26425A"/>
                </a:solidFill>
              </a:rPr>
              <a:t>Distress is common, impairment is rare, and the distance between them is early recognition</a:t>
            </a:r>
          </a:p>
          <a:p>
            <a:pPr lvl="0"/>
            <a:r>
              <a:rPr lang="en-US" dirty="0">
                <a:solidFill>
                  <a:srgbClr val="26425A"/>
                </a:solidFill>
              </a:rPr>
              <a:t>The first sign is almost always behavioral — and colleagues see it before anyone else</a:t>
            </a:r>
          </a:p>
          <a:p>
            <a:pPr lvl="0"/>
            <a:r>
              <a:rPr lang="en-US" dirty="0">
                <a:solidFill>
                  <a:srgbClr val="26425A"/>
                </a:solidFill>
              </a:rPr>
              <a:t>Culture is leadership's job; noticing is everyone's</a:t>
            </a:r>
          </a:p>
          <a:p>
            <a:pPr lvl="0"/>
            <a:r>
              <a:rPr lang="en-US" dirty="0">
                <a:solidFill>
                  <a:srgbClr val="26425A"/>
                </a:solidFill>
              </a:rPr>
              <a:t>Confidential, clinician-specific, legally protected support already exists — use it before the crisis</a:t>
            </a:r>
          </a:p>
          <a:p>
            <a:pPr lvl="0"/>
            <a:r>
              <a:rPr lang="en-US" dirty="0">
                <a:solidFill>
                  <a:srgbClr val="26425A"/>
                </a:solidFill>
              </a:rPr>
              <a:t>One ask: check in with one colleague this week</a:t>
            </a:r>
          </a:p>
        </p:txBody>
      </p:sp>
    </p:spTree>
    <p:extLst>
      <p:ext uri="{BB962C8B-B14F-4D97-AF65-F5344CB8AC3E}">
        <p14:creationId xmlns:p14="http://schemas.microsoft.com/office/powerpoint/2010/main" val="532532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324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337E933DBF10408B4536F24E858DCF" ma:contentTypeVersion="15" ma:contentTypeDescription="Create a new document." ma:contentTypeScope="" ma:versionID="779b6236726a307047e85464f71772c2">
  <xsd:schema xmlns:xsd="http://www.w3.org/2001/XMLSchema" xmlns:xs="http://www.w3.org/2001/XMLSchema" xmlns:p="http://schemas.microsoft.com/office/2006/metadata/properties" xmlns:ns2="cf7e67f0-097c-42d1-9500-bfc920ebb462" xmlns:ns3="fd026986-b753-40fe-ad77-98e726bffed3" targetNamespace="http://schemas.microsoft.com/office/2006/metadata/properties" ma:root="true" ma:fieldsID="e7d9203439346eba9de34af42fc5cdf7" ns2:_="" ns3:_="">
    <xsd:import namespace="cf7e67f0-097c-42d1-9500-bfc920ebb462"/>
    <xsd:import namespace="fd026986-b753-40fe-ad77-98e726bffe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7e67f0-097c-42d1-9500-bfc920ebb4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6baff5d-8eac-428e-a646-58931af274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26986-b753-40fe-ad77-98e726bffed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34ff7f2-97a8-4fba-8688-07d0dc69bdd4}" ma:internalName="TaxCatchAll" ma:showField="CatchAllData" ma:web="fd026986-b753-40fe-ad77-98e726bffe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7e67f0-097c-42d1-9500-bfc920ebb462">
      <Terms xmlns="http://schemas.microsoft.com/office/infopath/2007/PartnerControls"/>
    </lcf76f155ced4ddcb4097134ff3c332f>
    <TaxCatchAll xmlns="fd026986-b753-40fe-ad77-98e726bffed3" xsi:nil="true"/>
  </documentManagement>
</p:properties>
</file>

<file path=customXml/itemProps1.xml><?xml version="1.0" encoding="utf-8"?>
<ds:datastoreItem xmlns:ds="http://schemas.openxmlformats.org/officeDocument/2006/customXml" ds:itemID="{EDADF552-E325-41F7-8A3B-3929500EE0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7e67f0-097c-42d1-9500-bfc920ebb462"/>
    <ds:schemaRef ds:uri="fd026986-b753-40fe-ad77-98e726bff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BEE1D9-C56E-4105-8445-4969EA18CD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938C31-F35C-4E79-B791-735861CB8129}">
  <ds:schemaRefs>
    <ds:schemaRef ds:uri="http://schemas.microsoft.com/office/2006/metadata/properties"/>
    <ds:schemaRef ds:uri="http://schemas.microsoft.com/office/infopath/2007/PartnerControls"/>
    <ds:schemaRef ds:uri="cf7e67f0-097c-42d1-9500-bfc920ebb462"/>
    <ds:schemaRef ds:uri="fd026986-b753-40fe-ad77-98e726bffed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3024</TotalTime>
  <Words>1429</Words>
  <Application>Microsoft Office PowerPoint</Application>
  <PresentationFormat>Widescreen</PresentationFormat>
  <Paragraphs>215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Aptos</vt:lpstr>
      <vt:lpstr>Arial</vt:lpstr>
      <vt:lpstr>Avenir Black</vt:lpstr>
      <vt:lpstr>Avenir Black Oblique</vt:lpstr>
      <vt:lpstr>Avenir Book</vt:lpstr>
      <vt:lpstr>Avenir Heavy</vt:lpstr>
      <vt:lpstr>Avenir Medium</vt:lpstr>
      <vt:lpstr>Avenir Medium Oblique</vt:lpstr>
      <vt:lpstr>Calibri</vt:lpstr>
      <vt:lpstr>Office Theme</vt:lpstr>
      <vt:lpstr>PowerPoint Presentation</vt:lpstr>
      <vt:lpstr>Learning Objectives</vt:lpstr>
      <vt:lpstr>A Tuesday That Didn’t End</vt:lpstr>
      <vt:lpstr>What We Measure vs. What We Miss</vt:lpstr>
      <vt:lpstr>We Measure…</vt:lpstr>
      <vt:lpstr>We Miss…</vt:lpstr>
      <vt:lpstr>Clinician Distress Remains Widespread</vt:lpstr>
      <vt:lpstr>Workplace Violence is a Growing Healthcare Crisis</vt:lpstr>
      <vt:lpstr>Death by 1,000 Cuts - Acute and Cumulative Trauma</vt:lpstr>
      <vt:lpstr>Think of a Colleague You’ve Worried About</vt:lpstr>
      <vt:lpstr>Behavioral Changes</vt:lpstr>
      <vt:lpstr>Professional Changes</vt:lpstr>
      <vt:lpstr>Emotional &amp; Cognitive Changes</vt:lpstr>
      <vt:lpstr>Physical Changes</vt:lpstr>
      <vt:lpstr>What Would You Do?</vt:lpstr>
      <vt:lpstr>Distress vs. Impairment</vt:lpstr>
      <vt:lpstr>How to Start the Conversation</vt:lpstr>
      <vt:lpstr>Supporting Clinicians Before Crisis</vt:lpstr>
      <vt:lpstr>A Culture of Care &amp; Psychological Safety</vt:lpstr>
      <vt:lpstr>What Makes Clinicians More Likely to Seek Help?</vt:lpstr>
      <vt:lpstr>A Continuum of Care</vt:lpstr>
      <vt:lpstr>SafeHaven: Proactive Clinician Support</vt:lpstr>
      <vt:lpstr>What to Take Back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Frazier</dc:creator>
  <cp:lastModifiedBy>Conor Ashby</cp:lastModifiedBy>
  <cp:revision>57</cp:revision>
  <dcterms:created xsi:type="dcterms:W3CDTF">2025-01-27T16:02:30Z</dcterms:created>
  <dcterms:modified xsi:type="dcterms:W3CDTF">2026-09-15T15:16:44Z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0x0101009D337E933DBF10408B4536F24E858DCF</vt:lpwstr>
  </property>
  <property fmtid="{D5CDD505-2E9C-101B-9397-08002B2CF9AE}" pid="3" name="MediaServiceImageTags">
    <vt:lpwstr/>
  </property>
</Properties>
</file>