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modernComment_7FFFF4E6_B28CFB53.xml" ContentType="application/vnd.ms-powerpoint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  <p:sldMasterId id="2147483690" r:id="rId5"/>
    <p:sldMasterId id="2147483699" r:id="rId6"/>
    <p:sldMasterId id="2147483774" r:id="rId7"/>
    <p:sldMasterId id="2147483810" r:id="rId8"/>
  </p:sldMasterIdLst>
  <p:notesMasterIdLst>
    <p:notesMasterId r:id="rId45"/>
  </p:notesMasterIdLst>
  <p:sldIdLst>
    <p:sldId id="2147480827" r:id="rId9"/>
    <p:sldId id="2147480799" r:id="rId10"/>
    <p:sldId id="2147480832" r:id="rId11"/>
    <p:sldId id="2147480789" r:id="rId12"/>
    <p:sldId id="2147480762" r:id="rId13"/>
    <p:sldId id="2567" r:id="rId14"/>
    <p:sldId id="2147480817" r:id="rId15"/>
    <p:sldId id="2147480761" r:id="rId16"/>
    <p:sldId id="256" r:id="rId17"/>
    <p:sldId id="2147480790" r:id="rId18"/>
    <p:sldId id="2147480811" r:id="rId19"/>
    <p:sldId id="2147480798" r:id="rId20"/>
    <p:sldId id="2147480822" r:id="rId21"/>
    <p:sldId id="2147480828" r:id="rId22"/>
    <p:sldId id="2147480813" r:id="rId23"/>
    <p:sldId id="2147480800" r:id="rId24"/>
    <p:sldId id="2147480823" r:id="rId25"/>
    <p:sldId id="2147480820" r:id="rId26"/>
    <p:sldId id="2147480819" r:id="rId27"/>
    <p:sldId id="2147480815" r:id="rId28"/>
    <p:sldId id="2147480824" r:id="rId29"/>
    <p:sldId id="2147480806" r:id="rId30"/>
    <p:sldId id="2147480792" r:id="rId31"/>
    <p:sldId id="2147480807" r:id="rId32"/>
    <p:sldId id="2147480793" r:id="rId33"/>
    <p:sldId id="2147479788" r:id="rId34"/>
    <p:sldId id="2147480794" r:id="rId35"/>
    <p:sldId id="2147480795" r:id="rId36"/>
    <p:sldId id="2147479823" r:id="rId37"/>
    <p:sldId id="2147480796" r:id="rId38"/>
    <p:sldId id="2147480797" r:id="rId39"/>
    <p:sldId id="2147480781" r:id="rId40"/>
    <p:sldId id="2147480777" r:id="rId41"/>
    <p:sldId id="2147480829" r:id="rId42"/>
    <p:sldId id="2147480765" r:id="rId43"/>
    <p:sldId id="2147480787" r:id="rId44"/>
  </p:sldIdLst>
  <p:sldSz cx="12192000" cy="6858000"/>
  <p:notesSz cx="12192000" cy="6858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Default Section" id="{208DB98A-5BB5-C843-96B1-1168E3EFFAAB}">
          <p14:sldIdLst>
            <p14:sldId id="2147480827"/>
            <p14:sldId id="2147480799"/>
            <p14:sldId id="2147480832"/>
            <p14:sldId id="2147480789"/>
            <p14:sldId id="2147480762"/>
            <p14:sldId id="2567"/>
            <p14:sldId id="2147480817"/>
            <p14:sldId id="2147480761"/>
            <p14:sldId id="256"/>
            <p14:sldId id="2147480790"/>
            <p14:sldId id="2147480811"/>
            <p14:sldId id="2147480798"/>
            <p14:sldId id="2147480822"/>
            <p14:sldId id="2147480828"/>
            <p14:sldId id="2147480813"/>
          </p14:sldIdLst>
        </p14:section>
        <p14:section name="Azara Section" id="{67588760-C950-4641-BA7D-8BA630714D8B}">
          <p14:sldIdLst>
            <p14:sldId id="2147480800"/>
            <p14:sldId id="2147480823"/>
            <p14:sldId id="2147480820"/>
            <p14:sldId id="2147480819"/>
            <p14:sldId id="2147480815"/>
            <p14:sldId id="2147480824"/>
            <p14:sldId id="2147480806"/>
            <p14:sldId id="2147480792"/>
            <p14:sldId id="2147480807"/>
            <p14:sldId id="2147480793"/>
            <p14:sldId id="2147479788"/>
            <p14:sldId id="2147480794"/>
            <p14:sldId id="2147480795"/>
            <p14:sldId id="2147479823"/>
            <p14:sldId id="2147480796"/>
            <p14:sldId id="2147480797"/>
            <p14:sldId id="2147480781"/>
            <p14:sldId id="2147480777"/>
            <p14:sldId id="2147480829"/>
          </p14:sldIdLst>
        </p14:section>
        <p14:section name="Reference - not planning to use" id="{7A16CF27-DEF1-4298-BC0D-C0675D7587D8}">
          <p14:sldIdLst>
            <p14:sldId id="2147480765"/>
            <p14:sldId id="21474807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EA8803-976D-F629-E0DD-C0EA7B99CF47}" name="Lorin Marchese" initials="LM" userId="S::lmarchese@equalityhealth.com::ccd7ab71-04dd-4dde-9efb-9c9b9add84fe" providerId="AD"/>
  <p188:author id="{DD71B50C-A910-F04B-2527-02D7EA80E580}" name="Jennifer Rigsby" initials="" userId="S::jrigsby@equalityhealth.com::7c7696bc-eef7-4958-838f-e1015b26d5a9" providerId="AD"/>
  <p188:author id="{501A121D-1765-49DB-061E-BA5036495EEE}" name="Ben Wanamaker" initials="BW" userId="S::bwanamaker_generalatlantic.com#ext#@equalityhealth.onmicrosoft.com::101381c8-18ec-43ca-8ee0-49b365c1d685" providerId="AD"/>
  <p188:author id="{09203021-CD23-3E53-4C73-2132CFE3541B}" name="Justin Contre" initials="JC" userId="S::jcontre@equalityhealth.com::5f52800d-fbff-4894-b082-f213ef2e9630" providerId="AD"/>
  <p188:author id="{C5137B5B-037B-1951-75C0-110E8C953DE3}" name="Lea Spencer-Ford" initials="" userId="S::lea.spencerford@equalityhealth.com::de794eb6-39ff-4e44-a8f9-f670a628a8b1" providerId="AD"/>
  <p188:author id="{23A8847B-F05E-BC34-ED8B-12E5F5F252B0}" name="Lisa Stevens Anderson" initials="LS" userId="S::LSAnderson@equalityhealth.com::18cb765b-4862-40c4-984f-8e6d5a3e6241" providerId="AD"/>
  <p188:author id="{7F2AC886-B6A8-A99A-B16D-23D87358A496}" name="LuAnn Kimker" initials="LK" userId="S::LuAnn.Kimker@azara.healthcare::c3ab3ec2-55f4-4efb-aab0-b96495087b4a" providerId="AD"/>
  <p188:author id="{774E5AB6-3A0C-273D-57A2-45B8278A28F7}" name="Taylor Rhodes" initials="TR" userId="S::trhodes@equalityhealth.com::0094d89c-7325-4013-a262-6b51074ef4f4" providerId="AD"/>
  <p188:author id="{140EEEDA-D7F0-FB94-204D-E2BA6714F378}" name="Emily Holzman" initials="EH" userId="S::emily.holzman@azara.healthcare::45269685-95ea-49d0-a495-bc79a791e8b3" providerId="AD"/>
  <p188:author id="{33D93DDB-E592-6E2F-D320-83E18F3E2D9D}" name="Cassaundra Young" initials="CY" userId="S::cyoung@equalityhealth.com::2a2c6b64-bb6a-4511-9175-fe1f9f8e55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D760BB-08B8-664A-818C-1192B7B7AEDB}" v="12" dt="2026-09-11T21:47:37.6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6"/>
    <p:restoredTop sz="94658"/>
  </p:normalViewPr>
  <p:slideViewPr>
    <p:cSldViewPr snapToGrid="0">
      <p:cViewPr varScale="1">
        <p:scale>
          <a:sx n="116" d="100"/>
          <a:sy n="116" d="100"/>
        </p:scale>
        <p:origin x="1496" y="1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Contre" userId="5f52800d-fbff-4894-b082-f213ef2e9630" providerId="ADAL" clId="{B9AB2383-B726-56E2-836B-B61395148784}"/>
    <pc:docChg chg="undo custSel addSld delSld modSld sldOrd addMainMaster modMainMaster modSection">
      <pc:chgData name="Justin Contre" userId="5f52800d-fbff-4894-b082-f213ef2e9630" providerId="ADAL" clId="{B9AB2383-B726-56E2-836B-B61395148784}" dt="2026-09-11T21:47:37.678" v="97"/>
      <pc:docMkLst>
        <pc:docMk/>
      </pc:docMkLst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0" sldId="268"/>
        </pc:sldMkLst>
      </pc:sldChg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0" sldId="269"/>
        </pc:sldMkLst>
      </pc:sldChg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0" sldId="270"/>
        </pc:sldMkLst>
      </pc:sldChg>
      <pc:sldChg chg="addSp modSp mod">
        <pc:chgData name="Justin Contre" userId="5f52800d-fbff-4894-b082-f213ef2e9630" providerId="ADAL" clId="{B9AB2383-B726-56E2-836B-B61395148784}" dt="2026-09-11T21:47:25.857" v="92" actId="1076"/>
        <pc:sldMkLst>
          <pc:docMk/>
          <pc:sldMk cId="2378317808" sldId="2147479788"/>
        </pc:sldMkLst>
        <pc:picChg chg="add mod">
          <ac:chgData name="Justin Contre" userId="5f52800d-fbff-4894-b082-f213ef2e9630" providerId="ADAL" clId="{B9AB2383-B726-56E2-836B-B61395148784}" dt="2026-09-11T21:47:25.857" v="92" actId="1076"/>
          <ac:picMkLst>
            <pc:docMk/>
            <pc:sldMk cId="2378317808" sldId="2147479788"/>
            <ac:picMk id="5" creationId="{45AEC27B-3B39-9802-6EBF-E3608343C073}"/>
          </ac:picMkLst>
        </pc:picChg>
      </pc:sldChg>
      <pc:sldChg chg="addSp modSp">
        <pc:chgData name="Justin Contre" userId="5f52800d-fbff-4894-b082-f213ef2e9630" providerId="ADAL" clId="{B9AB2383-B726-56E2-836B-B61395148784}" dt="2026-09-11T21:47:32.458" v="95"/>
        <pc:sldMkLst>
          <pc:docMk/>
          <pc:sldMk cId="1657151365" sldId="2147479823"/>
        </pc:sldMkLst>
        <pc:picChg chg="add mod">
          <ac:chgData name="Justin Contre" userId="5f52800d-fbff-4894-b082-f213ef2e9630" providerId="ADAL" clId="{B9AB2383-B726-56E2-836B-B61395148784}" dt="2026-09-11T21:47:32.458" v="95"/>
          <ac:picMkLst>
            <pc:docMk/>
            <pc:sldMk cId="1657151365" sldId="2147479823"/>
            <ac:picMk id="4" creationId="{D94724D0-876B-7D48-66C0-9F5760442FC3}"/>
          </ac:picMkLst>
        </pc:picChg>
      </pc:sldChg>
      <pc:sldChg chg="modSp">
        <pc:chgData name="Justin Contre" userId="5f52800d-fbff-4894-b082-f213ef2e9630" providerId="ADAL" clId="{B9AB2383-B726-56E2-836B-B61395148784}" dt="2026-09-02T23:58:35.043" v="51" actId="18331"/>
        <pc:sldMkLst>
          <pc:docMk/>
          <pc:sldMk cId="2880337696" sldId="2147480762"/>
        </pc:sldMkLst>
        <pc:picChg chg="mod">
          <ac:chgData name="Justin Contre" userId="5f52800d-fbff-4894-b082-f213ef2e9630" providerId="ADAL" clId="{B9AB2383-B726-56E2-836B-B61395148784}" dt="2026-09-02T23:58:35.043" v="51" actId="18331"/>
          <ac:picMkLst>
            <pc:docMk/>
            <pc:sldMk cId="2880337696" sldId="2147480762"/>
            <ac:picMk id="5" creationId="{9AC6263E-5FF7-9ED2-CB9E-80159F7F8FB6}"/>
          </ac:picMkLst>
        </pc:picChg>
      </pc:sldChg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257391819" sldId="2147480763"/>
        </pc:sldMkLst>
      </pc:sldChg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3649693878" sldId="2147480764"/>
        </pc:sldMkLst>
      </pc:sldChg>
      <pc:sldChg chg="addSp modSp mod modClrScheme chgLayout">
        <pc:chgData name="Justin Contre" userId="5f52800d-fbff-4894-b082-f213ef2e9630" providerId="ADAL" clId="{B9AB2383-B726-56E2-836B-B61395148784}" dt="2026-09-03T16:44:45.343" v="66" actId="14100"/>
        <pc:sldMkLst>
          <pc:docMk/>
          <pc:sldMk cId="3368450689" sldId="2147480777"/>
        </pc:sldMkLst>
        <pc:spChg chg="mod ord">
          <ac:chgData name="Justin Contre" userId="5f52800d-fbff-4894-b082-f213ef2e9630" providerId="ADAL" clId="{B9AB2383-B726-56E2-836B-B61395148784}" dt="2026-09-02T16:40:33.769" v="7"/>
          <ac:spMkLst>
            <pc:docMk/>
            <pc:sldMk cId="3368450689" sldId="2147480777"/>
            <ac:spMk id="5" creationId="{00000000-0000-0000-0000-000000000000}"/>
          </ac:spMkLst>
        </pc:spChg>
        <pc:spChg chg="add mod ord">
          <ac:chgData name="Justin Contre" userId="5f52800d-fbff-4894-b082-f213ef2e9630" providerId="ADAL" clId="{B9AB2383-B726-56E2-836B-B61395148784}" dt="2026-09-02T16:40:33.769" v="7"/>
          <ac:spMkLst>
            <pc:docMk/>
            <pc:sldMk cId="3368450689" sldId="2147480777"/>
            <ac:spMk id="6" creationId="{67470B49-3DA6-0B61-E958-9FFF6CD99D71}"/>
          </ac:spMkLst>
        </pc:spChg>
        <pc:spChg chg="mod ord">
          <ac:chgData name="Justin Contre" userId="5f52800d-fbff-4894-b082-f213ef2e9630" providerId="ADAL" clId="{B9AB2383-B726-56E2-836B-B61395148784}" dt="2026-09-02T16:40:33.769" v="7"/>
          <ac:spMkLst>
            <pc:docMk/>
            <pc:sldMk cId="3368450689" sldId="2147480777"/>
            <ac:spMk id="11" creationId="{A261F9F5-D620-7015-D31C-B394FC1C2252}"/>
          </ac:spMkLst>
        </pc:spChg>
        <pc:picChg chg="mod">
          <ac:chgData name="Justin Contre" userId="5f52800d-fbff-4894-b082-f213ef2e9630" providerId="ADAL" clId="{B9AB2383-B726-56E2-836B-B61395148784}" dt="2026-09-03T16:44:45.343" v="66" actId="14100"/>
          <ac:picMkLst>
            <pc:docMk/>
            <pc:sldMk cId="3368450689" sldId="2147480777"/>
            <ac:picMk id="8" creationId="{00000000-0000-0000-0000-000000000000}"/>
          </ac:picMkLst>
        </pc:picChg>
      </pc:sldChg>
      <pc:sldChg chg="addSp delSp modSp mod modClrScheme chgLayout">
        <pc:chgData name="Justin Contre" userId="5f52800d-fbff-4894-b082-f213ef2e9630" providerId="ADAL" clId="{B9AB2383-B726-56E2-836B-B61395148784}" dt="2026-09-02T16:46:18.792" v="42" actId="478"/>
        <pc:sldMkLst>
          <pc:docMk/>
          <pc:sldMk cId="2675441632" sldId="2147480789"/>
        </pc:sldMkLst>
        <pc:spChg chg="mod">
          <ac:chgData name="Justin Contre" userId="5f52800d-fbff-4894-b082-f213ef2e9630" providerId="ADAL" clId="{B9AB2383-B726-56E2-836B-B61395148784}" dt="2026-09-02T16:46:12.938" v="40" actId="1076"/>
          <ac:spMkLst>
            <pc:docMk/>
            <pc:sldMk cId="2675441632" sldId="2147480789"/>
            <ac:spMk id="5003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6:12.938" v="40" actId="1076"/>
          <ac:spMkLst>
            <pc:docMk/>
            <pc:sldMk cId="2675441632" sldId="2147480789"/>
            <ac:spMk id="5004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6:12.938" v="40" actId="1076"/>
          <ac:spMkLst>
            <pc:docMk/>
            <pc:sldMk cId="2675441632" sldId="2147480789"/>
            <ac:spMk id="5005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6:12.938" v="40" actId="1076"/>
          <ac:spMkLst>
            <pc:docMk/>
            <pc:sldMk cId="2675441632" sldId="2147480789"/>
            <ac:spMk id="5006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6:12.938" v="40" actId="1076"/>
          <ac:spMkLst>
            <pc:docMk/>
            <pc:sldMk cId="2675441632" sldId="2147480789"/>
            <ac:spMk id="5007" creationId="{00000000-0000-0000-0000-000000000000}"/>
          </ac:spMkLst>
        </pc:spChg>
        <pc:picChg chg="mod">
          <ac:chgData name="Justin Contre" userId="5f52800d-fbff-4894-b082-f213ef2e9630" providerId="ADAL" clId="{B9AB2383-B726-56E2-836B-B61395148784}" dt="2026-09-02T16:46:12.938" v="40" actId="1076"/>
          <ac:picMkLst>
            <pc:docMk/>
            <pc:sldMk cId="2675441632" sldId="2147480789"/>
            <ac:picMk id="3" creationId="{AC28CF76-7F7F-2C75-3ECF-BA1E6775E621}"/>
          </ac:picMkLst>
        </pc:picChg>
        <pc:picChg chg="mod modCrop">
          <ac:chgData name="Justin Contre" userId="5f52800d-fbff-4894-b082-f213ef2e9630" providerId="ADAL" clId="{B9AB2383-B726-56E2-836B-B61395148784}" dt="2026-09-02T16:43:52.057" v="34" actId="14100"/>
          <ac:picMkLst>
            <pc:docMk/>
            <pc:sldMk cId="2675441632" sldId="2147480789"/>
            <ac:picMk id="6" creationId="{AAAFE8FD-B39A-5F8F-8314-40700D7BB603}"/>
          </ac:picMkLst>
        </pc:picChg>
      </pc:sldChg>
      <pc:sldChg chg="addSp delSp modSp mod modClrScheme chgLayout">
        <pc:chgData name="Justin Contre" userId="5f52800d-fbff-4894-b082-f213ef2e9630" providerId="ADAL" clId="{B9AB2383-B726-56E2-836B-B61395148784}" dt="2026-09-03T16:37:53.092" v="53" actId="478"/>
        <pc:sldMkLst>
          <pc:docMk/>
          <pc:sldMk cId="2464177411" sldId="2147480790"/>
        </pc:sldMkLst>
        <pc:spChg chg="mod ord">
          <ac:chgData name="Justin Contre" userId="5f52800d-fbff-4894-b082-f213ef2e9630" providerId="ADAL" clId="{B9AB2383-B726-56E2-836B-B61395148784}" dt="2026-09-02T16:40:33.766" v="4"/>
          <ac:spMkLst>
            <pc:docMk/>
            <pc:sldMk cId="2464177411" sldId="2147480790"/>
            <ac:spMk id="26" creationId="{A5910DAA-5F11-467F-D78D-59D8EB8110A3}"/>
          </ac:spMkLst>
        </pc:spChg>
      </pc:sldChg>
      <pc:sldChg chg="addSp modSp mod">
        <pc:chgData name="Justin Contre" userId="5f52800d-fbff-4894-b082-f213ef2e9630" providerId="ADAL" clId="{B9AB2383-B726-56E2-836B-B61395148784}" dt="2026-09-11T21:46:53.387" v="87" actId="1036"/>
        <pc:sldMkLst>
          <pc:docMk/>
          <pc:sldMk cId="1956816479" sldId="2147480792"/>
        </pc:sldMkLst>
        <pc:picChg chg="add mod">
          <ac:chgData name="Justin Contre" userId="5f52800d-fbff-4894-b082-f213ef2e9630" providerId="ADAL" clId="{B9AB2383-B726-56E2-836B-B61395148784}" dt="2026-09-11T21:46:53.387" v="87" actId="1036"/>
          <ac:picMkLst>
            <pc:docMk/>
            <pc:sldMk cId="1956816479" sldId="2147480792"/>
            <ac:picMk id="2" creationId="{B9E9E1B2-E13B-484A-60BE-9D563B15D1F2}"/>
          </ac:picMkLst>
        </pc:picChg>
      </pc:sldChg>
      <pc:sldChg chg="addSp modSp">
        <pc:chgData name="Justin Contre" userId="5f52800d-fbff-4894-b082-f213ef2e9630" providerId="ADAL" clId="{B9AB2383-B726-56E2-836B-B61395148784}" dt="2026-09-11T21:46:58.977" v="89"/>
        <pc:sldMkLst>
          <pc:docMk/>
          <pc:sldMk cId="337008542" sldId="2147480793"/>
        </pc:sldMkLst>
        <pc:picChg chg="add mod">
          <ac:chgData name="Justin Contre" userId="5f52800d-fbff-4894-b082-f213ef2e9630" providerId="ADAL" clId="{B9AB2383-B726-56E2-836B-B61395148784}" dt="2026-09-11T21:46:58.977" v="89"/>
          <ac:picMkLst>
            <pc:docMk/>
            <pc:sldMk cId="337008542" sldId="2147480793"/>
            <ac:picMk id="2" creationId="{CEE48E6A-E2A3-301E-44CE-E6F1DB90690C}"/>
          </ac:picMkLst>
        </pc:picChg>
      </pc:sldChg>
      <pc:sldChg chg="addSp modSp">
        <pc:chgData name="Justin Contre" userId="5f52800d-fbff-4894-b082-f213ef2e9630" providerId="ADAL" clId="{B9AB2383-B726-56E2-836B-B61395148784}" dt="2026-09-11T21:47:19.027" v="91"/>
        <pc:sldMkLst>
          <pc:docMk/>
          <pc:sldMk cId="759671057" sldId="2147480794"/>
        </pc:sldMkLst>
        <pc:picChg chg="add mod">
          <ac:chgData name="Justin Contre" userId="5f52800d-fbff-4894-b082-f213ef2e9630" providerId="ADAL" clId="{B9AB2383-B726-56E2-836B-B61395148784}" dt="2026-09-11T21:47:19.027" v="91"/>
          <ac:picMkLst>
            <pc:docMk/>
            <pc:sldMk cId="759671057" sldId="2147480794"/>
            <ac:picMk id="2" creationId="{1A83173A-E059-33CA-CA37-8D80269A1F36}"/>
          </ac:picMkLst>
        </pc:picChg>
      </pc:sldChg>
      <pc:sldChg chg="addSp modSp mod">
        <pc:chgData name="Justin Contre" userId="5f52800d-fbff-4894-b082-f213ef2e9630" providerId="ADAL" clId="{B9AB2383-B726-56E2-836B-B61395148784}" dt="2026-09-11T21:47:29.410" v="94" actId="1036"/>
        <pc:sldMkLst>
          <pc:docMk/>
          <pc:sldMk cId="1411092750" sldId="2147480795"/>
        </pc:sldMkLst>
        <pc:picChg chg="add mod">
          <ac:chgData name="Justin Contre" userId="5f52800d-fbff-4894-b082-f213ef2e9630" providerId="ADAL" clId="{B9AB2383-B726-56E2-836B-B61395148784}" dt="2026-09-11T21:47:29.410" v="94" actId="1036"/>
          <ac:picMkLst>
            <pc:docMk/>
            <pc:sldMk cId="1411092750" sldId="2147480795"/>
            <ac:picMk id="2" creationId="{05E8172A-4CD4-1BEB-74E8-039E68CCB956}"/>
          </ac:picMkLst>
        </pc:picChg>
      </pc:sldChg>
      <pc:sldChg chg="addSp modSp">
        <pc:chgData name="Justin Contre" userId="5f52800d-fbff-4894-b082-f213ef2e9630" providerId="ADAL" clId="{B9AB2383-B726-56E2-836B-B61395148784}" dt="2026-09-11T21:47:34.756" v="96"/>
        <pc:sldMkLst>
          <pc:docMk/>
          <pc:sldMk cId="271527603" sldId="2147480796"/>
        </pc:sldMkLst>
        <pc:picChg chg="add mod">
          <ac:chgData name="Justin Contre" userId="5f52800d-fbff-4894-b082-f213ef2e9630" providerId="ADAL" clId="{B9AB2383-B726-56E2-836B-B61395148784}" dt="2026-09-11T21:47:34.756" v="96"/>
          <ac:picMkLst>
            <pc:docMk/>
            <pc:sldMk cId="271527603" sldId="2147480796"/>
            <ac:picMk id="2" creationId="{8C4BEDC5-9B92-A286-2784-46D1D9631BAF}"/>
          </ac:picMkLst>
        </pc:picChg>
      </pc:sldChg>
      <pc:sldChg chg="addSp modSp">
        <pc:chgData name="Justin Contre" userId="5f52800d-fbff-4894-b082-f213ef2e9630" providerId="ADAL" clId="{B9AB2383-B726-56E2-836B-B61395148784}" dt="2026-09-11T21:47:37.678" v="97"/>
        <pc:sldMkLst>
          <pc:docMk/>
          <pc:sldMk cId="2637675368" sldId="2147480797"/>
        </pc:sldMkLst>
        <pc:picChg chg="add mod">
          <ac:chgData name="Justin Contre" userId="5f52800d-fbff-4894-b082-f213ef2e9630" providerId="ADAL" clId="{B9AB2383-B726-56E2-836B-B61395148784}" dt="2026-09-11T21:47:37.678" v="97"/>
          <ac:picMkLst>
            <pc:docMk/>
            <pc:sldMk cId="2637675368" sldId="2147480797"/>
            <ac:picMk id="2" creationId="{B507AE3D-E078-A416-B3CC-39DE8EB1058D}"/>
          </ac:picMkLst>
        </pc:picChg>
      </pc:sldChg>
      <pc:sldChg chg="modSp mod">
        <pc:chgData name="Justin Contre" userId="5f52800d-fbff-4894-b082-f213ef2e9630" providerId="ADAL" clId="{B9AB2383-B726-56E2-836B-B61395148784}" dt="2026-09-02T16:48:27.096" v="47" actId="108"/>
        <pc:sldMkLst>
          <pc:docMk/>
          <pc:sldMk cId="2863085193" sldId="2147480798"/>
        </pc:sldMkLst>
        <pc:spChg chg="mod">
          <ac:chgData name="Justin Contre" userId="5f52800d-fbff-4894-b082-f213ef2e9630" providerId="ADAL" clId="{B9AB2383-B726-56E2-836B-B61395148784}" dt="2026-09-02T16:48:27.096" v="47" actId="108"/>
          <ac:spMkLst>
            <pc:docMk/>
            <pc:sldMk cId="2863085193" sldId="2147480798"/>
            <ac:spMk id="139" creationId="{37BE4984-B992-77C2-2061-ED83DEEB5239}"/>
          </ac:spMkLst>
        </pc:spChg>
      </pc:sldChg>
      <pc:sldChg chg="modSp mod">
        <pc:chgData name="Justin Contre" userId="5f52800d-fbff-4894-b082-f213ef2e9630" providerId="ADAL" clId="{B9AB2383-B726-56E2-836B-B61395148784}" dt="2026-09-02T16:45:52.392" v="39" actId="1076"/>
        <pc:sldMkLst>
          <pc:docMk/>
          <pc:sldMk cId="0" sldId="2147480799"/>
        </pc:sldMkLst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4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5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6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7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8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19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20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21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22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02T16:45:52.392" v="39" actId="1076"/>
          <ac:spMkLst>
            <pc:docMk/>
            <pc:sldMk cId="0" sldId="2147480799"/>
            <ac:spMk id="5125" creationId="{00000000-0000-0000-0000-000000000000}"/>
          </ac:spMkLst>
        </pc:spChg>
      </pc:sldChg>
      <pc:sldChg chg="modSp mod modClrScheme chgLayout">
        <pc:chgData name="Justin Contre" userId="5f52800d-fbff-4894-b082-f213ef2e9630" providerId="ADAL" clId="{B9AB2383-B726-56E2-836B-B61395148784}" dt="2026-09-02T16:40:33.767" v="5"/>
        <pc:sldMkLst>
          <pc:docMk/>
          <pc:sldMk cId="1584586587" sldId="2147480800"/>
        </pc:sldMkLst>
        <pc:spChg chg="mod ord">
          <ac:chgData name="Justin Contre" userId="5f52800d-fbff-4894-b082-f213ef2e9630" providerId="ADAL" clId="{B9AB2383-B726-56E2-836B-B61395148784}" dt="2026-09-02T16:40:33.767" v="5"/>
          <ac:spMkLst>
            <pc:docMk/>
            <pc:sldMk cId="1584586587" sldId="2147480800"/>
            <ac:spMk id="23" creationId="{C25EEFBE-84A0-2482-AE88-E63D169E7D8A}"/>
          </ac:spMkLst>
        </pc:spChg>
        <pc:spChg chg="mod ord">
          <ac:chgData name="Justin Contre" userId="5f52800d-fbff-4894-b082-f213ef2e9630" providerId="ADAL" clId="{B9AB2383-B726-56E2-836B-B61395148784}" dt="2026-09-02T16:40:33.767" v="5"/>
          <ac:spMkLst>
            <pc:docMk/>
            <pc:sldMk cId="1584586587" sldId="2147480800"/>
            <ac:spMk id="24" creationId="{C6801262-3CFB-357A-DB3C-FA4097AD48FF}"/>
          </ac:spMkLst>
        </pc:spChg>
      </pc:sldChg>
      <pc:sldChg chg="addSp modSp mod">
        <pc:chgData name="Justin Contre" userId="5f52800d-fbff-4894-b082-f213ef2e9630" providerId="ADAL" clId="{B9AB2383-B726-56E2-836B-B61395148784}" dt="2026-09-11T21:46:45.131" v="85" actId="1036"/>
        <pc:sldMkLst>
          <pc:docMk/>
          <pc:sldMk cId="2995583827" sldId="2147480806"/>
        </pc:sldMkLst>
        <pc:picChg chg="add mod">
          <ac:chgData name="Justin Contre" userId="5f52800d-fbff-4894-b082-f213ef2e9630" providerId="ADAL" clId="{B9AB2383-B726-56E2-836B-B61395148784}" dt="2026-09-11T21:46:45.131" v="85" actId="1036"/>
          <ac:picMkLst>
            <pc:docMk/>
            <pc:sldMk cId="2995583827" sldId="2147480806"/>
            <ac:picMk id="2" creationId="{17D1B067-B722-EC1F-DE63-6718F8A862CF}"/>
          </ac:picMkLst>
        </pc:picChg>
      </pc:sldChg>
      <pc:sldChg chg="addSp modSp">
        <pc:chgData name="Justin Contre" userId="5f52800d-fbff-4894-b082-f213ef2e9630" providerId="ADAL" clId="{B9AB2383-B726-56E2-836B-B61395148784}" dt="2026-09-11T21:46:56.300" v="88"/>
        <pc:sldMkLst>
          <pc:docMk/>
          <pc:sldMk cId="1670398730" sldId="2147480807"/>
        </pc:sldMkLst>
        <pc:picChg chg="add mod">
          <ac:chgData name="Justin Contre" userId="5f52800d-fbff-4894-b082-f213ef2e9630" providerId="ADAL" clId="{B9AB2383-B726-56E2-836B-B61395148784}" dt="2026-09-11T21:46:56.300" v="88"/>
          <ac:picMkLst>
            <pc:docMk/>
            <pc:sldMk cId="1670398730" sldId="2147480807"/>
            <ac:picMk id="2" creationId="{5BC06D40-2AAE-87A3-A617-CD65CF7AFEA3}"/>
          </ac:picMkLst>
        </pc:picChg>
      </pc:sldChg>
      <pc:sldChg chg="del">
        <pc:chgData name="Justin Contre" userId="5f52800d-fbff-4894-b082-f213ef2e9630" providerId="ADAL" clId="{B9AB2383-B726-56E2-836B-B61395148784}" dt="2026-09-11T19:24:27.739" v="67" actId="2696"/>
        <pc:sldMkLst>
          <pc:docMk/>
          <pc:sldMk cId="0" sldId="2147480812"/>
        </pc:sldMkLst>
      </pc:sldChg>
      <pc:sldChg chg="modSp mod modNotesTx">
        <pc:chgData name="Justin Contre" userId="5f52800d-fbff-4894-b082-f213ef2e9630" providerId="ADAL" clId="{B9AB2383-B726-56E2-836B-B61395148784}" dt="2026-09-03T16:40:13.878" v="63" actId="20577"/>
        <pc:sldMkLst>
          <pc:docMk/>
          <pc:sldMk cId="810824265" sldId="2147480813"/>
        </pc:sldMkLst>
        <pc:spChg chg="mod">
          <ac:chgData name="Justin Contre" userId="5f52800d-fbff-4894-b082-f213ef2e9630" providerId="ADAL" clId="{B9AB2383-B726-56E2-836B-B61395148784}" dt="2026-09-03T16:40:13.878" v="63" actId="20577"/>
          <ac:spMkLst>
            <pc:docMk/>
            <pc:sldMk cId="810824265" sldId="2147480813"/>
            <ac:spMk id="3" creationId="{C0F8B27E-DEAC-501F-926E-85FF92549A93}"/>
          </ac:spMkLst>
        </pc:spChg>
      </pc:sldChg>
      <pc:sldChg chg="addSp delSp modSp mod modClrScheme chgLayout">
        <pc:chgData name="Justin Contre" userId="5f52800d-fbff-4894-b082-f213ef2e9630" providerId="ADAL" clId="{B9AB2383-B726-56E2-836B-B61395148784}" dt="2026-09-03T16:42:02.295" v="65" actId="478"/>
        <pc:sldMkLst>
          <pc:docMk/>
          <pc:sldMk cId="2357156799" sldId="2147480819"/>
        </pc:sldMkLst>
        <pc:spChg chg="mod ord">
          <ac:chgData name="Justin Contre" userId="5f52800d-fbff-4894-b082-f213ef2e9630" providerId="ADAL" clId="{B9AB2383-B726-56E2-836B-B61395148784}" dt="2026-09-02T16:40:33.768" v="6"/>
          <ac:spMkLst>
            <pc:docMk/>
            <pc:sldMk cId="2357156799" sldId="2147480819"/>
            <ac:spMk id="4" creationId="{707969A1-862D-4B50-3765-4857CD202247}"/>
          </ac:spMkLst>
        </pc:spChg>
      </pc:sldChg>
      <pc:sldChg chg="addSp modSp mod ord">
        <pc:chgData name="Justin Contre" userId="5f52800d-fbff-4894-b082-f213ef2e9630" providerId="ADAL" clId="{B9AB2383-B726-56E2-836B-B61395148784}" dt="2026-09-11T21:46:37.054" v="83" actId="1037"/>
        <pc:sldMkLst>
          <pc:docMk/>
          <pc:sldMk cId="140761232" sldId="2147480824"/>
        </pc:sldMkLst>
        <pc:picChg chg="add mod">
          <ac:chgData name="Justin Contre" userId="5f52800d-fbff-4894-b082-f213ef2e9630" providerId="ADAL" clId="{B9AB2383-B726-56E2-836B-B61395148784}" dt="2026-09-11T21:46:37.054" v="83" actId="1037"/>
          <ac:picMkLst>
            <pc:docMk/>
            <pc:sldMk cId="140761232" sldId="2147480824"/>
            <ac:picMk id="2" creationId="{C205AECD-0CD6-AD38-E40B-2A21C1C634E7}"/>
          </ac:picMkLst>
        </pc:picChg>
      </pc:sldChg>
      <pc:sldChg chg="addSp modSp del mod modClrScheme chgLayout">
        <pc:chgData name="Justin Contre" userId="5f52800d-fbff-4894-b082-f213ef2e9630" providerId="ADAL" clId="{B9AB2383-B726-56E2-836B-B61395148784}" dt="2026-09-11T19:24:27.739" v="67" actId="2696"/>
        <pc:sldMkLst>
          <pc:docMk/>
          <pc:sldMk cId="4204908885" sldId="2147480825"/>
        </pc:sldMkLst>
      </pc:sldChg>
      <pc:sldChg chg="addSp modSp add mod">
        <pc:chgData name="Justin Contre" userId="5f52800d-fbff-4894-b082-f213ef2e9630" providerId="ADAL" clId="{B9AB2383-B726-56E2-836B-B61395148784}" dt="2026-09-11T21:45:56.564" v="75" actId="1076"/>
        <pc:sldMkLst>
          <pc:docMk/>
          <pc:sldMk cId="196200747" sldId="2147480827"/>
        </pc:sldMkLst>
        <pc:spChg chg="mod">
          <ac:chgData name="Justin Contre" userId="5f52800d-fbff-4894-b082-f213ef2e9630" providerId="ADAL" clId="{B9AB2383-B726-56E2-836B-B61395148784}" dt="2026-09-11T21:45:46.991" v="72" actId="1076"/>
          <ac:spMkLst>
            <pc:docMk/>
            <pc:sldMk cId="196200747" sldId="2147480827"/>
            <ac:spMk id="2" creationId="{00000000-0000-0000-0000-000000000000}"/>
          </ac:spMkLst>
        </pc:spChg>
        <pc:spChg chg="mod">
          <ac:chgData name="Justin Contre" userId="5f52800d-fbff-4894-b082-f213ef2e9630" providerId="ADAL" clId="{B9AB2383-B726-56E2-836B-B61395148784}" dt="2026-09-11T21:45:46.991" v="72" actId="1076"/>
          <ac:spMkLst>
            <pc:docMk/>
            <pc:sldMk cId="196200747" sldId="2147480827"/>
            <ac:spMk id="3" creationId="{00000000-0000-0000-0000-000000000000}"/>
          </ac:spMkLst>
        </pc:spChg>
        <pc:picChg chg="add mod">
          <ac:chgData name="Justin Contre" userId="5f52800d-fbff-4894-b082-f213ef2e9630" providerId="ADAL" clId="{B9AB2383-B726-56E2-836B-B61395148784}" dt="2026-09-11T21:45:56.564" v="75" actId="1076"/>
          <ac:picMkLst>
            <pc:docMk/>
            <pc:sldMk cId="196200747" sldId="2147480827"/>
            <ac:picMk id="4" creationId="{9C110B64-37C2-A0CA-148C-215D30D06AF8}"/>
          </ac:picMkLst>
        </pc:picChg>
      </pc:sldChg>
      <pc:sldChg chg="add">
        <pc:chgData name="Justin Contre" userId="5f52800d-fbff-4894-b082-f213ef2e9630" providerId="ADAL" clId="{B9AB2383-B726-56E2-836B-B61395148784}" dt="2026-09-02T16:40:58.510" v="9"/>
        <pc:sldMkLst>
          <pc:docMk/>
          <pc:sldMk cId="883426583" sldId="2147480828"/>
        </pc:sldMkLst>
      </pc:sldChg>
      <pc:sldChg chg="add">
        <pc:chgData name="Justin Contre" userId="5f52800d-fbff-4894-b082-f213ef2e9630" providerId="ADAL" clId="{B9AB2383-B726-56E2-836B-B61395148784}" dt="2026-09-02T16:41:05.672" v="11"/>
        <pc:sldMkLst>
          <pc:docMk/>
          <pc:sldMk cId="2484785369" sldId="2147480829"/>
        </pc:sldMkLst>
      </pc:sldChg>
      <pc:sldChg chg="add">
        <pc:chgData name="Justin Contre" userId="5f52800d-fbff-4894-b082-f213ef2e9630" providerId="ADAL" clId="{B9AB2383-B726-56E2-836B-B61395148784}" dt="2026-09-02T16:48:06.076" v="45"/>
        <pc:sldMkLst>
          <pc:docMk/>
          <pc:sldMk cId="3551903329" sldId="2147480832"/>
        </pc:sldMkLst>
      </pc:sldChg>
      <pc:sldMasterChg chg="modSldLayout">
        <pc:chgData name="Justin Contre" userId="5f52800d-fbff-4894-b082-f213ef2e9630" providerId="ADAL" clId="{B9AB2383-B726-56E2-836B-B61395148784}" dt="2026-09-02T23:58:54.585" v="52" actId="18331"/>
        <pc:sldMasterMkLst>
          <pc:docMk/>
          <pc:sldMasterMk cId="3374639263" sldId="2147483774"/>
        </pc:sldMasterMkLst>
        <pc:sldLayoutChg chg="modSp">
          <pc:chgData name="Justin Contre" userId="5f52800d-fbff-4894-b082-f213ef2e9630" providerId="ADAL" clId="{B9AB2383-B726-56E2-836B-B61395148784}" dt="2026-09-02T23:58:54.585" v="52" actId="18331"/>
          <pc:sldLayoutMkLst>
            <pc:docMk/>
            <pc:sldMasterMk cId="3374639263" sldId="2147483774"/>
            <pc:sldLayoutMk cId="2157741597" sldId="2147483777"/>
          </pc:sldLayoutMkLst>
          <pc:picChg chg="mod">
            <ac:chgData name="Justin Contre" userId="5f52800d-fbff-4894-b082-f213ef2e9630" providerId="ADAL" clId="{B9AB2383-B726-56E2-836B-B61395148784}" dt="2026-09-02T23:58:54.585" v="52" actId="18331"/>
            <ac:picMkLst>
              <pc:docMk/>
              <pc:sldMasterMk cId="3374639263" sldId="2147483774"/>
              <pc:sldLayoutMk cId="2157741597" sldId="2147483777"/>
              <ac:picMk id="10" creationId="{33D89B94-DB53-F6B6-EC8C-5A79D1BB4453}"/>
            </ac:picMkLst>
          </pc:picChg>
        </pc:sldLayoutChg>
      </pc:sldMasterChg>
      <pc:sldMasterChg chg="add addSldLayout modSldLayout">
        <pc:chgData name="Justin Contre" userId="5f52800d-fbff-4894-b082-f213ef2e9630" providerId="ADAL" clId="{B9AB2383-B726-56E2-836B-B61395148784}" dt="2026-09-02T23:57:08.830" v="49" actId="18331"/>
        <pc:sldMasterMkLst>
          <pc:docMk/>
          <pc:sldMasterMk cId="2275356221" sldId="2147483810"/>
        </pc:sldMasterMkLst>
        <pc:sldLayoutChg chg="modSp add mod">
          <pc:chgData name="Justin Contre" userId="5f52800d-fbff-4894-b082-f213ef2e9630" providerId="ADAL" clId="{B9AB2383-B726-56E2-836B-B61395148784}" dt="2026-09-02T23:57:08.830" v="49" actId="18331"/>
          <pc:sldLayoutMkLst>
            <pc:docMk/>
            <pc:sldMasterMk cId="2275356221" sldId="2147483810"/>
            <pc:sldLayoutMk cId="3347794409" sldId="2147483811"/>
          </pc:sldLayoutMkLst>
          <pc:picChg chg="mod">
            <ac:chgData name="Justin Contre" userId="5f52800d-fbff-4894-b082-f213ef2e9630" providerId="ADAL" clId="{B9AB2383-B726-56E2-836B-B61395148784}" dt="2026-09-02T23:57:08.830" v="49" actId="18331"/>
            <ac:picMkLst>
              <pc:docMk/>
              <pc:sldMasterMk cId="2275356221" sldId="2147483810"/>
              <pc:sldLayoutMk cId="3347794409" sldId="2147483811"/>
              <ac:picMk id="10" creationId="{33D89B94-DB53-F6B6-EC8C-5A79D1BB4453}"/>
            </ac:picMkLst>
          </pc:picChg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4125250847" sldId="2147483812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36282679" sldId="2147483813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8845701" sldId="2147483814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3321756590" sldId="2147483815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065781427" sldId="2147483816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010609293" sldId="2147483817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70779330" sldId="2147483818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4073057280" sldId="2147483819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072328756" sldId="2147483820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781457341" sldId="2147483821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885468658" sldId="2147483822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908433063" sldId="2147483823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3808796015" sldId="2147483824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04600397" sldId="2147483825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710199861" sldId="2147483826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354211551" sldId="2147483827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539705819" sldId="2147483828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3827654349" sldId="2147483829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857422048" sldId="2147483830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598691836" sldId="2147483831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268899922" sldId="2147483832"/>
          </pc:sldLayoutMkLst>
        </pc:sldLayoutChg>
        <pc:sldLayoutChg chg="add mo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3822392337" sldId="2147483833"/>
          </pc:sldLayoutMkLst>
        </pc:sldLayoutChg>
        <pc:sldLayoutChg chg="ad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1853121195" sldId="2147483834"/>
          </pc:sldLayoutMkLst>
        </pc:sldLayoutChg>
        <pc:sldLayoutChg chg="ad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3309497166" sldId="2147483835"/>
          </pc:sldLayoutMkLst>
        </pc:sldLayoutChg>
        <pc:sldLayoutChg chg="ad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9565817" sldId="2147483836"/>
          </pc:sldLayoutMkLst>
        </pc:sldLayoutChg>
        <pc:sldLayoutChg chg="add">
          <pc:chgData name="Justin Contre" userId="5f52800d-fbff-4894-b082-f213ef2e9630" providerId="ADAL" clId="{B9AB2383-B726-56E2-836B-B61395148784}" dt="2026-09-02T16:40:33.520" v="1"/>
          <pc:sldLayoutMkLst>
            <pc:docMk/>
            <pc:sldMasterMk cId="2275356221" sldId="2147483810"/>
            <pc:sldLayoutMk cId="731174644" sldId="2147483837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equalityhealth-my.sharepoint.com/personal/kkliebert_equalityhealth_com/Documents/Account%20Management/Copy%20of%20Membership%20Recon%20KP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86471761443795"/>
          <c:y val="0"/>
          <c:w val="0.2959474535205453"/>
          <c:h val="1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00B0B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B9-443B-88CF-9CE77D1F58CF}"/>
              </c:ext>
            </c:extLst>
          </c:dPt>
          <c:dPt>
            <c:idx val="1"/>
            <c:bubble3D val="0"/>
            <c:spPr>
              <a:solidFill>
                <a:srgbClr val="DC440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B9-443B-88CF-9CE77D1F58CF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B9-443B-88CF-9CE77D1F58CF}"/>
              </c:ext>
            </c:extLst>
          </c:dPt>
          <c:dLbls>
            <c:dLbl>
              <c:idx val="0"/>
              <c:layout>
                <c:manualLayout>
                  <c:x val="-0.2955837284164603"/>
                  <c:y val="-1.7729664663903091E-2"/>
                </c:manualLayout>
              </c:layout>
              <c:tx>
                <c:rich>
                  <a:bodyPr/>
                  <a:lstStyle/>
                  <a:p>
                    <a:fld id="{0F3E71DA-302D-4ACC-9C12-1334E667003C}" type="CATEGORYNAME">
                      <a:rPr lang="en-US"/>
                      <a:pPr/>
                      <a:t>[CATEGORY NAME]</a:t>
                    </a:fld>
                    <a:r>
                      <a:rPr lang="en-US"/>
                      <a:t>, </a:t>
                    </a:r>
                    <a:fld id="{F418C633-B19D-4A69-9723-FFAA179CC78D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03703110878868"/>
                      <c:h val="0.232439411344884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B9-443B-88CF-9CE77D1F58CF}"/>
                </c:ext>
              </c:extLst>
            </c:dLbl>
            <c:dLbl>
              <c:idx val="1"/>
              <c:layout>
                <c:manualLayout>
                  <c:x val="-0.28092329486135553"/>
                  <c:y val="-8.916862798215941E-2"/>
                </c:manualLayout>
              </c:layout>
              <c:tx>
                <c:rich>
                  <a:bodyPr/>
                  <a:lstStyle/>
                  <a:p>
                    <a:fld id="{7F1B66E1-5A8C-4084-A33D-AFAFA29F5539}" type="CATEGORYNAME">
                      <a:rPr lang="en-US"/>
                      <a:pPr/>
                      <a:t>[CATEGORY NAME]</a:t>
                    </a:fld>
                    <a:r>
                      <a:rPr lang="en-US"/>
                      <a:t>, </a:t>
                    </a:r>
                    <a:fld id="{2EAF3AE6-8415-4066-B93A-39ECD47E3C8D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74146457205005"/>
                      <c:h val="8.376304309818803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4B9-443B-88CF-9CE77D1F58CF}"/>
                </c:ext>
              </c:extLst>
            </c:dLbl>
            <c:dLbl>
              <c:idx val="2"/>
              <c:layout>
                <c:manualLayout>
                  <c:x val="0.28940363795090374"/>
                  <c:y val="-0.10757165496266215"/>
                </c:manualLayout>
              </c:layout>
              <c:tx>
                <c:rich>
                  <a:bodyPr/>
                  <a:lstStyle/>
                  <a:p>
                    <a:fld id="{8A8BAE38-C902-4F29-B047-8CF02E8AD7C8}" type="CATEGORYNAME">
                      <a:rPr lang="en-US"/>
                      <a:pPr/>
                      <a:t>[CATEGORY NAME]</a:t>
                    </a:fld>
                    <a:r>
                      <a:rPr lang="en-US"/>
                      <a:t>, </a:t>
                    </a:r>
                    <a:fld id="{4A6CE239-BE6B-4C02-9E7A-99C962B10526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66892336925303"/>
                      <c:h val="0.164969931430098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4B9-443B-88CF-9CE77D1F58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venir Next LT Pro" panose="020B0504020202020204" pitchFamily="34" charset="77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'Membership KPIs'!$P$30:$P$32</c:f>
              <c:strCache>
                <c:ptCount val="3"/>
                <c:pt idx="0">
                  <c:v>Medicaid</c:v>
                </c:pt>
                <c:pt idx="1">
                  <c:v>Medicare</c:v>
                </c:pt>
                <c:pt idx="2">
                  <c:v>DSNP/ACA/Other</c:v>
                </c:pt>
              </c:strCache>
            </c:strRef>
          </c:cat>
          <c:val>
            <c:numRef>
              <c:f>'Membership KPIs'!$Q$30:$Q$32</c:f>
              <c:numCache>
                <c:formatCode>General</c:formatCode>
                <c:ptCount val="3"/>
                <c:pt idx="0">
                  <c:v>614238</c:v>
                </c:pt>
                <c:pt idx="1">
                  <c:v>16775</c:v>
                </c:pt>
                <c:pt idx="2">
                  <c:v>18080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B9-443B-88CF-9CE77D1F58C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665935405286781"/>
          <c:y val="0.32635459629159902"/>
          <c:w val="0.23932056580955474"/>
          <c:h val="0.59690458558279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1"/>
              </a:solidFill>
              <a:latin typeface="Avenir Next LT Pro" panose="020B0504020202020204" pitchFamily="34" charset="77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solidFill>
            <a:schemeClr val="bg1"/>
          </a:solidFill>
          <a:latin typeface="Avenir Next LT Pro" panose="020B0504020202020204" pitchFamily="34" charset="77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FF4E6_B28CFB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3E482DA-078A-4D63-850F-C0E7190CAD3A}" authorId="{7F2AC886-B6A8-A99A-B16D-23D87358A496}" created="2026-08-18T20:27:52.376">
    <pc:sldMkLst xmlns:pc="http://schemas.microsoft.com/office/powerpoint/2013/main/command">
      <pc:docMk/>
      <pc:sldMk cId="3721531977" sldId="2147479812"/>
    </pc:sldMkLst>
    <p188:txBody>
      <a:bodyPr/>
      <a:lstStyle/>
      <a:p>
        <a:r>
          <a:rPr lang="en-US"/>
          <a:t>Update with sample with less measures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AD043-F915-C746-BCB2-4B803DC2FAB6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25797-4393-4A40-9822-D8D7C581C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78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0AE63-A68D-4D26-BB67-B87B20A70888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34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23FD3-3D8D-7A8A-07FC-6EE6BE428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4F685-74CE-BCF1-1B59-4CA0368AD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190DC-C932-0B20-CF8D-AE1DC7F27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25F94-27B6-FE60-6A58-9DAF112A7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87FF1-BCFF-974B-875D-5BF724D5128B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47894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DEDF0-8F78-13F2-BD61-A5669AF12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EB025C-8346-D4FD-DEF5-347C3570E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A6F1B-9713-4263-B498-12072BE64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Foundational to where we are going in our ability to have 100% </a:t>
            </a:r>
            <a:r>
              <a:rPr lang="en-US" dirty="0" err="1"/>
              <a:t>medicare</a:t>
            </a:r>
            <a:r>
              <a:rPr lang="en-US" dirty="0"/>
              <a:t> and majority of Medicaid in VBC. And to make sure you have the resources –financial, people and technology to do so.</a:t>
            </a:r>
          </a:p>
          <a:p>
            <a:r>
              <a:rPr lang="en-US" dirty="0"/>
              <a:t>20 yrs ago – many of you were just implementing your Electronic health record.   </a:t>
            </a:r>
          </a:p>
          <a:p>
            <a:pPr lvl="0"/>
            <a:r>
              <a:rPr lang="en-US" dirty="0"/>
              <a:t>“Population health management replaces "one size fits all" care with tailored, cost-effective interventions based on patients' risk levels.”</a:t>
            </a:r>
          </a:p>
          <a:p>
            <a:pPr lvl="0"/>
            <a:r>
              <a:rPr lang="en-US" dirty="0"/>
              <a:t>Focus on prevention, physical, social and economic conditions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https://www.modernhealthcare.com/patient-care/role-population-health-value-based-care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“To deliver coordinated care efficiently, healthcare systems must eliminate data silos, unleash the power of information through analytics, and communicate in frictionless ways with providers and patients.”</a:t>
            </a:r>
          </a:p>
          <a:p>
            <a:pPr lvl="1"/>
            <a:r>
              <a:rPr lang="en-US" dirty="0"/>
              <a:t>Interoperability</a:t>
            </a:r>
          </a:p>
          <a:p>
            <a:pPr lvl="1"/>
            <a:r>
              <a:rPr lang="en-US" dirty="0"/>
              <a:t>Predictive and Prescriptive Analytics</a:t>
            </a:r>
          </a:p>
          <a:p>
            <a:pPr lvl="1"/>
            <a:r>
              <a:rPr lang="en-US" dirty="0"/>
              <a:t>Patient Engagement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815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47C9D-650C-D58B-16E8-B0ACD25B2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0FA5F1-AAC7-CF2D-C95B-5445373C1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F65DF-85B5-2462-3A4F-3751A1ED0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0E2A8-4517-545A-A651-78369461A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66388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87FF1-BCFF-974B-875D-5BF724D5128B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5424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03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797-4393-4A40-9822-D8D7C581C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80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797-4393-4A40-9822-D8D7C581C2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24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90D8-4CC9-657C-B956-DB07BD9FD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8477-5A9B-DDA7-1099-18F31A2D8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FB630A-F8F0-1773-916C-2E31864CE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8DBE5-A0D8-587F-E5F3-2D8BB370CF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22308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general recommendation is to suggest creating a scorecard and focusing on the measures with the largest gaps/gaps with greatest financial impact and then looking for EHR compliant patients with records older than 3 months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10D50-A90F-D849-9EA3-4D812425A0B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07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797-4393-4A40-9822-D8D7C581C2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58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C25797-4393-4A40-9822-D8D7C581C29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96016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0CEBB-90B6-6378-33CA-AC4B7EF23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6A895-43D3-402B-DD3F-5B3D43B94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E382B0-2679-776D-42AA-2F4D2E6B6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B6381-8529-9EA1-7C09-EBA9D1500C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42038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59C08-8198-4FD1-B034-B5246FDE1C3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787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with practice-specific scorecard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10D50-A90F-D849-9EA3-4D812425A0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12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10D50-A90F-D849-9EA3-4D812425A0B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0539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future if there is no EHR back up you will not get access to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10D50-A90F-D849-9EA3-4D812425A0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9577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59C08-8198-4FD1-B034-B5246FDE1C3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0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1DC43-9649-4838-885F-25580E1C3F2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7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42925" y="619125"/>
            <a:ext cx="3978275" cy="223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Leveraging the DRVS/EHR data in a combined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59C08-8198-4FD1-B034-B5246FDE1C3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12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C25797-4393-4A40-9822-D8D7C581C29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043323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erson carrying a child on her back&#10;&#10;AI-generated content may be incorrect.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99" y="-26043"/>
            <a:ext cx="12238299" cy="6884043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83919-AAEA-04CB-1822-3E9E6621DCC0}"/>
              </a:ext>
            </a:extLst>
          </p:cNvPr>
          <p:cNvSpPr/>
          <p:nvPr/>
        </p:nvSpPr>
        <p:spPr>
          <a:xfrm>
            <a:off x="627529" y="1335741"/>
            <a:ext cx="6858001" cy="4858871"/>
          </a:xfrm>
          <a:prstGeom prst="roundRect">
            <a:avLst>
              <a:gd name="adj" fmla="val 91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erson carrying a child on her back&#10;&#10;AI-generated content may be incorrect.">
            <a:extLst>
              <a:ext uri="{FF2B5EF4-FFF2-40B4-BE49-F238E27FC236}">
                <a16:creationId xmlns:a16="http://schemas.microsoft.com/office/drawing/2014/main" id="{F1278225-3D6B-1569-8F29-05BAAD207A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0"/>
            <a:ext cx="7315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1633367"/>
            <a:ext cx="5479084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99332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4779440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er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3530" y="1809660"/>
            <a:ext cx="5479084" cy="2246525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3529" y="4326963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072" y="501677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99332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D0DD-4731-E2B0-F1EC-8C1713DED50D}"/>
              </a:ext>
            </a:extLst>
          </p:cNvPr>
          <p:cNvSpPr txBox="1">
            <a:spLocks/>
          </p:cNvSpPr>
          <p:nvPr userDrawn="1"/>
        </p:nvSpPr>
        <p:spPr>
          <a:xfrm>
            <a:off x="6052049" y="5876221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2525084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022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1633367"/>
            <a:ext cx="5479084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147" y="416460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154124" y="5876144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6282679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2018923"/>
            <a:ext cx="5706798" cy="199445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706798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29" y="443619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18086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84570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620473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6204739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531" y="467155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16951" y="5876144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2175659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65781427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0609293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08901F2-F524-4B9E-6DB3-E44925194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0846" y="1414742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D1D4E-ECEC-6A77-32D5-D2E188439D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30661" y="1399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AD07AD-B62F-2326-2165-866FEA0265EC}"/>
              </a:ext>
            </a:extLst>
          </p:cNvPr>
          <p:cNvCxnSpPr>
            <a:cxnSpLocks/>
          </p:cNvCxnSpPr>
          <p:nvPr userDrawn="1"/>
        </p:nvCxnSpPr>
        <p:spPr>
          <a:xfrm>
            <a:off x="1074644" y="-12702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40A6DF-61C6-A847-1D67-8F67169A30B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58169"/>
            <a:ext cx="107463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3AE8AC-840C-0D04-6B00-E0F6B4A553A8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2026563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31924B-15CA-D1AE-4767-EDAD27890DD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00398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145D48-82DF-C0DA-806F-F3CAECEC1D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593625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6F10AD-D4EE-6555-701E-D9FD8BCA6D0C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981407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827760-5229-20A7-81B3-A172BF37687D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4958829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4E8F33-F268-B539-FD2F-A58179A556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696"/>
          <a:stretch/>
        </p:blipFill>
        <p:spPr>
          <a:xfrm>
            <a:off x="0" y="-12701"/>
            <a:ext cx="5102110" cy="6883394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E49555-85A4-3D33-260C-E61FE3948DFF}"/>
              </a:ext>
            </a:extLst>
          </p:cNvPr>
          <p:cNvCxnSpPr>
            <a:cxnSpLocks/>
          </p:cNvCxnSpPr>
          <p:nvPr/>
        </p:nvCxnSpPr>
        <p:spPr>
          <a:xfrm flipV="1">
            <a:off x="5530661" y="2014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2D134A-7BD5-53DE-6820-1F540F35F197}"/>
              </a:ext>
            </a:extLst>
          </p:cNvPr>
          <p:cNvCxnSpPr>
            <a:cxnSpLocks/>
          </p:cNvCxnSpPr>
          <p:nvPr/>
        </p:nvCxnSpPr>
        <p:spPr>
          <a:xfrm flipV="1">
            <a:off x="5530661" y="5936249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7C055F-DF5E-DAC4-3217-410BB8513E02}"/>
              </a:ext>
            </a:extLst>
          </p:cNvPr>
          <p:cNvCxnSpPr>
            <a:cxnSpLocks/>
          </p:cNvCxnSpPr>
          <p:nvPr/>
        </p:nvCxnSpPr>
        <p:spPr>
          <a:xfrm flipV="1">
            <a:off x="5530661" y="4955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9CF83B-A327-F5D7-124E-09BA7DB03286}"/>
              </a:ext>
            </a:extLst>
          </p:cNvPr>
          <p:cNvCxnSpPr>
            <a:cxnSpLocks/>
          </p:cNvCxnSpPr>
          <p:nvPr/>
        </p:nvCxnSpPr>
        <p:spPr>
          <a:xfrm flipV="1">
            <a:off x="5530661" y="2994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7C33D7-7AF2-48A0-021C-CA80279257A4}"/>
              </a:ext>
            </a:extLst>
          </p:cNvPr>
          <p:cNvCxnSpPr>
            <a:cxnSpLocks/>
          </p:cNvCxnSpPr>
          <p:nvPr/>
        </p:nvCxnSpPr>
        <p:spPr>
          <a:xfrm flipV="1">
            <a:off x="5530661" y="3975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A787FBBD-A7CD-0E07-590C-FB4A236F181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88650" y="2612456"/>
            <a:ext cx="2924810" cy="1495794"/>
          </a:xfrm>
        </p:spPr>
        <p:txBody>
          <a:bodyPr anchor="ctr"/>
          <a:lstStyle>
            <a:lvl1pPr algn="ctr">
              <a:defRPr sz="54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38A8E4-BB82-076A-B1B0-9A792EE9B75E}"/>
              </a:ext>
            </a:extLst>
          </p:cNvPr>
          <p:cNvSpPr>
            <a:spLocks/>
          </p:cNvSpPr>
          <p:nvPr userDrawn="1"/>
        </p:nvSpPr>
        <p:spPr>
          <a:xfrm>
            <a:off x="1625972" y="2292721"/>
            <a:ext cx="3476138" cy="1350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D2CB0CD4-1C67-8250-3790-6A7A7448A35D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6330846" y="2392164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8E5CA7C-73CF-537F-D296-6EDAF47C6788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5530661" y="2379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833F18CA-F95B-BCE1-9FE6-9E5C60625280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330846" y="3369586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6FFEC52-2362-68F6-92A6-93113AF78514}"/>
              </a:ext>
            </a:extLst>
          </p:cNvPr>
          <p:cNvSpPr>
            <a:spLocks noGrp="1"/>
          </p:cNvSpPr>
          <p:nvPr userDrawn="1">
            <p:ph idx="14" hasCustomPrompt="1"/>
          </p:nvPr>
        </p:nvSpPr>
        <p:spPr>
          <a:xfrm>
            <a:off x="5530661" y="3360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71334124-4785-0395-DB4E-1594B525E40A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330846" y="4347008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80115B0C-9874-1091-CE8C-26E6A77B3C25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5530661" y="4340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6" name="Text Placeholder 38">
            <a:extLst>
              <a:ext uri="{FF2B5EF4-FFF2-40B4-BE49-F238E27FC236}">
                <a16:creationId xmlns:a16="http://schemas.microsoft.com/office/drawing/2014/main" id="{C148EF6E-0B43-BF96-EDAD-F61139615CB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30846" y="5324430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BF581457-C6CB-2BC1-492B-78CCB3861E65}"/>
              </a:ext>
            </a:extLst>
          </p:cNvPr>
          <p:cNvSpPr>
            <a:spLocks noGrp="1"/>
          </p:cNvSpPr>
          <p:nvPr userDrawn="1">
            <p:ph idx="18" hasCustomPrompt="1"/>
          </p:nvPr>
        </p:nvSpPr>
        <p:spPr>
          <a:xfrm>
            <a:off x="5530661" y="5321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rial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70779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05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58BD492-AD86-158C-EC1E-B2B4CAA677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07232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F357-3208-B933-1D13-A11548553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441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AA03D-722A-3F19-D247-3C634AA48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199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5E277-D8F4-2B9A-B2CA-B19CCADF9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80EA3EE-801A-C532-C81E-83D1BCB7C9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81457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CD5D5-14CA-9EFF-E639-2A4AE4EF2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449D8-4D53-2D18-87FA-73A15631A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2B197-D386-8E29-38A8-1089D936D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6E28D4-1067-704C-A349-930AC865A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0D605-91CE-1354-0EEE-E2D917BD5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F6D8E8B-A8CD-C0E6-8E58-635EF414B7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885468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ub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D41A-5DBE-80BF-6495-29423A9F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7C608B6-0A7B-EE82-198C-29023FDC0C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908433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11845F4-95C5-26BF-1F1A-FFEF849E1C3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099186" y="1134954"/>
            <a:ext cx="9896475" cy="482262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36ED1D-4979-2A28-9997-BA3025FF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86" y="267064"/>
            <a:ext cx="10635605" cy="4287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8796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AF09-DDB7-D14E-884B-50B36EEA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13502"/>
            <a:ext cx="3932237" cy="94389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7AB0A-C55B-01A7-DD29-3F7570E2D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8375C-20D2-667F-D14F-7C1D8D354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00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8E855-A7AE-73C8-B1FD-7398A888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37554" y="1283110"/>
            <a:ext cx="5638799" cy="5161935"/>
          </a:xfrm>
          <a:prstGeom prst="roundRect">
            <a:avLst>
              <a:gd name="adj" fmla="val 4035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784449-BBED-DD5A-D447-3AD6CD63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31219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7E39DF-A61D-C979-7A88-1917196A68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1" y="608015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2B056FF-D331-B2F9-5234-562FD480B5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5850" y="1541207"/>
            <a:ext cx="5233988" cy="470878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199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EE0CC0-4755-37F2-7D9C-8F15457231D6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1116CD-A745-0CF2-A840-07C60B5F37D9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1354211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0E0378-61DB-514E-81E4-0AEA7C3CD632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46D0CE-A9EB-B686-73D7-7F65508B1817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2539705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-16830"/>
            <a:ext cx="12192000" cy="6874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0E0378-61DB-514E-81E4-0AEA7C3CD632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46D0CE-A9EB-B686-73D7-7F65508B1817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3827654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8574220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-38758"/>
            <a:ext cx="12192000" cy="689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tx2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tx2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accent3"/>
                </a:solidFill>
                <a:latin typeface="Avenir Next LT Pro"/>
              </a:rPr>
              <a:t>Confidential   |   Copyright © 2026 Equality Health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8691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 making a heart with their hands&#10;&#10;Description automatically generated">
            <a:extLst>
              <a:ext uri="{FF2B5EF4-FFF2-40B4-BE49-F238E27FC236}">
                <a16:creationId xmlns:a16="http://schemas.microsoft.com/office/drawing/2014/main" id="{B3D0A045-6EEE-7819-A91A-762A13F9B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" y="0"/>
            <a:ext cx="12192001" cy="4367866"/>
          </a:xfrm>
          <a:prstGeom prst="rect">
            <a:avLst/>
          </a:prstGeom>
        </p:spPr>
      </p:pic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A6A6D22-909E-9E84-D4B6-CC63B0A0F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3247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CD152DDB-FCD3-5AF3-9D50-6C051E86BF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0806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CC5C6918-59A1-9BF9-A773-137A7B57A8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2026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7" name="Text Placeholder 43">
            <a:extLst>
              <a:ext uri="{FF2B5EF4-FFF2-40B4-BE49-F238E27FC236}">
                <a16:creationId xmlns:a16="http://schemas.microsoft.com/office/drawing/2014/main" id="{4240D73D-698E-1FA9-6EE8-045C14409D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9585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12EBF1-B382-01C1-3245-18DCABC279F8}"/>
              </a:ext>
            </a:extLst>
          </p:cNvPr>
          <p:cNvGrpSpPr/>
          <p:nvPr userDrawn="1"/>
        </p:nvGrpSpPr>
        <p:grpSpPr>
          <a:xfrm>
            <a:off x="931129" y="5287296"/>
            <a:ext cx="8903737" cy="507397"/>
            <a:chOff x="931129" y="5115534"/>
            <a:chExt cx="8903737" cy="5073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088CF56-C733-FE26-DDCD-3BD7CF0B861A}"/>
                </a:ext>
              </a:extLst>
            </p:cNvPr>
            <p:cNvGrpSpPr/>
            <p:nvPr/>
          </p:nvGrpSpPr>
          <p:grpSpPr>
            <a:xfrm>
              <a:off x="931129" y="5115534"/>
              <a:ext cx="507397" cy="507397"/>
              <a:chOff x="1013017" y="3429001"/>
              <a:chExt cx="437832" cy="437832"/>
            </a:xfrm>
          </p:grpSpPr>
          <p:sp>
            <p:nvSpPr>
              <p:cNvPr id="22" name="Text Placeholder 92">
                <a:extLst>
                  <a:ext uri="{FF2B5EF4-FFF2-40B4-BE49-F238E27FC236}">
                    <a16:creationId xmlns:a16="http://schemas.microsoft.com/office/drawing/2014/main" id="{EA799EBC-FE3B-66DA-C3A9-31C749F814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3429001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CAC2855-96B2-39E8-989B-6D4E9A749C90}"/>
                  </a:ext>
                </a:extLst>
              </p:cNvPr>
              <p:cNvGrpSpPr/>
              <p:nvPr/>
            </p:nvGrpSpPr>
            <p:grpSpPr>
              <a:xfrm>
                <a:off x="1160316" y="3545607"/>
                <a:ext cx="143235" cy="204621"/>
                <a:chOff x="368300" y="1355725"/>
                <a:chExt cx="200025" cy="285750"/>
              </a:xfrm>
              <a:solidFill>
                <a:schemeClr val="bg1"/>
              </a:solidFill>
            </p:grpSpPr>
            <p:sp>
              <p:nvSpPr>
                <p:cNvPr id="24" name="Freeform 56">
                  <a:extLst>
                    <a:ext uri="{FF2B5EF4-FFF2-40B4-BE49-F238E27FC236}">
                      <a16:creationId xmlns:a16="http://schemas.microsoft.com/office/drawing/2014/main" id="{5562C688-B384-281B-C922-DAF91353A5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8300" y="1355725"/>
                  <a:ext cx="200025" cy="285750"/>
                </a:xfrm>
                <a:custGeom>
                  <a:avLst/>
                  <a:gdLst>
                    <a:gd name="T0" fmla="*/ 223 w 629"/>
                    <a:gd name="T1" fmla="*/ 726 h 899"/>
                    <a:gd name="T2" fmla="*/ 127 w 629"/>
                    <a:gd name="T3" fmla="*/ 569 h 899"/>
                    <a:gd name="T4" fmla="*/ 58 w 629"/>
                    <a:gd name="T5" fmla="*/ 429 h 899"/>
                    <a:gd name="T6" fmla="*/ 35 w 629"/>
                    <a:gd name="T7" fmla="*/ 359 h 899"/>
                    <a:gd name="T8" fmla="*/ 30 w 629"/>
                    <a:gd name="T9" fmla="*/ 300 h 899"/>
                    <a:gd name="T10" fmla="*/ 38 w 629"/>
                    <a:gd name="T11" fmla="*/ 244 h 899"/>
                    <a:gd name="T12" fmla="*/ 57 w 629"/>
                    <a:gd name="T13" fmla="*/ 191 h 899"/>
                    <a:gd name="T14" fmla="*/ 86 w 629"/>
                    <a:gd name="T15" fmla="*/ 144 h 899"/>
                    <a:gd name="T16" fmla="*/ 123 w 629"/>
                    <a:gd name="T17" fmla="*/ 104 h 899"/>
                    <a:gd name="T18" fmla="*/ 166 w 629"/>
                    <a:gd name="T19" fmla="*/ 71 h 899"/>
                    <a:gd name="T20" fmla="*/ 216 w 629"/>
                    <a:gd name="T21" fmla="*/ 48 h 899"/>
                    <a:gd name="T22" fmla="*/ 270 w 629"/>
                    <a:gd name="T23" fmla="*/ 34 h 899"/>
                    <a:gd name="T24" fmla="*/ 328 w 629"/>
                    <a:gd name="T25" fmla="*/ 31 h 899"/>
                    <a:gd name="T26" fmla="*/ 385 w 629"/>
                    <a:gd name="T27" fmla="*/ 39 h 899"/>
                    <a:gd name="T28" fmla="*/ 437 w 629"/>
                    <a:gd name="T29" fmla="*/ 58 h 899"/>
                    <a:gd name="T30" fmla="*/ 484 w 629"/>
                    <a:gd name="T31" fmla="*/ 86 h 899"/>
                    <a:gd name="T32" fmla="*/ 525 w 629"/>
                    <a:gd name="T33" fmla="*/ 124 h 899"/>
                    <a:gd name="T34" fmla="*/ 557 w 629"/>
                    <a:gd name="T35" fmla="*/ 168 h 899"/>
                    <a:gd name="T36" fmla="*/ 582 w 629"/>
                    <a:gd name="T37" fmla="*/ 217 h 899"/>
                    <a:gd name="T38" fmla="*/ 596 w 629"/>
                    <a:gd name="T39" fmla="*/ 271 h 899"/>
                    <a:gd name="T40" fmla="*/ 598 w 629"/>
                    <a:gd name="T41" fmla="*/ 328 h 899"/>
                    <a:gd name="T42" fmla="*/ 584 w 629"/>
                    <a:gd name="T43" fmla="*/ 392 h 899"/>
                    <a:gd name="T44" fmla="*/ 544 w 629"/>
                    <a:gd name="T45" fmla="*/ 487 h 899"/>
                    <a:gd name="T46" fmla="*/ 453 w 629"/>
                    <a:gd name="T47" fmla="*/ 650 h 899"/>
                    <a:gd name="T48" fmla="*/ 342 w 629"/>
                    <a:gd name="T49" fmla="*/ 819 h 899"/>
                    <a:gd name="T50" fmla="*/ 298 w 629"/>
                    <a:gd name="T51" fmla="*/ 1 h 899"/>
                    <a:gd name="T52" fmla="*/ 235 w 629"/>
                    <a:gd name="T53" fmla="*/ 10 h 899"/>
                    <a:gd name="T54" fmla="*/ 177 w 629"/>
                    <a:gd name="T55" fmla="*/ 32 h 899"/>
                    <a:gd name="T56" fmla="*/ 126 w 629"/>
                    <a:gd name="T57" fmla="*/ 63 h 899"/>
                    <a:gd name="T58" fmla="*/ 81 w 629"/>
                    <a:gd name="T59" fmla="*/ 103 h 899"/>
                    <a:gd name="T60" fmla="*/ 45 w 629"/>
                    <a:gd name="T61" fmla="*/ 152 h 899"/>
                    <a:gd name="T62" fmla="*/ 19 w 629"/>
                    <a:gd name="T63" fmla="*/ 207 h 899"/>
                    <a:gd name="T64" fmla="*/ 3 w 629"/>
                    <a:gd name="T65" fmla="*/ 267 h 899"/>
                    <a:gd name="T66" fmla="*/ 1 w 629"/>
                    <a:gd name="T67" fmla="*/ 331 h 899"/>
                    <a:gd name="T68" fmla="*/ 19 w 629"/>
                    <a:gd name="T69" fmla="*/ 408 h 899"/>
                    <a:gd name="T70" fmla="*/ 67 w 629"/>
                    <a:gd name="T71" fmla="*/ 521 h 899"/>
                    <a:gd name="T72" fmla="*/ 174 w 629"/>
                    <a:gd name="T73" fmla="*/ 706 h 899"/>
                    <a:gd name="T74" fmla="*/ 285 w 629"/>
                    <a:gd name="T75" fmla="*/ 870 h 899"/>
                    <a:gd name="T76" fmla="*/ 311 w 629"/>
                    <a:gd name="T77" fmla="*/ 898 h 899"/>
                    <a:gd name="T78" fmla="*/ 324 w 629"/>
                    <a:gd name="T79" fmla="*/ 895 h 899"/>
                    <a:gd name="T80" fmla="*/ 402 w 629"/>
                    <a:gd name="T81" fmla="*/ 785 h 899"/>
                    <a:gd name="T82" fmla="*/ 510 w 629"/>
                    <a:gd name="T83" fmla="*/ 615 h 899"/>
                    <a:gd name="T84" fmla="*/ 592 w 629"/>
                    <a:gd name="T85" fmla="*/ 451 h 899"/>
                    <a:gd name="T86" fmla="*/ 621 w 629"/>
                    <a:gd name="T87" fmla="*/ 368 h 899"/>
                    <a:gd name="T88" fmla="*/ 628 w 629"/>
                    <a:gd name="T89" fmla="*/ 299 h 899"/>
                    <a:gd name="T90" fmla="*/ 619 w 629"/>
                    <a:gd name="T91" fmla="*/ 236 h 899"/>
                    <a:gd name="T92" fmla="*/ 598 w 629"/>
                    <a:gd name="T93" fmla="*/ 178 h 899"/>
                    <a:gd name="T94" fmla="*/ 566 w 629"/>
                    <a:gd name="T95" fmla="*/ 127 h 899"/>
                    <a:gd name="T96" fmla="*/ 525 w 629"/>
                    <a:gd name="T97" fmla="*/ 82 h 899"/>
                    <a:gd name="T98" fmla="*/ 477 w 629"/>
                    <a:gd name="T99" fmla="*/ 46 h 899"/>
                    <a:gd name="T100" fmla="*/ 422 w 629"/>
                    <a:gd name="T101" fmla="*/ 19 h 899"/>
                    <a:gd name="T102" fmla="*/ 362 w 629"/>
                    <a:gd name="T103" fmla="*/ 4 h 899"/>
                    <a:gd name="T104" fmla="*/ 314 w 629"/>
                    <a:gd name="T105" fmla="*/ 0 h 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29" h="899">
                      <a:moveTo>
                        <a:pt x="314" y="859"/>
                      </a:moveTo>
                      <a:lnTo>
                        <a:pt x="285" y="819"/>
                      </a:lnTo>
                      <a:lnTo>
                        <a:pt x="246" y="760"/>
                      </a:lnTo>
                      <a:lnTo>
                        <a:pt x="223" y="726"/>
                      </a:lnTo>
                      <a:lnTo>
                        <a:pt x="200" y="690"/>
                      </a:lnTo>
                      <a:lnTo>
                        <a:pt x="175" y="650"/>
                      </a:lnTo>
                      <a:lnTo>
                        <a:pt x="150" y="610"/>
                      </a:lnTo>
                      <a:lnTo>
                        <a:pt x="127" y="569"/>
                      </a:lnTo>
                      <a:lnTo>
                        <a:pt x="104" y="528"/>
                      </a:lnTo>
                      <a:lnTo>
                        <a:pt x="84" y="487"/>
                      </a:lnTo>
                      <a:lnTo>
                        <a:pt x="66" y="448"/>
                      </a:lnTo>
                      <a:lnTo>
                        <a:pt x="58" y="429"/>
                      </a:lnTo>
                      <a:lnTo>
                        <a:pt x="51" y="410"/>
                      </a:lnTo>
                      <a:lnTo>
                        <a:pt x="45" y="392"/>
                      </a:lnTo>
                      <a:lnTo>
                        <a:pt x="39" y="375"/>
                      </a:lnTo>
                      <a:lnTo>
                        <a:pt x="35" y="359"/>
                      </a:lnTo>
                      <a:lnTo>
                        <a:pt x="32" y="343"/>
                      </a:lnTo>
                      <a:lnTo>
                        <a:pt x="30" y="328"/>
                      </a:lnTo>
                      <a:lnTo>
                        <a:pt x="30" y="315"/>
                      </a:lnTo>
                      <a:lnTo>
                        <a:pt x="30" y="300"/>
                      </a:lnTo>
                      <a:lnTo>
                        <a:pt x="31" y="285"/>
                      </a:lnTo>
                      <a:lnTo>
                        <a:pt x="33" y="271"/>
                      </a:lnTo>
                      <a:lnTo>
                        <a:pt x="35" y="257"/>
                      </a:lnTo>
                      <a:lnTo>
                        <a:pt x="38" y="244"/>
                      </a:lnTo>
                      <a:lnTo>
                        <a:pt x="42" y="231"/>
                      </a:lnTo>
                      <a:lnTo>
                        <a:pt x="47" y="217"/>
                      </a:lnTo>
                      <a:lnTo>
                        <a:pt x="52" y="204"/>
                      </a:lnTo>
                      <a:lnTo>
                        <a:pt x="57" y="191"/>
                      </a:lnTo>
                      <a:lnTo>
                        <a:pt x="64" y="179"/>
                      </a:lnTo>
                      <a:lnTo>
                        <a:pt x="70" y="168"/>
                      </a:lnTo>
                      <a:lnTo>
                        <a:pt x="78" y="156"/>
                      </a:lnTo>
                      <a:lnTo>
                        <a:pt x="86" y="144"/>
                      </a:lnTo>
                      <a:lnTo>
                        <a:pt x="95" y="133"/>
                      </a:lnTo>
                      <a:lnTo>
                        <a:pt x="103" y="124"/>
                      </a:lnTo>
                      <a:lnTo>
                        <a:pt x="113" y="114"/>
                      </a:lnTo>
                      <a:lnTo>
                        <a:pt x="123" y="104"/>
                      </a:lnTo>
                      <a:lnTo>
                        <a:pt x="133" y="95"/>
                      </a:lnTo>
                      <a:lnTo>
                        <a:pt x="144" y="86"/>
                      </a:lnTo>
                      <a:lnTo>
                        <a:pt x="155" y="79"/>
                      </a:lnTo>
                      <a:lnTo>
                        <a:pt x="166" y="71"/>
                      </a:lnTo>
                      <a:lnTo>
                        <a:pt x="178" y="65"/>
                      </a:lnTo>
                      <a:lnTo>
                        <a:pt x="191" y="58"/>
                      </a:lnTo>
                      <a:lnTo>
                        <a:pt x="203" y="53"/>
                      </a:lnTo>
                      <a:lnTo>
                        <a:pt x="216" y="48"/>
                      </a:lnTo>
                      <a:lnTo>
                        <a:pt x="230" y="44"/>
                      </a:lnTo>
                      <a:lnTo>
                        <a:pt x="242" y="39"/>
                      </a:lnTo>
                      <a:lnTo>
                        <a:pt x="256" y="36"/>
                      </a:lnTo>
                      <a:lnTo>
                        <a:pt x="270" y="34"/>
                      </a:lnTo>
                      <a:lnTo>
                        <a:pt x="285" y="32"/>
                      </a:lnTo>
                      <a:lnTo>
                        <a:pt x="299" y="31"/>
                      </a:lnTo>
                      <a:lnTo>
                        <a:pt x="314" y="31"/>
                      </a:lnTo>
                      <a:lnTo>
                        <a:pt x="328" y="31"/>
                      </a:lnTo>
                      <a:lnTo>
                        <a:pt x="343" y="32"/>
                      </a:lnTo>
                      <a:lnTo>
                        <a:pt x="357" y="34"/>
                      </a:lnTo>
                      <a:lnTo>
                        <a:pt x="371" y="36"/>
                      </a:lnTo>
                      <a:lnTo>
                        <a:pt x="385" y="39"/>
                      </a:lnTo>
                      <a:lnTo>
                        <a:pt x="399" y="44"/>
                      </a:lnTo>
                      <a:lnTo>
                        <a:pt x="412" y="48"/>
                      </a:lnTo>
                      <a:lnTo>
                        <a:pt x="424" y="53"/>
                      </a:lnTo>
                      <a:lnTo>
                        <a:pt x="437" y="58"/>
                      </a:lnTo>
                      <a:lnTo>
                        <a:pt x="450" y="65"/>
                      </a:lnTo>
                      <a:lnTo>
                        <a:pt x="462" y="71"/>
                      </a:lnTo>
                      <a:lnTo>
                        <a:pt x="473" y="79"/>
                      </a:lnTo>
                      <a:lnTo>
                        <a:pt x="484" y="86"/>
                      </a:lnTo>
                      <a:lnTo>
                        <a:pt x="495" y="95"/>
                      </a:lnTo>
                      <a:lnTo>
                        <a:pt x="506" y="104"/>
                      </a:lnTo>
                      <a:lnTo>
                        <a:pt x="515" y="114"/>
                      </a:lnTo>
                      <a:lnTo>
                        <a:pt x="525" y="124"/>
                      </a:lnTo>
                      <a:lnTo>
                        <a:pt x="534" y="133"/>
                      </a:lnTo>
                      <a:lnTo>
                        <a:pt x="542" y="145"/>
                      </a:lnTo>
                      <a:lnTo>
                        <a:pt x="550" y="156"/>
                      </a:lnTo>
                      <a:lnTo>
                        <a:pt x="557" y="168"/>
                      </a:lnTo>
                      <a:lnTo>
                        <a:pt x="565" y="179"/>
                      </a:lnTo>
                      <a:lnTo>
                        <a:pt x="571" y="191"/>
                      </a:lnTo>
                      <a:lnTo>
                        <a:pt x="576" y="204"/>
                      </a:lnTo>
                      <a:lnTo>
                        <a:pt x="582" y="217"/>
                      </a:lnTo>
                      <a:lnTo>
                        <a:pt x="586" y="231"/>
                      </a:lnTo>
                      <a:lnTo>
                        <a:pt x="589" y="244"/>
                      </a:lnTo>
                      <a:lnTo>
                        <a:pt x="592" y="257"/>
                      </a:lnTo>
                      <a:lnTo>
                        <a:pt x="596" y="271"/>
                      </a:lnTo>
                      <a:lnTo>
                        <a:pt x="597" y="285"/>
                      </a:lnTo>
                      <a:lnTo>
                        <a:pt x="598" y="300"/>
                      </a:lnTo>
                      <a:lnTo>
                        <a:pt x="599" y="315"/>
                      </a:lnTo>
                      <a:lnTo>
                        <a:pt x="598" y="328"/>
                      </a:lnTo>
                      <a:lnTo>
                        <a:pt x="596" y="343"/>
                      </a:lnTo>
                      <a:lnTo>
                        <a:pt x="592" y="359"/>
                      </a:lnTo>
                      <a:lnTo>
                        <a:pt x="589" y="375"/>
                      </a:lnTo>
                      <a:lnTo>
                        <a:pt x="584" y="392"/>
                      </a:lnTo>
                      <a:lnTo>
                        <a:pt x="577" y="410"/>
                      </a:lnTo>
                      <a:lnTo>
                        <a:pt x="570" y="429"/>
                      </a:lnTo>
                      <a:lnTo>
                        <a:pt x="562" y="448"/>
                      </a:lnTo>
                      <a:lnTo>
                        <a:pt x="544" y="487"/>
                      </a:lnTo>
                      <a:lnTo>
                        <a:pt x="523" y="528"/>
                      </a:lnTo>
                      <a:lnTo>
                        <a:pt x="500" y="569"/>
                      </a:lnTo>
                      <a:lnTo>
                        <a:pt x="477" y="610"/>
                      </a:lnTo>
                      <a:lnTo>
                        <a:pt x="453" y="650"/>
                      </a:lnTo>
                      <a:lnTo>
                        <a:pt x="429" y="690"/>
                      </a:lnTo>
                      <a:lnTo>
                        <a:pt x="405" y="726"/>
                      </a:lnTo>
                      <a:lnTo>
                        <a:pt x="382" y="760"/>
                      </a:lnTo>
                      <a:lnTo>
                        <a:pt x="342" y="819"/>
                      </a:lnTo>
                      <a:lnTo>
                        <a:pt x="314" y="859"/>
                      </a:lnTo>
                      <a:lnTo>
                        <a:pt x="314" y="859"/>
                      </a:lnTo>
                      <a:close/>
                      <a:moveTo>
                        <a:pt x="314" y="0"/>
                      </a:moveTo>
                      <a:lnTo>
                        <a:pt x="298" y="1"/>
                      </a:lnTo>
                      <a:lnTo>
                        <a:pt x="282" y="2"/>
                      </a:lnTo>
                      <a:lnTo>
                        <a:pt x="266" y="4"/>
                      </a:lnTo>
                      <a:lnTo>
                        <a:pt x="251" y="6"/>
                      </a:lnTo>
                      <a:lnTo>
                        <a:pt x="235" y="10"/>
                      </a:lnTo>
                      <a:lnTo>
                        <a:pt x="220" y="15"/>
                      </a:lnTo>
                      <a:lnTo>
                        <a:pt x="206" y="19"/>
                      </a:lnTo>
                      <a:lnTo>
                        <a:pt x="191" y="25"/>
                      </a:lnTo>
                      <a:lnTo>
                        <a:pt x="177" y="32"/>
                      </a:lnTo>
                      <a:lnTo>
                        <a:pt x="164" y="38"/>
                      </a:lnTo>
                      <a:lnTo>
                        <a:pt x="150" y="46"/>
                      </a:lnTo>
                      <a:lnTo>
                        <a:pt x="139" y="54"/>
                      </a:lnTo>
                      <a:lnTo>
                        <a:pt x="126" y="63"/>
                      </a:lnTo>
                      <a:lnTo>
                        <a:pt x="114" y="72"/>
                      </a:lnTo>
                      <a:lnTo>
                        <a:pt x="102" y="82"/>
                      </a:lnTo>
                      <a:lnTo>
                        <a:pt x="92" y="93"/>
                      </a:lnTo>
                      <a:lnTo>
                        <a:pt x="81" y="103"/>
                      </a:lnTo>
                      <a:lnTo>
                        <a:pt x="71" y="115"/>
                      </a:lnTo>
                      <a:lnTo>
                        <a:pt x="62" y="127"/>
                      </a:lnTo>
                      <a:lnTo>
                        <a:pt x="53" y="139"/>
                      </a:lnTo>
                      <a:lnTo>
                        <a:pt x="45" y="152"/>
                      </a:lnTo>
                      <a:lnTo>
                        <a:pt x="37" y="165"/>
                      </a:lnTo>
                      <a:lnTo>
                        <a:pt x="31" y="178"/>
                      </a:lnTo>
                      <a:lnTo>
                        <a:pt x="24" y="192"/>
                      </a:lnTo>
                      <a:lnTo>
                        <a:pt x="19" y="207"/>
                      </a:lnTo>
                      <a:lnTo>
                        <a:pt x="13" y="221"/>
                      </a:lnTo>
                      <a:lnTo>
                        <a:pt x="9" y="236"/>
                      </a:lnTo>
                      <a:lnTo>
                        <a:pt x="6" y="251"/>
                      </a:lnTo>
                      <a:lnTo>
                        <a:pt x="3" y="267"/>
                      </a:lnTo>
                      <a:lnTo>
                        <a:pt x="1" y="283"/>
                      </a:lnTo>
                      <a:lnTo>
                        <a:pt x="0" y="299"/>
                      </a:lnTo>
                      <a:lnTo>
                        <a:pt x="0" y="315"/>
                      </a:lnTo>
                      <a:lnTo>
                        <a:pt x="1" y="331"/>
                      </a:lnTo>
                      <a:lnTo>
                        <a:pt x="3" y="348"/>
                      </a:lnTo>
                      <a:lnTo>
                        <a:pt x="7" y="368"/>
                      </a:lnTo>
                      <a:lnTo>
                        <a:pt x="11" y="387"/>
                      </a:lnTo>
                      <a:lnTo>
                        <a:pt x="19" y="408"/>
                      </a:lnTo>
                      <a:lnTo>
                        <a:pt x="26" y="430"/>
                      </a:lnTo>
                      <a:lnTo>
                        <a:pt x="35" y="451"/>
                      </a:lnTo>
                      <a:lnTo>
                        <a:pt x="45" y="473"/>
                      </a:lnTo>
                      <a:lnTo>
                        <a:pt x="67" y="521"/>
                      </a:lnTo>
                      <a:lnTo>
                        <a:pt x="92" y="568"/>
                      </a:lnTo>
                      <a:lnTo>
                        <a:pt x="118" y="615"/>
                      </a:lnTo>
                      <a:lnTo>
                        <a:pt x="146" y="661"/>
                      </a:lnTo>
                      <a:lnTo>
                        <a:pt x="174" y="706"/>
                      </a:lnTo>
                      <a:lnTo>
                        <a:pt x="201" y="747"/>
                      </a:lnTo>
                      <a:lnTo>
                        <a:pt x="226" y="785"/>
                      </a:lnTo>
                      <a:lnTo>
                        <a:pt x="250" y="819"/>
                      </a:lnTo>
                      <a:lnTo>
                        <a:pt x="285" y="870"/>
                      </a:lnTo>
                      <a:lnTo>
                        <a:pt x="302" y="893"/>
                      </a:lnTo>
                      <a:lnTo>
                        <a:pt x="305" y="895"/>
                      </a:lnTo>
                      <a:lnTo>
                        <a:pt x="308" y="897"/>
                      </a:lnTo>
                      <a:lnTo>
                        <a:pt x="311" y="898"/>
                      </a:lnTo>
                      <a:lnTo>
                        <a:pt x="314" y="899"/>
                      </a:lnTo>
                      <a:lnTo>
                        <a:pt x="317" y="898"/>
                      </a:lnTo>
                      <a:lnTo>
                        <a:pt x="321" y="897"/>
                      </a:lnTo>
                      <a:lnTo>
                        <a:pt x="324" y="895"/>
                      </a:lnTo>
                      <a:lnTo>
                        <a:pt x="326" y="893"/>
                      </a:lnTo>
                      <a:lnTo>
                        <a:pt x="343" y="870"/>
                      </a:lnTo>
                      <a:lnTo>
                        <a:pt x="378" y="819"/>
                      </a:lnTo>
                      <a:lnTo>
                        <a:pt x="402" y="785"/>
                      </a:lnTo>
                      <a:lnTo>
                        <a:pt x="428" y="747"/>
                      </a:lnTo>
                      <a:lnTo>
                        <a:pt x="454" y="706"/>
                      </a:lnTo>
                      <a:lnTo>
                        <a:pt x="482" y="661"/>
                      </a:lnTo>
                      <a:lnTo>
                        <a:pt x="510" y="615"/>
                      </a:lnTo>
                      <a:lnTo>
                        <a:pt x="536" y="568"/>
                      </a:lnTo>
                      <a:lnTo>
                        <a:pt x="561" y="521"/>
                      </a:lnTo>
                      <a:lnTo>
                        <a:pt x="583" y="473"/>
                      </a:lnTo>
                      <a:lnTo>
                        <a:pt x="592" y="451"/>
                      </a:lnTo>
                      <a:lnTo>
                        <a:pt x="602" y="430"/>
                      </a:lnTo>
                      <a:lnTo>
                        <a:pt x="609" y="408"/>
                      </a:lnTo>
                      <a:lnTo>
                        <a:pt x="616" y="387"/>
                      </a:lnTo>
                      <a:lnTo>
                        <a:pt x="621" y="368"/>
                      </a:lnTo>
                      <a:lnTo>
                        <a:pt x="626" y="348"/>
                      </a:lnTo>
                      <a:lnTo>
                        <a:pt x="628" y="331"/>
                      </a:lnTo>
                      <a:lnTo>
                        <a:pt x="629" y="315"/>
                      </a:lnTo>
                      <a:lnTo>
                        <a:pt x="628" y="299"/>
                      </a:lnTo>
                      <a:lnTo>
                        <a:pt x="627" y="283"/>
                      </a:lnTo>
                      <a:lnTo>
                        <a:pt x="624" y="267"/>
                      </a:lnTo>
                      <a:lnTo>
                        <a:pt x="622" y="251"/>
                      </a:lnTo>
                      <a:lnTo>
                        <a:pt x="619" y="236"/>
                      </a:lnTo>
                      <a:lnTo>
                        <a:pt x="615" y="221"/>
                      </a:lnTo>
                      <a:lnTo>
                        <a:pt x="609" y="207"/>
                      </a:lnTo>
                      <a:lnTo>
                        <a:pt x="604" y="192"/>
                      </a:lnTo>
                      <a:lnTo>
                        <a:pt x="598" y="178"/>
                      </a:lnTo>
                      <a:lnTo>
                        <a:pt x="590" y="165"/>
                      </a:lnTo>
                      <a:lnTo>
                        <a:pt x="583" y="152"/>
                      </a:lnTo>
                      <a:lnTo>
                        <a:pt x="575" y="139"/>
                      </a:lnTo>
                      <a:lnTo>
                        <a:pt x="566" y="127"/>
                      </a:lnTo>
                      <a:lnTo>
                        <a:pt x="557" y="115"/>
                      </a:lnTo>
                      <a:lnTo>
                        <a:pt x="546" y="103"/>
                      </a:lnTo>
                      <a:lnTo>
                        <a:pt x="537" y="93"/>
                      </a:lnTo>
                      <a:lnTo>
                        <a:pt x="525" y="82"/>
                      </a:lnTo>
                      <a:lnTo>
                        <a:pt x="514" y="72"/>
                      </a:lnTo>
                      <a:lnTo>
                        <a:pt x="502" y="63"/>
                      </a:lnTo>
                      <a:lnTo>
                        <a:pt x="490" y="54"/>
                      </a:lnTo>
                      <a:lnTo>
                        <a:pt x="477" y="46"/>
                      </a:lnTo>
                      <a:lnTo>
                        <a:pt x="464" y="38"/>
                      </a:lnTo>
                      <a:lnTo>
                        <a:pt x="450" y="32"/>
                      </a:lnTo>
                      <a:lnTo>
                        <a:pt x="436" y="25"/>
                      </a:lnTo>
                      <a:lnTo>
                        <a:pt x="422" y="19"/>
                      </a:lnTo>
                      <a:lnTo>
                        <a:pt x="407" y="15"/>
                      </a:lnTo>
                      <a:lnTo>
                        <a:pt x="392" y="10"/>
                      </a:lnTo>
                      <a:lnTo>
                        <a:pt x="377" y="7"/>
                      </a:lnTo>
                      <a:lnTo>
                        <a:pt x="362" y="4"/>
                      </a:lnTo>
                      <a:lnTo>
                        <a:pt x="346" y="2"/>
                      </a:lnTo>
                      <a:lnTo>
                        <a:pt x="330" y="1"/>
                      </a:lnTo>
                      <a:lnTo>
                        <a:pt x="314" y="1"/>
                      </a:lnTo>
                      <a:lnTo>
                        <a:pt x="3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venir Next LT Pro" panose="020B0504020202020204" pitchFamily="34" charset="77"/>
                  </a:endParaRPr>
                </a:p>
              </p:txBody>
            </p:sp>
            <p:sp>
              <p:nvSpPr>
                <p:cNvPr id="25" name="Freeform 57">
                  <a:extLst>
                    <a:ext uri="{FF2B5EF4-FFF2-40B4-BE49-F238E27FC236}">
                      <a16:creationId xmlns:a16="http://schemas.microsoft.com/office/drawing/2014/main" id="{363C1402-E7ED-1225-111E-D10745AEC4E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451" y="1412874"/>
                  <a:ext cx="85725" cy="85725"/>
                </a:xfrm>
                <a:custGeom>
                  <a:avLst/>
                  <a:gdLst>
                    <a:gd name="T0" fmla="*/ 114 w 270"/>
                    <a:gd name="T1" fmla="*/ 238 h 270"/>
                    <a:gd name="T2" fmla="*/ 85 w 270"/>
                    <a:gd name="T3" fmla="*/ 227 h 270"/>
                    <a:gd name="T4" fmla="*/ 61 w 270"/>
                    <a:gd name="T5" fmla="*/ 209 h 270"/>
                    <a:gd name="T6" fmla="*/ 43 w 270"/>
                    <a:gd name="T7" fmla="*/ 184 h 270"/>
                    <a:gd name="T8" fmla="*/ 32 w 270"/>
                    <a:gd name="T9" fmla="*/ 156 h 270"/>
                    <a:gd name="T10" fmla="*/ 30 w 270"/>
                    <a:gd name="T11" fmla="*/ 124 h 270"/>
                    <a:gd name="T12" fmla="*/ 39 w 270"/>
                    <a:gd name="T13" fmla="*/ 93 h 270"/>
                    <a:gd name="T14" fmla="*/ 54 w 270"/>
                    <a:gd name="T15" fmla="*/ 68 h 270"/>
                    <a:gd name="T16" fmla="*/ 76 w 270"/>
                    <a:gd name="T17" fmla="*/ 47 h 270"/>
                    <a:gd name="T18" fmla="*/ 104 w 270"/>
                    <a:gd name="T19" fmla="*/ 35 h 270"/>
                    <a:gd name="T20" fmla="*/ 135 w 270"/>
                    <a:gd name="T21" fmla="*/ 30 h 270"/>
                    <a:gd name="T22" fmla="*/ 166 w 270"/>
                    <a:gd name="T23" fmla="*/ 35 h 270"/>
                    <a:gd name="T24" fmla="*/ 194 w 270"/>
                    <a:gd name="T25" fmla="*/ 47 h 270"/>
                    <a:gd name="T26" fmla="*/ 215 w 270"/>
                    <a:gd name="T27" fmla="*/ 68 h 270"/>
                    <a:gd name="T28" fmla="*/ 231 w 270"/>
                    <a:gd name="T29" fmla="*/ 95 h 270"/>
                    <a:gd name="T30" fmla="*/ 239 w 270"/>
                    <a:gd name="T31" fmla="*/ 124 h 270"/>
                    <a:gd name="T32" fmla="*/ 238 w 270"/>
                    <a:gd name="T33" fmla="*/ 156 h 270"/>
                    <a:gd name="T34" fmla="*/ 227 w 270"/>
                    <a:gd name="T35" fmla="*/ 184 h 270"/>
                    <a:gd name="T36" fmla="*/ 209 w 270"/>
                    <a:gd name="T37" fmla="*/ 209 h 270"/>
                    <a:gd name="T38" fmla="*/ 184 w 270"/>
                    <a:gd name="T39" fmla="*/ 227 h 270"/>
                    <a:gd name="T40" fmla="*/ 157 w 270"/>
                    <a:gd name="T41" fmla="*/ 238 h 270"/>
                    <a:gd name="T42" fmla="*/ 135 w 270"/>
                    <a:gd name="T43" fmla="*/ 0 h 270"/>
                    <a:gd name="T44" fmla="*/ 94 w 270"/>
                    <a:gd name="T45" fmla="*/ 6 h 270"/>
                    <a:gd name="T46" fmla="*/ 59 w 270"/>
                    <a:gd name="T47" fmla="*/ 23 h 270"/>
                    <a:gd name="T48" fmla="*/ 31 w 270"/>
                    <a:gd name="T49" fmla="*/ 50 h 270"/>
                    <a:gd name="T50" fmla="*/ 11 w 270"/>
                    <a:gd name="T51" fmla="*/ 83 h 270"/>
                    <a:gd name="T52" fmla="*/ 0 w 270"/>
                    <a:gd name="T53" fmla="*/ 121 h 270"/>
                    <a:gd name="T54" fmla="*/ 2 w 270"/>
                    <a:gd name="T55" fmla="*/ 162 h 270"/>
                    <a:gd name="T56" fmla="*/ 16 w 270"/>
                    <a:gd name="T57" fmla="*/ 199 h 270"/>
                    <a:gd name="T58" fmla="*/ 40 w 270"/>
                    <a:gd name="T59" fmla="*/ 230 h 270"/>
                    <a:gd name="T60" fmla="*/ 71 w 270"/>
                    <a:gd name="T61" fmla="*/ 253 h 270"/>
                    <a:gd name="T62" fmla="*/ 107 w 270"/>
                    <a:gd name="T63" fmla="*/ 267 h 270"/>
                    <a:gd name="T64" fmla="*/ 149 w 270"/>
                    <a:gd name="T65" fmla="*/ 269 h 270"/>
                    <a:gd name="T66" fmla="*/ 188 w 270"/>
                    <a:gd name="T67" fmla="*/ 259 h 270"/>
                    <a:gd name="T68" fmla="*/ 221 w 270"/>
                    <a:gd name="T69" fmla="*/ 239 h 270"/>
                    <a:gd name="T70" fmla="*/ 246 w 270"/>
                    <a:gd name="T71" fmla="*/ 210 h 270"/>
                    <a:gd name="T72" fmla="*/ 264 w 270"/>
                    <a:gd name="T73" fmla="*/ 175 h 270"/>
                    <a:gd name="T74" fmla="*/ 270 w 270"/>
                    <a:gd name="T75" fmla="*/ 135 h 270"/>
                    <a:gd name="T76" fmla="*/ 264 w 270"/>
                    <a:gd name="T77" fmla="*/ 95 h 270"/>
                    <a:gd name="T78" fmla="*/ 246 w 270"/>
                    <a:gd name="T79" fmla="*/ 59 h 270"/>
                    <a:gd name="T80" fmla="*/ 221 w 270"/>
                    <a:gd name="T81" fmla="*/ 30 h 270"/>
                    <a:gd name="T82" fmla="*/ 188 w 270"/>
                    <a:gd name="T83" fmla="*/ 11 h 270"/>
                    <a:gd name="T84" fmla="*/ 149 w 270"/>
                    <a:gd name="T8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0" h="270">
                      <a:moveTo>
                        <a:pt x="135" y="240"/>
                      </a:moveTo>
                      <a:lnTo>
                        <a:pt x="124" y="239"/>
                      </a:lnTo>
                      <a:lnTo>
                        <a:pt x="114" y="238"/>
                      </a:lnTo>
                      <a:lnTo>
                        <a:pt x="104" y="235"/>
                      </a:lnTo>
                      <a:lnTo>
                        <a:pt x="94" y="231"/>
                      </a:lnTo>
                      <a:lnTo>
                        <a:pt x="85" y="227"/>
                      </a:lnTo>
                      <a:lnTo>
                        <a:pt x="76" y="222"/>
                      </a:lnTo>
                      <a:lnTo>
                        <a:pt x="69" y="215"/>
                      </a:lnTo>
                      <a:lnTo>
                        <a:pt x="61" y="209"/>
                      </a:lnTo>
                      <a:lnTo>
                        <a:pt x="54" y="201"/>
                      </a:lnTo>
                      <a:lnTo>
                        <a:pt x="48" y="193"/>
                      </a:lnTo>
                      <a:lnTo>
                        <a:pt x="43" y="184"/>
                      </a:lnTo>
                      <a:lnTo>
                        <a:pt x="39" y="176"/>
                      </a:lnTo>
                      <a:lnTo>
                        <a:pt x="35" y="166"/>
                      </a:lnTo>
                      <a:lnTo>
                        <a:pt x="32" y="156"/>
                      </a:lnTo>
                      <a:lnTo>
                        <a:pt x="30" y="146"/>
                      </a:lnTo>
                      <a:lnTo>
                        <a:pt x="30" y="135"/>
                      </a:lnTo>
                      <a:lnTo>
                        <a:pt x="30" y="124"/>
                      </a:lnTo>
                      <a:lnTo>
                        <a:pt x="32" y="114"/>
                      </a:lnTo>
                      <a:lnTo>
                        <a:pt x="35" y="103"/>
                      </a:lnTo>
                      <a:lnTo>
                        <a:pt x="39" y="93"/>
                      </a:lnTo>
                      <a:lnTo>
                        <a:pt x="43" y="85"/>
                      </a:lnTo>
                      <a:lnTo>
                        <a:pt x="48" y="76"/>
                      </a:lnTo>
                      <a:lnTo>
                        <a:pt x="54" y="68"/>
                      </a:lnTo>
                      <a:lnTo>
                        <a:pt x="61" y="60"/>
                      </a:lnTo>
                      <a:lnTo>
                        <a:pt x="69" y="54"/>
                      </a:lnTo>
                      <a:lnTo>
                        <a:pt x="76" y="47"/>
                      </a:lnTo>
                      <a:lnTo>
                        <a:pt x="85" y="42"/>
                      </a:lnTo>
                      <a:lnTo>
                        <a:pt x="94" y="38"/>
                      </a:lnTo>
                      <a:lnTo>
                        <a:pt x="104" y="35"/>
                      </a:lnTo>
                      <a:lnTo>
                        <a:pt x="114" y="33"/>
                      </a:lnTo>
                      <a:lnTo>
                        <a:pt x="124" y="30"/>
                      </a:lnTo>
                      <a:lnTo>
                        <a:pt x="135" y="30"/>
                      </a:lnTo>
                      <a:lnTo>
                        <a:pt x="146" y="30"/>
                      </a:lnTo>
                      <a:lnTo>
                        <a:pt x="157" y="33"/>
                      </a:lnTo>
                      <a:lnTo>
                        <a:pt x="166" y="35"/>
                      </a:lnTo>
                      <a:lnTo>
                        <a:pt x="176" y="38"/>
                      </a:lnTo>
                      <a:lnTo>
                        <a:pt x="184" y="42"/>
                      </a:lnTo>
                      <a:lnTo>
                        <a:pt x="194" y="47"/>
                      </a:lnTo>
                      <a:lnTo>
                        <a:pt x="201" y="54"/>
                      </a:lnTo>
                      <a:lnTo>
                        <a:pt x="209" y="60"/>
                      </a:lnTo>
                      <a:lnTo>
                        <a:pt x="215" y="68"/>
                      </a:lnTo>
                      <a:lnTo>
                        <a:pt x="222" y="76"/>
                      </a:lnTo>
                      <a:lnTo>
                        <a:pt x="227" y="85"/>
                      </a:lnTo>
                      <a:lnTo>
                        <a:pt x="231" y="95"/>
                      </a:lnTo>
                      <a:lnTo>
                        <a:pt x="235" y="104"/>
                      </a:lnTo>
                      <a:lnTo>
                        <a:pt x="238" y="114"/>
                      </a:lnTo>
                      <a:lnTo>
                        <a:pt x="239" y="124"/>
                      </a:lnTo>
                      <a:lnTo>
                        <a:pt x="240" y="135"/>
                      </a:lnTo>
                      <a:lnTo>
                        <a:pt x="239" y="146"/>
                      </a:lnTo>
                      <a:lnTo>
                        <a:pt x="238" y="156"/>
                      </a:lnTo>
                      <a:lnTo>
                        <a:pt x="235" y="166"/>
                      </a:lnTo>
                      <a:lnTo>
                        <a:pt x="231" y="176"/>
                      </a:lnTo>
                      <a:lnTo>
                        <a:pt x="227" y="184"/>
                      </a:lnTo>
                      <a:lnTo>
                        <a:pt x="222" y="193"/>
                      </a:lnTo>
                      <a:lnTo>
                        <a:pt x="215" y="201"/>
                      </a:lnTo>
                      <a:lnTo>
                        <a:pt x="209" y="209"/>
                      </a:lnTo>
                      <a:lnTo>
                        <a:pt x="201" y="215"/>
                      </a:lnTo>
                      <a:lnTo>
                        <a:pt x="194" y="222"/>
                      </a:lnTo>
                      <a:lnTo>
                        <a:pt x="184" y="227"/>
                      </a:lnTo>
                      <a:lnTo>
                        <a:pt x="176" y="231"/>
                      </a:lnTo>
                      <a:lnTo>
                        <a:pt x="166" y="235"/>
                      </a:lnTo>
                      <a:lnTo>
                        <a:pt x="157" y="238"/>
                      </a:lnTo>
                      <a:lnTo>
                        <a:pt x="146" y="239"/>
                      </a:lnTo>
                      <a:lnTo>
                        <a:pt x="135" y="240"/>
                      </a:lnTo>
                      <a:close/>
                      <a:moveTo>
                        <a:pt x="135" y="0"/>
                      </a:moveTo>
                      <a:lnTo>
                        <a:pt x="121" y="0"/>
                      </a:lnTo>
                      <a:lnTo>
                        <a:pt x="107" y="3"/>
                      </a:lnTo>
                      <a:lnTo>
                        <a:pt x="94" y="6"/>
                      </a:lnTo>
                      <a:lnTo>
                        <a:pt x="83" y="11"/>
                      </a:lnTo>
                      <a:lnTo>
                        <a:pt x="71" y="16"/>
                      </a:lnTo>
                      <a:lnTo>
                        <a:pt x="59" y="23"/>
                      </a:lnTo>
                      <a:lnTo>
                        <a:pt x="50" y="30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3" y="59"/>
                      </a:lnTo>
                      <a:lnTo>
                        <a:pt x="16" y="71"/>
                      </a:lnTo>
                      <a:lnTo>
                        <a:pt x="11" y="83"/>
                      </a:lnTo>
                      <a:lnTo>
                        <a:pt x="6" y="95"/>
                      </a:lnTo>
                      <a:lnTo>
                        <a:pt x="2" y="107"/>
                      </a:lnTo>
                      <a:lnTo>
                        <a:pt x="0" y="121"/>
                      </a:lnTo>
                      <a:lnTo>
                        <a:pt x="0" y="135"/>
                      </a:lnTo>
                      <a:lnTo>
                        <a:pt x="0" y="148"/>
                      </a:lnTo>
                      <a:lnTo>
                        <a:pt x="2" y="162"/>
                      </a:lnTo>
                      <a:lnTo>
                        <a:pt x="6" y="175"/>
                      </a:lnTo>
                      <a:lnTo>
                        <a:pt x="11" y="188"/>
                      </a:lnTo>
                      <a:lnTo>
                        <a:pt x="16" y="199"/>
                      </a:lnTo>
                      <a:lnTo>
                        <a:pt x="23" y="210"/>
                      </a:lnTo>
                      <a:lnTo>
                        <a:pt x="31" y="221"/>
                      </a:lnTo>
                      <a:lnTo>
                        <a:pt x="40" y="230"/>
                      </a:lnTo>
                      <a:lnTo>
                        <a:pt x="50" y="239"/>
                      </a:lnTo>
                      <a:lnTo>
                        <a:pt x="59" y="246"/>
                      </a:lnTo>
                      <a:lnTo>
                        <a:pt x="71" y="253"/>
                      </a:lnTo>
                      <a:lnTo>
                        <a:pt x="83" y="259"/>
                      </a:lnTo>
                      <a:lnTo>
                        <a:pt x="94" y="264"/>
                      </a:lnTo>
                      <a:lnTo>
                        <a:pt x="107" y="267"/>
                      </a:lnTo>
                      <a:lnTo>
                        <a:pt x="121" y="269"/>
                      </a:lnTo>
                      <a:lnTo>
                        <a:pt x="135" y="270"/>
                      </a:lnTo>
                      <a:lnTo>
                        <a:pt x="149" y="269"/>
                      </a:lnTo>
                      <a:lnTo>
                        <a:pt x="162" y="267"/>
                      </a:lnTo>
                      <a:lnTo>
                        <a:pt x="175" y="264"/>
                      </a:lnTo>
                      <a:lnTo>
                        <a:pt x="188" y="259"/>
                      </a:lnTo>
                      <a:lnTo>
                        <a:pt x="199" y="253"/>
                      </a:lnTo>
                      <a:lnTo>
                        <a:pt x="210" y="246"/>
                      </a:lnTo>
                      <a:lnTo>
                        <a:pt x="221" y="239"/>
                      </a:lnTo>
                      <a:lnTo>
                        <a:pt x="230" y="230"/>
                      </a:lnTo>
                      <a:lnTo>
                        <a:pt x="239" y="221"/>
                      </a:lnTo>
                      <a:lnTo>
                        <a:pt x="246" y="210"/>
                      </a:lnTo>
                      <a:lnTo>
                        <a:pt x="254" y="199"/>
                      </a:lnTo>
                      <a:lnTo>
                        <a:pt x="259" y="188"/>
                      </a:lnTo>
                      <a:lnTo>
                        <a:pt x="264" y="175"/>
                      </a:lnTo>
                      <a:lnTo>
                        <a:pt x="267" y="162"/>
                      </a:lnTo>
                      <a:lnTo>
                        <a:pt x="269" y="148"/>
                      </a:lnTo>
                      <a:lnTo>
                        <a:pt x="270" y="135"/>
                      </a:lnTo>
                      <a:lnTo>
                        <a:pt x="269" y="121"/>
                      </a:lnTo>
                      <a:lnTo>
                        <a:pt x="267" y="107"/>
                      </a:lnTo>
                      <a:lnTo>
                        <a:pt x="264" y="95"/>
                      </a:lnTo>
                      <a:lnTo>
                        <a:pt x="259" y="83"/>
                      </a:lnTo>
                      <a:lnTo>
                        <a:pt x="254" y="71"/>
                      </a:lnTo>
                      <a:lnTo>
                        <a:pt x="246" y="59"/>
                      </a:lnTo>
                      <a:lnTo>
                        <a:pt x="239" y="50"/>
                      </a:lnTo>
                      <a:lnTo>
                        <a:pt x="230" y="40"/>
                      </a:lnTo>
                      <a:lnTo>
                        <a:pt x="221" y="30"/>
                      </a:lnTo>
                      <a:lnTo>
                        <a:pt x="210" y="23"/>
                      </a:lnTo>
                      <a:lnTo>
                        <a:pt x="199" y="16"/>
                      </a:lnTo>
                      <a:lnTo>
                        <a:pt x="188" y="11"/>
                      </a:lnTo>
                      <a:lnTo>
                        <a:pt x="175" y="6"/>
                      </a:lnTo>
                      <a:lnTo>
                        <a:pt x="162" y="3"/>
                      </a:lnTo>
                      <a:lnTo>
                        <a:pt x="149" y="0"/>
                      </a:lnTo>
                      <a:lnTo>
                        <a:pt x="1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venir Next LT Pro" panose="020B0504020202020204" pitchFamily="34" charset="77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CBCE803-7CE5-7F2B-FC48-FB6E6ADB172E}"/>
                </a:ext>
              </a:extLst>
            </p:cNvPr>
            <p:cNvGrpSpPr/>
            <p:nvPr/>
          </p:nvGrpSpPr>
          <p:grpSpPr>
            <a:xfrm>
              <a:off x="3729910" y="5115534"/>
              <a:ext cx="507397" cy="507397"/>
              <a:chOff x="1013017" y="4131260"/>
              <a:chExt cx="437832" cy="437832"/>
            </a:xfrm>
          </p:grpSpPr>
          <p:sp>
            <p:nvSpPr>
              <p:cNvPr id="20" name="Text Placeholder 92">
                <a:extLst>
                  <a:ext uri="{FF2B5EF4-FFF2-40B4-BE49-F238E27FC236}">
                    <a16:creationId xmlns:a16="http://schemas.microsoft.com/office/drawing/2014/main" id="{E522E661-9021-2A5A-333B-202DE25BF4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4131260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21" name="Freeform 247">
                <a:extLst>
                  <a:ext uri="{FF2B5EF4-FFF2-40B4-BE49-F238E27FC236}">
                    <a16:creationId xmlns:a16="http://schemas.microsoft.com/office/drawing/2014/main" id="{8173E7E2-8BCC-068F-5C66-8D5ABFFDDD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516" y="4247297"/>
                <a:ext cx="164834" cy="205758"/>
              </a:xfrm>
              <a:custGeom>
                <a:avLst/>
                <a:gdLst>
                  <a:gd name="T0" fmla="*/ 632 w 723"/>
                  <a:gd name="T1" fmla="*/ 765 h 904"/>
                  <a:gd name="T2" fmla="*/ 625 w 723"/>
                  <a:gd name="T3" fmla="*/ 756 h 904"/>
                  <a:gd name="T4" fmla="*/ 497 w 723"/>
                  <a:gd name="T5" fmla="*/ 753 h 904"/>
                  <a:gd name="T6" fmla="*/ 486 w 723"/>
                  <a:gd name="T7" fmla="*/ 757 h 904"/>
                  <a:gd name="T8" fmla="*/ 482 w 723"/>
                  <a:gd name="T9" fmla="*/ 768 h 904"/>
                  <a:gd name="T10" fmla="*/ 421 w 723"/>
                  <a:gd name="T11" fmla="*/ 343 h 904"/>
                  <a:gd name="T12" fmla="*/ 415 w 723"/>
                  <a:gd name="T13" fmla="*/ 335 h 904"/>
                  <a:gd name="T14" fmla="*/ 331 w 723"/>
                  <a:gd name="T15" fmla="*/ 331 h 904"/>
                  <a:gd name="T16" fmla="*/ 442 w 723"/>
                  <a:gd name="T17" fmla="*/ 300 h 904"/>
                  <a:gd name="T18" fmla="*/ 450 w 723"/>
                  <a:gd name="T19" fmla="*/ 293 h 904"/>
                  <a:gd name="T20" fmla="*/ 450 w 723"/>
                  <a:gd name="T21" fmla="*/ 281 h 904"/>
                  <a:gd name="T22" fmla="*/ 442 w 723"/>
                  <a:gd name="T23" fmla="*/ 272 h 904"/>
                  <a:gd name="T24" fmla="*/ 331 w 723"/>
                  <a:gd name="T25" fmla="*/ 211 h 904"/>
                  <a:gd name="T26" fmla="*/ 505 w 723"/>
                  <a:gd name="T27" fmla="*/ 209 h 904"/>
                  <a:gd name="T28" fmla="*/ 512 w 723"/>
                  <a:gd name="T29" fmla="*/ 199 h 904"/>
                  <a:gd name="T30" fmla="*/ 509 w 723"/>
                  <a:gd name="T31" fmla="*/ 188 h 904"/>
                  <a:gd name="T32" fmla="*/ 500 w 723"/>
                  <a:gd name="T33" fmla="*/ 181 h 904"/>
                  <a:gd name="T34" fmla="*/ 557 w 723"/>
                  <a:gd name="T35" fmla="*/ 121 h 904"/>
                  <a:gd name="T36" fmla="*/ 567 w 723"/>
                  <a:gd name="T37" fmla="*/ 117 h 904"/>
                  <a:gd name="T38" fmla="*/ 572 w 723"/>
                  <a:gd name="T39" fmla="*/ 106 h 904"/>
                  <a:gd name="T40" fmla="*/ 567 w 723"/>
                  <a:gd name="T41" fmla="*/ 95 h 904"/>
                  <a:gd name="T42" fmla="*/ 557 w 723"/>
                  <a:gd name="T43" fmla="*/ 91 h 904"/>
                  <a:gd name="T44" fmla="*/ 693 w 723"/>
                  <a:gd name="T45" fmla="*/ 873 h 904"/>
                  <a:gd name="T46" fmla="*/ 602 w 723"/>
                  <a:gd name="T47" fmla="*/ 873 h 904"/>
                  <a:gd name="T48" fmla="*/ 210 w 723"/>
                  <a:gd name="T49" fmla="*/ 783 h 904"/>
                  <a:gd name="T50" fmla="*/ 105 w 723"/>
                  <a:gd name="T51" fmla="*/ 633 h 904"/>
                  <a:gd name="T52" fmla="*/ 116 w 723"/>
                  <a:gd name="T53" fmla="*/ 629 h 904"/>
                  <a:gd name="T54" fmla="*/ 120 w 723"/>
                  <a:gd name="T55" fmla="*/ 618 h 904"/>
                  <a:gd name="T56" fmla="*/ 116 w 723"/>
                  <a:gd name="T57" fmla="*/ 607 h 904"/>
                  <a:gd name="T58" fmla="*/ 105 w 723"/>
                  <a:gd name="T59" fmla="*/ 603 h 904"/>
                  <a:gd name="T60" fmla="*/ 168 w 723"/>
                  <a:gd name="T61" fmla="*/ 542 h 904"/>
                  <a:gd name="T62" fmla="*/ 178 w 723"/>
                  <a:gd name="T63" fmla="*/ 536 h 904"/>
                  <a:gd name="T64" fmla="*/ 180 w 723"/>
                  <a:gd name="T65" fmla="*/ 525 h 904"/>
                  <a:gd name="T66" fmla="*/ 174 w 723"/>
                  <a:gd name="T67" fmla="*/ 515 h 904"/>
                  <a:gd name="T68" fmla="*/ 30 w 723"/>
                  <a:gd name="T69" fmla="*/ 513 h 904"/>
                  <a:gd name="T70" fmla="*/ 202 w 723"/>
                  <a:gd name="T71" fmla="*/ 451 h 904"/>
                  <a:gd name="T72" fmla="*/ 209 w 723"/>
                  <a:gd name="T73" fmla="*/ 443 h 904"/>
                  <a:gd name="T74" fmla="*/ 209 w 723"/>
                  <a:gd name="T75" fmla="*/ 431 h 904"/>
                  <a:gd name="T76" fmla="*/ 202 w 723"/>
                  <a:gd name="T77" fmla="*/ 424 h 904"/>
                  <a:gd name="T78" fmla="*/ 30 w 723"/>
                  <a:gd name="T79" fmla="*/ 361 h 904"/>
                  <a:gd name="T80" fmla="*/ 241 w 723"/>
                  <a:gd name="T81" fmla="*/ 768 h 904"/>
                  <a:gd name="T82" fmla="*/ 236 w 723"/>
                  <a:gd name="T83" fmla="*/ 757 h 904"/>
                  <a:gd name="T84" fmla="*/ 225 w 723"/>
                  <a:gd name="T85" fmla="*/ 753 h 904"/>
                  <a:gd name="T86" fmla="*/ 97 w 723"/>
                  <a:gd name="T87" fmla="*/ 756 h 904"/>
                  <a:gd name="T88" fmla="*/ 90 w 723"/>
                  <a:gd name="T89" fmla="*/ 765 h 904"/>
                  <a:gd name="T90" fmla="*/ 30 w 723"/>
                  <a:gd name="T91" fmla="*/ 633 h 904"/>
                  <a:gd name="T92" fmla="*/ 310 w 723"/>
                  <a:gd name="T93" fmla="*/ 2 h 904"/>
                  <a:gd name="T94" fmla="*/ 302 w 723"/>
                  <a:gd name="T95" fmla="*/ 10 h 904"/>
                  <a:gd name="T96" fmla="*/ 15 w 723"/>
                  <a:gd name="T97" fmla="*/ 331 h 904"/>
                  <a:gd name="T98" fmla="*/ 4 w 723"/>
                  <a:gd name="T99" fmla="*/ 336 h 904"/>
                  <a:gd name="T100" fmla="*/ 0 w 723"/>
                  <a:gd name="T101" fmla="*/ 346 h 904"/>
                  <a:gd name="T102" fmla="*/ 2 w 723"/>
                  <a:gd name="T103" fmla="*/ 897 h 904"/>
                  <a:gd name="T104" fmla="*/ 12 w 723"/>
                  <a:gd name="T105" fmla="*/ 903 h 904"/>
                  <a:gd name="T106" fmla="*/ 406 w 723"/>
                  <a:gd name="T107" fmla="*/ 903 h 904"/>
                  <a:gd name="T108" fmla="*/ 710 w 723"/>
                  <a:gd name="T109" fmla="*/ 903 h 904"/>
                  <a:gd name="T110" fmla="*/ 720 w 723"/>
                  <a:gd name="T111" fmla="*/ 897 h 904"/>
                  <a:gd name="T112" fmla="*/ 723 w 723"/>
                  <a:gd name="T113" fmla="*/ 15 h 904"/>
                  <a:gd name="T114" fmla="*/ 719 w 723"/>
                  <a:gd name="T115" fmla="*/ 5 h 904"/>
                  <a:gd name="T116" fmla="*/ 708 w 723"/>
                  <a:gd name="T117" fmla="*/ 0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3" h="904">
                    <a:moveTo>
                      <a:pt x="693" y="873"/>
                    </a:moveTo>
                    <a:lnTo>
                      <a:pt x="632" y="873"/>
                    </a:lnTo>
                    <a:lnTo>
                      <a:pt x="632" y="768"/>
                    </a:lnTo>
                    <a:lnTo>
                      <a:pt x="632" y="765"/>
                    </a:lnTo>
                    <a:lnTo>
                      <a:pt x="631" y="763"/>
                    </a:lnTo>
                    <a:lnTo>
                      <a:pt x="630" y="760"/>
                    </a:lnTo>
                    <a:lnTo>
                      <a:pt x="627" y="757"/>
                    </a:lnTo>
                    <a:lnTo>
                      <a:pt x="625" y="756"/>
                    </a:lnTo>
                    <a:lnTo>
                      <a:pt x="623" y="754"/>
                    </a:lnTo>
                    <a:lnTo>
                      <a:pt x="620" y="754"/>
                    </a:lnTo>
                    <a:lnTo>
                      <a:pt x="617" y="753"/>
                    </a:lnTo>
                    <a:lnTo>
                      <a:pt x="497" y="753"/>
                    </a:lnTo>
                    <a:lnTo>
                      <a:pt x="493" y="753"/>
                    </a:lnTo>
                    <a:lnTo>
                      <a:pt x="491" y="754"/>
                    </a:lnTo>
                    <a:lnTo>
                      <a:pt x="488" y="756"/>
                    </a:lnTo>
                    <a:lnTo>
                      <a:pt x="486" y="757"/>
                    </a:lnTo>
                    <a:lnTo>
                      <a:pt x="484" y="760"/>
                    </a:lnTo>
                    <a:lnTo>
                      <a:pt x="483" y="763"/>
                    </a:lnTo>
                    <a:lnTo>
                      <a:pt x="482" y="765"/>
                    </a:lnTo>
                    <a:lnTo>
                      <a:pt x="482" y="768"/>
                    </a:lnTo>
                    <a:lnTo>
                      <a:pt x="482" y="873"/>
                    </a:lnTo>
                    <a:lnTo>
                      <a:pt x="421" y="873"/>
                    </a:lnTo>
                    <a:lnTo>
                      <a:pt x="421" y="346"/>
                    </a:lnTo>
                    <a:lnTo>
                      <a:pt x="421" y="343"/>
                    </a:lnTo>
                    <a:lnTo>
                      <a:pt x="420" y="341"/>
                    </a:lnTo>
                    <a:lnTo>
                      <a:pt x="419" y="338"/>
                    </a:lnTo>
                    <a:lnTo>
                      <a:pt x="417" y="336"/>
                    </a:lnTo>
                    <a:lnTo>
                      <a:pt x="415" y="335"/>
                    </a:lnTo>
                    <a:lnTo>
                      <a:pt x="412" y="333"/>
                    </a:lnTo>
                    <a:lnTo>
                      <a:pt x="410" y="333"/>
                    </a:lnTo>
                    <a:lnTo>
                      <a:pt x="406" y="331"/>
                    </a:lnTo>
                    <a:lnTo>
                      <a:pt x="331" y="331"/>
                    </a:lnTo>
                    <a:lnTo>
                      <a:pt x="331" y="301"/>
                    </a:lnTo>
                    <a:lnTo>
                      <a:pt x="436" y="301"/>
                    </a:lnTo>
                    <a:lnTo>
                      <a:pt x="440" y="301"/>
                    </a:lnTo>
                    <a:lnTo>
                      <a:pt x="442" y="300"/>
                    </a:lnTo>
                    <a:lnTo>
                      <a:pt x="445" y="299"/>
                    </a:lnTo>
                    <a:lnTo>
                      <a:pt x="447" y="297"/>
                    </a:lnTo>
                    <a:lnTo>
                      <a:pt x="449" y="295"/>
                    </a:lnTo>
                    <a:lnTo>
                      <a:pt x="450" y="293"/>
                    </a:lnTo>
                    <a:lnTo>
                      <a:pt x="452" y="290"/>
                    </a:lnTo>
                    <a:lnTo>
                      <a:pt x="452" y="286"/>
                    </a:lnTo>
                    <a:lnTo>
                      <a:pt x="452" y="283"/>
                    </a:lnTo>
                    <a:lnTo>
                      <a:pt x="450" y="281"/>
                    </a:lnTo>
                    <a:lnTo>
                      <a:pt x="449" y="278"/>
                    </a:lnTo>
                    <a:lnTo>
                      <a:pt x="447" y="276"/>
                    </a:lnTo>
                    <a:lnTo>
                      <a:pt x="445" y="275"/>
                    </a:lnTo>
                    <a:lnTo>
                      <a:pt x="442" y="272"/>
                    </a:lnTo>
                    <a:lnTo>
                      <a:pt x="440" y="271"/>
                    </a:lnTo>
                    <a:lnTo>
                      <a:pt x="436" y="271"/>
                    </a:lnTo>
                    <a:lnTo>
                      <a:pt x="331" y="271"/>
                    </a:lnTo>
                    <a:lnTo>
                      <a:pt x="331" y="211"/>
                    </a:lnTo>
                    <a:lnTo>
                      <a:pt x="497" y="211"/>
                    </a:lnTo>
                    <a:lnTo>
                      <a:pt x="500" y="211"/>
                    </a:lnTo>
                    <a:lnTo>
                      <a:pt x="503" y="210"/>
                    </a:lnTo>
                    <a:lnTo>
                      <a:pt x="505" y="209"/>
                    </a:lnTo>
                    <a:lnTo>
                      <a:pt x="507" y="207"/>
                    </a:lnTo>
                    <a:lnTo>
                      <a:pt x="509" y="205"/>
                    </a:lnTo>
                    <a:lnTo>
                      <a:pt x="510" y="202"/>
                    </a:lnTo>
                    <a:lnTo>
                      <a:pt x="512" y="199"/>
                    </a:lnTo>
                    <a:lnTo>
                      <a:pt x="512" y="196"/>
                    </a:lnTo>
                    <a:lnTo>
                      <a:pt x="512" y="193"/>
                    </a:lnTo>
                    <a:lnTo>
                      <a:pt x="510" y="190"/>
                    </a:lnTo>
                    <a:lnTo>
                      <a:pt x="509" y="188"/>
                    </a:lnTo>
                    <a:lnTo>
                      <a:pt x="507" y="186"/>
                    </a:lnTo>
                    <a:lnTo>
                      <a:pt x="505" y="183"/>
                    </a:lnTo>
                    <a:lnTo>
                      <a:pt x="503" y="182"/>
                    </a:lnTo>
                    <a:lnTo>
                      <a:pt x="500" y="181"/>
                    </a:lnTo>
                    <a:lnTo>
                      <a:pt x="497" y="181"/>
                    </a:lnTo>
                    <a:lnTo>
                      <a:pt x="331" y="181"/>
                    </a:lnTo>
                    <a:lnTo>
                      <a:pt x="331" y="121"/>
                    </a:lnTo>
                    <a:lnTo>
                      <a:pt x="557" y="121"/>
                    </a:lnTo>
                    <a:lnTo>
                      <a:pt x="560" y="120"/>
                    </a:lnTo>
                    <a:lnTo>
                      <a:pt x="563" y="120"/>
                    </a:lnTo>
                    <a:lnTo>
                      <a:pt x="565" y="118"/>
                    </a:lnTo>
                    <a:lnTo>
                      <a:pt x="567" y="117"/>
                    </a:lnTo>
                    <a:lnTo>
                      <a:pt x="569" y="115"/>
                    </a:lnTo>
                    <a:lnTo>
                      <a:pt x="571" y="112"/>
                    </a:lnTo>
                    <a:lnTo>
                      <a:pt x="572" y="109"/>
                    </a:lnTo>
                    <a:lnTo>
                      <a:pt x="572" y="106"/>
                    </a:lnTo>
                    <a:lnTo>
                      <a:pt x="572" y="103"/>
                    </a:lnTo>
                    <a:lnTo>
                      <a:pt x="571" y="100"/>
                    </a:lnTo>
                    <a:lnTo>
                      <a:pt x="569" y="98"/>
                    </a:lnTo>
                    <a:lnTo>
                      <a:pt x="567" y="95"/>
                    </a:lnTo>
                    <a:lnTo>
                      <a:pt x="565" y="93"/>
                    </a:lnTo>
                    <a:lnTo>
                      <a:pt x="563" y="92"/>
                    </a:lnTo>
                    <a:lnTo>
                      <a:pt x="560" y="91"/>
                    </a:lnTo>
                    <a:lnTo>
                      <a:pt x="557" y="91"/>
                    </a:lnTo>
                    <a:lnTo>
                      <a:pt x="331" y="91"/>
                    </a:lnTo>
                    <a:lnTo>
                      <a:pt x="331" y="31"/>
                    </a:lnTo>
                    <a:lnTo>
                      <a:pt x="693" y="31"/>
                    </a:lnTo>
                    <a:lnTo>
                      <a:pt x="693" y="873"/>
                    </a:lnTo>
                    <a:close/>
                    <a:moveTo>
                      <a:pt x="512" y="873"/>
                    </a:moveTo>
                    <a:lnTo>
                      <a:pt x="512" y="783"/>
                    </a:lnTo>
                    <a:lnTo>
                      <a:pt x="602" y="783"/>
                    </a:lnTo>
                    <a:lnTo>
                      <a:pt x="602" y="873"/>
                    </a:lnTo>
                    <a:lnTo>
                      <a:pt x="512" y="873"/>
                    </a:lnTo>
                    <a:close/>
                    <a:moveTo>
                      <a:pt x="120" y="873"/>
                    </a:moveTo>
                    <a:lnTo>
                      <a:pt x="120" y="783"/>
                    </a:lnTo>
                    <a:lnTo>
                      <a:pt x="210" y="783"/>
                    </a:lnTo>
                    <a:lnTo>
                      <a:pt x="210" y="873"/>
                    </a:lnTo>
                    <a:lnTo>
                      <a:pt x="120" y="873"/>
                    </a:lnTo>
                    <a:close/>
                    <a:moveTo>
                      <a:pt x="30" y="633"/>
                    </a:moveTo>
                    <a:lnTo>
                      <a:pt x="105" y="633"/>
                    </a:lnTo>
                    <a:lnTo>
                      <a:pt x="108" y="633"/>
                    </a:lnTo>
                    <a:lnTo>
                      <a:pt x="112" y="632"/>
                    </a:lnTo>
                    <a:lnTo>
                      <a:pt x="114" y="630"/>
                    </a:lnTo>
                    <a:lnTo>
                      <a:pt x="116" y="629"/>
                    </a:lnTo>
                    <a:lnTo>
                      <a:pt x="118" y="627"/>
                    </a:lnTo>
                    <a:lnTo>
                      <a:pt x="119" y="623"/>
                    </a:lnTo>
                    <a:lnTo>
                      <a:pt x="120" y="621"/>
                    </a:lnTo>
                    <a:lnTo>
                      <a:pt x="120" y="618"/>
                    </a:lnTo>
                    <a:lnTo>
                      <a:pt x="120" y="615"/>
                    </a:lnTo>
                    <a:lnTo>
                      <a:pt x="119" y="611"/>
                    </a:lnTo>
                    <a:lnTo>
                      <a:pt x="118" y="609"/>
                    </a:lnTo>
                    <a:lnTo>
                      <a:pt x="116" y="607"/>
                    </a:lnTo>
                    <a:lnTo>
                      <a:pt x="114" y="605"/>
                    </a:lnTo>
                    <a:lnTo>
                      <a:pt x="112" y="604"/>
                    </a:lnTo>
                    <a:lnTo>
                      <a:pt x="108" y="603"/>
                    </a:lnTo>
                    <a:lnTo>
                      <a:pt x="105" y="603"/>
                    </a:lnTo>
                    <a:lnTo>
                      <a:pt x="30" y="603"/>
                    </a:lnTo>
                    <a:lnTo>
                      <a:pt x="30" y="543"/>
                    </a:lnTo>
                    <a:lnTo>
                      <a:pt x="165" y="543"/>
                    </a:lnTo>
                    <a:lnTo>
                      <a:pt x="168" y="542"/>
                    </a:lnTo>
                    <a:lnTo>
                      <a:pt x="172" y="542"/>
                    </a:lnTo>
                    <a:lnTo>
                      <a:pt x="174" y="540"/>
                    </a:lnTo>
                    <a:lnTo>
                      <a:pt x="176" y="539"/>
                    </a:lnTo>
                    <a:lnTo>
                      <a:pt x="178" y="536"/>
                    </a:lnTo>
                    <a:lnTo>
                      <a:pt x="179" y="533"/>
                    </a:lnTo>
                    <a:lnTo>
                      <a:pt x="180" y="531"/>
                    </a:lnTo>
                    <a:lnTo>
                      <a:pt x="180" y="528"/>
                    </a:lnTo>
                    <a:lnTo>
                      <a:pt x="180" y="525"/>
                    </a:lnTo>
                    <a:lnTo>
                      <a:pt x="179" y="521"/>
                    </a:lnTo>
                    <a:lnTo>
                      <a:pt x="178" y="519"/>
                    </a:lnTo>
                    <a:lnTo>
                      <a:pt x="176" y="517"/>
                    </a:lnTo>
                    <a:lnTo>
                      <a:pt x="174" y="515"/>
                    </a:lnTo>
                    <a:lnTo>
                      <a:pt x="172" y="514"/>
                    </a:lnTo>
                    <a:lnTo>
                      <a:pt x="168" y="513"/>
                    </a:lnTo>
                    <a:lnTo>
                      <a:pt x="165" y="513"/>
                    </a:lnTo>
                    <a:lnTo>
                      <a:pt x="30" y="513"/>
                    </a:lnTo>
                    <a:lnTo>
                      <a:pt x="30" y="452"/>
                    </a:lnTo>
                    <a:lnTo>
                      <a:pt x="195" y="452"/>
                    </a:lnTo>
                    <a:lnTo>
                      <a:pt x="198" y="452"/>
                    </a:lnTo>
                    <a:lnTo>
                      <a:pt x="202" y="451"/>
                    </a:lnTo>
                    <a:lnTo>
                      <a:pt x="204" y="449"/>
                    </a:lnTo>
                    <a:lnTo>
                      <a:pt x="206" y="447"/>
                    </a:lnTo>
                    <a:lnTo>
                      <a:pt x="208" y="445"/>
                    </a:lnTo>
                    <a:lnTo>
                      <a:pt x="209" y="443"/>
                    </a:lnTo>
                    <a:lnTo>
                      <a:pt x="210" y="440"/>
                    </a:lnTo>
                    <a:lnTo>
                      <a:pt x="210" y="438"/>
                    </a:lnTo>
                    <a:lnTo>
                      <a:pt x="210" y="434"/>
                    </a:lnTo>
                    <a:lnTo>
                      <a:pt x="209" y="431"/>
                    </a:lnTo>
                    <a:lnTo>
                      <a:pt x="208" y="429"/>
                    </a:lnTo>
                    <a:lnTo>
                      <a:pt x="206" y="427"/>
                    </a:lnTo>
                    <a:lnTo>
                      <a:pt x="204" y="425"/>
                    </a:lnTo>
                    <a:lnTo>
                      <a:pt x="202" y="424"/>
                    </a:lnTo>
                    <a:lnTo>
                      <a:pt x="198" y="423"/>
                    </a:lnTo>
                    <a:lnTo>
                      <a:pt x="195" y="422"/>
                    </a:lnTo>
                    <a:lnTo>
                      <a:pt x="30" y="422"/>
                    </a:lnTo>
                    <a:lnTo>
                      <a:pt x="30" y="361"/>
                    </a:lnTo>
                    <a:lnTo>
                      <a:pt x="391" y="361"/>
                    </a:lnTo>
                    <a:lnTo>
                      <a:pt x="391" y="873"/>
                    </a:lnTo>
                    <a:lnTo>
                      <a:pt x="241" y="873"/>
                    </a:lnTo>
                    <a:lnTo>
                      <a:pt x="241" y="768"/>
                    </a:lnTo>
                    <a:lnTo>
                      <a:pt x="240" y="765"/>
                    </a:lnTo>
                    <a:lnTo>
                      <a:pt x="239" y="763"/>
                    </a:lnTo>
                    <a:lnTo>
                      <a:pt x="238" y="760"/>
                    </a:lnTo>
                    <a:lnTo>
                      <a:pt x="236" y="757"/>
                    </a:lnTo>
                    <a:lnTo>
                      <a:pt x="234" y="756"/>
                    </a:lnTo>
                    <a:lnTo>
                      <a:pt x="232" y="754"/>
                    </a:lnTo>
                    <a:lnTo>
                      <a:pt x="228" y="754"/>
                    </a:lnTo>
                    <a:lnTo>
                      <a:pt x="225" y="753"/>
                    </a:lnTo>
                    <a:lnTo>
                      <a:pt x="105" y="753"/>
                    </a:lnTo>
                    <a:lnTo>
                      <a:pt x="102" y="753"/>
                    </a:lnTo>
                    <a:lnTo>
                      <a:pt x="100" y="754"/>
                    </a:lnTo>
                    <a:lnTo>
                      <a:pt x="97" y="756"/>
                    </a:lnTo>
                    <a:lnTo>
                      <a:pt x="94" y="757"/>
                    </a:lnTo>
                    <a:lnTo>
                      <a:pt x="93" y="760"/>
                    </a:lnTo>
                    <a:lnTo>
                      <a:pt x="91" y="763"/>
                    </a:lnTo>
                    <a:lnTo>
                      <a:pt x="90" y="765"/>
                    </a:lnTo>
                    <a:lnTo>
                      <a:pt x="90" y="768"/>
                    </a:lnTo>
                    <a:lnTo>
                      <a:pt x="90" y="873"/>
                    </a:lnTo>
                    <a:lnTo>
                      <a:pt x="30" y="873"/>
                    </a:lnTo>
                    <a:lnTo>
                      <a:pt x="30" y="633"/>
                    </a:lnTo>
                    <a:close/>
                    <a:moveTo>
                      <a:pt x="708" y="0"/>
                    </a:moveTo>
                    <a:lnTo>
                      <a:pt x="316" y="0"/>
                    </a:lnTo>
                    <a:lnTo>
                      <a:pt x="313" y="1"/>
                    </a:lnTo>
                    <a:lnTo>
                      <a:pt x="310" y="2"/>
                    </a:lnTo>
                    <a:lnTo>
                      <a:pt x="308" y="3"/>
                    </a:lnTo>
                    <a:lnTo>
                      <a:pt x="306" y="5"/>
                    </a:lnTo>
                    <a:lnTo>
                      <a:pt x="304" y="7"/>
                    </a:lnTo>
                    <a:lnTo>
                      <a:pt x="302" y="10"/>
                    </a:lnTo>
                    <a:lnTo>
                      <a:pt x="301" y="13"/>
                    </a:lnTo>
                    <a:lnTo>
                      <a:pt x="301" y="16"/>
                    </a:lnTo>
                    <a:lnTo>
                      <a:pt x="301" y="331"/>
                    </a:lnTo>
                    <a:lnTo>
                      <a:pt x="15" y="331"/>
                    </a:lnTo>
                    <a:lnTo>
                      <a:pt x="12" y="331"/>
                    </a:lnTo>
                    <a:lnTo>
                      <a:pt x="10" y="333"/>
                    </a:lnTo>
                    <a:lnTo>
                      <a:pt x="6" y="335"/>
                    </a:lnTo>
                    <a:lnTo>
                      <a:pt x="4" y="336"/>
                    </a:lnTo>
                    <a:lnTo>
                      <a:pt x="2" y="338"/>
                    </a:lnTo>
                    <a:lnTo>
                      <a:pt x="1" y="341"/>
                    </a:lnTo>
                    <a:lnTo>
                      <a:pt x="0" y="343"/>
                    </a:lnTo>
                    <a:lnTo>
                      <a:pt x="0" y="346"/>
                    </a:lnTo>
                    <a:lnTo>
                      <a:pt x="0" y="888"/>
                    </a:lnTo>
                    <a:lnTo>
                      <a:pt x="0" y="892"/>
                    </a:lnTo>
                    <a:lnTo>
                      <a:pt x="1" y="895"/>
                    </a:lnTo>
                    <a:lnTo>
                      <a:pt x="2" y="897"/>
                    </a:lnTo>
                    <a:lnTo>
                      <a:pt x="4" y="899"/>
                    </a:lnTo>
                    <a:lnTo>
                      <a:pt x="6" y="901"/>
                    </a:lnTo>
                    <a:lnTo>
                      <a:pt x="10" y="902"/>
                    </a:lnTo>
                    <a:lnTo>
                      <a:pt x="12" y="903"/>
                    </a:lnTo>
                    <a:lnTo>
                      <a:pt x="15" y="904"/>
                    </a:lnTo>
                    <a:lnTo>
                      <a:pt x="105" y="903"/>
                    </a:lnTo>
                    <a:lnTo>
                      <a:pt x="225" y="903"/>
                    </a:lnTo>
                    <a:lnTo>
                      <a:pt x="406" y="903"/>
                    </a:lnTo>
                    <a:lnTo>
                      <a:pt x="497" y="903"/>
                    </a:lnTo>
                    <a:lnTo>
                      <a:pt x="617" y="903"/>
                    </a:lnTo>
                    <a:lnTo>
                      <a:pt x="708" y="903"/>
                    </a:lnTo>
                    <a:lnTo>
                      <a:pt x="710" y="903"/>
                    </a:lnTo>
                    <a:lnTo>
                      <a:pt x="713" y="902"/>
                    </a:lnTo>
                    <a:lnTo>
                      <a:pt x="715" y="901"/>
                    </a:lnTo>
                    <a:lnTo>
                      <a:pt x="719" y="899"/>
                    </a:lnTo>
                    <a:lnTo>
                      <a:pt x="720" y="897"/>
                    </a:lnTo>
                    <a:lnTo>
                      <a:pt x="722" y="895"/>
                    </a:lnTo>
                    <a:lnTo>
                      <a:pt x="722" y="892"/>
                    </a:lnTo>
                    <a:lnTo>
                      <a:pt x="723" y="889"/>
                    </a:lnTo>
                    <a:lnTo>
                      <a:pt x="723" y="15"/>
                    </a:lnTo>
                    <a:lnTo>
                      <a:pt x="722" y="13"/>
                    </a:lnTo>
                    <a:lnTo>
                      <a:pt x="722" y="10"/>
                    </a:lnTo>
                    <a:lnTo>
                      <a:pt x="720" y="7"/>
                    </a:lnTo>
                    <a:lnTo>
                      <a:pt x="719" y="5"/>
                    </a:lnTo>
                    <a:lnTo>
                      <a:pt x="715" y="3"/>
                    </a:lnTo>
                    <a:lnTo>
                      <a:pt x="713" y="2"/>
                    </a:lnTo>
                    <a:lnTo>
                      <a:pt x="710" y="1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322D893-9101-F293-8A75-48801DB382EA}"/>
                </a:ext>
              </a:extLst>
            </p:cNvPr>
            <p:cNvGrpSpPr/>
            <p:nvPr/>
          </p:nvGrpSpPr>
          <p:grpSpPr>
            <a:xfrm>
              <a:off x="6528690" y="5115534"/>
              <a:ext cx="507397" cy="507397"/>
              <a:chOff x="1013017" y="4833519"/>
              <a:chExt cx="437832" cy="437832"/>
            </a:xfrm>
          </p:grpSpPr>
          <p:sp>
            <p:nvSpPr>
              <p:cNvPr id="18" name="Text Placeholder 92">
                <a:extLst>
                  <a:ext uri="{FF2B5EF4-FFF2-40B4-BE49-F238E27FC236}">
                    <a16:creationId xmlns:a16="http://schemas.microsoft.com/office/drawing/2014/main" id="{39E36637-F27F-95D4-BC90-A7A85D6C71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4833519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9" name="Freeform 26">
                <a:extLst>
                  <a:ext uri="{FF2B5EF4-FFF2-40B4-BE49-F238E27FC236}">
                    <a16:creationId xmlns:a16="http://schemas.microsoft.com/office/drawing/2014/main" id="{6B489585-E3E1-4DA8-B66D-37DCB00CA9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3033" y="4953535"/>
                <a:ext cx="197801" cy="197801"/>
              </a:xfrm>
              <a:custGeom>
                <a:avLst/>
                <a:gdLst>
                  <a:gd name="T0" fmla="*/ 738 w 869"/>
                  <a:gd name="T1" fmla="*/ 825 h 869"/>
                  <a:gd name="T2" fmla="*/ 684 w 869"/>
                  <a:gd name="T3" fmla="*/ 839 h 869"/>
                  <a:gd name="T4" fmla="*/ 642 w 869"/>
                  <a:gd name="T5" fmla="*/ 831 h 869"/>
                  <a:gd name="T6" fmla="*/ 536 w 869"/>
                  <a:gd name="T7" fmla="*/ 761 h 869"/>
                  <a:gd name="T8" fmla="*/ 343 w 869"/>
                  <a:gd name="T9" fmla="*/ 599 h 869"/>
                  <a:gd name="T10" fmla="*/ 169 w 869"/>
                  <a:gd name="T11" fmla="*/ 412 h 869"/>
                  <a:gd name="T12" fmla="*/ 44 w 869"/>
                  <a:gd name="T13" fmla="*/ 241 h 869"/>
                  <a:gd name="T14" fmla="*/ 30 w 869"/>
                  <a:gd name="T15" fmla="*/ 193 h 869"/>
                  <a:gd name="T16" fmla="*/ 38 w 869"/>
                  <a:gd name="T17" fmla="*/ 145 h 869"/>
                  <a:gd name="T18" fmla="*/ 64 w 869"/>
                  <a:gd name="T19" fmla="*/ 102 h 869"/>
                  <a:gd name="T20" fmla="*/ 139 w 869"/>
                  <a:gd name="T21" fmla="*/ 35 h 869"/>
                  <a:gd name="T22" fmla="*/ 175 w 869"/>
                  <a:gd name="T23" fmla="*/ 31 h 869"/>
                  <a:gd name="T24" fmla="*/ 208 w 869"/>
                  <a:gd name="T25" fmla="*/ 42 h 869"/>
                  <a:gd name="T26" fmla="*/ 322 w 869"/>
                  <a:gd name="T27" fmla="*/ 156 h 869"/>
                  <a:gd name="T28" fmla="*/ 334 w 869"/>
                  <a:gd name="T29" fmla="*/ 190 h 869"/>
                  <a:gd name="T30" fmla="*/ 329 w 869"/>
                  <a:gd name="T31" fmla="*/ 224 h 869"/>
                  <a:gd name="T32" fmla="*/ 282 w 869"/>
                  <a:gd name="T33" fmla="*/ 280 h 869"/>
                  <a:gd name="T34" fmla="*/ 314 w 869"/>
                  <a:gd name="T35" fmla="*/ 339 h 869"/>
                  <a:gd name="T36" fmla="*/ 492 w 869"/>
                  <a:gd name="T37" fmla="*/ 522 h 869"/>
                  <a:gd name="T38" fmla="*/ 585 w 869"/>
                  <a:gd name="T39" fmla="*/ 590 h 869"/>
                  <a:gd name="T40" fmla="*/ 638 w 869"/>
                  <a:gd name="T41" fmla="*/ 543 h 869"/>
                  <a:gd name="T42" fmla="*/ 672 w 869"/>
                  <a:gd name="T43" fmla="*/ 534 h 869"/>
                  <a:gd name="T44" fmla="*/ 707 w 869"/>
                  <a:gd name="T45" fmla="*/ 543 h 869"/>
                  <a:gd name="T46" fmla="*/ 823 w 869"/>
                  <a:gd name="T47" fmla="*/ 655 h 869"/>
                  <a:gd name="T48" fmla="*/ 838 w 869"/>
                  <a:gd name="T49" fmla="*/ 687 h 869"/>
                  <a:gd name="T50" fmla="*/ 837 w 869"/>
                  <a:gd name="T51" fmla="*/ 723 h 869"/>
                  <a:gd name="T52" fmla="*/ 818 w 869"/>
                  <a:gd name="T53" fmla="*/ 754 h 869"/>
                  <a:gd name="T54" fmla="*/ 730 w 869"/>
                  <a:gd name="T55" fmla="*/ 522 h 869"/>
                  <a:gd name="T56" fmla="*/ 683 w 869"/>
                  <a:gd name="T57" fmla="*/ 506 h 869"/>
                  <a:gd name="T58" fmla="*/ 632 w 869"/>
                  <a:gd name="T59" fmla="*/ 513 h 869"/>
                  <a:gd name="T60" fmla="*/ 578 w 869"/>
                  <a:gd name="T61" fmla="*/ 557 h 869"/>
                  <a:gd name="T62" fmla="*/ 406 w 869"/>
                  <a:gd name="T63" fmla="*/ 396 h 869"/>
                  <a:gd name="T64" fmla="*/ 342 w 869"/>
                  <a:gd name="T65" fmla="*/ 262 h 869"/>
                  <a:gd name="T66" fmla="*/ 363 w 869"/>
                  <a:gd name="T67" fmla="*/ 217 h 869"/>
                  <a:gd name="T68" fmla="*/ 360 w 869"/>
                  <a:gd name="T69" fmla="*/ 168 h 869"/>
                  <a:gd name="T70" fmla="*/ 334 w 869"/>
                  <a:gd name="T71" fmla="*/ 124 h 869"/>
                  <a:gd name="T72" fmla="*/ 207 w 869"/>
                  <a:gd name="T73" fmla="*/ 8 h 869"/>
                  <a:gd name="T74" fmla="*/ 158 w 869"/>
                  <a:gd name="T75" fmla="*/ 1 h 869"/>
                  <a:gd name="T76" fmla="*/ 110 w 869"/>
                  <a:gd name="T77" fmla="*/ 17 h 869"/>
                  <a:gd name="T78" fmla="*/ 27 w 869"/>
                  <a:gd name="T79" fmla="*/ 101 h 869"/>
                  <a:gd name="T80" fmla="*/ 2 w 869"/>
                  <a:gd name="T81" fmla="*/ 159 h 869"/>
                  <a:gd name="T82" fmla="*/ 5 w 869"/>
                  <a:gd name="T83" fmla="*/ 220 h 869"/>
                  <a:gd name="T84" fmla="*/ 54 w 869"/>
                  <a:gd name="T85" fmla="*/ 309 h 869"/>
                  <a:gd name="T86" fmla="*/ 213 w 869"/>
                  <a:gd name="T87" fmla="*/ 510 h 869"/>
                  <a:gd name="T88" fmla="*/ 398 w 869"/>
                  <a:gd name="T89" fmla="*/ 690 h 869"/>
                  <a:gd name="T90" fmla="*/ 603 w 869"/>
                  <a:gd name="T91" fmla="*/ 845 h 869"/>
                  <a:gd name="T92" fmla="*/ 652 w 869"/>
                  <a:gd name="T93" fmla="*/ 865 h 869"/>
                  <a:gd name="T94" fmla="*/ 713 w 869"/>
                  <a:gd name="T95" fmla="*/ 866 h 869"/>
                  <a:gd name="T96" fmla="*/ 777 w 869"/>
                  <a:gd name="T97" fmla="*/ 836 h 869"/>
                  <a:gd name="T98" fmla="*/ 857 w 869"/>
                  <a:gd name="T99" fmla="*/ 749 h 869"/>
                  <a:gd name="T100" fmla="*/ 869 w 869"/>
                  <a:gd name="T101" fmla="*/ 701 h 869"/>
                  <a:gd name="T102" fmla="*/ 857 w 869"/>
                  <a:gd name="T103" fmla="*/ 653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69" h="869">
                    <a:moveTo>
                      <a:pt x="818" y="754"/>
                    </a:moveTo>
                    <a:lnTo>
                      <a:pt x="766" y="805"/>
                    </a:lnTo>
                    <a:lnTo>
                      <a:pt x="758" y="813"/>
                    </a:lnTo>
                    <a:lnTo>
                      <a:pt x="749" y="819"/>
                    </a:lnTo>
                    <a:lnTo>
                      <a:pt x="738" y="825"/>
                    </a:lnTo>
                    <a:lnTo>
                      <a:pt x="729" y="830"/>
                    </a:lnTo>
                    <a:lnTo>
                      <a:pt x="718" y="834"/>
                    </a:lnTo>
                    <a:lnTo>
                      <a:pt x="706" y="837"/>
                    </a:lnTo>
                    <a:lnTo>
                      <a:pt x="696" y="838"/>
                    </a:lnTo>
                    <a:lnTo>
                      <a:pt x="684" y="839"/>
                    </a:lnTo>
                    <a:lnTo>
                      <a:pt x="675" y="838"/>
                    </a:lnTo>
                    <a:lnTo>
                      <a:pt x="667" y="837"/>
                    </a:lnTo>
                    <a:lnTo>
                      <a:pt x="658" y="836"/>
                    </a:lnTo>
                    <a:lnTo>
                      <a:pt x="650" y="834"/>
                    </a:lnTo>
                    <a:lnTo>
                      <a:pt x="642" y="831"/>
                    </a:lnTo>
                    <a:lnTo>
                      <a:pt x="634" y="828"/>
                    </a:lnTo>
                    <a:lnTo>
                      <a:pt x="626" y="824"/>
                    </a:lnTo>
                    <a:lnTo>
                      <a:pt x="619" y="819"/>
                    </a:lnTo>
                    <a:lnTo>
                      <a:pt x="577" y="791"/>
                    </a:lnTo>
                    <a:lnTo>
                      <a:pt x="536" y="761"/>
                    </a:lnTo>
                    <a:lnTo>
                      <a:pt x="496" y="731"/>
                    </a:lnTo>
                    <a:lnTo>
                      <a:pt x="456" y="699"/>
                    </a:lnTo>
                    <a:lnTo>
                      <a:pt x="417" y="667"/>
                    </a:lnTo>
                    <a:lnTo>
                      <a:pt x="379" y="633"/>
                    </a:lnTo>
                    <a:lnTo>
                      <a:pt x="343" y="599"/>
                    </a:lnTo>
                    <a:lnTo>
                      <a:pt x="306" y="563"/>
                    </a:lnTo>
                    <a:lnTo>
                      <a:pt x="270" y="527"/>
                    </a:lnTo>
                    <a:lnTo>
                      <a:pt x="236" y="489"/>
                    </a:lnTo>
                    <a:lnTo>
                      <a:pt x="202" y="452"/>
                    </a:lnTo>
                    <a:lnTo>
                      <a:pt x="169" y="412"/>
                    </a:lnTo>
                    <a:lnTo>
                      <a:pt x="138" y="373"/>
                    </a:lnTo>
                    <a:lnTo>
                      <a:pt x="107" y="333"/>
                    </a:lnTo>
                    <a:lnTo>
                      <a:pt x="78" y="292"/>
                    </a:lnTo>
                    <a:lnTo>
                      <a:pt x="50" y="250"/>
                    </a:lnTo>
                    <a:lnTo>
                      <a:pt x="44" y="241"/>
                    </a:lnTo>
                    <a:lnTo>
                      <a:pt x="40" y="232"/>
                    </a:lnTo>
                    <a:lnTo>
                      <a:pt x="37" y="223"/>
                    </a:lnTo>
                    <a:lnTo>
                      <a:pt x="33" y="213"/>
                    </a:lnTo>
                    <a:lnTo>
                      <a:pt x="31" y="203"/>
                    </a:lnTo>
                    <a:lnTo>
                      <a:pt x="30" y="193"/>
                    </a:lnTo>
                    <a:lnTo>
                      <a:pt x="30" y="184"/>
                    </a:lnTo>
                    <a:lnTo>
                      <a:pt x="31" y="174"/>
                    </a:lnTo>
                    <a:lnTo>
                      <a:pt x="32" y="164"/>
                    </a:lnTo>
                    <a:lnTo>
                      <a:pt x="35" y="155"/>
                    </a:lnTo>
                    <a:lnTo>
                      <a:pt x="38" y="145"/>
                    </a:lnTo>
                    <a:lnTo>
                      <a:pt x="41" y="135"/>
                    </a:lnTo>
                    <a:lnTo>
                      <a:pt x="46" y="127"/>
                    </a:lnTo>
                    <a:lnTo>
                      <a:pt x="52" y="118"/>
                    </a:lnTo>
                    <a:lnTo>
                      <a:pt x="57" y="110"/>
                    </a:lnTo>
                    <a:lnTo>
                      <a:pt x="64" y="102"/>
                    </a:lnTo>
                    <a:lnTo>
                      <a:pt x="116" y="51"/>
                    </a:lnTo>
                    <a:lnTo>
                      <a:pt x="121" y="47"/>
                    </a:lnTo>
                    <a:lnTo>
                      <a:pt x="127" y="42"/>
                    </a:lnTo>
                    <a:lnTo>
                      <a:pt x="133" y="38"/>
                    </a:lnTo>
                    <a:lnTo>
                      <a:pt x="139" y="35"/>
                    </a:lnTo>
                    <a:lnTo>
                      <a:pt x="146" y="33"/>
                    </a:lnTo>
                    <a:lnTo>
                      <a:pt x="153" y="32"/>
                    </a:lnTo>
                    <a:lnTo>
                      <a:pt x="161" y="31"/>
                    </a:lnTo>
                    <a:lnTo>
                      <a:pt x="167" y="30"/>
                    </a:lnTo>
                    <a:lnTo>
                      <a:pt x="175" y="31"/>
                    </a:lnTo>
                    <a:lnTo>
                      <a:pt x="182" y="32"/>
                    </a:lnTo>
                    <a:lnTo>
                      <a:pt x="189" y="33"/>
                    </a:lnTo>
                    <a:lnTo>
                      <a:pt x="196" y="35"/>
                    </a:lnTo>
                    <a:lnTo>
                      <a:pt x="202" y="38"/>
                    </a:lnTo>
                    <a:lnTo>
                      <a:pt x="208" y="42"/>
                    </a:lnTo>
                    <a:lnTo>
                      <a:pt x="214" y="47"/>
                    </a:lnTo>
                    <a:lnTo>
                      <a:pt x="220" y="51"/>
                    </a:lnTo>
                    <a:lnTo>
                      <a:pt x="313" y="145"/>
                    </a:lnTo>
                    <a:lnTo>
                      <a:pt x="318" y="150"/>
                    </a:lnTo>
                    <a:lnTo>
                      <a:pt x="322" y="156"/>
                    </a:lnTo>
                    <a:lnTo>
                      <a:pt x="325" y="162"/>
                    </a:lnTo>
                    <a:lnTo>
                      <a:pt x="329" y="169"/>
                    </a:lnTo>
                    <a:lnTo>
                      <a:pt x="331" y="176"/>
                    </a:lnTo>
                    <a:lnTo>
                      <a:pt x="333" y="182"/>
                    </a:lnTo>
                    <a:lnTo>
                      <a:pt x="334" y="190"/>
                    </a:lnTo>
                    <a:lnTo>
                      <a:pt x="334" y="196"/>
                    </a:lnTo>
                    <a:lnTo>
                      <a:pt x="334" y="204"/>
                    </a:lnTo>
                    <a:lnTo>
                      <a:pt x="333" y="210"/>
                    </a:lnTo>
                    <a:lnTo>
                      <a:pt x="331" y="218"/>
                    </a:lnTo>
                    <a:lnTo>
                      <a:pt x="329" y="224"/>
                    </a:lnTo>
                    <a:lnTo>
                      <a:pt x="325" y="231"/>
                    </a:lnTo>
                    <a:lnTo>
                      <a:pt x="322" y="237"/>
                    </a:lnTo>
                    <a:lnTo>
                      <a:pt x="318" y="243"/>
                    </a:lnTo>
                    <a:lnTo>
                      <a:pt x="313" y="249"/>
                    </a:lnTo>
                    <a:lnTo>
                      <a:pt x="282" y="280"/>
                    </a:lnTo>
                    <a:lnTo>
                      <a:pt x="278" y="284"/>
                    </a:lnTo>
                    <a:lnTo>
                      <a:pt x="277" y="289"/>
                    </a:lnTo>
                    <a:lnTo>
                      <a:pt x="278" y="295"/>
                    </a:lnTo>
                    <a:lnTo>
                      <a:pt x="281" y="300"/>
                    </a:lnTo>
                    <a:lnTo>
                      <a:pt x="314" y="339"/>
                    </a:lnTo>
                    <a:lnTo>
                      <a:pt x="347" y="376"/>
                    </a:lnTo>
                    <a:lnTo>
                      <a:pt x="382" y="415"/>
                    </a:lnTo>
                    <a:lnTo>
                      <a:pt x="417" y="451"/>
                    </a:lnTo>
                    <a:lnTo>
                      <a:pt x="455" y="487"/>
                    </a:lnTo>
                    <a:lnTo>
                      <a:pt x="492" y="522"/>
                    </a:lnTo>
                    <a:lnTo>
                      <a:pt x="531" y="556"/>
                    </a:lnTo>
                    <a:lnTo>
                      <a:pt x="569" y="588"/>
                    </a:lnTo>
                    <a:lnTo>
                      <a:pt x="575" y="591"/>
                    </a:lnTo>
                    <a:lnTo>
                      <a:pt x="580" y="592"/>
                    </a:lnTo>
                    <a:lnTo>
                      <a:pt x="585" y="590"/>
                    </a:lnTo>
                    <a:lnTo>
                      <a:pt x="590" y="588"/>
                    </a:lnTo>
                    <a:lnTo>
                      <a:pt x="621" y="556"/>
                    </a:lnTo>
                    <a:lnTo>
                      <a:pt x="626" y="552"/>
                    </a:lnTo>
                    <a:lnTo>
                      <a:pt x="631" y="547"/>
                    </a:lnTo>
                    <a:lnTo>
                      <a:pt x="638" y="543"/>
                    </a:lnTo>
                    <a:lnTo>
                      <a:pt x="644" y="540"/>
                    </a:lnTo>
                    <a:lnTo>
                      <a:pt x="651" y="538"/>
                    </a:lnTo>
                    <a:lnTo>
                      <a:pt x="658" y="537"/>
                    </a:lnTo>
                    <a:lnTo>
                      <a:pt x="666" y="535"/>
                    </a:lnTo>
                    <a:lnTo>
                      <a:pt x="672" y="534"/>
                    </a:lnTo>
                    <a:lnTo>
                      <a:pt x="680" y="535"/>
                    </a:lnTo>
                    <a:lnTo>
                      <a:pt x="687" y="537"/>
                    </a:lnTo>
                    <a:lnTo>
                      <a:pt x="693" y="538"/>
                    </a:lnTo>
                    <a:lnTo>
                      <a:pt x="701" y="540"/>
                    </a:lnTo>
                    <a:lnTo>
                      <a:pt x="707" y="543"/>
                    </a:lnTo>
                    <a:lnTo>
                      <a:pt x="713" y="547"/>
                    </a:lnTo>
                    <a:lnTo>
                      <a:pt x="719" y="552"/>
                    </a:lnTo>
                    <a:lnTo>
                      <a:pt x="724" y="556"/>
                    </a:lnTo>
                    <a:lnTo>
                      <a:pt x="818" y="650"/>
                    </a:lnTo>
                    <a:lnTo>
                      <a:pt x="823" y="655"/>
                    </a:lnTo>
                    <a:lnTo>
                      <a:pt x="827" y="662"/>
                    </a:lnTo>
                    <a:lnTo>
                      <a:pt x="831" y="667"/>
                    </a:lnTo>
                    <a:lnTo>
                      <a:pt x="834" y="673"/>
                    </a:lnTo>
                    <a:lnTo>
                      <a:pt x="837" y="681"/>
                    </a:lnTo>
                    <a:lnTo>
                      <a:pt x="838" y="687"/>
                    </a:lnTo>
                    <a:lnTo>
                      <a:pt x="839" y="695"/>
                    </a:lnTo>
                    <a:lnTo>
                      <a:pt x="839" y="701"/>
                    </a:lnTo>
                    <a:lnTo>
                      <a:pt x="839" y="709"/>
                    </a:lnTo>
                    <a:lnTo>
                      <a:pt x="838" y="715"/>
                    </a:lnTo>
                    <a:lnTo>
                      <a:pt x="837" y="723"/>
                    </a:lnTo>
                    <a:lnTo>
                      <a:pt x="834" y="729"/>
                    </a:lnTo>
                    <a:lnTo>
                      <a:pt x="831" y="736"/>
                    </a:lnTo>
                    <a:lnTo>
                      <a:pt x="827" y="742"/>
                    </a:lnTo>
                    <a:lnTo>
                      <a:pt x="823" y="747"/>
                    </a:lnTo>
                    <a:lnTo>
                      <a:pt x="818" y="754"/>
                    </a:lnTo>
                    <a:lnTo>
                      <a:pt x="818" y="754"/>
                    </a:lnTo>
                    <a:close/>
                    <a:moveTo>
                      <a:pt x="839" y="629"/>
                    </a:moveTo>
                    <a:lnTo>
                      <a:pt x="746" y="535"/>
                    </a:lnTo>
                    <a:lnTo>
                      <a:pt x="738" y="528"/>
                    </a:lnTo>
                    <a:lnTo>
                      <a:pt x="730" y="522"/>
                    </a:lnTo>
                    <a:lnTo>
                      <a:pt x="721" y="517"/>
                    </a:lnTo>
                    <a:lnTo>
                      <a:pt x="712" y="513"/>
                    </a:lnTo>
                    <a:lnTo>
                      <a:pt x="703" y="509"/>
                    </a:lnTo>
                    <a:lnTo>
                      <a:pt x="692" y="507"/>
                    </a:lnTo>
                    <a:lnTo>
                      <a:pt x="683" y="506"/>
                    </a:lnTo>
                    <a:lnTo>
                      <a:pt x="672" y="504"/>
                    </a:lnTo>
                    <a:lnTo>
                      <a:pt x="662" y="506"/>
                    </a:lnTo>
                    <a:lnTo>
                      <a:pt x="652" y="507"/>
                    </a:lnTo>
                    <a:lnTo>
                      <a:pt x="642" y="509"/>
                    </a:lnTo>
                    <a:lnTo>
                      <a:pt x="632" y="513"/>
                    </a:lnTo>
                    <a:lnTo>
                      <a:pt x="624" y="517"/>
                    </a:lnTo>
                    <a:lnTo>
                      <a:pt x="615" y="522"/>
                    </a:lnTo>
                    <a:lnTo>
                      <a:pt x="607" y="528"/>
                    </a:lnTo>
                    <a:lnTo>
                      <a:pt x="599" y="535"/>
                    </a:lnTo>
                    <a:lnTo>
                      <a:pt x="578" y="557"/>
                    </a:lnTo>
                    <a:lnTo>
                      <a:pt x="543" y="526"/>
                    </a:lnTo>
                    <a:lnTo>
                      <a:pt x="507" y="495"/>
                    </a:lnTo>
                    <a:lnTo>
                      <a:pt x="473" y="463"/>
                    </a:lnTo>
                    <a:lnTo>
                      <a:pt x="439" y="430"/>
                    </a:lnTo>
                    <a:lnTo>
                      <a:pt x="406" y="396"/>
                    </a:lnTo>
                    <a:lnTo>
                      <a:pt x="374" y="361"/>
                    </a:lnTo>
                    <a:lnTo>
                      <a:pt x="343" y="327"/>
                    </a:lnTo>
                    <a:lnTo>
                      <a:pt x="313" y="292"/>
                    </a:lnTo>
                    <a:lnTo>
                      <a:pt x="334" y="269"/>
                    </a:lnTo>
                    <a:lnTo>
                      <a:pt x="342" y="262"/>
                    </a:lnTo>
                    <a:lnTo>
                      <a:pt x="347" y="253"/>
                    </a:lnTo>
                    <a:lnTo>
                      <a:pt x="352" y="245"/>
                    </a:lnTo>
                    <a:lnTo>
                      <a:pt x="357" y="235"/>
                    </a:lnTo>
                    <a:lnTo>
                      <a:pt x="360" y="226"/>
                    </a:lnTo>
                    <a:lnTo>
                      <a:pt x="363" y="217"/>
                    </a:lnTo>
                    <a:lnTo>
                      <a:pt x="364" y="206"/>
                    </a:lnTo>
                    <a:lnTo>
                      <a:pt x="364" y="196"/>
                    </a:lnTo>
                    <a:lnTo>
                      <a:pt x="364" y="187"/>
                    </a:lnTo>
                    <a:lnTo>
                      <a:pt x="363" y="177"/>
                    </a:lnTo>
                    <a:lnTo>
                      <a:pt x="360" y="168"/>
                    </a:lnTo>
                    <a:lnTo>
                      <a:pt x="357" y="158"/>
                    </a:lnTo>
                    <a:lnTo>
                      <a:pt x="352" y="148"/>
                    </a:lnTo>
                    <a:lnTo>
                      <a:pt x="347" y="140"/>
                    </a:lnTo>
                    <a:lnTo>
                      <a:pt x="342" y="131"/>
                    </a:lnTo>
                    <a:lnTo>
                      <a:pt x="334" y="124"/>
                    </a:lnTo>
                    <a:lnTo>
                      <a:pt x="241" y="30"/>
                    </a:lnTo>
                    <a:lnTo>
                      <a:pt x="232" y="23"/>
                    </a:lnTo>
                    <a:lnTo>
                      <a:pt x="225" y="17"/>
                    </a:lnTo>
                    <a:lnTo>
                      <a:pt x="216" y="12"/>
                    </a:lnTo>
                    <a:lnTo>
                      <a:pt x="207" y="8"/>
                    </a:lnTo>
                    <a:lnTo>
                      <a:pt x="197" y="4"/>
                    </a:lnTo>
                    <a:lnTo>
                      <a:pt x="187" y="2"/>
                    </a:lnTo>
                    <a:lnTo>
                      <a:pt x="178" y="1"/>
                    </a:lnTo>
                    <a:lnTo>
                      <a:pt x="167" y="0"/>
                    </a:lnTo>
                    <a:lnTo>
                      <a:pt x="158" y="1"/>
                    </a:lnTo>
                    <a:lnTo>
                      <a:pt x="147" y="2"/>
                    </a:lnTo>
                    <a:lnTo>
                      <a:pt x="137" y="4"/>
                    </a:lnTo>
                    <a:lnTo>
                      <a:pt x="128" y="8"/>
                    </a:lnTo>
                    <a:lnTo>
                      <a:pt x="119" y="12"/>
                    </a:lnTo>
                    <a:lnTo>
                      <a:pt x="110" y="17"/>
                    </a:lnTo>
                    <a:lnTo>
                      <a:pt x="102" y="23"/>
                    </a:lnTo>
                    <a:lnTo>
                      <a:pt x="94" y="30"/>
                    </a:lnTo>
                    <a:lnTo>
                      <a:pt x="43" y="81"/>
                    </a:lnTo>
                    <a:lnTo>
                      <a:pt x="35" y="90"/>
                    </a:lnTo>
                    <a:lnTo>
                      <a:pt x="27" y="101"/>
                    </a:lnTo>
                    <a:lnTo>
                      <a:pt x="20" y="112"/>
                    </a:lnTo>
                    <a:lnTo>
                      <a:pt x="14" y="123"/>
                    </a:lnTo>
                    <a:lnTo>
                      <a:pt x="9" y="134"/>
                    </a:lnTo>
                    <a:lnTo>
                      <a:pt x="6" y="146"/>
                    </a:lnTo>
                    <a:lnTo>
                      <a:pt x="2" y="159"/>
                    </a:lnTo>
                    <a:lnTo>
                      <a:pt x="1" y="171"/>
                    </a:lnTo>
                    <a:lnTo>
                      <a:pt x="0" y="184"/>
                    </a:lnTo>
                    <a:lnTo>
                      <a:pt x="0" y="195"/>
                    </a:lnTo>
                    <a:lnTo>
                      <a:pt x="2" y="208"/>
                    </a:lnTo>
                    <a:lnTo>
                      <a:pt x="5" y="220"/>
                    </a:lnTo>
                    <a:lnTo>
                      <a:pt x="8" y="233"/>
                    </a:lnTo>
                    <a:lnTo>
                      <a:pt x="12" y="245"/>
                    </a:lnTo>
                    <a:lnTo>
                      <a:pt x="18" y="255"/>
                    </a:lnTo>
                    <a:lnTo>
                      <a:pt x="25" y="267"/>
                    </a:lnTo>
                    <a:lnTo>
                      <a:pt x="54" y="309"/>
                    </a:lnTo>
                    <a:lnTo>
                      <a:pt x="84" y="350"/>
                    </a:lnTo>
                    <a:lnTo>
                      <a:pt x="115" y="392"/>
                    </a:lnTo>
                    <a:lnTo>
                      <a:pt x="147" y="432"/>
                    </a:lnTo>
                    <a:lnTo>
                      <a:pt x="180" y="471"/>
                    </a:lnTo>
                    <a:lnTo>
                      <a:pt x="213" y="510"/>
                    </a:lnTo>
                    <a:lnTo>
                      <a:pt x="248" y="547"/>
                    </a:lnTo>
                    <a:lnTo>
                      <a:pt x="285" y="585"/>
                    </a:lnTo>
                    <a:lnTo>
                      <a:pt x="321" y="620"/>
                    </a:lnTo>
                    <a:lnTo>
                      <a:pt x="360" y="655"/>
                    </a:lnTo>
                    <a:lnTo>
                      <a:pt x="398" y="690"/>
                    </a:lnTo>
                    <a:lnTo>
                      <a:pt x="438" y="723"/>
                    </a:lnTo>
                    <a:lnTo>
                      <a:pt x="477" y="755"/>
                    </a:lnTo>
                    <a:lnTo>
                      <a:pt x="518" y="786"/>
                    </a:lnTo>
                    <a:lnTo>
                      <a:pt x="560" y="816"/>
                    </a:lnTo>
                    <a:lnTo>
                      <a:pt x="603" y="845"/>
                    </a:lnTo>
                    <a:lnTo>
                      <a:pt x="612" y="850"/>
                    </a:lnTo>
                    <a:lnTo>
                      <a:pt x="621" y="855"/>
                    </a:lnTo>
                    <a:lnTo>
                      <a:pt x="631" y="860"/>
                    </a:lnTo>
                    <a:lnTo>
                      <a:pt x="641" y="863"/>
                    </a:lnTo>
                    <a:lnTo>
                      <a:pt x="652" y="865"/>
                    </a:lnTo>
                    <a:lnTo>
                      <a:pt x="662" y="867"/>
                    </a:lnTo>
                    <a:lnTo>
                      <a:pt x="673" y="868"/>
                    </a:lnTo>
                    <a:lnTo>
                      <a:pt x="684" y="869"/>
                    </a:lnTo>
                    <a:lnTo>
                      <a:pt x="699" y="868"/>
                    </a:lnTo>
                    <a:lnTo>
                      <a:pt x="713" y="866"/>
                    </a:lnTo>
                    <a:lnTo>
                      <a:pt x="727" y="863"/>
                    </a:lnTo>
                    <a:lnTo>
                      <a:pt x="741" y="857"/>
                    </a:lnTo>
                    <a:lnTo>
                      <a:pt x="753" y="852"/>
                    </a:lnTo>
                    <a:lnTo>
                      <a:pt x="765" y="845"/>
                    </a:lnTo>
                    <a:lnTo>
                      <a:pt x="777" y="836"/>
                    </a:lnTo>
                    <a:lnTo>
                      <a:pt x="788" y="825"/>
                    </a:lnTo>
                    <a:lnTo>
                      <a:pt x="839" y="774"/>
                    </a:lnTo>
                    <a:lnTo>
                      <a:pt x="846" y="767"/>
                    </a:lnTo>
                    <a:lnTo>
                      <a:pt x="852" y="758"/>
                    </a:lnTo>
                    <a:lnTo>
                      <a:pt x="857" y="749"/>
                    </a:lnTo>
                    <a:lnTo>
                      <a:pt x="861" y="740"/>
                    </a:lnTo>
                    <a:lnTo>
                      <a:pt x="865" y="731"/>
                    </a:lnTo>
                    <a:lnTo>
                      <a:pt x="868" y="722"/>
                    </a:lnTo>
                    <a:lnTo>
                      <a:pt x="869" y="711"/>
                    </a:lnTo>
                    <a:lnTo>
                      <a:pt x="869" y="701"/>
                    </a:lnTo>
                    <a:lnTo>
                      <a:pt x="869" y="692"/>
                    </a:lnTo>
                    <a:lnTo>
                      <a:pt x="868" y="682"/>
                    </a:lnTo>
                    <a:lnTo>
                      <a:pt x="865" y="672"/>
                    </a:lnTo>
                    <a:lnTo>
                      <a:pt x="861" y="663"/>
                    </a:lnTo>
                    <a:lnTo>
                      <a:pt x="857" y="653"/>
                    </a:lnTo>
                    <a:lnTo>
                      <a:pt x="852" y="645"/>
                    </a:lnTo>
                    <a:lnTo>
                      <a:pt x="846" y="636"/>
                    </a:lnTo>
                    <a:lnTo>
                      <a:pt x="839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DBF298-F68A-AC35-B9DD-8077CAF54BE1}"/>
                </a:ext>
              </a:extLst>
            </p:cNvPr>
            <p:cNvGrpSpPr/>
            <p:nvPr/>
          </p:nvGrpSpPr>
          <p:grpSpPr>
            <a:xfrm>
              <a:off x="9327469" y="5115534"/>
              <a:ext cx="507397" cy="507397"/>
              <a:chOff x="1013017" y="5535778"/>
              <a:chExt cx="437832" cy="437832"/>
            </a:xfrm>
          </p:grpSpPr>
          <p:sp>
            <p:nvSpPr>
              <p:cNvPr id="16" name="Text Placeholder 92">
                <a:extLst>
                  <a:ext uri="{FF2B5EF4-FFF2-40B4-BE49-F238E27FC236}">
                    <a16:creationId xmlns:a16="http://schemas.microsoft.com/office/drawing/2014/main" id="{2ACE1BC5-715C-8F06-7286-E7943AE71E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5535778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7" name="Freeform 32">
                <a:extLst>
                  <a:ext uri="{FF2B5EF4-FFF2-40B4-BE49-F238E27FC236}">
                    <a16:creationId xmlns:a16="http://schemas.microsoft.com/office/drawing/2014/main" id="{F9E66BEF-CF97-87EF-0374-DA904E6A67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5875" y="5689329"/>
                <a:ext cx="192117" cy="130731"/>
              </a:xfrm>
              <a:custGeom>
                <a:avLst/>
                <a:gdLst>
                  <a:gd name="T0" fmla="*/ 811 w 842"/>
                  <a:gd name="T1" fmla="*/ 493 h 571"/>
                  <a:gd name="T2" fmla="*/ 805 w 842"/>
                  <a:gd name="T3" fmla="*/ 510 h 571"/>
                  <a:gd name="T4" fmla="*/ 795 w 842"/>
                  <a:gd name="T5" fmla="*/ 524 h 571"/>
                  <a:gd name="T6" fmla="*/ 781 w 842"/>
                  <a:gd name="T7" fmla="*/ 534 h 571"/>
                  <a:gd name="T8" fmla="*/ 764 w 842"/>
                  <a:gd name="T9" fmla="*/ 540 h 571"/>
                  <a:gd name="T10" fmla="*/ 88 w 842"/>
                  <a:gd name="T11" fmla="*/ 541 h 571"/>
                  <a:gd name="T12" fmla="*/ 70 w 842"/>
                  <a:gd name="T13" fmla="*/ 539 h 571"/>
                  <a:gd name="T14" fmla="*/ 54 w 842"/>
                  <a:gd name="T15" fmla="*/ 531 h 571"/>
                  <a:gd name="T16" fmla="*/ 43 w 842"/>
                  <a:gd name="T17" fmla="*/ 520 h 571"/>
                  <a:gd name="T18" fmla="*/ 34 w 842"/>
                  <a:gd name="T19" fmla="*/ 505 h 571"/>
                  <a:gd name="T20" fmla="*/ 31 w 842"/>
                  <a:gd name="T21" fmla="*/ 488 h 571"/>
                  <a:gd name="T22" fmla="*/ 31 w 842"/>
                  <a:gd name="T23" fmla="*/ 80 h 571"/>
                  <a:gd name="T24" fmla="*/ 38 w 842"/>
                  <a:gd name="T25" fmla="*/ 58 h 571"/>
                  <a:gd name="T26" fmla="*/ 436 w 842"/>
                  <a:gd name="T27" fmla="*/ 346 h 571"/>
                  <a:gd name="T28" fmla="*/ 805 w 842"/>
                  <a:gd name="T29" fmla="*/ 58 h 571"/>
                  <a:gd name="T30" fmla="*/ 812 w 842"/>
                  <a:gd name="T31" fmla="*/ 81 h 571"/>
                  <a:gd name="T32" fmla="*/ 752 w 842"/>
                  <a:gd name="T33" fmla="*/ 30 h 571"/>
                  <a:gd name="T34" fmla="*/ 776 w 842"/>
                  <a:gd name="T35" fmla="*/ 34 h 571"/>
                  <a:gd name="T36" fmla="*/ 61 w 842"/>
                  <a:gd name="T37" fmla="*/ 36 h 571"/>
                  <a:gd name="T38" fmla="*/ 82 w 842"/>
                  <a:gd name="T39" fmla="*/ 30 h 571"/>
                  <a:gd name="T40" fmla="*/ 752 w 842"/>
                  <a:gd name="T41" fmla="*/ 0 h 571"/>
                  <a:gd name="T42" fmla="*/ 72 w 842"/>
                  <a:gd name="T43" fmla="*/ 1 h 571"/>
                  <a:gd name="T44" fmla="*/ 46 w 842"/>
                  <a:gd name="T45" fmla="*/ 9 h 571"/>
                  <a:gd name="T46" fmla="*/ 25 w 842"/>
                  <a:gd name="T47" fmla="*/ 24 h 571"/>
                  <a:gd name="T48" fmla="*/ 10 w 842"/>
                  <a:gd name="T49" fmla="*/ 46 h 571"/>
                  <a:gd name="T50" fmla="*/ 2 w 842"/>
                  <a:gd name="T51" fmla="*/ 70 h 571"/>
                  <a:gd name="T52" fmla="*/ 0 w 842"/>
                  <a:gd name="T53" fmla="*/ 481 h 571"/>
                  <a:gd name="T54" fmla="*/ 4 w 842"/>
                  <a:gd name="T55" fmla="*/ 508 h 571"/>
                  <a:gd name="T56" fmla="*/ 15 w 842"/>
                  <a:gd name="T57" fmla="*/ 533 h 571"/>
                  <a:gd name="T58" fmla="*/ 31 w 842"/>
                  <a:gd name="T59" fmla="*/ 551 h 571"/>
                  <a:gd name="T60" fmla="*/ 53 w 842"/>
                  <a:gd name="T61" fmla="*/ 565 h 571"/>
                  <a:gd name="T62" fmla="*/ 78 w 842"/>
                  <a:gd name="T63" fmla="*/ 571 h 571"/>
                  <a:gd name="T64" fmla="*/ 762 w 842"/>
                  <a:gd name="T65" fmla="*/ 571 h 571"/>
                  <a:gd name="T66" fmla="*/ 788 w 842"/>
                  <a:gd name="T67" fmla="*/ 564 h 571"/>
                  <a:gd name="T68" fmla="*/ 809 w 842"/>
                  <a:gd name="T69" fmla="*/ 551 h 571"/>
                  <a:gd name="T70" fmla="*/ 827 w 842"/>
                  <a:gd name="T71" fmla="*/ 531 h 571"/>
                  <a:gd name="T72" fmla="*/ 838 w 842"/>
                  <a:gd name="T73" fmla="*/ 508 h 571"/>
                  <a:gd name="T74" fmla="*/ 842 w 842"/>
                  <a:gd name="T75" fmla="*/ 481 h 571"/>
                  <a:gd name="T76" fmla="*/ 841 w 842"/>
                  <a:gd name="T77" fmla="*/ 70 h 571"/>
                  <a:gd name="T78" fmla="*/ 833 w 842"/>
                  <a:gd name="T79" fmla="*/ 46 h 571"/>
                  <a:gd name="T80" fmla="*/ 818 w 842"/>
                  <a:gd name="T81" fmla="*/ 24 h 571"/>
                  <a:gd name="T82" fmla="*/ 796 w 842"/>
                  <a:gd name="T83" fmla="*/ 9 h 571"/>
                  <a:gd name="T84" fmla="*/ 772 w 842"/>
                  <a:gd name="T85" fmla="*/ 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2" h="571">
                    <a:moveTo>
                      <a:pt x="812" y="481"/>
                    </a:moveTo>
                    <a:lnTo>
                      <a:pt x="812" y="488"/>
                    </a:lnTo>
                    <a:lnTo>
                      <a:pt x="811" y="493"/>
                    </a:lnTo>
                    <a:lnTo>
                      <a:pt x="810" y="499"/>
                    </a:lnTo>
                    <a:lnTo>
                      <a:pt x="808" y="505"/>
                    </a:lnTo>
                    <a:lnTo>
                      <a:pt x="805" y="510"/>
                    </a:lnTo>
                    <a:lnTo>
                      <a:pt x="803" y="514"/>
                    </a:lnTo>
                    <a:lnTo>
                      <a:pt x="798" y="520"/>
                    </a:lnTo>
                    <a:lnTo>
                      <a:pt x="795" y="524"/>
                    </a:lnTo>
                    <a:lnTo>
                      <a:pt x="791" y="527"/>
                    </a:lnTo>
                    <a:lnTo>
                      <a:pt x="787" y="531"/>
                    </a:lnTo>
                    <a:lnTo>
                      <a:pt x="781" y="534"/>
                    </a:lnTo>
                    <a:lnTo>
                      <a:pt x="776" y="537"/>
                    </a:lnTo>
                    <a:lnTo>
                      <a:pt x="771" y="538"/>
                    </a:lnTo>
                    <a:lnTo>
                      <a:pt x="764" y="540"/>
                    </a:lnTo>
                    <a:lnTo>
                      <a:pt x="759" y="541"/>
                    </a:lnTo>
                    <a:lnTo>
                      <a:pt x="752" y="541"/>
                    </a:lnTo>
                    <a:lnTo>
                      <a:pt x="88" y="541"/>
                    </a:lnTo>
                    <a:lnTo>
                      <a:pt x="81" y="541"/>
                    </a:lnTo>
                    <a:lnTo>
                      <a:pt x="76" y="540"/>
                    </a:lnTo>
                    <a:lnTo>
                      <a:pt x="70" y="539"/>
                    </a:lnTo>
                    <a:lnTo>
                      <a:pt x="65" y="537"/>
                    </a:lnTo>
                    <a:lnTo>
                      <a:pt x="60" y="535"/>
                    </a:lnTo>
                    <a:lnTo>
                      <a:pt x="54" y="531"/>
                    </a:lnTo>
                    <a:lnTo>
                      <a:pt x="50" y="528"/>
                    </a:lnTo>
                    <a:lnTo>
                      <a:pt x="47" y="524"/>
                    </a:lnTo>
                    <a:lnTo>
                      <a:pt x="43" y="520"/>
                    </a:lnTo>
                    <a:lnTo>
                      <a:pt x="39" y="515"/>
                    </a:lnTo>
                    <a:lnTo>
                      <a:pt x="37" y="510"/>
                    </a:lnTo>
                    <a:lnTo>
                      <a:pt x="34" y="505"/>
                    </a:lnTo>
                    <a:lnTo>
                      <a:pt x="33" y="499"/>
                    </a:lnTo>
                    <a:lnTo>
                      <a:pt x="31" y="494"/>
                    </a:lnTo>
                    <a:lnTo>
                      <a:pt x="31" y="488"/>
                    </a:lnTo>
                    <a:lnTo>
                      <a:pt x="30" y="481"/>
                    </a:lnTo>
                    <a:lnTo>
                      <a:pt x="30" y="90"/>
                    </a:lnTo>
                    <a:lnTo>
                      <a:pt x="31" y="80"/>
                    </a:lnTo>
                    <a:lnTo>
                      <a:pt x="32" y="72"/>
                    </a:lnTo>
                    <a:lnTo>
                      <a:pt x="35" y="64"/>
                    </a:lnTo>
                    <a:lnTo>
                      <a:pt x="38" y="58"/>
                    </a:lnTo>
                    <a:lnTo>
                      <a:pt x="427" y="343"/>
                    </a:lnTo>
                    <a:lnTo>
                      <a:pt x="432" y="345"/>
                    </a:lnTo>
                    <a:lnTo>
                      <a:pt x="436" y="346"/>
                    </a:lnTo>
                    <a:lnTo>
                      <a:pt x="441" y="345"/>
                    </a:lnTo>
                    <a:lnTo>
                      <a:pt x="446" y="342"/>
                    </a:lnTo>
                    <a:lnTo>
                      <a:pt x="805" y="58"/>
                    </a:lnTo>
                    <a:lnTo>
                      <a:pt x="808" y="65"/>
                    </a:lnTo>
                    <a:lnTo>
                      <a:pt x="810" y="73"/>
                    </a:lnTo>
                    <a:lnTo>
                      <a:pt x="812" y="81"/>
                    </a:lnTo>
                    <a:lnTo>
                      <a:pt x="812" y="90"/>
                    </a:lnTo>
                    <a:lnTo>
                      <a:pt x="812" y="481"/>
                    </a:lnTo>
                    <a:close/>
                    <a:moveTo>
                      <a:pt x="752" y="30"/>
                    </a:moveTo>
                    <a:lnTo>
                      <a:pt x="761" y="30"/>
                    </a:lnTo>
                    <a:lnTo>
                      <a:pt x="768" y="32"/>
                    </a:lnTo>
                    <a:lnTo>
                      <a:pt x="776" y="34"/>
                    </a:lnTo>
                    <a:lnTo>
                      <a:pt x="782" y="36"/>
                    </a:lnTo>
                    <a:lnTo>
                      <a:pt x="436" y="312"/>
                    </a:lnTo>
                    <a:lnTo>
                      <a:pt x="61" y="36"/>
                    </a:lnTo>
                    <a:lnTo>
                      <a:pt x="67" y="33"/>
                    </a:lnTo>
                    <a:lnTo>
                      <a:pt x="75" y="31"/>
                    </a:lnTo>
                    <a:lnTo>
                      <a:pt x="82" y="30"/>
                    </a:lnTo>
                    <a:lnTo>
                      <a:pt x="91" y="30"/>
                    </a:lnTo>
                    <a:lnTo>
                      <a:pt x="752" y="30"/>
                    </a:lnTo>
                    <a:close/>
                    <a:moveTo>
                      <a:pt x="752" y="0"/>
                    </a:moveTo>
                    <a:lnTo>
                      <a:pt x="91" y="0"/>
                    </a:lnTo>
                    <a:lnTo>
                      <a:pt x="80" y="0"/>
                    </a:lnTo>
                    <a:lnTo>
                      <a:pt x="72" y="1"/>
                    </a:lnTo>
                    <a:lnTo>
                      <a:pt x="62" y="3"/>
                    </a:lnTo>
                    <a:lnTo>
                      <a:pt x="53" y="6"/>
                    </a:lnTo>
                    <a:lnTo>
                      <a:pt x="46" y="9"/>
                    </a:lnTo>
                    <a:lnTo>
                      <a:pt x="38" y="14"/>
                    </a:lnTo>
                    <a:lnTo>
                      <a:pt x="32" y="19"/>
                    </a:lnTo>
                    <a:lnTo>
                      <a:pt x="25" y="24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0" y="46"/>
                    </a:lnTo>
                    <a:lnTo>
                      <a:pt x="7" y="53"/>
                    </a:lnTo>
                    <a:lnTo>
                      <a:pt x="4" y="62"/>
                    </a:lnTo>
                    <a:lnTo>
                      <a:pt x="2" y="70"/>
                    </a:lnTo>
                    <a:lnTo>
                      <a:pt x="1" y="80"/>
                    </a:lnTo>
                    <a:lnTo>
                      <a:pt x="0" y="90"/>
                    </a:lnTo>
                    <a:lnTo>
                      <a:pt x="0" y="481"/>
                    </a:lnTo>
                    <a:lnTo>
                      <a:pt x="1" y="491"/>
                    </a:lnTo>
                    <a:lnTo>
                      <a:pt x="2" y="499"/>
                    </a:lnTo>
                    <a:lnTo>
                      <a:pt x="4" y="508"/>
                    </a:lnTo>
                    <a:lnTo>
                      <a:pt x="7" y="516"/>
                    </a:lnTo>
                    <a:lnTo>
                      <a:pt x="10" y="525"/>
                    </a:lnTo>
                    <a:lnTo>
                      <a:pt x="15" y="533"/>
                    </a:lnTo>
                    <a:lnTo>
                      <a:pt x="20" y="539"/>
                    </a:lnTo>
                    <a:lnTo>
                      <a:pt x="25" y="545"/>
                    </a:lnTo>
                    <a:lnTo>
                      <a:pt x="31" y="551"/>
                    </a:lnTo>
                    <a:lnTo>
                      <a:pt x="38" y="556"/>
                    </a:lnTo>
                    <a:lnTo>
                      <a:pt x="45" y="560"/>
                    </a:lnTo>
                    <a:lnTo>
                      <a:pt x="53" y="565"/>
                    </a:lnTo>
                    <a:lnTo>
                      <a:pt x="61" y="567"/>
                    </a:lnTo>
                    <a:lnTo>
                      <a:pt x="69" y="569"/>
                    </a:lnTo>
                    <a:lnTo>
                      <a:pt x="78" y="571"/>
                    </a:lnTo>
                    <a:lnTo>
                      <a:pt x="88" y="571"/>
                    </a:lnTo>
                    <a:lnTo>
                      <a:pt x="752" y="571"/>
                    </a:lnTo>
                    <a:lnTo>
                      <a:pt x="762" y="571"/>
                    </a:lnTo>
                    <a:lnTo>
                      <a:pt x="771" y="569"/>
                    </a:lnTo>
                    <a:lnTo>
                      <a:pt x="779" y="567"/>
                    </a:lnTo>
                    <a:lnTo>
                      <a:pt x="788" y="564"/>
                    </a:lnTo>
                    <a:lnTo>
                      <a:pt x="795" y="560"/>
                    </a:lnTo>
                    <a:lnTo>
                      <a:pt x="803" y="556"/>
                    </a:lnTo>
                    <a:lnTo>
                      <a:pt x="809" y="551"/>
                    </a:lnTo>
                    <a:lnTo>
                      <a:pt x="816" y="544"/>
                    </a:lnTo>
                    <a:lnTo>
                      <a:pt x="822" y="538"/>
                    </a:lnTo>
                    <a:lnTo>
                      <a:pt x="827" y="531"/>
                    </a:lnTo>
                    <a:lnTo>
                      <a:pt x="832" y="524"/>
                    </a:lnTo>
                    <a:lnTo>
                      <a:pt x="836" y="516"/>
                    </a:lnTo>
                    <a:lnTo>
                      <a:pt x="838" y="508"/>
                    </a:lnTo>
                    <a:lnTo>
                      <a:pt x="840" y="499"/>
                    </a:lnTo>
                    <a:lnTo>
                      <a:pt x="842" y="490"/>
                    </a:lnTo>
                    <a:lnTo>
                      <a:pt x="842" y="481"/>
                    </a:lnTo>
                    <a:lnTo>
                      <a:pt x="842" y="90"/>
                    </a:lnTo>
                    <a:lnTo>
                      <a:pt x="842" y="80"/>
                    </a:lnTo>
                    <a:lnTo>
                      <a:pt x="841" y="70"/>
                    </a:lnTo>
                    <a:lnTo>
                      <a:pt x="839" y="62"/>
                    </a:lnTo>
                    <a:lnTo>
                      <a:pt x="836" y="53"/>
                    </a:lnTo>
                    <a:lnTo>
                      <a:pt x="833" y="46"/>
                    </a:lnTo>
                    <a:lnTo>
                      <a:pt x="828" y="38"/>
                    </a:lnTo>
                    <a:lnTo>
                      <a:pt x="823" y="31"/>
                    </a:lnTo>
                    <a:lnTo>
                      <a:pt x="818" y="24"/>
                    </a:lnTo>
                    <a:lnTo>
                      <a:pt x="811" y="19"/>
                    </a:lnTo>
                    <a:lnTo>
                      <a:pt x="804" y="14"/>
                    </a:lnTo>
                    <a:lnTo>
                      <a:pt x="796" y="9"/>
                    </a:lnTo>
                    <a:lnTo>
                      <a:pt x="789" y="6"/>
                    </a:lnTo>
                    <a:lnTo>
                      <a:pt x="780" y="3"/>
                    </a:lnTo>
                    <a:lnTo>
                      <a:pt x="772" y="1"/>
                    </a:lnTo>
                    <a:lnTo>
                      <a:pt x="762" y="0"/>
                    </a:lnTo>
                    <a:lnTo>
                      <a:pt x="7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2DA79FF-5AC0-4A39-E9C4-451AD71F1A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253" y="222265"/>
            <a:ext cx="2470545" cy="448132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FF1928E-32DB-4A76-6CD1-449FCC1CD104}"/>
              </a:ext>
            </a:extLst>
          </p:cNvPr>
          <p:cNvSpPr/>
          <p:nvPr userDrawn="1"/>
        </p:nvSpPr>
        <p:spPr>
          <a:xfrm rot="10800000">
            <a:off x="936494" y="4364398"/>
            <a:ext cx="863446" cy="142068"/>
          </a:xfrm>
          <a:prstGeom prst="triangle">
            <a:avLst/>
          </a:prstGeom>
          <a:solidFill>
            <a:srgbClr val="B97C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0B430E0-FC0E-BE4F-7D34-24554F0F4CB8}"/>
              </a:ext>
            </a:extLst>
          </p:cNvPr>
          <p:cNvCxnSpPr>
            <a:cxnSpLocks/>
          </p:cNvCxnSpPr>
          <p:nvPr userDrawn="1"/>
        </p:nvCxnSpPr>
        <p:spPr>
          <a:xfrm>
            <a:off x="3401674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285D088-0898-A6B4-A49D-D91812BFB332}"/>
              </a:ext>
            </a:extLst>
          </p:cNvPr>
          <p:cNvCxnSpPr>
            <a:cxnSpLocks/>
          </p:cNvCxnSpPr>
          <p:nvPr userDrawn="1"/>
        </p:nvCxnSpPr>
        <p:spPr>
          <a:xfrm>
            <a:off x="6113029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F3E0520-3F85-B2AC-E6C0-BE571CAD2D8A}"/>
              </a:ext>
            </a:extLst>
          </p:cNvPr>
          <p:cNvCxnSpPr>
            <a:cxnSpLocks/>
          </p:cNvCxnSpPr>
          <p:nvPr userDrawn="1"/>
        </p:nvCxnSpPr>
        <p:spPr>
          <a:xfrm>
            <a:off x="8924467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41">
            <a:extLst>
              <a:ext uri="{FF2B5EF4-FFF2-40B4-BE49-F238E27FC236}">
                <a16:creationId xmlns:a16="http://schemas.microsoft.com/office/drawing/2014/main" id="{D8D60BA4-B206-C6B2-F381-6673214ED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1128" y="3111783"/>
            <a:ext cx="6583355" cy="914096"/>
          </a:xfrm>
        </p:spPr>
        <p:txBody>
          <a:bodyPr anchor="t"/>
          <a:lstStyle>
            <a:lvl1pPr>
              <a:defRPr sz="66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268899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0166C-3884-08C3-39D6-5121D05D62A1}"/>
              </a:ext>
            </a:extLst>
          </p:cNvPr>
          <p:cNvSpPr/>
          <p:nvPr userDrawn="1"/>
        </p:nvSpPr>
        <p:spPr>
          <a:xfrm>
            <a:off x="7912510" y="0"/>
            <a:ext cx="427949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F380AB-DBAF-1144-710B-57AB14CC09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8940" y="1246956"/>
            <a:ext cx="6208712" cy="2587625"/>
          </a:xfrm>
          <a:prstGeom prst="roundRect">
            <a:avLst>
              <a:gd name="adj" fmla="val 9258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2BD47C0-BE03-7207-CD97-FAF7EC3737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8940" y="3999129"/>
            <a:ext cx="6208712" cy="2587625"/>
          </a:xfrm>
          <a:prstGeom prst="roundRect">
            <a:avLst>
              <a:gd name="adj" fmla="val 8687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9D75C7-FAB7-F892-7371-0A7868B9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140578"/>
            <a:ext cx="10258030" cy="102410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68B2C-B9B5-2C28-B738-502AA65BD2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8710" y="2188786"/>
            <a:ext cx="4484278" cy="42710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symbol_large.png">
            <a:extLst>
              <a:ext uri="{FF2B5EF4-FFF2-40B4-BE49-F238E27FC236}">
                <a16:creationId xmlns:a16="http://schemas.microsoft.com/office/drawing/2014/main" id="{33F4B1A4-7D38-F0D7-6484-C5E42C172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398" y="365846"/>
            <a:ext cx="540507" cy="609864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8FD958F-5C4B-BBE5-D876-0B2A67736E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710" y="1164682"/>
            <a:ext cx="4484278" cy="7304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22392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73880" y="1106041"/>
            <a:ext cx="7188200" cy="4701106"/>
          </a:xfrm>
          <a:prstGeom prst="roundRect">
            <a:avLst>
              <a:gd name="adj" fmla="val 6942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84976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106041"/>
            <a:ext cx="484976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3121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C899F-827D-E797-E7F8-4C890600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37779-91E3-BA79-82FE-2B071F64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B0AB10-65C1-A884-090D-DA6359B9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7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58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0056FC-C26E-76D1-2A22-412367C8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1897" y="634860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74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Sub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68376A-C902-B1D6-CFA8-BD72148112FC}"/>
              </a:ext>
            </a:extLst>
          </p:cNvPr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ymbol_large.png">
            <a:extLst>
              <a:ext uri="{FF2B5EF4-FFF2-40B4-BE49-F238E27FC236}">
                <a16:creationId xmlns:a16="http://schemas.microsoft.com/office/drawing/2014/main" id="{01CF5F78-14B9-E72B-12CB-EB23C239F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965F1D-2438-0B27-44F6-E838296C2333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bg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74FD588-3F45-6868-E6EA-6C2D9B9B6200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55CF70-9B70-22FE-86AD-FC704465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EBBC3FE-A0BA-FC32-79CD-9CD4EE9966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19010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- Blank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68376A-C902-B1D6-CFA8-BD72148112FC}"/>
              </a:ext>
            </a:extLst>
          </p:cNvPr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ymbol_large.png">
            <a:extLst>
              <a:ext uri="{FF2B5EF4-FFF2-40B4-BE49-F238E27FC236}">
                <a16:creationId xmlns:a16="http://schemas.microsoft.com/office/drawing/2014/main" id="{01CF5F78-14B9-E72B-12CB-EB23C239F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965F1D-2438-0B27-44F6-E838296C2333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bg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74FD588-3F45-6868-E6EA-6C2D9B9B6200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55CF70-9B70-22FE-86AD-FC704465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EBBC3FE-A0BA-FC32-79CD-9CD4EE9966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87530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- Blank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68376A-C902-B1D6-CFA8-BD72148112FC}"/>
              </a:ext>
            </a:extLst>
          </p:cNvPr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ymbol_large.png">
            <a:extLst>
              <a:ext uri="{FF2B5EF4-FFF2-40B4-BE49-F238E27FC236}">
                <a16:creationId xmlns:a16="http://schemas.microsoft.com/office/drawing/2014/main" id="{01CF5F78-14B9-E72B-12CB-EB23C239F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965F1D-2438-0B27-44F6-E838296C2333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bg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74FD588-3F45-6868-E6EA-6C2D9B9B6200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0C203524-5F64-D91C-1B37-EAB7795F6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86" y="267064"/>
            <a:ext cx="10635605" cy="4287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3938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- 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68376A-C902-B1D6-CFA8-BD72148112FC}"/>
              </a:ext>
            </a:extLst>
          </p:cNvPr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ymbol_large.png">
            <a:extLst>
              <a:ext uri="{FF2B5EF4-FFF2-40B4-BE49-F238E27FC236}">
                <a16:creationId xmlns:a16="http://schemas.microsoft.com/office/drawing/2014/main" id="{01CF5F78-14B9-E72B-12CB-EB23C239F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965F1D-2438-0B27-44F6-E838296C2333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bg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74FD588-3F45-6868-E6EA-6C2D9B9B6200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55CF70-9B70-22FE-86AD-FC704465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EBBC3FE-A0BA-FC32-79CD-9CD4EE9966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99F8B5-1DC0-DB9D-45FC-F66F4452411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11275" y="1304925"/>
            <a:ext cx="10307638" cy="51403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14192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Content -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0166C-3884-08C3-39D6-5121D05D62A1}"/>
              </a:ext>
            </a:extLst>
          </p:cNvPr>
          <p:cNvSpPr/>
          <p:nvPr userDrawn="1"/>
        </p:nvSpPr>
        <p:spPr>
          <a:xfrm>
            <a:off x="7912510" y="0"/>
            <a:ext cx="427949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F380AB-DBAF-1144-710B-57AB14CC09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8940" y="1246956"/>
            <a:ext cx="6208712" cy="2587625"/>
          </a:xfrm>
          <a:prstGeom prst="roundRect">
            <a:avLst>
              <a:gd name="adj" fmla="val 9258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2BD47C0-BE03-7207-CD97-FAF7EC3737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8940" y="3999129"/>
            <a:ext cx="6208712" cy="2587625"/>
          </a:xfrm>
          <a:prstGeom prst="roundRect">
            <a:avLst>
              <a:gd name="adj" fmla="val 8687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9D75C7-FAB7-F892-7371-0A7868B9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140578"/>
            <a:ext cx="10258030" cy="102410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68B2C-B9B5-2C28-B738-502AA65BD2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8710" y="2188786"/>
            <a:ext cx="4484278" cy="42710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symbol_large.png">
            <a:extLst>
              <a:ext uri="{FF2B5EF4-FFF2-40B4-BE49-F238E27FC236}">
                <a16:creationId xmlns:a16="http://schemas.microsoft.com/office/drawing/2014/main" id="{33F4B1A4-7D38-F0D7-6484-C5E42C172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2598" y="182923"/>
            <a:ext cx="870108" cy="981759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8FD958F-5C4B-BBE5-D876-0B2A67736E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710" y="1164682"/>
            <a:ext cx="4484278" cy="7304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07877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Content - 2 Images - Sedo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0166C-3884-08C3-39D6-5121D05D62A1}"/>
              </a:ext>
            </a:extLst>
          </p:cNvPr>
          <p:cNvSpPr/>
          <p:nvPr userDrawn="1"/>
        </p:nvSpPr>
        <p:spPr>
          <a:xfrm>
            <a:off x="7912510" y="0"/>
            <a:ext cx="427949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F380AB-DBAF-1144-710B-57AB14CC09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224833"/>
            <a:ext cx="5489026" cy="2587625"/>
          </a:xfrm>
          <a:prstGeom prst="roundRect">
            <a:avLst>
              <a:gd name="adj" fmla="val 9258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2BD47C0-BE03-7207-CD97-FAF7EC3737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999129"/>
            <a:ext cx="5481652" cy="2587625"/>
          </a:xfrm>
          <a:prstGeom prst="roundRect">
            <a:avLst>
              <a:gd name="adj" fmla="val 8687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9D75C7-FAB7-F892-7371-0A7868B9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95" y="158726"/>
            <a:ext cx="10282645" cy="102410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68B2C-B9B5-2C28-B738-502AA65BD2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9922" y="2369328"/>
            <a:ext cx="5265174" cy="3815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A2826A0-F8A3-5E88-0D4A-8DE6BE7239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4095" y="1182830"/>
            <a:ext cx="4830096" cy="7304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Subtitle Here</a:t>
            </a:r>
          </a:p>
        </p:txBody>
      </p:sp>
      <p:pic>
        <p:nvPicPr>
          <p:cNvPr id="6" name="Picture 5" descr="symbol_large.png">
            <a:extLst>
              <a:ext uri="{FF2B5EF4-FFF2-40B4-BE49-F238E27FC236}">
                <a16:creationId xmlns:a16="http://schemas.microsoft.com/office/drawing/2014/main" id="{E4DE3A3E-BBFB-4EF0-AF4B-A7799D83EE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2598" y="182923"/>
            <a:ext cx="870108" cy="9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93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56920" y="1106041"/>
            <a:ext cx="7188200" cy="5047621"/>
          </a:xfrm>
          <a:prstGeom prst="roundRect">
            <a:avLst>
              <a:gd name="adj" fmla="val 6942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pic>
        <p:nvPicPr>
          <p:cNvPr id="5" name="Picture 4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267116FF-6142-FBA6-1B93-03322F4EA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65986" cy="118724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99151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106041"/>
            <a:ext cx="49915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2412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Conten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01985" y="1280160"/>
            <a:ext cx="7188200" cy="4851466"/>
          </a:xfrm>
          <a:prstGeom prst="roundRect">
            <a:avLst>
              <a:gd name="adj" fmla="val 3700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pic>
        <p:nvPicPr>
          <p:cNvPr id="5" name="Picture 4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267116FF-6142-FBA6-1B93-03322F4EA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65986" cy="118724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99151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281301"/>
            <a:ext cx="49915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351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Sub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52FEA2A6-466A-EF6E-EED2-174A4CF2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31219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1185A95-8C4E-A3A9-CBE7-6497D297DB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1" y="608015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32136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25500" y="1106041"/>
            <a:ext cx="7188200" cy="4701106"/>
          </a:xfrm>
          <a:prstGeom prst="roundRect">
            <a:avLst>
              <a:gd name="adj" fmla="val 6942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endParaRPr lang="en-ID"/>
          </a:p>
        </p:txBody>
      </p:sp>
      <p:pic>
        <p:nvPicPr>
          <p:cNvPr id="5" name="Picture 4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267116FF-6142-FBA6-1B93-03322F4EA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165986" cy="118724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84976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106041"/>
            <a:ext cx="484976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0491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+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7522844"/>
      </p:ext>
    </p:extLst>
  </p:cSld>
  <p:clrMapOvr>
    <a:masterClrMapping/>
  </p:clrMapOvr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497938"/>
      </p:ext>
    </p:extLst>
  </p:cSld>
  <p:clrMapOvr>
    <a:masterClrMapping/>
  </p:clrMapOvr>
  <p:hf sldNum="0"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0056FC-C26E-76D1-2A22-412367C8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84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4209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F6DA-0F32-C797-E5FC-FAFF224E6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BEC08-596D-CE6C-7E1B-D1E9EFBAED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4CD7F-5E44-5D0A-14F7-8E9015E1C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196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Mode - Title + Gra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C29617-965F-B0FC-A280-F08E5A6F080B}"/>
              </a:ext>
            </a:extLst>
          </p:cNvPr>
          <p:cNvSpPr/>
          <p:nvPr userDrawn="1"/>
        </p:nvSpPr>
        <p:spPr>
          <a:xfrm>
            <a:off x="1154205" y="1372628"/>
            <a:ext cx="10443883" cy="4813020"/>
          </a:xfrm>
          <a:prstGeom prst="roundRect">
            <a:avLst>
              <a:gd name="adj" fmla="val 534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AC8FCD-813F-EBF2-A973-CE91D062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5670C-4E58-7B45-BB16-8B846C59C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964" y="1623920"/>
            <a:ext cx="9504831" cy="435133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374531-49E0-A79A-4CAD-67F131D8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96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C899F-827D-E797-E7F8-4C890600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37779-91E3-BA79-82FE-2B071F64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B0AB10-65C1-A884-090D-DA6359B9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19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0ADF6-165B-D0CF-265E-9AABCB49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B0473-443B-BBD7-AD02-C8980A908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A2774-1C31-72F6-EBE0-C2126D06F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52492-05A5-B69E-A317-C1E0745CB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63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EA8C-FC2A-A753-0B50-7ABE9D5A7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F6F7A-EC0E-CAB8-A474-9B6C49B37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C0D99-E984-DD12-A2DA-858A8B841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CEF6C-06EE-3939-E5B4-5BEA5590A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96B63-17D3-A3F8-A9E4-A67308BD2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DB4933-46EE-9081-88DF-7E5AD5EB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263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C8587-7368-1EF4-7BF2-AE8748B6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D9735-D7B4-A447-FB5F-2B2FBC9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591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0056FC-C26E-76D1-2A22-412367C8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38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12D3-E707-34F5-F070-787F4656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DA430-BFD1-7C0D-D8ED-25AB9014F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23E25-025C-E323-696F-156AD991C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527209-EB01-2204-33E3-91C3EACC9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806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6B1C-4889-7EA5-1BE8-D8954273F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3A02D-E1F1-F6A4-CBEC-480F55F73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oundRect">
            <a:avLst>
              <a:gd name="adj" fmla="val 7740"/>
            </a:avLst>
          </a:prstGeom>
          <a:pattFill prst="pct80">
            <a:fgClr>
              <a:schemeClr val="accent5"/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515C9-D9F4-5D07-9819-38633258F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17432A7-41E1-CBBB-9E34-72766124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27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Her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3530" y="1809660"/>
            <a:ext cx="5479084" cy="2246525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3529" y="4326963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072" y="501677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99332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D0DD-4731-E2B0-F1EC-8C1713DED50D}"/>
              </a:ext>
            </a:extLst>
          </p:cNvPr>
          <p:cNvSpPr txBox="1">
            <a:spLocks/>
          </p:cNvSpPr>
          <p:nvPr userDrawn="1"/>
        </p:nvSpPr>
        <p:spPr>
          <a:xfrm>
            <a:off x="6052049" y="5876221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7154059"/>
      </p:ext>
    </p:extLst>
  </p:cSld>
  <p:clrMapOvr>
    <a:masterClrMapping/>
  </p:clrMapOvr>
  <p:hf sldNum="0"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022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1633367"/>
            <a:ext cx="5479084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147" y="416460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154124" y="5876144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05875438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2018923"/>
            <a:ext cx="5706798" cy="199445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706798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29" y="443619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18086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57741597"/>
      </p:ext>
    </p:extLst>
  </p:cSld>
  <p:clrMapOvr>
    <a:masterClrMapping/>
  </p:clrMapOvr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35792447"/>
      </p:ext>
    </p:extLst>
  </p:cSld>
  <p:clrMapOvr>
    <a:masterClrMapping/>
  </p:clrMapOvr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79350079"/>
      </p:ext>
    </p:extLst>
  </p:cSld>
  <p:clrMapOvr>
    <a:masterClrMapping/>
  </p:clrMapOvr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08901F2-F524-4B9E-6DB3-E44925194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0846" y="1414742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D1D4E-ECEC-6A77-32D5-D2E188439D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30661" y="1399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AD07AD-B62F-2326-2165-866FEA0265EC}"/>
              </a:ext>
            </a:extLst>
          </p:cNvPr>
          <p:cNvCxnSpPr>
            <a:cxnSpLocks/>
          </p:cNvCxnSpPr>
          <p:nvPr userDrawn="1"/>
        </p:nvCxnSpPr>
        <p:spPr>
          <a:xfrm>
            <a:off x="1074644" y="-12702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40A6DF-61C6-A847-1D67-8F67169A30B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58169"/>
            <a:ext cx="107463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3AE8AC-840C-0D04-6B00-E0F6B4A553A8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2026563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31924B-15CA-D1AE-4767-EDAD27890DD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00398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145D48-82DF-C0DA-806F-F3CAECEC1D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593625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6F10AD-D4EE-6555-701E-D9FD8BCA6D0C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981407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827760-5229-20A7-81B3-A172BF37687D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4958829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4E8F33-F268-B539-FD2F-A58179A556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696"/>
          <a:stretch/>
        </p:blipFill>
        <p:spPr>
          <a:xfrm>
            <a:off x="0" y="-12701"/>
            <a:ext cx="5102110" cy="6883394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E49555-85A4-3D33-260C-E61FE3948DFF}"/>
              </a:ext>
            </a:extLst>
          </p:cNvPr>
          <p:cNvCxnSpPr>
            <a:cxnSpLocks/>
          </p:cNvCxnSpPr>
          <p:nvPr/>
        </p:nvCxnSpPr>
        <p:spPr>
          <a:xfrm flipV="1">
            <a:off x="5530661" y="2014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2D134A-7BD5-53DE-6820-1F540F35F197}"/>
              </a:ext>
            </a:extLst>
          </p:cNvPr>
          <p:cNvCxnSpPr>
            <a:cxnSpLocks/>
          </p:cNvCxnSpPr>
          <p:nvPr/>
        </p:nvCxnSpPr>
        <p:spPr>
          <a:xfrm flipV="1">
            <a:off x="5530661" y="5936249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7C055F-DF5E-DAC4-3217-410BB8513E02}"/>
              </a:ext>
            </a:extLst>
          </p:cNvPr>
          <p:cNvCxnSpPr>
            <a:cxnSpLocks/>
          </p:cNvCxnSpPr>
          <p:nvPr/>
        </p:nvCxnSpPr>
        <p:spPr>
          <a:xfrm flipV="1">
            <a:off x="5530661" y="4955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9CF83B-A327-F5D7-124E-09BA7DB03286}"/>
              </a:ext>
            </a:extLst>
          </p:cNvPr>
          <p:cNvCxnSpPr>
            <a:cxnSpLocks/>
          </p:cNvCxnSpPr>
          <p:nvPr/>
        </p:nvCxnSpPr>
        <p:spPr>
          <a:xfrm flipV="1">
            <a:off x="5530661" y="2994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7C33D7-7AF2-48A0-021C-CA80279257A4}"/>
              </a:ext>
            </a:extLst>
          </p:cNvPr>
          <p:cNvCxnSpPr>
            <a:cxnSpLocks/>
          </p:cNvCxnSpPr>
          <p:nvPr/>
        </p:nvCxnSpPr>
        <p:spPr>
          <a:xfrm flipV="1">
            <a:off x="5530661" y="3975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A787FBBD-A7CD-0E07-590C-FB4A236F181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88650" y="2612456"/>
            <a:ext cx="2924810" cy="1495794"/>
          </a:xfrm>
        </p:spPr>
        <p:txBody>
          <a:bodyPr anchor="ctr"/>
          <a:lstStyle>
            <a:lvl1pPr algn="ctr">
              <a:defRPr sz="54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38A8E4-BB82-076A-B1B0-9A792EE9B75E}"/>
              </a:ext>
            </a:extLst>
          </p:cNvPr>
          <p:cNvSpPr>
            <a:spLocks/>
          </p:cNvSpPr>
          <p:nvPr userDrawn="1"/>
        </p:nvSpPr>
        <p:spPr>
          <a:xfrm>
            <a:off x="1625972" y="2292721"/>
            <a:ext cx="3476138" cy="1350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D2CB0CD4-1C67-8250-3790-6A7A7448A35D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6330846" y="2392164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8E5CA7C-73CF-537F-D296-6EDAF47C6788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5530661" y="2379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833F18CA-F95B-BCE1-9FE6-9E5C60625280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330846" y="3369586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6FFEC52-2362-68F6-92A6-93113AF78514}"/>
              </a:ext>
            </a:extLst>
          </p:cNvPr>
          <p:cNvSpPr>
            <a:spLocks noGrp="1"/>
          </p:cNvSpPr>
          <p:nvPr userDrawn="1">
            <p:ph idx="14" hasCustomPrompt="1"/>
          </p:nvPr>
        </p:nvSpPr>
        <p:spPr>
          <a:xfrm>
            <a:off x="5530661" y="3360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71334124-4785-0395-DB4E-1594B525E40A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330846" y="4347008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80115B0C-9874-1091-CE8C-26E6A77B3C25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5530661" y="4340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6" name="Text Placeholder 38">
            <a:extLst>
              <a:ext uri="{FF2B5EF4-FFF2-40B4-BE49-F238E27FC236}">
                <a16:creationId xmlns:a16="http://schemas.microsoft.com/office/drawing/2014/main" id="{C148EF6E-0B43-BF96-EDAD-F61139615CB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30846" y="5324430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BF581457-C6CB-2BC1-492B-78CCB3861E65}"/>
              </a:ext>
            </a:extLst>
          </p:cNvPr>
          <p:cNvSpPr>
            <a:spLocks noGrp="1"/>
          </p:cNvSpPr>
          <p:nvPr userDrawn="1">
            <p:ph idx="18" hasCustomPrompt="1"/>
          </p:nvPr>
        </p:nvSpPr>
        <p:spPr>
          <a:xfrm>
            <a:off x="5530661" y="5321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782331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+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30622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58BD492-AD86-158C-EC1E-B2B4CAA677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752806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F357-3208-B933-1D13-A11548553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441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AA03D-722A-3F19-D247-3C634AA48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199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5E277-D8F4-2B9A-B2CA-B19CCADF9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80EA3EE-801A-C532-C81E-83D1BCB7C9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824012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CD5D5-14CA-9EFF-E639-2A4AE4EF2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449D8-4D53-2D18-87FA-73A15631A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2B197-D386-8E29-38A8-1089D936D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6E28D4-1067-704C-A349-930AC865A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0D605-91CE-1354-0EEE-E2D917BD5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F6D8E8B-A8CD-C0E6-8E58-635EF414B7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55666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Sub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D41A-5DBE-80BF-6495-29423A9F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7C608B6-0A7B-EE82-198C-29023FDC0C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889942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11845F4-95C5-26BF-1F1A-FFEF849E1C3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099186" y="1134954"/>
            <a:ext cx="9896475" cy="482262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36ED1D-4979-2A28-9997-BA3025FF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86" y="267064"/>
            <a:ext cx="10635605" cy="4287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59128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AF09-DDB7-D14E-884B-50B36EEA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13502"/>
            <a:ext cx="3932237" cy="94389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7AB0A-C55B-01A7-DD29-3F7570E2D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8375C-20D2-667F-D14F-7C1D8D354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59740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8E855-A7AE-73C8-B1FD-7398A888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37554" y="1283110"/>
            <a:ext cx="5638799" cy="5161935"/>
          </a:xfrm>
          <a:prstGeom prst="roundRect">
            <a:avLst>
              <a:gd name="adj" fmla="val 4035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784449-BBED-DD5A-D447-3AD6CD63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31219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7E39DF-A61D-C979-7A88-1917196A68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1" y="608015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2B056FF-D331-B2F9-5234-562FD480B5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5850" y="1541207"/>
            <a:ext cx="5233988" cy="470878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60051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EE0CC0-4755-37F2-7D9C-8F15457231D6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1116CD-A745-0CF2-A840-07C60B5F37D9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42238422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0E0378-61DB-514E-81E4-0AEA7C3CD632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46D0CE-A9EB-B686-73D7-7F65508B1817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28447672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38376140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-38758"/>
            <a:ext cx="12192000" cy="689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tx2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tx2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accent3"/>
                </a:solidFill>
                <a:latin typeface="Avenir Next LT Pro"/>
              </a:rPr>
              <a:t>Confidential   |   Copyright © 2026 Equality Health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34931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 making a heart with their hands&#10;&#10;Description automatically generated">
            <a:extLst>
              <a:ext uri="{FF2B5EF4-FFF2-40B4-BE49-F238E27FC236}">
                <a16:creationId xmlns:a16="http://schemas.microsoft.com/office/drawing/2014/main" id="{B3D0A045-6EEE-7819-A91A-762A13F9B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436786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2DA79FF-5AC0-4A39-E9C4-451AD71F1A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253" y="222265"/>
            <a:ext cx="2470545" cy="448132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FF1928E-32DB-4A76-6CD1-449FCC1CD104}"/>
              </a:ext>
            </a:extLst>
          </p:cNvPr>
          <p:cNvSpPr/>
          <p:nvPr userDrawn="1"/>
        </p:nvSpPr>
        <p:spPr>
          <a:xfrm rot="10800000">
            <a:off x="936494" y="4364398"/>
            <a:ext cx="863446" cy="142068"/>
          </a:xfrm>
          <a:prstGeom prst="triangle">
            <a:avLst/>
          </a:prstGeom>
          <a:solidFill>
            <a:srgbClr val="B97C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D8D60BA4-B206-C6B2-F381-6673214ED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1323" y="5126437"/>
            <a:ext cx="6583355" cy="914096"/>
          </a:xfrm>
        </p:spPr>
        <p:txBody>
          <a:bodyPr anchor="t"/>
          <a:lstStyle>
            <a:lvl1pPr>
              <a:defRPr sz="660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 dirty="0"/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1819609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0166C-3884-08C3-39D6-5121D05D62A1}"/>
              </a:ext>
            </a:extLst>
          </p:cNvPr>
          <p:cNvSpPr/>
          <p:nvPr userDrawn="1"/>
        </p:nvSpPr>
        <p:spPr>
          <a:xfrm>
            <a:off x="7912510" y="0"/>
            <a:ext cx="427949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F380AB-DBAF-1144-710B-57AB14CC09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8940" y="1246956"/>
            <a:ext cx="6208712" cy="2587625"/>
          </a:xfrm>
          <a:prstGeom prst="roundRect">
            <a:avLst>
              <a:gd name="adj" fmla="val 9258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2BD47C0-BE03-7207-CD97-FAF7EC3737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8940" y="3999129"/>
            <a:ext cx="6208712" cy="2587625"/>
          </a:xfrm>
          <a:prstGeom prst="roundRect">
            <a:avLst>
              <a:gd name="adj" fmla="val 8687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9D75C7-FAB7-F892-7371-0A7868B9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140578"/>
            <a:ext cx="10258030" cy="102410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68B2C-B9B5-2C28-B738-502AA65BD2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8710" y="2188786"/>
            <a:ext cx="4484278" cy="42710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symbol_large.png">
            <a:extLst>
              <a:ext uri="{FF2B5EF4-FFF2-40B4-BE49-F238E27FC236}">
                <a16:creationId xmlns:a16="http://schemas.microsoft.com/office/drawing/2014/main" id="{33F4B1A4-7D38-F0D7-6484-C5E42C172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398" y="365846"/>
            <a:ext cx="540507" cy="609864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8FD958F-5C4B-BBE5-D876-0B2A67736E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710" y="1164682"/>
            <a:ext cx="4484278" cy="7304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3897358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73880" y="1106041"/>
            <a:ext cx="7188200" cy="4701106"/>
          </a:xfrm>
          <a:prstGeom prst="roundRect">
            <a:avLst>
              <a:gd name="adj" fmla="val 6942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84976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106041"/>
            <a:ext cx="484976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55239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C899F-827D-E797-E7F8-4C890600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37779-91E3-BA79-82FE-2B071F64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B0AB10-65C1-A884-090D-DA6359B9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6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0056FC-C26E-76D1-2A22-412367C8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1897" y="634860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86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FF610AC8-892F-9BB6-DB02-5C87AC265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192" y="1401763"/>
            <a:ext cx="5181600" cy="4772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Right">
            <a:extLst>
              <a:ext uri="{FF2B5EF4-FFF2-40B4-BE49-F238E27FC236}">
                <a16:creationId xmlns:a16="http://schemas.microsoft.com/office/drawing/2014/main" id="{3319747D-52C8-68F0-52D9-86BD9C7B5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638" y="1401763"/>
            <a:ext cx="5181600" cy="4772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8A700-8171-DE32-06EF-42EF8C67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3310-7A55-4C18-B59F-9E36183E036B}" type="datetime1">
              <a:rPr lang="en-US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C7EEB-584D-0B51-07D8-86C99D076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63867-06AC-F62C-CA86-630A21056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4DC-0A8C-4734-AC58-265938193CB7}" type="slidenum">
              <a:rPr lang="en-US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27096F9-7E21-B936-2475-F7ECEF486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[Add Headline]</a:t>
            </a:r>
          </a:p>
        </p:txBody>
      </p:sp>
    </p:spTree>
    <p:extLst>
      <p:ext uri="{BB962C8B-B14F-4D97-AF65-F5344CB8AC3E}">
        <p14:creationId xmlns:p14="http://schemas.microsoft.com/office/powerpoint/2010/main" val="23452486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FE53F-FE29-80C1-7BC6-4C385B32A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159B4-2360-4458-96B5-DC9DDCA03CF4}" type="datetime1">
              <a:rPr lang="en-US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877F9-47B4-45CB-6A8F-504CDED8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64D8B-707B-A5B7-4F78-203D8AF23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4DC-0A8C-4734-AC58-265938193CB7}" type="slidenum">
              <a:rPr lang="en-US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1C15368-2470-0CC8-1C04-6C17599AB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[Add Headline]</a:t>
            </a:r>
          </a:p>
        </p:txBody>
      </p:sp>
    </p:spTree>
    <p:extLst>
      <p:ext uri="{BB962C8B-B14F-4D97-AF65-F5344CB8AC3E}">
        <p14:creationId xmlns:p14="http://schemas.microsoft.com/office/powerpoint/2010/main" val="24270703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eber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35376-A2B5-ED51-180E-0B445D3D4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[Add Headline]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450164-768B-F2B6-5FA6-99629955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3ED5-8741-479B-B86B-312286357C8C}" type="datetime1">
              <a:rPr lang="en-US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6F0BD-1E8F-74F6-20DD-5DC65806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441554-1CAC-10CC-ED02-03608A76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4DC-0A8C-4734-AC58-265938193CB7}" type="slidenum">
              <a:rPr lang="en-US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AA6384-B29F-E0B0-0851-BA874B17B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350" y="1406177"/>
            <a:ext cx="10910889" cy="4766023"/>
          </a:xfr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685800" indent="-342900">
              <a:buFont typeface="+mj-lt"/>
              <a:buAutoNum type="alphaLcPeriod"/>
              <a:defRPr/>
            </a:lvl2pPr>
            <a:lvl3pPr marL="914400" indent="-228600">
              <a:buFont typeface="+mj-lt"/>
              <a:buAutoNum type="romanLcPeriod"/>
              <a:defRPr/>
            </a:lvl3pPr>
            <a:lvl4pPr marL="1201738" indent="-287338">
              <a:buFont typeface="+mj-lt"/>
              <a:buAutoNum type="arabicPeriod"/>
              <a:defRPr/>
            </a:lvl4pPr>
            <a:lvl5pPr marL="1485900" indent="-284163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302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erson carrying a child on her back&#10;&#10;AI-generated content may be incorrect.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99" y="-13022"/>
            <a:ext cx="12238299" cy="6884043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83919-AAEA-04CB-1822-3E9E6621DCC0}"/>
              </a:ext>
            </a:extLst>
          </p:cNvPr>
          <p:cNvSpPr/>
          <p:nvPr/>
        </p:nvSpPr>
        <p:spPr>
          <a:xfrm>
            <a:off x="627529" y="1335741"/>
            <a:ext cx="6858001" cy="4858871"/>
          </a:xfrm>
          <a:prstGeom prst="roundRect">
            <a:avLst>
              <a:gd name="adj" fmla="val 91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erson carrying a child on her back&#10;&#10;AI-generated content may be incorrect.">
            <a:extLst>
              <a:ext uri="{FF2B5EF4-FFF2-40B4-BE49-F238E27FC236}">
                <a16:creationId xmlns:a16="http://schemas.microsoft.com/office/drawing/2014/main" id="{F1278225-3D6B-1569-8F29-05BAAD207A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0"/>
            <a:ext cx="7315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1633367"/>
            <a:ext cx="5479084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99332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47794409"/>
      </p:ext>
    </p:extLst>
  </p:cSld>
  <p:clrMapOvr>
    <a:masterClrMapping/>
  </p:clrMapOvr>
  <p:hf sldNum="0"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Her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3530" y="1809660"/>
            <a:ext cx="5479084" cy="2246525"/>
          </a:xfrm>
        </p:spPr>
        <p:txBody>
          <a:bodyPr anchor="b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3529" y="4326963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072" y="501677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99332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D0DD-4731-E2B0-F1EC-8C1713DED50D}"/>
              </a:ext>
            </a:extLst>
          </p:cNvPr>
          <p:cNvSpPr txBox="1">
            <a:spLocks/>
          </p:cNvSpPr>
          <p:nvPr userDrawn="1"/>
        </p:nvSpPr>
        <p:spPr>
          <a:xfrm>
            <a:off x="6052049" y="5876221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25250847"/>
      </p:ext>
    </p:extLst>
  </p:cSld>
  <p:clrMapOvr>
    <a:masterClrMapping/>
  </p:clrMapOvr>
  <p:hf sldNum="0"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71A815-F72D-1862-D81E-09419A37DB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3022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1633367"/>
            <a:ext cx="5479084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479085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147" y="416460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154124" y="5876144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6282679"/>
      </p:ext>
    </p:extLst>
  </p:cSld>
  <p:clrMapOvr>
    <a:masterClrMapping/>
  </p:clrMapOvr>
  <p:hf sldNum="0"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6" y="2018923"/>
            <a:ext cx="5706798" cy="199445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5706798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29" y="443619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05506" y="5918086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845701"/>
      </p:ext>
    </p:extLst>
  </p:cSld>
  <p:clrMapOvr>
    <a:masterClrMapping/>
  </p:clrMapOvr>
  <p:hf sldNum="0"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9" y="-26043"/>
            <a:ext cx="12238298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620473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6204739" cy="93681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531" y="467155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16951" y="5876144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21756590"/>
      </p:ext>
    </p:extLst>
  </p:cSld>
  <p:clrMapOvr>
    <a:masterClrMapping/>
  </p:clrMapOvr>
  <p:hf sldNum="0"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65781427"/>
      </p:ext>
    </p:extLst>
  </p:cSld>
  <p:clrMapOvr>
    <a:masterClrMapping/>
  </p:clrMapOvr>
  <p:hf sldNum="0"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Hero Slide -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D89B94-DB53-F6B6-EC8C-5A79D1BB4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298" y="-26043"/>
            <a:ext cx="12238296" cy="68840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3E6A4-1BB9-900E-D985-E71AD7AB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605" y="1633367"/>
            <a:ext cx="4792399" cy="23800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A56BC-4F9D-49C1-6BFC-467D19D3E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605" y="4203700"/>
            <a:ext cx="4792399" cy="9368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9A5881C4-9CFA-687E-5A46-0D04767044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8804" y="373371"/>
            <a:ext cx="3746000" cy="1404750"/>
          </a:xfrm>
          <a:prstGeom prst="rect">
            <a:avLst/>
          </a:prstGeom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7A46283-B6AB-4A65-6DC8-7E70FD2BEC63}"/>
              </a:ext>
            </a:extLst>
          </p:cNvPr>
          <p:cNvSpPr txBox="1">
            <a:spLocks/>
          </p:cNvSpPr>
          <p:nvPr/>
        </p:nvSpPr>
        <p:spPr>
          <a:xfrm>
            <a:off x="1544111" y="5937700"/>
            <a:ext cx="5102046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defRPr/>
            </a:pP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  |   Copyright © 2026 Equality Health</a:t>
            </a:r>
            <a:r>
              <a:rPr lang="en-US" sz="800">
                <a:solidFill>
                  <a:prstClr val="black"/>
                </a:solidFill>
                <a:latin typeface="Avenir Next LT Pro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0609293"/>
      </p:ext>
    </p:extLst>
  </p:cSld>
  <p:clrMapOvr>
    <a:masterClrMapping/>
  </p:clrMapOvr>
  <p:hf sldNum="0"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08901F2-F524-4B9E-6DB3-E44925194A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30846" y="1414742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venir Next LT Pro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D1D4E-ECEC-6A77-32D5-D2E188439D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30661" y="1399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AD07AD-B62F-2326-2165-866FEA0265EC}"/>
              </a:ext>
            </a:extLst>
          </p:cNvPr>
          <p:cNvCxnSpPr>
            <a:cxnSpLocks/>
          </p:cNvCxnSpPr>
          <p:nvPr userDrawn="1"/>
        </p:nvCxnSpPr>
        <p:spPr>
          <a:xfrm>
            <a:off x="1074644" y="-12702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40A6DF-61C6-A847-1D67-8F67169A30B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58169"/>
            <a:ext cx="1074638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3AE8AC-840C-0D04-6B00-E0F6B4A553A8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2026563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31924B-15CA-D1AE-4767-EDAD27890DD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00398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145D48-82DF-C0DA-806F-F3CAECEC1D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5936255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6F10AD-D4EE-6555-701E-D9FD8BCA6D0C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3981407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827760-5229-20A7-81B3-A172BF37687D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46" y="4958829"/>
            <a:ext cx="527912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4A4E8F33-F268-B539-FD2F-A58179A556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696"/>
          <a:stretch/>
        </p:blipFill>
        <p:spPr>
          <a:xfrm>
            <a:off x="0" y="-12701"/>
            <a:ext cx="5102110" cy="6883394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2E49555-85A4-3D33-260C-E61FE3948DFF}"/>
              </a:ext>
            </a:extLst>
          </p:cNvPr>
          <p:cNvCxnSpPr>
            <a:cxnSpLocks/>
          </p:cNvCxnSpPr>
          <p:nvPr/>
        </p:nvCxnSpPr>
        <p:spPr>
          <a:xfrm flipV="1">
            <a:off x="5530661" y="2014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2D134A-7BD5-53DE-6820-1F540F35F197}"/>
              </a:ext>
            </a:extLst>
          </p:cNvPr>
          <p:cNvCxnSpPr>
            <a:cxnSpLocks/>
          </p:cNvCxnSpPr>
          <p:nvPr/>
        </p:nvCxnSpPr>
        <p:spPr>
          <a:xfrm flipV="1">
            <a:off x="5530661" y="5936249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7C055F-DF5E-DAC4-3217-410BB8513E02}"/>
              </a:ext>
            </a:extLst>
          </p:cNvPr>
          <p:cNvCxnSpPr>
            <a:cxnSpLocks/>
          </p:cNvCxnSpPr>
          <p:nvPr/>
        </p:nvCxnSpPr>
        <p:spPr>
          <a:xfrm flipV="1">
            <a:off x="5530661" y="4955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9CF83B-A327-F5D7-124E-09BA7DB03286}"/>
              </a:ext>
            </a:extLst>
          </p:cNvPr>
          <p:cNvCxnSpPr>
            <a:cxnSpLocks/>
          </p:cNvCxnSpPr>
          <p:nvPr/>
        </p:nvCxnSpPr>
        <p:spPr>
          <a:xfrm flipV="1">
            <a:off x="5530661" y="29947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7C33D7-7AF2-48A0-021C-CA80279257A4}"/>
              </a:ext>
            </a:extLst>
          </p:cNvPr>
          <p:cNvCxnSpPr>
            <a:cxnSpLocks/>
          </p:cNvCxnSpPr>
          <p:nvPr/>
        </p:nvCxnSpPr>
        <p:spPr>
          <a:xfrm flipV="1">
            <a:off x="5530661" y="3975252"/>
            <a:ext cx="489552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A787FBBD-A7CD-0E07-590C-FB4A236F181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88650" y="2612456"/>
            <a:ext cx="2924810" cy="1495794"/>
          </a:xfrm>
        </p:spPr>
        <p:txBody>
          <a:bodyPr anchor="ctr"/>
          <a:lstStyle>
            <a:lvl1pPr algn="ctr">
              <a:defRPr sz="54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38A8E4-BB82-076A-B1B0-9A792EE9B75E}"/>
              </a:ext>
            </a:extLst>
          </p:cNvPr>
          <p:cNvSpPr>
            <a:spLocks/>
          </p:cNvSpPr>
          <p:nvPr userDrawn="1"/>
        </p:nvSpPr>
        <p:spPr>
          <a:xfrm>
            <a:off x="1625972" y="2292721"/>
            <a:ext cx="3476138" cy="1350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D2CB0CD4-1C67-8250-3790-6A7A7448A35D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6330846" y="2392164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venir Next LT Pro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38E5CA7C-73CF-537F-D296-6EDAF47C6788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5530661" y="2379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833F18CA-F95B-BCE1-9FE6-9E5C60625280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330846" y="3369586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venir Next LT Pro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6FFEC52-2362-68F6-92A6-93113AF78514}"/>
              </a:ext>
            </a:extLst>
          </p:cNvPr>
          <p:cNvSpPr>
            <a:spLocks noGrp="1"/>
          </p:cNvSpPr>
          <p:nvPr userDrawn="1">
            <p:ph idx="14" hasCustomPrompt="1"/>
          </p:nvPr>
        </p:nvSpPr>
        <p:spPr>
          <a:xfrm>
            <a:off x="5530661" y="3360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71334124-4785-0395-DB4E-1594B525E40A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330846" y="4347008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venir Next LT Pro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80115B0C-9874-1091-CE8C-26E6A77B3C25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5530661" y="43408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  <p:sp>
        <p:nvSpPr>
          <p:cNvPr id="46" name="Text Placeholder 38">
            <a:extLst>
              <a:ext uri="{FF2B5EF4-FFF2-40B4-BE49-F238E27FC236}">
                <a16:creationId xmlns:a16="http://schemas.microsoft.com/office/drawing/2014/main" id="{C148EF6E-0B43-BF96-EDAD-F61139615CB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30846" y="5324430"/>
            <a:ext cx="4963792" cy="246221"/>
          </a:xfrm>
        </p:spPr>
        <p:txBody>
          <a:bodyPr>
            <a:normAutofit/>
          </a:bodyPr>
          <a:lstStyle>
            <a:lvl1pPr marL="0" indent="0">
              <a:buFont typeface="Avenir Next LT Pro" panose="020B0604020202020204" pitchFamily="34" charset="0"/>
              <a:buNone/>
              <a:defRPr sz="160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BF581457-C6CB-2BC1-492B-78CCB3861E65}"/>
              </a:ext>
            </a:extLst>
          </p:cNvPr>
          <p:cNvSpPr>
            <a:spLocks noGrp="1"/>
          </p:cNvSpPr>
          <p:nvPr userDrawn="1">
            <p:ph idx="18" hasCustomPrompt="1"/>
          </p:nvPr>
        </p:nvSpPr>
        <p:spPr>
          <a:xfrm>
            <a:off x="5530661" y="5321353"/>
            <a:ext cx="489551" cy="249299"/>
          </a:xfrm>
          <a:noFill/>
        </p:spPr>
        <p:txBody>
          <a:bodyPr wrap="square" lIns="0" tIns="0" rIns="0" bIns="0" rtlCol="0" anchor="ctr">
            <a:spAutoFit/>
          </a:bodyPr>
          <a:lstStyle>
            <a:lvl1pPr marL="0" indent="0" algn="ctr">
              <a:buNone/>
              <a:defRPr lang="en-US" sz="1800" b="1" dirty="0">
                <a:solidFill>
                  <a:schemeClr val="accent5"/>
                </a:solidFill>
                <a:latin typeface="Avenir Next LT Pro" panose="020B0504020202020204" pitchFamily="34" charset="77"/>
                <a:cs typeface="Avenir Next LT Pro" panose="020B0604020202020204" pitchFamily="34" charset="0"/>
              </a:defRPr>
            </a:lvl1pPr>
          </a:lstStyle>
          <a:p>
            <a:pPr marL="0" lvl="0" algn="ctr" defTabSz="457200"/>
            <a:r>
              <a:rPr lang="en-US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70779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+ Content (no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0572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B222-734D-EDE7-8E9D-9A9AD2A9B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A9817-5F82-844D-55BE-FE71AA26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58BD492-AD86-158C-EC1E-B2B4CAA677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0723287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F357-3208-B933-1D13-A11548553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441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AA03D-722A-3F19-D247-3C634AA48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199" y="1544040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5E277-D8F4-2B9A-B2CA-B19CCADF9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80EA3EE-801A-C532-C81E-83D1BCB7C9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814573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CD5D5-14CA-9EFF-E639-2A4AE4EF2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449D8-4D53-2D18-87FA-73A15631A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2B197-D386-8E29-38A8-1089D936D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6E28D4-1067-704C-A349-930AC865A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80D605-91CE-1354-0EEE-E2D917BD5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F6D8E8B-A8CD-C0E6-8E58-635EF414B7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88546865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Sub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5D41A-5DBE-80BF-6495-29423A9F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79503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7C608B6-0A7B-EE82-198C-29023FDC0C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2" y="630137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9084330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11845F4-95C5-26BF-1F1A-FFEF849E1C3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099186" y="1134954"/>
            <a:ext cx="9896475" cy="482262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36ED1D-4979-2A28-9997-BA3025FF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86" y="267064"/>
            <a:ext cx="10635605" cy="4287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87960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AF09-DDB7-D14E-884B-50B36EEA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13502"/>
            <a:ext cx="3932237" cy="94389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7AB0A-C55B-01A7-DD29-3F7570E2D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8375C-20D2-667F-D14F-7C1D8D354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6003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38E855-A7AE-73C8-B1FD-7398A888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37554" y="1283110"/>
            <a:ext cx="5638799" cy="5161935"/>
          </a:xfrm>
          <a:prstGeom prst="roundRect">
            <a:avLst>
              <a:gd name="adj" fmla="val 4035"/>
            </a:avLst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784449-BBED-DD5A-D447-3AD6CD63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41" y="131219"/>
            <a:ext cx="10649359" cy="42871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7E39DF-A61D-C979-7A88-1917196A68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5441" y="608015"/>
            <a:ext cx="10649358" cy="2842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2B056FF-D331-B2F9-5234-562FD480B5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5850" y="1541207"/>
            <a:ext cx="5233988" cy="470878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1998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EE0CC0-4755-37F2-7D9C-8F15457231D6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1116CD-A745-0CF2-A840-07C60B5F37D9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1354211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0E0378-61DB-514E-81E4-0AEA7C3CD632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46D0CE-A9EB-B686-73D7-7F65508B1817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25397058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-16830"/>
            <a:ext cx="12192000" cy="6874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0E0378-61DB-514E-81E4-0AEA7C3CD632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46D0CE-A9EB-B686-73D7-7F65508B1817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382765434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bg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bg1"/>
                </a:solidFill>
                <a:latin typeface="Avenir Next LT Pro"/>
              </a:rPr>
              <a:t>Confidential   |   Copyright © 2026 Equality Health   </a:t>
            </a:r>
          </a:p>
        </p:txBody>
      </p:sp>
    </p:spTree>
    <p:extLst>
      <p:ext uri="{BB962C8B-B14F-4D97-AF65-F5344CB8AC3E}">
        <p14:creationId xmlns:p14="http://schemas.microsoft.com/office/powerpoint/2010/main" val="8574220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A9A3EE-DB60-54BD-5260-0CA7367F7FFA}"/>
              </a:ext>
            </a:extLst>
          </p:cNvPr>
          <p:cNvSpPr/>
          <p:nvPr userDrawn="1"/>
        </p:nvSpPr>
        <p:spPr>
          <a:xfrm>
            <a:off x="0" y="-38758"/>
            <a:ext cx="12192000" cy="689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7F4774B-8D53-2BB5-19BE-5EC17E123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7182" b="-1863"/>
          <a:stretch/>
        </p:blipFill>
        <p:spPr>
          <a:xfrm>
            <a:off x="4761024" y="5099"/>
            <a:ext cx="7430976" cy="6814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26CD86-7FBD-393E-AFF1-EC98DD935E80}"/>
              </a:ext>
            </a:extLst>
          </p:cNvPr>
          <p:cNvSpPr txBox="1"/>
          <p:nvPr userDrawn="1"/>
        </p:nvSpPr>
        <p:spPr>
          <a:xfrm>
            <a:off x="1228165" y="-9323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A83AA1-ECF8-472F-0EBA-0B717B18015E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tx2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tx2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665B2D-2FBB-472C-BB95-00398337CBBA}"/>
              </a:ext>
            </a:extLst>
          </p:cNvPr>
          <p:cNvSpPr txBox="1">
            <a:spLocks/>
          </p:cNvSpPr>
          <p:nvPr userDrawn="1"/>
        </p:nvSpPr>
        <p:spPr>
          <a:xfrm>
            <a:off x="2014800" y="6469256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>
                <a:solidFill>
                  <a:schemeClr val="accent3"/>
                </a:solidFill>
                <a:latin typeface="Avenir Next LT Pro"/>
              </a:rPr>
              <a:t>Confidential   |   Copyright © 2026 Equality Health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93801-8D0F-C66C-3050-6254C6AF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53323"/>
            <a:ext cx="10635605" cy="428714"/>
          </a:xfrm>
        </p:spPr>
        <p:txBody>
          <a:bodyPr/>
          <a:lstStyle>
            <a:lvl1pPr>
              <a:defRPr sz="4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86918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child making a heart with their hands&#10;&#10;Description automatically generated">
            <a:extLst>
              <a:ext uri="{FF2B5EF4-FFF2-40B4-BE49-F238E27FC236}">
                <a16:creationId xmlns:a16="http://schemas.microsoft.com/office/drawing/2014/main" id="{B3D0A045-6EEE-7819-A91A-762A13F9B6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" y="0"/>
            <a:ext cx="12192001" cy="4367866"/>
          </a:xfrm>
          <a:prstGeom prst="rect">
            <a:avLst/>
          </a:prstGeom>
        </p:spPr>
      </p:pic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3A6A6D22-909E-9E84-D4B6-CC63B0A0F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3247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venir Next LT Pro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CD152DDB-FCD3-5AF3-9D50-6C051E86BF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0806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venir Next LT Pro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CC5C6918-59A1-9BF9-A773-137A7B57A8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2026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venir Next LT Pro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sp>
        <p:nvSpPr>
          <p:cNvPr id="47" name="Text Placeholder 43">
            <a:extLst>
              <a:ext uri="{FF2B5EF4-FFF2-40B4-BE49-F238E27FC236}">
                <a16:creationId xmlns:a16="http://schemas.microsoft.com/office/drawing/2014/main" id="{4240D73D-698E-1FA9-6EE8-045C14409D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39585" y="5356328"/>
            <a:ext cx="1426005" cy="332399"/>
          </a:xfrm>
        </p:spPr>
        <p:txBody>
          <a:bodyPr wrap="square" lIns="0" tIns="0" rIns="0" bIns="0" anchor="ctr">
            <a:spAutoFit/>
          </a:bodyPr>
          <a:lstStyle>
            <a:lvl1pPr marL="0" indent="0">
              <a:buFont typeface="Avenir Next LT Pro" panose="020B0604020202020204" pitchFamily="34" charset="0"/>
              <a:buNone/>
              <a:defRPr lang="en-US" sz="1200" smtClean="0">
                <a:latin typeface="Avenir Next LT Pro" panose="020B0504020202020204" pitchFamily="34" charset="77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800" smtClean="0">
                <a:latin typeface="+mn-lt"/>
              </a:defRPr>
            </a:lvl4pPr>
            <a:lvl5pPr>
              <a:defRPr lang="en-US" sz="1800">
                <a:latin typeface="+mn-lt"/>
              </a:defRPr>
            </a:lvl5pPr>
          </a:lstStyle>
          <a:p>
            <a:pPr marL="0" lvl="0" defTabSz="457200"/>
            <a:r>
              <a:rPr lang="en-US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12EBF1-B382-01C1-3245-18DCABC279F8}"/>
              </a:ext>
            </a:extLst>
          </p:cNvPr>
          <p:cNvGrpSpPr/>
          <p:nvPr userDrawn="1"/>
        </p:nvGrpSpPr>
        <p:grpSpPr>
          <a:xfrm>
            <a:off x="931129" y="5287296"/>
            <a:ext cx="8903737" cy="507397"/>
            <a:chOff x="931129" y="5115534"/>
            <a:chExt cx="8903737" cy="5073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088CF56-C733-FE26-DDCD-3BD7CF0B861A}"/>
                </a:ext>
              </a:extLst>
            </p:cNvPr>
            <p:cNvGrpSpPr/>
            <p:nvPr/>
          </p:nvGrpSpPr>
          <p:grpSpPr>
            <a:xfrm>
              <a:off x="931129" y="5115534"/>
              <a:ext cx="507397" cy="507397"/>
              <a:chOff x="1013017" y="3429001"/>
              <a:chExt cx="437832" cy="437832"/>
            </a:xfrm>
          </p:grpSpPr>
          <p:sp>
            <p:nvSpPr>
              <p:cNvPr id="22" name="Text Placeholder 92">
                <a:extLst>
                  <a:ext uri="{FF2B5EF4-FFF2-40B4-BE49-F238E27FC236}">
                    <a16:creationId xmlns:a16="http://schemas.microsoft.com/office/drawing/2014/main" id="{EA799EBC-FE3B-66DA-C3A9-31C749F814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3429001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venir Next LT Pro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CAC2855-96B2-39E8-989B-6D4E9A749C90}"/>
                  </a:ext>
                </a:extLst>
              </p:cNvPr>
              <p:cNvGrpSpPr/>
              <p:nvPr/>
            </p:nvGrpSpPr>
            <p:grpSpPr>
              <a:xfrm>
                <a:off x="1160316" y="3545607"/>
                <a:ext cx="143235" cy="204621"/>
                <a:chOff x="368300" y="1355725"/>
                <a:chExt cx="200025" cy="285750"/>
              </a:xfrm>
              <a:solidFill>
                <a:schemeClr val="bg1"/>
              </a:solidFill>
            </p:grpSpPr>
            <p:sp>
              <p:nvSpPr>
                <p:cNvPr id="24" name="Freeform 56">
                  <a:extLst>
                    <a:ext uri="{FF2B5EF4-FFF2-40B4-BE49-F238E27FC236}">
                      <a16:creationId xmlns:a16="http://schemas.microsoft.com/office/drawing/2014/main" id="{5562C688-B384-281B-C922-DAF91353A5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8300" y="1355725"/>
                  <a:ext cx="200025" cy="285750"/>
                </a:xfrm>
                <a:custGeom>
                  <a:avLst/>
                  <a:gdLst>
                    <a:gd name="T0" fmla="*/ 223 w 629"/>
                    <a:gd name="T1" fmla="*/ 726 h 899"/>
                    <a:gd name="T2" fmla="*/ 127 w 629"/>
                    <a:gd name="T3" fmla="*/ 569 h 899"/>
                    <a:gd name="T4" fmla="*/ 58 w 629"/>
                    <a:gd name="T5" fmla="*/ 429 h 899"/>
                    <a:gd name="T6" fmla="*/ 35 w 629"/>
                    <a:gd name="T7" fmla="*/ 359 h 899"/>
                    <a:gd name="T8" fmla="*/ 30 w 629"/>
                    <a:gd name="T9" fmla="*/ 300 h 899"/>
                    <a:gd name="T10" fmla="*/ 38 w 629"/>
                    <a:gd name="T11" fmla="*/ 244 h 899"/>
                    <a:gd name="T12" fmla="*/ 57 w 629"/>
                    <a:gd name="T13" fmla="*/ 191 h 899"/>
                    <a:gd name="T14" fmla="*/ 86 w 629"/>
                    <a:gd name="T15" fmla="*/ 144 h 899"/>
                    <a:gd name="T16" fmla="*/ 123 w 629"/>
                    <a:gd name="T17" fmla="*/ 104 h 899"/>
                    <a:gd name="T18" fmla="*/ 166 w 629"/>
                    <a:gd name="T19" fmla="*/ 71 h 899"/>
                    <a:gd name="T20" fmla="*/ 216 w 629"/>
                    <a:gd name="T21" fmla="*/ 48 h 899"/>
                    <a:gd name="T22" fmla="*/ 270 w 629"/>
                    <a:gd name="T23" fmla="*/ 34 h 899"/>
                    <a:gd name="T24" fmla="*/ 328 w 629"/>
                    <a:gd name="T25" fmla="*/ 31 h 899"/>
                    <a:gd name="T26" fmla="*/ 385 w 629"/>
                    <a:gd name="T27" fmla="*/ 39 h 899"/>
                    <a:gd name="T28" fmla="*/ 437 w 629"/>
                    <a:gd name="T29" fmla="*/ 58 h 899"/>
                    <a:gd name="T30" fmla="*/ 484 w 629"/>
                    <a:gd name="T31" fmla="*/ 86 h 899"/>
                    <a:gd name="T32" fmla="*/ 525 w 629"/>
                    <a:gd name="T33" fmla="*/ 124 h 899"/>
                    <a:gd name="T34" fmla="*/ 557 w 629"/>
                    <a:gd name="T35" fmla="*/ 168 h 899"/>
                    <a:gd name="T36" fmla="*/ 582 w 629"/>
                    <a:gd name="T37" fmla="*/ 217 h 899"/>
                    <a:gd name="T38" fmla="*/ 596 w 629"/>
                    <a:gd name="T39" fmla="*/ 271 h 899"/>
                    <a:gd name="T40" fmla="*/ 598 w 629"/>
                    <a:gd name="T41" fmla="*/ 328 h 899"/>
                    <a:gd name="T42" fmla="*/ 584 w 629"/>
                    <a:gd name="T43" fmla="*/ 392 h 899"/>
                    <a:gd name="T44" fmla="*/ 544 w 629"/>
                    <a:gd name="T45" fmla="*/ 487 h 899"/>
                    <a:gd name="T46" fmla="*/ 453 w 629"/>
                    <a:gd name="T47" fmla="*/ 650 h 899"/>
                    <a:gd name="T48" fmla="*/ 342 w 629"/>
                    <a:gd name="T49" fmla="*/ 819 h 899"/>
                    <a:gd name="T50" fmla="*/ 298 w 629"/>
                    <a:gd name="T51" fmla="*/ 1 h 899"/>
                    <a:gd name="T52" fmla="*/ 235 w 629"/>
                    <a:gd name="T53" fmla="*/ 10 h 899"/>
                    <a:gd name="T54" fmla="*/ 177 w 629"/>
                    <a:gd name="T55" fmla="*/ 32 h 899"/>
                    <a:gd name="T56" fmla="*/ 126 w 629"/>
                    <a:gd name="T57" fmla="*/ 63 h 899"/>
                    <a:gd name="T58" fmla="*/ 81 w 629"/>
                    <a:gd name="T59" fmla="*/ 103 h 899"/>
                    <a:gd name="T60" fmla="*/ 45 w 629"/>
                    <a:gd name="T61" fmla="*/ 152 h 899"/>
                    <a:gd name="T62" fmla="*/ 19 w 629"/>
                    <a:gd name="T63" fmla="*/ 207 h 899"/>
                    <a:gd name="T64" fmla="*/ 3 w 629"/>
                    <a:gd name="T65" fmla="*/ 267 h 899"/>
                    <a:gd name="T66" fmla="*/ 1 w 629"/>
                    <a:gd name="T67" fmla="*/ 331 h 899"/>
                    <a:gd name="T68" fmla="*/ 19 w 629"/>
                    <a:gd name="T69" fmla="*/ 408 h 899"/>
                    <a:gd name="T70" fmla="*/ 67 w 629"/>
                    <a:gd name="T71" fmla="*/ 521 h 899"/>
                    <a:gd name="T72" fmla="*/ 174 w 629"/>
                    <a:gd name="T73" fmla="*/ 706 h 899"/>
                    <a:gd name="T74" fmla="*/ 285 w 629"/>
                    <a:gd name="T75" fmla="*/ 870 h 899"/>
                    <a:gd name="T76" fmla="*/ 311 w 629"/>
                    <a:gd name="T77" fmla="*/ 898 h 899"/>
                    <a:gd name="T78" fmla="*/ 324 w 629"/>
                    <a:gd name="T79" fmla="*/ 895 h 899"/>
                    <a:gd name="T80" fmla="*/ 402 w 629"/>
                    <a:gd name="T81" fmla="*/ 785 h 899"/>
                    <a:gd name="T82" fmla="*/ 510 w 629"/>
                    <a:gd name="T83" fmla="*/ 615 h 899"/>
                    <a:gd name="T84" fmla="*/ 592 w 629"/>
                    <a:gd name="T85" fmla="*/ 451 h 899"/>
                    <a:gd name="T86" fmla="*/ 621 w 629"/>
                    <a:gd name="T87" fmla="*/ 368 h 899"/>
                    <a:gd name="T88" fmla="*/ 628 w 629"/>
                    <a:gd name="T89" fmla="*/ 299 h 899"/>
                    <a:gd name="T90" fmla="*/ 619 w 629"/>
                    <a:gd name="T91" fmla="*/ 236 h 899"/>
                    <a:gd name="T92" fmla="*/ 598 w 629"/>
                    <a:gd name="T93" fmla="*/ 178 h 899"/>
                    <a:gd name="T94" fmla="*/ 566 w 629"/>
                    <a:gd name="T95" fmla="*/ 127 h 899"/>
                    <a:gd name="T96" fmla="*/ 525 w 629"/>
                    <a:gd name="T97" fmla="*/ 82 h 899"/>
                    <a:gd name="T98" fmla="*/ 477 w 629"/>
                    <a:gd name="T99" fmla="*/ 46 h 899"/>
                    <a:gd name="T100" fmla="*/ 422 w 629"/>
                    <a:gd name="T101" fmla="*/ 19 h 899"/>
                    <a:gd name="T102" fmla="*/ 362 w 629"/>
                    <a:gd name="T103" fmla="*/ 4 h 899"/>
                    <a:gd name="T104" fmla="*/ 314 w 629"/>
                    <a:gd name="T105" fmla="*/ 0 h 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29" h="899">
                      <a:moveTo>
                        <a:pt x="314" y="859"/>
                      </a:moveTo>
                      <a:lnTo>
                        <a:pt x="285" y="819"/>
                      </a:lnTo>
                      <a:lnTo>
                        <a:pt x="246" y="760"/>
                      </a:lnTo>
                      <a:lnTo>
                        <a:pt x="223" y="726"/>
                      </a:lnTo>
                      <a:lnTo>
                        <a:pt x="200" y="690"/>
                      </a:lnTo>
                      <a:lnTo>
                        <a:pt x="175" y="650"/>
                      </a:lnTo>
                      <a:lnTo>
                        <a:pt x="150" y="610"/>
                      </a:lnTo>
                      <a:lnTo>
                        <a:pt x="127" y="569"/>
                      </a:lnTo>
                      <a:lnTo>
                        <a:pt x="104" y="528"/>
                      </a:lnTo>
                      <a:lnTo>
                        <a:pt x="84" y="487"/>
                      </a:lnTo>
                      <a:lnTo>
                        <a:pt x="66" y="448"/>
                      </a:lnTo>
                      <a:lnTo>
                        <a:pt x="58" y="429"/>
                      </a:lnTo>
                      <a:lnTo>
                        <a:pt x="51" y="410"/>
                      </a:lnTo>
                      <a:lnTo>
                        <a:pt x="45" y="392"/>
                      </a:lnTo>
                      <a:lnTo>
                        <a:pt x="39" y="375"/>
                      </a:lnTo>
                      <a:lnTo>
                        <a:pt x="35" y="359"/>
                      </a:lnTo>
                      <a:lnTo>
                        <a:pt x="32" y="343"/>
                      </a:lnTo>
                      <a:lnTo>
                        <a:pt x="30" y="328"/>
                      </a:lnTo>
                      <a:lnTo>
                        <a:pt x="30" y="315"/>
                      </a:lnTo>
                      <a:lnTo>
                        <a:pt x="30" y="300"/>
                      </a:lnTo>
                      <a:lnTo>
                        <a:pt x="31" y="285"/>
                      </a:lnTo>
                      <a:lnTo>
                        <a:pt x="33" y="271"/>
                      </a:lnTo>
                      <a:lnTo>
                        <a:pt x="35" y="257"/>
                      </a:lnTo>
                      <a:lnTo>
                        <a:pt x="38" y="244"/>
                      </a:lnTo>
                      <a:lnTo>
                        <a:pt x="42" y="231"/>
                      </a:lnTo>
                      <a:lnTo>
                        <a:pt x="47" y="217"/>
                      </a:lnTo>
                      <a:lnTo>
                        <a:pt x="52" y="204"/>
                      </a:lnTo>
                      <a:lnTo>
                        <a:pt x="57" y="191"/>
                      </a:lnTo>
                      <a:lnTo>
                        <a:pt x="64" y="179"/>
                      </a:lnTo>
                      <a:lnTo>
                        <a:pt x="70" y="168"/>
                      </a:lnTo>
                      <a:lnTo>
                        <a:pt x="78" y="156"/>
                      </a:lnTo>
                      <a:lnTo>
                        <a:pt x="86" y="144"/>
                      </a:lnTo>
                      <a:lnTo>
                        <a:pt x="95" y="133"/>
                      </a:lnTo>
                      <a:lnTo>
                        <a:pt x="103" y="124"/>
                      </a:lnTo>
                      <a:lnTo>
                        <a:pt x="113" y="114"/>
                      </a:lnTo>
                      <a:lnTo>
                        <a:pt x="123" y="104"/>
                      </a:lnTo>
                      <a:lnTo>
                        <a:pt x="133" y="95"/>
                      </a:lnTo>
                      <a:lnTo>
                        <a:pt x="144" y="86"/>
                      </a:lnTo>
                      <a:lnTo>
                        <a:pt x="155" y="79"/>
                      </a:lnTo>
                      <a:lnTo>
                        <a:pt x="166" y="71"/>
                      </a:lnTo>
                      <a:lnTo>
                        <a:pt x="178" y="65"/>
                      </a:lnTo>
                      <a:lnTo>
                        <a:pt x="191" y="58"/>
                      </a:lnTo>
                      <a:lnTo>
                        <a:pt x="203" y="53"/>
                      </a:lnTo>
                      <a:lnTo>
                        <a:pt x="216" y="48"/>
                      </a:lnTo>
                      <a:lnTo>
                        <a:pt x="230" y="44"/>
                      </a:lnTo>
                      <a:lnTo>
                        <a:pt x="242" y="39"/>
                      </a:lnTo>
                      <a:lnTo>
                        <a:pt x="256" y="36"/>
                      </a:lnTo>
                      <a:lnTo>
                        <a:pt x="270" y="34"/>
                      </a:lnTo>
                      <a:lnTo>
                        <a:pt x="285" y="32"/>
                      </a:lnTo>
                      <a:lnTo>
                        <a:pt x="299" y="31"/>
                      </a:lnTo>
                      <a:lnTo>
                        <a:pt x="314" y="31"/>
                      </a:lnTo>
                      <a:lnTo>
                        <a:pt x="328" y="31"/>
                      </a:lnTo>
                      <a:lnTo>
                        <a:pt x="343" y="32"/>
                      </a:lnTo>
                      <a:lnTo>
                        <a:pt x="357" y="34"/>
                      </a:lnTo>
                      <a:lnTo>
                        <a:pt x="371" y="36"/>
                      </a:lnTo>
                      <a:lnTo>
                        <a:pt x="385" y="39"/>
                      </a:lnTo>
                      <a:lnTo>
                        <a:pt x="399" y="44"/>
                      </a:lnTo>
                      <a:lnTo>
                        <a:pt x="412" y="48"/>
                      </a:lnTo>
                      <a:lnTo>
                        <a:pt x="424" y="53"/>
                      </a:lnTo>
                      <a:lnTo>
                        <a:pt x="437" y="58"/>
                      </a:lnTo>
                      <a:lnTo>
                        <a:pt x="450" y="65"/>
                      </a:lnTo>
                      <a:lnTo>
                        <a:pt x="462" y="71"/>
                      </a:lnTo>
                      <a:lnTo>
                        <a:pt x="473" y="79"/>
                      </a:lnTo>
                      <a:lnTo>
                        <a:pt x="484" y="86"/>
                      </a:lnTo>
                      <a:lnTo>
                        <a:pt x="495" y="95"/>
                      </a:lnTo>
                      <a:lnTo>
                        <a:pt x="506" y="104"/>
                      </a:lnTo>
                      <a:lnTo>
                        <a:pt x="515" y="114"/>
                      </a:lnTo>
                      <a:lnTo>
                        <a:pt x="525" y="124"/>
                      </a:lnTo>
                      <a:lnTo>
                        <a:pt x="534" y="133"/>
                      </a:lnTo>
                      <a:lnTo>
                        <a:pt x="542" y="145"/>
                      </a:lnTo>
                      <a:lnTo>
                        <a:pt x="550" y="156"/>
                      </a:lnTo>
                      <a:lnTo>
                        <a:pt x="557" y="168"/>
                      </a:lnTo>
                      <a:lnTo>
                        <a:pt x="565" y="179"/>
                      </a:lnTo>
                      <a:lnTo>
                        <a:pt x="571" y="191"/>
                      </a:lnTo>
                      <a:lnTo>
                        <a:pt x="576" y="204"/>
                      </a:lnTo>
                      <a:lnTo>
                        <a:pt x="582" y="217"/>
                      </a:lnTo>
                      <a:lnTo>
                        <a:pt x="586" y="231"/>
                      </a:lnTo>
                      <a:lnTo>
                        <a:pt x="589" y="244"/>
                      </a:lnTo>
                      <a:lnTo>
                        <a:pt x="592" y="257"/>
                      </a:lnTo>
                      <a:lnTo>
                        <a:pt x="596" y="271"/>
                      </a:lnTo>
                      <a:lnTo>
                        <a:pt x="597" y="285"/>
                      </a:lnTo>
                      <a:lnTo>
                        <a:pt x="598" y="300"/>
                      </a:lnTo>
                      <a:lnTo>
                        <a:pt x="599" y="315"/>
                      </a:lnTo>
                      <a:lnTo>
                        <a:pt x="598" y="328"/>
                      </a:lnTo>
                      <a:lnTo>
                        <a:pt x="596" y="343"/>
                      </a:lnTo>
                      <a:lnTo>
                        <a:pt x="592" y="359"/>
                      </a:lnTo>
                      <a:lnTo>
                        <a:pt x="589" y="375"/>
                      </a:lnTo>
                      <a:lnTo>
                        <a:pt x="584" y="392"/>
                      </a:lnTo>
                      <a:lnTo>
                        <a:pt x="577" y="410"/>
                      </a:lnTo>
                      <a:lnTo>
                        <a:pt x="570" y="429"/>
                      </a:lnTo>
                      <a:lnTo>
                        <a:pt x="562" y="448"/>
                      </a:lnTo>
                      <a:lnTo>
                        <a:pt x="544" y="487"/>
                      </a:lnTo>
                      <a:lnTo>
                        <a:pt x="523" y="528"/>
                      </a:lnTo>
                      <a:lnTo>
                        <a:pt x="500" y="569"/>
                      </a:lnTo>
                      <a:lnTo>
                        <a:pt x="477" y="610"/>
                      </a:lnTo>
                      <a:lnTo>
                        <a:pt x="453" y="650"/>
                      </a:lnTo>
                      <a:lnTo>
                        <a:pt x="429" y="690"/>
                      </a:lnTo>
                      <a:lnTo>
                        <a:pt x="405" y="726"/>
                      </a:lnTo>
                      <a:lnTo>
                        <a:pt x="382" y="760"/>
                      </a:lnTo>
                      <a:lnTo>
                        <a:pt x="342" y="819"/>
                      </a:lnTo>
                      <a:lnTo>
                        <a:pt x="314" y="859"/>
                      </a:lnTo>
                      <a:lnTo>
                        <a:pt x="314" y="859"/>
                      </a:lnTo>
                      <a:close/>
                      <a:moveTo>
                        <a:pt x="314" y="0"/>
                      </a:moveTo>
                      <a:lnTo>
                        <a:pt x="298" y="1"/>
                      </a:lnTo>
                      <a:lnTo>
                        <a:pt x="282" y="2"/>
                      </a:lnTo>
                      <a:lnTo>
                        <a:pt x="266" y="4"/>
                      </a:lnTo>
                      <a:lnTo>
                        <a:pt x="251" y="6"/>
                      </a:lnTo>
                      <a:lnTo>
                        <a:pt x="235" y="10"/>
                      </a:lnTo>
                      <a:lnTo>
                        <a:pt x="220" y="15"/>
                      </a:lnTo>
                      <a:lnTo>
                        <a:pt x="206" y="19"/>
                      </a:lnTo>
                      <a:lnTo>
                        <a:pt x="191" y="25"/>
                      </a:lnTo>
                      <a:lnTo>
                        <a:pt x="177" y="32"/>
                      </a:lnTo>
                      <a:lnTo>
                        <a:pt x="164" y="38"/>
                      </a:lnTo>
                      <a:lnTo>
                        <a:pt x="150" y="46"/>
                      </a:lnTo>
                      <a:lnTo>
                        <a:pt x="139" y="54"/>
                      </a:lnTo>
                      <a:lnTo>
                        <a:pt x="126" y="63"/>
                      </a:lnTo>
                      <a:lnTo>
                        <a:pt x="114" y="72"/>
                      </a:lnTo>
                      <a:lnTo>
                        <a:pt x="102" y="82"/>
                      </a:lnTo>
                      <a:lnTo>
                        <a:pt x="92" y="93"/>
                      </a:lnTo>
                      <a:lnTo>
                        <a:pt x="81" y="103"/>
                      </a:lnTo>
                      <a:lnTo>
                        <a:pt x="71" y="115"/>
                      </a:lnTo>
                      <a:lnTo>
                        <a:pt x="62" y="127"/>
                      </a:lnTo>
                      <a:lnTo>
                        <a:pt x="53" y="139"/>
                      </a:lnTo>
                      <a:lnTo>
                        <a:pt x="45" y="152"/>
                      </a:lnTo>
                      <a:lnTo>
                        <a:pt x="37" y="165"/>
                      </a:lnTo>
                      <a:lnTo>
                        <a:pt x="31" y="178"/>
                      </a:lnTo>
                      <a:lnTo>
                        <a:pt x="24" y="192"/>
                      </a:lnTo>
                      <a:lnTo>
                        <a:pt x="19" y="207"/>
                      </a:lnTo>
                      <a:lnTo>
                        <a:pt x="13" y="221"/>
                      </a:lnTo>
                      <a:lnTo>
                        <a:pt x="9" y="236"/>
                      </a:lnTo>
                      <a:lnTo>
                        <a:pt x="6" y="251"/>
                      </a:lnTo>
                      <a:lnTo>
                        <a:pt x="3" y="267"/>
                      </a:lnTo>
                      <a:lnTo>
                        <a:pt x="1" y="283"/>
                      </a:lnTo>
                      <a:lnTo>
                        <a:pt x="0" y="299"/>
                      </a:lnTo>
                      <a:lnTo>
                        <a:pt x="0" y="315"/>
                      </a:lnTo>
                      <a:lnTo>
                        <a:pt x="1" y="331"/>
                      </a:lnTo>
                      <a:lnTo>
                        <a:pt x="3" y="348"/>
                      </a:lnTo>
                      <a:lnTo>
                        <a:pt x="7" y="368"/>
                      </a:lnTo>
                      <a:lnTo>
                        <a:pt x="11" y="387"/>
                      </a:lnTo>
                      <a:lnTo>
                        <a:pt x="19" y="408"/>
                      </a:lnTo>
                      <a:lnTo>
                        <a:pt x="26" y="430"/>
                      </a:lnTo>
                      <a:lnTo>
                        <a:pt x="35" y="451"/>
                      </a:lnTo>
                      <a:lnTo>
                        <a:pt x="45" y="473"/>
                      </a:lnTo>
                      <a:lnTo>
                        <a:pt x="67" y="521"/>
                      </a:lnTo>
                      <a:lnTo>
                        <a:pt x="92" y="568"/>
                      </a:lnTo>
                      <a:lnTo>
                        <a:pt x="118" y="615"/>
                      </a:lnTo>
                      <a:lnTo>
                        <a:pt x="146" y="661"/>
                      </a:lnTo>
                      <a:lnTo>
                        <a:pt x="174" y="706"/>
                      </a:lnTo>
                      <a:lnTo>
                        <a:pt x="201" y="747"/>
                      </a:lnTo>
                      <a:lnTo>
                        <a:pt x="226" y="785"/>
                      </a:lnTo>
                      <a:lnTo>
                        <a:pt x="250" y="819"/>
                      </a:lnTo>
                      <a:lnTo>
                        <a:pt x="285" y="870"/>
                      </a:lnTo>
                      <a:lnTo>
                        <a:pt x="302" y="893"/>
                      </a:lnTo>
                      <a:lnTo>
                        <a:pt x="305" y="895"/>
                      </a:lnTo>
                      <a:lnTo>
                        <a:pt x="308" y="897"/>
                      </a:lnTo>
                      <a:lnTo>
                        <a:pt x="311" y="898"/>
                      </a:lnTo>
                      <a:lnTo>
                        <a:pt x="314" y="899"/>
                      </a:lnTo>
                      <a:lnTo>
                        <a:pt x="317" y="898"/>
                      </a:lnTo>
                      <a:lnTo>
                        <a:pt x="321" y="897"/>
                      </a:lnTo>
                      <a:lnTo>
                        <a:pt x="324" y="895"/>
                      </a:lnTo>
                      <a:lnTo>
                        <a:pt x="326" y="893"/>
                      </a:lnTo>
                      <a:lnTo>
                        <a:pt x="343" y="870"/>
                      </a:lnTo>
                      <a:lnTo>
                        <a:pt x="378" y="819"/>
                      </a:lnTo>
                      <a:lnTo>
                        <a:pt x="402" y="785"/>
                      </a:lnTo>
                      <a:lnTo>
                        <a:pt x="428" y="747"/>
                      </a:lnTo>
                      <a:lnTo>
                        <a:pt x="454" y="706"/>
                      </a:lnTo>
                      <a:lnTo>
                        <a:pt x="482" y="661"/>
                      </a:lnTo>
                      <a:lnTo>
                        <a:pt x="510" y="615"/>
                      </a:lnTo>
                      <a:lnTo>
                        <a:pt x="536" y="568"/>
                      </a:lnTo>
                      <a:lnTo>
                        <a:pt x="561" y="521"/>
                      </a:lnTo>
                      <a:lnTo>
                        <a:pt x="583" y="473"/>
                      </a:lnTo>
                      <a:lnTo>
                        <a:pt x="592" y="451"/>
                      </a:lnTo>
                      <a:lnTo>
                        <a:pt x="602" y="430"/>
                      </a:lnTo>
                      <a:lnTo>
                        <a:pt x="609" y="408"/>
                      </a:lnTo>
                      <a:lnTo>
                        <a:pt x="616" y="387"/>
                      </a:lnTo>
                      <a:lnTo>
                        <a:pt x="621" y="368"/>
                      </a:lnTo>
                      <a:lnTo>
                        <a:pt x="626" y="348"/>
                      </a:lnTo>
                      <a:lnTo>
                        <a:pt x="628" y="331"/>
                      </a:lnTo>
                      <a:lnTo>
                        <a:pt x="629" y="315"/>
                      </a:lnTo>
                      <a:lnTo>
                        <a:pt x="628" y="299"/>
                      </a:lnTo>
                      <a:lnTo>
                        <a:pt x="627" y="283"/>
                      </a:lnTo>
                      <a:lnTo>
                        <a:pt x="624" y="267"/>
                      </a:lnTo>
                      <a:lnTo>
                        <a:pt x="622" y="251"/>
                      </a:lnTo>
                      <a:lnTo>
                        <a:pt x="619" y="236"/>
                      </a:lnTo>
                      <a:lnTo>
                        <a:pt x="615" y="221"/>
                      </a:lnTo>
                      <a:lnTo>
                        <a:pt x="609" y="207"/>
                      </a:lnTo>
                      <a:lnTo>
                        <a:pt x="604" y="192"/>
                      </a:lnTo>
                      <a:lnTo>
                        <a:pt x="598" y="178"/>
                      </a:lnTo>
                      <a:lnTo>
                        <a:pt x="590" y="165"/>
                      </a:lnTo>
                      <a:lnTo>
                        <a:pt x="583" y="152"/>
                      </a:lnTo>
                      <a:lnTo>
                        <a:pt x="575" y="139"/>
                      </a:lnTo>
                      <a:lnTo>
                        <a:pt x="566" y="127"/>
                      </a:lnTo>
                      <a:lnTo>
                        <a:pt x="557" y="115"/>
                      </a:lnTo>
                      <a:lnTo>
                        <a:pt x="546" y="103"/>
                      </a:lnTo>
                      <a:lnTo>
                        <a:pt x="537" y="93"/>
                      </a:lnTo>
                      <a:lnTo>
                        <a:pt x="525" y="82"/>
                      </a:lnTo>
                      <a:lnTo>
                        <a:pt x="514" y="72"/>
                      </a:lnTo>
                      <a:lnTo>
                        <a:pt x="502" y="63"/>
                      </a:lnTo>
                      <a:lnTo>
                        <a:pt x="490" y="54"/>
                      </a:lnTo>
                      <a:lnTo>
                        <a:pt x="477" y="46"/>
                      </a:lnTo>
                      <a:lnTo>
                        <a:pt x="464" y="38"/>
                      </a:lnTo>
                      <a:lnTo>
                        <a:pt x="450" y="32"/>
                      </a:lnTo>
                      <a:lnTo>
                        <a:pt x="436" y="25"/>
                      </a:lnTo>
                      <a:lnTo>
                        <a:pt x="422" y="19"/>
                      </a:lnTo>
                      <a:lnTo>
                        <a:pt x="407" y="15"/>
                      </a:lnTo>
                      <a:lnTo>
                        <a:pt x="392" y="10"/>
                      </a:lnTo>
                      <a:lnTo>
                        <a:pt x="377" y="7"/>
                      </a:lnTo>
                      <a:lnTo>
                        <a:pt x="362" y="4"/>
                      </a:lnTo>
                      <a:lnTo>
                        <a:pt x="346" y="2"/>
                      </a:lnTo>
                      <a:lnTo>
                        <a:pt x="330" y="1"/>
                      </a:lnTo>
                      <a:lnTo>
                        <a:pt x="314" y="1"/>
                      </a:lnTo>
                      <a:lnTo>
                        <a:pt x="3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venir Next LT Pro" panose="020B0504020202020204" pitchFamily="34" charset="77"/>
                  </a:endParaRPr>
                </a:p>
              </p:txBody>
            </p:sp>
            <p:sp>
              <p:nvSpPr>
                <p:cNvPr id="25" name="Freeform 57">
                  <a:extLst>
                    <a:ext uri="{FF2B5EF4-FFF2-40B4-BE49-F238E27FC236}">
                      <a16:creationId xmlns:a16="http://schemas.microsoft.com/office/drawing/2014/main" id="{363C1402-E7ED-1225-111E-D10745AEC4E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5451" y="1412874"/>
                  <a:ext cx="85725" cy="85725"/>
                </a:xfrm>
                <a:custGeom>
                  <a:avLst/>
                  <a:gdLst>
                    <a:gd name="T0" fmla="*/ 114 w 270"/>
                    <a:gd name="T1" fmla="*/ 238 h 270"/>
                    <a:gd name="T2" fmla="*/ 85 w 270"/>
                    <a:gd name="T3" fmla="*/ 227 h 270"/>
                    <a:gd name="T4" fmla="*/ 61 w 270"/>
                    <a:gd name="T5" fmla="*/ 209 h 270"/>
                    <a:gd name="T6" fmla="*/ 43 w 270"/>
                    <a:gd name="T7" fmla="*/ 184 h 270"/>
                    <a:gd name="T8" fmla="*/ 32 w 270"/>
                    <a:gd name="T9" fmla="*/ 156 h 270"/>
                    <a:gd name="T10" fmla="*/ 30 w 270"/>
                    <a:gd name="T11" fmla="*/ 124 h 270"/>
                    <a:gd name="T12" fmla="*/ 39 w 270"/>
                    <a:gd name="T13" fmla="*/ 93 h 270"/>
                    <a:gd name="T14" fmla="*/ 54 w 270"/>
                    <a:gd name="T15" fmla="*/ 68 h 270"/>
                    <a:gd name="T16" fmla="*/ 76 w 270"/>
                    <a:gd name="T17" fmla="*/ 47 h 270"/>
                    <a:gd name="T18" fmla="*/ 104 w 270"/>
                    <a:gd name="T19" fmla="*/ 35 h 270"/>
                    <a:gd name="T20" fmla="*/ 135 w 270"/>
                    <a:gd name="T21" fmla="*/ 30 h 270"/>
                    <a:gd name="T22" fmla="*/ 166 w 270"/>
                    <a:gd name="T23" fmla="*/ 35 h 270"/>
                    <a:gd name="T24" fmla="*/ 194 w 270"/>
                    <a:gd name="T25" fmla="*/ 47 h 270"/>
                    <a:gd name="T26" fmla="*/ 215 w 270"/>
                    <a:gd name="T27" fmla="*/ 68 h 270"/>
                    <a:gd name="T28" fmla="*/ 231 w 270"/>
                    <a:gd name="T29" fmla="*/ 95 h 270"/>
                    <a:gd name="T30" fmla="*/ 239 w 270"/>
                    <a:gd name="T31" fmla="*/ 124 h 270"/>
                    <a:gd name="T32" fmla="*/ 238 w 270"/>
                    <a:gd name="T33" fmla="*/ 156 h 270"/>
                    <a:gd name="T34" fmla="*/ 227 w 270"/>
                    <a:gd name="T35" fmla="*/ 184 h 270"/>
                    <a:gd name="T36" fmla="*/ 209 w 270"/>
                    <a:gd name="T37" fmla="*/ 209 h 270"/>
                    <a:gd name="T38" fmla="*/ 184 w 270"/>
                    <a:gd name="T39" fmla="*/ 227 h 270"/>
                    <a:gd name="T40" fmla="*/ 157 w 270"/>
                    <a:gd name="T41" fmla="*/ 238 h 270"/>
                    <a:gd name="T42" fmla="*/ 135 w 270"/>
                    <a:gd name="T43" fmla="*/ 0 h 270"/>
                    <a:gd name="T44" fmla="*/ 94 w 270"/>
                    <a:gd name="T45" fmla="*/ 6 h 270"/>
                    <a:gd name="T46" fmla="*/ 59 w 270"/>
                    <a:gd name="T47" fmla="*/ 23 h 270"/>
                    <a:gd name="T48" fmla="*/ 31 w 270"/>
                    <a:gd name="T49" fmla="*/ 50 h 270"/>
                    <a:gd name="T50" fmla="*/ 11 w 270"/>
                    <a:gd name="T51" fmla="*/ 83 h 270"/>
                    <a:gd name="T52" fmla="*/ 0 w 270"/>
                    <a:gd name="T53" fmla="*/ 121 h 270"/>
                    <a:gd name="T54" fmla="*/ 2 w 270"/>
                    <a:gd name="T55" fmla="*/ 162 h 270"/>
                    <a:gd name="T56" fmla="*/ 16 w 270"/>
                    <a:gd name="T57" fmla="*/ 199 h 270"/>
                    <a:gd name="T58" fmla="*/ 40 w 270"/>
                    <a:gd name="T59" fmla="*/ 230 h 270"/>
                    <a:gd name="T60" fmla="*/ 71 w 270"/>
                    <a:gd name="T61" fmla="*/ 253 h 270"/>
                    <a:gd name="T62" fmla="*/ 107 w 270"/>
                    <a:gd name="T63" fmla="*/ 267 h 270"/>
                    <a:gd name="T64" fmla="*/ 149 w 270"/>
                    <a:gd name="T65" fmla="*/ 269 h 270"/>
                    <a:gd name="T66" fmla="*/ 188 w 270"/>
                    <a:gd name="T67" fmla="*/ 259 h 270"/>
                    <a:gd name="T68" fmla="*/ 221 w 270"/>
                    <a:gd name="T69" fmla="*/ 239 h 270"/>
                    <a:gd name="T70" fmla="*/ 246 w 270"/>
                    <a:gd name="T71" fmla="*/ 210 h 270"/>
                    <a:gd name="T72" fmla="*/ 264 w 270"/>
                    <a:gd name="T73" fmla="*/ 175 h 270"/>
                    <a:gd name="T74" fmla="*/ 270 w 270"/>
                    <a:gd name="T75" fmla="*/ 135 h 270"/>
                    <a:gd name="T76" fmla="*/ 264 w 270"/>
                    <a:gd name="T77" fmla="*/ 95 h 270"/>
                    <a:gd name="T78" fmla="*/ 246 w 270"/>
                    <a:gd name="T79" fmla="*/ 59 h 270"/>
                    <a:gd name="T80" fmla="*/ 221 w 270"/>
                    <a:gd name="T81" fmla="*/ 30 h 270"/>
                    <a:gd name="T82" fmla="*/ 188 w 270"/>
                    <a:gd name="T83" fmla="*/ 11 h 270"/>
                    <a:gd name="T84" fmla="*/ 149 w 270"/>
                    <a:gd name="T8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0" h="270">
                      <a:moveTo>
                        <a:pt x="135" y="240"/>
                      </a:moveTo>
                      <a:lnTo>
                        <a:pt x="124" y="239"/>
                      </a:lnTo>
                      <a:lnTo>
                        <a:pt x="114" y="238"/>
                      </a:lnTo>
                      <a:lnTo>
                        <a:pt x="104" y="235"/>
                      </a:lnTo>
                      <a:lnTo>
                        <a:pt x="94" y="231"/>
                      </a:lnTo>
                      <a:lnTo>
                        <a:pt x="85" y="227"/>
                      </a:lnTo>
                      <a:lnTo>
                        <a:pt x="76" y="222"/>
                      </a:lnTo>
                      <a:lnTo>
                        <a:pt x="69" y="215"/>
                      </a:lnTo>
                      <a:lnTo>
                        <a:pt x="61" y="209"/>
                      </a:lnTo>
                      <a:lnTo>
                        <a:pt x="54" y="201"/>
                      </a:lnTo>
                      <a:lnTo>
                        <a:pt x="48" y="193"/>
                      </a:lnTo>
                      <a:lnTo>
                        <a:pt x="43" y="184"/>
                      </a:lnTo>
                      <a:lnTo>
                        <a:pt x="39" y="176"/>
                      </a:lnTo>
                      <a:lnTo>
                        <a:pt x="35" y="166"/>
                      </a:lnTo>
                      <a:lnTo>
                        <a:pt x="32" y="156"/>
                      </a:lnTo>
                      <a:lnTo>
                        <a:pt x="30" y="146"/>
                      </a:lnTo>
                      <a:lnTo>
                        <a:pt x="30" y="135"/>
                      </a:lnTo>
                      <a:lnTo>
                        <a:pt x="30" y="124"/>
                      </a:lnTo>
                      <a:lnTo>
                        <a:pt x="32" y="114"/>
                      </a:lnTo>
                      <a:lnTo>
                        <a:pt x="35" y="103"/>
                      </a:lnTo>
                      <a:lnTo>
                        <a:pt x="39" y="93"/>
                      </a:lnTo>
                      <a:lnTo>
                        <a:pt x="43" y="85"/>
                      </a:lnTo>
                      <a:lnTo>
                        <a:pt x="48" y="76"/>
                      </a:lnTo>
                      <a:lnTo>
                        <a:pt x="54" y="68"/>
                      </a:lnTo>
                      <a:lnTo>
                        <a:pt x="61" y="60"/>
                      </a:lnTo>
                      <a:lnTo>
                        <a:pt x="69" y="54"/>
                      </a:lnTo>
                      <a:lnTo>
                        <a:pt x="76" y="47"/>
                      </a:lnTo>
                      <a:lnTo>
                        <a:pt x="85" y="42"/>
                      </a:lnTo>
                      <a:lnTo>
                        <a:pt x="94" y="38"/>
                      </a:lnTo>
                      <a:lnTo>
                        <a:pt x="104" y="35"/>
                      </a:lnTo>
                      <a:lnTo>
                        <a:pt x="114" y="33"/>
                      </a:lnTo>
                      <a:lnTo>
                        <a:pt x="124" y="30"/>
                      </a:lnTo>
                      <a:lnTo>
                        <a:pt x="135" y="30"/>
                      </a:lnTo>
                      <a:lnTo>
                        <a:pt x="146" y="30"/>
                      </a:lnTo>
                      <a:lnTo>
                        <a:pt x="157" y="33"/>
                      </a:lnTo>
                      <a:lnTo>
                        <a:pt x="166" y="35"/>
                      </a:lnTo>
                      <a:lnTo>
                        <a:pt x="176" y="38"/>
                      </a:lnTo>
                      <a:lnTo>
                        <a:pt x="184" y="42"/>
                      </a:lnTo>
                      <a:lnTo>
                        <a:pt x="194" y="47"/>
                      </a:lnTo>
                      <a:lnTo>
                        <a:pt x="201" y="54"/>
                      </a:lnTo>
                      <a:lnTo>
                        <a:pt x="209" y="60"/>
                      </a:lnTo>
                      <a:lnTo>
                        <a:pt x="215" y="68"/>
                      </a:lnTo>
                      <a:lnTo>
                        <a:pt x="222" y="76"/>
                      </a:lnTo>
                      <a:lnTo>
                        <a:pt x="227" y="85"/>
                      </a:lnTo>
                      <a:lnTo>
                        <a:pt x="231" y="95"/>
                      </a:lnTo>
                      <a:lnTo>
                        <a:pt x="235" y="104"/>
                      </a:lnTo>
                      <a:lnTo>
                        <a:pt x="238" y="114"/>
                      </a:lnTo>
                      <a:lnTo>
                        <a:pt x="239" y="124"/>
                      </a:lnTo>
                      <a:lnTo>
                        <a:pt x="240" y="135"/>
                      </a:lnTo>
                      <a:lnTo>
                        <a:pt x="239" y="146"/>
                      </a:lnTo>
                      <a:lnTo>
                        <a:pt x="238" y="156"/>
                      </a:lnTo>
                      <a:lnTo>
                        <a:pt x="235" y="166"/>
                      </a:lnTo>
                      <a:lnTo>
                        <a:pt x="231" y="176"/>
                      </a:lnTo>
                      <a:lnTo>
                        <a:pt x="227" y="184"/>
                      </a:lnTo>
                      <a:lnTo>
                        <a:pt x="222" y="193"/>
                      </a:lnTo>
                      <a:lnTo>
                        <a:pt x="215" y="201"/>
                      </a:lnTo>
                      <a:lnTo>
                        <a:pt x="209" y="209"/>
                      </a:lnTo>
                      <a:lnTo>
                        <a:pt x="201" y="215"/>
                      </a:lnTo>
                      <a:lnTo>
                        <a:pt x="194" y="222"/>
                      </a:lnTo>
                      <a:lnTo>
                        <a:pt x="184" y="227"/>
                      </a:lnTo>
                      <a:lnTo>
                        <a:pt x="176" y="231"/>
                      </a:lnTo>
                      <a:lnTo>
                        <a:pt x="166" y="235"/>
                      </a:lnTo>
                      <a:lnTo>
                        <a:pt x="157" y="238"/>
                      </a:lnTo>
                      <a:lnTo>
                        <a:pt x="146" y="239"/>
                      </a:lnTo>
                      <a:lnTo>
                        <a:pt x="135" y="240"/>
                      </a:lnTo>
                      <a:close/>
                      <a:moveTo>
                        <a:pt x="135" y="0"/>
                      </a:moveTo>
                      <a:lnTo>
                        <a:pt x="121" y="0"/>
                      </a:lnTo>
                      <a:lnTo>
                        <a:pt x="107" y="3"/>
                      </a:lnTo>
                      <a:lnTo>
                        <a:pt x="94" y="6"/>
                      </a:lnTo>
                      <a:lnTo>
                        <a:pt x="83" y="11"/>
                      </a:lnTo>
                      <a:lnTo>
                        <a:pt x="71" y="16"/>
                      </a:lnTo>
                      <a:lnTo>
                        <a:pt x="59" y="23"/>
                      </a:lnTo>
                      <a:lnTo>
                        <a:pt x="50" y="30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3" y="59"/>
                      </a:lnTo>
                      <a:lnTo>
                        <a:pt x="16" y="71"/>
                      </a:lnTo>
                      <a:lnTo>
                        <a:pt x="11" y="83"/>
                      </a:lnTo>
                      <a:lnTo>
                        <a:pt x="6" y="95"/>
                      </a:lnTo>
                      <a:lnTo>
                        <a:pt x="2" y="107"/>
                      </a:lnTo>
                      <a:lnTo>
                        <a:pt x="0" y="121"/>
                      </a:lnTo>
                      <a:lnTo>
                        <a:pt x="0" y="135"/>
                      </a:lnTo>
                      <a:lnTo>
                        <a:pt x="0" y="148"/>
                      </a:lnTo>
                      <a:lnTo>
                        <a:pt x="2" y="162"/>
                      </a:lnTo>
                      <a:lnTo>
                        <a:pt x="6" y="175"/>
                      </a:lnTo>
                      <a:lnTo>
                        <a:pt x="11" y="188"/>
                      </a:lnTo>
                      <a:lnTo>
                        <a:pt x="16" y="199"/>
                      </a:lnTo>
                      <a:lnTo>
                        <a:pt x="23" y="210"/>
                      </a:lnTo>
                      <a:lnTo>
                        <a:pt x="31" y="221"/>
                      </a:lnTo>
                      <a:lnTo>
                        <a:pt x="40" y="230"/>
                      </a:lnTo>
                      <a:lnTo>
                        <a:pt x="50" y="239"/>
                      </a:lnTo>
                      <a:lnTo>
                        <a:pt x="59" y="246"/>
                      </a:lnTo>
                      <a:lnTo>
                        <a:pt x="71" y="253"/>
                      </a:lnTo>
                      <a:lnTo>
                        <a:pt x="83" y="259"/>
                      </a:lnTo>
                      <a:lnTo>
                        <a:pt x="94" y="264"/>
                      </a:lnTo>
                      <a:lnTo>
                        <a:pt x="107" y="267"/>
                      </a:lnTo>
                      <a:lnTo>
                        <a:pt x="121" y="269"/>
                      </a:lnTo>
                      <a:lnTo>
                        <a:pt x="135" y="270"/>
                      </a:lnTo>
                      <a:lnTo>
                        <a:pt x="149" y="269"/>
                      </a:lnTo>
                      <a:lnTo>
                        <a:pt x="162" y="267"/>
                      </a:lnTo>
                      <a:lnTo>
                        <a:pt x="175" y="264"/>
                      </a:lnTo>
                      <a:lnTo>
                        <a:pt x="188" y="259"/>
                      </a:lnTo>
                      <a:lnTo>
                        <a:pt x="199" y="253"/>
                      </a:lnTo>
                      <a:lnTo>
                        <a:pt x="210" y="246"/>
                      </a:lnTo>
                      <a:lnTo>
                        <a:pt x="221" y="239"/>
                      </a:lnTo>
                      <a:lnTo>
                        <a:pt x="230" y="230"/>
                      </a:lnTo>
                      <a:lnTo>
                        <a:pt x="239" y="221"/>
                      </a:lnTo>
                      <a:lnTo>
                        <a:pt x="246" y="210"/>
                      </a:lnTo>
                      <a:lnTo>
                        <a:pt x="254" y="199"/>
                      </a:lnTo>
                      <a:lnTo>
                        <a:pt x="259" y="188"/>
                      </a:lnTo>
                      <a:lnTo>
                        <a:pt x="264" y="175"/>
                      </a:lnTo>
                      <a:lnTo>
                        <a:pt x="267" y="162"/>
                      </a:lnTo>
                      <a:lnTo>
                        <a:pt x="269" y="148"/>
                      </a:lnTo>
                      <a:lnTo>
                        <a:pt x="270" y="135"/>
                      </a:lnTo>
                      <a:lnTo>
                        <a:pt x="269" y="121"/>
                      </a:lnTo>
                      <a:lnTo>
                        <a:pt x="267" y="107"/>
                      </a:lnTo>
                      <a:lnTo>
                        <a:pt x="264" y="95"/>
                      </a:lnTo>
                      <a:lnTo>
                        <a:pt x="259" y="83"/>
                      </a:lnTo>
                      <a:lnTo>
                        <a:pt x="254" y="71"/>
                      </a:lnTo>
                      <a:lnTo>
                        <a:pt x="246" y="59"/>
                      </a:lnTo>
                      <a:lnTo>
                        <a:pt x="239" y="50"/>
                      </a:lnTo>
                      <a:lnTo>
                        <a:pt x="230" y="40"/>
                      </a:lnTo>
                      <a:lnTo>
                        <a:pt x="221" y="30"/>
                      </a:lnTo>
                      <a:lnTo>
                        <a:pt x="210" y="23"/>
                      </a:lnTo>
                      <a:lnTo>
                        <a:pt x="199" y="16"/>
                      </a:lnTo>
                      <a:lnTo>
                        <a:pt x="188" y="11"/>
                      </a:lnTo>
                      <a:lnTo>
                        <a:pt x="175" y="6"/>
                      </a:lnTo>
                      <a:lnTo>
                        <a:pt x="162" y="3"/>
                      </a:lnTo>
                      <a:lnTo>
                        <a:pt x="149" y="0"/>
                      </a:lnTo>
                      <a:lnTo>
                        <a:pt x="1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Avenir Next LT Pro" panose="020B0504020202020204" pitchFamily="34" charset="77"/>
                  </a:endParaRP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CBCE803-7CE5-7F2B-FC48-FB6E6ADB172E}"/>
                </a:ext>
              </a:extLst>
            </p:cNvPr>
            <p:cNvGrpSpPr/>
            <p:nvPr/>
          </p:nvGrpSpPr>
          <p:grpSpPr>
            <a:xfrm>
              <a:off x="3729910" y="5115534"/>
              <a:ext cx="507397" cy="507397"/>
              <a:chOff x="1013017" y="4131260"/>
              <a:chExt cx="437832" cy="437832"/>
            </a:xfrm>
          </p:grpSpPr>
          <p:sp>
            <p:nvSpPr>
              <p:cNvPr id="20" name="Text Placeholder 92">
                <a:extLst>
                  <a:ext uri="{FF2B5EF4-FFF2-40B4-BE49-F238E27FC236}">
                    <a16:creationId xmlns:a16="http://schemas.microsoft.com/office/drawing/2014/main" id="{E522E661-9021-2A5A-333B-202DE25BF4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4131260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venir Next LT Pro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21" name="Freeform 247">
                <a:extLst>
                  <a:ext uri="{FF2B5EF4-FFF2-40B4-BE49-F238E27FC236}">
                    <a16:creationId xmlns:a16="http://schemas.microsoft.com/office/drawing/2014/main" id="{8173E7E2-8BCC-068F-5C66-8D5ABFFDDD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9516" y="4247297"/>
                <a:ext cx="164834" cy="205758"/>
              </a:xfrm>
              <a:custGeom>
                <a:avLst/>
                <a:gdLst>
                  <a:gd name="T0" fmla="*/ 632 w 723"/>
                  <a:gd name="T1" fmla="*/ 765 h 904"/>
                  <a:gd name="T2" fmla="*/ 625 w 723"/>
                  <a:gd name="T3" fmla="*/ 756 h 904"/>
                  <a:gd name="T4" fmla="*/ 497 w 723"/>
                  <a:gd name="T5" fmla="*/ 753 h 904"/>
                  <a:gd name="T6" fmla="*/ 486 w 723"/>
                  <a:gd name="T7" fmla="*/ 757 h 904"/>
                  <a:gd name="T8" fmla="*/ 482 w 723"/>
                  <a:gd name="T9" fmla="*/ 768 h 904"/>
                  <a:gd name="T10" fmla="*/ 421 w 723"/>
                  <a:gd name="T11" fmla="*/ 343 h 904"/>
                  <a:gd name="T12" fmla="*/ 415 w 723"/>
                  <a:gd name="T13" fmla="*/ 335 h 904"/>
                  <a:gd name="T14" fmla="*/ 331 w 723"/>
                  <a:gd name="T15" fmla="*/ 331 h 904"/>
                  <a:gd name="T16" fmla="*/ 442 w 723"/>
                  <a:gd name="T17" fmla="*/ 300 h 904"/>
                  <a:gd name="T18" fmla="*/ 450 w 723"/>
                  <a:gd name="T19" fmla="*/ 293 h 904"/>
                  <a:gd name="T20" fmla="*/ 450 w 723"/>
                  <a:gd name="T21" fmla="*/ 281 h 904"/>
                  <a:gd name="T22" fmla="*/ 442 w 723"/>
                  <a:gd name="T23" fmla="*/ 272 h 904"/>
                  <a:gd name="T24" fmla="*/ 331 w 723"/>
                  <a:gd name="T25" fmla="*/ 211 h 904"/>
                  <a:gd name="T26" fmla="*/ 505 w 723"/>
                  <a:gd name="T27" fmla="*/ 209 h 904"/>
                  <a:gd name="T28" fmla="*/ 512 w 723"/>
                  <a:gd name="T29" fmla="*/ 199 h 904"/>
                  <a:gd name="T30" fmla="*/ 509 w 723"/>
                  <a:gd name="T31" fmla="*/ 188 h 904"/>
                  <a:gd name="T32" fmla="*/ 500 w 723"/>
                  <a:gd name="T33" fmla="*/ 181 h 904"/>
                  <a:gd name="T34" fmla="*/ 557 w 723"/>
                  <a:gd name="T35" fmla="*/ 121 h 904"/>
                  <a:gd name="T36" fmla="*/ 567 w 723"/>
                  <a:gd name="T37" fmla="*/ 117 h 904"/>
                  <a:gd name="T38" fmla="*/ 572 w 723"/>
                  <a:gd name="T39" fmla="*/ 106 h 904"/>
                  <a:gd name="T40" fmla="*/ 567 w 723"/>
                  <a:gd name="T41" fmla="*/ 95 h 904"/>
                  <a:gd name="T42" fmla="*/ 557 w 723"/>
                  <a:gd name="T43" fmla="*/ 91 h 904"/>
                  <a:gd name="T44" fmla="*/ 693 w 723"/>
                  <a:gd name="T45" fmla="*/ 873 h 904"/>
                  <a:gd name="T46" fmla="*/ 602 w 723"/>
                  <a:gd name="T47" fmla="*/ 873 h 904"/>
                  <a:gd name="T48" fmla="*/ 210 w 723"/>
                  <a:gd name="T49" fmla="*/ 783 h 904"/>
                  <a:gd name="T50" fmla="*/ 105 w 723"/>
                  <a:gd name="T51" fmla="*/ 633 h 904"/>
                  <a:gd name="T52" fmla="*/ 116 w 723"/>
                  <a:gd name="T53" fmla="*/ 629 h 904"/>
                  <a:gd name="T54" fmla="*/ 120 w 723"/>
                  <a:gd name="T55" fmla="*/ 618 h 904"/>
                  <a:gd name="T56" fmla="*/ 116 w 723"/>
                  <a:gd name="T57" fmla="*/ 607 h 904"/>
                  <a:gd name="T58" fmla="*/ 105 w 723"/>
                  <a:gd name="T59" fmla="*/ 603 h 904"/>
                  <a:gd name="T60" fmla="*/ 168 w 723"/>
                  <a:gd name="T61" fmla="*/ 542 h 904"/>
                  <a:gd name="T62" fmla="*/ 178 w 723"/>
                  <a:gd name="T63" fmla="*/ 536 h 904"/>
                  <a:gd name="T64" fmla="*/ 180 w 723"/>
                  <a:gd name="T65" fmla="*/ 525 h 904"/>
                  <a:gd name="T66" fmla="*/ 174 w 723"/>
                  <a:gd name="T67" fmla="*/ 515 h 904"/>
                  <a:gd name="T68" fmla="*/ 30 w 723"/>
                  <a:gd name="T69" fmla="*/ 513 h 904"/>
                  <a:gd name="T70" fmla="*/ 202 w 723"/>
                  <a:gd name="T71" fmla="*/ 451 h 904"/>
                  <a:gd name="T72" fmla="*/ 209 w 723"/>
                  <a:gd name="T73" fmla="*/ 443 h 904"/>
                  <a:gd name="T74" fmla="*/ 209 w 723"/>
                  <a:gd name="T75" fmla="*/ 431 h 904"/>
                  <a:gd name="T76" fmla="*/ 202 w 723"/>
                  <a:gd name="T77" fmla="*/ 424 h 904"/>
                  <a:gd name="T78" fmla="*/ 30 w 723"/>
                  <a:gd name="T79" fmla="*/ 361 h 904"/>
                  <a:gd name="T80" fmla="*/ 241 w 723"/>
                  <a:gd name="T81" fmla="*/ 768 h 904"/>
                  <a:gd name="T82" fmla="*/ 236 w 723"/>
                  <a:gd name="T83" fmla="*/ 757 h 904"/>
                  <a:gd name="T84" fmla="*/ 225 w 723"/>
                  <a:gd name="T85" fmla="*/ 753 h 904"/>
                  <a:gd name="T86" fmla="*/ 97 w 723"/>
                  <a:gd name="T87" fmla="*/ 756 h 904"/>
                  <a:gd name="T88" fmla="*/ 90 w 723"/>
                  <a:gd name="T89" fmla="*/ 765 h 904"/>
                  <a:gd name="T90" fmla="*/ 30 w 723"/>
                  <a:gd name="T91" fmla="*/ 633 h 904"/>
                  <a:gd name="T92" fmla="*/ 310 w 723"/>
                  <a:gd name="T93" fmla="*/ 2 h 904"/>
                  <a:gd name="T94" fmla="*/ 302 w 723"/>
                  <a:gd name="T95" fmla="*/ 10 h 904"/>
                  <a:gd name="T96" fmla="*/ 15 w 723"/>
                  <a:gd name="T97" fmla="*/ 331 h 904"/>
                  <a:gd name="T98" fmla="*/ 4 w 723"/>
                  <a:gd name="T99" fmla="*/ 336 h 904"/>
                  <a:gd name="T100" fmla="*/ 0 w 723"/>
                  <a:gd name="T101" fmla="*/ 346 h 904"/>
                  <a:gd name="T102" fmla="*/ 2 w 723"/>
                  <a:gd name="T103" fmla="*/ 897 h 904"/>
                  <a:gd name="T104" fmla="*/ 12 w 723"/>
                  <a:gd name="T105" fmla="*/ 903 h 904"/>
                  <a:gd name="T106" fmla="*/ 406 w 723"/>
                  <a:gd name="T107" fmla="*/ 903 h 904"/>
                  <a:gd name="T108" fmla="*/ 710 w 723"/>
                  <a:gd name="T109" fmla="*/ 903 h 904"/>
                  <a:gd name="T110" fmla="*/ 720 w 723"/>
                  <a:gd name="T111" fmla="*/ 897 h 904"/>
                  <a:gd name="T112" fmla="*/ 723 w 723"/>
                  <a:gd name="T113" fmla="*/ 15 h 904"/>
                  <a:gd name="T114" fmla="*/ 719 w 723"/>
                  <a:gd name="T115" fmla="*/ 5 h 904"/>
                  <a:gd name="T116" fmla="*/ 708 w 723"/>
                  <a:gd name="T117" fmla="*/ 0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3" h="904">
                    <a:moveTo>
                      <a:pt x="693" y="873"/>
                    </a:moveTo>
                    <a:lnTo>
                      <a:pt x="632" y="873"/>
                    </a:lnTo>
                    <a:lnTo>
                      <a:pt x="632" y="768"/>
                    </a:lnTo>
                    <a:lnTo>
                      <a:pt x="632" y="765"/>
                    </a:lnTo>
                    <a:lnTo>
                      <a:pt x="631" y="763"/>
                    </a:lnTo>
                    <a:lnTo>
                      <a:pt x="630" y="760"/>
                    </a:lnTo>
                    <a:lnTo>
                      <a:pt x="627" y="757"/>
                    </a:lnTo>
                    <a:lnTo>
                      <a:pt x="625" y="756"/>
                    </a:lnTo>
                    <a:lnTo>
                      <a:pt x="623" y="754"/>
                    </a:lnTo>
                    <a:lnTo>
                      <a:pt x="620" y="754"/>
                    </a:lnTo>
                    <a:lnTo>
                      <a:pt x="617" y="753"/>
                    </a:lnTo>
                    <a:lnTo>
                      <a:pt x="497" y="753"/>
                    </a:lnTo>
                    <a:lnTo>
                      <a:pt x="493" y="753"/>
                    </a:lnTo>
                    <a:lnTo>
                      <a:pt x="491" y="754"/>
                    </a:lnTo>
                    <a:lnTo>
                      <a:pt x="488" y="756"/>
                    </a:lnTo>
                    <a:lnTo>
                      <a:pt x="486" y="757"/>
                    </a:lnTo>
                    <a:lnTo>
                      <a:pt x="484" y="760"/>
                    </a:lnTo>
                    <a:lnTo>
                      <a:pt x="483" y="763"/>
                    </a:lnTo>
                    <a:lnTo>
                      <a:pt x="482" y="765"/>
                    </a:lnTo>
                    <a:lnTo>
                      <a:pt x="482" y="768"/>
                    </a:lnTo>
                    <a:lnTo>
                      <a:pt x="482" y="873"/>
                    </a:lnTo>
                    <a:lnTo>
                      <a:pt x="421" y="873"/>
                    </a:lnTo>
                    <a:lnTo>
                      <a:pt x="421" y="346"/>
                    </a:lnTo>
                    <a:lnTo>
                      <a:pt x="421" y="343"/>
                    </a:lnTo>
                    <a:lnTo>
                      <a:pt x="420" y="341"/>
                    </a:lnTo>
                    <a:lnTo>
                      <a:pt x="419" y="338"/>
                    </a:lnTo>
                    <a:lnTo>
                      <a:pt x="417" y="336"/>
                    </a:lnTo>
                    <a:lnTo>
                      <a:pt x="415" y="335"/>
                    </a:lnTo>
                    <a:lnTo>
                      <a:pt x="412" y="333"/>
                    </a:lnTo>
                    <a:lnTo>
                      <a:pt x="410" y="333"/>
                    </a:lnTo>
                    <a:lnTo>
                      <a:pt x="406" y="331"/>
                    </a:lnTo>
                    <a:lnTo>
                      <a:pt x="331" y="331"/>
                    </a:lnTo>
                    <a:lnTo>
                      <a:pt x="331" y="301"/>
                    </a:lnTo>
                    <a:lnTo>
                      <a:pt x="436" y="301"/>
                    </a:lnTo>
                    <a:lnTo>
                      <a:pt x="440" y="301"/>
                    </a:lnTo>
                    <a:lnTo>
                      <a:pt x="442" y="300"/>
                    </a:lnTo>
                    <a:lnTo>
                      <a:pt x="445" y="299"/>
                    </a:lnTo>
                    <a:lnTo>
                      <a:pt x="447" y="297"/>
                    </a:lnTo>
                    <a:lnTo>
                      <a:pt x="449" y="295"/>
                    </a:lnTo>
                    <a:lnTo>
                      <a:pt x="450" y="293"/>
                    </a:lnTo>
                    <a:lnTo>
                      <a:pt x="452" y="290"/>
                    </a:lnTo>
                    <a:lnTo>
                      <a:pt x="452" y="286"/>
                    </a:lnTo>
                    <a:lnTo>
                      <a:pt x="452" y="283"/>
                    </a:lnTo>
                    <a:lnTo>
                      <a:pt x="450" y="281"/>
                    </a:lnTo>
                    <a:lnTo>
                      <a:pt x="449" y="278"/>
                    </a:lnTo>
                    <a:lnTo>
                      <a:pt x="447" y="276"/>
                    </a:lnTo>
                    <a:lnTo>
                      <a:pt x="445" y="275"/>
                    </a:lnTo>
                    <a:lnTo>
                      <a:pt x="442" y="272"/>
                    </a:lnTo>
                    <a:lnTo>
                      <a:pt x="440" y="271"/>
                    </a:lnTo>
                    <a:lnTo>
                      <a:pt x="436" y="271"/>
                    </a:lnTo>
                    <a:lnTo>
                      <a:pt x="331" y="271"/>
                    </a:lnTo>
                    <a:lnTo>
                      <a:pt x="331" y="211"/>
                    </a:lnTo>
                    <a:lnTo>
                      <a:pt x="497" y="211"/>
                    </a:lnTo>
                    <a:lnTo>
                      <a:pt x="500" y="211"/>
                    </a:lnTo>
                    <a:lnTo>
                      <a:pt x="503" y="210"/>
                    </a:lnTo>
                    <a:lnTo>
                      <a:pt x="505" y="209"/>
                    </a:lnTo>
                    <a:lnTo>
                      <a:pt x="507" y="207"/>
                    </a:lnTo>
                    <a:lnTo>
                      <a:pt x="509" y="205"/>
                    </a:lnTo>
                    <a:lnTo>
                      <a:pt x="510" y="202"/>
                    </a:lnTo>
                    <a:lnTo>
                      <a:pt x="512" y="199"/>
                    </a:lnTo>
                    <a:lnTo>
                      <a:pt x="512" y="196"/>
                    </a:lnTo>
                    <a:lnTo>
                      <a:pt x="512" y="193"/>
                    </a:lnTo>
                    <a:lnTo>
                      <a:pt x="510" y="190"/>
                    </a:lnTo>
                    <a:lnTo>
                      <a:pt x="509" y="188"/>
                    </a:lnTo>
                    <a:lnTo>
                      <a:pt x="507" y="186"/>
                    </a:lnTo>
                    <a:lnTo>
                      <a:pt x="505" y="183"/>
                    </a:lnTo>
                    <a:lnTo>
                      <a:pt x="503" y="182"/>
                    </a:lnTo>
                    <a:lnTo>
                      <a:pt x="500" y="181"/>
                    </a:lnTo>
                    <a:lnTo>
                      <a:pt x="497" y="181"/>
                    </a:lnTo>
                    <a:lnTo>
                      <a:pt x="331" y="181"/>
                    </a:lnTo>
                    <a:lnTo>
                      <a:pt x="331" y="121"/>
                    </a:lnTo>
                    <a:lnTo>
                      <a:pt x="557" y="121"/>
                    </a:lnTo>
                    <a:lnTo>
                      <a:pt x="560" y="120"/>
                    </a:lnTo>
                    <a:lnTo>
                      <a:pt x="563" y="120"/>
                    </a:lnTo>
                    <a:lnTo>
                      <a:pt x="565" y="118"/>
                    </a:lnTo>
                    <a:lnTo>
                      <a:pt x="567" y="117"/>
                    </a:lnTo>
                    <a:lnTo>
                      <a:pt x="569" y="115"/>
                    </a:lnTo>
                    <a:lnTo>
                      <a:pt x="571" y="112"/>
                    </a:lnTo>
                    <a:lnTo>
                      <a:pt x="572" y="109"/>
                    </a:lnTo>
                    <a:lnTo>
                      <a:pt x="572" y="106"/>
                    </a:lnTo>
                    <a:lnTo>
                      <a:pt x="572" y="103"/>
                    </a:lnTo>
                    <a:lnTo>
                      <a:pt x="571" y="100"/>
                    </a:lnTo>
                    <a:lnTo>
                      <a:pt x="569" y="98"/>
                    </a:lnTo>
                    <a:lnTo>
                      <a:pt x="567" y="95"/>
                    </a:lnTo>
                    <a:lnTo>
                      <a:pt x="565" y="93"/>
                    </a:lnTo>
                    <a:lnTo>
                      <a:pt x="563" y="92"/>
                    </a:lnTo>
                    <a:lnTo>
                      <a:pt x="560" y="91"/>
                    </a:lnTo>
                    <a:lnTo>
                      <a:pt x="557" y="91"/>
                    </a:lnTo>
                    <a:lnTo>
                      <a:pt x="331" y="91"/>
                    </a:lnTo>
                    <a:lnTo>
                      <a:pt x="331" y="31"/>
                    </a:lnTo>
                    <a:lnTo>
                      <a:pt x="693" y="31"/>
                    </a:lnTo>
                    <a:lnTo>
                      <a:pt x="693" y="873"/>
                    </a:lnTo>
                    <a:close/>
                    <a:moveTo>
                      <a:pt x="512" y="873"/>
                    </a:moveTo>
                    <a:lnTo>
                      <a:pt x="512" y="783"/>
                    </a:lnTo>
                    <a:lnTo>
                      <a:pt x="602" y="783"/>
                    </a:lnTo>
                    <a:lnTo>
                      <a:pt x="602" y="873"/>
                    </a:lnTo>
                    <a:lnTo>
                      <a:pt x="512" y="873"/>
                    </a:lnTo>
                    <a:close/>
                    <a:moveTo>
                      <a:pt x="120" y="873"/>
                    </a:moveTo>
                    <a:lnTo>
                      <a:pt x="120" y="783"/>
                    </a:lnTo>
                    <a:lnTo>
                      <a:pt x="210" y="783"/>
                    </a:lnTo>
                    <a:lnTo>
                      <a:pt x="210" y="873"/>
                    </a:lnTo>
                    <a:lnTo>
                      <a:pt x="120" y="873"/>
                    </a:lnTo>
                    <a:close/>
                    <a:moveTo>
                      <a:pt x="30" y="633"/>
                    </a:moveTo>
                    <a:lnTo>
                      <a:pt x="105" y="633"/>
                    </a:lnTo>
                    <a:lnTo>
                      <a:pt x="108" y="633"/>
                    </a:lnTo>
                    <a:lnTo>
                      <a:pt x="112" y="632"/>
                    </a:lnTo>
                    <a:lnTo>
                      <a:pt x="114" y="630"/>
                    </a:lnTo>
                    <a:lnTo>
                      <a:pt x="116" y="629"/>
                    </a:lnTo>
                    <a:lnTo>
                      <a:pt x="118" y="627"/>
                    </a:lnTo>
                    <a:lnTo>
                      <a:pt x="119" y="623"/>
                    </a:lnTo>
                    <a:lnTo>
                      <a:pt x="120" y="621"/>
                    </a:lnTo>
                    <a:lnTo>
                      <a:pt x="120" y="618"/>
                    </a:lnTo>
                    <a:lnTo>
                      <a:pt x="120" y="615"/>
                    </a:lnTo>
                    <a:lnTo>
                      <a:pt x="119" y="611"/>
                    </a:lnTo>
                    <a:lnTo>
                      <a:pt x="118" y="609"/>
                    </a:lnTo>
                    <a:lnTo>
                      <a:pt x="116" y="607"/>
                    </a:lnTo>
                    <a:lnTo>
                      <a:pt x="114" y="605"/>
                    </a:lnTo>
                    <a:lnTo>
                      <a:pt x="112" y="604"/>
                    </a:lnTo>
                    <a:lnTo>
                      <a:pt x="108" y="603"/>
                    </a:lnTo>
                    <a:lnTo>
                      <a:pt x="105" y="603"/>
                    </a:lnTo>
                    <a:lnTo>
                      <a:pt x="30" y="603"/>
                    </a:lnTo>
                    <a:lnTo>
                      <a:pt x="30" y="543"/>
                    </a:lnTo>
                    <a:lnTo>
                      <a:pt x="165" y="543"/>
                    </a:lnTo>
                    <a:lnTo>
                      <a:pt x="168" y="542"/>
                    </a:lnTo>
                    <a:lnTo>
                      <a:pt x="172" y="542"/>
                    </a:lnTo>
                    <a:lnTo>
                      <a:pt x="174" y="540"/>
                    </a:lnTo>
                    <a:lnTo>
                      <a:pt x="176" y="539"/>
                    </a:lnTo>
                    <a:lnTo>
                      <a:pt x="178" y="536"/>
                    </a:lnTo>
                    <a:lnTo>
                      <a:pt x="179" y="533"/>
                    </a:lnTo>
                    <a:lnTo>
                      <a:pt x="180" y="531"/>
                    </a:lnTo>
                    <a:lnTo>
                      <a:pt x="180" y="528"/>
                    </a:lnTo>
                    <a:lnTo>
                      <a:pt x="180" y="525"/>
                    </a:lnTo>
                    <a:lnTo>
                      <a:pt x="179" y="521"/>
                    </a:lnTo>
                    <a:lnTo>
                      <a:pt x="178" y="519"/>
                    </a:lnTo>
                    <a:lnTo>
                      <a:pt x="176" y="517"/>
                    </a:lnTo>
                    <a:lnTo>
                      <a:pt x="174" y="515"/>
                    </a:lnTo>
                    <a:lnTo>
                      <a:pt x="172" y="514"/>
                    </a:lnTo>
                    <a:lnTo>
                      <a:pt x="168" y="513"/>
                    </a:lnTo>
                    <a:lnTo>
                      <a:pt x="165" y="513"/>
                    </a:lnTo>
                    <a:lnTo>
                      <a:pt x="30" y="513"/>
                    </a:lnTo>
                    <a:lnTo>
                      <a:pt x="30" y="452"/>
                    </a:lnTo>
                    <a:lnTo>
                      <a:pt x="195" y="452"/>
                    </a:lnTo>
                    <a:lnTo>
                      <a:pt x="198" y="452"/>
                    </a:lnTo>
                    <a:lnTo>
                      <a:pt x="202" y="451"/>
                    </a:lnTo>
                    <a:lnTo>
                      <a:pt x="204" y="449"/>
                    </a:lnTo>
                    <a:lnTo>
                      <a:pt x="206" y="447"/>
                    </a:lnTo>
                    <a:lnTo>
                      <a:pt x="208" y="445"/>
                    </a:lnTo>
                    <a:lnTo>
                      <a:pt x="209" y="443"/>
                    </a:lnTo>
                    <a:lnTo>
                      <a:pt x="210" y="440"/>
                    </a:lnTo>
                    <a:lnTo>
                      <a:pt x="210" y="438"/>
                    </a:lnTo>
                    <a:lnTo>
                      <a:pt x="210" y="434"/>
                    </a:lnTo>
                    <a:lnTo>
                      <a:pt x="209" y="431"/>
                    </a:lnTo>
                    <a:lnTo>
                      <a:pt x="208" y="429"/>
                    </a:lnTo>
                    <a:lnTo>
                      <a:pt x="206" y="427"/>
                    </a:lnTo>
                    <a:lnTo>
                      <a:pt x="204" y="425"/>
                    </a:lnTo>
                    <a:lnTo>
                      <a:pt x="202" y="424"/>
                    </a:lnTo>
                    <a:lnTo>
                      <a:pt x="198" y="423"/>
                    </a:lnTo>
                    <a:lnTo>
                      <a:pt x="195" y="422"/>
                    </a:lnTo>
                    <a:lnTo>
                      <a:pt x="30" y="422"/>
                    </a:lnTo>
                    <a:lnTo>
                      <a:pt x="30" y="361"/>
                    </a:lnTo>
                    <a:lnTo>
                      <a:pt x="391" y="361"/>
                    </a:lnTo>
                    <a:lnTo>
                      <a:pt x="391" y="873"/>
                    </a:lnTo>
                    <a:lnTo>
                      <a:pt x="241" y="873"/>
                    </a:lnTo>
                    <a:lnTo>
                      <a:pt x="241" y="768"/>
                    </a:lnTo>
                    <a:lnTo>
                      <a:pt x="240" y="765"/>
                    </a:lnTo>
                    <a:lnTo>
                      <a:pt x="239" y="763"/>
                    </a:lnTo>
                    <a:lnTo>
                      <a:pt x="238" y="760"/>
                    </a:lnTo>
                    <a:lnTo>
                      <a:pt x="236" y="757"/>
                    </a:lnTo>
                    <a:lnTo>
                      <a:pt x="234" y="756"/>
                    </a:lnTo>
                    <a:lnTo>
                      <a:pt x="232" y="754"/>
                    </a:lnTo>
                    <a:lnTo>
                      <a:pt x="228" y="754"/>
                    </a:lnTo>
                    <a:lnTo>
                      <a:pt x="225" y="753"/>
                    </a:lnTo>
                    <a:lnTo>
                      <a:pt x="105" y="753"/>
                    </a:lnTo>
                    <a:lnTo>
                      <a:pt x="102" y="753"/>
                    </a:lnTo>
                    <a:lnTo>
                      <a:pt x="100" y="754"/>
                    </a:lnTo>
                    <a:lnTo>
                      <a:pt x="97" y="756"/>
                    </a:lnTo>
                    <a:lnTo>
                      <a:pt x="94" y="757"/>
                    </a:lnTo>
                    <a:lnTo>
                      <a:pt x="93" y="760"/>
                    </a:lnTo>
                    <a:lnTo>
                      <a:pt x="91" y="763"/>
                    </a:lnTo>
                    <a:lnTo>
                      <a:pt x="90" y="765"/>
                    </a:lnTo>
                    <a:lnTo>
                      <a:pt x="90" y="768"/>
                    </a:lnTo>
                    <a:lnTo>
                      <a:pt x="90" y="873"/>
                    </a:lnTo>
                    <a:lnTo>
                      <a:pt x="30" y="873"/>
                    </a:lnTo>
                    <a:lnTo>
                      <a:pt x="30" y="633"/>
                    </a:lnTo>
                    <a:close/>
                    <a:moveTo>
                      <a:pt x="708" y="0"/>
                    </a:moveTo>
                    <a:lnTo>
                      <a:pt x="316" y="0"/>
                    </a:lnTo>
                    <a:lnTo>
                      <a:pt x="313" y="1"/>
                    </a:lnTo>
                    <a:lnTo>
                      <a:pt x="310" y="2"/>
                    </a:lnTo>
                    <a:lnTo>
                      <a:pt x="308" y="3"/>
                    </a:lnTo>
                    <a:lnTo>
                      <a:pt x="306" y="5"/>
                    </a:lnTo>
                    <a:lnTo>
                      <a:pt x="304" y="7"/>
                    </a:lnTo>
                    <a:lnTo>
                      <a:pt x="302" y="10"/>
                    </a:lnTo>
                    <a:lnTo>
                      <a:pt x="301" y="13"/>
                    </a:lnTo>
                    <a:lnTo>
                      <a:pt x="301" y="16"/>
                    </a:lnTo>
                    <a:lnTo>
                      <a:pt x="301" y="331"/>
                    </a:lnTo>
                    <a:lnTo>
                      <a:pt x="15" y="331"/>
                    </a:lnTo>
                    <a:lnTo>
                      <a:pt x="12" y="331"/>
                    </a:lnTo>
                    <a:lnTo>
                      <a:pt x="10" y="333"/>
                    </a:lnTo>
                    <a:lnTo>
                      <a:pt x="6" y="335"/>
                    </a:lnTo>
                    <a:lnTo>
                      <a:pt x="4" y="336"/>
                    </a:lnTo>
                    <a:lnTo>
                      <a:pt x="2" y="338"/>
                    </a:lnTo>
                    <a:lnTo>
                      <a:pt x="1" y="341"/>
                    </a:lnTo>
                    <a:lnTo>
                      <a:pt x="0" y="343"/>
                    </a:lnTo>
                    <a:lnTo>
                      <a:pt x="0" y="346"/>
                    </a:lnTo>
                    <a:lnTo>
                      <a:pt x="0" y="888"/>
                    </a:lnTo>
                    <a:lnTo>
                      <a:pt x="0" y="892"/>
                    </a:lnTo>
                    <a:lnTo>
                      <a:pt x="1" y="895"/>
                    </a:lnTo>
                    <a:lnTo>
                      <a:pt x="2" y="897"/>
                    </a:lnTo>
                    <a:lnTo>
                      <a:pt x="4" y="899"/>
                    </a:lnTo>
                    <a:lnTo>
                      <a:pt x="6" y="901"/>
                    </a:lnTo>
                    <a:lnTo>
                      <a:pt x="10" y="902"/>
                    </a:lnTo>
                    <a:lnTo>
                      <a:pt x="12" y="903"/>
                    </a:lnTo>
                    <a:lnTo>
                      <a:pt x="15" y="904"/>
                    </a:lnTo>
                    <a:lnTo>
                      <a:pt x="105" y="903"/>
                    </a:lnTo>
                    <a:lnTo>
                      <a:pt x="225" y="903"/>
                    </a:lnTo>
                    <a:lnTo>
                      <a:pt x="406" y="903"/>
                    </a:lnTo>
                    <a:lnTo>
                      <a:pt x="497" y="903"/>
                    </a:lnTo>
                    <a:lnTo>
                      <a:pt x="617" y="903"/>
                    </a:lnTo>
                    <a:lnTo>
                      <a:pt x="708" y="903"/>
                    </a:lnTo>
                    <a:lnTo>
                      <a:pt x="710" y="903"/>
                    </a:lnTo>
                    <a:lnTo>
                      <a:pt x="713" y="902"/>
                    </a:lnTo>
                    <a:lnTo>
                      <a:pt x="715" y="901"/>
                    </a:lnTo>
                    <a:lnTo>
                      <a:pt x="719" y="899"/>
                    </a:lnTo>
                    <a:lnTo>
                      <a:pt x="720" y="897"/>
                    </a:lnTo>
                    <a:lnTo>
                      <a:pt x="722" y="895"/>
                    </a:lnTo>
                    <a:lnTo>
                      <a:pt x="722" y="892"/>
                    </a:lnTo>
                    <a:lnTo>
                      <a:pt x="723" y="889"/>
                    </a:lnTo>
                    <a:lnTo>
                      <a:pt x="723" y="15"/>
                    </a:lnTo>
                    <a:lnTo>
                      <a:pt x="722" y="13"/>
                    </a:lnTo>
                    <a:lnTo>
                      <a:pt x="722" y="10"/>
                    </a:lnTo>
                    <a:lnTo>
                      <a:pt x="720" y="7"/>
                    </a:lnTo>
                    <a:lnTo>
                      <a:pt x="719" y="5"/>
                    </a:lnTo>
                    <a:lnTo>
                      <a:pt x="715" y="3"/>
                    </a:lnTo>
                    <a:lnTo>
                      <a:pt x="713" y="2"/>
                    </a:lnTo>
                    <a:lnTo>
                      <a:pt x="710" y="1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322D893-9101-F293-8A75-48801DB382EA}"/>
                </a:ext>
              </a:extLst>
            </p:cNvPr>
            <p:cNvGrpSpPr/>
            <p:nvPr/>
          </p:nvGrpSpPr>
          <p:grpSpPr>
            <a:xfrm>
              <a:off x="6528690" y="5115534"/>
              <a:ext cx="507397" cy="507397"/>
              <a:chOff x="1013017" y="4833519"/>
              <a:chExt cx="437832" cy="437832"/>
            </a:xfrm>
          </p:grpSpPr>
          <p:sp>
            <p:nvSpPr>
              <p:cNvPr id="18" name="Text Placeholder 92">
                <a:extLst>
                  <a:ext uri="{FF2B5EF4-FFF2-40B4-BE49-F238E27FC236}">
                    <a16:creationId xmlns:a16="http://schemas.microsoft.com/office/drawing/2014/main" id="{39E36637-F27F-95D4-BC90-A7A85D6C71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4833519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venir Next LT Pro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9" name="Freeform 26">
                <a:extLst>
                  <a:ext uri="{FF2B5EF4-FFF2-40B4-BE49-F238E27FC236}">
                    <a16:creationId xmlns:a16="http://schemas.microsoft.com/office/drawing/2014/main" id="{6B489585-E3E1-4DA8-B66D-37DCB00CA9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3033" y="4953535"/>
                <a:ext cx="197801" cy="197801"/>
              </a:xfrm>
              <a:custGeom>
                <a:avLst/>
                <a:gdLst>
                  <a:gd name="T0" fmla="*/ 738 w 869"/>
                  <a:gd name="T1" fmla="*/ 825 h 869"/>
                  <a:gd name="T2" fmla="*/ 684 w 869"/>
                  <a:gd name="T3" fmla="*/ 839 h 869"/>
                  <a:gd name="T4" fmla="*/ 642 w 869"/>
                  <a:gd name="T5" fmla="*/ 831 h 869"/>
                  <a:gd name="T6" fmla="*/ 536 w 869"/>
                  <a:gd name="T7" fmla="*/ 761 h 869"/>
                  <a:gd name="T8" fmla="*/ 343 w 869"/>
                  <a:gd name="T9" fmla="*/ 599 h 869"/>
                  <a:gd name="T10" fmla="*/ 169 w 869"/>
                  <a:gd name="T11" fmla="*/ 412 h 869"/>
                  <a:gd name="T12" fmla="*/ 44 w 869"/>
                  <a:gd name="T13" fmla="*/ 241 h 869"/>
                  <a:gd name="T14" fmla="*/ 30 w 869"/>
                  <a:gd name="T15" fmla="*/ 193 h 869"/>
                  <a:gd name="T16" fmla="*/ 38 w 869"/>
                  <a:gd name="T17" fmla="*/ 145 h 869"/>
                  <a:gd name="T18" fmla="*/ 64 w 869"/>
                  <a:gd name="T19" fmla="*/ 102 h 869"/>
                  <a:gd name="T20" fmla="*/ 139 w 869"/>
                  <a:gd name="T21" fmla="*/ 35 h 869"/>
                  <a:gd name="T22" fmla="*/ 175 w 869"/>
                  <a:gd name="T23" fmla="*/ 31 h 869"/>
                  <a:gd name="T24" fmla="*/ 208 w 869"/>
                  <a:gd name="T25" fmla="*/ 42 h 869"/>
                  <a:gd name="T26" fmla="*/ 322 w 869"/>
                  <a:gd name="T27" fmla="*/ 156 h 869"/>
                  <a:gd name="T28" fmla="*/ 334 w 869"/>
                  <a:gd name="T29" fmla="*/ 190 h 869"/>
                  <a:gd name="T30" fmla="*/ 329 w 869"/>
                  <a:gd name="T31" fmla="*/ 224 h 869"/>
                  <a:gd name="T32" fmla="*/ 282 w 869"/>
                  <a:gd name="T33" fmla="*/ 280 h 869"/>
                  <a:gd name="T34" fmla="*/ 314 w 869"/>
                  <a:gd name="T35" fmla="*/ 339 h 869"/>
                  <a:gd name="T36" fmla="*/ 492 w 869"/>
                  <a:gd name="T37" fmla="*/ 522 h 869"/>
                  <a:gd name="T38" fmla="*/ 585 w 869"/>
                  <a:gd name="T39" fmla="*/ 590 h 869"/>
                  <a:gd name="T40" fmla="*/ 638 w 869"/>
                  <a:gd name="T41" fmla="*/ 543 h 869"/>
                  <a:gd name="T42" fmla="*/ 672 w 869"/>
                  <a:gd name="T43" fmla="*/ 534 h 869"/>
                  <a:gd name="T44" fmla="*/ 707 w 869"/>
                  <a:gd name="T45" fmla="*/ 543 h 869"/>
                  <a:gd name="T46" fmla="*/ 823 w 869"/>
                  <a:gd name="T47" fmla="*/ 655 h 869"/>
                  <a:gd name="T48" fmla="*/ 838 w 869"/>
                  <a:gd name="T49" fmla="*/ 687 h 869"/>
                  <a:gd name="T50" fmla="*/ 837 w 869"/>
                  <a:gd name="T51" fmla="*/ 723 h 869"/>
                  <a:gd name="T52" fmla="*/ 818 w 869"/>
                  <a:gd name="T53" fmla="*/ 754 h 869"/>
                  <a:gd name="T54" fmla="*/ 730 w 869"/>
                  <a:gd name="T55" fmla="*/ 522 h 869"/>
                  <a:gd name="T56" fmla="*/ 683 w 869"/>
                  <a:gd name="T57" fmla="*/ 506 h 869"/>
                  <a:gd name="T58" fmla="*/ 632 w 869"/>
                  <a:gd name="T59" fmla="*/ 513 h 869"/>
                  <a:gd name="T60" fmla="*/ 578 w 869"/>
                  <a:gd name="T61" fmla="*/ 557 h 869"/>
                  <a:gd name="T62" fmla="*/ 406 w 869"/>
                  <a:gd name="T63" fmla="*/ 396 h 869"/>
                  <a:gd name="T64" fmla="*/ 342 w 869"/>
                  <a:gd name="T65" fmla="*/ 262 h 869"/>
                  <a:gd name="T66" fmla="*/ 363 w 869"/>
                  <a:gd name="T67" fmla="*/ 217 h 869"/>
                  <a:gd name="T68" fmla="*/ 360 w 869"/>
                  <a:gd name="T69" fmla="*/ 168 h 869"/>
                  <a:gd name="T70" fmla="*/ 334 w 869"/>
                  <a:gd name="T71" fmla="*/ 124 h 869"/>
                  <a:gd name="T72" fmla="*/ 207 w 869"/>
                  <a:gd name="T73" fmla="*/ 8 h 869"/>
                  <a:gd name="T74" fmla="*/ 158 w 869"/>
                  <a:gd name="T75" fmla="*/ 1 h 869"/>
                  <a:gd name="T76" fmla="*/ 110 w 869"/>
                  <a:gd name="T77" fmla="*/ 17 h 869"/>
                  <a:gd name="T78" fmla="*/ 27 w 869"/>
                  <a:gd name="T79" fmla="*/ 101 h 869"/>
                  <a:gd name="T80" fmla="*/ 2 w 869"/>
                  <a:gd name="T81" fmla="*/ 159 h 869"/>
                  <a:gd name="T82" fmla="*/ 5 w 869"/>
                  <a:gd name="T83" fmla="*/ 220 h 869"/>
                  <a:gd name="T84" fmla="*/ 54 w 869"/>
                  <a:gd name="T85" fmla="*/ 309 h 869"/>
                  <a:gd name="T86" fmla="*/ 213 w 869"/>
                  <a:gd name="T87" fmla="*/ 510 h 869"/>
                  <a:gd name="T88" fmla="*/ 398 w 869"/>
                  <a:gd name="T89" fmla="*/ 690 h 869"/>
                  <a:gd name="T90" fmla="*/ 603 w 869"/>
                  <a:gd name="T91" fmla="*/ 845 h 869"/>
                  <a:gd name="T92" fmla="*/ 652 w 869"/>
                  <a:gd name="T93" fmla="*/ 865 h 869"/>
                  <a:gd name="T94" fmla="*/ 713 w 869"/>
                  <a:gd name="T95" fmla="*/ 866 h 869"/>
                  <a:gd name="T96" fmla="*/ 777 w 869"/>
                  <a:gd name="T97" fmla="*/ 836 h 869"/>
                  <a:gd name="T98" fmla="*/ 857 w 869"/>
                  <a:gd name="T99" fmla="*/ 749 h 869"/>
                  <a:gd name="T100" fmla="*/ 869 w 869"/>
                  <a:gd name="T101" fmla="*/ 701 h 869"/>
                  <a:gd name="T102" fmla="*/ 857 w 869"/>
                  <a:gd name="T103" fmla="*/ 653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69" h="869">
                    <a:moveTo>
                      <a:pt x="818" y="754"/>
                    </a:moveTo>
                    <a:lnTo>
                      <a:pt x="766" y="805"/>
                    </a:lnTo>
                    <a:lnTo>
                      <a:pt x="758" y="813"/>
                    </a:lnTo>
                    <a:lnTo>
                      <a:pt x="749" y="819"/>
                    </a:lnTo>
                    <a:lnTo>
                      <a:pt x="738" y="825"/>
                    </a:lnTo>
                    <a:lnTo>
                      <a:pt x="729" y="830"/>
                    </a:lnTo>
                    <a:lnTo>
                      <a:pt x="718" y="834"/>
                    </a:lnTo>
                    <a:lnTo>
                      <a:pt x="706" y="837"/>
                    </a:lnTo>
                    <a:lnTo>
                      <a:pt x="696" y="838"/>
                    </a:lnTo>
                    <a:lnTo>
                      <a:pt x="684" y="839"/>
                    </a:lnTo>
                    <a:lnTo>
                      <a:pt x="675" y="838"/>
                    </a:lnTo>
                    <a:lnTo>
                      <a:pt x="667" y="837"/>
                    </a:lnTo>
                    <a:lnTo>
                      <a:pt x="658" y="836"/>
                    </a:lnTo>
                    <a:lnTo>
                      <a:pt x="650" y="834"/>
                    </a:lnTo>
                    <a:lnTo>
                      <a:pt x="642" y="831"/>
                    </a:lnTo>
                    <a:lnTo>
                      <a:pt x="634" y="828"/>
                    </a:lnTo>
                    <a:lnTo>
                      <a:pt x="626" y="824"/>
                    </a:lnTo>
                    <a:lnTo>
                      <a:pt x="619" y="819"/>
                    </a:lnTo>
                    <a:lnTo>
                      <a:pt x="577" y="791"/>
                    </a:lnTo>
                    <a:lnTo>
                      <a:pt x="536" y="761"/>
                    </a:lnTo>
                    <a:lnTo>
                      <a:pt x="496" y="731"/>
                    </a:lnTo>
                    <a:lnTo>
                      <a:pt x="456" y="699"/>
                    </a:lnTo>
                    <a:lnTo>
                      <a:pt x="417" y="667"/>
                    </a:lnTo>
                    <a:lnTo>
                      <a:pt x="379" y="633"/>
                    </a:lnTo>
                    <a:lnTo>
                      <a:pt x="343" y="599"/>
                    </a:lnTo>
                    <a:lnTo>
                      <a:pt x="306" y="563"/>
                    </a:lnTo>
                    <a:lnTo>
                      <a:pt x="270" y="527"/>
                    </a:lnTo>
                    <a:lnTo>
                      <a:pt x="236" y="489"/>
                    </a:lnTo>
                    <a:lnTo>
                      <a:pt x="202" y="452"/>
                    </a:lnTo>
                    <a:lnTo>
                      <a:pt x="169" y="412"/>
                    </a:lnTo>
                    <a:lnTo>
                      <a:pt x="138" y="373"/>
                    </a:lnTo>
                    <a:lnTo>
                      <a:pt x="107" y="333"/>
                    </a:lnTo>
                    <a:lnTo>
                      <a:pt x="78" y="292"/>
                    </a:lnTo>
                    <a:lnTo>
                      <a:pt x="50" y="250"/>
                    </a:lnTo>
                    <a:lnTo>
                      <a:pt x="44" y="241"/>
                    </a:lnTo>
                    <a:lnTo>
                      <a:pt x="40" y="232"/>
                    </a:lnTo>
                    <a:lnTo>
                      <a:pt x="37" y="223"/>
                    </a:lnTo>
                    <a:lnTo>
                      <a:pt x="33" y="213"/>
                    </a:lnTo>
                    <a:lnTo>
                      <a:pt x="31" y="203"/>
                    </a:lnTo>
                    <a:lnTo>
                      <a:pt x="30" y="193"/>
                    </a:lnTo>
                    <a:lnTo>
                      <a:pt x="30" y="184"/>
                    </a:lnTo>
                    <a:lnTo>
                      <a:pt x="31" y="174"/>
                    </a:lnTo>
                    <a:lnTo>
                      <a:pt x="32" y="164"/>
                    </a:lnTo>
                    <a:lnTo>
                      <a:pt x="35" y="155"/>
                    </a:lnTo>
                    <a:lnTo>
                      <a:pt x="38" y="145"/>
                    </a:lnTo>
                    <a:lnTo>
                      <a:pt x="41" y="135"/>
                    </a:lnTo>
                    <a:lnTo>
                      <a:pt x="46" y="127"/>
                    </a:lnTo>
                    <a:lnTo>
                      <a:pt x="52" y="118"/>
                    </a:lnTo>
                    <a:lnTo>
                      <a:pt x="57" y="110"/>
                    </a:lnTo>
                    <a:lnTo>
                      <a:pt x="64" y="102"/>
                    </a:lnTo>
                    <a:lnTo>
                      <a:pt x="116" y="51"/>
                    </a:lnTo>
                    <a:lnTo>
                      <a:pt x="121" y="47"/>
                    </a:lnTo>
                    <a:lnTo>
                      <a:pt x="127" y="42"/>
                    </a:lnTo>
                    <a:lnTo>
                      <a:pt x="133" y="38"/>
                    </a:lnTo>
                    <a:lnTo>
                      <a:pt x="139" y="35"/>
                    </a:lnTo>
                    <a:lnTo>
                      <a:pt x="146" y="33"/>
                    </a:lnTo>
                    <a:lnTo>
                      <a:pt x="153" y="32"/>
                    </a:lnTo>
                    <a:lnTo>
                      <a:pt x="161" y="31"/>
                    </a:lnTo>
                    <a:lnTo>
                      <a:pt x="167" y="30"/>
                    </a:lnTo>
                    <a:lnTo>
                      <a:pt x="175" y="31"/>
                    </a:lnTo>
                    <a:lnTo>
                      <a:pt x="182" y="32"/>
                    </a:lnTo>
                    <a:lnTo>
                      <a:pt x="189" y="33"/>
                    </a:lnTo>
                    <a:lnTo>
                      <a:pt x="196" y="35"/>
                    </a:lnTo>
                    <a:lnTo>
                      <a:pt x="202" y="38"/>
                    </a:lnTo>
                    <a:lnTo>
                      <a:pt x="208" y="42"/>
                    </a:lnTo>
                    <a:lnTo>
                      <a:pt x="214" y="47"/>
                    </a:lnTo>
                    <a:lnTo>
                      <a:pt x="220" y="51"/>
                    </a:lnTo>
                    <a:lnTo>
                      <a:pt x="313" y="145"/>
                    </a:lnTo>
                    <a:lnTo>
                      <a:pt x="318" y="150"/>
                    </a:lnTo>
                    <a:lnTo>
                      <a:pt x="322" y="156"/>
                    </a:lnTo>
                    <a:lnTo>
                      <a:pt x="325" y="162"/>
                    </a:lnTo>
                    <a:lnTo>
                      <a:pt x="329" y="169"/>
                    </a:lnTo>
                    <a:lnTo>
                      <a:pt x="331" y="176"/>
                    </a:lnTo>
                    <a:lnTo>
                      <a:pt x="333" y="182"/>
                    </a:lnTo>
                    <a:lnTo>
                      <a:pt x="334" y="190"/>
                    </a:lnTo>
                    <a:lnTo>
                      <a:pt x="334" y="196"/>
                    </a:lnTo>
                    <a:lnTo>
                      <a:pt x="334" y="204"/>
                    </a:lnTo>
                    <a:lnTo>
                      <a:pt x="333" y="210"/>
                    </a:lnTo>
                    <a:lnTo>
                      <a:pt x="331" y="218"/>
                    </a:lnTo>
                    <a:lnTo>
                      <a:pt x="329" y="224"/>
                    </a:lnTo>
                    <a:lnTo>
                      <a:pt x="325" y="231"/>
                    </a:lnTo>
                    <a:lnTo>
                      <a:pt x="322" y="237"/>
                    </a:lnTo>
                    <a:lnTo>
                      <a:pt x="318" y="243"/>
                    </a:lnTo>
                    <a:lnTo>
                      <a:pt x="313" y="249"/>
                    </a:lnTo>
                    <a:lnTo>
                      <a:pt x="282" y="280"/>
                    </a:lnTo>
                    <a:lnTo>
                      <a:pt x="278" y="284"/>
                    </a:lnTo>
                    <a:lnTo>
                      <a:pt x="277" y="289"/>
                    </a:lnTo>
                    <a:lnTo>
                      <a:pt x="278" y="295"/>
                    </a:lnTo>
                    <a:lnTo>
                      <a:pt x="281" y="300"/>
                    </a:lnTo>
                    <a:lnTo>
                      <a:pt x="314" y="339"/>
                    </a:lnTo>
                    <a:lnTo>
                      <a:pt x="347" y="376"/>
                    </a:lnTo>
                    <a:lnTo>
                      <a:pt x="382" y="415"/>
                    </a:lnTo>
                    <a:lnTo>
                      <a:pt x="417" y="451"/>
                    </a:lnTo>
                    <a:lnTo>
                      <a:pt x="455" y="487"/>
                    </a:lnTo>
                    <a:lnTo>
                      <a:pt x="492" y="522"/>
                    </a:lnTo>
                    <a:lnTo>
                      <a:pt x="531" y="556"/>
                    </a:lnTo>
                    <a:lnTo>
                      <a:pt x="569" y="588"/>
                    </a:lnTo>
                    <a:lnTo>
                      <a:pt x="575" y="591"/>
                    </a:lnTo>
                    <a:lnTo>
                      <a:pt x="580" y="592"/>
                    </a:lnTo>
                    <a:lnTo>
                      <a:pt x="585" y="590"/>
                    </a:lnTo>
                    <a:lnTo>
                      <a:pt x="590" y="588"/>
                    </a:lnTo>
                    <a:lnTo>
                      <a:pt x="621" y="556"/>
                    </a:lnTo>
                    <a:lnTo>
                      <a:pt x="626" y="552"/>
                    </a:lnTo>
                    <a:lnTo>
                      <a:pt x="631" y="547"/>
                    </a:lnTo>
                    <a:lnTo>
                      <a:pt x="638" y="543"/>
                    </a:lnTo>
                    <a:lnTo>
                      <a:pt x="644" y="540"/>
                    </a:lnTo>
                    <a:lnTo>
                      <a:pt x="651" y="538"/>
                    </a:lnTo>
                    <a:lnTo>
                      <a:pt x="658" y="537"/>
                    </a:lnTo>
                    <a:lnTo>
                      <a:pt x="666" y="535"/>
                    </a:lnTo>
                    <a:lnTo>
                      <a:pt x="672" y="534"/>
                    </a:lnTo>
                    <a:lnTo>
                      <a:pt x="680" y="535"/>
                    </a:lnTo>
                    <a:lnTo>
                      <a:pt x="687" y="537"/>
                    </a:lnTo>
                    <a:lnTo>
                      <a:pt x="693" y="538"/>
                    </a:lnTo>
                    <a:lnTo>
                      <a:pt x="701" y="540"/>
                    </a:lnTo>
                    <a:lnTo>
                      <a:pt x="707" y="543"/>
                    </a:lnTo>
                    <a:lnTo>
                      <a:pt x="713" y="547"/>
                    </a:lnTo>
                    <a:lnTo>
                      <a:pt x="719" y="552"/>
                    </a:lnTo>
                    <a:lnTo>
                      <a:pt x="724" y="556"/>
                    </a:lnTo>
                    <a:lnTo>
                      <a:pt x="818" y="650"/>
                    </a:lnTo>
                    <a:lnTo>
                      <a:pt x="823" y="655"/>
                    </a:lnTo>
                    <a:lnTo>
                      <a:pt x="827" y="662"/>
                    </a:lnTo>
                    <a:lnTo>
                      <a:pt x="831" y="667"/>
                    </a:lnTo>
                    <a:lnTo>
                      <a:pt x="834" y="673"/>
                    </a:lnTo>
                    <a:lnTo>
                      <a:pt x="837" y="681"/>
                    </a:lnTo>
                    <a:lnTo>
                      <a:pt x="838" y="687"/>
                    </a:lnTo>
                    <a:lnTo>
                      <a:pt x="839" y="695"/>
                    </a:lnTo>
                    <a:lnTo>
                      <a:pt x="839" y="701"/>
                    </a:lnTo>
                    <a:lnTo>
                      <a:pt x="839" y="709"/>
                    </a:lnTo>
                    <a:lnTo>
                      <a:pt x="838" y="715"/>
                    </a:lnTo>
                    <a:lnTo>
                      <a:pt x="837" y="723"/>
                    </a:lnTo>
                    <a:lnTo>
                      <a:pt x="834" y="729"/>
                    </a:lnTo>
                    <a:lnTo>
                      <a:pt x="831" y="736"/>
                    </a:lnTo>
                    <a:lnTo>
                      <a:pt x="827" y="742"/>
                    </a:lnTo>
                    <a:lnTo>
                      <a:pt x="823" y="747"/>
                    </a:lnTo>
                    <a:lnTo>
                      <a:pt x="818" y="754"/>
                    </a:lnTo>
                    <a:lnTo>
                      <a:pt x="818" y="754"/>
                    </a:lnTo>
                    <a:close/>
                    <a:moveTo>
                      <a:pt x="839" y="629"/>
                    </a:moveTo>
                    <a:lnTo>
                      <a:pt x="746" y="535"/>
                    </a:lnTo>
                    <a:lnTo>
                      <a:pt x="738" y="528"/>
                    </a:lnTo>
                    <a:lnTo>
                      <a:pt x="730" y="522"/>
                    </a:lnTo>
                    <a:lnTo>
                      <a:pt x="721" y="517"/>
                    </a:lnTo>
                    <a:lnTo>
                      <a:pt x="712" y="513"/>
                    </a:lnTo>
                    <a:lnTo>
                      <a:pt x="703" y="509"/>
                    </a:lnTo>
                    <a:lnTo>
                      <a:pt x="692" y="507"/>
                    </a:lnTo>
                    <a:lnTo>
                      <a:pt x="683" y="506"/>
                    </a:lnTo>
                    <a:lnTo>
                      <a:pt x="672" y="504"/>
                    </a:lnTo>
                    <a:lnTo>
                      <a:pt x="662" y="506"/>
                    </a:lnTo>
                    <a:lnTo>
                      <a:pt x="652" y="507"/>
                    </a:lnTo>
                    <a:lnTo>
                      <a:pt x="642" y="509"/>
                    </a:lnTo>
                    <a:lnTo>
                      <a:pt x="632" y="513"/>
                    </a:lnTo>
                    <a:lnTo>
                      <a:pt x="624" y="517"/>
                    </a:lnTo>
                    <a:lnTo>
                      <a:pt x="615" y="522"/>
                    </a:lnTo>
                    <a:lnTo>
                      <a:pt x="607" y="528"/>
                    </a:lnTo>
                    <a:lnTo>
                      <a:pt x="599" y="535"/>
                    </a:lnTo>
                    <a:lnTo>
                      <a:pt x="578" y="557"/>
                    </a:lnTo>
                    <a:lnTo>
                      <a:pt x="543" y="526"/>
                    </a:lnTo>
                    <a:lnTo>
                      <a:pt x="507" y="495"/>
                    </a:lnTo>
                    <a:lnTo>
                      <a:pt x="473" y="463"/>
                    </a:lnTo>
                    <a:lnTo>
                      <a:pt x="439" y="430"/>
                    </a:lnTo>
                    <a:lnTo>
                      <a:pt x="406" y="396"/>
                    </a:lnTo>
                    <a:lnTo>
                      <a:pt x="374" y="361"/>
                    </a:lnTo>
                    <a:lnTo>
                      <a:pt x="343" y="327"/>
                    </a:lnTo>
                    <a:lnTo>
                      <a:pt x="313" y="292"/>
                    </a:lnTo>
                    <a:lnTo>
                      <a:pt x="334" y="269"/>
                    </a:lnTo>
                    <a:lnTo>
                      <a:pt x="342" y="262"/>
                    </a:lnTo>
                    <a:lnTo>
                      <a:pt x="347" y="253"/>
                    </a:lnTo>
                    <a:lnTo>
                      <a:pt x="352" y="245"/>
                    </a:lnTo>
                    <a:lnTo>
                      <a:pt x="357" y="235"/>
                    </a:lnTo>
                    <a:lnTo>
                      <a:pt x="360" y="226"/>
                    </a:lnTo>
                    <a:lnTo>
                      <a:pt x="363" y="217"/>
                    </a:lnTo>
                    <a:lnTo>
                      <a:pt x="364" y="206"/>
                    </a:lnTo>
                    <a:lnTo>
                      <a:pt x="364" y="196"/>
                    </a:lnTo>
                    <a:lnTo>
                      <a:pt x="364" y="187"/>
                    </a:lnTo>
                    <a:lnTo>
                      <a:pt x="363" y="177"/>
                    </a:lnTo>
                    <a:lnTo>
                      <a:pt x="360" y="168"/>
                    </a:lnTo>
                    <a:lnTo>
                      <a:pt x="357" y="158"/>
                    </a:lnTo>
                    <a:lnTo>
                      <a:pt x="352" y="148"/>
                    </a:lnTo>
                    <a:lnTo>
                      <a:pt x="347" y="140"/>
                    </a:lnTo>
                    <a:lnTo>
                      <a:pt x="342" y="131"/>
                    </a:lnTo>
                    <a:lnTo>
                      <a:pt x="334" y="124"/>
                    </a:lnTo>
                    <a:lnTo>
                      <a:pt x="241" y="30"/>
                    </a:lnTo>
                    <a:lnTo>
                      <a:pt x="232" y="23"/>
                    </a:lnTo>
                    <a:lnTo>
                      <a:pt x="225" y="17"/>
                    </a:lnTo>
                    <a:lnTo>
                      <a:pt x="216" y="12"/>
                    </a:lnTo>
                    <a:lnTo>
                      <a:pt x="207" y="8"/>
                    </a:lnTo>
                    <a:lnTo>
                      <a:pt x="197" y="4"/>
                    </a:lnTo>
                    <a:lnTo>
                      <a:pt x="187" y="2"/>
                    </a:lnTo>
                    <a:lnTo>
                      <a:pt x="178" y="1"/>
                    </a:lnTo>
                    <a:lnTo>
                      <a:pt x="167" y="0"/>
                    </a:lnTo>
                    <a:lnTo>
                      <a:pt x="158" y="1"/>
                    </a:lnTo>
                    <a:lnTo>
                      <a:pt x="147" y="2"/>
                    </a:lnTo>
                    <a:lnTo>
                      <a:pt x="137" y="4"/>
                    </a:lnTo>
                    <a:lnTo>
                      <a:pt x="128" y="8"/>
                    </a:lnTo>
                    <a:lnTo>
                      <a:pt x="119" y="12"/>
                    </a:lnTo>
                    <a:lnTo>
                      <a:pt x="110" y="17"/>
                    </a:lnTo>
                    <a:lnTo>
                      <a:pt x="102" y="23"/>
                    </a:lnTo>
                    <a:lnTo>
                      <a:pt x="94" y="30"/>
                    </a:lnTo>
                    <a:lnTo>
                      <a:pt x="43" y="81"/>
                    </a:lnTo>
                    <a:lnTo>
                      <a:pt x="35" y="90"/>
                    </a:lnTo>
                    <a:lnTo>
                      <a:pt x="27" y="101"/>
                    </a:lnTo>
                    <a:lnTo>
                      <a:pt x="20" y="112"/>
                    </a:lnTo>
                    <a:lnTo>
                      <a:pt x="14" y="123"/>
                    </a:lnTo>
                    <a:lnTo>
                      <a:pt x="9" y="134"/>
                    </a:lnTo>
                    <a:lnTo>
                      <a:pt x="6" y="146"/>
                    </a:lnTo>
                    <a:lnTo>
                      <a:pt x="2" y="159"/>
                    </a:lnTo>
                    <a:lnTo>
                      <a:pt x="1" y="171"/>
                    </a:lnTo>
                    <a:lnTo>
                      <a:pt x="0" y="184"/>
                    </a:lnTo>
                    <a:lnTo>
                      <a:pt x="0" y="195"/>
                    </a:lnTo>
                    <a:lnTo>
                      <a:pt x="2" y="208"/>
                    </a:lnTo>
                    <a:lnTo>
                      <a:pt x="5" y="220"/>
                    </a:lnTo>
                    <a:lnTo>
                      <a:pt x="8" y="233"/>
                    </a:lnTo>
                    <a:lnTo>
                      <a:pt x="12" y="245"/>
                    </a:lnTo>
                    <a:lnTo>
                      <a:pt x="18" y="255"/>
                    </a:lnTo>
                    <a:lnTo>
                      <a:pt x="25" y="267"/>
                    </a:lnTo>
                    <a:lnTo>
                      <a:pt x="54" y="309"/>
                    </a:lnTo>
                    <a:lnTo>
                      <a:pt x="84" y="350"/>
                    </a:lnTo>
                    <a:lnTo>
                      <a:pt x="115" y="392"/>
                    </a:lnTo>
                    <a:lnTo>
                      <a:pt x="147" y="432"/>
                    </a:lnTo>
                    <a:lnTo>
                      <a:pt x="180" y="471"/>
                    </a:lnTo>
                    <a:lnTo>
                      <a:pt x="213" y="510"/>
                    </a:lnTo>
                    <a:lnTo>
                      <a:pt x="248" y="547"/>
                    </a:lnTo>
                    <a:lnTo>
                      <a:pt x="285" y="585"/>
                    </a:lnTo>
                    <a:lnTo>
                      <a:pt x="321" y="620"/>
                    </a:lnTo>
                    <a:lnTo>
                      <a:pt x="360" y="655"/>
                    </a:lnTo>
                    <a:lnTo>
                      <a:pt x="398" y="690"/>
                    </a:lnTo>
                    <a:lnTo>
                      <a:pt x="438" y="723"/>
                    </a:lnTo>
                    <a:lnTo>
                      <a:pt x="477" y="755"/>
                    </a:lnTo>
                    <a:lnTo>
                      <a:pt x="518" y="786"/>
                    </a:lnTo>
                    <a:lnTo>
                      <a:pt x="560" y="816"/>
                    </a:lnTo>
                    <a:lnTo>
                      <a:pt x="603" y="845"/>
                    </a:lnTo>
                    <a:lnTo>
                      <a:pt x="612" y="850"/>
                    </a:lnTo>
                    <a:lnTo>
                      <a:pt x="621" y="855"/>
                    </a:lnTo>
                    <a:lnTo>
                      <a:pt x="631" y="860"/>
                    </a:lnTo>
                    <a:lnTo>
                      <a:pt x="641" y="863"/>
                    </a:lnTo>
                    <a:lnTo>
                      <a:pt x="652" y="865"/>
                    </a:lnTo>
                    <a:lnTo>
                      <a:pt x="662" y="867"/>
                    </a:lnTo>
                    <a:lnTo>
                      <a:pt x="673" y="868"/>
                    </a:lnTo>
                    <a:lnTo>
                      <a:pt x="684" y="869"/>
                    </a:lnTo>
                    <a:lnTo>
                      <a:pt x="699" y="868"/>
                    </a:lnTo>
                    <a:lnTo>
                      <a:pt x="713" y="866"/>
                    </a:lnTo>
                    <a:lnTo>
                      <a:pt x="727" y="863"/>
                    </a:lnTo>
                    <a:lnTo>
                      <a:pt x="741" y="857"/>
                    </a:lnTo>
                    <a:lnTo>
                      <a:pt x="753" y="852"/>
                    </a:lnTo>
                    <a:lnTo>
                      <a:pt x="765" y="845"/>
                    </a:lnTo>
                    <a:lnTo>
                      <a:pt x="777" y="836"/>
                    </a:lnTo>
                    <a:lnTo>
                      <a:pt x="788" y="825"/>
                    </a:lnTo>
                    <a:lnTo>
                      <a:pt x="839" y="774"/>
                    </a:lnTo>
                    <a:lnTo>
                      <a:pt x="846" y="767"/>
                    </a:lnTo>
                    <a:lnTo>
                      <a:pt x="852" y="758"/>
                    </a:lnTo>
                    <a:lnTo>
                      <a:pt x="857" y="749"/>
                    </a:lnTo>
                    <a:lnTo>
                      <a:pt x="861" y="740"/>
                    </a:lnTo>
                    <a:lnTo>
                      <a:pt x="865" y="731"/>
                    </a:lnTo>
                    <a:lnTo>
                      <a:pt x="868" y="722"/>
                    </a:lnTo>
                    <a:lnTo>
                      <a:pt x="869" y="711"/>
                    </a:lnTo>
                    <a:lnTo>
                      <a:pt x="869" y="701"/>
                    </a:lnTo>
                    <a:lnTo>
                      <a:pt x="869" y="692"/>
                    </a:lnTo>
                    <a:lnTo>
                      <a:pt x="868" y="682"/>
                    </a:lnTo>
                    <a:lnTo>
                      <a:pt x="865" y="672"/>
                    </a:lnTo>
                    <a:lnTo>
                      <a:pt x="861" y="663"/>
                    </a:lnTo>
                    <a:lnTo>
                      <a:pt x="857" y="653"/>
                    </a:lnTo>
                    <a:lnTo>
                      <a:pt x="852" y="645"/>
                    </a:lnTo>
                    <a:lnTo>
                      <a:pt x="846" y="636"/>
                    </a:lnTo>
                    <a:lnTo>
                      <a:pt x="839" y="6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ADBF298-F68A-AC35-B9DD-8077CAF54BE1}"/>
                </a:ext>
              </a:extLst>
            </p:cNvPr>
            <p:cNvGrpSpPr/>
            <p:nvPr/>
          </p:nvGrpSpPr>
          <p:grpSpPr>
            <a:xfrm>
              <a:off x="9327469" y="5115534"/>
              <a:ext cx="507397" cy="507397"/>
              <a:chOff x="1013017" y="5535778"/>
              <a:chExt cx="437832" cy="437832"/>
            </a:xfrm>
          </p:grpSpPr>
          <p:sp>
            <p:nvSpPr>
              <p:cNvPr id="16" name="Text Placeholder 92">
                <a:extLst>
                  <a:ext uri="{FF2B5EF4-FFF2-40B4-BE49-F238E27FC236}">
                    <a16:creationId xmlns:a16="http://schemas.microsoft.com/office/drawing/2014/main" id="{2ACE1BC5-715C-8F06-7286-E7943AE71E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017" y="5535778"/>
                <a:ext cx="437832" cy="437832"/>
              </a:xfrm>
              <a:prstGeom prst="roundRect">
                <a:avLst/>
              </a:prstGeom>
              <a:solidFill>
                <a:srgbClr val="DC440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46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venir Next LT Pro" panose="020B0604020202020204" pitchFamily="34" charset="0"/>
                  <a:buNone/>
                  <a:defRPr kumimoji="0" lang="en-US" sz="1800" b="0" i="0" u="none" strike="noStrike" kern="1200" cap="none" spc="0" normalizeH="0" baseline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defRPr>
                </a:lvl1pPr>
                <a:lvl2pPr marL="68583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57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2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80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503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1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726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949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171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394" indent="-228611" algn="l" defTabSz="914446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venir Next LT Pro" panose="020B0604020202020204" pitchFamily="34" charset="0"/>
                  <a:buChar char="•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  <p:sp>
            <p:nvSpPr>
              <p:cNvPr id="17" name="Freeform 32">
                <a:extLst>
                  <a:ext uri="{FF2B5EF4-FFF2-40B4-BE49-F238E27FC236}">
                    <a16:creationId xmlns:a16="http://schemas.microsoft.com/office/drawing/2014/main" id="{F9E66BEF-CF97-87EF-0374-DA904E6A67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5875" y="5689329"/>
                <a:ext cx="192117" cy="130731"/>
              </a:xfrm>
              <a:custGeom>
                <a:avLst/>
                <a:gdLst>
                  <a:gd name="T0" fmla="*/ 811 w 842"/>
                  <a:gd name="T1" fmla="*/ 493 h 571"/>
                  <a:gd name="T2" fmla="*/ 805 w 842"/>
                  <a:gd name="T3" fmla="*/ 510 h 571"/>
                  <a:gd name="T4" fmla="*/ 795 w 842"/>
                  <a:gd name="T5" fmla="*/ 524 h 571"/>
                  <a:gd name="T6" fmla="*/ 781 w 842"/>
                  <a:gd name="T7" fmla="*/ 534 h 571"/>
                  <a:gd name="T8" fmla="*/ 764 w 842"/>
                  <a:gd name="T9" fmla="*/ 540 h 571"/>
                  <a:gd name="T10" fmla="*/ 88 w 842"/>
                  <a:gd name="T11" fmla="*/ 541 h 571"/>
                  <a:gd name="T12" fmla="*/ 70 w 842"/>
                  <a:gd name="T13" fmla="*/ 539 h 571"/>
                  <a:gd name="T14" fmla="*/ 54 w 842"/>
                  <a:gd name="T15" fmla="*/ 531 h 571"/>
                  <a:gd name="T16" fmla="*/ 43 w 842"/>
                  <a:gd name="T17" fmla="*/ 520 h 571"/>
                  <a:gd name="T18" fmla="*/ 34 w 842"/>
                  <a:gd name="T19" fmla="*/ 505 h 571"/>
                  <a:gd name="T20" fmla="*/ 31 w 842"/>
                  <a:gd name="T21" fmla="*/ 488 h 571"/>
                  <a:gd name="T22" fmla="*/ 31 w 842"/>
                  <a:gd name="T23" fmla="*/ 80 h 571"/>
                  <a:gd name="T24" fmla="*/ 38 w 842"/>
                  <a:gd name="T25" fmla="*/ 58 h 571"/>
                  <a:gd name="T26" fmla="*/ 436 w 842"/>
                  <a:gd name="T27" fmla="*/ 346 h 571"/>
                  <a:gd name="T28" fmla="*/ 805 w 842"/>
                  <a:gd name="T29" fmla="*/ 58 h 571"/>
                  <a:gd name="T30" fmla="*/ 812 w 842"/>
                  <a:gd name="T31" fmla="*/ 81 h 571"/>
                  <a:gd name="T32" fmla="*/ 752 w 842"/>
                  <a:gd name="T33" fmla="*/ 30 h 571"/>
                  <a:gd name="T34" fmla="*/ 776 w 842"/>
                  <a:gd name="T35" fmla="*/ 34 h 571"/>
                  <a:gd name="T36" fmla="*/ 61 w 842"/>
                  <a:gd name="T37" fmla="*/ 36 h 571"/>
                  <a:gd name="T38" fmla="*/ 82 w 842"/>
                  <a:gd name="T39" fmla="*/ 30 h 571"/>
                  <a:gd name="T40" fmla="*/ 752 w 842"/>
                  <a:gd name="T41" fmla="*/ 0 h 571"/>
                  <a:gd name="T42" fmla="*/ 72 w 842"/>
                  <a:gd name="T43" fmla="*/ 1 h 571"/>
                  <a:gd name="T44" fmla="*/ 46 w 842"/>
                  <a:gd name="T45" fmla="*/ 9 h 571"/>
                  <a:gd name="T46" fmla="*/ 25 w 842"/>
                  <a:gd name="T47" fmla="*/ 24 h 571"/>
                  <a:gd name="T48" fmla="*/ 10 w 842"/>
                  <a:gd name="T49" fmla="*/ 46 h 571"/>
                  <a:gd name="T50" fmla="*/ 2 w 842"/>
                  <a:gd name="T51" fmla="*/ 70 h 571"/>
                  <a:gd name="T52" fmla="*/ 0 w 842"/>
                  <a:gd name="T53" fmla="*/ 481 h 571"/>
                  <a:gd name="T54" fmla="*/ 4 w 842"/>
                  <a:gd name="T55" fmla="*/ 508 h 571"/>
                  <a:gd name="T56" fmla="*/ 15 w 842"/>
                  <a:gd name="T57" fmla="*/ 533 h 571"/>
                  <a:gd name="T58" fmla="*/ 31 w 842"/>
                  <a:gd name="T59" fmla="*/ 551 h 571"/>
                  <a:gd name="T60" fmla="*/ 53 w 842"/>
                  <a:gd name="T61" fmla="*/ 565 h 571"/>
                  <a:gd name="T62" fmla="*/ 78 w 842"/>
                  <a:gd name="T63" fmla="*/ 571 h 571"/>
                  <a:gd name="T64" fmla="*/ 762 w 842"/>
                  <a:gd name="T65" fmla="*/ 571 h 571"/>
                  <a:gd name="T66" fmla="*/ 788 w 842"/>
                  <a:gd name="T67" fmla="*/ 564 h 571"/>
                  <a:gd name="T68" fmla="*/ 809 w 842"/>
                  <a:gd name="T69" fmla="*/ 551 h 571"/>
                  <a:gd name="T70" fmla="*/ 827 w 842"/>
                  <a:gd name="T71" fmla="*/ 531 h 571"/>
                  <a:gd name="T72" fmla="*/ 838 w 842"/>
                  <a:gd name="T73" fmla="*/ 508 h 571"/>
                  <a:gd name="T74" fmla="*/ 842 w 842"/>
                  <a:gd name="T75" fmla="*/ 481 h 571"/>
                  <a:gd name="T76" fmla="*/ 841 w 842"/>
                  <a:gd name="T77" fmla="*/ 70 h 571"/>
                  <a:gd name="T78" fmla="*/ 833 w 842"/>
                  <a:gd name="T79" fmla="*/ 46 h 571"/>
                  <a:gd name="T80" fmla="*/ 818 w 842"/>
                  <a:gd name="T81" fmla="*/ 24 h 571"/>
                  <a:gd name="T82" fmla="*/ 796 w 842"/>
                  <a:gd name="T83" fmla="*/ 9 h 571"/>
                  <a:gd name="T84" fmla="*/ 772 w 842"/>
                  <a:gd name="T85" fmla="*/ 1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2" h="571">
                    <a:moveTo>
                      <a:pt x="812" y="481"/>
                    </a:moveTo>
                    <a:lnTo>
                      <a:pt x="812" y="488"/>
                    </a:lnTo>
                    <a:lnTo>
                      <a:pt x="811" y="493"/>
                    </a:lnTo>
                    <a:lnTo>
                      <a:pt x="810" y="499"/>
                    </a:lnTo>
                    <a:lnTo>
                      <a:pt x="808" y="505"/>
                    </a:lnTo>
                    <a:lnTo>
                      <a:pt x="805" y="510"/>
                    </a:lnTo>
                    <a:lnTo>
                      <a:pt x="803" y="514"/>
                    </a:lnTo>
                    <a:lnTo>
                      <a:pt x="798" y="520"/>
                    </a:lnTo>
                    <a:lnTo>
                      <a:pt x="795" y="524"/>
                    </a:lnTo>
                    <a:lnTo>
                      <a:pt x="791" y="527"/>
                    </a:lnTo>
                    <a:lnTo>
                      <a:pt x="787" y="531"/>
                    </a:lnTo>
                    <a:lnTo>
                      <a:pt x="781" y="534"/>
                    </a:lnTo>
                    <a:lnTo>
                      <a:pt x="776" y="537"/>
                    </a:lnTo>
                    <a:lnTo>
                      <a:pt x="771" y="538"/>
                    </a:lnTo>
                    <a:lnTo>
                      <a:pt x="764" y="540"/>
                    </a:lnTo>
                    <a:lnTo>
                      <a:pt x="759" y="541"/>
                    </a:lnTo>
                    <a:lnTo>
                      <a:pt x="752" y="541"/>
                    </a:lnTo>
                    <a:lnTo>
                      <a:pt x="88" y="541"/>
                    </a:lnTo>
                    <a:lnTo>
                      <a:pt x="81" y="541"/>
                    </a:lnTo>
                    <a:lnTo>
                      <a:pt x="76" y="540"/>
                    </a:lnTo>
                    <a:lnTo>
                      <a:pt x="70" y="539"/>
                    </a:lnTo>
                    <a:lnTo>
                      <a:pt x="65" y="537"/>
                    </a:lnTo>
                    <a:lnTo>
                      <a:pt x="60" y="535"/>
                    </a:lnTo>
                    <a:lnTo>
                      <a:pt x="54" y="531"/>
                    </a:lnTo>
                    <a:lnTo>
                      <a:pt x="50" y="528"/>
                    </a:lnTo>
                    <a:lnTo>
                      <a:pt x="47" y="524"/>
                    </a:lnTo>
                    <a:lnTo>
                      <a:pt x="43" y="520"/>
                    </a:lnTo>
                    <a:lnTo>
                      <a:pt x="39" y="515"/>
                    </a:lnTo>
                    <a:lnTo>
                      <a:pt x="37" y="510"/>
                    </a:lnTo>
                    <a:lnTo>
                      <a:pt x="34" y="505"/>
                    </a:lnTo>
                    <a:lnTo>
                      <a:pt x="33" y="499"/>
                    </a:lnTo>
                    <a:lnTo>
                      <a:pt x="31" y="494"/>
                    </a:lnTo>
                    <a:lnTo>
                      <a:pt x="31" y="488"/>
                    </a:lnTo>
                    <a:lnTo>
                      <a:pt x="30" y="481"/>
                    </a:lnTo>
                    <a:lnTo>
                      <a:pt x="30" y="90"/>
                    </a:lnTo>
                    <a:lnTo>
                      <a:pt x="31" y="80"/>
                    </a:lnTo>
                    <a:lnTo>
                      <a:pt x="32" y="72"/>
                    </a:lnTo>
                    <a:lnTo>
                      <a:pt x="35" y="64"/>
                    </a:lnTo>
                    <a:lnTo>
                      <a:pt x="38" y="58"/>
                    </a:lnTo>
                    <a:lnTo>
                      <a:pt x="427" y="343"/>
                    </a:lnTo>
                    <a:lnTo>
                      <a:pt x="432" y="345"/>
                    </a:lnTo>
                    <a:lnTo>
                      <a:pt x="436" y="346"/>
                    </a:lnTo>
                    <a:lnTo>
                      <a:pt x="441" y="345"/>
                    </a:lnTo>
                    <a:lnTo>
                      <a:pt x="446" y="342"/>
                    </a:lnTo>
                    <a:lnTo>
                      <a:pt x="805" y="58"/>
                    </a:lnTo>
                    <a:lnTo>
                      <a:pt x="808" y="65"/>
                    </a:lnTo>
                    <a:lnTo>
                      <a:pt x="810" y="73"/>
                    </a:lnTo>
                    <a:lnTo>
                      <a:pt x="812" y="81"/>
                    </a:lnTo>
                    <a:lnTo>
                      <a:pt x="812" y="90"/>
                    </a:lnTo>
                    <a:lnTo>
                      <a:pt x="812" y="481"/>
                    </a:lnTo>
                    <a:close/>
                    <a:moveTo>
                      <a:pt x="752" y="30"/>
                    </a:moveTo>
                    <a:lnTo>
                      <a:pt x="761" y="30"/>
                    </a:lnTo>
                    <a:lnTo>
                      <a:pt x="768" y="32"/>
                    </a:lnTo>
                    <a:lnTo>
                      <a:pt x="776" y="34"/>
                    </a:lnTo>
                    <a:lnTo>
                      <a:pt x="782" y="36"/>
                    </a:lnTo>
                    <a:lnTo>
                      <a:pt x="436" y="312"/>
                    </a:lnTo>
                    <a:lnTo>
                      <a:pt x="61" y="36"/>
                    </a:lnTo>
                    <a:lnTo>
                      <a:pt x="67" y="33"/>
                    </a:lnTo>
                    <a:lnTo>
                      <a:pt x="75" y="31"/>
                    </a:lnTo>
                    <a:lnTo>
                      <a:pt x="82" y="30"/>
                    </a:lnTo>
                    <a:lnTo>
                      <a:pt x="91" y="30"/>
                    </a:lnTo>
                    <a:lnTo>
                      <a:pt x="752" y="30"/>
                    </a:lnTo>
                    <a:close/>
                    <a:moveTo>
                      <a:pt x="752" y="0"/>
                    </a:moveTo>
                    <a:lnTo>
                      <a:pt x="91" y="0"/>
                    </a:lnTo>
                    <a:lnTo>
                      <a:pt x="80" y="0"/>
                    </a:lnTo>
                    <a:lnTo>
                      <a:pt x="72" y="1"/>
                    </a:lnTo>
                    <a:lnTo>
                      <a:pt x="62" y="3"/>
                    </a:lnTo>
                    <a:lnTo>
                      <a:pt x="53" y="6"/>
                    </a:lnTo>
                    <a:lnTo>
                      <a:pt x="46" y="9"/>
                    </a:lnTo>
                    <a:lnTo>
                      <a:pt x="38" y="14"/>
                    </a:lnTo>
                    <a:lnTo>
                      <a:pt x="32" y="19"/>
                    </a:lnTo>
                    <a:lnTo>
                      <a:pt x="25" y="24"/>
                    </a:lnTo>
                    <a:lnTo>
                      <a:pt x="20" y="31"/>
                    </a:lnTo>
                    <a:lnTo>
                      <a:pt x="15" y="38"/>
                    </a:lnTo>
                    <a:lnTo>
                      <a:pt x="10" y="46"/>
                    </a:lnTo>
                    <a:lnTo>
                      <a:pt x="7" y="53"/>
                    </a:lnTo>
                    <a:lnTo>
                      <a:pt x="4" y="62"/>
                    </a:lnTo>
                    <a:lnTo>
                      <a:pt x="2" y="70"/>
                    </a:lnTo>
                    <a:lnTo>
                      <a:pt x="1" y="80"/>
                    </a:lnTo>
                    <a:lnTo>
                      <a:pt x="0" y="90"/>
                    </a:lnTo>
                    <a:lnTo>
                      <a:pt x="0" y="481"/>
                    </a:lnTo>
                    <a:lnTo>
                      <a:pt x="1" y="491"/>
                    </a:lnTo>
                    <a:lnTo>
                      <a:pt x="2" y="499"/>
                    </a:lnTo>
                    <a:lnTo>
                      <a:pt x="4" y="508"/>
                    </a:lnTo>
                    <a:lnTo>
                      <a:pt x="7" y="516"/>
                    </a:lnTo>
                    <a:lnTo>
                      <a:pt x="10" y="525"/>
                    </a:lnTo>
                    <a:lnTo>
                      <a:pt x="15" y="533"/>
                    </a:lnTo>
                    <a:lnTo>
                      <a:pt x="20" y="539"/>
                    </a:lnTo>
                    <a:lnTo>
                      <a:pt x="25" y="545"/>
                    </a:lnTo>
                    <a:lnTo>
                      <a:pt x="31" y="551"/>
                    </a:lnTo>
                    <a:lnTo>
                      <a:pt x="38" y="556"/>
                    </a:lnTo>
                    <a:lnTo>
                      <a:pt x="45" y="560"/>
                    </a:lnTo>
                    <a:lnTo>
                      <a:pt x="53" y="565"/>
                    </a:lnTo>
                    <a:lnTo>
                      <a:pt x="61" y="567"/>
                    </a:lnTo>
                    <a:lnTo>
                      <a:pt x="69" y="569"/>
                    </a:lnTo>
                    <a:lnTo>
                      <a:pt x="78" y="571"/>
                    </a:lnTo>
                    <a:lnTo>
                      <a:pt x="88" y="571"/>
                    </a:lnTo>
                    <a:lnTo>
                      <a:pt x="752" y="571"/>
                    </a:lnTo>
                    <a:lnTo>
                      <a:pt x="762" y="571"/>
                    </a:lnTo>
                    <a:lnTo>
                      <a:pt x="771" y="569"/>
                    </a:lnTo>
                    <a:lnTo>
                      <a:pt x="779" y="567"/>
                    </a:lnTo>
                    <a:lnTo>
                      <a:pt x="788" y="564"/>
                    </a:lnTo>
                    <a:lnTo>
                      <a:pt x="795" y="560"/>
                    </a:lnTo>
                    <a:lnTo>
                      <a:pt x="803" y="556"/>
                    </a:lnTo>
                    <a:lnTo>
                      <a:pt x="809" y="551"/>
                    </a:lnTo>
                    <a:lnTo>
                      <a:pt x="816" y="544"/>
                    </a:lnTo>
                    <a:lnTo>
                      <a:pt x="822" y="538"/>
                    </a:lnTo>
                    <a:lnTo>
                      <a:pt x="827" y="531"/>
                    </a:lnTo>
                    <a:lnTo>
                      <a:pt x="832" y="524"/>
                    </a:lnTo>
                    <a:lnTo>
                      <a:pt x="836" y="516"/>
                    </a:lnTo>
                    <a:lnTo>
                      <a:pt x="838" y="508"/>
                    </a:lnTo>
                    <a:lnTo>
                      <a:pt x="840" y="499"/>
                    </a:lnTo>
                    <a:lnTo>
                      <a:pt x="842" y="490"/>
                    </a:lnTo>
                    <a:lnTo>
                      <a:pt x="842" y="481"/>
                    </a:lnTo>
                    <a:lnTo>
                      <a:pt x="842" y="90"/>
                    </a:lnTo>
                    <a:lnTo>
                      <a:pt x="842" y="80"/>
                    </a:lnTo>
                    <a:lnTo>
                      <a:pt x="841" y="70"/>
                    </a:lnTo>
                    <a:lnTo>
                      <a:pt x="839" y="62"/>
                    </a:lnTo>
                    <a:lnTo>
                      <a:pt x="836" y="53"/>
                    </a:lnTo>
                    <a:lnTo>
                      <a:pt x="833" y="46"/>
                    </a:lnTo>
                    <a:lnTo>
                      <a:pt x="828" y="38"/>
                    </a:lnTo>
                    <a:lnTo>
                      <a:pt x="823" y="31"/>
                    </a:lnTo>
                    <a:lnTo>
                      <a:pt x="818" y="24"/>
                    </a:lnTo>
                    <a:lnTo>
                      <a:pt x="811" y="19"/>
                    </a:lnTo>
                    <a:lnTo>
                      <a:pt x="804" y="14"/>
                    </a:lnTo>
                    <a:lnTo>
                      <a:pt x="796" y="9"/>
                    </a:lnTo>
                    <a:lnTo>
                      <a:pt x="789" y="6"/>
                    </a:lnTo>
                    <a:lnTo>
                      <a:pt x="780" y="3"/>
                    </a:lnTo>
                    <a:lnTo>
                      <a:pt x="772" y="1"/>
                    </a:lnTo>
                    <a:lnTo>
                      <a:pt x="762" y="0"/>
                    </a:lnTo>
                    <a:lnTo>
                      <a:pt x="7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venir Next LT Pro" panose="020B0504020202020204" pitchFamily="34" charset="77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2DA79FF-5AC0-4A39-E9C4-451AD71F1A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253" y="222265"/>
            <a:ext cx="2470545" cy="448132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FF1928E-32DB-4A76-6CD1-449FCC1CD104}"/>
              </a:ext>
            </a:extLst>
          </p:cNvPr>
          <p:cNvSpPr/>
          <p:nvPr userDrawn="1"/>
        </p:nvSpPr>
        <p:spPr>
          <a:xfrm rot="10800000">
            <a:off x="936494" y="4364398"/>
            <a:ext cx="863446" cy="142068"/>
          </a:xfrm>
          <a:prstGeom prst="triangle">
            <a:avLst/>
          </a:prstGeom>
          <a:solidFill>
            <a:srgbClr val="B97C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0B430E0-FC0E-BE4F-7D34-24554F0F4CB8}"/>
              </a:ext>
            </a:extLst>
          </p:cNvPr>
          <p:cNvCxnSpPr>
            <a:cxnSpLocks/>
          </p:cNvCxnSpPr>
          <p:nvPr userDrawn="1"/>
        </p:nvCxnSpPr>
        <p:spPr>
          <a:xfrm>
            <a:off x="3401674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285D088-0898-A6B4-A49D-D91812BFB332}"/>
              </a:ext>
            </a:extLst>
          </p:cNvPr>
          <p:cNvCxnSpPr>
            <a:cxnSpLocks/>
          </p:cNvCxnSpPr>
          <p:nvPr userDrawn="1"/>
        </p:nvCxnSpPr>
        <p:spPr>
          <a:xfrm>
            <a:off x="6113029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F3E0520-3F85-B2AC-E6C0-BE571CAD2D8A}"/>
              </a:ext>
            </a:extLst>
          </p:cNvPr>
          <p:cNvCxnSpPr>
            <a:cxnSpLocks/>
          </p:cNvCxnSpPr>
          <p:nvPr userDrawn="1"/>
        </p:nvCxnSpPr>
        <p:spPr>
          <a:xfrm>
            <a:off x="8924467" y="5049675"/>
            <a:ext cx="0" cy="9826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41">
            <a:extLst>
              <a:ext uri="{FF2B5EF4-FFF2-40B4-BE49-F238E27FC236}">
                <a16:creationId xmlns:a16="http://schemas.microsoft.com/office/drawing/2014/main" id="{D8D60BA4-B206-C6B2-F381-6673214ED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1128" y="3111783"/>
            <a:ext cx="6583355" cy="914096"/>
          </a:xfrm>
        </p:spPr>
        <p:txBody>
          <a:bodyPr anchor="t"/>
          <a:lstStyle>
            <a:lvl1pPr>
              <a:defRPr sz="66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268899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E0166C-3884-08C3-39D6-5121D05D62A1}"/>
              </a:ext>
            </a:extLst>
          </p:cNvPr>
          <p:cNvSpPr/>
          <p:nvPr userDrawn="1"/>
        </p:nvSpPr>
        <p:spPr>
          <a:xfrm>
            <a:off x="7912510" y="0"/>
            <a:ext cx="427949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F380AB-DBAF-1144-710B-57AB14CC09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68940" y="1246956"/>
            <a:ext cx="6208712" cy="2587625"/>
          </a:xfrm>
          <a:prstGeom prst="roundRect">
            <a:avLst>
              <a:gd name="adj" fmla="val 9258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2BD47C0-BE03-7207-CD97-FAF7EC3737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68940" y="3999129"/>
            <a:ext cx="6208712" cy="2587625"/>
          </a:xfrm>
          <a:prstGeom prst="roundRect">
            <a:avLst>
              <a:gd name="adj" fmla="val 8687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9D75C7-FAB7-F892-7371-0A7868B9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0" y="140578"/>
            <a:ext cx="10258030" cy="102410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B68B2C-B9B5-2C28-B738-502AA65BD2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8710" y="2188786"/>
            <a:ext cx="4484278" cy="42710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symbol_large.png">
            <a:extLst>
              <a:ext uri="{FF2B5EF4-FFF2-40B4-BE49-F238E27FC236}">
                <a16:creationId xmlns:a16="http://schemas.microsoft.com/office/drawing/2014/main" id="{33F4B1A4-7D38-F0D7-6484-C5E42C1721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398" y="365846"/>
            <a:ext cx="540507" cy="609864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8FD958F-5C4B-BBE5-D876-0B2A67736E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8710" y="1164682"/>
            <a:ext cx="4484278" cy="7304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2239233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62DBFC-DDA3-AF59-7914-87D1FF1769F9}"/>
              </a:ext>
            </a:extLst>
          </p:cNvPr>
          <p:cNvSpPr/>
          <p:nvPr userDrawn="1"/>
        </p:nvSpPr>
        <p:spPr>
          <a:xfrm>
            <a:off x="5176684" y="0"/>
            <a:ext cx="7337322" cy="6858000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A391C38-71E6-9987-52A4-8025418F48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73880" y="1106041"/>
            <a:ext cx="7188200" cy="4701106"/>
          </a:xfrm>
          <a:prstGeom prst="roundRect">
            <a:avLst>
              <a:gd name="adj" fmla="val 6942"/>
            </a:avLst>
          </a:prstGeom>
          <a:pattFill prst="pct5">
            <a:fgClr>
              <a:srgbClr val="7D57FE"/>
            </a:fgClr>
            <a:bgClr>
              <a:schemeClr val="bg1"/>
            </a:bgClr>
          </a:pattFill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1254ED-2F0E-C100-9768-238E640FE7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3289" y="2813152"/>
            <a:ext cx="4849761" cy="334051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>
              <a:defRPr sz="2000">
                <a:solidFill>
                  <a:schemeClr val="bg1"/>
                </a:solidFill>
                <a:latin typeface="Avenir Next LT Pro" panose="020B0504020202020204" pitchFamily="34" charset="77"/>
              </a:defRPr>
            </a:lvl2pPr>
            <a:lvl3pPr>
              <a:defRPr sz="1800">
                <a:solidFill>
                  <a:schemeClr val="bg1"/>
                </a:solidFill>
                <a:latin typeface="Avenir Next LT Pro" panose="020B0504020202020204" pitchFamily="34" charset="77"/>
              </a:defRPr>
            </a:lvl3pPr>
            <a:lvl4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4pPr>
            <a:lvl5pPr>
              <a:defRPr sz="1600">
                <a:solidFill>
                  <a:schemeClr val="bg1"/>
                </a:solidFill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BF86C06-EAD4-3A6A-DC3B-5F88BBCD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3289" y="1106041"/>
            <a:ext cx="484976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31211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C899F-827D-E797-E7F8-4C890600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37779-91E3-BA79-82FE-2B071F64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B0AB10-65C1-A884-090D-DA6359B9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7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58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B0056FC-C26E-76D1-2A22-412367C8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1897" y="6348600"/>
            <a:ext cx="2743200" cy="365125"/>
          </a:xfrm>
          <a:prstGeom prst="rect">
            <a:avLst/>
          </a:prstGeom>
        </p:spPr>
        <p:txBody>
          <a:bodyPr/>
          <a:lstStyle/>
          <a:p>
            <a:fld id="{AE21B9B6-A925-0A4F-B0A1-FB697005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74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F9FBAF-D83F-C842-89B8-E6FDA4DB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95" y="329587"/>
            <a:ext cx="10635605" cy="428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63EF4-525D-D20B-894A-765F623D6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131" y="1430594"/>
            <a:ext cx="10407604" cy="4415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5B6D01-D4A0-008F-85FA-0B47A7117D60}"/>
              </a:ext>
            </a:extLst>
          </p:cNvPr>
          <p:cNvSpPr>
            <a:spLocks noChangeAspect="1"/>
          </p:cNvSpPr>
          <p:nvPr userDrawn="1"/>
        </p:nvSpPr>
        <p:spPr>
          <a:xfrm>
            <a:off x="-2158" y="-7892"/>
            <a:ext cx="914400" cy="932651"/>
          </a:xfrm>
          <a:prstGeom prst="rect">
            <a:avLst/>
          </a:prstGeom>
          <a:solidFill>
            <a:srgbClr val="007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5B8120-84DD-DDB4-37F2-807CC65DB0A3}"/>
              </a:ext>
            </a:extLst>
          </p:cNvPr>
          <p:cNvCxnSpPr>
            <a:cxnSpLocks/>
          </p:cNvCxnSpPr>
          <p:nvPr userDrawn="1"/>
        </p:nvCxnSpPr>
        <p:spPr>
          <a:xfrm>
            <a:off x="912242" y="20656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C1F30-2206-DFFD-F2DD-B432018635DA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tx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9823C7-99B9-9EA5-49A9-39532480354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66878"/>
            <a:ext cx="9144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516132-9879-61AE-57C2-9526C05F4E41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accent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0" name="Picture 19" descr="symbol_large.png">
            <a:extLst>
              <a:ext uri="{FF2B5EF4-FFF2-40B4-BE49-F238E27FC236}">
                <a16:creationId xmlns:a16="http://schemas.microsoft.com/office/drawing/2014/main" id="{5741A5E1-630E-08F9-4F3A-DDECC319E1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ABCFB50-AE81-3AF5-7CB2-69305918AA5E}"/>
              </a:ext>
            </a:extLst>
          </p:cNvPr>
          <p:cNvSpPr txBox="1">
            <a:spLocks/>
          </p:cNvSpPr>
          <p:nvPr userDrawn="1"/>
        </p:nvSpPr>
        <p:spPr>
          <a:xfrm>
            <a:off x="2231271" y="6592367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</a:t>
            </a: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  |   </a:t>
            </a: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Copyright © 2026 Equality Health   </a:t>
            </a:r>
            <a:endParaRPr lang="en-US" sz="800">
              <a:solidFill>
                <a:schemeClr val="bg2">
                  <a:lumMod val="65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27535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715" r:id="rId24"/>
    <p:sldLayoutId id="2147483716" r:id="rId25"/>
    <p:sldLayoutId id="2147483717" r:id="rId26"/>
    <p:sldLayoutId id="2147483718" r:id="rId27"/>
  </p:sldLayoutIdLst>
  <p:txStyles>
    <p:titleStyle>
      <a:lvl1pPr marL="793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600" b="1" i="0" kern="1200">
          <a:solidFill>
            <a:schemeClr val="tx2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65000"/>
        <a:buFont typeface="Wingdings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392">
          <p15:clr>
            <a:srgbClr val="F26B43"/>
          </p15:clr>
        </p15:guide>
        <p15:guide id="3" pos="576">
          <p15:clr>
            <a:srgbClr val="F26B43"/>
          </p15:clr>
        </p15:guide>
        <p15:guide id="4" orient="horz" pos="5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F9FBAF-D83F-C842-89B8-E6FDA4DB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95" y="329587"/>
            <a:ext cx="10635605" cy="428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63EF4-525D-D20B-894A-765F623D6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131" y="1430594"/>
            <a:ext cx="10407604" cy="4415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5B8120-84DD-DDB4-37F2-807CC65DB0A3}"/>
              </a:ext>
            </a:extLst>
          </p:cNvPr>
          <p:cNvCxnSpPr>
            <a:cxnSpLocks/>
          </p:cNvCxnSpPr>
          <p:nvPr userDrawn="1"/>
        </p:nvCxnSpPr>
        <p:spPr>
          <a:xfrm>
            <a:off x="912242" y="20656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C1F30-2206-DFFD-F2DD-B432018635DA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tx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9823C7-99B9-9EA5-49A9-39532480354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66878"/>
            <a:ext cx="9144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516132-9879-61AE-57C2-9526C05F4E41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accent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ABCFB50-AE81-3AF5-7CB2-69305918AA5E}"/>
              </a:ext>
            </a:extLst>
          </p:cNvPr>
          <p:cNvSpPr txBox="1">
            <a:spLocks/>
          </p:cNvSpPr>
          <p:nvPr userDrawn="1"/>
        </p:nvSpPr>
        <p:spPr>
          <a:xfrm>
            <a:off x="2231271" y="6592367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</a:t>
            </a: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  |   </a:t>
            </a: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Copyright © 2026 Equality Health   </a:t>
            </a:r>
            <a:endParaRPr lang="en-US" sz="800">
              <a:solidFill>
                <a:schemeClr val="bg2">
                  <a:lumMod val="65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328455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709" r:id="rId9"/>
    <p:sldLayoutId id="2147483710" r:id="rId10"/>
    <p:sldLayoutId id="2147483711" r:id="rId11"/>
    <p:sldLayoutId id="2147483712" r:id="rId12"/>
    <p:sldLayoutId id="2147483714" r:id="rId13"/>
    <p:sldLayoutId id="2147483801" r:id="rId14"/>
  </p:sldLayoutIdLst>
  <p:txStyles>
    <p:titleStyle>
      <a:lvl1pPr marL="793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600" b="1" i="0" kern="1200">
          <a:solidFill>
            <a:schemeClr val="tx2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65000"/>
        <a:buFont typeface="Wingdings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392">
          <p15:clr>
            <a:srgbClr val="F26B43"/>
          </p15:clr>
        </p15:guide>
        <p15:guide id="3" pos="576">
          <p15:clr>
            <a:srgbClr val="F26B43"/>
          </p15:clr>
        </p15:guide>
        <p15:guide id="4" orient="horz" pos="5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E08A5C-10E7-25F4-99AC-8342C731F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677" y="463549"/>
            <a:ext cx="10197123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15B78-01F3-2E09-A0DF-33815C90D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676" y="1825625"/>
            <a:ext cx="1019712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symbol_large.png">
            <a:extLst>
              <a:ext uri="{FF2B5EF4-FFF2-40B4-BE49-F238E27FC236}">
                <a16:creationId xmlns:a16="http://schemas.microsoft.com/office/drawing/2014/main" id="{1209E05D-1544-7EB6-0E76-28FA4EA3EF7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203" y="236586"/>
            <a:ext cx="787810" cy="88890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38E0D7A-07FE-6651-56A3-07F4819B66B3}"/>
              </a:ext>
            </a:extLst>
          </p:cNvPr>
          <p:cNvSpPr txBox="1">
            <a:spLocks/>
          </p:cNvSpPr>
          <p:nvPr userDrawn="1"/>
        </p:nvSpPr>
        <p:spPr>
          <a:xfrm>
            <a:off x="1741954" y="6477354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800" b="1">
                <a:solidFill>
                  <a:schemeClr val="bg1"/>
                </a:solidFill>
                <a:latin typeface="Avenir Next LT Pro"/>
              </a:rPr>
              <a:t>Equality Health</a:t>
            </a:r>
            <a:r>
              <a:rPr lang="en-US" sz="800">
                <a:solidFill>
                  <a:schemeClr val="bg1"/>
                </a:solidFill>
                <a:latin typeface="Avenir Next LT Pro"/>
              </a:rPr>
              <a:t>   Confidential   |   Copyright © 2026 Equality Health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A4BEE78-8C66-CD2D-9314-2EEAAFDBA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5898" y="63563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FBEF9B4F-75B2-4047-87EE-A7F84DE38F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4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bg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F9FBAF-D83F-C842-89B8-E6FDA4DB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95" y="329587"/>
            <a:ext cx="10635605" cy="428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63EF4-525D-D20B-894A-765F623D6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131" y="1430594"/>
            <a:ext cx="10407604" cy="4415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5B6D01-D4A0-008F-85FA-0B47A7117D60}"/>
              </a:ext>
            </a:extLst>
          </p:cNvPr>
          <p:cNvSpPr>
            <a:spLocks noChangeAspect="1"/>
          </p:cNvSpPr>
          <p:nvPr userDrawn="1"/>
        </p:nvSpPr>
        <p:spPr>
          <a:xfrm>
            <a:off x="-2158" y="-7892"/>
            <a:ext cx="914400" cy="932651"/>
          </a:xfrm>
          <a:prstGeom prst="rect">
            <a:avLst/>
          </a:prstGeom>
          <a:solidFill>
            <a:srgbClr val="007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5B8120-84DD-DDB4-37F2-807CC65DB0A3}"/>
              </a:ext>
            </a:extLst>
          </p:cNvPr>
          <p:cNvCxnSpPr>
            <a:cxnSpLocks/>
          </p:cNvCxnSpPr>
          <p:nvPr userDrawn="1"/>
        </p:nvCxnSpPr>
        <p:spPr>
          <a:xfrm>
            <a:off x="912242" y="20656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C1F30-2206-DFFD-F2DD-B432018635DA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tx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9823C7-99B9-9EA5-49A9-39532480354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66878"/>
            <a:ext cx="9144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516132-9879-61AE-57C2-9526C05F4E41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accent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0" name="Picture 19" descr="symbol_large.png">
            <a:extLst>
              <a:ext uri="{FF2B5EF4-FFF2-40B4-BE49-F238E27FC236}">
                <a16:creationId xmlns:a16="http://schemas.microsoft.com/office/drawing/2014/main" id="{5741A5E1-630E-08F9-4F3A-DDECC319E1D2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ABCFB50-AE81-3AF5-7CB2-69305918AA5E}"/>
              </a:ext>
            </a:extLst>
          </p:cNvPr>
          <p:cNvSpPr txBox="1">
            <a:spLocks/>
          </p:cNvSpPr>
          <p:nvPr userDrawn="1"/>
        </p:nvSpPr>
        <p:spPr>
          <a:xfrm>
            <a:off x="2231271" y="6592367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</a:t>
            </a: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  |   </a:t>
            </a: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Copyright © 2026 Equality Health   </a:t>
            </a:r>
            <a:endParaRPr lang="en-US" sz="800">
              <a:solidFill>
                <a:schemeClr val="bg2">
                  <a:lumMod val="65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337463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3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800" r:id="rId23"/>
    <p:sldLayoutId id="2147483805" r:id="rId24"/>
    <p:sldLayoutId id="2147483807" r:id="rId25"/>
    <p:sldLayoutId id="2147483809" r:id="rId26"/>
  </p:sldLayoutIdLst>
  <p:txStyles>
    <p:titleStyle>
      <a:lvl1pPr marL="793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600" b="1" i="0" kern="1200">
          <a:solidFill>
            <a:schemeClr val="tx2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65000"/>
        <a:buFont typeface="Wingdings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F9FBAF-D83F-C842-89B8-E6FDA4DB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195" y="329587"/>
            <a:ext cx="10635605" cy="4287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63EF4-525D-D20B-894A-765F623D6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131" y="1430594"/>
            <a:ext cx="10407604" cy="4415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5B6D01-D4A0-008F-85FA-0B47A7117D60}"/>
              </a:ext>
            </a:extLst>
          </p:cNvPr>
          <p:cNvSpPr>
            <a:spLocks noChangeAspect="1"/>
          </p:cNvSpPr>
          <p:nvPr userDrawn="1"/>
        </p:nvSpPr>
        <p:spPr>
          <a:xfrm>
            <a:off x="-2158" y="-7892"/>
            <a:ext cx="914400" cy="932651"/>
          </a:xfrm>
          <a:prstGeom prst="rect">
            <a:avLst/>
          </a:prstGeom>
          <a:solidFill>
            <a:srgbClr val="007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5B8120-84DD-DDB4-37F2-807CC65DB0A3}"/>
              </a:ext>
            </a:extLst>
          </p:cNvPr>
          <p:cNvCxnSpPr>
            <a:cxnSpLocks/>
          </p:cNvCxnSpPr>
          <p:nvPr userDrawn="1"/>
        </p:nvCxnSpPr>
        <p:spPr>
          <a:xfrm>
            <a:off x="912242" y="20656"/>
            <a:ext cx="0" cy="687070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C1F30-2206-DFFD-F2DD-B432018635DA}"/>
              </a:ext>
            </a:extLst>
          </p:cNvPr>
          <p:cNvSpPr txBox="1">
            <a:spLocks/>
          </p:cNvSpPr>
          <p:nvPr userDrawn="1"/>
        </p:nvSpPr>
        <p:spPr>
          <a:xfrm>
            <a:off x="240729" y="6283799"/>
            <a:ext cx="428625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067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0" i="0">
                <a:solidFill>
                  <a:schemeClr val="tx1"/>
                </a:solidFill>
                <a:latin typeface="Avenir Next LT Pro" panose="020B0504020202020204" pitchFamily="34" charset="77"/>
              </a:rPr>
              <a:t>PAGE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9823C7-99B9-9EA5-49A9-39532480354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066878"/>
            <a:ext cx="9144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516132-9879-61AE-57C2-9526C05F4E41}"/>
              </a:ext>
            </a:extLst>
          </p:cNvPr>
          <p:cNvSpPr txBox="1">
            <a:spLocks/>
          </p:cNvSpPr>
          <p:nvPr userDrawn="1"/>
        </p:nvSpPr>
        <p:spPr>
          <a:xfrm>
            <a:off x="240729" y="6510293"/>
            <a:ext cx="428625" cy="164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defRPr sz="1067" b="1">
                <a:solidFill>
                  <a:schemeClr val="accent3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FFC8D-A85B-B445-B4C5-B1EA1E258A6A}" type="slidenum">
              <a:rPr lang="en-US">
                <a:solidFill>
                  <a:schemeClr val="accent1"/>
                </a:solidFill>
                <a:latin typeface="Avenir Next LT Pro" panose="020B0504020202020204" pitchFamily="34" charset="77"/>
              </a:rPr>
              <a:pPr/>
              <a:t>‹#›</a:t>
            </a:fld>
            <a:endParaRPr lang="en-US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0" name="Picture 19" descr="symbol_large.png">
            <a:extLst>
              <a:ext uri="{FF2B5EF4-FFF2-40B4-BE49-F238E27FC236}">
                <a16:creationId xmlns:a16="http://schemas.microsoft.com/office/drawing/2014/main" id="{5741A5E1-630E-08F9-4F3A-DDECC319E1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787" y="126315"/>
            <a:ext cx="540507" cy="609864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ABCFB50-AE81-3AF5-7CB2-69305918AA5E}"/>
              </a:ext>
            </a:extLst>
          </p:cNvPr>
          <p:cNvSpPr txBox="1">
            <a:spLocks/>
          </p:cNvSpPr>
          <p:nvPr userDrawn="1"/>
        </p:nvSpPr>
        <p:spPr>
          <a:xfrm>
            <a:off x="2231271" y="6592367"/>
            <a:ext cx="9720000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10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Confidential </a:t>
            </a:r>
            <a:r>
              <a:rPr lang="en-US" sz="8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  |   </a:t>
            </a:r>
            <a:r>
              <a:rPr lang="en-US" sz="700">
                <a:solidFill>
                  <a:schemeClr val="bg2">
                    <a:lumMod val="65000"/>
                  </a:schemeClr>
                </a:solidFill>
                <a:latin typeface="Avenir Next LT Pro"/>
              </a:rPr>
              <a:t>Copyright © 2026 Equality Health   </a:t>
            </a:r>
            <a:endParaRPr lang="en-US" sz="800">
              <a:solidFill>
                <a:schemeClr val="bg2">
                  <a:lumMod val="65000"/>
                </a:schemeClr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27535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</p:sldLayoutIdLst>
  <p:txStyles>
    <p:titleStyle>
      <a:lvl1pPr marL="793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3600" b="1" i="0" kern="1200">
          <a:solidFill>
            <a:schemeClr val="tx2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65000"/>
        <a:buFont typeface="Wingdings" pitchFamily="2" charset="2"/>
        <a:buChar char="§"/>
        <a:defRPr sz="24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5000"/>
        <a:buFont typeface="Wingdings" pitchFamily="2" charset="2"/>
        <a:buChar char="§"/>
        <a:defRPr sz="16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7.xml"/><Relationship Id="rId1" Type="http://schemas.openxmlformats.org/officeDocument/2006/relationships/tags" Target="../tags/tag1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jpe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0.sv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F4E6_B28CFB5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1.sv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5604" y="2201872"/>
            <a:ext cx="5479084" cy="2380013"/>
          </a:xfrm>
        </p:spPr>
        <p:txBody>
          <a:bodyPr anchor="b"/>
          <a:lstStyle/>
          <a:p>
            <a:r>
              <a:rPr dirty="0"/>
              <a:t>Built </a:t>
            </a:r>
            <a:r>
              <a:rPr lang="en-US" dirty="0"/>
              <a:t>w</a:t>
            </a:r>
            <a:r>
              <a:rPr dirty="0"/>
              <a:t>ith CHCs, Not for Them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5603" y="4772205"/>
            <a:ext cx="5479085" cy="93681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sz="4000" dirty="0"/>
              <a:t>The value-based care architecture that respects Community Health Centers' mission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10B64-37C2-A0CA-148C-215D30D06A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4844" y="1460627"/>
            <a:ext cx="2860601" cy="110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0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Presenters</a:t>
            </a:r>
          </a:p>
        </p:txBody>
      </p:sp>
      <p:sp>
        <p:nvSpPr>
          <p:cNvPr id="5113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joint session from the two organizations that built the integration</a:t>
            </a:r>
          </a:p>
        </p:txBody>
      </p:sp>
      <p:sp>
        <p:nvSpPr>
          <p:cNvPr id="5114" name="PresenterCard"/>
          <p:cNvSpPr/>
          <p:nvPr/>
        </p:nvSpPr>
        <p:spPr>
          <a:xfrm>
            <a:off x="1085441" y="1655859"/>
            <a:ext cx="5120640" cy="2468880"/>
          </a:xfrm>
          <a:prstGeom prst="roundRect">
            <a:avLst>
              <a:gd name="adj" fmla="val 5000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15" name="Avatar"/>
          <p:cNvSpPr/>
          <p:nvPr/>
        </p:nvSpPr>
        <p:spPr>
          <a:xfrm>
            <a:off x="1405481" y="2021619"/>
            <a:ext cx="1005840" cy="100584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16" name="Text"/>
          <p:cNvSpPr txBox="1"/>
          <p:nvPr/>
        </p:nvSpPr>
        <p:spPr>
          <a:xfrm>
            <a:off x="1405481" y="2021619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MP</a:t>
            </a:r>
          </a:p>
        </p:txBody>
      </p:sp>
      <p:sp>
        <p:nvSpPr>
          <p:cNvPr id="5117" name="Text"/>
          <p:cNvSpPr txBox="1"/>
          <p:nvPr/>
        </p:nvSpPr>
        <p:spPr>
          <a:xfrm>
            <a:off x="2639921" y="1975899"/>
            <a:ext cx="3291840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Michael Poku, MD, MBA, FACP</a:t>
            </a:r>
          </a:p>
        </p:txBody>
      </p:sp>
      <p:sp>
        <p:nvSpPr>
          <p:cNvPr id="5118" name="Text"/>
          <p:cNvSpPr txBox="1"/>
          <p:nvPr/>
        </p:nvSpPr>
        <p:spPr>
          <a:xfrm>
            <a:off x="1405481" y="3256059"/>
            <a:ext cx="4480560" cy="1143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0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Chief Clinical Officer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00788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Equality Health</a:t>
            </a:r>
          </a:p>
        </p:txBody>
      </p:sp>
      <p:sp>
        <p:nvSpPr>
          <p:cNvPr id="5119" name="PresenterCard"/>
          <p:cNvSpPr/>
          <p:nvPr/>
        </p:nvSpPr>
        <p:spPr>
          <a:xfrm>
            <a:off x="6617561" y="1655859"/>
            <a:ext cx="5120640" cy="2468880"/>
          </a:xfrm>
          <a:prstGeom prst="roundRect">
            <a:avLst>
              <a:gd name="adj" fmla="val 5000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20" name="Avatar"/>
          <p:cNvSpPr/>
          <p:nvPr/>
        </p:nvSpPr>
        <p:spPr>
          <a:xfrm>
            <a:off x="6937601" y="2021619"/>
            <a:ext cx="1005840" cy="1005840"/>
          </a:xfrm>
          <a:prstGeom prst="ellipse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21" name="Text"/>
          <p:cNvSpPr txBox="1"/>
          <p:nvPr/>
        </p:nvSpPr>
        <p:spPr>
          <a:xfrm>
            <a:off x="6937601" y="2021619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LK</a:t>
            </a:r>
          </a:p>
        </p:txBody>
      </p:sp>
      <p:sp>
        <p:nvSpPr>
          <p:cNvPr id="5122" name="Text"/>
          <p:cNvSpPr txBox="1"/>
          <p:nvPr/>
        </p:nvSpPr>
        <p:spPr>
          <a:xfrm>
            <a:off x="8172041" y="1975899"/>
            <a:ext cx="3291840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Luann K. Kimker, RN, MSN, PCMH-CCE</a:t>
            </a:r>
          </a:p>
        </p:txBody>
      </p:sp>
      <p:sp>
        <p:nvSpPr>
          <p:cNvPr id="5123" name="Text"/>
          <p:cNvSpPr txBox="1"/>
          <p:nvPr/>
        </p:nvSpPr>
        <p:spPr>
          <a:xfrm>
            <a:off x="6937601" y="3256059"/>
            <a:ext cx="4480560" cy="1143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300" b="0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Senior Vice President of Clinical Innovation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00B0B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Azara Healthcare</a:t>
            </a:r>
          </a:p>
        </p:txBody>
      </p:sp>
      <p:sp>
        <p:nvSpPr>
          <p:cNvPr id="5124" name="Strip"/>
          <p:cNvSpPr/>
          <p:nvPr/>
        </p:nvSpPr>
        <p:spPr>
          <a:xfrm>
            <a:off x="1085441" y="4490499"/>
            <a:ext cx="10652760" cy="822960"/>
          </a:xfrm>
          <a:prstGeom prst="roundRect">
            <a:avLst>
              <a:gd name="adj" fmla="val 8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25" name="Text"/>
          <p:cNvSpPr txBox="1"/>
          <p:nvPr/>
        </p:nvSpPr>
        <p:spPr>
          <a:xfrm>
            <a:off x="1323185" y="4490499"/>
            <a:ext cx="10241280" cy="82296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45 minutes</a:t>
            </a:r>
            <a:r>
              <a:rPr lang="en-US" sz="14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  —  about 30 of content, 15 of Q&amp;A. Ask as we go.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522949" y="1146679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Shape 2"/>
          <p:cNvSpPr/>
          <p:nvPr/>
        </p:nvSpPr>
        <p:spPr>
          <a:xfrm>
            <a:off x="1522949" y="1524000"/>
            <a:ext cx="502920" cy="502920"/>
          </a:xfrm>
          <a:prstGeom prst="ellipse">
            <a:avLst/>
          </a:prstGeom>
          <a:solidFill>
            <a:srgbClr val="00788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3"/>
          <p:cNvSpPr/>
          <p:nvPr/>
        </p:nvSpPr>
        <p:spPr>
          <a:xfrm>
            <a:off x="1522949" y="1524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 4"/>
          <p:cNvSpPr/>
          <p:nvPr/>
        </p:nvSpPr>
        <p:spPr>
          <a:xfrm>
            <a:off x="2300189" y="151130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88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The Distinct Medicaid Reality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788E"/>
              </a:solidFill>
              <a:effectLst/>
              <a:uLnTx/>
              <a:uFillTx/>
            </a:endParaRPr>
          </a:p>
        </p:txBody>
      </p:sp>
      <p:sp>
        <p:nvSpPr>
          <p:cNvPr id="7" name="Text 5"/>
          <p:cNvSpPr/>
          <p:nvPr/>
        </p:nvSpPr>
        <p:spPr>
          <a:xfrm>
            <a:off x="2300189" y="18542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Why this population needs a different playbook</a:t>
            </a: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Shape 6"/>
          <p:cNvSpPr/>
          <p:nvPr/>
        </p:nvSpPr>
        <p:spPr>
          <a:xfrm>
            <a:off x="1522949" y="2794000"/>
            <a:ext cx="502920" cy="502920"/>
          </a:xfrm>
          <a:prstGeom prst="ellipse">
            <a:avLst/>
          </a:prstGeom>
          <a:solidFill>
            <a:srgbClr val="DC440A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7"/>
          <p:cNvSpPr/>
          <p:nvPr/>
        </p:nvSpPr>
        <p:spPr>
          <a:xfrm>
            <a:off x="1522949" y="2794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ext 8"/>
          <p:cNvSpPr/>
          <p:nvPr/>
        </p:nvSpPr>
        <p:spPr>
          <a:xfrm>
            <a:off x="2300189" y="278130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C440A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The Core Challenges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DC440A"/>
              </a:solidFill>
              <a:effectLst/>
              <a:uLnTx/>
              <a:uFillTx/>
            </a:endParaRPr>
          </a:p>
        </p:txBody>
      </p:sp>
      <p:sp>
        <p:nvSpPr>
          <p:cNvPr id="11" name="Text 9"/>
          <p:cNvSpPr/>
          <p:nvPr/>
        </p:nvSpPr>
        <p:spPr>
          <a:xfrm>
            <a:off x="2300189" y="31242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Data fragmentation, engagement, churn, and social risk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522949" y="4064000"/>
            <a:ext cx="502920" cy="502920"/>
          </a:xfrm>
          <a:prstGeom prst="ellipse">
            <a:avLst/>
          </a:prstGeom>
          <a:solidFill>
            <a:srgbClr val="004F5B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522949" y="4064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3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300189" y="405130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4F5B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From Challenges to Opportunity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4F5B"/>
              </a:solidFill>
              <a:effectLst/>
              <a:uLnTx/>
              <a:uFillTx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00189" y="43942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What we built with CHCs to tackle real Medicaid challenges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522949" y="5334000"/>
            <a:ext cx="502920" cy="502920"/>
          </a:xfrm>
          <a:prstGeom prst="ellipse">
            <a:avLst/>
          </a:prstGeom>
          <a:solidFill>
            <a:srgbClr val="00B0B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522949" y="5334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4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00189" y="5321300"/>
            <a:ext cx="7772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0B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Results in Action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BE"/>
              </a:solidFill>
              <a:effectLst/>
              <a:uLnTx/>
              <a:uFillTx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300189" y="56642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How the DRVS system integrates VBC insights to deliver better whole-person care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25F4DF74-2105-AC18-B0F4-F4F5FA97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We’ll Cover Today</a:t>
            </a:r>
          </a:p>
        </p:txBody>
      </p:sp>
    </p:spTree>
    <p:extLst>
      <p:ext uri="{BB962C8B-B14F-4D97-AF65-F5344CB8AC3E}">
        <p14:creationId xmlns:p14="http://schemas.microsoft.com/office/powerpoint/2010/main" val="355190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" name="Text"/>
          <p:cNvSpPr txBox="1"/>
          <p:nvPr/>
        </p:nvSpPr>
        <p:spPr>
          <a:xfrm>
            <a:off x="549745" y="1696785"/>
            <a:ext cx="4937760" cy="9601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Azara provides population health solutions to community health centers, critical access hospitals, care delivery networks, and the ecosystems that support them.</a:t>
            </a:r>
          </a:p>
        </p:txBody>
      </p:sp>
      <p:sp>
        <p:nvSpPr>
          <p:cNvPr id="5004" name="Text"/>
          <p:cNvSpPr txBox="1"/>
          <p:nvPr/>
        </p:nvSpPr>
        <p:spPr>
          <a:xfrm>
            <a:off x="549745" y="2720913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00788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WHAT THE PLATFORM DOES</a:t>
            </a:r>
          </a:p>
        </p:txBody>
      </p:sp>
      <p:sp>
        <p:nvSpPr>
          <p:cNvPr id="5005" name="Text"/>
          <p:cNvSpPr txBox="1"/>
          <p:nvPr/>
        </p:nvSpPr>
        <p:spPr>
          <a:xfrm>
            <a:off x="549745" y="2995233"/>
            <a:ext cx="4937760" cy="1600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3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Risk, cost, and utilization analysis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3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Quality measurement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3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Care gap identification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3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Care management and coordination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3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Provider and patient engagement</a:t>
            </a:r>
          </a:p>
        </p:txBody>
      </p:sp>
      <p:sp>
        <p:nvSpPr>
          <p:cNvPr id="5006" name="CredCard"/>
          <p:cNvSpPr/>
          <p:nvPr/>
        </p:nvSpPr>
        <p:spPr>
          <a:xfrm>
            <a:off x="549745" y="4595433"/>
            <a:ext cx="4937760" cy="178308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7" name="Text"/>
          <p:cNvSpPr txBox="1"/>
          <p:nvPr/>
        </p:nvSpPr>
        <p:spPr>
          <a:xfrm>
            <a:off x="732625" y="5528121"/>
            <a:ext cx="4572000" cy="7772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Best in KLAS 2023, 2024, 2025, 2026 — Population Health Management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NCQA validated  ·  HITRUST certified</a:t>
            </a:r>
          </a:p>
        </p:txBody>
      </p:sp>
      <p:sp>
        <p:nvSpPr>
          <p:cNvPr id="5008" name="Stat"/>
          <p:cNvSpPr/>
          <p:nvPr/>
        </p:nvSpPr>
        <p:spPr>
          <a:xfrm>
            <a:off x="6464410" y="152544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9" name="Text"/>
          <p:cNvSpPr txBox="1"/>
          <p:nvPr/>
        </p:nvSpPr>
        <p:spPr>
          <a:xfrm>
            <a:off x="6464410" y="166260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14+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Years</a:t>
            </a:r>
          </a:p>
        </p:txBody>
      </p:sp>
      <p:sp>
        <p:nvSpPr>
          <p:cNvPr id="5010" name="Stat"/>
          <p:cNvSpPr/>
          <p:nvPr/>
        </p:nvSpPr>
        <p:spPr>
          <a:xfrm>
            <a:off x="9207610" y="152544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1" name="Text"/>
          <p:cNvSpPr txBox="1"/>
          <p:nvPr/>
        </p:nvSpPr>
        <p:spPr>
          <a:xfrm>
            <a:off x="9207610" y="166260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1,000+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Clients</a:t>
            </a:r>
          </a:p>
        </p:txBody>
      </p:sp>
      <p:sp>
        <p:nvSpPr>
          <p:cNvPr id="5012" name="Stat"/>
          <p:cNvSpPr/>
          <p:nvPr/>
        </p:nvSpPr>
        <p:spPr>
          <a:xfrm>
            <a:off x="6464410" y="275988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3" name="Text"/>
          <p:cNvSpPr txBox="1"/>
          <p:nvPr/>
        </p:nvSpPr>
        <p:spPr>
          <a:xfrm>
            <a:off x="6464410" y="289704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60K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Providers</a:t>
            </a:r>
          </a:p>
        </p:txBody>
      </p:sp>
      <p:sp>
        <p:nvSpPr>
          <p:cNvPr id="5014" name="Stat"/>
          <p:cNvSpPr/>
          <p:nvPr/>
        </p:nvSpPr>
        <p:spPr>
          <a:xfrm>
            <a:off x="9207610" y="275988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5" name="Text"/>
          <p:cNvSpPr txBox="1"/>
          <p:nvPr/>
        </p:nvSpPr>
        <p:spPr>
          <a:xfrm>
            <a:off x="9207610" y="289704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230+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Employees</a:t>
            </a:r>
          </a:p>
        </p:txBody>
      </p:sp>
      <p:sp>
        <p:nvSpPr>
          <p:cNvPr id="5016" name="Stat"/>
          <p:cNvSpPr/>
          <p:nvPr/>
        </p:nvSpPr>
        <p:spPr>
          <a:xfrm>
            <a:off x="6464410" y="399432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7" name="Text"/>
          <p:cNvSpPr txBox="1"/>
          <p:nvPr/>
        </p:nvSpPr>
        <p:spPr>
          <a:xfrm>
            <a:off x="6464410" y="413148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50M+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Patients</a:t>
            </a:r>
          </a:p>
        </p:txBody>
      </p:sp>
      <p:sp>
        <p:nvSpPr>
          <p:cNvPr id="5018" name="Stat"/>
          <p:cNvSpPr/>
          <p:nvPr/>
        </p:nvSpPr>
        <p:spPr>
          <a:xfrm>
            <a:off x="9207610" y="399432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9" name="Text"/>
          <p:cNvSpPr txBox="1"/>
          <p:nvPr/>
        </p:nvSpPr>
        <p:spPr>
          <a:xfrm>
            <a:off x="9207610" y="413148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2M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Member Lives</a:t>
            </a:r>
          </a:p>
        </p:txBody>
      </p:sp>
      <p:sp>
        <p:nvSpPr>
          <p:cNvPr id="5020" name="Stat"/>
          <p:cNvSpPr/>
          <p:nvPr/>
        </p:nvSpPr>
        <p:spPr>
          <a:xfrm>
            <a:off x="6464410" y="522876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21" name="Text"/>
          <p:cNvSpPr txBox="1"/>
          <p:nvPr/>
        </p:nvSpPr>
        <p:spPr>
          <a:xfrm>
            <a:off x="6464410" y="536592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50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States</a:t>
            </a:r>
          </a:p>
        </p:txBody>
      </p:sp>
      <p:sp>
        <p:nvSpPr>
          <p:cNvPr id="5022" name="Stat"/>
          <p:cNvSpPr/>
          <p:nvPr/>
        </p:nvSpPr>
        <p:spPr>
          <a:xfrm>
            <a:off x="9207610" y="5228766"/>
            <a:ext cx="2606040" cy="109728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23" name="Text"/>
          <p:cNvSpPr txBox="1"/>
          <p:nvPr/>
        </p:nvSpPr>
        <p:spPr>
          <a:xfrm>
            <a:off x="9207610" y="5365926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40+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Health Plans</a:t>
            </a:r>
          </a:p>
        </p:txBody>
      </p:sp>
      <p:pic>
        <p:nvPicPr>
          <p:cNvPr id="3" name="Picture 2" descr="footer-logos-2026">
            <a:extLst>
              <a:ext uri="{FF2B5EF4-FFF2-40B4-BE49-F238E27FC236}">
                <a16:creationId xmlns:a16="http://schemas.microsoft.com/office/drawing/2014/main" id="{AC28CF76-7F7F-2C75-3ECF-BA1E6775E6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8"/>
          <a:stretch>
            <a:fillRect/>
          </a:stretch>
        </p:blipFill>
        <p:spPr bwMode="auto">
          <a:xfrm>
            <a:off x="760057" y="4760025"/>
            <a:ext cx="3108960" cy="7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AFE8FD-B39A-5F8F-8314-40700D7BB6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0232" y="174814"/>
            <a:ext cx="3277410" cy="12623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5441632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FBFA2-E58A-2CF1-6EB7-0550FA68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A6E8C5-5E3A-9EDF-DF8C-9E3BA5DC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319" y="1546591"/>
            <a:ext cx="5720108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bg2"/>
                </a:solidFill>
                <a:latin typeface="Avenir Next LT Pro" panose="020B0504020202020204" pitchFamily="34" charset="0"/>
              </a:rPr>
              <a:t>Focused on Medicaid and dedicated to those </a:t>
            </a:r>
            <a:r>
              <a:rPr lang="en-US" sz="3600" dirty="0">
                <a:solidFill>
                  <a:schemeClr val="accent4"/>
                </a:solidFill>
                <a:latin typeface="Avenir Next LT Pro" panose="020B0504020202020204" pitchFamily="34" charset="0"/>
              </a:rPr>
              <a:t>who need us the most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1477F6-EF29-7FD8-791D-10A1480C079D}"/>
              </a:ext>
            </a:extLst>
          </p:cNvPr>
          <p:cNvSpPr txBox="1"/>
          <p:nvPr/>
        </p:nvSpPr>
        <p:spPr>
          <a:xfrm>
            <a:off x="7020433" y="3220473"/>
            <a:ext cx="4507881" cy="794045"/>
          </a:xfrm>
          <a:prstGeom prst="rect">
            <a:avLst/>
          </a:prstGeom>
          <a:noFill/>
        </p:spPr>
        <p:txBody>
          <a:bodyPr wrap="square" lIns="54847" tIns="27423" rIns="54847" bIns="27423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We are embedded in underserved communities, and our population-specific insights  address historic inequities and break down barriers to care. We enable providers to treat the whole person through a cultural lens.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81B220-A6E0-B74D-5B04-A82DB59B1718}"/>
              </a:ext>
            </a:extLst>
          </p:cNvPr>
          <p:cNvSpPr txBox="1"/>
          <p:nvPr/>
        </p:nvSpPr>
        <p:spPr>
          <a:xfrm>
            <a:off x="6763183" y="5959565"/>
            <a:ext cx="5022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-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Percentage of Attributed Lives by Program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-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0"/>
              </a:rPr>
              <a:t>Equality Health (All Markets), 2025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1A36160-5D8B-4426-4763-3B81C9C584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5163821"/>
              </p:ext>
            </p:extLst>
          </p:nvPr>
        </p:nvGraphicFramePr>
        <p:xfrm>
          <a:off x="6660984" y="4362837"/>
          <a:ext cx="5226779" cy="1325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2B3E01-8EF5-EFA1-CF37-69EC93980BB0}"/>
              </a:ext>
            </a:extLst>
          </p:cNvPr>
          <p:cNvCxnSpPr>
            <a:cxnSpLocks/>
          </p:cNvCxnSpPr>
          <p:nvPr/>
        </p:nvCxnSpPr>
        <p:spPr>
          <a:xfrm>
            <a:off x="6970373" y="5823982"/>
            <a:ext cx="4608000" cy="0"/>
          </a:xfrm>
          <a:prstGeom prst="line">
            <a:avLst/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" name="Picture 4" descr="A person looking at a person looking at a piece of paper&#10;&#10;AI-generated content may be incorrect.">
            <a:extLst>
              <a:ext uri="{FF2B5EF4-FFF2-40B4-BE49-F238E27FC236}">
                <a16:creationId xmlns:a16="http://schemas.microsoft.com/office/drawing/2014/main" id="{9AC6263E-5FF7-9ED2-CB9E-80159F7F8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7801" y="649536"/>
            <a:ext cx="7372121" cy="5558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5F4C16-679D-24B9-5C7F-391FB82B53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7354" y="91250"/>
            <a:ext cx="2514041" cy="94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3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7D39A-84B1-65B4-984C-31E7DD333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0A682C2-34B1-B2BF-24AD-A06A969F8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0036" y="1393592"/>
            <a:ext cx="5181600" cy="4772025"/>
          </a:xfrm>
        </p:spPr>
        <p:txBody>
          <a:bodyPr anchor="ctr"/>
          <a:lstStyle/>
          <a:p>
            <a:pPr marL="0" lvl="0" indent="0" algn="ctr">
              <a:buNone/>
            </a:pPr>
            <a:r>
              <a:rPr lang="en-US" sz="3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“To deliver coordinated care efficiently, healthcare systems must eliminate data silos, unleash the power of information through analytics, and communicate in frictionless ways with providers and patients.”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C23E6-20AB-2294-4BD6-CCECAEBE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The Quintuple Aim of the Partnership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E83846B-68F4-C492-41D9-44A79D96EBFE}"/>
              </a:ext>
            </a:extLst>
          </p:cNvPr>
          <p:cNvGrpSpPr/>
          <p:nvPr/>
        </p:nvGrpSpPr>
        <p:grpSpPr>
          <a:xfrm>
            <a:off x="1247683" y="1494441"/>
            <a:ext cx="4848317" cy="4735006"/>
            <a:chOff x="3921129" y="984746"/>
            <a:chExt cx="4962560" cy="488900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99F030-7AA1-A0A6-AD50-C6FFDF3291B7}"/>
                </a:ext>
              </a:extLst>
            </p:cNvPr>
            <p:cNvGrpSpPr/>
            <p:nvPr/>
          </p:nvGrpSpPr>
          <p:grpSpPr>
            <a:xfrm>
              <a:off x="3921129" y="984746"/>
              <a:ext cx="4962560" cy="4889002"/>
              <a:chOff x="6899263" y="1600200"/>
              <a:chExt cx="3861602" cy="3804365"/>
            </a:xfrm>
          </p:grpSpPr>
          <p:sp>
            <p:nvSpPr>
              <p:cNvPr id="14" name="Partial Circle 13">
                <a:extLst>
                  <a:ext uri="{FF2B5EF4-FFF2-40B4-BE49-F238E27FC236}">
                    <a16:creationId xmlns:a16="http://schemas.microsoft.com/office/drawing/2014/main" id="{FD6F6CA5-6294-9784-C7F7-12FADF6F68FF}"/>
                  </a:ext>
                </a:extLst>
              </p:cNvPr>
              <p:cNvSpPr/>
              <p:nvPr/>
            </p:nvSpPr>
            <p:spPr>
              <a:xfrm>
                <a:off x="6933554" y="1600200"/>
                <a:ext cx="3657600" cy="3657600"/>
              </a:xfrm>
              <a:prstGeom prst="pie">
                <a:avLst>
                  <a:gd name="adj1" fmla="val 11793423"/>
                  <a:gd name="adj2" fmla="val 16200000"/>
                </a:avLst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Partial Circle 14">
                <a:extLst>
                  <a:ext uri="{FF2B5EF4-FFF2-40B4-BE49-F238E27FC236}">
                    <a16:creationId xmlns:a16="http://schemas.microsoft.com/office/drawing/2014/main" id="{6D031CB4-B694-22DC-FD44-98A8948E746F}"/>
                  </a:ext>
                </a:extLst>
              </p:cNvPr>
              <p:cNvSpPr/>
              <p:nvPr/>
            </p:nvSpPr>
            <p:spPr>
              <a:xfrm rot="4438856">
                <a:off x="7077548" y="1607427"/>
                <a:ext cx="3657600" cy="3657600"/>
              </a:xfrm>
              <a:prstGeom prst="pie">
                <a:avLst>
                  <a:gd name="adj1" fmla="val 11793423"/>
                  <a:gd name="adj2" fmla="val 16200000"/>
                </a:avLst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Partial Circle 15">
                <a:extLst>
                  <a:ext uri="{FF2B5EF4-FFF2-40B4-BE49-F238E27FC236}">
                    <a16:creationId xmlns:a16="http://schemas.microsoft.com/office/drawing/2014/main" id="{8924FBE2-569D-06A1-F22E-D02F3250B047}"/>
                  </a:ext>
                </a:extLst>
              </p:cNvPr>
              <p:cNvSpPr/>
              <p:nvPr/>
            </p:nvSpPr>
            <p:spPr>
              <a:xfrm rot="17173819">
                <a:off x="6899263" y="1712663"/>
                <a:ext cx="3657600" cy="3657600"/>
              </a:xfrm>
              <a:prstGeom prst="pie">
                <a:avLst>
                  <a:gd name="adj1" fmla="val 11793423"/>
                  <a:gd name="adj2" fmla="val 16200000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Partial Circle 16">
                <a:extLst>
                  <a:ext uri="{FF2B5EF4-FFF2-40B4-BE49-F238E27FC236}">
                    <a16:creationId xmlns:a16="http://schemas.microsoft.com/office/drawing/2014/main" id="{BE52F4FA-A86C-3629-ECD4-DE18425EB5C8}"/>
                  </a:ext>
                </a:extLst>
              </p:cNvPr>
              <p:cNvSpPr/>
              <p:nvPr/>
            </p:nvSpPr>
            <p:spPr>
              <a:xfrm rot="12705540">
                <a:off x="6986104" y="1746965"/>
                <a:ext cx="3657600" cy="3657600"/>
              </a:xfrm>
              <a:prstGeom prst="pie">
                <a:avLst>
                  <a:gd name="adj1" fmla="val 12129969"/>
                  <a:gd name="adj2" fmla="val 1620000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Partial Circle 17">
                <a:extLst>
                  <a:ext uri="{FF2B5EF4-FFF2-40B4-BE49-F238E27FC236}">
                    <a16:creationId xmlns:a16="http://schemas.microsoft.com/office/drawing/2014/main" id="{1A4CB165-585A-14F4-C6F3-F12A3552650E}"/>
                  </a:ext>
                </a:extLst>
              </p:cNvPr>
              <p:cNvSpPr/>
              <p:nvPr/>
            </p:nvSpPr>
            <p:spPr>
              <a:xfrm rot="8863980">
                <a:off x="7103265" y="1721925"/>
                <a:ext cx="3657600" cy="3657600"/>
              </a:xfrm>
              <a:prstGeom prst="pie">
                <a:avLst>
                  <a:gd name="adj1" fmla="val 11793423"/>
                  <a:gd name="adj2" fmla="val 15887301"/>
                </a:avLst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AF2B71DE-ADE1-1D03-2DF4-AFF5810D4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23506" y="1847134"/>
                <a:ext cx="703503" cy="0"/>
              </a:xfrm>
              <a:prstGeom prst="straightConnector1">
                <a:avLst/>
              </a:prstGeom>
              <a:ln w="139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86964F18-7B72-DEF6-379E-3D33144AB2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95580" y="2734384"/>
                <a:ext cx="292372" cy="841381"/>
              </a:xfrm>
              <a:prstGeom prst="straightConnector1">
                <a:avLst/>
              </a:prstGeom>
              <a:ln w="13970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91A80840-B95B-ED0A-A5B7-83F83FEDE7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28887" y="4720708"/>
                <a:ext cx="706651" cy="394675"/>
              </a:xfrm>
              <a:prstGeom prst="straightConnector1">
                <a:avLst/>
              </a:prstGeom>
              <a:ln w="1397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9986B42D-71E9-8753-00E6-693492FC51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550132" y="4600857"/>
                <a:ext cx="621798" cy="428310"/>
              </a:xfrm>
              <a:prstGeom prst="straightConnector1">
                <a:avLst/>
              </a:prstGeom>
              <a:ln w="139700">
                <a:solidFill>
                  <a:schemeClr val="accent3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F65F293-CC89-ED85-6656-8F2F6F4324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6626" y="2590715"/>
                <a:ext cx="251033" cy="693840"/>
              </a:xfrm>
              <a:prstGeom prst="straightConnector1">
                <a:avLst/>
              </a:prstGeom>
              <a:ln w="139700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E9C205-1C49-BFC2-F957-C9584F564CD8}"/>
                </a:ext>
              </a:extLst>
            </p:cNvPr>
            <p:cNvSpPr txBox="1"/>
            <p:nvPr/>
          </p:nvSpPr>
          <p:spPr>
            <a:xfrm>
              <a:off x="4668687" y="1711165"/>
              <a:ext cx="1596669" cy="730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Population Health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0C0597-236D-9BA8-A7D2-0910FBBF1BAB}"/>
                </a:ext>
              </a:extLst>
            </p:cNvPr>
            <p:cNvSpPr txBox="1"/>
            <p:nvPr/>
          </p:nvSpPr>
          <p:spPr>
            <a:xfrm>
              <a:off x="6600831" y="1700559"/>
              <a:ext cx="1649011" cy="730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Care Team Well Being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E7D5B8-7D90-A857-BB4C-7B0E28445A93}"/>
                </a:ext>
              </a:extLst>
            </p:cNvPr>
            <p:cNvSpPr txBox="1"/>
            <p:nvPr/>
          </p:nvSpPr>
          <p:spPr>
            <a:xfrm>
              <a:off x="7171157" y="3488097"/>
              <a:ext cx="1575051" cy="730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Patient Experience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A68DD0-B42A-896B-B675-AE98C05D98AE}"/>
                </a:ext>
              </a:extLst>
            </p:cNvPr>
            <p:cNvSpPr txBox="1"/>
            <p:nvPr/>
          </p:nvSpPr>
          <p:spPr>
            <a:xfrm>
              <a:off x="5723934" y="4643113"/>
              <a:ext cx="1417434" cy="730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Equity &amp;</a:t>
              </a:r>
            </a:p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Inclusion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8F1207-9205-1388-E662-262D3F9B8186}"/>
                </a:ext>
              </a:extLst>
            </p:cNvPr>
            <p:cNvSpPr txBox="1"/>
            <p:nvPr/>
          </p:nvSpPr>
          <p:spPr>
            <a:xfrm>
              <a:off x="4139204" y="3488097"/>
              <a:ext cx="1417434" cy="730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2"/>
                  </a:solidFill>
                </a:rPr>
                <a:t>Reducing Cost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554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44E3A-B65C-BBA4-2CAD-376E9BA1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E54B3E5-FC67-0A71-A135-F6D2CC7D1FD2}"/>
              </a:ext>
            </a:extLst>
          </p:cNvPr>
          <p:cNvSpPr/>
          <p:nvPr/>
        </p:nvSpPr>
        <p:spPr>
          <a:xfrm>
            <a:off x="91601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SECTION 2</a:t>
            </a: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48038E5-5D2A-287A-BD8E-6AAF28E0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0" y="3938638"/>
            <a:ext cx="10635605" cy="428714"/>
          </a:xfrm>
        </p:spPr>
        <p:txBody>
          <a:bodyPr/>
          <a:lstStyle/>
          <a:p>
            <a:r>
              <a:rPr lang="en-US" sz="480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The Core </a:t>
            </a:r>
            <a:r>
              <a:rPr lang="en-US" sz="4800" dirty="0">
                <a:solidFill>
                  <a:schemeClr val="accent4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Challenges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52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2A9D2-618F-5C5C-C4B7-D0031052A8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52882" y="2072213"/>
            <a:ext cx="4849761" cy="4339650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80% of patient panel below 100% federal poverty level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55% of patients are covered by Medicaid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Average reimbursement of $48 per visit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Needs to see 25+ patients/day to break even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12+ managed care contracts – each with unique quality programs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50% of attributed MCO members have never established with practice 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1800" dirty="0">
                <a:solidFill>
                  <a:schemeClr val="bg2"/>
                </a:solidFill>
              </a:rPr>
              <a:t>Sees patients 9a-5p, begins charting at 7pm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D41E0E-EAC2-C585-D15A-BBED0EE2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516" y="546626"/>
            <a:ext cx="4849761" cy="13255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cs typeface="Avenir Next LT Pro"/>
              </a:rPr>
              <a:t>A Day in the Life of a Medicaid CHC…</a:t>
            </a:r>
            <a:endParaRPr lang="en-US" sz="4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B073DC-1E45-BBEF-6763-1BCF4440A9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AF08A-E4AC-88BC-2837-7A795395F7E9}"/>
              </a:ext>
            </a:extLst>
          </p:cNvPr>
          <p:cNvGrpSpPr/>
          <p:nvPr/>
        </p:nvGrpSpPr>
        <p:grpSpPr>
          <a:xfrm>
            <a:off x="893379" y="6150254"/>
            <a:ext cx="9414375" cy="523221"/>
            <a:chOff x="893379" y="6150254"/>
            <a:chExt cx="9414375" cy="523221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3AB03D45-6E6C-DF7A-4064-765160703DB1}"/>
                </a:ext>
              </a:extLst>
            </p:cNvPr>
            <p:cNvSpPr/>
            <p:nvPr/>
          </p:nvSpPr>
          <p:spPr>
            <a:xfrm>
              <a:off x="893379" y="6150254"/>
              <a:ext cx="5893743" cy="5232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7CF44D-5625-2E61-36CE-F90FC6CF5D42}"/>
                </a:ext>
              </a:extLst>
            </p:cNvPr>
            <p:cNvSpPr txBox="1"/>
            <p:nvPr/>
          </p:nvSpPr>
          <p:spPr>
            <a:xfrm>
              <a:off x="1093077" y="6150255"/>
              <a:ext cx="2694566" cy="52322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rPr>
                <a:t>Dr. Robertson | </a:t>
              </a: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  <a:ea typeface="+mn-ea"/>
                  <a:cs typeface="+mn-cs"/>
                </a:rPr>
                <a:t>56 years old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8E67EF-C129-47B0-473A-84A72D5294B6}"/>
                </a:ext>
              </a:extLst>
            </p:cNvPr>
            <p:cNvSpPr txBox="1"/>
            <p:nvPr/>
          </p:nvSpPr>
          <p:spPr>
            <a:xfrm>
              <a:off x="3665886" y="6273364"/>
              <a:ext cx="664186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venir Next LT Pro" panose="020B0504020202020204" pitchFamily="34" charset="77"/>
                </a:rPr>
                <a:t>Primary Care Physician</a:t>
              </a:r>
              <a:r>
                <a:rPr lang="en-US" sz="1200" i="1" dirty="0">
                  <a:solidFill>
                    <a:schemeClr val="bg1"/>
                  </a:solidFill>
                  <a:latin typeface="Avenir Next LT Pro" panose="020B0504020202020204" pitchFamily="34" charset="77"/>
                </a:rPr>
                <a:t>, Composite</a:t>
              </a:r>
              <a:endPara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anose="020B0504020202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1333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045" y="0"/>
            <a:ext cx="4937760" cy="6858000"/>
          </a:xfrm>
          <a:prstGeom prst="rect">
            <a:avLst/>
          </a:prstGeom>
          <a:solidFill>
            <a:srgbClr val="004F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418837" y="5766395"/>
            <a:ext cx="4121632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i="1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“I just want to keep my kids healthy and not miss work to do it.”</a:t>
            </a:r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490833" y="74203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chemeClr val="bg1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Maria, 34  |  Composite Medicaid member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5349240" y="50292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Members like Maria, </a:t>
            </a:r>
            <a:r>
              <a:rPr lang="en-US" sz="2600" b="1">
                <a:solidFill>
                  <a:schemeClr val="accent2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by the numbers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8" name="Shape 4"/>
          <p:cNvSpPr/>
          <p:nvPr/>
        </p:nvSpPr>
        <p:spPr>
          <a:xfrm>
            <a:off x="5349240" y="1600200"/>
            <a:ext cx="3063240" cy="2423160"/>
          </a:xfrm>
          <a:prstGeom prst="roundRect">
            <a:avLst>
              <a:gd name="adj" fmla="val 4348"/>
            </a:avLst>
          </a:prstGeom>
          <a:solidFill>
            <a:srgbClr val="F3F3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>
            <a:spLocks noChangeAspect="1"/>
          </p:cNvSpPr>
          <p:nvPr/>
        </p:nvSpPr>
        <p:spPr>
          <a:xfrm>
            <a:off x="5549900" y="1790700"/>
            <a:ext cx="365760" cy="365760"/>
          </a:xfrm>
          <a:prstGeom prst="ellipse">
            <a:avLst/>
          </a:prstGeom>
          <a:solidFill>
            <a:srgbClr val="DC44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5549900" y="180340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</a:t>
            </a:r>
            <a:endParaRPr lang="en-US" sz="1500"/>
          </a:p>
        </p:txBody>
      </p:sp>
      <p:sp>
        <p:nvSpPr>
          <p:cNvPr id="11" name="Text 7"/>
          <p:cNvSpPr/>
          <p:nvPr/>
        </p:nvSpPr>
        <p:spPr>
          <a:xfrm>
            <a:off x="5605272" y="22733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>
                <a:solidFill>
                  <a:srgbClr val="DC440A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90%+</a:t>
            </a:r>
            <a:endParaRPr lang="en-US" sz="3800"/>
          </a:p>
        </p:txBody>
      </p:sp>
      <p:sp>
        <p:nvSpPr>
          <p:cNvPr id="12" name="Text 8"/>
          <p:cNvSpPr/>
          <p:nvPr/>
        </p:nvSpPr>
        <p:spPr>
          <a:xfrm>
            <a:off x="5623560" y="3125950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>
                <a:solidFill>
                  <a:srgbClr val="333333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of people below 138% FPL have at least one unmet social need</a:t>
            </a:r>
            <a:endParaRPr lang="en-US" sz="1400"/>
          </a:p>
        </p:txBody>
      </p:sp>
      <p:sp>
        <p:nvSpPr>
          <p:cNvPr id="13" name="Shape 9"/>
          <p:cNvSpPr/>
          <p:nvPr/>
        </p:nvSpPr>
        <p:spPr>
          <a:xfrm>
            <a:off x="8595360" y="1600200"/>
            <a:ext cx="3063240" cy="2423160"/>
          </a:xfrm>
          <a:prstGeom prst="roundRect">
            <a:avLst>
              <a:gd name="adj" fmla="val 4348"/>
            </a:avLst>
          </a:prstGeom>
          <a:solidFill>
            <a:srgbClr val="F3F3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>
            <a:spLocks noChangeAspect="1"/>
          </p:cNvSpPr>
          <p:nvPr/>
        </p:nvSpPr>
        <p:spPr>
          <a:xfrm>
            <a:off x="8801100" y="1790700"/>
            <a:ext cx="365760" cy="365760"/>
          </a:xfrm>
          <a:prstGeom prst="ellipse">
            <a:avLst/>
          </a:prstGeom>
          <a:solidFill>
            <a:srgbClr val="00788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8801100" y="180340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</a:t>
            </a:r>
            <a:endParaRPr lang="en-US" sz="1500"/>
          </a:p>
        </p:txBody>
      </p:sp>
      <p:sp>
        <p:nvSpPr>
          <p:cNvPr id="16" name="Text 12"/>
          <p:cNvSpPr/>
          <p:nvPr/>
        </p:nvSpPr>
        <p:spPr>
          <a:xfrm>
            <a:off x="8851392" y="22733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>
                <a:solidFill>
                  <a:srgbClr val="00788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52%</a:t>
            </a:r>
            <a:endParaRPr lang="en-US" sz="3800"/>
          </a:p>
        </p:txBody>
      </p:sp>
      <p:sp>
        <p:nvSpPr>
          <p:cNvPr id="17" name="Text 13"/>
          <p:cNvSpPr/>
          <p:nvPr/>
        </p:nvSpPr>
        <p:spPr>
          <a:xfrm>
            <a:off x="8869680" y="3125950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>
                <a:solidFill>
                  <a:srgbClr val="333333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of Medicaid/CHIP enrollees have incomes below 138% FPL</a:t>
            </a:r>
            <a:endParaRPr lang="en-US" sz="1400"/>
          </a:p>
        </p:txBody>
      </p:sp>
      <p:sp>
        <p:nvSpPr>
          <p:cNvPr id="18" name="Shape 14"/>
          <p:cNvSpPr/>
          <p:nvPr/>
        </p:nvSpPr>
        <p:spPr>
          <a:xfrm>
            <a:off x="5349240" y="4120475"/>
            <a:ext cx="3063240" cy="2423160"/>
          </a:xfrm>
          <a:prstGeom prst="roundRect">
            <a:avLst>
              <a:gd name="adj" fmla="val 4348"/>
            </a:avLst>
          </a:prstGeom>
          <a:solidFill>
            <a:srgbClr val="F3F3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>
            <a:spLocks noChangeAspect="1"/>
          </p:cNvSpPr>
          <p:nvPr/>
        </p:nvSpPr>
        <p:spPr>
          <a:xfrm>
            <a:off x="5555453" y="4312499"/>
            <a:ext cx="365760" cy="365760"/>
          </a:xfrm>
          <a:prstGeom prst="ellipse">
            <a:avLst/>
          </a:prstGeom>
          <a:solidFill>
            <a:srgbClr val="00B0B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5555453" y="4330787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3</a:t>
            </a:r>
            <a:endParaRPr lang="en-US" sz="1500"/>
          </a:p>
        </p:txBody>
      </p:sp>
      <p:sp>
        <p:nvSpPr>
          <p:cNvPr id="21" name="Text 17"/>
          <p:cNvSpPr/>
          <p:nvPr/>
        </p:nvSpPr>
        <p:spPr>
          <a:xfrm>
            <a:off x="5605272" y="4797131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>
                <a:solidFill>
                  <a:srgbClr val="00B0B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25%+</a:t>
            </a:r>
            <a:endParaRPr lang="en-US" sz="3800"/>
          </a:p>
        </p:txBody>
      </p:sp>
      <p:sp>
        <p:nvSpPr>
          <p:cNvPr id="22" name="Text 18"/>
          <p:cNvSpPr/>
          <p:nvPr/>
        </p:nvSpPr>
        <p:spPr>
          <a:xfrm>
            <a:off x="5623560" y="5654353"/>
            <a:ext cx="2651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>
                <a:solidFill>
                  <a:srgbClr val="333333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of missed clinic appointments are due to transportation barriers</a:t>
            </a:r>
            <a:endParaRPr lang="en-US" sz="1400"/>
          </a:p>
        </p:txBody>
      </p:sp>
      <p:sp>
        <p:nvSpPr>
          <p:cNvPr id="23" name="Shape 19"/>
          <p:cNvSpPr/>
          <p:nvPr/>
        </p:nvSpPr>
        <p:spPr>
          <a:xfrm>
            <a:off x="8595360" y="4120475"/>
            <a:ext cx="3063240" cy="2423160"/>
          </a:xfrm>
          <a:prstGeom prst="roundRect">
            <a:avLst>
              <a:gd name="adj" fmla="val 4348"/>
            </a:avLst>
          </a:prstGeom>
          <a:solidFill>
            <a:srgbClr val="F3F3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0"/>
          <p:cNvSpPr/>
          <p:nvPr/>
        </p:nvSpPr>
        <p:spPr>
          <a:xfrm>
            <a:off x="8801100" y="4316055"/>
            <a:ext cx="384048" cy="384048"/>
          </a:xfrm>
          <a:prstGeom prst="ellipse">
            <a:avLst/>
          </a:prstGeom>
          <a:solidFill>
            <a:srgbClr val="DC44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>
            <a:spLocks noChangeAspect="1"/>
          </p:cNvSpPr>
          <p:nvPr/>
        </p:nvSpPr>
        <p:spPr>
          <a:xfrm>
            <a:off x="8801100" y="4328755"/>
            <a:ext cx="365760" cy="330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4</a:t>
            </a:r>
            <a:endParaRPr lang="en-US" sz="1500"/>
          </a:p>
        </p:txBody>
      </p:sp>
      <p:sp>
        <p:nvSpPr>
          <p:cNvPr id="26" name="Text 22"/>
          <p:cNvSpPr/>
          <p:nvPr/>
        </p:nvSpPr>
        <p:spPr>
          <a:xfrm>
            <a:off x="8851392" y="4798655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>
                <a:solidFill>
                  <a:srgbClr val="DC440A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28%</a:t>
            </a:r>
            <a:endParaRPr lang="en-US" sz="3800"/>
          </a:p>
        </p:txBody>
      </p:sp>
      <p:sp>
        <p:nvSpPr>
          <p:cNvPr id="27" name="Text 23"/>
          <p:cNvSpPr/>
          <p:nvPr/>
        </p:nvSpPr>
        <p:spPr>
          <a:xfrm>
            <a:off x="8869680" y="5651305"/>
            <a:ext cx="250251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>
                <a:solidFill>
                  <a:srgbClr val="333333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of working-age adults on public insurance have multiple chronic conditions</a:t>
            </a:r>
            <a:endParaRPr lang="en-US" sz="140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2963834-1394-9E89-F034-575C64FAC7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18463" y="956441"/>
            <a:ext cx="5457391" cy="46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06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2"/>
          <p:cNvSpPr/>
          <p:nvPr/>
        </p:nvSpPr>
        <p:spPr>
          <a:xfrm>
            <a:off x="1280160" y="3291840"/>
            <a:ext cx="5166360" cy="173736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Shape 2"/>
          <p:cNvSpPr/>
          <p:nvPr/>
        </p:nvSpPr>
        <p:spPr>
          <a:xfrm>
            <a:off x="1280160" y="1417320"/>
            <a:ext cx="5166360" cy="173736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00200" y="1691640"/>
            <a:ext cx="457200" cy="457200"/>
          </a:xfrm>
          <a:prstGeom prst="ellipse">
            <a:avLst/>
          </a:prstGeom>
          <a:solidFill>
            <a:srgbClr val="00788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 4"/>
          <p:cNvSpPr/>
          <p:nvPr/>
        </p:nvSpPr>
        <p:spPr>
          <a:xfrm>
            <a:off x="1600200" y="1691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ext 5"/>
          <p:cNvSpPr/>
          <p:nvPr/>
        </p:nvSpPr>
        <p:spPr>
          <a:xfrm>
            <a:off x="2240280" y="1664208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Data Fragmentation</a:t>
            </a:r>
            <a:endParaRPr kumimoji="0" lang="en-US" sz="19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Text 6"/>
          <p:cNvSpPr/>
          <p:nvPr/>
        </p:nvSpPr>
        <p:spPr>
          <a:xfrm>
            <a:off x="2240280" y="2194560"/>
            <a:ext cx="39776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Member data is siloed across plans, EMRs, and claims, often incomplete and stale. You can't manage what you can't see.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Shape 7"/>
          <p:cNvSpPr/>
          <p:nvPr/>
        </p:nvSpPr>
        <p:spPr>
          <a:xfrm>
            <a:off x="6720840" y="1417320"/>
            <a:ext cx="5166360" cy="173736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040880" y="1691640"/>
            <a:ext cx="457200" cy="457200"/>
          </a:xfrm>
          <a:prstGeom prst="ellipse">
            <a:avLst/>
          </a:prstGeom>
          <a:solidFill>
            <a:srgbClr val="DC440A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 9"/>
          <p:cNvSpPr/>
          <p:nvPr/>
        </p:nvSpPr>
        <p:spPr>
          <a:xfrm>
            <a:off x="7040880" y="1691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240280" y="4069080"/>
            <a:ext cx="39776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Transient phone numbers, addresses, and well-earned distrust make the member genuinely hard to reach.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600200" y="3566160"/>
            <a:ext cx="457200" cy="457200"/>
          </a:xfrm>
          <a:prstGeom prst="ellipse">
            <a:avLst/>
          </a:prstGeom>
          <a:solidFill>
            <a:srgbClr val="00B0B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600200" y="3566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3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80960" y="1664208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Attribution</a:t>
            </a:r>
            <a:endParaRPr kumimoji="0" lang="en-US" sz="19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80960" y="2194560"/>
            <a:ext cx="39776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Attribution creates gaps that break continuity of care and reset measurement windows.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720840" y="3291840"/>
            <a:ext cx="5166360" cy="173736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040880" y="3566160"/>
            <a:ext cx="457200" cy="457200"/>
          </a:xfrm>
          <a:prstGeom prst="ellipse">
            <a:avLst/>
          </a:prstGeom>
          <a:solidFill>
            <a:srgbClr val="004F5B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040880" y="3566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4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680960" y="3538728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Social Risk</a:t>
            </a:r>
            <a:endParaRPr kumimoji="0" lang="en-US" sz="19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680960" y="4069080"/>
            <a:ext cx="39776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Non-medical drivers — housing, food, transportation — are primary causes of outcomes and cost, not a footnote.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A5910DAA-5F11-467F-D78D-59D8EB811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Challenges Define the Work</a:t>
            </a:r>
          </a:p>
        </p:txBody>
      </p:sp>
      <p:sp>
        <p:nvSpPr>
          <p:cNvPr id="12" name="Text 10"/>
          <p:cNvSpPr/>
          <p:nvPr/>
        </p:nvSpPr>
        <p:spPr>
          <a:xfrm>
            <a:off x="2240280" y="3538728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Engagement Barriers</a:t>
            </a:r>
            <a:endParaRPr kumimoji="0" lang="en-US" sz="19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238F9B13-62F2-A042-C5B8-974505E5082F}"/>
              </a:ext>
            </a:extLst>
          </p:cNvPr>
          <p:cNvSpPr/>
          <p:nvPr/>
        </p:nvSpPr>
        <p:spPr>
          <a:xfrm>
            <a:off x="1280160" y="5166360"/>
            <a:ext cx="10607040" cy="96012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F07ED97F-8BEC-4F29-8770-ADC6D39BD2C1}"/>
              </a:ext>
            </a:extLst>
          </p:cNvPr>
          <p:cNvSpPr/>
          <p:nvPr/>
        </p:nvSpPr>
        <p:spPr>
          <a:xfrm>
            <a:off x="2240280" y="539496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UDS and VBC as One Panel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F97D4913-EC06-059C-2CBA-A83C103DD535}"/>
              </a:ext>
            </a:extLst>
          </p:cNvPr>
          <p:cNvSpPr/>
          <p:nvPr/>
        </p:nvSpPr>
        <p:spPr>
          <a:xfrm>
            <a:off x="1600200" y="5413248"/>
            <a:ext cx="457200" cy="457200"/>
          </a:xfrm>
          <a:prstGeom prst="ellipse">
            <a:avLst/>
          </a:prstGeom>
          <a:solidFill>
            <a:srgbClr val="00B0B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 14">
            <a:extLst>
              <a:ext uri="{FF2B5EF4-FFF2-40B4-BE49-F238E27FC236}">
                <a16:creationId xmlns:a16="http://schemas.microsoft.com/office/drawing/2014/main" id="{E340FFCC-DC84-6D9B-632C-6F8E34C0CFC3}"/>
              </a:ext>
            </a:extLst>
          </p:cNvPr>
          <p:cNvSpPr/>
          <p:nvPr/>
        </p:nvSpPr>
        <p:spPr>
          <a:xfrm>
            <a:off x="1600200" y="54132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5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24" name="Text"/>
          <p:cNvSpPr txBox="1"/>
          <p:nvPr/>
        </p:nvSpPr>
        <p:spPr>
          <a:xfrm>
            <a:off x="6400800" y="5303520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UDS reporting and value-based quality measures come off the same panel — capture every incentive the work already earns.</a:t>
            </a:r>
          </a:p>
        </p:txBody>
      </p:sp>
    </p:spTree>
    <p:extLst>
      <p:ext uri="{BB962C8B-B14F-4D97-AF65-F5344CB8AC3E}">
        <p14:creationId xmlns:p14="http://schemas.microsoft.com/office/powerpoint/2010/main" val="2464177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Structural Mismatches</a:t>
            </a:r>
          </a:p>
        </p:txBody>
      </p:sp>
      <p:sp>
        <p:nvSpPr>
          <p:cNvPr id="5138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Real gaps between the existing platforms and the VBC operating model</a:t>
            </a:r>
          </a:p>
        </p:txBody>
      </p:sp>
      <p:sp>
        <p:nvSpPr>
          <p:cNvPr id="5139" name="Card"/>
          <p:cNvSpPr/>
          <p:nvPr/>
        </p:nvSpPr>
        <p:spPr>
          <a:xfrm>
            <a:off x="1231259" y="1800971"/>
            <a:ext cx="3401568" cy="320040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40" name="Num"/>
          <p:cNvSpPr/>
          <p:nvPr/>
        </p:nvSpPr>
        <p:spPr>
          <a:xfrm>
            <a:off x="1505579" y="2075291"/>
            <a:ext cx="502920" cy="50292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41" name="Text"/>
          <p:cNvSpPr txBox="1"/>
          <p:nvPr/>
        </p:nvSpPr>
        <p:spPr>
          <a:xfrm>
            <a:off x="1505579" y="2075291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</a:t>
            </a:r>
          </a:p>
        </p:txBody>
      </p:sp>
      <p:sp>
        <p:nvSpPr>
          <p:cNvPr id="5142" name="Text"/>
          <p:cNvSpPr txBox="1"/>
          <p:nvPr/>
        </p:nvSpPr>
        <p:spPr>
          <a:xfrm>
            <a:off x="1505579" y="2761091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Data continuity</a:t>
            </a:r>
          </a:p>
        </p:txBody>
      </p:sp>
      <p:sp>
        <p:nvSpPr>
          <p:cNvPr id="5143" name="Text"/>
          <p:cNvSpPr txBox="1"/>
          <p:nvPr/>
        </p:nvSpPr>
        <p:spPr>
          <a:xfrm>
            <a:off x="1505579" y="3355451"/>
            <a:ext cx="2852928" cy="14630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UDS reporting and value-based quality measures run as two parallel workflows off two different data sets.</a:t>
            </a:r>
          </a:p>
        </p:txBody>
      </p:sp>
      <p:sp>
        <p:nvSpPr>
          <p:cNvPr id="5144" name="Card"/>
          <p:cNvSpPr/>
          <p:nvPr/>
        </p:nvSpPr>
        <p:spPr>
          <a:xfrm>
            <a:off x="4856855" y="1800971"/>
            <a:ext cx="3401568" cy="320040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45" name="Num"/>
          <p:cNvSpPr/>
          <p:nvPr/>
        </p:nvSpPr>
        <p:spPr>
          <a:xfrm>
            <a:off x="5131175" y="2075291"/>
            <a:ext cx="502920" cy="502920"/>
          </a:xfrm>
          <a:prstGeom prst="ellipse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46" name="Text"/>
          <p:cNvSpPr txBox="1"/>
          <p:nvPr/>
        </p:nvSpPr>
        <p:spPr>
          <a:xfrm>
            <a:off x="5131175" y="2075291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</a:t>
            </a:r>
          </a:p>
        </p:txBody>
      </p:sp>
      <p:sp>
        <p:nvSpPr>
          <p:cNvPr id="5147" name="Text"/>
          <p:cNvSpPr txBox="1"/>
          <p:nvPr/>
        </p:nvSpPr>
        <p:spPr>
          <a:xfrm>
            <a:off x="5131175" y="2761091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Payment cadence</a:t>
            </a:r>
          </a:p>
        </p:txBody>
      </p:sp>
      <p:sp>
        <p:nvSpPr>
          <p:cNvPr id="5148" name="Text"/>
          <p:cNvSpPr txBox="1"/>
          <p:nvPr/>
        </p:nvSpPr>
        <p:spPr>
          <a:xfrm>
            <a:off x="5131175" y="3355451"/>
            <a:ext cx="2852928" cy="14630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Shared savings arrive 12+ months after the work; CHC operations are funded quarterly.</a:t>
            </a:r>
          </a:p>
        </p:txBody>
      </p:sp>
      <p:sp>
        <p:nvSpPr>
          <p:cNvPr id="5149" name="Card"/>
          <p:cNvSpPr/>
          <p:nvPr/>
        </p:nvSpPr>
        <p:spPr>
          <a:xfrm>
            <a:off x="8482451" y="1800971"/>
            <a:ext cx="3401568" cy="320040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0" name="Num"/>
          <p:cNvSpPr/>
          <p:nvPr/>
        </p:nvSpPr>
        <p:spPr>
          <a:xfrm>
            <a:off x="8756771" y="2075291"/>
            <a:ext cx="502920" cy="502920"/>
          </a:xfrm>
          <a:prstGeom prst="ellipse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1" name="Text"/>
          <p:cNvSpPr txBox="1"/>
          <p:nvPr/>
        </p:nvSpPr>
        <p:spPr>
          <a:xfrm>
            <a:off x="8756771" y="2075291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3</a:t>
            </a:r>
          </a:p>
        </p:txBody>
      </p:sp>
      <p:sp>
        <p:nvSpPr>
          <p:cNvPr id="5152" name="Text"/>
          <p:cNvSpPr txBox="1"/>
          <p:nvPr/>
        </p:nvSpPr>
        <p:spPr>
          <a:xfrm>
            <a:off x="8756771" y="2761091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Engagement bandwidth</a:t>
            </a:r>
          </a:p>
        </p:txBody>
      </p:sp>
      <p:sp>
        <p:nvSpPr>
          <p:cNvPr id="5153" name="Text"/>
          <p:cNvSpPr txBox="1"/>
          <p:nvPr/>
        </p:nvSpPr>
        <p:spPr>
          <a:xfrm>
            <a:off x="8756771" y="3355451"/>
            <a:ext cx="2852928" cy="14630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The members hardest to reach are the ones the panel has the least capacity to chase.</a:t>
            </a:r>
          </a:p>
        </p:txBody>
      </p:sp>
      <p:sp>
        <p:nvSpPr>
          <p:cNvPr id="5154" name="Text"/>
          <p:cNvSpPr txBox="1"/>
          <p:nvPr/>
        </p:nvSpPr>
        <p:spPr>
          <a:xfrm>
            <a:off x="1231259" y="5229971"/>
            <a:ext cx="1065276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Each one has an architectural fix. None of them is a training problem.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63243F-B670-2DD3-1A0F-321142BB3331}"/>
              </a:ext>
            </a:extLst>
          </p:cNvPr>
          <p:cNvSpPr/>
          <p:nvPr/>
        </p:nvSpPr>
        <p:spPr>
          <a:xfrm>
            <a:off x="7595968" y="1798647"/>
            <a:ext cx="3801048" cy="4058080"/>
          </a:xfrm>
          <a:prstGeom prst="roundRect">
            <a:avLst>
              <a:gd name="adj" fmla="val 364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BA443EC-8104-E6E1-F42B-1EBD74ED4721}"/>
              </a:ext>
            </a:extLst>
          </p:cNvPr>
          <p:cNvGrpSpPr/>
          <p:nvPr/>
        </p:nvGrpSpPr>
        <p:grpSpPr>
          <a:xfrm>
            <a:off x="7599570" y="1416466"/>
            <a:ext cx="3797927" cy="1015485"/>
            <a:chOff x="7367616" y="1360961"/>
            <a:chExt cx="4170251" cy="689262"/>
          </a:xfrm>
        </p:grpSpPr>
        <p:sp>
          <p:nvSpPr>
            <p:cNvPr id="10" name="Rectangle: Top Corners Rounded 9">
              <a:extLst>
                <a:ext uri="{FF2B5EF4-FFF2-40B4-BE49-F238E27FC236}">
                  <a16:creationId xmlns:a16="http://schemas.microsoft.com/office/drawing/2014/main" id="{A2005F36-AE32-A5AA-9E49-F66DC31034C6}"/>
                </a:ext>
              </a:extLst>
            </p:cNvPr>
            <p:cNvSpPr/>
            <p:nvPr/>
          </p:nvSpPr>
          <p:spPr>
            <a:xfrm>
              <a:off x="7367616" y="1360961"/>
              <a:ext cx="4170251" cy="689262"/>
            </a:xfrm>
            <a:prstGeom prst="round2Same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latin typeface="Avenir Next LT Pro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5B13C7-63AE-D86D-C2AF-655718AD5AD5}"/>
                </a:ext>
              </a:extLst>
            </p:cNvPr>
            <p:cNvSpPr txBox="1"/>
            <p:nvPr/>
          </p:nvSpPr>
          <p:spPr>
            <a:xfrm>
              <a:off x="7657689" y="1417861"/>
              <a:ext cx="3665747" cy="5505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>
                <a:lnSpc>
                  <a:spcPct val="107000"/>
                </a:lnSpc>
                <a:spcAft>
                  <a:spcPts val="400"/>
                </a:spcAft>
              </a:pPr>
              <a:r>
                <a:rPr lang="en-US" sz="1700" b="1" kern="100" dirty="0">
                  <a:solidFill>
                    <a:prstClr val="black"/>
                  </a:solidFill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Future State:</a:t>
              </a:r>
            </a:p>
            <a:p>
              <a:pPr algn="ctr" defTabSz="457189">
                <a:lnSpc>
                  <a:spcPct val="107000"/>
                </a:lnSpc>
                <a:spcAft>
                  <a:spcPts val="400"/>
                </a:spcAft>
              </a:pPr>
              <a:r>
                <a:rPr lang="en-US" sz="1500" b="1" i="1" kern="100" dirty="0">
                  <a:solidFill>
                    <a:prstClr val="black"/>
                  </a:solidFill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Providers can leverage the benefits of CareEmpower within Azara</a:t>
              </a: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3A8AF9-97EB-7909-A5A2-FE2D608DF447}"/>
              </a:ext>
            </a:extLst>
          </p:cNvPr>
          <p:cNvCxnSpPr>
            <a:cxnSpLocks/>
          </p:cNvCxnSpPr>
          <p:nvPr/>
        </p:nvCxnSpPr>
        <p:spPr>
          <a:xfrm>
            <a:off x="7605010" y="3570133"/>
            <a:ext cx="379200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8FF0871-70DE-6667-12FA-6A58E0041110}"/>
              </a:ext>
            </a:extLst>
          </p:cNvPr>
          <p:cNvCxnSpPr>
            <a:cxnSpLocks/>
          </p:cNvCxnSpPr>
          <p:nvPr/>
        </p:nvCxnSpPr>
        <p:spPr>
          <a:xfrm>
            <a:off x="7595969" y="4728947"/>
            <a:ext cx="3801049" cy="6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EEAED1-9EDE-BB34-C5AE-9E30C1679152}"/>
              </a:ext>
            </a:extLst>
          </p:cNvPr>
          <p:cNvSpPr/>
          <p:nvPr/>
        </p:nvSpPr>
        <p:spPr>
          <a:xfrm flipH="1">
            <a:off x="1388319" y="1810450"/>
            <a:ext cx="3801048" cy="4046279"/>
          </a:xfrm>
          <a:prstGeom prst="roundRect">
            <a:avLst>
              <a:gd name="adj" fmla="val 364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0E3DF0-E813-B6DA-D14F-97EF5797681E}"/>
              </a:ext>
            </a:extLst>
          </p:cNvPr>
          <p:cNvGrpSpPr/>
          <p:nvPr/>
        </p:nvGrpSpPr>
        <p:grpSpPr>
          <a:xfrm>
            <a:off x="1384481" y="1422059"/>
            <a:ext cx="3801048" cy="1021699"/>
            <a:chOff x="662652" y="1360961"/>
            <a:chExt cx="4170251" cy="689262"/>
          </a:xfrm>
        </p:grpSpPr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A9FCEAE3-9D04-4198-5A5C-4B61C3E552EA}"/>
                </a:ext>
              </a:extLst>
            </p:cNvPr>
            <p:cNvSpPr/>
            <p:nvPr/>
          </p:nvSpPr>
          <p:spPr>
            <a:xfrm flipH="1">
              <a:off x="662652" y="1360961"/>
              <a:ext cx="4170251" cy="689262"/>
            </a:xfrm>
            <a:prstGeom prst="round2Same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>
                <a:solidFill>
                  <a:prstClr val="white"/>
                </a:solidFill>
                <a:latin typeface="Avenir Next LT Pro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DB5ABF-2F04-3D5D-887B-83F00C05AA38}"/>
                </a:ext>
              </a:extLst>
            </p:cNvPr>
            <p:cNvSpPr txBox="1"/>
            <p:nvPr/>
          </p:nvSpPr>
          <p:spPr>
            <a:xfrm flipH="1">
              <a:off x="866299" y="1417515"/>
              <a:ext cx="3779115" cy="5471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>
                <a:lnSpc>
                  <a:spcPct val="107000"/>
                </a:lnSpc>
                <a:spcAft>
                  <a:spcPts val="400"/>
                </a:spcAft>
              </a:pPr>
              <a:r>
                <a:rPr lang="en-US" sz="1700" b="1" kern="100" dirty="0">
                  <a:solidFill>
                    <a:prstClr val="black"/>
                  </a:solidFill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Current State:</a:t>
              </a:r>
            </a:p>
            <a:p>
              <a:pPr algn="ctr" defTabSz="457189">
                <a:lnSpc>
                  <a:spcPct val="107000"/>
                </a:lnSpc>
                <a:spcAft>
                  <a:spcPts val="800"/>
                </a:spcAft>
              </a:pPr>
              <a:r>
                <a:rPr lang="en-US" sz="1500" b="1" i="1" kern="100" dirty="0">
                  <a:solidFill>
                    <a:prstClr val="black"/>
                  </a:solidFill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Providers are required to swivel chair between DRVS and CareEmpower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968B3A-DD31-EA07-88C3-1AD98043DB34}"/>
              </a:ext>
            </a:extLst>
          </p:cNvPr>
          <p:cNvCxnSpPr>
            <a:cxnSpLocks/>
          </p:cNvCxnSpPr>
          <p:nvPr/>
        </p:nvCxnSpPr>
        <p:spPr>
          <a:xfrm flipH="1">
            <a:off x="1401713" y="3565483"/>
            <a:ext cx="377303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C3342CF-74BB-D0AD-F961-B42E6142D84A}"/>
              </a:ext>
            </a:extLst>
          </p:cNvPr>
          <p:cNvCxnSpPr>
            <a:cxnSpLocks/>
          </p:cNvCxnSpPr>
          <p:nvPr/>
        </p:nvCxnSpPr>
        <p:spPr>
          <a:xfrm flipH="1">
            <a:off x="1412491" y="4747033"/>
            <a:ext cx="377303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D7710DE-BF07-DD82-9B86-52DCAC6B7F60}"/>
              </a:ext>
            </a:extLst>
          </p:cNvPr>
          <p:cNvGrpSpPr/>
          <p:nvPr/>
        </p:nvGrpSpPr>
        <p:grpSpPr>
          <a:xfrm>
            <a:off x="7724462" y="4934136"/>
            <a:ext cx="3542536" cy="646331"/>
            <a:chOff x="7675654" y="3760314"/>
            <a:chExt cx="3542536" cy="646330"/>
          </a:xfrm>
        </p:grpSpPr>
        <p:sp>
          <p:nvSpPr>
            <p:cNvPr id="88" name="Rectangle 16">
              <a:extLst>
                <a:ext uri="{FF2B5EF4-FFF2-40B4-BE49-F238E27FC236}">
                  <a16:creationId xmlns:a16="http://schemas.microsoft.com/office/drawing/2014/main" id="{3691601C-1C55-73C4-8412-A1391D025FAC}"/>
                </a:ext>
              </a:extLst>
            </p:cNvPr>
            <p:cNvSpPr/>
            <p:nvPr/>
          </p:nvSpPr>
          <p:spPr>
            <a:xfrm>
              <a:off x="7675654" y="3826708"/>
              <a:ext cx="497452" cy="4978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US" sz="2000" dirty="0">
                <a:solidFill>
                  <a:prstClr val="white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FEEA0AA-E955-5E9A-C05F-1A122BF94B27}"/>
                </a:ext>
              </a:extLst>
            </p:cNvPr>
            <p:cNvSpPr txBox="1"/>
            <p:nvPr/>
          </p:nvSpPr>
          <p:spPr>
            <a:xfrm>
              <a:off x="8301599" y="3760314"/>
              <a:ext cx="2916591" cy="646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189"/>
              <a:r>
                <a:rPr lang="en-US" sz="1400" kern="100" dirty="0">
                  <a:solidFill>
                    <a:prstClr val="black"/>
                  </a:solidFill>
                  <a:latin typeface="Avenir Next LT Pro" panose="020B05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Data needed to track completion of tasks for ECIP* will be embedded within Azara Care Connect </a:t>
              </a:r>
            </a:p>
          </p:txBody>
        </p:sp>
      </p:grpSp>
      <p:pic>
        <p:nvPicPr>
          <p:cNvPr id="132" name="Picture 2" descr="Equality Health and General Atlantic Announce Strategic Partnership to Help  Drive Continued Expansion of Equality's Value-Based Primary Care Network  and Technology Solutions | AZBio">
            <a:extLst>
              <a:ext uri="{FF2B5EF4-FFF2-40B4-BE49-F238E27FC236}">
                <a16:creationId xmlns:a16="http://schemas.microsoft.com/office/drawing/2014/main" id="{EE7DA96F-D510-7861-B7B9-894104E77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6084" y="244622"/>
            <a:ext cx="735101" cy="74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Home">
            <a:extLst>
              <a:ext uri="{FF2B5EF4-FFF2-40B4-BE49-F238E27FC236}">
                <a16:creationId xmlns:a16="http://schemas.microsoft.com/office/drawing/2014/main" id="{D3AB68BB-4EAF-5805-9124-B866A676D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82365" y="356791"/>
            <a:ext cx="1322260" cy="67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Plus Sign 133">
            <a:extLst>
              <a:ext uri="{FF2B5EF4-FFF2-40B4-BE49-F238E27FC236}">
                <a16:creationId xmlns:a16="http://schemas.microsoft.com/office/drawing/2014/main" id="{47BBE220-2539-696E-9FB8-117F8CC37938}"/>
              </a:ext>
            </a:extLst>
          </p:cNvPr>
          <p:cNvSpPr/>
          <p:nvPr/>
        </p:nvSpPr>
        <p:spPr>
          <a:xfrm>
            <a:off x="10202939" y="616167"/>
            <a:ext cx="164592" cy="164592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37BE4984-B992-77C2-2061-ED83DEEB5239}"/>
              </a:ext>
            </a:extLst>
          </p:cNvPr>
          <p:cNvSpPr/>
          <p:nvPr/>
        </p:nvSpPr>
        <p:spPr>
          <a:xfrm>
            <a:off x="5401306" y="2433549"/>
            <a:ext cx="1985905" cy="3423179"/>
          </a:xfrm>
          <a:prstGeom prst="roundRect">
            <a:avLst>
              <a:gd name="adj" fmla="val 6126"/>
            </a:avLst>
          </a:prstGeom>
          <a:solidFill>
            <a:srgbClr val="E7F1F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4345F96-4EFB-8C02-490B-C7153B29FDFE}"/>
              </a:ext>
            </a:extLst>
          </p:cNvPr>
          <p:cNvGrpSpPr/>
          <p:nvPr/>
        </p:nvGrpSpPr>
        <p:grpSpPr>
          <a:xfrm>
            <a:off x="6133801" y="2184505"/>
            <a:ext cx="510059" cy="518499"/>
            <a:chOff x="3769959" y="2682916"/>
            <a:chExt cx="555500" cy="555500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96051CD-679E-2AB0-5981-5A759802E37A}"/>
                </a:ext>
              </a:extLst>
            </p:cNvPr>
            <p:cNvSpPr/>
            <p:nvPr/>
          </p:nvSpPr>
          <p:spPr>
            <a:xfrm>
              <a:off x="3769959" y="2682916"/>
              <a:ext cx="555500" cy="555500"/>
            </a:xfrm>
            <a:custGeom>
              <a:avLst/>
              <a:gdLst>
                <a:gd name="connsiteX0" fmla="*/ 555500 w 555500"/>
                <a:gd name="connsiteY0" fmla="*/ 277750 h 555500"/>
                <a:gd name="connsiteX1" fmla="*/ 277750 w 555500"/>
                <a:gd name="connsiteY1" fmla="*/ 555500 h 555500"/>
                <a:gd name="connsiteX2" fmla="*/ 0 w 555500"/>
                <a:gd name="connsiteY2" fmla="*/ 277750 h 555500"/>
                <a:gd name="connsiteX3" fmla="*/ 277750 w 555500"/>
                <a:gd name="connsiteY3" fmla="*/ 0 h 555500"/>
                <a:gd name="connsiteX4" fmla="*/ 555500 w 555500"/>
                <a:gd name="connsiteY4" fmla="*/ 277750 h 55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500" h="555500">
                  <a:moveTo>
                    <a:pt x="555500" y="277750"/>
                  </a:moveTo>
                  <a:cubicBezTo>
                    <a:pt x="555500" y="431147"/>
                    <a:pt x="431147" y="555500"/>
                    <a:pt x="277750" y="555500"/>
                  </a:cubicBezTo>
                  <a:cubicBezTo>
                    <a:pt x="124353" y="555500"/>
                    <a:pt x="0" y="431147"/>
                    <a:pt x="0" y="277750"/>
                  </a:cubicBezTo>
                  <a:cubicBezTo>
                    <a:pt x="0" y="124353"/>
                    <a:pt x="124353" y="0"/>
                    <a:pt x="277750" y="0"/>
                  </a:cubicBezTo>
                  <a:cubicBezTo>
                    <a:pt x="431147" y="0"/>
                    <a:pt x="555500" y="124353"/>
                    <a:pt x="555500" y="277750"/>
                  </a:cubicBezTo>
                  <a:close/>
                </a:path>
              </a:pathLst>
            </a:custGeom>
            <a:solidFill>
              <a:srgbClr val="FFFFFF"/>
            </a:solidFill>
            <a:ln w="3114" cap="flat">
              <a:noFill/>
              <a:prstDash val="solid"/>
              <a:miter/>
            </a:ln>
            <a:effectLst>
              <a:outerShdw blurRad="304800" sx="102000" sy="102000" algn="ctr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defTabSz="457189"/>
              <a:endParaRPr lang="en-US" sz="1600">
                <a:solidFill>
                  <a:srgbClr val="101010">
                    <a:lumMod val="65000"/>
                    <a:lumOff val="35000"/>
                  </a:srgbClr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B74E4A8-43B7-662F-0D75-96DBBC7FE426}"/>
                </a:ext>
              </a:extLst>
            </p:cNvPr>
            <p:cNvSpPr/>
            <p:nvPr/>
          </p:nvSpPr>
          <p:spPr>
            <a:xfrm>
              <a:off x="3836594" y="2749551"/>
              <a:ext cx="422230" cy="422229"/>
            </a:xfrm>
            <a:custGeom>
              <a:avLst/>
              <a:gdLst>
                <a:gd name="connsiteX0" fmla="*/ 422230 w 422230"/>
                <a:gd name="connsiteY0" fmla="*/ 211115 h 422229"/>
                <a:gd name="connsiteX1" fmla="*/ 211115 w 422230"/>
                <a:gd name="connsiteY1" fmla="*/ 422230 h 422229"/>
                <a:gd name="connsiteX2" fmla="*/ 0 w 422230"/>
                <a:gd name="connsiteY2" fmla="*/ 211115 h 422229"/>
                <a:gd name="connsiteX3" fmla="*/ 211115 w 422230"/>
                <a:gd name="connsiteY3" fmla="*/ 0 h 422229"/>
                <a:gd name="connsiteX4" fmla="*/ 422230 w 422230"/>
                <a:gd name="connsiteY4" fmla="*/ 211115 h 42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230" h="422229">
                  <a:moveTo>
                    <a:pt x="422230" y="211115"/>
                  </a:moveTo>
                  <a:cubicBezTo>
                    <a:pt x="422230" y="327710"/>
                    <a:pt x="327711" y="422230"/>
                    <a:pt x="211115" y="422230"/>
                  </a:cubicBezTo>
                  <a:cubicBezTo>
                    <a:pt x="94520" y="422230"/>
                    <a:pt x="0" y="327710"/>
                    <a:pt x="0" y="211115"/>
                  </a:cubicBezTo>
                  <a:cubicBezTo>
                    <a:pt x="0" y="94519"/>
                    <a:pt x="94520" y="0"/>
                    <a:pt x="211115" y="0"/>
                  </a:cubicBezTo>
                  <a:cubicBezTo>
                    <a:pt x="327711" y="0"/>
                    <a:pt x="422230" y="94519"/>
                    <a:pt x="422230" y="211115"/>
                  </a:cubicBezTo>
                  <a:close/>
                </a:path>
              </a:pathLst>
            </a:custGeom>
            <a:solidFill>
              <a:schemeClr val="accent1"/>
            </a:solidFill>
            <a:ln w="31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 sz="1600" kern="0">
                <a:solidFill>
                  <a:srgbClr val="101010">
                    <a:lumMod val="65000"/>
                    <a:lumOff val="35000"/>
                  </a:srgbClr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C880E97-D4E1-5314-5C35-9D1601A062F6}"/>
                </a:ext>
              </a:extLst>
            </p:cNvPr>
            <p:cNvSpPr/>
            <p:nvPr/>
          </p:nvSpPr>
          <p:spPr>
            <a:xfrm>
              <a:off x="3996254" y="2845689"/>
              <a:ext cx="141132" cy="229564"/>
            </a:xfrm>
            <a:custGeom>
              <a:avLst/>
              <a:gdLst>
                <a:gd name="connsiteX0" fmla="*/ 18449 w 141132"/>
                <a:gd name="connsiteY0" fmla="*/ 229564 h 229564"/>
                <a:gd name="connsiteX1" fmla="*/ 5371 w 141132"/>
                <a:gd name="connsiteY1" fmla="*/ 223959 h 229564"/>
                <a:gd name="connsiteX2" fmla="*/ 5371 w 141132"/>
                <a:gd name="connsiteY2" fmla="*/ 197492 h 229564"/>
                <a:gd name="connsiteX3" fmla="*/ 88198 w 141132"/>
                <a:gd name="connsiteY3" fmla="*/ 114665 h 229564"/>
                <a:gd name="connsiteX4" fmla="*/ 5371 w 141132"/>
                <a:gd name="connsiteY4" fmla="*/ 31839 h 229564"/>
                <a:gd name="connsiteX5" fmla="*/ 5371 w 141132"/>
                <a:gd name="connsiteY5" fmla="*/ 5371 h 229564"/>
                <a:gd name="connsiteX6" fmla="*/ 31839 w 141132"/>
                <a:gd name="connsiteY6" fmla="*/ 5371 h 229564"/>
                <a:gd name="connsiteX7" fmla="*/ 141133 w 141132"/>
                <a:gd name="connsiteY7" fmla="*/ 114665 h 229564"/>
                <a:gd name="connsiteX8" fmla="*/ 31839 w 141132"/>
                <a:gd name="connsiteY8" fmla="*/ 223959 h 229564"/>
                <a:gd name="connsiteX9" fmla="*/ 18449 w 141132"/>
                <a:gd name="connsiteY9" fmla="*/ 229564 h 22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1132" h="229564">
                  <a:moveTo>
                    <a:pt x="18449" y="229564"/>
                  </a:moveTo>
                  <a:cubicBezTo>
                    <a:pt x="13778" y="229564"/>
                    <a:pt x="8796" y="227696"/>
                    <a:pt x="5371" y="223959"/>
                  </a:cubicBezTo>
                  <a:cubicBezTo>
                    <a:pt x="-1790" y="216798"/>
                    <a:pt x="-1790" y="204965"/>
                    <a:pt x="5371" y="197492"/>
                  </a:cubicBezTo>
                  <a:lnTo>
                    <a:pt x="88198" y="114665"/>
                  </a:lnTo>
                  <a:lnTo>
                    <a:pt x="5371" y="31839"/>
                  </a:lnTo>
                  <a:cubicBezTo>
                    <a:pt x="-1790" y="24677"/>
                    <a:pt x="-1790" y="12844"/>
                    <a:pt x="5371" y="5371"/>
                  </a:cubicBezTo>
                  <a:cubicBezTo>
                    <a:pt x="12533" y="-1790"/>
                    <a:pt x="24365" y="-1790"/>
                    <a:pt x="31839" y="5371"/>
                  </a:cubicBezTo>
                  <a:lnTo>
                    <a:pt x="141133" y="114665"/>
                  </a:lnTo>
                  <a:lnTo>
                    <a:pt x="31839" y="223959"/>
                  </a:lnTo>
                  <a:cubicBezTo>
                    <a:pt x="28102" y="227696"/>
                    <a:pt x="23431" y="229564"/>
                    <a:pt x="18449" y="229564"/>
                  </a:cubicBezTo>
                  <a:close/>
                </a:path>
              </a:pathLst>
            </a:custGeom>
            <a:solidFill>
              <a:sysClr val="window" lastClr="FFFFFF"/>
            </a:solidFill>
            <a:ln w="31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 sz="1600" kern="0">
                <a:solidFill>
                  <a:srgbClr val="101010">
                    <a:lumMod val="65000"/>
                    <a:lumOff val="35000"/>
                  </a:srgbClr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4ED59E93-3078-E38F-DF4D-EDF55CE640A7}"/>
              </a:ext>
            </a:extLst>
          </p:cNvPr>
          <p:cNvSpPr txBox="1"/>
          <p:nvPr/>
        </p:nvSpPr>
        <p:spPr>
          <a:xfrm flipH="1">
            <a:off x="5562601" y="3308319"/>
            <a:ext cx="1668495" cy="1565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189">
              <a:lnSpc>
                <a:spcPct val="107000"/>
              </a:lnSpc>
              <a:spcAft>
                <a:spcPts val="800"/>
              </a:spcAft>
            </a:pPr>
            <a:r>
              <a:rPr lang="en-US" sz="1600" b="1" kern="100" dirty="0">
                <a:solidFill>
                  <a:prstClr val="black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Practices that adopt Azara Care Connect will no longer need to use CareEmpower</a:t>
            </a:r>
          </a:p>
        </p:txBody>
      </p:sp>
      <p:pic>
        <p:nvPicPr>
          <p:cNvPr id="150" name="Graphic 149" descr="Transfer1 outline">
            <a:extLst>
              <a:ext uri="{FF2B5EF4-FFF2-40B4-BE49-F238E27FC236}">
                <a16:creationId xmlns:a16="http://schemas.microsoft.com/office/drawing/2014/main" id="{17552661-DFB9-56C6-22D9-F1EB9AA6FB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61477" y="5025300"/>
            <a:ext cx="410393" cy="410393"/>
          </a:xfrm>
          <a:prstGeom prst="rect">
            <a:avLst/>
          </a:prstGeom>
        </p:spPr>
      </p:pic>
      <p:grpSp>
        <p:nvGrpSpPr>
          <p:cNvPr id="162" name="Group 161">
            <a:extLst>
              <a:ext uri="{FF2B5EF4-FFF2-40B4-BE49-F238E27FC236}">
                <a16:creationId xmlns:a16="http://schemas.microsoft.com/office/drawing/2014/main" id="{890FDC07-3919-958A-6EA8-9B52689386DD}"/>
              </a:ext>
            </a:extLst>
          </p:cNvPr>
          <p:cNvGrpSpPr/>
          <p:nvPr/>
        </p:nvGrpSpPr>
        <p:grpSpPr>
          <a:xfrm>
            <a:off x="7729889" y="2696841"/>
            <a:ext cx="3604160" cy="646331"/>
            <a:chOff x="7700474" y="2662826"/>
            <a:chExt cx="3604160" cy="646332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9C8722FE-6DDC-8EFD-F857-5E4711A7BC1F}"/>
                </a:ext>
              </a:extLst>
            </p:cNvPr>
            <p:cNvGrpSpPr/>
            <p:nvPr/>
          </p:nvGrpSpPr>
          <p:grpSpPr>
            <a:xfrm>
              <a:off x="7700474" y="2662826"/>
              <a:ext cx="3604160" cy="646332"/>
              <a:chOff x="7698462" y="2669188"/>
              <a:chExt cx="3604160" cy="646332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F6BB4D5-862B-FE74-E30A-6B743C69B043}"/>
                  </a:ext>
                </a:extLst>
              </p:cNvPr>
              <p:cNvSpPr txBox="1"/>
              <p:nvPr/>
            </p:nvSpPr>
            <p:spPr>
              <a:xfrm>
                <a:off x="8350406" y="2669188"/>
                <a:ext cx="2952216" cy="646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89"/>
                <a:r>
                  <a:rPr lang="en-US" sz="1400" kern="100" dirty="0">
                    <a:solidFill>
                      <a:prstClr val="black"/>
                    </a:solidFill>
                    <a:latin typeface="Avenir Next LT Pro" panose="020B05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All patient data needed for care coordination will be centralized within Azara’s platform</a:t>
                </a:r>
              </a:p>
            </p:txBody>
          </p:sp>
          <p:sp>
            <p:nvSpPr>
              <p:cNvPr id="156" name="Rectangle 16">
                <a:extLst>
                  <a:ext uri="{FF2B5EF4-FFF2-40B4-BE49-F238E27FC236}">
                    <a16:creationId xmlns:a16="http://schemas.microsoft.com/office/drawing/2014/main" id="{82B96BF1-DCAE-A14F-1355-CD9867DDB064}"/>
                  </a:ext>
                </a:extLst>
              </p:cNvPr>
              <p:cNvSpPr/>
              <p:nvPr/>
            </p:nvSpPr>
            <p:spPr>
              <a:xfrm>
                <a:off x="7698462" y="2742573"/>
                <a:ext cx="497452" cy="4978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 sz="2000">
                  <a:solidFill>
                    <a:prstClr val="white"/>
                  </a:solidFill>
                  <a:latin typeface="Avenir Next LT Pro" panose="020B0504020202020204" pitchFamily="34" charset="0"/>
                </a:endParaRPr>
              </a:p>
            </p:txBody>
          </p:sp>
        </p:grpSp>
        <p:pic>
          <p:nvPicPr>
            <p:cNvPr id="158" name="Graphic 157">
              <a:extLst>
                <a:ext uri="{FF2B5EF4-FFF2-40B4-BE49-F238E27FC236}">
                  <a16:creationId xmlns:a16="http://schemas.microsoft.com/office/drawing/2014/main" id="{45E98EBB-B060-5046-932B-995C7A1ED7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15625" y="2842721"/>
              <a:ext cx="278799" cy="278799"/>
            </a:xfrm>
            <a:prstGeom prst="rect">
              <a:avLst/>
            </a:prstGeom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E4A1E15-93E3-30C3-2BD8-9AE36F63F096}"/>
              </a:ext>
            </a:extLst>
          </p:cNvPr>
          <p:cNvGrpSpPr/>
          <p:nvPr/>
        </p:nvGrpSpPr>
        <p:grpSpPr>
          <a:xfrm>
            <a:off x="7729890" y="3830337"/>
            <a:ext cx="3522473" cy="646331"/>
            <a:chOff x="7729489" y="3976435"/>
            <a:chExt cx="3522473" cy="64633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4DC2DE9-93E4-F275-CBCA-49C1D09D8B14}"/>
                </a:ext>
              </a:extLst>
            </p:cNvPr>
            <p:cNvGrpSpPr/>
            <p:nvPr/>
          </p:nvGrpSpPr>
          <p:grpSpPr>
            <a:xfrm>
              <a:off x="7729489" y="3976435"/>
              <a:ext cx="3522473" cy="646330"/>
              <a:chOff x="7686140" y="3023887"/>
              <a:chExt cx="3522473" cy="646330"/>
            </a:xfrm>
          </p:grpSpPr>
          <p:sp>
            <p:nvSpPr>
              <p:cNvPr id="84" name="Rectangle 16">
                <a:extLst>
                  <a:ext uri="{FF2B5EF4-FFF2-40B4-BE49-F238E27FC236}">
                    <a16:creationId xmlns:a16="http://schemas.microsoft.com/office/drawing/2014/main" id="{ADDEF92C-A262-3C4D-FDCA-035AA3FE13A5}"/>
                  </a:ext>
                </a:extLst>
              </p:cNvPr>
              <p:cNvSpPr/>
              <p:nvPr/>
            </p:nvSpPr>
            <p:spPr>
              <a:xfrm>
                <a:off x="7686140" y="3093642"/>
                <a:ext cx="497452" cy="4978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 sz="2000" dirty="0">
                  <a:solidFill>
                    <a:prstClr val="white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40C926D-3873-6BB0-6E85-AC4252590F45}"/>
                  </a:ext>
                </a:extLst>
              </p:cNvPr>
              <p:cNvSpPr txBox="1"/>
              <p:nvPr/>
            </p:nvSpPr>
            <p:spPr>
              <a:xfrm>
                <a:off x="8301599" y="3023887"/>
                <a:ext cx="2907014" cy="646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89"/>
                <a:r>
                  <a:rPr lang="en-US" sz="1400" kern="100" dirty="0">
                    <a:solidFill>
                      <a:prstClr val="black"/>
                    </a:solidFill>
                    <a:latin typeface="Avenir Next LT Pro" panose="020B05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Identified gaps will be surfaced and tracked within Azara Care Connect and incorporated into care plans </a:t>
                </a:r>
              </a:p>
            </p:txBody>
          </p:sp>
        </p:grpSp>
        <p:pic>
          <p:nvPicPr>
            <p:cNvPr id="159" name="Graphic 158" descr="Clipboard Mixed outline">
              <a:extLst>
                <a:ext uri="{FF2B5EF4-FFF2-40B4-BE49-F238E27FC236}">
                  <a16:creationId xmlns:a16="http://schemas.microsoft.com/office/drawing/2014/main" id="{E22A0F9B-B77B-F7E3-8081-6FA05838CB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93247" y="4113968"/>
              <a:ext cx="364533" cy="364533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424A223-53FE-53AD-8A24-F8490B680109}"/>
              </a:ext>
            </a:extLst>
          </p:cNvPr>
          <p:cNvGrpSpPr/>
          <p:nvPr/>
        </p:nvGrpSpPr>
        <p:grpSpPr>
          <a:xfrm>
            <a:off x="1493846" y="2702999"/>
            <a:ext cx="3610329" cy="646331"/>
            <a:chOff x="1489754" y="2733333"/>
            <a:chExt cx="3610329" cy="64633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87D84BD-67BB-FF57-B39B-E9DB37ED6780}"/>
                </a:ext>
              </a:extLst>
            </p:cNvPr>
            <p:cNvGrpSpPr/>
            <p:nvPr/>
          </p:nvGrpSpPr>
          <p:grpSpPr>
            <a:xfrm>
              <a:off x="1489754" y="2733333"/>
              <a:ext cx="3610329" cy="646332"/>
              <a:chOff x="938522" y="2287460"/>
              <a:chExt cx="3610329" cy="646332"/>
            </a:xfrm>
          </p:grpSpPr>
          <p:sp>
            <p:nvSpPr>
              <p:cNvPr id="27" name="Rectangle 16">
                <a:extLst>
                  <a:ext uri="{FF2B5EF4-FFF2-40B4-BE49-F238E27FC236}">
                    <a16:creationId xmlns:a16="http://schemas.microsoft.com/office/drawing/2014/main" id="{FAA4316E-3972-5575-5FDB-D34A387B5764}"/>
                  </a:ext>
                </a:extLst>
              </p:cNvPr>
              <p:cNvSpPr/>
              <p:nvPr/>
            </p:nvSpPr>
            <p:spPr>
              <a:xfrm>
                <a:off x="938522" y="2327589"/>
                <a:ext cx="497452" cy="4978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 sz="2000">
                  <a:solidFill>
                    <a:prstClr val="white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5CED10-74BE-EF11-0194-5F689376B70B}"/>
                  </a:ext>
                </a:extLst>
              </p:cNvPr>
              <p:cNvSpPr txBox="1"/>
              <p:nvPr/>
            </p:nvSpPr>
            <p:spPr>
              <a:xfrm>
                <a:off x="1596635" y="2287460"/>
                <a:ext cx="2952216" cy="646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89"/>
                <a:r>
                  <a:rPr lang="en-US" sz="1400" kern="100" dirty="0">
                    <a:solidFill>
                      <a:prstClr val="black"/>
                    </a:solidFill>
                    <a:latin typeface="Avenir Next LT Pro" panose="020B05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DRVS is utilized by providers to leverage data from EHRs, Payers, Claims and Health Plans</a:t>
                </a:r>
              </a:p>
            </p:txBody>
          </p:sp>
        </p:grpSp>
        <p:pic>
          <p:nvPicPr>
            <p:cNvPr id="164" name="Graphic 163" descr="Bar chart outline">
              <a:extLst>
                <a:ext uri="{FF2B5EF4-FFF2-40B4-BE49-F238E27FC236}">
                  <a16:creationId xmlns:a16="http://schemas.microsoft.com/office/drawing/2014/main" id="{C3ECAD8A-AE25-68BB-28AF-81ED5D36D6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568640" y="2844530"/>
              <a:ext cx="345954" cy="345954"/>
            </a:xfrm>
            <a:prstGeom prst="rect">
              <a:avLst/>
            </a:prstGeom>
          </p:spPr>
        </p:pic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5A77D28-3802-913B-0114-22883102DD9A}"/>
              </a:ext>
            </a:extLst>
          </p:cNvPr>
          <p:cNvGrpSpPr/>
          <p:nvPr/>
        </p:nvGrpSpPr>
        <p:grpSpPr>
          <a:xfrm>
            <a:off x="1495207" y="3817386"/>
            <a:ext cx="3594323" cy="646331"/>
            <a:chOff x="1468598" y="3617474"/>
            <a:chExt cx="3594322" cy="64633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09A7699-AA42-FFC6-6366-845174BCBB97}"/>
                </a:ext>
              </a:extLst>
            </p:cNvPr>
            <p:cNvGrpSpPr/>
            <p:nvPr/>
          </p:nvGrpSpPr>
          <p:grpSpPr>
            <a:xfrm>
              <a:off x="1468598" y="3617474"/>
              <a:ext cx="3594322" cy="646330"/>
              <a:chOff x="954529" y="3223943"/>
              <a:chExt cx="3594322" cy="646330"/>
            </a:xfrm>
          </p:grpSpPr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AD57386C-F0DE-2CDF-D657-1F9D4EAF9637}"/>
                  </a:ext>
                </a:extLst>
              </p:cNvPr>
              <p:cNvSpPr/>
              <p:nvPr/>
            </p:nvSpPr>
            <p:spPr>
              <a:xfrm>
                <a:off x="954529" y="3304593"/>
                <a:ext cx="497452" cy="4978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 sz="2000">
                  <a:solidFill>
                    <a:prstClr val="white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9B3643-5A30-4C7F-63CF-522117BA0344}"/>
                  </a:ext>
                </a:extLst>
              </p:cNvPr>
              <p:cNvSpPr txBox="1"/>
              <p:nvPr/>
            </p:nvSpPr>
            <p:spPr>
              <a:xfrm>
                <a:off x="1596636" y="3223943"/>
                <a:ext cx="2952215" cy="646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89"/>
                <a:r>
                  <a:rPr lang="en-US" sz="1400" kern="100" dirty="0">
                    <a:solidFill>
                      <a:prstClr val="black"/>
                    </a:solidFill>
                    <a:latin typeface="Avenir Next LT Pro" panose="020B05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CareEmpower is used to prioritize patient care and develop treatment plans aligned with value-based care</a:t>
                </a:r>
              </a:p>
            </p:txBody>
          </p:sp>
        </p:grpSp>
        <p:pic>
          <p:nvPicPr>
            <p:cNvPr id="167" name="Graphic 166" descr="Heart with pulse outline">
              <a:extLst>
                <a:ext uri="{FF2B5EF4-FFF2-40B4-BE49-F238E27FC236}">
                  <a16:creationId xmlns:a16="http://schemas.microsoft.com/office/drawing/2014/main" id="{A5AA5C9C-5A00-84E6-470C-65C09B2C3E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508683" y="3757807"/>
              <a:ext cx="417483" cy="417483"/>
            </a:xfrm>
            <a:prstGeom prst="rect">
              <a:avLst/>
            </a:prstGeom>
          </p:spPr>
        </p:pic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9F59E6F-DA07-0A6E-4593-AC551AAE60BA}"/>
              </a:ext>
            </a:extLst>
          </p:cNvPr>
          <p:cNvGrpSpPr/>
          <p:nvPr/>
        </p:nvGrpSpPr>
        <p:grpSpPr>
          <a:xfrm>
            <a:off x="1498649" y="4927672"/>
            <a:ext cx="3587441" cy="646331"/>
            <a:chOff x="1502088" y="5028369"/>
            <a:chExt cx="3587441" cy="64633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69C3338-187F-578A-1134-95313AE54F79}"/>
                </a:ext>
              </a:extLst>
            </p:cNvPr>
            <p:cNvGrpSpPr/>
            <p:nvPr/>
          </p:nvGrpSpPr>
          <p:grpSpPr>
            <a:xfrm>
              <a:off x="1502088" y="5028369"/>
              <a:ext cx="3587441" cy="646330"/>
              <a:chOff x="961410" y="4160426"/>
              <a:chExt cx="3587441" cy="646330"/>
            </a:xfrm>
          </p:grpSpPr>
          <p:sp>
            <p:nvSpPr>
              <p:cNvPr id="40" name="Rectangle 16">
                <a:extLst>
                  <a:ext uri="{FF2B5EF4-FFF2-40B4-BE49-F238E27FC236}">
                    <a16:creationId xmlns:a16="http://schemas.microsoft.com/office/drawing/2014/main" id="{8A2A6C8E-C1D5-EE81-E679-3F82120A4D95}"/>
                  </a:ext>
                </a:extLst>
              </p:cNvPr>
              <p:cNvSpPr/>
              <p:nvPr/>
            </p:nvSpPr>
            <p:spPr>
              <a:xfrm>
                <a:off x="961410" y="4211640"/>
                <a:ext cx="497452" cy="49789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/>
                <a:endParaRPr lang="en-US" sz="2000">
                  <a:solidFill>
                    <a:prstClr val="white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3186911-83AB-98E5-1B45-9B6FC27D8AD5}"/>
                  </a:ext>
                </a:extLst>
              </p:cNvPr>
              <p:cNvSpPr txBox="1"/>
              <p:nvPr/>
            </p:nvSpPr>
            <p:spPr>
              <a:xfrm>
                <a:off x="1596635" y="4160426"/>
                <a:ext cx="2952216" cy="646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189"/>
                <a:r>
                  <a:rPr lang="en-US" sz="1400" kern="100" dirty="0">
                    <a:solidFill>
                      <a:prstClr val="black"/>
                    </a:solidFill>
                    <a:latin typeface="Avenir Next LT Pro" panose="020B05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Completion of tasks and gap closures must be tracked within CareEmpower for ECIP eligibility </a:t>
                </a:r>
              </a:p>
            </p:txBody>
          </p:sp>
          <p:sp>
            <p:nvSpPr>
              <p:cNvPr id="44" name="Freeform 116">
                <a:extLst>
                  <a:ext uri="{FF2B5EF4-FFF2-40B4-BE49-F238E27FC236}">
                    <a16:creationId xmlns:a16="http://schemas.microsoft.com/office/drawing/2014/main" id="{50FE8DC0-C1D3-01E4-8AD7-718ADE7B4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005" y="4412609"/>
                <a:ext cx="68758" cy="48842"/>
              </a:xfrm>
              <a:custGeom>
                <a:avLst/>
                <a:gdLst>
                  <a:gd name="T0" fmla="*/ 149 w 149"/>
                  <a:gd name="T1" fmla="*/ 0 h 133"/>
                  <a:gd name="T2" fmla="*/ 43 w 149"/>
                  <a:gd name="T3" fmla="*/ 133 h 133"/>
                  <a:gd name="T4" fmla="*/ 0 w 149"/>
                  <a:gd name="T5" fmla="*/ 9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33">
                    <a:moveTo>
                      <a:pt x="149" y="0"/>
                    </a:moveTo>
                    <a:lnTo>
                      <a:pt x="43" y="133"/>
                    </a:lnTo>
                    <a:lnTo>
                      <a:pt x="0" y="90"/>
                    </a:lnTo>
                  </a:path>
                </a:pathLst>
              </a:custGeom>
              <a:noFill/>
              <a:ln w="142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189"/>
                <a:endParaRPr lang="id-ID">
                  <a:solidFill>
                    <a:prstClr val="black"/>
                  </a:solidFill>
                  <a:latin typeface="Avenir Next LT Pro"/>
                </a:endParaRPr>
              </a:p>
            </p:txBody>
          </p:sp>
        </p:grpSp>
        <p:pic>
          <p:nvPicPr>
            <p:cNvPr id="170" name="Graphic 169" descr="Hamburger Menu Icon outline">
              <a:extLst>
                <a:ext uri="{FF2B5EF4-FFF2-40B4-BE49-F238E27FC236}">
                  <a16:creationId xmlns:a16="http://schemas.microsoft.com/office/drawing/2014/main" id="{C1D43B55-DD9F-4FD4-59AA-22C345A74C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582516" y="5172537"/>
              <a:ext cx="355279" cy="355279"/>
            </a:xfrm>
            <a:prstGeom prst="rect">
              <a:avLst/>
            </a:prstGeom>
          </p:spPr>
        </p:pic>
        <p:sp>
          <p:nvSpPr>
            <p:cNvPr id="171" name="Freeform 116">
              <a:extLst>
                <a:ext uri="{FF2B5EF4-FFF2-40B4-BE49-F238E27FC236}">
                  <a16:creationId xmlns:a16="http://schemas.microsoft.com/office/drawing/2014/main" id="{D0E69233-3BDD-F5C2-C54C-9148747CA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2683" y="5373312"/>
              <a:ext cx="68758" cy="48842"/>
            </a:xfrm>
            <a:custGeom>
              <a:avLst/>
              <a:gdLst>
                <a:gd name="T0" fmla="*/ 149 w 149"/>
                <a:gd name="T1" fmla="*/ 0 h 133"/>
                <a:gd name="T2" fmla="*/ 43 w 149"/>
                <a:gd name="T3" fmla="*/ 133 h 133"/>
                <a:gd name="T4" fmla="*/ 0 w 149"/>
                <a:gd name="T5" fmla="*/ 9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133">
                  <a:moveTo>
                    <a:pt x="149" y="0"/>
                  </a:moveTo>
                  <a:lnTo>
                    <a:pt x="43" y="133"/>
                  </a:lnTo>
                  <a:lnTo>
                    <a:pt x="0" y="9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189"/>
              <a:endParaRPr lang="id-ID">
                <a:solidFill>
                  <a:prstClr val="black"/>
                </a:solidFill>
                <a:latin typeface="Avenir Next LT Pro"/>
              </a:endParaRPr>
            </a:p>
          </p:txBody>
        </p:sp>
        <p:sp>
          <p:nvSpPr>
            <p:cNvPr id="172" name="Freeform 116">
              <a:extLst>
                <a:ext uri="{FF2B5EF4-FFF2-40B4-BE49-F238E27FC236}">
                  <a16:creationId xmlns:a16="http://schemas.microsoft.com/office/drawing/2014/main" id="{FE4A509A-F3FA-473B-6D02-D84CAD238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879" y="5197419"/>
              <a:ext cx="68758" cy="48842"/>
            </a:xfrm>
            <a:custGeom>
              <a:avLst/>
              <a:gdLst>
                <a:gd name="T0" fmla="*/ 149 w 149"/>
                <a:gd name="T1" fmla="*/ 0 h 133"/>
                <a:gd name="T2" fmla="*/ 43 w 149"/>
                <a:gd name="T3" fmla="*/ 133 h 133"/>
                <a:gd name="T4" fmla="*/ 0 w 149"/>
                <a:gd name="T5" fmla="*/ 9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133">
                  <a:moveTo>
                    <a:pt x="149" y="0"/>
                  </a:moveTo>
                  <a:lnTo>
                    <a:pt x="43" y="133"/>
                  </a:lnTo>
                  <a:lnTo>
                    <a:pt x="0" y="90"/>
                  </a:lnTo>
                </a:path>
              </a:pathLst>
            </a:custGeom>
            <a:noFill/>
            <a:ln w="14288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189"/>
              <a:endParaRPr lang="id-ID">
                <a:solidFill>
                  <a:prstClr val="black"/>
                </a:solidFill>
                <a:latin typeface="Avenir Next LT Pro"/>
              </a:endParaRPr>
            </a:p>
          </p:txBody>
        </p:sp>
        <p:pic>
          <p:nvPicPr>
            <p:cNvPr id="174" name="Graphic 173" descr="Dollar with solid fill">
              <a:extLst>
                <a:ext uri="{FF2B5EF4-FFF2-40B4-BE49-F238E27FC236}">
                  <a16:creationId xmlns:a16="http://schemas.microsoft.com/office/drawing/2014/main" id="{17ECA47B-DE00-7BF1-1F66-FA4040D75C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805669" y="5168422"/>
              <a:ext cx="97660" cy="97660"/>
            </a:xfrm>
            <a:prstGeom prst="rect">
              <a:avLst/>
            </a:prstGeom>
          </p:spPr>
        </p:pic>
        <p:pic>
          <p:nvPicPr>
            <p:cNvPr id="177" name="Graphic 176" descr="Dollar with solid fill">
              <a:extLst>
                <a:ext uri="{FF2B5EF4-FFF2-40B4-BE49-F238E27FC236}">
                  <a16:creationId xmlns:a16="http://schemas.microsoft.com/office/drawing/2014/main" id="{899BF849-DBB8-2E93-F304-9A573D239D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809162" y="5264065"/>
              <a:ext cx="97660" cy="97660"/>
            </a:xfrm>
            <a:prstGeom prst="rect">
              <a:avLst/>
            </a:prstGeom>
          </p:spPr>
        </p:pic>
        <p:pic>
          <p:nvPicPr>
            <p:cNvPr id="178" name="Graphic 177" descr="Dollar with solid fill">
              <a:extLst>
                <a:ext uri="{FF2B5EF4-FFF2-40B4-BE49-F238E27FC236}">
                  <a16:creationId xmlns:a16="http://schemas.microsoft.com/office/drawing/2014/main" id="{D6A9892B-46AF-03CE-70DA-63E624AE2B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810677" y="5349916"/>
              <a:ext cx="97660" cy="9766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D900F4-CC76-7568-0560-A78159A15E0E}"/>
              </a:ext>
            </a:extLst>
          </p:cNvPr>
          <p:cNvSpPr txBox="1"/>
          <p:nvPr/>
        </p:nvSpPr>
        <p:spPr>
          <a:xfrm>
            <a:off x="7943148" y="5952883"/>
            <a:ext cx="3453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ECIP - Equality Health Incentive Program</a:t>
            </a:r>
          </a:p>
        </p:txBody>
      </p:sp>
      <p:sp>
        <p:nvSpPr>
          <p:cNvPr id="5025" name="Title"/>
          <p:cNvSpPr>
            <a:spLocks noGrp="1"/>
          </p:cNvSpPr>
          <p:nvPr>
            <p:ph type="title"/>
          </p:nvPr>
        </p:nvSpPr>
        <p:spPr>
          <a:xfrm>
            <a:off x="1088136" y="182880"/>
            <a:ext cx="8138160" cy="429768"/>
          </a:xfrm>
        </p:spPr>
        <p:txBody>
          <a:bodyPr/>
          <a:lstStyle/>
          <a:p>
            <a:r>
              <a:rPr lang="en-US" dirty="0"/>
              <a:t>Integrating Equality Health &amp; Azara</a:t>
            </a:r>
          </a:p>
        </p:txBody>
      </p:sp>
      <p:sp>
        <p:nvSpPr>
          <p:cNvPr id="5026" name="Subtitle"/>
          <p:cNvSpPr>
            <a:spLocks noGrp="1"/>
          </p:cNvSpPr>
          <p:nvPr>
            <p:ph type="body" sz="quarter" idx="13"/>
          </p:nvPr>
        </p:nvSpPr>
        <p:spPr>
          <a:xfrm>
            <a:off x="1088136" y="630936"/>
            <a:ext cx="8138160" cy="283464"/>
          </a:xfrm>
        </p:spPr>
        <p:txBody>
          <a:bodyPr/>
          <a:lstStyle/>
          <a:p>
            <a:r>
              <a:rPr lang="en-US" dirty="0"/>
              <a:t>Reducing the administrative burden on providers</a:t>
            </a:r>
          </a:p>
        </p:txBody>
      </p:sp>
    </p:spTree>
    <p:extLst>
      <p:ext uri="{BB962C8B-B14F-4D97-AF65-F5344CB8AC3E}">
        <p14:creationId xmlns:p14="http://schemas.microsoft.com/office/powerpoint/2010/main" val="28630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rd 1"/>
          <p:cNvSpPr/>
          <p:nvPr/>
        </p:nvSpPr>
        <p:spPr>
          <a:xfrm>
            <a:off x="1143111" y="1586063"/>
            <a:ext cx="5168900" cy="1905000"/>
          </a:xfrm>
          <a:prstGeom prst="roundRect">
            <a:avLst>
              <a:gd name="adj" fmla="val 8000"/>
            </a:avLst>
          </a:prstGeom>
          <a:solidFill>
            <a:srgbClr val="E9F7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Icon bg 1"/>
          <p:cNvSpPr/>
          <p:nvPr/>
        </p:nvSpPr>
        <p:spPr>
          <a:xfrm>
            <a:off x="1473311" y="2144863"/>
            <a:ext cx="800000" cy="800000"/>
          </a:xfrm>
          <a:prstGeom prst="ellipse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Glyph"/>
          <p:cNvSpPr/>
          <p:nvPr/>
        </p:nvSpPr>
        <p:spPr>
          <a:xfrm>
            <a:off x="1663811" y="2360763"/>
            <a:ext cx="420000" cy="400000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Card text 1"/>
          <p:cNvSpPr txBox="1"/>
          <p:nvPr/>
        </p:nvSpPr>
        <p:spPr>
          <a:xfrm>
            <a:off x="2425811" y="1916263"/>
            <a:ext cx="3683000" cy="1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04F5B"/>
                </a:solidFill>
                <a:latin typeface="Avenir Next LT Pro"/>
              </a:rPr>
              <a:t>One population health platform</a:t>
            </a:r>
          </a:p>
          <a:p>
            <a:pPr marL="0" indent="0">
              <a:buNone/>
            </a:pPr>
            <a:r>
              <a:rPr lang="en-US" sz="1250">
                <a:solidFill>
                  <a:srgbClr val="4B5159"/>
                </a:solidFill>
                <a:latin typeface="Avenir Next LT Pro"/>
              </a:rPr>
              <a:t>Practice-level platform with direct EHR connection plus care coordination tools</a:t>
            </a:r>
          </a:p>
        </p:txBody>
      </p:sp>
      <p:sp>
        <p:nvSpPr>
          <p:cNvPr id="16" name="Card 2"/>
          <p:cNvSpPr/>
          <p:nvPr/>
        </p:nvSpPr>
        <p:spPr>
          <a:xfrm>
            <a:off x="6629511" y="1586063"/>
            <a:ext cx="5168900" cy="1905000"/>
          </a:xfrm>
          <a:prstGeom prst="roundRect">
            <a:avLst>
              <a:gd name="adj" fmla="val 8000"/>
            </a:avLst>
          </a:prstGeom>
          <a:solidFill>
            <a:srgbClr val="E7F1F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con bg 2"/>
          <p:cNvSpPr/>
          <p:nvPr/>
        </p:nvSpPr>
        <p:spPr>
          <a:xfrm>
            <a:off x="6959711" y="2144863"/>
            <a:ext cx="800000" cy="80000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Glyph"/>
          <p:cNvSpPr/>
          <p:nvPr/>
        </p:nvSpPr>
        <p:spPr>
          <a:xfrm>
            <a:off x="7124811" y="2373463"/>
            <a:ext cx="300000" cy="340000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Glyph"/>
          <p:cNvSpPr/>
          <p:nvPr/>
        </p:nvSpPr>
        <p:spPr>
          <a:xfrm>
            <a:off x="7328011" y="2373463"/>
            <a:ext cx="300000" cy="340000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ard text 2"/>
          <p:cNvSpPr txBox="1"/>
          <p:nvPr/>
        </p:nvSpPr>
        <p:spPr>
          <a:xfrm>
            <a:off x="7912211" y="1916263"/>
            <a:ext cx="3683000" cy="1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04F5B"/>
                </a:solidFill>
                <a:latin typeface="Avenir Next LT Pro"/>
              </a:rPr>
              <a:t>Streamlined workflows</a:t>
            </a:r>
          </a:p>
          <a:p>
            <a:pPr marL="0" indent="0">
              <a:buNone/>
            </a:pPr>
            <a:r>
              <a:rPr lang="en-US" sz="1250">
                <a:solidFill>
                  <a:srgbClr val="4B5159"/>
                </a:solidFill>
                <a:latin typeface="Avenir Next LT Pro"/>
              </a:rPr>
              <a:t>Built to support the EH Program Pillars end to end</a:t>
            </a:r>
          </a:p>
        </p:txBody>
      </p:sp>
      <p:sp>
        <p:nvSpPr>
          <p:cNvPr id="22" name="Card 3"/>
          <p:cNvSpPr/>
          <p:nvPr/>
        </p:nvSpPr>
        <p:spPr>
          <a:xfrm>
            <a:off x="1143111" y="3745063"/>
            <a:ext cx="5168900" cy="1905000"/>
          </a:xfrm>
          <a:prstGeom prst="roundRect">
            <a:avLst>
              <a:gd name="adj" fmla="val 8000"/>
            </a:avLst>
          </a:prstGeom>
          <a:solidFill>
            <a:srgbClr val="EAEFF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Icon bg 3"/>
          <p:cNvSpPr/>
          <p:nvPr/>
        </p:nvSpPr>
        <p:spPr>
          <a:xfrm>
            <a:off x="1473311" y="4303863"/>
            <a:ext cx="800000" cy="800000"/>
          </a:xfrm>
          <a:prstGeom prst="ellipse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Glyph"/>
          <p:cNvSpPr/>
          <p:nvPr/>
        </p:nvSpPr>
        <p:spPr>
          <a:xfrm>
            <a:off x="1638411" y="4735663"/>
            <a:ext cx="110000" cy="1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Glyph"/>
          <p:cNvSpPr/>
          <p:nvPr/>
        </p:nvSpPr>
        <p:spPr>
          <a:xfrm>
            <a:off x="1803511" y="4621363"/>
            <a:ext cx="110000" cy="3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Glyph"/>
          <p:cNvSpPr/>
          <p:nvPr/>
        </p:nvSpPr>
        <p:spPr>
          <a:xfrm>
            <a:off x="1955911" y="4494363"/>
            <a:ext cx="110000" cy="4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Card text 3"/>
          <p:cNvSpPr txBox="1"/>
          <p:nvPr/>
        </p:nvSpPr>
        <p:spPr>
          <a:xfrm>
            <a:off x="2425811" y="4075263"/>
            <a:ext cx="3683000" cy="1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04F5B"/>
                </a:solidFill>
                <a:latin typeface="Avenir Next LT Pro"/>
              </a:rPr>
              <a:t>Population health analytics</a:t>
            </a:r>
          </a:p>
          <a:p>
            <a:pPr marL="0" indent="0">
              <a:buNone/>
            </a:pPr>
            <a:r>
              <a:rPr lang="en-US" sz="1250">
                <a:solidFill>
                  <a:srgbClr val="4B5159"/>
                </a:solidFill>
                <a:latin typeface="Avenir Next LT Pro"/>
              </a:rPr>
              <a:t>Actionable insight across your EH member population</a:t>
            </a:r>
          </a:p>
        </p:txBody>
      </p:sp>
      <p:sp>
        <p:nvSpPr>
          <p:cNvPr id="29" name="Card 4"/>
          <p:cNvSpPr/>
          <p:nvPr/>
        </p:nvSpPr>
        <p:spPr>
          <a:xfrm>
            <a:off x="6629511" y="3745063"/>
            <a:ext cx="5168900" cy="1905000"/>
          </a:xfrm>
          <a:prstGeom prst="roundRect">
            <a:avLst>
              <a:gd name="adj" fmla="val 8000"/>
            </a:avLst>
          </a:prstGeom>
          <a:solidFill>
            <a:srgbClr val="FCEEE7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Icon bg 4"/>
          <p:cNvSpPr/>
          <p:nvPr/>
        </p:nvSpPr>
        <p:spPr>
          <a:xfrm>
            <a:off x="6959711" y="4303863"/>
            <a:ext cx="800000" cy="800000"/>
          </a:xfrm>
          <a:prstGeom prst="ellipse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Glyph"/>
          <p:cNvSpPr/>
          <p:nvPr/>
        </p:nvSpPr>
        <p:spPr>
          <a:xfrm>
            <a:off x="7112111" y="4570563"/>
            <a:ext cx="480000" cy="280000"/>
          </a:xfrm>
          <a:prstGeom prst="leftRightArrow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Card text 4"/>
          <p:cNvSpPr txBox="1"/>
          <p:nvPr/>
        </p:nvSpPr>
        <p:spPr>
          <a:xfrm>
            <a:off x="7912211" y="4075263"/>
            <a:ext cx="3683000" cy="1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004F5B"/>
                </a:solidFill>
                <a:latin typeface="Avenir Next LT Pro"/>
              </a:rPr>
              <a:t>Automated data transfer</a:t>
            </a:r>
          </a:p>
          <a:p>
            <a:pPr marL="0" indent="0">
              <a:buNone/>
            </a:pPr>
            <a:r>
              <a:rPr lang="en-US" sz="1250">
                <a:solidFill>
                  <a:srgbClr val="4B5159"/>
                </a:solidFill>
                <a:latin typeface="Avenir Next LT Pro"/>
              </a:rPr>
              <a:t>Data moves between the practice and EH automatically*</a:t>
            </a:r>
          </a:p>
        </p:txBody>
      </p:sp>
      <p:sp>
        <p:nvSpPr>
          <p:cNvPr id="34" name="Footnote"/>
          <p:cNvSpPr txBox="1"/>
          <p:nvPr/>
        </p:nvSpPr>
        <p:spPr>
          <a:xfrm>
            <a:off x="1143111" y="5827863"/>
            <a:ext cx="10655300" cy="4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r"/>
            <a:r>
              <a:rPr lang="en-US" sz="1050" dirty="0">
                <a:solidFill>
                  <a:srgbClr val="4B5159"/>
                </a:solidFill>
                <a:latin typeface="Avenir Next LT Pro"/>
              </a:rPr>
              <a:t>*All ECIP program incentives will be administered based on EH provided quarterly reports.</a:t>
            </a:r>
          </a:p>
        </p:txBody>
      </p:sp>
      <p:sp>
        <p:nvSpPr>
          <p:cNvPr id="5070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Value of Integrating the Data</a:t>
            </a:r>
          </a:p>
        </p:txBody>
      </p:sp>
      <p:sp>
        <p:nvSpPr>
          <p:cNvPr id="5071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One platform, one workflow, one data spine</a:t>
            </a:r>
          </a:p>
        </p:txBody>
      </p:sp>
    </p:spTree>
    <p:extLst>
      <p:ext uri="{BB962C8B-B14F-4D97-AF65-F5344CB8AC3E}">
        <p14:creationId xmlns:p14="http://schemas.microsoft.com/office/powerpoint/2010/main" val="24398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2B227-9723-4C85-243D-2E5EC9DBA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8" name="Conn">
            <a:extLst>
              <a:ext uri="{FF2B5EF4-FFF2-40B4-BE49-F238E27FC236}">
                <a16:creationId xmlns:a16="http://schemas.microsoft.com/office/drawing/2014/main" id="{3B9992B2-466D-6A2A-850D-E6232830D2B2}"/>
              </a:ext>
            </a:extLst>
          </p:cNvPr>
          <p:cNvSpPr/>
          <p:nvPr/>
        </p:nvSpPr>
        <p:spPr>
          <a:xfrm>
            <a:off x="4244340" y="3937952"/>
            <a:ext cx="558800" cy="76200"/>
          </a:xfrm>
          <a:prstGeom prst="rect">
            <a:avLst/>
          </a:prstGeom>
          <a:solidFill>
            <a:srgbClr val="D7DAD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7" name="Conn">
            <a:extLst>
              <a:ext uri="{FF2B5EF4-FFF2-40B4-BE49-F238E27FC236}">
                <a16:creationId xmlns:a16="http://schemas.microsoft.com/office/drawing/2014/main" id="{2B1AC191-5CDC-1023-C7CB-E71F11A989E8}"/>
              </a:ext>
            </a:extLst>
          </p:cNvPr>
          <p:cNvSpPr/>
          <p:nvPr/>
        </p:nvSpPr>
        <p:spPr>
          <a:xfrm>
            <a:off x="7406640" y="3937952"/>
            <a:ext cx="558800" cy="76200"/>
          </a:xfrm>
          <a:prstGeom prst="rect">
            <a:avLst/>
          </a:prstGeom>
          <a:solidFill>
            <a:srgbClr val="D7DAD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6" name="Conn">
            <a:extLst>
              <a:ext uri="{FF2B5EF4-FFF2-40B4-BE49-F238E27FC236}">
                <a16:creationId xmlns:a16="http://schemas.microsoft.com/office/drawing/2014/main" id="{13D39089-C268-73E4-980A-D94C3BD6E5BF}"/>
              </a:ext>
            </a:extLst>
          </p:cNvPr>
          <p:cNvSpPr/>
          <p:nvPr/>
        </p:nvSpPr>
        <p:spPr>
          <a:xfrm>
            <a:off x="6060440" y="5271452"/>
            <a:ext cx="76200" cy="406400"/>
          </a:xfrm>
          <a:prstGeom prst="rect">
            <a:avLst/>
          </a:prstGeom>
          <a:solidFill>
            <a:srgbClr val="D7DAD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5" name="Conn">
            <a:extLst>
              <a:ext uri="{FF2B5EF4-FFF2-40B4-BE49-F238E27FC236}">
                <a16:creationId xmlns:a16="http://schemas.microsoft.com/office/drawing/2014/main" id="{E2FCBE12-C650-8484-7D4A-85F6BEB0220F}"/>
              </a:ext>
            </a:extLst>
          </p:cNvPr>
          <p:cNvSpPr/>
          <p:nvPr/>
        </p:nvSpPr>
        <p:spPr>
          <a:xfrm>
            <a:off x="6060440" y="2261552"/>
            <a:ext cx="76200" cy="406400"/>
          </a:xfrm>
          <a:prstGeom prst="rect">
            <a:avLst/>
          </a:prstGeom>
          <a:solidFill>
            <a:srgbClr val="D7DAD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72" name="Title">
            <a:extLst>
              <a:ext uri="{FF2B5EF4-FFF2-40B4-BE49-F238E27FC236}">
                <a16:creationId xmlns:a16="http://schemas.microsoft.com/office/drawing/2014/main" id="{D5538475-1466-2EA8-4ED6-F8BABE7B7C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80657" y="343725"/>
            <a:ext cx="10648950" cy="428625"/>
          </a:xfrm>
        </p:spPr>
        <p:txBody>
          <a:bodyPr/>
          <a:lstStyle/>
          <a:p>
            <a:r>
              <a:rPr lang="en-US" sz="3600" dirty="0"/>
              <a:t>The Goal: One Population Health Program</a:t>
            </a:r>
          </a:p>
        </p:txBody>
      </p:sp>
      <p:sp>
        <p:nvSpPr>
          <p:cNvPr id="5073" name="Subtitle">
            <a:extLst>
              <a:ext uri="{FF2B5EF4-FFF2-40B4-BE49-F238E27FC236}">
                <a16:creationId xmlns:a16="http://schemas.microsoft.com/office/drawing/2014/main" id="{0EEFDA19-AB8A-E0A4-3E50-E51F67B76AA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80657" y="861314"/>
            <a:ext cx="10648950" cy="2841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Avenir Next LT Pro"/>
              </a:rPr>
              <a:t>Azara DRVS as the single spine for EH population health management</a:t>
            </a:r>
          </a:p>
        </p:txBody>
      </p:sp>
      <p:sp>
        <p:nvSpPr>
          <p:cNvPr id="5074" name="Ring">
            <a:extLst>
              <a:ext uri="{FF2B5EF4-FFF2-40B4-BE49-F238E27FC236}">
                <a16:creationId xmlns:a16="http://schemas.microsoft.com/office/drawing/2014/main" id="{B027F19E-A02B-C1F6-887A-20009EBCD3E4}"/>
              </a:ext>
            </a:extLst>
          </p:cNvPr>
          <p:cNvSpPr/>
          <p:nvPr/>
        </p:nvSpPr>
        <p:spPr>
          <a:xfrm>
            <a:off x="4752340" y="2617152"/>
            <a:ext cx="2706624" cy="2706624"/>
          </a:xfrm>
          <a:prstGeom prst="ellipse">
            <a:avLst/>
          </a:prstGeom>
          <a:solidFill>
            <a:srgbClr val="D7DAD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75" name="Hub">
            <a:extLst>
              <a:ext uri="{FF2B5EF4-FFF2-40B4-BE49-F238E27FC236}">
                <a16:creationId xmlns:a16="http://schemas.microsoft.com/office/drawing/2014/main" id="{640FB441-ED63-12EA-0D1D-59A971CC53EC}"/>
              </a:ext>
            </a:extLst>
          </p:cNvPr>
          <p:cNvSpPr/>
          <p:nvPr/>
        </p:nvSpPr>
        <p:spPr>
          <a:xfrm>
            <a:off x="4917440" y="2782252"/>
            <a:ext cx="2377440" cy="2377440"/>
          </a:xfrm>
          <a:prstGeom prst="ellipse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76" name="Text">
            <a:extLst>
              <a:ext uri="{FF2B5EF4-FFF2-40B4-BE49-F238E27FC236}">
                <a16:creationId xmlns:a16="http://schemas.microsoft.com/office/drawing/2014/main" id="{C5370B13-30C0-F2B8-A2FB-E7EC8BEA633C}"/>
              </a:ext>
            </a:extLst>
          </p:cNvPr>
          <p:cNvSpPr txBox="1"/>
          <p:nvPr/>
        </p:nvSpPr>
        <p:spPr>
          <a:xfrm>
            <a:off x="5146040" y="3010852"/>
            <a:ext cx="192024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6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Azara DRVS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for EH Population Health Management</a:t>
            </a:r>
          </a:p>
        </p:txBody>
      </p:sp>
      <p:sp>
        <p:nvSpPr>
          <p:cNvPr id="5077" name="Sat">
            <a:extLst>
              <a:ext uri="{FF2B5EF4-FFF2-40B4-BE49-F238E27FC236}">
                <a16:creationId xmlns:a16="http://schemas.microsoft.com/office/drawing/2014/main" id="{8E694C1B-F06E-B0A2-FF5D-C46AEB21B859}"/>
              </a:ext>
            </a:extLst>
          </p:cNvPr>
          <p:cNvSpPr/>
          <p:nvPr/>
        </p:nvSpPr>
        <p:spPr>
          <a:xfrm>
            <a:off x="4803140" y="1448752"/>
            <a:ext cx="2828014" cy="868680"/>
          </a:xfrm>
          <a:prstGeom prst="roundRect">
            <a:avLst>
              <a:gd name="adj" fmla="val 12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78" name="Text">
            <a:extLst>
              <a:ext uri="{FF2B5EF4-FFF2-40B4-BE49-F238E27FC236}">
                <a16:creationId xmlns:a16="http://schemas.microsoft.com/office/drawing/2014/main" id="{46897DF8-E06F-910B-F956-AD5A79D11735}"/>
              </a:ext>
            </a:extLst>
          </p:cNvPr>
          <p:cNvSpPr txBox="1"/>
          <p:nvPr/>
        </p:nvSpPr>
        <p:spPr>
          <a:xfrm>
            <a:off x="4863768" y="1448752"/>
            <a:ext cx="2706623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Attributed Member Reporting</a:t>
            </a:r>
          </a:p>
        </p:txBody>
      </p:sp>
      <p:sp>
        <p:nvSpPr>
          <p:cNvPr id="5079" name="Sat">
            <a:extLst>
              <a:ext uri="{FF2B5EF4-FFF2-40B4-BE49-F238E27FC236}">
                <a16:creationId xmlns:a16="http://schemas.microsoft.com/office/drawing/2014/main" id="{F3DE0A8C-3A86-0ADA-3CCD-ED3503908DDA}"/>
              </a:ext>
            </a:extLst>
          </p:cNvPr>
          <p:cNvSpPr/>
          <p:nvPr/>
        </p:nvSpPr>
        <p:spPr>
          <a:xfrm>
            <a:off x="7889240" y="3544252"/>
            <a:ext cx="2560320" cy="868680"/>
          </a:xfrm>
          <a:prstGeom prst="roundRect">
            <a:avLst>
              <a:gd name="adj" fmla="val 12000"/>
            </a:avLst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0" name="Text">
            <a:extLst>
              <a:ext uri="{FF2B5EF4-FFF2-40B4-BE49-F238E27FC236}">
                <a16:creationId xmlns:a16="http://schemas.microsoft.com/office/drawing/2014/main" id="{332EE960-A687-5E47-F7C0-8DDDD89C0C25}"/>
              </a:ext>
            </a:extLst>
          </p:cNvPr>
          <p:cNvSpPr txBox="1"/>
          <p:nvPr/>
        </p:nvSpPr>
        <p:spPr>
          <a:xfrm>
            <a:off x="7889240" y="3544252"/>
            <a:ext cx="2560320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Care Gap Reconciliation</a:t>
            </a:r>
          </a:p>
        </p:txBody>
      </p:sp>
      <p:sp>
        <p:nvSpPr>
          <p:cNvPr id="5081" name="Sat">
            <a:extLst>
              <a:ext uri="{FF2B5EF4-FFF2-40B4-BE49-F238E27FC236}">
                <a16:creationId xmlns:a16="http://schemas.microsoft.com/office/drawing/2014/main" id="{533AB141-65BB-4382-F8CB-AECED2D8AC9C}"/>
              </a:ext>
            </a:extLst>
          </p:cNvPr>
          <p:cNvSpPr/>
          <p:nvPr/>
        </p:nvSpPr>
        <p:spPr>
          <a:xfrm>
            <a:off x="4815840" y="5627052"/>
            <a:ext cx="2560320" cy="868680"/>
          </a:xfrm>
          <a:prstGeom prst="roundRect">
            <a:avLst>
              <a:gd name="adj" fmla="val 12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2" name="Text">
            <a:extLst>
              <a:ext uri="{FF2B5EF4-FFF2-40B4-BE49-F238E27FC236}">
                <a16:creationId xmlns:a16="http://schemas.microsoft.com/office/drawing/2014/main" id="{AB2D7709-F158-216F-B635-6E8AE86FFBF9}"/>
              </a:ext>
            </a:extLst>
          </p:cNvPr>
          <p:cNvSpPr txBox="1"/>
          <p:nvPr/>
        </p:nvSpPr>
        <p:spPr>
          <a:xfrm>
            <a:off x="4815840" y="5627052"/>
            <a:ext cx="2560320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Care Coordination</a:t>
            </a:r>
          </a:p>
        </p:txBody>
      </p:sp>
      <p:sp>
        <p:nvSpPr>
          <p:cNvPr id="5083" name="Sat">
            <a:extLst>
              <a:ext uri="{FF2B5EF4-FFF2-40B4-BE49-F238E27FC236}">
                <a16:creationId xmlns:a16="http://schemas.microsoft.com/office/drawing/2014/main" id="{EC51C31C-C9D8-C742-C1A7-54825FF50B4D}"/>
              </a:ext>
            </a:extLst>
          </p:cNvPr>
          <p:cNvSpPr/>
          <p:nvPr/>
        </p:nvSpPr>
        <p:spPr>
          <a:xfrm>
            <a:off x="1755140" y="3544252"/>
            <a:ext cx="2560320" cy="868680"/>
          </a:xfrm>
          <a:prstGeom prst="roundRect">
            <a:avLst>
              <a:gd name="adj" fmla="val 12000"/>
            </a:avLst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84" name="Text">
            <a:extLst>
              <a:ext uri="{FF2B5EF4-FFF2-40B4-BE49-F238E27FC236}">
                <a16:creationId xmlns:a16="http://schemas.microsoft.com/office/drawing/2014/main" id="{052E5F42-30B7-5835-6089-2A9F64C5EC46}"/>
              </a:ext>
            </a:extLst>
          </p:cNvPr>
          <p:cNvSpPr txBox="1"/>
          <p:nvPr/>
        </p:nvSpPr>
        <p:spPr>
          <a:xfrm>
            <a:off x="1755140" y="3544252"/>
            <a:ext cx="2560320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Point of Care Engagement</a:t>
            </a:r>
          </a:p>
        </p:txBody>
      </p:sp>
    </p:spTree>
    <p:extLst>
      <p:ext uri="{BB962C8B-B14F-4D97-AF65-F5344CB8AC3E}">
        <p14:creationId xmlns:p14="http://schemas.microsoft.com/office/powerpoint/2010/main" val="883426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D7543-5EB6-E127-D348-C1C2C948E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C0F8B27E-DEAC-501F-926E-85FF92549A93}"/>
              </a:ext>
            </a:extLst>
          </p:cNvPr>
          <p:cNvSpPr/>
          <p:nvPr/>
        </p:nvSpPr>
        <p:spPr>
          <a:xfrm>
            <a:off x="91601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SECTION 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4124F9-BBDB-D835-9048-F207A026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0" y="3938638"/>
            <a:ext cx="10635605" cy="428714"/>
          </a:xfrm>
        </p:spPr>
        <p:txBody>
          <a:bodyPr/>
          <a:lstStyle/>
          <a:p>
            <a:r>
              <a:rPr lang="en-US" sz="480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From Challenges to </a:t>
            </a:r>
            <a:r>
              <a:rPr lang="en-US" sz="4800" dirty="0">
                <a:solidFill>
                  <a:schemeClr val="accent4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Opportunity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24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4943" y="1886127"/>
            <a:ext cx="3474720" cy="3977640"/>
          </a:xfrm>
          <a:prstGeom prst="roundRect">
            <a:avLst>
              <a:gd name="adj" fmla="val 3158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3"/>
          <p:cNvSpPr/>
          <p:nvPr/>
        </p:nvSpPr>
        <p:spPr>
          <a:xfrm>
            <a:off x="1084983" y="2160447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STRATIFY</a:t>
            </a: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 4"/>
          <p:cNvSpPr/>
          <p:nvPr/>
        </p:nvSpPr>
        <p:spPr>
          <a:xfrm>
            <a:off x="3096663" y="2069007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30000"/>
                  </a:srgb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1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ext 5"/>
          <p:cNvSpPr/>
          <p:nvPr/>
        </p:nvSpPr>
        <p:spPr>
          <a:xfrm>
            <a:off x="1084983" y="2800527"/>
            <a:ext cx="23591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Risk Stratification</a:t>
            </a: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ext 6"/>
          <p:cNvSpPr/>
          <p:nvPr/>
        </p:nvSpPr>
        <p:spPr>
          <a:xfrm>
            <a:off x="1084983" y="3852087"/>
            <a:ext cx="2880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Segment the panel so finite resources land on the members who move outcomes and cost.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7"/>
          <p:cNvSpPr/>
          <p:nvPr/>
        </p:nvSpPr>
        <p:spPr>
          <a:xfrm>
            <a:off x="4193943" y="3577767"/>
            <a:ext cx="393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→</a:t>
            </a:r>
            <a:endParaRPr kumimoji="0" lang="en-US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41415" y="1886127"/>
            <a:ext cx="3474720" cy="397764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61455" y="2160447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TARGET</a:t>
            </a: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73135" y="2069007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30000"/>
                  </a:srgb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2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861455" y="2800527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Targeted Intervention</a:t>
            </a: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861455" y="3852087"/>
            <a:ext cx="2880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Match intervention intensity to member need, closing care and quality gaps deliberately.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70415" y="3577767"/>
            <a:ext cx="393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5A6A6E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→</a:t>
            </a:r>
            <a:endParaRPr kumimoji="0" lang="en-US" sz="2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317887" y="1886127"/>
            <a:ext cx="3474720" cy="397764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37927" y="2160447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EXECUTE</a:t>
            </a: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649607" y="2069007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30000"/>
                  </a:srgbClr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3</a:t>
            </a: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637927" y="2800527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Field-Level Execution</a:t>
            </a: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637927" y="3852087"/>
            <a:ext cx="28803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Put Care Specialists and Community Health Workers where members live to build trust and reconnect them to a PCP.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C25EEFBE-84A0-2482-AE88-E63D169E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Three Levers Address the Challenges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6801262-3CFB-357A-DB3C-FA4097AD48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Stratify the population, target the intervention to the need, and execute in the field where members actually are.</a:t>
            </a:r>
          </a:p>
        </p:txBody>
      </p:sp>
    </p:spTree>
    <p:extLst>
      <p:ext uri="{BB962C8B-B14F-4D97-AF65-F5344CB8AC3E}">
        <p14:creationId xmlns:p14="http://schemas.microsoft.com/office/powerpoint/2010/main" val="1584586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030A7E-50CC-4895-B35B-95ADCD964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accent2"/>
                </a:solidFill>
              </a:rPr>
              <a:t>EH + Azara </a:t>
            </a:r>
            <a:r>
              <a:rPr lang="en-US" dirty="0">
                <a:solidFill>
                  <a:schemeClr val="accent1"/>
                </a:solidFill>
              </a:rPr>
              <a:t>Data Lifecycle</a:t>
            </a:r>
          </a:p>
        </p:txBody>
      </p:sp>
      <p:sp>
        <p:nvSpPr>
          <p:cNvPr id="201" name="Card1"/>
          <p:cNvSpPr/>
          <p:nvPr/>
        </p:nvSpPr>
        <p:spPr>
          <a:xfrm>
            <a:off x="1104900" y="1066873"/>
            <a:ext cx="3873500" cy="2050000"/>
          </a:xfrm>
          <a:prstGeom prst="roundRect">
            <a:avLst>
              <a:gd name="adj" fmla="val 6000"/>
            </a:avLst>
          </a:prstGeom>
          <a:solidFill>
            <a:srgbClr val="F5F8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2" name="CardBar1"/>
          <p:cNvSpPr/>
          <p:nvPr/>
        </p:nvSpPr>
        <p:spPr>
          <a:xfrm>
            <a:off x="1104900" y="1066873"/>
            <a:ext cx="3873500" cy="90000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3" name="Badge1"/>
          <p:cNvSpPr/>
          <p:nvPr/>
        </p:nvSpPr>
        <p:spPr>
          <a:xfrm>
            <a:off x="1352000" y="1326873"/>
            <a:ext cx="560000" cy="560000"/>
          </a:xfrm>
          <a:prstGeom prst="ellipse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4" name="BadgeT1"/>
          <p:cNvSpPr txBox="1"/>
          <p:nvPr/>
        </p:nvSpPr>
        <p:spPr>
          <a:xfrm>
            <a:off x="1352000" y="1326873"/>
            <a:ext cx="560000" cy="5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venir Next LT Pro"/>
              </a:rPr>
              <a:t>1</a:t>
            </a:r>
          </a:p>
        </p:txBody>
      </p:sp>
      <p:sp>
        <p:nvSpPr>
          <p:cNvPr id="205" name="CardT1"/>
          <p:cNvSpPr txBox="1"/>
          <p:nvPr/>
        </p:nvSpPr>
        <p:spPr>
          <a:xfrm>
            <a:off x="2057400" y="1366873"/>
            <a:ext cx="271780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400" b="1">
                <a:solidFill>
                  <a:srgbClr val="004F5B"/>
                </a:solidFill>
                <a:latin typeface="Avenir Next LT Pro"/>
              </a:rPr>
              <a:t>EH SENDS DATA</a:t>
            </a:r>
          </a:p>
        </p:txBody>
      </p:sp>
      <p:sp>
        <p:nvSpPr>
          <p:cNvPr id="206" name="CardB1"/>
          <p:cNvSpPr txBox="1"/>
          <p:nvPr/>
        </p:nvSpPr>
        <p:spPr>
          <a:xfrm>
            <a:off x="1384300" y="2016873"/>
            <a:ext cx="33147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Calculates care gaps and prioritization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Member roster monthly (2nd Friday)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Care gap file weekly (Friday)</a:t>
            </a:r>
          </a:p>
        </p:txBody>
      </p:sp>
      <p:sp>
        <p:nvSpPr>
          <p:cNvPr id="207" name="Card2"/>
          <p:cNvSpPr/>
          <p:nvPr/>
        </p:nvSpPr>
        <p:spPr>
          <a:xfrm>
            <a:off x="7861300" y="1066873"/>
            <a:ext cx="3873500" cy="2050000"/>
          </a:xfrm>
          <a:prstGeom prst="roundRect">
            <a:avLst>
              <a:gd name="adj" fmla="val 6000"/>
            </a:avLst>
          </a:prstGeom>
          <a:solidFill>
            <a:srgbClr val="F5F8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8" name="CardBar2"/>
          <p:cNvSpPr/>
          <p:nvPr/>
        </p:nvSpPr>
        <p:spPr>
          <a:xfrm>
            <a:off x="7861300" y="1066873"/>
            <a:ext cx="3873500" cy="90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9" name="Badge2"/>
          <p:cNvSpPr/>
          <p:nvPr/>
        </p:nvSpPr>
        <p:spPr>
          <a:xfrm>
            <a:off x="8115300" y="1326873"/>
            <a:ext cx="560000" cy="560000"/>
          </a:xfrm>
          <a:prstGeom prst="ellipse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0" name="BadgeT2"/>
          <p:cNvSpPr txBox="1"/>
          <p:nvPr/>
        </p:nvSpPr>
        <p:spPr>
          <a:xfrm>
            <a:off x="8115300" y="1326873"/>
            <a:ext cx="560000" cy="5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venir Next LT Pro"/>
              </a:rPr>
              <a:t>2</a:t>
            </a:r>
          </a:p>
        </p:txBody>
      </p:sp>
      <p:sp>
        <p:nvSpPr>
          <p:cNvPr id="211" name="CardT2"/>
          <p:cNvSpPr txBox="1"/>
          <p:nvPr/>
        </p:nvSpPr>
        <p:spPr>
          <a:xfrm>
            <a:off x="8813800" y="1366873"/>
            <a:ext cx="271780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400" b="1">
                <a:solidFill>
                  <a:srgbClr val="00B0BE"/>
                </a:solidFill>
                <a:latin typeface="Avenir Next LT Pro"/>
              </a:rPr>
              <a:t>AZARA INGESTS + MATCHES</a:t>
            </a:r>
          </a:p>
        </p:txBody>
      </p:sp>
      <p:sp>
        <p:nvSpPr>
          <p:cNvPr id="212" name="CardB2"/>
          <p:cNvSpPr txBox="1"/>
          <p:nvPr/>
        </p:nvSpPr>
        <p:spPr>
          <a:xfrm>
            <a:off x="8140700" y="2016873"/>
            <a:ext cx="33147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Loads care gap data into DRVS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Matches member to patient (DOB, policy #)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Matches EH gaps to member roster</a:t>
            </a:r>
          </a:p>
        </p:txBody>
      </p:sp>
      <p:sp>
        <p:nvSpPr>
          <p:cNvPr id="213" name="Card3"/>
          <p:cNvSpPr/>
          <p:nvPr/>
        </p:nvSpPr>
        <p:spPr>
          <a:xfrm>
            <a:off x="7861300" y="3916873"/>
            <a:ext cx="3873500" cy="2050000"/>
          </a:xfrm>
          <a:prstGeom prst="roundRect">
            <a:avLst>
              <a:gd name="adj" fmla="val 6000"/>
            </a:avLst>
          </a:prstGeom>
          <a:solidFill>
            <a:srgbClr val="F5F8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4" name="CardBar3"/>
          <p:cNvSpPr/>
          <p:nvPr/>
        </p:nvSpPr>
        <p:spPr>
          <a:xfrm>
            <a:off x="7861300" y="3916873"/>
            <a:ext cx="3873500" cy="90000"/>
          </a:xfrm>
          <a:prstGeom prst="rect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5" name="Badge3"/>
          <p:cNvSpPr/>
          <p:nvPr/>
        </p:nvSpPr>
        <p:spPr>
          <a:xfrm>
            <a:off x="8115300" y="4176873"/>
            <a:ext cx="560000" cy="560000"/>
          </a:xfrm>
          <a:prstGeom prst="ellipse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6" name="BadgeT3"/>
          <p:cNvSpPr txBox="1"/>
          <p:nvPr/>
        </p:nvSpPr>
        <p:spPr>
          <a:xfrm>
            <a:off x="8115300" y="4176873"/>
            <a:ext cx="560000" cy="5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venir Next LT Pro"/>
              </a:rPr>
              <a:t>3</a:t>
            </a:r>
          </a:p>
        </p:txBody>
      </p:sp>
      <p:sp>
        <p:nvSpPr>
          <p:cNvPr id="217" name="CardT3"/>
          <p:cNvSpPr txBox="1"/>
          <p:nvPr/>
        </p:nvSpPr>
        <p:spPr>
          <a:xfrm>
            <a:off x="8813800" y="4216873"/>
            <a:ext cx="271780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C440A"/>
                </a:solidFill>
                <a:latin typeface="Avenir Next LT Pro"/>
              </a:rPr>
              <a:t>PRACTICE TAKES ACTION</a:t>
            </a:r>
          </a:p>
        </p:txBody>
      </p:sp>
      <p:sp>
        <p:nvSpPr>
          <p:cNvPr id="218" name="CardB3"/>
          <p:cNvSpPr txBox="1"/>
          <p:nvPr/>
        </p:nvSpPr>
        <p:spPr>
          <a:xfrm>
            <a:off x="8140700" y="4866873"/>
            <a:ext cx="33147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Care gaps sent to ACC nightly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Outreach and care team closes gaps in DRVS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Practice collaborates with EH supports</a:t>
            </a:r>
          </a:p>
        </p:txBody>
      </p:sp>
      <p:sp>
        <p:nvSpPr>
          <p:cNvPr id="219" name="Card4"/>
          <p:cNvSpPr/>
          <p:nvPr/>
        </p:nvSpPr>
        <p:spPr>
          <a:xfrm>
            <a:off x="1104900" y="3916873"/>
            <a:ext cx="3873500" cy="2050000"/>
          </a:xfrm>
          <a:prstGeom prst="roundRect">
            <a:avLst>
              <a:gd name="adj" fmla="val 6000"/>
            </a:avLst>
          </a:prstGeom>
          <a:solidFill>
            <a:srgbClr val="F5F8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0" name="CardBar4"/>
          <p:cNvSpPr/>
          <p:nvPr/>
        </p:nvSpPr>
        <p:spPr>
          <a:xfrm>
            <a:off x="1104900" y="3916873"/>
            <a:ext cx="3873500" cy="90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1" name="Badge4"/>
          <p:cNvSpPr/>
          <p:nvPr/>
        </p:nvSpPr>
        <p:spPr>
          <a:xfrm>
            <a:off x="1352000" y="4176873"/>
            <a:ext cx="560000" cy="560000"/>
          </a:xfrm>
          <a:prstGeom prst="ellipse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2" name="BadgeT4"/>
          <p:cNvSpPr txBox="1"/>
          <p:nvPr/>
        </p:nvSpPr>
        <p:spPr>
          <a:xfrm>
            <a:off x="1352000" y="4176873"/>
            <a:ext cx="560000" cy="5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venir Next LT Pro"/>
              </a:rPr>
              <a:t>4</a:t>
            </a:r>
          </a:p>
        </p:txBody>
      </p:sp>
      <p:sp>
        <p:nvSpPr>
          <p:cNvPr id="223" name="CardT4"/>
          <p:cNvSpPr txBox="1"/>
          <p:nvPr/>
        </p:nvSpPr>
        <p:spPr>
          <a:xfrm>
            <a:off x="2057400" y="4216873"/>
            <a:ext cx="271780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400" b="1">
                <a:solidFill>
                  <a:srgbClr val="00B0BE"/>
                </a:solidFill>
                <a:latin typeface="Avenir Next LT Pro"/>
              </a:rPr>
              <a:t>DATA FLOWS BACK</a:t>
            </a:r>
          </a:p>
        </p:txBody>
      </p:sp>
      <p:sp>
        <p:nvSpPr>
          <p:cNvPr id="224" name="CardB4"/>
          <p:cNvSpPr txBox="1"/>
          <p:nvPr/>
        </p:nvSpPr>
        <p:spPr>
          <a:xfrm>
            <a:off x="1384300" y="4866873"/>
            <a:ext cx="33147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Azara sends supplemental data* to EH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EH ingests the data with claims</a:t>
            </a:r>
          </a:p>
          <a:p>
            <a:pPr marL="0" indent="0" algn="l">
              <a:buNone/>
            </a:pPr>
            <a:r>
              <a:rPr lang="en-US" sz="1200" b="0">
                <a:solidFill>
                  <a:srgbClr val="3F4750"/>
                </a:solidFill>
                <a:latin typeface="Avenir Next LT Pro"/>
              </a:rPr>
              <a:t>•  Cycle restarts</a:t>
            </a:r>
          </a:p>
        </p:txBody>
      </p:sp>
      <p:sp>
        <p:nvSpPr>
          <p:cNvPr id="225" name="HubRing"/>
          <p:cNvSpPr/>
          <p:nvPr/>
        </p:nvSpPr>
        <p:spPr>
          <a:xfrm>
            <a:off x="5384800" y="2476873"/>
            <a:ext cx="2080000" cy="2080000"/>
          </a:xfrm>
          <a:prstGeom prst="ellipse">
            <a:avLst/>
          </a:prstGeom>
          <a:solidFill>
            <a:srgbClr val="E8F4F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6" name="Hub"/>
          <p:cNvSpPr/>
          <p:nvPr/>
        </p:nvSpPr>
        <p:spPr>
          <a:xfrm>
            <a:off x="5473700" y="2566873"/>
            <a:ext cx="1900000" cy="1900000"/>
          </a:xfrm>
          <a:prstGeom prst="ellipse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7" name="HubT"/>
          <p:cNvSpPr txBox="1"/>
          <p:nvPr/>
        </p:nvSpPr>
        <p:spPr>
          <a:xfrm>
            <a:off x="5473700" y="2566873"/>
            <a:ext cx="1900000" cy="19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venir Next LT Pro"/>
              </a:rPr>
              <a:t>DATA</a:t>
            </a:r>
          </a:p>
          <a:p>
            <a:pPr marL="0" indent="0" algn="ctr">
              <a:buNone/>
            </a:pPr>
            <a:r>
              <a:rPr lang="en-US" sz="1600" b="1">
                <a:solidFill>
                  <a:srgbClr val="00B0BE"/>
                </a:solidFill>
                <a:latin typeface="Avenir Next LT Pro"/>
              </a:rPr>
              <a:t>LIFECYCLE</a:t>
            </a:r>
          </a:p>
        </p:txBody>
      </p:sp>
      <p:sp>
        <p:nvSpPr>
          <p:cNvPr id="228" name="ArrTop"/>
          <p:cNvSpPr/>
          <p:nvPr/>
        </p:nvSpPr>
        <p:spPr>
          <a:xfrm>
            <a:off x="5867400" y="1766873"/>
            <a:ext cx="1120000" cy="220000"/>
          </a:xfrm>
          <a:prstGeom prst="rightArrow">
            <a:avLst/>
          </a:prstGeom>
          <a:solidFill>
            <a:srgbClr val="C3CBD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9" name="ArrBot"/>
          <p:cNvSpPr/>
          <p:nvPr/>
        </p:nvSpPr>
        <p:spPr>
          <a:xfrm>
            <a:off x="5867400" y="5046873"/>
            <a:ext cx="1120000" cy="220000"/>
          </a:xfrm>
          <a:prstGeom prst="leftArrow">
            <a:avLst/>
          </a:prstGeom>
          <a:solidFill>
            <a:srgbClr val="C3CBD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0" name="ArrR"/>
          <p:cNvSpPr/>
          <p:nvPr/>
        </p:nvSpPr>
        <p:spPr>
          <a:xfrm>
            <a:off x="9690100" y="3296873"/>
            <a:ext cx="220000" cy="440000"/>
          </a:xfrm>
          <a:prstGeom prst="downArrow">
            <a:avLst/>
          </a:prstGeom>
          <a:solidFill>
            <a:srgbClr val="C3CBD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1" name="ArrL"/>
          <p:cNvSpPr/>
          <p:nvPr/>
        </p:nvSpPr>
        <p:spPr>
          <a:xfrm>
            <a:off x="2933700" y="3296873"/>
            <a:ext cx="220000" cy="440000"/>
          </a:xfrm>
          <a:prstGeom prst="upArrow">
            <a:avLst/>
          </a:prstGeom>
          <a:solidFill>
            <a:srgbClr val="C3CBD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2" name="Lg0"/>
          <p:cNvSpPr/>
          <p:nvPr/>
        </p:nvSpPr>
        <p:spPr>
          <a:xfrm>
            <a:off x="1270000" y="6057900"/>
            <a:ext cx="200000" cy="200000"/>
          </a:xfrm>
          <a:prstGeom prst="roundRect">
            <a:avLst>
              <a:gd name="adj" fmla="val 25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3" name="LgT0"/>
          <p:cNvSpPr txBox="1"/>
          <p:nvPr/>
        </p:nvSpPr>
        <p:spPr>
          <a:xfrm>
            <a:off x="1574800" y="6045200"/>
            <a:ext cx="1778000" cy="2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150" b="1">
                <a:solidFill>
                  <a:srgbClr val="4B5159"/>
                </a:solidFill>
                <a:latin typeface="Avenir Next LT Pro"/>
              </a:rPr>
              <a:t>EH activities</a:t>
            </a:r>
          </a:p>
        </p:txBody>
      </p:sp>
      <p:sp>
        <p:nvSpPr>
          <p:cNvPr id="234" name="Lg1"/>
          <p:cNvSpPr/>
          <p:nvPr/>
        </p:nvSpPr>
        <p:spPr>
          <a:xfrm>
            <a:off x="3365500" y="6057900"/>
            <a:ext cx="200000" cy="200000"/>
          </a:xfrm>
          <a:prstGeom prst="roundRect">
            <a:avLst>
              <a:gd name="adj" fmla="val 25000"/>
            </a:avLst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5" name="LgT1"/>
          <p:cNvSpPr txBox="1"/>
          <p:nvPr/>
        </p:nvSpPr>
        <p:spPr>
          <a:xfrm>
            <a:off x="3670300" y="6045200"/>
            <a:ext cx="1778000" cy="2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150" b="1">
                <a:solidFill>
                  <a:srgbClr val="4B5159"/>
                </a:solidFill>
                <a:latin typeface="Avenir Next LT Pro"/>
              </a:rPr>
              <a:t>Azara activities</a:t>
            </a:r>
          </a:p>
        </p:txBody>
      </p:sp>
      <p:sp>
        <p:nvSpPr>
          <p:cNvPr id="236" name="Lg2"/>
          <p:cNvSpPr/>
          <p:nvPr/>
        </p:nvSpPr>
        <p:spPr>
          <a:xfrm>
            <a:off x="5461000" y="6057900"/>
            <a:ext cx="200000" cy="200000"/>
          </a:xfrm>
          <a:prstGeom prst="roundRect">
            <a:avLst>
              <a:gd name="adj" fmla="val 25000"/>
            </a:avLst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7" name="LgT2"/>
          <p:cNvSpPr txBox="1"/>
          <p:nvPr/>
        </p:nvSpPr>
        <p:spPr>
          <a:xfrm>
            <a:off x="5765800" y="6045200"/>
            <a:ext cx="1778000" cy="2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150" b="1">
                <a:solidFill>
                  <a:srgbClr val="4B5159"/>
                </a:solidFill>
                <a:latin typeface="Avenir Next LT Pro"/>
              </a:rPr>
              <a:t>Practice</a:t>
            </a:r>
          </a:p>
        </p:txBody>
      </p:sp>
      <p:sp>
        <p:nvSpPr>
          <p:cNvPr id="238" name="Foot"/>
          <p:cNvSpPr txBox="1"/>
          <p:nvPr/>
        </p:nvSpPr>
        <p:spPr>
          <a:xfrm>
            <a:off x="8763000" y="5994400"/>
            <a:ext cx="2971800" cy="42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US" sz="900" b="0">
                <a:solidFill>
                  <a:srgbClr val="7A828C"/>
                </a:solidFill>
                <a:latin typeface="Avenir Next LT Pro"/>
              </a:rPr>
              <a:t>*Supplemental data includes all clinical records in DRVS for members on the most recent roster file.</a:t>
            </a:r>
          </a:p>
        </p:txBody>
      </p:sp>
    </p:spTree>
    <p:extLst>
      <p:ext uri="{BB962C8B-B14F-4D97-AF65-F5344CB8AC3E}">
        <p14:creationId xmlns:p14="http://schemas.microsoft.com/office/powerpoint/2010/main" val="3971320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tep0"/>
          <p:cNvSpPr/>
          <p:nvPr/>
        </p:nvSpPr>
        <p:spPr>
          <a:xfrm>
            <a:off x="600323" y="2278135"/>
            <a:ext cx="2793386" cy="1150000"/>
          </a:xfrm>
          <a:prstGeom prst="roundRect">
            <a:avLst>
              <a:gd name="adj" fmla="val 10000"/>
            </a:avLst>
          </a:prstGeom>
          <a:solidFill>
            <a:srgbClr val="F4F8FA"/>
          </a:solidFill>
          <a:ln w="12700">
            <a:solidFill>
              <a:srgbClr val="00788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StepBar0"/>
          <p:cNvSpPr/>
          <p:nvPr/>
        </p:nvSpPr>
        <p:spPr>
          <a:xfrm>
            <a:off x="600323" y="2278135"/>
            <a:ext cx="2793386" cy="80000"/>
          </a:xfrm>
          <a:prstGeom prst="rect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StepTxt0"/>
          <p:cNvSpPr txBox="1"/>
          <p:nvPr/>
        </p:nvSpPr>
        <p:spPr>
          <a:xfrm>
            <a:off x="820323" y="2458135"/>
            <a:ext cx="2353386" cy="8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500" b="1">
                <a:solidFill>
                  <a:srgbClr val="00788E"/>
                </a:solidFill>
                <a:latin typeface="Avenir Next LT Pro"/>
              </a:rPr>
              <a:t>EH</a:t>
            </a:r>
          </a:p>
          <a:p>
            <a:pPr marL="0" indent="0" algn="l">
              <a:buNone/>
            </a:pPr>
            <a:r>
              <a:rPr lang="en-US" sz="1300" b="0">
                <a:solidFill>
                  <a:srgbClr val="4B5159"/>
                </a:solidFill>
                <a:latin typeface="Avenir Next LT Pro"/>
              </a:rPr>
              <a:t>Delivers care gaps for each EH measure</a:t>
            </a:r>
          </a:p>
        </p:txBody>
      </p:sp>
      <p:sp>
        <p:nvSpPr>
          <p:cNvPr id="45" name="Arrow0"/>
          <p:cNvSpPr/>
          <p:nvPr/>
        </p:nvSpPr>
        <p:spPr>
          <a:xfrm>
            <a:off x="3443709" y="2763135"/>
            <a:ext cx="160000" cy="180000"/>
          </a:xfrm>
          <a:prstGeom prst="rightArrow">
            <a:avLst/>
          </a:prstGeom>
          <a:solidFill>
            <a:srgbClr val="9AA3A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Step1"/>
          <p:cNvSpPr/>
          <p:nvPr/>
        </p:nvSpPr>
        <p:spPr>
          <a:xfrm>
            <a:off x="3653709" y="2278135"/>
            <a:ext cx="2793386" cy="1150000"/>
          </a:xfrm>
          <a:prstGeom prst="roundRect">
            <a:avLst>
              <a:gd name="adj" fmla="val 10000"/>
            </a:avLst>
          </a:prstGeom>
          <a:solidFill>
            <a:srgbClr val="F4F8FA"/>
          </a:solidFill>
          <a:ln w="12700">
            <a:solidFill>
              <a:srgbClr val="00B0B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7" name="StepBar1"/>
          <p:cNvSpPr/>
          <p:nvPr/>
        </p:nvSpPr>
        <p:spPr>
          <a:xfrm>
            <a:off x="3653709" y="2278135"/>
            <a:ext cx="2793386" cy="80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8" name="StepTxt1"/>
          <p:cNvSpPr txBox="1"/>
          <p:nvPr/>
        </p:nvSpPr>
        <p:spPr>
          <a:xfrm>
            <a:off x="3873709" y="2458135"/>
            <a:ext cx="2353386" cy="8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500" b="1">
                <a:solidFill>
                  <a:srgbClr val="00B0BE"/>
                </a:solidFill>
                <a:latin typeface="Avenir Next LT Pro"/>
              </a:rPr>
              <a:t>AZARA</a:t>
            </a:r>
          </a:p>
          <a:p>
            <a:pPr marL="0" indent="0" algn="l">
              <a:buNone/>
            </a:pPr>
            <a:r>
              <a:rPr lang="en-US" sz="1300" b="0">
                <a:solidFill>
                  <a:srgbClr val="4B5159"/>
                </a:solidFill>
                <a:latin typeface="Avenir Next LT Pro"/>
              </a:rPr>
              <a:t>Ingests denominator, numerator and result</a:t>
            </a:r>
          </a:p>
        </p:txBody>
      </p:sp>
      <p:sp>
        <p:nvSpPr>
          <p:cNvPr id="49" name="Arrow1"/>
          <p:cNvSpPr/>
          <p:nvPr/>
        </p:nvSpPr>
        <p:spPr>
          <a:xfrm>
            <a:off x="6497095" y="2763135"/>
            <a:ext cx="160000" cy="180000"/>
          </a:xfrm>
          <a:prstGeom prst="rightArrow">
            <a:avLst/>
          </a:prstGeom>
          <a:solidFill>
            <a:srgbClr val="9AA3A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" name="Step2"/>
          <p:cNvSpPr/>
          <p:nvPr/>
        </p:nvSpPr>
        <p:spPr>
          <a:xfrm>
            <a:off x="6707095" y="2278135"/>
            <a:ext cx="2793386" cy="1150000"/>
          </a:xfrm>
          <a:prstGeom prst="roundRect">
            <a:avLst>
              <a:gd name="adj" fmla="val 10000"/>
            </a:avLst>
          </a:prstGeom>
          <a:solidFill>
            <a:srgbClr val="F4F8FA"/>
          </a:solidFill>
          <a:ln w="12700">
            <a:solidFill>
              <a:srgbClr val="004F5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" name="StepBar2"/>
          <p:cNvSpPr/>
          <p:nvPr/>
        </p:nvSpPr>
        <p:spPr>
          <a:xfrm>
            <a:off x="6707095" y="2278135"/>
            <a:ext cx="2793386" cy="80000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2" name="StepTxt2"/>
          <p:cNvSpPr txBox="1"/>
          <p:nvPr/>
        </p:nvSpPr>
        <p:spPr>
          <a:xfrm>
            <a:off x="6927095" y="2458135"/>
            <a:ext cx="2353386" cy="8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500" b="1">
                <a:solidFill>
                  <a:srgbClr val="004F5B"/>
                </a:solidFill>
                <a:latin typeface="Avenir Next LT Pro"/>
              </a:rPr>
              <a:t>DRVS</a:t>
            </a:r>
          </a:p>
          <a:p>
            <a:pPr marL="0" indent="0" algn="l">
              <a:buNone/>
            </a:pPr>
            <a:r>
              <a:rPr lang="en-US" sz="1300" b="0">
                <a:solidFill>
                  <a:srgbClr val="4B5159"/>
                </a:solidFill>
                <a:latin typeface="Avenir Next LT Pro"/>
              </a:rPr>
              <a:t>Blends EHR data to visualize every gap</a:t>
            </a:r>
          </a:p>
        </p:txBody>
      </p:sp>
      <p:sp>
        <p:nvSpPr>
          <p:cNvPr id="53" name="Rule2"/>
          <p:cNvSpPr/>
          <p:nvPr/>
        </p:nvSpPr>
        <p:spPr>
          <a:xfrm>
            <a:off x="600323" y="3848135"/>
            <a:ext cx="60000" cy="330000"/>
          </a:xfrm>
          <a:prstGeom prst="rect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4" name="Lbl2"/>
          <p:cNvSpPr txBox="1"/>
          <p:nvPr/>
        </p:nvSpPr>
        <p:spPr>
          <a:xfrm>
            <a:off x="800323" y="3848135"/>
            <a:ext cx="87001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B5159"/>
                </a:solidFill>
                <a:latin typeface="Avenir Next LT Pro"/>
              </a:rPr>
              <a:t>HOW GAPS ARE CLASSIFIED</a:t>
            </a:r>
          </a:p>
        </p:txBody>
      </p:sp>
      <p:sp>
        <p:nvSpPr>
          <p:cNvPr id="55" name="Cat0"/>
          <p:cNvSpPr/>
          <p:nvPr/>
        </p:nvSpPr>
        <p:spPr>
          <a:xfrm>
            <a:off x="600323" y="4298135"/>
            <a:ext cx="2793386" cy="125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1FB26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6" name="Dot0"/>
          <p:cNvSpPr/>
          <p:nvPr/>
        </p:nvSpPr>
        <p:spPr>
          <a:xfrm>
            <a:off x="830323" y="4458685"/>
            <a:ext cx="240000" cy="240000"/>
          </a:xfrm>
          <a:prstGeom prst="ellipse">
            <a:avLst/>
          </a:prstGeom>
          <a:solidFill>
            <a:srgbClr val="1FB26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7" name="CatT0"/>
          <p:cNvSpPr txBox="1"/>
          <p:nvPr/>
        </p:nvSpPr>
        <p:spPr>
          <a:xfrm>
            <a:off x="1160323" y="4428685"/>
            <a:ext cx="2013386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400" b="1">
                <a:solidFill>
                  <a:srgbClr val="1FB268"/>
                </a:solidFill>
                <a:latin typeface="Avenir Next LT Pro"/>
              </a:rPr>
              <a:t>Compliant</a:t>
            </a:r>
          </a:p>
        </p:txBody>
      </p:sp>
      <p:sp>
        <p:nvSpPr>
          <p:cNvPr id="58" name="CatD0"/>
          <p:cNvSpPr txBox="1"/>
          <p:nvPr/>
        </p:nvSpPr>
        <p:spPr>
          <a:xfrm>
            <a:off x="830323" y="4918135"/>
            <a:ext cx="2333386" cy="5200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4B5159"/>
                </a:solidFill>
                <a:latin typeface="Avenir Next LT Pro"/>
              </a:rPr>
              <a:t>Data exists with the plan but not in the EHR — needs data reconciliation</a:t>
            </a:r>
          </a:p>
        </p:txBody>
      </p:sp>
      <p:sp>
        <p:nvSpPr>
          <p:cNvPr id="59" name="Cat1"/>
          <p:cNvSpPr/>
          <p:nvPr/>
        </p:nvSpPr>
        <p:spPr>
          <a:xfrm>
            <a:off x="3653709" y="4298135"/>
            <a:ext cx="2793386" cy="125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6455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0" name="Dot1"/>
          <p:cNvSpPr/>
          <p:nvPr/>
        </p:nvSpPr>
        <p:spPr>
          <a:xfrm>
            <a:off x="3883709" y="4458685"/>
            <a:ext cx="240000" cy="240000"/>
          </a:xfrm>
          <a:prstGeom prst="ellipse">
            <a:avLst/>
          </a:prstGeom>
          <a:solidFill>
            <a:srgbClr val="D6455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CatT1"/>
          <p:cNvSpPr txBox="1"/>
          <p:nvPr/>
        </p:nvSpPr>
        <p:spPr>
          <a:xfrm>
            <a:off x="4213709" y="4428685"/>
            <a:ext cx="1452853" cy="4200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64550"/>
                </a:solidFill>
                <a:latin typeface="Avenir Next LT Pro"/>
              </a:rPr>
              <a:t>Non-compliant –  Gap</a:t>
            </a:r>
          </a:p>
        </p:txBody>
      </p:sp>
      <p:sp>
        <p:nvSpPr>
          <p:cNvPr id="62" name="CatD1"/>
          <p:cNvSpPr txBox="1"/>
          <p:nvPr/>
        </p:nvSpPr>
        <p:spPr>
          <a:xfrm>
            <a:off x="3883709" y="4918135"/>
            <a:ext cx="2333386" cy="52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4B5159"/>
                </a:solidFill>
                <a:latin typeface="Avenir Next LT Pro"/>
              </a:rPr>
              <a:t>Neither plan nor EHR has the data — a true gap</a:t>
            </a:r>
          </a:p>
        </p:txBody>
      </p:sp>
      <p:sp>
        <p:nvSpPr>
          <p:cNvPr id="63" name="Cat2"/>
          <p:cNvSpPr/>
          <p:nvPr/>
        </p:nvSpPr>
        <p:spPr>
          <a:xfrm>
            <a:off x="6707095" y="4298135"/>
            <a:ext cx="2793386" cy="125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8A33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4" name="Dot2"/>
          <p:cNvSpPr/>
          <p:nvPr/>
        </p:nvSpPr>
        <p:spPr>
          <a:xfrm>
            <a:off x="6937095" y="4458685"/>
            <a:ext cx="240000" cy="240000"/>
          </a:xfrm>
          <a:prstGeom prst="ellipse">
            <a:avLst/>
          </a:prstGeom>
          <a:solidFill>
            <a:srgbClr val="E8A33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5" name="CatT2"/>
          <p:cNvSpPr txBox="1"/>
          <p:nvPr/>
        </p:nvSpPr>
        <p:spPr>
          <a:xfrm>
            <a:off x="7267095" y="4428685"/>
            <a:ext cx="2013386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E8A33D"/>
                </a:solidFill>
                <a:latin typeface="Avenir Next LT Pro"/>
              </a:rPr>
              <a:t>Non-compliant – Data Reconciliation</a:t>
            </a:r>
          </a:p>
        </p:txBody>
      </p:sp>
      <p:sp>
        <p:nvSpPr>
          <p:cNvPr id="66" name="CatD2"/>
          <p:cNvSpPr txBox="1"/>
          <p:nvPr/>
        </p:nvSpPr>
        <p:spPr>
          <a:xfrm>
            <a:off x="6937095" y="4918135"/>
            <a:ext cx="2333386" cy="5200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0">
                <a:solidFill>
                  <a:srgbClr val="4B5159"/>
                </a:solidFill>
                <a:latin typeface="Avenir Next LT Pro"/>
              </a:rPr>
              <a:t>Data to close the gap exists in the EHR or with the plan — needs reconciliation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C26B2A-8157-4EAC-857D-25A27652C7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481" y="1928135"/>
            <a:ext cx="2296160" cy="3647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091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EH-Identified Gaps</a:t>
            </a:r>
          </a:p>
        </p:txBody>
      </p:sp>
      <p:sp>
        <p:nvSpPr>
          <p:cNvPr id="5092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Combine EH and EHR data to surface every gap</a:t>
            </a:r>
          </a:p>
        </p:txBody>
      </p:sp>
    </p:spTree>
    <p:extLst>
      <p:ext uri="{BB962C8B-B14F-4D97-AF65-F5344CB8AC3E}">
        <p14:creationId xmlns:p14="http://schemas.microsoft.com/office/powerpoint/2010/main" val="210582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80135" y="1409699"/>
            <a:ext cx="6800215" cy="4659630"/>
          </a:xfrm>
          <a:prstGeom prst="roundRect">
            <a:avLst>
              <a:gd name="adj" fmla="val 4318"/>
            </a:avLst>
          </a:prstGeom>
          <a:solidFill>
            <a:srgbClr val="F1F1F1">
              <a:alpha val="50195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80512" y="2756979"/>
            <a:ext cx="2442972" cy="24399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7436" y="2783648"/>
            <a:ext cx="2340229" cy="233807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742437" y="2946335"/>
            <a:ext cx="485775" cy="1008380"/>
          </a:xfrm>
          <a:custGeom>
            <a:avLst/>
            <a:gdLst/>
            <a:ahLst/>
            <a:cxnLst/>
            <a:rect l="l" t="t" r="r" b="b"/>
            <a:pathLst>
              <a:path w="485775" h="1008379">
                <a:moveTo>
                  <a:pt x="386461" y="0"/>
                </a:moveTo>
                <a:lnTo>
                  <a:pt x="353225" y="38257"/>
                </a:lnTo>
                <a:lnTo>
                  <a:pt x="321383" y="77495"/>
                </a:lnTo>
                <a:lnTo>
                  <a:pt x="290948" y="117676"/>
                </a:lnTo>
                <a:lnTo>
                  <a:pt x="261935" y="158760"/>
                </a:lnTo>
                <a:lnTo>
                  <a:pt x="234360" y="200708"/>
                </a:lnTo>
                <a:lnTo>
                  <a:pt x="208238" y="243481"/>
                </a:lnTo>
                <a:lnTo>
                  <a:pt x="183582" y="287040"/>
                </a:lnTo>
                <a:lnTo>
                  <a:pt x="160409" y="331347"/>
                </a:lnTo>
                <a:lnTo>
                  <a:pt x="138733" y="376362"/>
                </a:lnTo>
                <a:lnTo>
                  <a:pt x="118569" y="422045"/>
                </a:lnTo>
                <a:lnTo>
                  <a:pt x="99933" y="468360"/>
                </a:lnTo>
                <a:lnTo>
                  <a:pt x="82838" y="515265"/>
                </a:lnTo>
                <a:lnTo>
                  <a:pt x="67301" y="562722"/>
                </a:lnTo>
                <a:lnTo>
                  <a:pt x="53335" y="610693"/>
                </a:lnTo>
                <a:lnTo>
                  <a:pt x="40957" y="659138"/>
                </a:lnTo>
                <a:lnTo>
                  <a:pt x="30180" y="708018"/>
                </a:lnTo>
                <a:lnTo>
                  <a:pt x="21021" y="757294"/>
                </a:lnTo>
                <a:lnTo>
                  <a:pt x="13493" y="806927"/>
                </a:lnTo>
                <a:lnTo>
                  <a:pt x="7612" y="856879"/>
                </a:lnTo>
                <a:lnTo>
                  <a:pt x="3393" y="907110"/>
                </a:lnTo>
                <a:lnTo>
                  <a:pt x="850" y="957580"/>
                </a:lnTo>
                <a:lnTo>
                  <a:pt x="0" y="1008252"/>
                </a:lnTo>
                <a:lnTo>
                  <a:pt x="132842" y="1008252"/>
                </a:lnTo>
                <a:lnTo>
                  <a:pt x="133780" y="957429"/>
                </a:lnTo>
                <a:lnTo>
                  <a:pt x="136585" y="906832"/>
                </a:lnTo>
                <a:lnTo>
                  <a:pt x="141238" y="856509"/>
                </a:lnTo>
                <a:lnTo>
                  <a:pt x="147720" y="806507"/>
                </a:lnTo>
                <a:lnTo>
                  <a:pt x="156013" y="756874"/>
                </a:lnTo>
                <a:lnTo>
                  <a:pt x="166099" y="707656"/>
                </a:lnTo>
                <a:lnTo>
                  <a:pt x="177961" y="658901"/>
                </a:lnTo>
                <a:lnTo>
                  <a:pt x="191578" y="610657"/>
                </a:lnTo>
                <a:lnTo>
                  <a:pt x="206935" y="562971"/>
                </a:lnTo>
                <a:lnTo>
                  <a:pt x="224012" y="515889"/>
                </a:lnTo>
                <a:lnTo>
                  <a:pt x="242790" y="469461"/>
                </a:lnTo>
                <a:lnTo>
                  <a:pt x="263253" y="423731"/>
                </a:lnTo>
                <a:lnTo>
                  <a:pt x="285382" y="378750"/>
                </a:lnTo>
                <a:lnTo>
                  <a:pt x="309158" y="334562"/>
                </a:lnTo>
                <a:lnTo>
                  <a:pt x="334563" y="291216"/>
                </a:lnTo>
                <a:lnTo>
                  <a:pt x="361580" y="248760"/>
                </a:lnTo>
                <a:lnTo>
                  <a:pt x="390189" y="207240"/>
                </a:lnTo>
                <a:lnTo>
                  <a:pt x="420373" y="166704"/>
                </a:lnTo>
                <a:lnTo>
                  <a:pt x="452114" y="127199"/>
                </a:lnTo>
                <a:lnTo>
                  <a:pt x="485394" y="88773"/>
                </a:lnTo>
                <a:lnTo>
                  <a:pt x="386461" y="0"/>
                </a:lnTo>
                <a:close/>
              </a:path>
            </a:pathLst>
          </a:custGeom>
          <a:solidFill>
            <a:srgbClr val="54B78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19196" y="2436066"/>
            <a:ext cx="1240155" cy="526415"/>
          </a:xfrm>
          <a:custGeom>
            <a:avLst/>
            <a:gdLst/>
            <a:ahLst/>
            <a:cxnLst/>
            <a:rect l="l" t="t" r="r" b="b"/>
            <a:pathLst>
              <a:path w="1240154" h="526414">
                <a:moveTo>
                  <a:pt x="1045015" y="0"/>
                </a:moveTo>
                <a:lnTo>
                  <a:pt x="996570" y="1045"/>
                </a:lnTo>
                <a:lnTo>
                  <a:pt x="948293" y="3639"/>
                </a:lnTo>
                <a:lnTo>
                  <a:pt x="900219" y="7770"/>
                </a:lnTo>
                <a:lnTo>
                  <a:pt x="852384" y="13425"/>
                </a:lnTo>
                <a:lnTo>
                  <a:pt x="804823" y="20594"/>
                </a:lnTo>
                <a:lnTo>
                  <a:pt x="757571" y="29264"/>
                </a:lnTo>
                <a:lnTo>
                  <a:pt x="710663" y="39424"/>
                </a:lnTo>
                <a:lnTo>
                  <a:pt x="664135" y="51062"/>
                </a:lnTo>
                <a:lnTo>
                  <a:pt x="618021" y="64165"/>
                </a:lnTo>
                <a:lnTo>
                  <a:pt x="572357" y="78723"/>
                </a:lnTo>
                <a:lnTo>
                  <a:pt x="527178" y="94723"/>
                </a:lnTo>
                <a:lnTo>
                  <a:pt x="482519" y="112153"/>
                </a:lnTo>
                <a:lnTo>
                  <a:pt x="438415" y="131003"/>
                </a:lnTo>
                <a:lnTo>
                  <a:pt x="394902" y="151259"/>
                </a:lnTo>
                <a:lnTo>
                  <a:pt x="352015" y="172911"/>
                </a:lnTo>
                <a:lnTo>
                  <a:pt x="309789" y="195945"/>
                </a:lnTo>
                <a:lnTo>
                  <a:pt x="268259" y="220352"/>
                </a:lnTo>
                <a:lnTo>
                  <a:pt x="227461" y="246118"/>
                </a:lnTo>
                <a:lnTo>
                  <a:pt x="187429" y="273232"/>
                </a:lnTo>
                <a:lnTo>
                  <a:pt x="148199" y="301682"/>
                </a:lnTo>
                <a:lnTo>
                  <a:pt x="109805" y="331456"/>
                </a:lnTo>
                <a:lnTo>
                  <a:pt x="72284" y="362543"/>
                </a:lnTo>
                <a:lnTo>
                  <a:pt x="35671" y="394931"/>
                </a:lnTo>
                <a:lnTo>
                  <a:pt x="0" y="428608"/>
                </a:lnTo>
                <a:lnTo>
                  <a:pt x="95376" y="526271"/>
                </a:lnTo>
                <a:lnTo>
                  <a:pt x="131757" y="492056"/>
                </a:lnTo>
                <a:lnTo>
                  <a:pt x="169209" y="459312"/>
                </a:lnTo>
                <a:lnTo>
                  <a:pt x="207687" y="428054"/>
                </a:lnTo>
                <a:lnTo>
                  <a:pt x="247148" y="398297"/>
                </a:lnTo>
                <a:lnTo>
                  <a:pt x="287545" y="370057"/>
                </a:lnTo>
                <a:lnTo>
                  <a:pt x="328834" y="343348"/>
                </a:lnTo>
                <a:lnTo>
                  <a:pt x="370969" y="318186"/>
                </a:lnTo>
                <a:lnTo>
                  <a:pt x="413907" y="294586"/>
                </a:lnTo>
                <a:lnTo>
                  <a:pt x="457600" y="272563"/>
                </a:lnTo>
                <a:lnTo>
                  <a:pt x="502006" y="252132"/>
                </a:lnTo>
                <a:lnTo>
                  <a:pt x="547078" y="233308"/>
                </a:lnTo>
                <a:lnTo>
                  <a:pt x="592772" y="216107"/>
                </a:lnTo>
                <a:lnTo>
                  <a:pt x="639043" y="200544"/>
                </a:lnTo>
                <a:lnTo>
                  <a:pt x="685845" y="186634"/>
                </a:lnTo>
                <a:lnTo>
                  <a:pt x="733134" y="174391"/>
                </a:lnTo>
                <a:lnTo>
                  <a:pt x="780864" y="163832"/>
                </a:lnTo>
                <a:lnTo>
                  <a:pt x="828991" y="154972"/>
                </a:lnTo>
                <a:lnTo>
                  <a:pt x="877470" y="147825"/>
                </a:lnTo>
                <a:lnTo>
                  <a:pt x="926255" y="142406"/>
                </a:lnTo>
                <a:lnTo>
                  <a:pt x="975302" y="138732"/>
                </a:lnTo>
                <a:lnTo>
                  <a:pt x="1024565" y="136816"/>
                </a:lnTo>
                <a:lnTo>
                  <a:pt x="1073999" y="136675"/>
                </a:lnTo>
                <a:lnTo>
                  <a:pt x="1123561" y="138324"/>
                </a:lnTo>
                <a:lnTo>
                  <a:pt x="1173203" y="141776"/>
                </a:lnTo>
                <a:lnTo>
                  <a:pt x="1222882" y="147049"/>
                </a:lnTo>
                <a:lnTo>
                  <a:pt x="1239774" y="11540"/>
                </a:lnTo>
                <a:lnTo>
                  <a:pt x="1191007" y="6273"/>
                </a:lnTo>
                <a:lnTo>
                  <a:pt x="1142269" y="2602"/>
                </a:lnTo>
                <a:lnTo>
                  <a:pt x="1093593" y="515"/>
                </a:lnTo>
                <a:lnTo>
                  <a:pt x="1045015" y="0"/>
                </a:lnTo>
                <a:close/>
              </a:path>
            </a:pathLst>
          </a:custGeom>
          <a:solidFill>
            <a:srgbClr val="DF4F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66412" y="2468307"/>
            <a:ext cx="1017905" cy="779145"/>
          </a:xfrm>
          <a:custGeom>
            <a:avLst/>
            <a:gdLst/>
            <a:ahLst/>
            <a:cxnLst/>
            <a:rect l="l" t="t" r="r" b="b"/>
            <a:pathLst>
              <a:path w="1017904" h="779144">
                <a:moveTo>
                  <a:pt x="27432" y="0"/>
                </a:moveTo>
                <a:lnTo>
                  <a:pt x="0" y="130682"/>
                </a:lnTo>
                <a:lnTo>
                  <a:pt x="49084" y="141931"/>
                </a:lnTo>
                <a:lnTo>
                  <a:pt x="97550" y="154916"/>
                </a:lnTo>
                <a:lnTo>
                  <a:pt x="145358" y="169611"/>
                </a:lnTo>
                <a:lnTo>
                  <a:pt x="192468" y="185987"/>
                </a:lnTo>
                <a:lnTo>
                  <a:pt x="238840" y="204016"/>
                </a:lnTo>
                <a:lnTo>
                  <a:pt x="284435" y="223668"/>
                </a:lnTo>
                <a:lnTo>
                  <a:pt x="329213" y="244916"/>
                </a:lnTo>
                <a:lnTo>
                  <a:pt x="373134" y="267732"/>
                </a:lnTo>
                <a:lnTo>
                  <a:pt x="416159" y="292087"/>
                </a:lnTo>
                <a:lnTo>
                  <a:pt x="458248" y="317952"/>
                </a:lnTo>
                <a:lnTo>
                  <a:pt x="499362" y="345300"/>
                </a:lnTo>
                <a:lnTo>
                  <a:pt x="539461" y="374101"/>
                </a:lnTo>
                <a:lnTo>
                  <a:pt x="578504" y="404329"/>
                </a:lnTo>
                <a:lnTo>
                  <a:pt x="616454" y="435953"/>
                </a:lnTo>
                <a:lnTo>
                  <a:pt x="653269" y="468946"/>
                </a:lnTo>
                <a:lnTo>
                  <a:pt x="688911" y="503280"/>
                </a:lnTo>
                <a:lnTo>
                  <a:pt x="723339" y="538925"/>
                </a:lnTo>
                <a:lnTo>
                  <a:pt x="756514" y="575854"/>
                </a:lnTo>
                <a:lnTo>
                  <a:pt x="788397" y="614039"/>
                </a:lnTo>
                <a:lnTo>
                  <a:pt x="818947" y="653451"/>
                </a:lnTo>
                <a:lnTo>
                  <a:pt x="848125" y="694061"/>
                </a:lnTo>
                <a:lnTo>
                  <a:pt x="875892" y="735841"/>
                </a:lnTo>
                <a:lnTo>
                  <a:pt x="902208" y="778763"/>
                </a:lnTo>
                <a:lnTo>
                  <a:pt x="1017397" y="711072"/>
                </a:lnTo>
                <a:lnTo>
                  <a:pt x="990879" y="667702"/>
                </a:lnTo>
                <a:lnTo>
                  <a:pt x="963013" y="625388"/>
                </a:lnTo>
                <a:lnTo>
                  <a:pt x="933831" y="584156"/>
                </a:lnTo>
                <a:lnTo>
                  <a:pt x="903369" y="544029"/>
                </a:lnTo>
                <a:lnTo>
                  <a:pt x="871658" y="505033"/>
                </a:lnTo>
                <a:lnTo>
                  <a:pt x="838734" y="467191"/>
                </a:lnTo>
                <a:lnTo>
                  <a:pt x="804630" y="430528"/>
                </a:lnTo>
                <a:lnTo>
                  <a:pt x="769380" y="395069"/>
                </a:lnTo>
                <a:lnTo>
                  <a:pt x="733016" y="360837"/>
                </a:lnTo>
                <a:lnTo>
                  <a:pt x="695574" y="327858"/>
                </a:lnTo>
                <a:lnTo>
                  <a:pt x="657087" y="296155"/>
                </a:lnTo>
                <a:lnTo>
                  <a:pt x="617589" y="265752"/>
                </a:lnTo>
                <a:lnTo>
                  <a:pt x="577113" y="236675"/>
                </a:lnTo>
                <a:lnTo>
                  <a:pt x="535693" y="208948"/>
                </a:lnTo>
                <a:lnTo>
                  <a:pt x="493363" y="182595"/>
                </a:lnTo>
                <a:lnTo>
                  <a:pt x="450157" y="157640"/>
                </a:lnTo>
                <a:lnTo>
                  <a:pt x="406108" y="134108"/>
                </a:lnTo>
                <a:lnTo>
                  <a:pt x="361250" y="112023"/>
                </a:lnTo>
                <a:lnTo>
                  <a:pt x="315617" y="91410"/>
                </a:lnTo>
                <a:lnTo>
                  <a:pt x="269243" y="72293"/>
                </a:lnTo>
                <a:lnTo>
                  <a:pt x="222161" y="54696"/>
                </a:lnTo>
                <a:lnTo>
                  <a:pt x="174405" y="38644"/>
                </a:lnTo>
                <a:lnTo>
                  <a:pt x="126009" y="24161"/>
                </a:lnTo>
                <a:lnTo>
                  <a:pt x="77006" y="11271"/>
                </a:lnTo>
                <a:lnTo>
                  <a:pt x="27432" y="0"/>
                </a:lnTo>
                <a:close/>
              </a:path>
            </a:pathLst>
          </a:custGeom>
          <a:solidFill>
            <a:srgbClr val="00515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513324" y="3266376"/>
            <a:ext cx="289560" cy="1145540"/>
          </a:xfrm>
          <a:custGeom>
            <a:avLst/>
            <a:gdLst/>
            <a:ahLst/>
            <a:cxnLst/>
            <a:rect l="l" t="t" r="r" b="b"/>
            <a:pathLst>
              <a:path w="289560" h="1145539">
                <a:moveTo>
                  <a:pt x="123444" y="0"/>
                </a:moveTo>
                <a:lnTo>
                  <a:pt x="0" y="63119"/>
                </a:lnTo>
                <a:lnTo>
                  <a:pt x="21631" y="107318"/>
                </a:lnTo>
                <a:lnTo>
                  <a:pt x="41599" y="152117"/>
                </a:lnTo>
                <a:lnTo>
                  <a:pt x="59900" y="197470"/>
                </a:lnTo>
                <a:lnTo>
                  <a:pt x="76530" y="243330"/>
                </a:lnTo>
                <a:lnTo>
                  <a:pt x="91485" y="289653"/>
                </a:lnTo>
                <a:lnTo>
                  <a:pt x="104761" y="336392"/>
                </a:lnTo>
                <a:lnTo>
                  <a:pt x="116355" y="383501"/>
                </a:lnTo>
                <a:lnTo>
                  <a:pt x="126262" y="430934"/>
                </a:lnTo>
                <a:lnTo>
                  <a:pt x="134480" y="478646"/>
                </a:lnTo>
                <a:lnTo>
                  <a:pt x="141002" y="526591"/>
                </a:lnTo>
                <a:lnTo>
                  <a:pt x="145827" y="574722"/>
                </a:lnTo>
                <a:lnTo>
                  <a:pt x="148950" y="622994"/>
                </a:lnTo>
                <a:lnTo>
                  <a:pt x="150367" y="671362"/>
                </a:lnTo>
                <a:lnTo>
                  <a:pt x="150075" y="719778"/>
                </a:lnTo>
                <a:lnTo>
                  <a:pt x="148069" y="768198"/>
                </a:lnTo>
                <a:lnTo>
                  <a:pt x="144346" y="816575"/>
                </a:lnTo>
                <a:lnTo>
                  <a:pt x="138901" y="864864"/>
                </a:lnTo>
                <a:lnTo>
                  <a:pt x="131731" y="913018"/>
                </a:lnTo>
                <a:lnTo>
                  <a:pt x="122833" y="960993"/>
                </a:lnTo>
                <a:lnTo>
                  <a:pt x="112201" y="1008741"/>
                </a:lnTo>
                <a:lnTo>
                  <a:pt x="99833" y="1056217"/>
                </a:lnTo>
                <a:lnTo>
                  <a:pt x="85725" y="1103376"/>
                </a:lnTo>
                <a:lnTo>
                  <a:pt x="217932" y="1145413"/>
                </a:lnTo>
                <a:lnTo>
                  <a:pt x="232239" y="1097846"/>
                </a:lnTo>
                <a:lnTo>
                  <a:pt x="244936" y="1049979"/>
                </a:lnTo>
                <a:lnTo>
                  <a:pt x="256028" y="1001850"/>
                </a:lnTo>
                <a:lnTo>
                  <a:pt x="265516" y="953499"/>
                </a:lnTo>
                <a:lnTo>
                  <a:pt x="273404" y="904964"/>
                </a:lnTo>
                <a:lnTo>
                  <a:pt x="279695" y="856285"/>
                </a:lnTo>
                <a:lnTo>
                  <a:pt x="284393" y="807501"/>
                </a:lnTo>
                <a:lnTo>
                  <a:pt x="287499" y="758650"/>
                </a:lnTo>
                <a:lnTo>
                  <a:pt x="289019" y="709773"/>
                </a:lnTo>
                <a:lnTo>
                  <a:pt x="288953" y="660908"/>
                </a:lnTo>
                <a:lnTo>
                  <a:pt x="287307" y="612095"/>
                </a:lnTo>
                <a:lnTo>
                  <a:pt x="284083" y="563371"/>
                </a:lnTo>
                <a:lnTo>
                  <a:pt x="279283" y="514778"/>
                </a:lnTo>
                <a:lnTo>
                  <a:pt x="272912" y="466353"/>
                </a:lnTo>
                <a:lnTo>
                  <a:pt x="264972" y="418137"/>
                </a:lnTo>
                <a:lnTo>
                  <a:pt x="255467" y="370167"/>
                </a:lnTo>
                <a:lnTo>
                  <a:pt x="244399" y="322483"/>
                </a:lnTo>
                <a:lnTo>
                  <a:pt x="231773" y="275125"/>
                </a:lnTo>
                <a:lnTo>
                  <a:pt x="217590" y="228131"/>
                </a:lnTo>
                <a:lnTo>
                  <a:pt x="201854" y="181541"/>
                </a:lnTo>
                <a:lnTo>
                  <a:pt x="184568" y="135394"/>
                </a:lnTo>
                <a:lnTo>
                  <a:pt x="165736" y="89728"/>
                </a:lnTo>
                <a:lnTo>
                  <a:pt x="145360" y="44584"/>
                </a:lnTo>
                <a:lnTo>
                  <a:pt x="123444" y="0"/>
                </a:lnTo>
                <a:close/>
              </a:path>
            </a:pathLst>
          </a:custGeom>
          <a:solidFill>
            <a:srgbClr val="EA4749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44212" y="4461827"/>
            <a:ext cx="962025" cy="921385"/>
          </a:xfrm>
          <a:custGeom>
            <a:avLst/>
            <a:gdLst/>
            <a:ahLst/>
            <a:cxnLst/>
            <a:rect l="l" t="t" r="r" b="b"/>
            <a:pathLst>
              <a:path w="962025" h="921385">
                <a:moveTo>
                  <a:pt x="837946" y="0"/>
                </a:moveTo>
                <a:lnTo>
                  <a:pt x="818495" y="46433"/>
                </a:lnTo>
                <a:lnTo>
                  <a:pt x="797440" y="91953"/>
                </a:lnTo>
                <a:lnTo>
                  <a:pt x="774817" y="136527"/>
                </a:lnTo>
                <a:lnTo>
                  <a:pt x="750661" y="180121"/>
                </a:lnTo>
                <a:lnTo>
                  <a:pt x="725007" y="222701"/>
                </a:lnTo>
                <a:lnTo>
                  <a:pt x="697890" y="264235"/>
                </a:lnTo>
                <a:lnTo>
                  <a:pt x="669347" y="304688"/>
                </a:lnTo>
                <a:lnTo>
                  <a:pt x="639412" y="344028"/>
                </a:lnTo>
                <a:lnTo>
                  <a:pt x="608120" y="382221"/>
                </a:lnTo>
                <a:lnTo>
                  <a:pt x="575507" y="419234"/>
                </a:lnTo>
                <a:lnTo>
                  <a:pt x="541609" y="455033"/>
                </a:lnTo>
                <a:lnTo>
                  <a:pt x="506460" y="489585"/>
                </a:lnTo>
                <a:lnTo>
                  <a:pt x="470096" y="522856"/>
                </a:lnTo>
                <a:lnTo>
                  <a:pt x="432552" y="554813"/>
                </a:lnTo>
                <a:lnTo>
                  <a:pt x="393863" y="585422"/>
                </a:lnTo>
                <a:lnTo>
                  <a:pt x="354066" y="614651"/>
                </a:lnTo>
                <a:lnTo>
                  <a:pt x="313195" y="642466"/>
                </a:lnTo>
                <a:lnTo>
                  <a:pt x="271285" y="668833"/>
                </a:lnTo>
                <a:lnTo>
                  <a:pt x="228373" y="693719"/>
                </a:lnTo>
                <a:lnTo>
                  <a:pt x="184492" y="717091"/>
                </a:lnTo>
                <a:lnTo>
                  <a:pt x="139679" y="738915"/>
                </a:lnTo>
                <a:lnTo>
                  <a:pt x="93969" y="759157"/>
                </a:lnTo>
                <a:lnTo>
                  <a:pt x="47398" y="777785"/>
                </a:lnTo>
                <a:lnTo>
                  <a:pt x="0" y="794766"/>
                </a:lnTo>
                <a:lnTo>
                  <a:pt x="42672" y="920877"/>
                </a:lnTo>
                <a:lnTo>
                  <a:pt x="88920" y="904418"/>
                </a:lnTo>
                <a:lnTo>
                  <a:pt x="134456" y="886529"/>
                </a:lnTo>
                <a:lnTo>
                  <a:pt x="179253" y="867234"/>
                </a:lnTo>
                <a:lnTo>
                  <a:pt x="223283" y="846558"/>
                </a:lnTo>
                <a:lnTo>
                  <a:pt x="266520" y="824529"/>
                </a:lnTo>
                <a:lnTo>
                  <a:pt x="308936" y="801171"/>
                </a:lnTo>
                <a:lnTo>
                  <a:pt x="350504" y="776510"/>
                </a:lnTo>
                <a:lnTo>
                  <a:pt x="391196" y="750572"/>
                </a:lnTo>
                <a:lnTo>
                  <a:pt x="430986" y="723382"/>
                </a:lnTo>
                <a:lnTo>
                  <a:pt x="469845" y="694967"/>
                </a:lnTo>
                <a:lnTo>
                  <a:pt x="507748" y="665351"/>
                </a:lnTo>
                <a:lnTo>
                  <a:pt x="544666" y="634562"/>
                </a:lnTo>
                <a:lnTo>
                  <a:pt x="580572" y="602623"/>
                </a:lnTo>
                <a:lnTo>
                  <a:pt x="615440" y="569562"/>
                </a:lnTo>
                <a:lnTo>
                  <a:pt x="649241" y="535404"/>
                </a:lnTo>
                <a:lnTo>
                  <a:pt x="681949" y="500174"/>
                </a:lnTo>
                <a:lnTo>
                  <a:pt x="713536" y="463898"/>
                </a:lnTo>
                <a:lnTo>
                  <a:pt x="743975" y="426602"/>
                </a:lnTo>
                <a:lnTo>
                  <a:pt x="773239" y="388312"/>
                </a:lnTo>
                <a:lnTo>
                  <a:pt x="801300" y="349053"/>
                </a:lnTo>
                <a:lnTo>
                  <a:pt x="828132" y="308851"/>
                </a:lnTo>
                <a:lnTo>
                  <a:pt x="853706" y="267731"/>
                </a:lnTo>
                <a:lnTo>
                  <a:pt x="877997" y="225720"/>
                </a:lnTo>
                <a:lnTo>
                  <a:pt x="900975" y="182844"/>
                </a:lnTo>
                <a:lnTo>
                  <a:pt x="922616" y="139127"/>
                </a:lnTo>
                <a:lnTo>
                  <a:pt x="942890" y="94596"/>
                </a:lnTo>
                <a:lnTo>
                  <a:pt x="961771" y="49275"/>
                </a:lnTo>
                <a:lnTo>
                  <a:pt x="837946" y="0"/>
                </a:lnTo>
                <a:close/>
              </a:path>
            </a:pathLst>
          </a:custGeom>
          <a:solidFill>
            <a:srgbClr val="00B9C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4956" y="5182171"/>
            <a:ext cx="1040765" cy="289560"/>
          </a:xfrm>
          <a:custGeom>
            <a:avLst/>
            <a:gdLst/>
            <a:ahLst/>
            <a:cxnLst/>
            <a:rect l="l" t="t" r="r" b="b"/>
            <a:pathLst>
              <a:path w="1040764" h="289560">
                <a:moveTo>
                  <a:pt x="59562" y="0"/>
                </a:moveTo>
                <a:lnTo>
                  <a:pt x="0" y="111887"/>
                </a:lnTo>
                <a:lnTo>
                  <a:pt x="43774" y="134313"/>
                </a:lnTo>
                <a:lnTo>
                  <a:pt x="88136" y="155244"/>
                </a:lnTo>
                <a:lnTo>
                  <a:pt x="133048" y="174677"/>
                </a:lnTo>
                <a:lnTo>
                  <a:pt x="178471" y="192604"/>
                </a:lnTo>
                <a:lnTo>
                  <a:pt x="224368" y="209022"/>
                </a:lnTo>
                <a:lnTo>
                  <a:pt x="270702" y="223925"/>
                </a:lnTo>
                <a:lnTo>
                  <a:pt x="317433" y="237309"/>
                </a:lnTo>
                <a:lnTo>
                  <a:pt x="364525" y="249167"/>
                </a:lnTo>
                <a:lnTo>
                  <a:pt x="411940" y="259495"/>
                </a:lnTo>
                <a:lnTo>
                  <a:pt x="459640" y="268289"/>
                </a:lnTo>
                <a:lnTo>
                  <a:pt x="507587" y="275542"/>
                </a:lnTo>
                <a:lnTo>
                  <a:pt x="555743" y="281250"/>
                </a:lnTo>
                <a:lnTo>
                  <a:pt x="604071" y="285407"/>
                </a:lnTo>
                <a:lnTo>
                  <a:pt x="652533" y="288009"/>
                </a:lnTo>
                <a:lnTo>
                  <a:pt x="701091" y="289051"/>
                </a:lnTo>
                <a:lnTo>
                  <a:pt x="749707" y="288527"/>
                </a:lnTo>
                <a:lnTo>
                  <a:pt x="798343" y="286432"/>
                </a:lnTo>
                <a:lnTo>
                  <a:pt x="846962" y="282762"/>
                </a:lnTo>
                <a:lnTo>
                  <a:pt x="895527" y="277511"/>
                </a:lnTo>
                <a:lnTo>
                  <a:pt x="943998" y="270674"/>
                </a:lnTo>
                <a:lnTo>
                  <a:pt x="992338" y="262246"/>
                </a:lnTo>
                <a:lnTo>
                  <a:pt x="1040510" y="252222"/>
                </a:lnTo>
                <a:lnTo>
                  <a:pt x="1012697" y="128524"/>
                </a:lnTo>
                <a:lnTo>
                  <a:pt x="964165" y="138534"/>
                </a:lnTo>
                <a:lnTo>
                  <a:pt x="915448" y="146778"/>
                </a:lnTo>
                <a:lnTo>
                  <a:pt x="866592" y="153260"/>
                </a:lnTo>
                <a:lnTo>
                  <a:pt x="817645" y="157988"/>
                </a:lnTo>
                <a:lnTo>
                  <a:pt x="768651" y="160966"/>
                </a:lnTo>
                <a:lnTo>
                  <a:pt x="719657" y="162202"/>
                </a:lnTo>
                <a:lnTo>
                  <a:pt x="670710" y="161702"/>
                </a:lnTo>
                <a:lnTo>
                  <a:pt x="621854" y="159471"/>
                </a:lnTo>
                <a:lnTo>
                  <a:pt x="573137" y="155516"/>
                </a:lnTo>
                <a:lnTo>
                  <a:pt x="524605" y="149844"/>
                </a:lnTo>
                <a:lnTo>
                  <a:pt x="476303" y="142459"/>
                </a:lnTo>
                <a:lnTo>
                  <a:pt x="428277" y="133370"/>
                </a:lnTo>
                <a:lnTo>
                  <a:pt x="380574" y="122581"/>
                </a:lnTo>
                <a:lnTo>
                  <a:pt x="333240" y="110099"/>
                </a:lnTo>
                <a:lnTo>
                  <a:pt x="286321" y="95930"/>
                </a:lnTo>
                <a:lnTo>
                  <a:pt x="239863" y="80081"/>
                </a:lnTo>
                <a:lnTo>
                  <a:pt x="193912" y="62557"/>
                </a:lnTo>
                <a:lnTo>
                  <a:pt x="148514" y="43364"/>
                </a:lnTo>
                <a:lnTo>
                  <a:pt x="103716" y="22510"/>
                </a:lnTo>
                <a:lnTo>
                  <a:pt x="59562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75838" y="4104067"/>
            <a:ext cx="715645" cy="1079500"/>
          </a:xfrm>
          <a:custGeom>
            <a:avLst/>
            <a:gdLst/>
            <a:ahLst/>
            <a:cxnLst/>
            <a:rect l="l" t="t" r="r" b="b"/>
            <a:pathLst>
              <a:path w="715645" h="1079500">
                <a:moveTo>
                  <a:pt x="131191" y="0"/>
                </a:moveTo>
                <a:lnTo>
                  <a:pt x="0" y="15494"/>
                </a:lnTo>
                <a:lnTo>
                  <a:pt x="6668" y="64931"/>
                </a:lnTo>
                <a:lnTo>
                  <a:pt x="14935" y="113954"/>
                </a:lnTo>
                <a:lnTo>
                  <a:pt x="24782" y="162531"/>
                </a:lnTo>
                <a:lnTo>
                  <a:pt x="36188" y="210627"/>
                </a:lnTo>
                <a:lnTo>
                  <a:pt x="49132" y="258209"/>
                </a:lnTo>
                <a:lnTo>
                  <a:pt x="63595" y="305243"/>
                </a:lnTo>
                <a:lnTo>
                  <a:pt x="79556" y="351696"/>
                </a:lnTo>
                <a:lnTo>
                  <a:pt x="96994" y="397535"/>
                </a:lnTo>
                <a:lnTo>
                  <a:pt x="115891" y="442725"/>
                </a:lnTo>
                <a:lnTo>
                  <a:pt x="136224" y="487233"/>
                </a:lnTo>
                <a:lnTo>
                  <a:pt x="157974" y="531026"/>
                </a:lnTo>
                <a:lnTo>
                  <a:pt x="181121" y="574069"/>
                </a:lnTo>
                <a:lnTo>
                  <a:pt x="205644" y="616331"/>
                </a:lnTo>
                <a:lnTo>
                  <a:pt x="231524" y="657776"/>
                </a:lnTo>
                <a:lnTo>
                  <a:pt x="258739" y="698371"/>
                </a:lnTo>
                <a:lnTo>
                  <a:pt x="287269" y="738083"/>
                </a:lnTo>
                <a:lnTo>
                  <a:pt x="317095" y="776879"/>
                </a:lnTo>
                <a:lnTo>
                  <a:pt x="348195" y="814724"/>
                </a:lnTo>
                <a:lnTo>
                  <a:pt x="380550" y="851585"/>
                </a:lnTo>
                <a:lnTo>
                  <a:pt x="414140" y="887429"/>
                </a:lnTo>
                <a:lnTo>
                  <a:pt x="448943" y="922221"/>
                </a:lnTo>
                <a:lnTo>
                  <a:pt x="484940" y="955929"/>
                </a:lnTo>
                <a:lnTo>
                  <a:pt x="522111" y="988520"/>
                </a:lnTo>
                <a:lnTo>
                  <a:pt x="560435" y="1019958"/>
                </a:lnTo>
                <a:lnTo>
                  <a:pt x="599891" y="1050211"/>
                </a:lnTo>
                <a:lnTo>
                  <a:pt x="640461" y="1079246"/>
                </a:lnTo>
                <a:lnTo>
                  <a:pt x="715518" y="970534"/>
                </a:lnTo>
                <a:lnTo>
                  <a:pt x="675466" y="941786"/>
                </a:lnTo>
                <a:lnTo>
                  <a:pt x="636608" y="911737"/>
                </a:lnTo>
                <a:lnTo>
                  <a:pt x="598966" y="880424"/>
                </a:lnTo>
                <a:lnTo>
                  <a:pt x="562564" y="847886"/>
                </a:lnTo>
                <a:lnTo>
                  <a:pt x="527426" y="814163"/>
                </a:lnTo>
                <a:lnTo>
                  <a:pt x="493575" y="779293"/>
                </a:lnTo>
                <a:lnTo>
                  <a:pt x="461035" y="743316"/>
                </a:lnTo>
                <a:lnTo>
                  <a:pt x="429829" y="706270"/>
                </a:lnTo>
                <a:lnTo>
                  <a:pt x="399980" y="668194"/>
                </a:lnTo>
                <a:lnTo>
                  <a:pt x="371513" y="629128"/>
                </a:lnTo>
                <a:lnTo>
                  <a:pt x="344451" y="589110"/>
                </a:lnTo>
                <a:lnTo>
                  <a:pt x="318817" y="548179"/>
                </a:lnTo>
                <a:lnTo>
                  <a:pt x="294635" y="506375"/>
                </a:lnTo>
                <a:lnTo>
                  <a:pt x="271929" y="463735"/>
                </a:lnTo>
                <a:lnTo>
                  <a:pt x="250721" y="420300"/>
                </a:lnTo>
                <a:lnTo>
                  <a:pt x="231036" y="376108"/>
                </a:lnTo>
                <a:lnTo>
                  <a:pt x="212897" y="331198"/>
                </a:lnTo>
                <a:lnTo>
                  <a:pt x="196328" y="285609"/>
                </a:lnTo>
                <a:lnTo>
                  <a:pt x="181351" y="239380"/>
                </a:lnTo>
                <a:lnTo>
                  <a:pt x="167992" y="192550"/>
                </a:lnTo>
                <a:lnTo>
                  <a:pt x="156272" y="145158"/>
                </a:lnTo>
                <a:lnTo>
                  <a:pt x="146217" y="97243"/>
                </a:lnTo>
                <a:lnTo>
                  <a:pt x="137848" y="48844"/>
                </a:lnTo>
                <a:lnTo>
                  <a:pt x="131191" y="0"/>
                </a:lnTo>
                <a:close/>
              </a:path>
            </a:pathLst>
          </a:custGeom>
          <a:solidFill>
            <a:srgbClr val="BE4F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45384" y="2541841"/>
            <a:ext cx="368935" cy="393065"/>
          </a:xfrm>
          <a:custGeom>
            <a:avLst/>
            <a:gdLst/>
            <a:ahLst/>
            <a:cxnLst/>
            <a:rect l="l" t="t" r="r" b="b"/>
            <a:pathLst>
              <a:path w="368935" h="393064">
                <a:moveTo>
                  <a:pt x="0" y="0"/>
                </a:moveTo>
                <a:lnTo>
                  <a:pt x="368680" y="392811"/>
                </a:lnTo>
              </a:path>
            </a:pathLst>
          </a:custGeom>
          <a:ln w="19050">
            <a:solidFill>
              <a:srgbClr val="DF4F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88128" y="2082735"/>
            <a:ext cx="33655" cy="511809"/>
          </a:xfrm>
          <a:custGeom>
            <a:avLst/>
            <a:gdLst/>
            <a:ahLst/>
            <a:cxnLst/>
            <a:rect l="l" t="t" r="r" b="b"/>
            <a:pathLst>
              <a:path w="33654" h="511810">
                <a:moveTo>
                  <a:pt x="33401" y="0"/>
                </a:moveTo>
                <a:lnTo>
                  <a:pt x="0" y="511682"/>
                </a:lnTo>
              </a:path>
            </a:pathLst>
          </a:custGeom>
          <a:ln w="19050">
            <a:solidFill>
              <a:srgbClr val="00515D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15228" y="3076129"/>
            <a:ext cx="487680" cy="259079"/>
          </a:xfrm>
          <a:custGeom>
            <a:avLst/>
            <a:gdLst/>
            <a:ahLst/>
            <a:cxnLst/>
            <a:rect l="l" t="t" r="r" b="b"/>
            <a:pathLst>
              <a:path w="487679" h="259079">
                <a:moveTo>
                  <a:pt x="487172" y="0"/>
                </a:moveTo>
                <a:lnTo>
                  <a:pt x="0" y="258953"/>
                </a:lnTo>
              </a:path>
            </a:pathLst>
          </a:custGeom>
          <a:ln w="19050">
            <a:solidFill>
              <a:srgbClr val="EA4749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578220" y="4479098"/>
            <a:ext cx="494665" cy="189230"/>
          </a:xfrm>
          <a:custGeom>
            <a:avLst/>
            <a:gdLst/>
            <a:ahLst/>
            <a:cxnLst/>
            <a:rect l="l" t="t" r="r" b="b"/>
            <a:pathLst>
              <a:path w="494664" h="189229">
                <a:moveTo>
                  <a:pt x="494538" y="188849"/>
                </a:moveTo>
                <a:lnTo>
                  <a:pt x="0" y="0"/>
                </a:lnTo>
              </a:path>
            </a:pathLst>
          </a:custGeom>
          <a:ln w="19049">
            <a:solidFill>
              <a:srgbClr val="00B9C1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94606" y="5321108"/>
            <a:ext cx="88265" cy="502920"/>
          </a:xfrm>
          <a:custGeom>
            <a:avLst/>
            <a:gdLst/>
            <a:ahLst/>
            <a:cxnLst/>
            <a:rect l="l" t="t" r="r" b="b"/>
            <a:pathLst>
              <a:path w="88264" h="502920">
                <a:moveTo>
                  <a:pt x="87883" y="502792"/>
                </a:moveTo>
                <a:lnTo>
                  <a:pt x="0" y="0"/>
                </a:lnTo>
              </a:path>
            </a:pathLst>
          </a:custGeom>
          <a:ln w="19050">
            <a:solidFill>
              <a:srgbClr val="0F0F0F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150234" y="5065839"/>
            <a:ext cx="347980" cy="424180"/>
          </a:xfrm>
          <a:custGeom>
            <a:avLst/>
            <a:gdLst/>
            <a:ahLst/>
            <a:cxnLst/>
            <a:rect l="l" t="t" r="r" b="b"/>
            <a:pathLst>
              <a:path w="347979" h="424179">
                <a:moveTo>
                  <a:pt x="0" y="424053"/>
                </a:moveTo>
                <a:lnTo>
                  <a:pt x="347725" y="0"/>
                </a:lnTo>
              </a:path>
            </a:pathLst>
          </a:custGeom>
          <a:ln w="19050">
            <a:solidFill>
              <a:srgbClr val="BE4F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55596" y="3947858"/>
            <a:ext cx="516890" cy="25400"/>
          </a:xfrm>
          <a:custGeom>
            <a:avLst/>
            <a:gdLst/>
            <a:ahLst/>
            <a:cxnLst/>
            <a:rect l="l" t="t" r="r" b="b"/>
            <a:pathLst>
              <a:path w="516889" h="25400">
                <a:moveTo>
                  <a:pt x="0" y="25399"/>
                </a:moveTo>
                <a:lnTo>
                  <a:pt x="516763" y="0"/>
                </a:lnTo>
              </a:path>
            </a:pathLst>
          </a:custGeom>
          <a:ln w="19050">
            <a:solidFill>
              <a:srgbClr val="54B788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621530" y="2091117"/>
            <a:ext cx="1750695" cy="0"/>
          </a:xfrm>
          <a:custGeom>
            <a:avLst/>
            <a:gdLst/>
            <a:ahLst/>
            <a:cxnLst/>
            <a:rect l="l" t="t" r="r" b="b"/>
            <a:pathLst>
              <a:path w="1750695">
                <a:moveTo>
                  <a:pt x="0" y="0"/>
                </a:moveTo>
                <a:lnTo>
                  <a:pt x="1750440" y="0"/>
                </a:lnTo>
              </a:path>
            </a:pathLst>
          </a:custGeom>
          <a:ln w="19050">
            <a:solidFill>
              <a:srgbClr val="00515D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992114" y="3081337"/>
            <a:ext cx="1744980" cy="0"/>
          </a:xfrm>
          <a:custGeom>
            <a:avLst/>
            <a:gdLst/>
            <a:ahLst/>
            <a:cxnLst/>
            <a:rect l="l" t="t" r="r" b="b"/>
            <a:pathLst>
              <a:path w="1744979">
                <a:moveTo>
                  <a:pt x="0" y="0"/>
                </a:moveTo>
                <a:lnTo>
                  <a:pt x="1744979" y="0"/>
                </a:lnTo>
              </a:path>
            </a:pathLst>
          </a:custGeom>
          <a:ln w="19050">
            <a:solidFill>
              <a:srgbClr val="EA4749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62471" y="4666932"/>
            <a:ext cx="1675130" cy="0"/>
          </a:xfrm>
          <a:custGeom>
            <a:avLst/>
            <a:gdLst/>
            <a:ahLst/>
            <a:cxnLst/>
            <a:rect l="l" t="t" r="r" b="b"/>
            <a:pathLst>
              <a:path w="1675129">
                <a:moveTo>
                  <a:pt x="0" y="0"/>
                </a:moveTo>
                <a:lnTo>
                  <a:pt x="1674621" y="0"/>
                </a:lnTo>
              </a:path>
            </a:pathLst>
          </a:custGeom>
          <a:ln w="19050">
            <a:solidFill>
              <a:srgbClr val="00B9C1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679569" y="5814554"/>
            <a:ext cx="2345690" cy="0"/>
          </a:xfrm>
          <a:custGeom>
            <a:avLst/>
            <a:gdLst/>
            <a:ahLst/>
            <a:cxnLst/>
            <a:rect l="l" t="t" r="r" b="b"/>
            <a:pathLst>
              <a:path w="2345690">
                <a:moveTo>
                  <a:pt x="0" y="0"/>
                </a:moveTo>
                <a:lnTo>
                  <a:pt x="2345309" y="0"/>
                </a:lnTo>
              </a:path>
            </a:pathLst>
          </a:custGeom>
          <a:ln w="19050">
            <a:solidFill>
              <a:srgbClr val="0F0F0F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44878" y="5493702"/>
            <a:ext cx="1711960" cy="0"/>
          </a:xfrm>
          <a:custGeom>
            <a:avLst/>
            <a:gdLst/>
            <a:ahLst/>
            <a:cxnLst/>
            <a:rect l="l" t="t" r="r" b="b"/>
            <a:pathLst>
              <a:path w="1711960">
                <a:moveTo>
                  <a:pt x="0" y="0"/>
                </a:moveTo>
                <a:lnTo>
                  <a:pt x="1711452" y="0"/>
                </a:lnTo>
              </a:path>
            </a:pathLst>
          </a:custGeom>
          <a:ln w="19050">
            <a:solidFill>
              <a:srgbClr val="BE4F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76349" y="3962971"/>
            <a:ext cx="1132840" cy="0"/>
          </a:xfrm>
          <a:custGeom>
            <a:avLst/>
            <a:gdLst/>
            <a:ahLst/>
            <a:cxnLst/>
            <a:rect l="l" t="t" r="r" b="b"/>
            <a:pathLst>
              <a:path w="1132839">
                <a:moveTo>
                  <a:pt x="0" y="0"/>
                </a:moveTo>
                <a:lnTo>
                  <a:pt x="1132459" y="0"/>
                </a:lnTo>
              </a:path>
            </a:pathLst>
          </a:custGeom>
          <a:ln w="19050">
            <a:solidFill>
              <a:srgbClr val="54B788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444878" y="2549841"/>
            <a:ext cx="1515745" cy="0"/>
          </a:xfrm>
          <a:custGeom>
            <a:avLst/>
            <a:gdLst/>
            <a:ahLst/>
            <a:cxnLst/>
            <a:rect l="l" t="t" r="r" b="b"/>
            <a:pathLst>
              <a:path w="1515745">
                <a:moveTo>
                  <a:pt x="0" y="0"/>
                </a:moveTo>
                <a:lnTo>
                  <a:pt x="1515490" y="0"/>
                </a:lnTo>
              </a:path>
            </a:pathLst>
          </a:custGeom>
          <a:ln w="19050">
            <a:solidFill>
              <a:srgbClr val="DF4F00"/>
            </a:solidFill>
            <a:prstDash val="sys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28000" y="1409700"/>
            <a:ext cx="3667125" cy="1342921"/>
          </a:xfrm>
          <a:prstGeom prst="roundRect">
            <a:avLst>
              <a:gd name="adj" fmla="val 11189"/>
            </a:avLst>
          </a:prstGeom>
          <a:solidFill>
            <a:schemeClr val="accent2"/>
          </a:solidFill>
        </p:spPr>
        <p:txBody>
          <a:bodyPr vert="horz" wrap="square" lIns="0" tIns="140335" rIns="0" bIns="0" rtlCol="0">
            <a:spAutoFit/>
          </a:bodyPr>
          <a:lstStyle/>
          <a:p>
            <a:pPr marL="237490" marR="0" lvl="0" indent="0" defTabSz="914400" eaLnBrk="1" fontAlgn="auto" latinLnBrk="0" hangingPunct="1">
              <a:lnSpc>
                <a:spcPct val="100000"/>
              </a:lnSpc>
              <a:spcBef>
                <a:spcPts val="1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Complex Care Team</a:t>
            </a:r>
            <a:endParaRPr kumimoji="0" lang="en-US" sz="1350" b="0" i="0" u="none" strike="noStrike" cap="none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426084" marR="0" lvl="0" indent="-169545" defTabSz="91440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084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CHW, NP, Clinical Coordinator, Chaplain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In-home and telemedicine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Specialist support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Pharmacist support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128000" y="3035300"/>
            <a:ext cx="3667125" cy="1382648"/>
          </a:xfrm>
          <a:prstGeom prst="roundRect">
            <a:avLst>
              <a:gd name="adj" fmla="val 11346"/>
            </a:avLst>
          </a:prstGeom>
          <a:solidFill>
            <a:schemeClr val="accent2"/>
          </a:solidFill>
        </p:spPr>
        <p:txBody>
          <a:bodyPr vert="horz" wrap="square" lIns="0" tIns="150495" rIns="0" bIns="0" rtlCol="0">
            <a:spAutoFit/>
          </a:bodyPr>
          <a:lstStyle/>
          <a:p>
            <a:pPr marL="256540" marR="0" lvl="0" indent="0" defTabSz="914400" eaLnBrk="1" fontAlgn="auto" latinLnBrk="0" hangingPunct="1">
              <a:lnSpc>
                <a:spcPct val="100000"/>
              </a:lnSpc>
              <a:spcBef>
                <a:spcPts val="1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High risk, disconnected members</a:t>
            </a:r>
            <a:endParaRPr kumimoji="0" lang="en-US" sz="1350" b="0" i="0" u="none" strike="noStrike" cap="none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Avoidable IP and ED utilization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Uncontrolled chronic conditions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Polypharmacy and poly-prescriber</a:t>
            </a:r>
          </a:p>
          <a:p>
            <a:pPr marL="426720" marR="0" lvl="0" indent="-170180" defTabSz="91440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26720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Home services and DME needed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8128000" y="4699000"/>
            <a:ext cx="3667125" cy="1362784"/>
          </a:xfrm>
          <a:prstGeom prst="roundRect">
            <a:avLst>
              <a:gd name="adj" fmla="val 12811"/>
            </a:avLst>
          </a:prstGeom>
          <a:solidFill>
            <a:schemeClr val="accent2"/>
          </a:solidFill>
        </p:spPr>
        <p:txBody>
          <a:bodyPr vert="horz" wrap="square" lIns="0" tIns="132715" rIns="0" bIns="0" rtlCol="0">
            <a:spAutoFit/>
          </a:bodyPr>
          <a:lstStyle/>
          <a:p>
            <a:pPr marL="243840" marR="0" lvl="0" indent="0" defTabSz="914400" eaLnBrk="1" fontAlgn="auto" latinLnBrk="0" hangingPunct="1">
              <a:lnSpc>
                <a:spcPct val="100000"/>
              </a:lnSpc>
              <a:spcBef>
                <a:spcPts val="10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Getting work done</a:t>
            </a:r>
            <a:endParaRPr kumimoji="0" lang="en-US" sz="1350" b="0" i="0" u="none" strike="noStrike" cap="none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410845" marR="0" lvl="0" indent="-170180" defTabSz="914400" eaLnBrk="1" fontAlgn="auto" latinLnBrk="0" hangingPunct="1">
              <a:lnSpc>
                <a:spcPct val="100000"/>
              </a:lnSpc>
              <a:spcBef>
                <a:spcPts val="133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10845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Chronic condition management</a:t>
            </a:r>
          </a:p>
          <a:p>
            <a:pPr marL="410845" marR="0" lvl="0" indent="-17018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10845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De-prescribing</a:t>
            </a:r>
          </a:p>
          <a:p>
            <a:pPr marL="410845" marR="0" lvl="0" indent="-170180" defTabSz="914400" eaLnBrk="1" fontAlgn="auto" latinLnBrk="0" hangingPunct="1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10845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Coordination of care and services</a:t>
            </a:r>
          </a:p>
          <a:p>
            <a:pPr marL="410845" marR="0" lvl="0" indent="-170180" defTabSz="91440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515D"/>
              </a:buClr>
              <a:buSzPct val="90476"/>
              <a:buFont typeface="Wingdings"/>
              <a:buChar char=""/>
              <a:tabLst>
                <a:tab pos="410845" algn="l"/>
              </a:tabLst>
              <a:defRPr/>
            </a:pPr>
            <a:r>
              <a:rPr kumimoji="0" lang="en-US" sz="1050" b="0" i="0" u="none" strike="noStrike" cap="none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Wellness visit completion, Life Plan visit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311529" y="3354585"/>
            <a:ext cx="1684401" cy="4982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1308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Digital Member Engagement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(Wellness Visits &amp; </a:t>
            </a:r>
            <a:r>
              <a:rPr kumimoji="0" sz="1050" b="0" i="0" u="none" strike="noStrike" cap="none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SDoH</a:t>
            </a: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)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473200" y="1918208"/>
            <a:ext cx="1414653" cy="4982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Telephonic Care Navigation </a:t>
            </a:r>
            <a:r>
              <a:rPr kumimoji="0" sz="1050" b="0" i="0" u="none" strike="noStrike" cap="none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(SDOH &amp; Quality)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591939" y="1618869"/>
            <a:ext cx="2665856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'</a:t>
            </a:r>
            <a:r>
              <a:rPr kumimoji="0" sz="1050" b="1" i="0" u="none" strike="noStrike" cap="none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SDoH</a:t>
            </a: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First' approach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(CHW, Care Specialist and Chaplain)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984239" y="2651252"/>
            <a:ext cx="1758315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In-home Clinical Care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(Complex Care Team)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6175628" y="4229227"/>
            <a:ext cx="1711098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Connection to Services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(CBO Network)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4961634" y="5398770"/>
            <a:ext cx="2684641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Re-patriation to Long-Term Provider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(PCP, BH and Palliative)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447800" y="5065839"/>
            <a:ext cx="1886712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Self-management support</a:t>
            </a:r>
            <a:endParaRPr kumimoji="0" sz="1050" b="0" i="0" u="none" strike="noStrike" cap="none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(Digital Programming)</a:t>
            </a:r>
          </a:p>
        </p:txBody>
      </p:sp>
      <p:grpSp>
        <p:nvGrpSpPr>
          <p:cNvPr id="42" name="object 42"/>
          <p:cNvGrpSpPr/>
          <p:nvPr/>
        </p:nvGrpSpPr>
        <p:grpSpPr>
          <a:xfrm>
            <a:off x="2968244" y="2598927"/>
            <a:ext cx="2635250" cy="2679700"/>
            <a:chOff x="2968244" y="2598927"/>
            <a:chExt cx="2635250" cy="2679700"/>
          </a:xfrm>
        </p:grpSpPr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5305" y="2738119"/>
              <a:ext cx="2476754" cy="2413635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968244" y="2598927"/>
              <a:ext cx="2635250" cy="2679700"/>
            </a:xfrm>
            <a:custGeom>
              <a:avLst/>
              <a:gdLst/>
              <a:ahLst/>
              <a:cxnLst/>
              <a:rect l="l" t="t" r="r" b="b"/>
              <a:pathLst>
                <a:path w="2635250" h="2679700">
                  <a:moveTo>
                    <a:pt x="1507840" y="2667000"/>
                  </a:moveTo>
                  <a:lnTo>
                    <a:pt x="1126932" y="2667000"/>
                  </a:lnTo>
                  <a:lnTo>
                    <a:pt x="1173825" y="2679700"/>
                  </a:lnTo>
                  <a:lnTo>
                    <a:pt x="1460940" y="2679700"/>
                  </a:lnTo>
                  <a:lnTo>
                    <a:pt x="1507840" y="2667000"/>
                  </a:lnTo>
                  <a:close/>
                </a:path>
                <a:path w="2635250" h="2679700">
                  <a:moveTo>
                    <a:pt x="1554212" y="25400"/>
                  </a:moveTo>
                  <a:lnTo>
                    <a:pt x="1080566" y="25400"/>
                  </a:lnTo>
                  <a:lnTo>
                    <a:pt x="989536" y="50800"/>
                  </a:lnTo>
                  <a:lnTo>
                    <a:pt x="815113" y="101600"/>
                  </a:lnTo>
                  <a:lnTo>
                    <a:pt x="773271" y="127000"/>
                  </a:lnTo>
                  <a:lnTo>
                    <a:pt x="732196" y="139700"/>
                  </a:lnTo>
                  <a:lnTo>
                    <a:pt x="691915" y="165100"/>
                  </a:lnTo>
                  <a:lnTo>
                    <a:pt x="652460" y="190500"/>
                  </a:lnTo>
                  <a:lnTo>
                    <a:pt x="613859" y="215900"/>
                  </a:lnTo>
                  <a:lnTo>
                    <a:pt x="576142" y="241300"/>
                  </a:lnTo>
                  <a:lnTo>
                    <a:pt x="539340" y="266700"/>
                  </a:lnTo>
                  <a:lnTo>
                    <a:pt x="503482" y="292100"/>
                  </a:lnTo>
                  <a:lnTo>
                    <a:pt x="468597" y="317500"/>
                  </a:lnTo>
                  <a:lnTo>
                    <a:pt x="434716" y="355600"/>
                  </a:lnTo>
                  <a:lnTo>
                    <a:pt x="401868" y="381000"/>
                  </a:lnTo>
                  <a:lnTo>
                    <a:pt x="370084" y="419100"/>
                  </a:lnTo>
                  <a:lnTo>
                    <a:pt x="339392" y="444500"/>
                  </a:lnTo>
                  <a:lnTo>
                    <a:pt x="309822" y="482600"/>
                  </a:lnTo>
                  <a:lnTo>
                    <a:pt x="281405" y="520700"/>
                  </a:lnTo>
                  <a:lnTo>
                    <a:pt x="254170" y="558800"/>
                  </a:lnTo>
                  <a:lnTo>
                    <a:pt x="228147" y="596900"/>
                  </a:lnTo>
                  <a:lnTo>
                    <a:pt x="203365" y="635000"/>
                  </a:lnTo>
                  <a:lnTo>
                    <a:pt x="179855" y="673100"/>
                  </a:lnTo>
                  <a:lnTo>
                    <a:pt x="157646" y="711200"/>
                  </a:lnTo>
                  <a:lnTo>
                    <a:pt x="136768" y="749300"/>
                  </a:lnTo>
                  <a:lnTo>
                    <a:pt x="117250" y="787400"/>
                  </a:lnTo>
                  <a:lnTo>
                    <a:pt x="99123" y="838200"/>
                  </a:lnTo>
                  <a:lnTo>
                    <a:pt x="82415" y="876300"/>
                  </a:lnTo>
                  <a:lnTo>
                    <a:pt x="67158" y="927100"/>
                  </a:lnTo>
                  <a:lnTo>
                    <a:pt x="53381" y="965200"/>
                  </a:lnTo>
                  <a:lnTo>
                    <a:pt x="41112" y="1016000"/>
                  </a:lnTo>
                  <a:lnTo>
                    <a:pt x="30383" y="1054100"/>
                  </a:lnTo>
                  <a:lnTo>
                    <a:pt x="21223" y="1104900"/>
                  </a:lnTo>
                  <a:lnTo>
                    <a:pt x="13662" y="1155700"/>
                  </a:lnTo>
                  <a:lnTo>
                    <a:pt x="7729" y="1193800"/>
                  </a:lnTo>
                  <a:lnTo>
                    <a:pt x="3455" y="1244600"/>
                  </a:lnTo>
                  <a:lnTo>
                    <a:pt x="868" y="1295400"/>
                  </a:lnTo>
                  <a:lnTo>
                    <a:pt x="0" y="1346200"/>
                  </a:lnTo>
                  <a:lnTo>
                    <a:pt x="868" y="1397000"/>
                  </a:lnTo>
                  <a:lnTo>
                    <a:pt x="3455" y="1447800"/>
                  </a:lnTo>
                  <a:lnTo>
                    <a:pt x="7729" y="1485900"/>
                  </a:lnTo>
                  <a:lnTo>
                    <a:pt x="13662" y="1536700"/>
                  </a:lnTo>
                  <a:lnTo>
                    <a:pt x="21223" y="1587500"/>
                  </a:lnTo>
                  <a:lnTo>
                    <a:pt x="30383" y="1638300"/>
                  </a:lnTo>
                  <a:lnTo>
                    <a:pt x="41112" y="1676400"/>
                  </a:lnTo>
                  <a:lnTo>
                    <a:pt x="53381" y="1727200"/>
                  </a:lnTo>
                  <a:lnTo>
                    <a:pt x="67158" y="1765300"/>
                  </a:lnTo>
                  <a:lnTo>
                    <a:pt x="82415" y="1816100"/>
                  </a:lnTo>
                  <a:lnTo>
                    <a:pt x="99123" y="1854200"/>
                  </a:lnTo>
                  <a:lnTo>
                    <a:pt x="117250" y="1905000"/>
                  </a:lnTo>
                  <a:lnTo>
                    <a:pt x="136768" y="1943100"/>
                  </a:lnTo>
                  <a:lnTo>
                    <a:pt x="157646" y="1981200"/>
                  </a:lnTo>
                  <a:lnTo>
                    <a:pt x="179855" y="2019300"/>
                  </a:lnTo>
                  <a:lnTo>
                    <a:pt x="203365" y="2057400"/>
                  </a:lnTo>
                  <a:lnTo>
                    <a:pt x="228147" y="2095500"/>
                  </a:lnTo>
                  <a:lnTo>
                    <a:pt x="254170" y="2133600"/>
                  </a:lnTo>
                  <a:lnTo>
                    <a:pt x="281405" y="2171700"/>
                  </a:lnTo>
                  <a:lnTo>
                    <a:pt x="309822" y="2209800"/>
                  </a:lnTo>
                  <a:lnTo>
                    <a:pt x="339392" y="2247900"/>
                  </a:lnTo>
                  <a:lnTo>
                    <a:pt x="370084" y="2273300"/>
                  </a:lnTo>
                  <a:lnTo>
                    <a:pt x="401868" y="2311400"/>
                  </a:lnTo>
                  <a:lnTo>
                    <a:pt x="434716" y="2336800"/>
                  </a:lnTo>
                  <a:lnTo>
                    <a:pt x="468597" y="2374900"/>
                  </a:lnTo>
                  <a:lnTo>
                    <a:pt x="503482" y="2400300"/>
                  </a:lnTo>
                  <a:lnTo>
                    <a:pt x="539340" y="2425700"/>
                  </a:lnTo>
                  <a:lnTo>
                    <a:pt x="576142" y="2451100"/>
                  </a:lnTo>
                  <a:lnTo>
                    <a:pt x="613859" y="2476500"/>
                  </a:lnTo>
                  <a:lnTo>
                    <a:pt x="652460" y="2501900"/>
                  </a:lnTo>
                  <a:lnTo>
                    <a:pt x="691915" y="2527300"/>
                  </a:lnTo>
                  <a:lnTo>
                    <a:pt x="732196" y="2552700"/>
                  </a:lnTo>
                  <a:lnTo>
                    <a:pt x="773271" y="2565400"/>
                  </a:lnTo>
                  <a:lnTo>
                    <a:pt x="815113" y="2590800"/>
                  </a:lnTo>
                  <a:lnTo>
                    <a:pt x="900972" y="2616200"/>
                  </a:lnTo>
                  <a:lnTo>
                    <a:pt x="1080566" y="2667000"/>
                  </a:lnTo>
                  <a:lnTo>
                    <a:pt x="1554212" y="2667000"/>
                  </a:lnTo>
                  <a:lnTo>
                    <a:pt x="1733831" y="2616200"/>
                  </a:lnTo>
                  <a:lnTo>
                    <a:pt x="1819701" y="2590800"/>
                  </a:lnTo>
                  <a:lnTo>
                    <a:pt x="1861546" y="2565400"/>
                  </a:lnTo>
                  <a:lnTo>
                    <a:pt x="1902627" y="2552700"/>
                  </a:lnTo>
                  <a:lnTo>
                    <a:pt x="1942911" y="2527300"/>
                  </a:lnTo>
                  <a:lnTo>
                    <a:pt x="1982371" y="2501900"/>
                  </a:lnTo>
                  <a:lnTo>
                    <a:pt x="1222014" y="2501900"/>
                  </a:lnTo>
                  <a:lnTo>
                    <a:pt x="1175135" y="2489200"/>
                  </a:lnTo>
                  <a:lnTo>
                    <a:pt x="1128842" y="2489200"/>
                  </a:lnTo>
                  <a:lnTo>
                    <a:pt x="950311" y="2438400"/>
                  </a:lnTo>
                  <a:lnTo>
                    <a:pt x="865583" y="2413000"/>
                  </a:lnTo>
                  <a:lnTo>
                    <a:pt x="824491" y="2387600"/>
                  </a:lnTo>
                  <a:lnTo>
                    <a:pt x="784299" y="2362200"/>
                  </a:lnTo>
                  <a:lnTo>
                    <a:pt x="745047" y="2349500"/>
                  </a:lnTo>
                  <a:lnTo>
                    <a:pt x="706775" y="2324100"/>
                  </a:lnTo>
                  <a:lnTo>
                    <a:pt x="669521" y="2298700"/>
                  </a:lnTo>
                  <a:lnTo>
                    <a:pt x="633325" y="2273300"/>
                  </a:lnTo>
                  <a:lnTo>
                    <a:pt x="598227" y="2235200"/>
                  </a:lnTo>
                  <a:lnTo>
                    <a:pt x="564265" y="2209800"/>
                  </a:lnTo>
                  <a:lnTo>
                    <a:pt x="531480" y="2184400"/>
                  </a:lnTo>
                  <a:lnTo>
                    <a:pt x="499909" y="2146300"/>
                  </a:lnTo>
                  <a:lnTo>
                    <a:pt x="469594" y="2108200"/>
                  </a:lnTo>
                  <a:lnTo>
                    <a:pt x="440573" y="2082800"/>
                  </a:lnTo>
                  <a:lnTo>
                    <a:pt x="412886" y="2044700"/>
                  </a:lnTo>
                  <a:lnTo>
                    <a:pt x="386572" y="2006600"/>
                  </a:lnTo>
                  <a:lnTo>
                    <a:pt x="361670" y="1968500"/>
                  </a:lnTo>
                  <a:lnTo>
                    <a:pt x="338219" y="1930400"/>
                  </a:lnTo>
                  <a:lnTo>
                    <a:pt x="316260" y="1892300"/>
                  </a:lnTo>
                  <a:lnTo>
                    <a:pt x="295831" y="1854200"/>
                  </a:lnTo>
                  <a:lnTo>
                    <a:pt x="276973" y="1803400"/>
                  </a:lnTo>
                  <a:lnTo>
                    <a:pt x="259723" y="1765300"/>
                  </a:lnTo>
                  <a:lnTo>
                    <a:pt x="244122" y="1714500"/>
                  </a:lnTo>
                  <a:lnTo>
                    <a:pt x="230209" y="1676400"/>
                  </a:lnTo>
                  <a:lnTo>
                    <a:pt x="218023" y="1625600"/>
                  </a:lnTo>
                  <a:lnTo>
                    <a:pt x="207604" y="1587500"/>
                  </a:lnTo>
                  <a:lnTo>
                    <a:pt x="198991" y="1536700"/>
                  </a:lnTo>
                  <a:lnTo>
                    <a:pt x="192224" y="1485900"/>
                  </a:lnTo>
                  <a:lnTo>
                    <a:pt x="187341" y="1447800"/>
                  </a:lnTo>
                  <a:lnTo>
                    <a:pt x="184382" y="1397000"/>
                  </a:lnTo>
                  <a:lnTo>
                    <a:pt x="183387" y="1346200"/>
                  </a:lnTo>
                  <a:lnTo>
                    <a:pt x="184382" y="1295400"/>
                  </a:lnTo>
                  <a:lnTo>
                    <a:pt x="187341" y="1244600"/>
                  </a:lnTo>
                  <a:lnTo>
                    <a:pt x="192224" y="1206500"/>
                  </a:lnTo>
                  <a:lnTo>
                    <a:pt x="198991" y="1155700"/>
                  </a:lnTo>
                  <a:lnTo>
                    <a:pt x="207604" y="1104900"/>
                  </a:lnTo>
                  <a:lnTo>
                    <a:pt x="218023" y="1066800"/>
                  </a:lnTo>
                  <a:lnTo>
                    <a:pt x="230209" y="1016000"/>
                  </a:lnTo>
                  <a:lnTo>
                    <a:pt x="244122" y="977900"/>
                  </a:lnTo>
                  <a:lnTo>
                    <a:pt x="259723" y="927100"/>
                  </a:lnTo>
                  <a:lnTo>
                    <a:pt x="276973" y="889000"/>
                  </a:lnTo>
                  <a:lnTo>
                    <a:pt x="295831" y="838200"/>
                  </a:lnTo>
                  <a:lnTo>
                    <a:pt x="316260" y="800100"/>
                  </a:lnTo>
                  <a:lnTo>
                    <a:pt x="338219" y="762000"/>
                  </a:lnTo>
                  <a:lnTo>
                    <a:pt x="361670" y="723900"/>
                  </a:lnTo>
                  <a:lnTo>
                    <a:pt x="386572" y="685800"/>
                  </a:lnTo>
                  <a:lnTo>
                    <a:pt x="412886" y="647700"/>
                  </a:lnTo>
                  <a:lnTo>
                    <a:pt x="440573" y="609600"/>
                  </a:lnTo>
                  <a:lnTo>
                    <a:pt x="469594" y="584200"/>
                  </a:lnTo>
                  <a:lnTo>
                    <a:pt x="499909" y="546100"/>
                  </a:lnTo>
                  <a:lnTo>
                    <a:pt x="531480" y="508000"/>
                  </a:lnTo>
                  <a:lnTo>
                    <a:pt x="564265" y="482600"/>
                  </a:lnTo>
                  <a:lnTo>
                    <a:pt x="598227" y="457200"/>
                  </a:lnTo>
                  <a:lnTo>
                    <a:pt x="633325" y="419100"/>
                  </a:lnTo>
                  <a:lnTo>
                    <a:pt x="669521" y="393700"/>
                  </a:lnTo>
                  <a:lnTo>
                    <a:pt x="706775" y="368300"/>
                  </a:lnTo>
                  <a:lnTo>
                    <a:pt x="745047" y="342900"/>
                  </a:lnTo>
                  <a:lnTo>
                    <a:pt x="784299" y="330200"/>
                  </a:lnTo>
                  <a:lnTo>
                    <a:pt x="824491" y="304800"/>
                  </a:lnTo>
                  <a:lnTo>
                    <a:pt x="865583" y="279400"/>
                  </a:lnTo>
                  <a:lnTo>
                    <a:pt x="993869" y="241300"/>
                  </a:lnTo>
                  <a:lnTo>
                    <a:pt x="1128842" y="203200"/>
                  </a:lnTo>
                  <a:lnTo>
                    <a:pt x="1175135" y="203200"/>
                  </a:lnTo>
                  <a:lnTo>
                    <a:pt x="1222014" y="190500"/>
                  </a:lnTo>
                  <a:lnTo>
                    <a:pt x="1982371" y="190500"/>
                  </a:lnTo>
                  <a:lnTo>
                    <a:pt x="1942911" y="165100"/>
                  </a:lnTo>
                  <a:lnTo>
                    <a:pt x="1902627" y="139700"/>
                  </a:lnTo>
                  <a:lnTo>
                    <a:pt x="1861546" y="127000"/>
                  </a:lnTo>
                  <a:lnTo>
                    <a:pt x="1819701" y="101600"/>
                  </a:lnTo>
                  <a:lnTo>
                    <a:pt x="1645256" y="50800"/>
                  </a:lnTo>
                  <a:lnTo>
                    <a:pt x="1554212" y="25400"/>
                  </a:lnTo>
                  <a:close/>
                </a:path>
                <a:path w="2635250" h="2679700">
                  <a:moveTo>
                    <a:pt x="1982371" y="190500"/>
                  </a:moveTo>
                  <a:lnTo>
                    <a:pt x="1412746" y="190500"/>
                  </a:lnTo>
                  <a:lnTo>
                    <a:pt x="1459633" y="203200"/>
                  </a:lnTo>
                  <a:lnTo>
                    <a:pt x="1505935" y="203200"/>
                  </a:lnTo>
                  <a:lnTo>
                    <a:pt x="1640929" y="241300"/>
                  </a:lnTo>
                  <a:lnTo>
                    <a:pt x="1769233" y="279400"/>
                  </a:lnTo>
                  <a:lnTo>
                    <a:pt x="1810330" y="304800"/>
                  </a:lnTo>
                  <a:lnTo>
                    <a:pt x="1850527" y="330200"/>
                  </a:lnTo>
                  <a:lnTo>
                    <a:pt x="1889783" y="342900"/>
                  </a:lnTo>
                  <a:lnTo>
                    <a:pt x="1928060" y="368300"/>
                  </a:lnTo>
                  <a:lnTo>
                    <a:pt x="1965317" y="393700"/>
                  </a:lnTo>
                  <a:lnTo>
                    <a:pt x="2001517" y="419100"/>
                  </a:lnTo>
                  <a:lnTo>
                    <a:pt x="2036618" y="457200"/>
                  </a:lnTo>
                  <a:lnTo>
                    <a:pt x="2070583" y="482600"/>
                  </a:lnTo>
                  <a:lnTo>
                    <a:pt x="2103371" y="508000"/>
                  </a:lnTo>
                  <a:lnTo>
                    <a:pt x="2134944" y="546100"/>
                  </a:lnTo>
                  <a:lnTo>
                    <a:pt x="2165261" y="584200"/>
                  </a:lnTo>
                  <a:lnTo>
                    <a:pt x="2194284" y="609600"/>
                  </a:lnTo>
                  <a:lnTo>
                    <a:pt x="2221973" y="647700"/>
                  </a:lnTo>
                  <a:lnTo>
                    <a:pt x="2248289" y="685800"/>
                  </a:lnTo>
                  <a:lnTo>
                    <a:pt x="2273193" y="723900"/>
                  </a:lnTo>
                  <a:lnTo>
                    <a:pt x="2296644" y="762000"/>
                  </a:lnTo>
                  <a:lnTo>
                    <a:pt x="2318604" y="800100"/>
                  </a:lnTo>
                  <a:lnTo>
                    <a:pt x="2339034" y="838200"/>
                  </a:lnTo>
                  <a:lnTo>
                    <a:pt x="2357893" y="889000"/>
                  </a:lnTo>
                  <a:lnTo>
                    <a:pt x="2375143" y="927100"/>
                  </a:lnTo>
                  <a:lnTo>
                    <a:pt x="2390745" y="977900"/>
                  </a:lnTo>
                  <a:lnTo>
                    <a:pt x="2404658" y="1016000"/>
                  </a:lnTo>
                  <a:lnTo>
                    <a:pt x="2416844" y="1066800"/>
                  </a:lnTo>
                  <a:lnTo>
                    <a:pt x="2427264" y="1104900"/>
                  </a:lnTo>
                  <a:lnTo>
                    <a:pt x="2435877" y="1155700"/>
                  </a:lnTo>
                  <a:lnTo>
                    <a:pt x="2442644" y="1206500"/>
                  </a:lnTo>
                  <a:lnTo>
                    <a:pt x="2447527" y="1244600"/>
                  </a:lnTo>
                  <a:lnTo>
                    <a:pt x="2450486" y="1295400"/>
                  </a:lnTo>
                  <a:lnTo>
                    <a:pt x="2451481" y="1346200"/>
                  </a:lnTo>
                  <a:lnTo>
                    <a:pt x="2450486" y="1397000"/>
                  </a:lnTo>
                  <a:lnTo>
                    <a:pt x="2447527" y="1447800"/>
                  </a:lnTo>
                  <a:lnTo>
                    <a:pt x="2442644" y="1485900"/>
                  </a:lnTo>
                  <a:lnTo>
                    <a:pt x="2435877" y="1536700"/>
                  </a:lnTo>
                  <a:lnTo>
                    <a:pt x="2427264" y="1587500"/>
                  </a:lnTo>
                  <a:lnTo>
                    <a:pt x="2416844" y="1625600"/>
                  </a:lnTo>
                  <a:lnTo>
                    <a:pt x="2404658" y="1676400"/>
                  </a:lnTo>
                  <a:lnTo>
                    <a:pt x="2390745" y="1714500"/>
                  </a:lnTo>
                  <a:lnTo>
                    <a:pt x="2375143" y="1765300"/>
                  </a:lnTo>
                  <a:lnTo>
                    <a:pt x="2357893" y="1803400"/>
                  </a:lnTo>
                  <a:lnTo>
                    <a:pt x="2339034" y="1854200"/>
                  </a:lnTo>
                  <a:lnTo>
                    <a:pt x="2318604" y="1892300"/>
                  </a:lnTo>
                  <a:lnTo>
                    <a:pt x="2296644" y="1930400"/>
                  </a:lnTo>
                  <a:lnTo>
                    <a:pt x="2273193" y="1968500"/>
                  </a:lnTo>
                  <a:lnTo>
                    <a:pt x="2248289" y="2006600"/>
                  </a:lnTo>
                  <a:lnTo>
                    <a:pt x="2221973" y="2044700"/>
                  </a:lnTo>
                  <a:lnTo>
                    <a:pt x="2194284" y="2082800"/>
                  </a:lnTo>
                  <a:lnTo>
                    <a:pt x="2165261" y="2108200"/>
                  </a:lnTo>
                  <a:lnTo>
                    <a:pt x="2134944" y="2146300"/>
                  </a:lnTo>
                  <a:lnTo>
                    <a:pt x="2103371" y="2184400"/>
                  </a:lnTo>
                  <a:lnTo>
                    <a:pt x="2070583" y="2209800"/>
                  </a:lnTo>
                  <a:lnTo>
                    <a:pt x="2036618" y="2235200"/>
                  </a:lnTo>
                  <a:lnTo>
                    <a:pt x="2001517" y="2273300"/>
                  </a:lnTo>
                  <a:lnTo>
                    <a:pt x="1965317" y="2298700"/>
                  </a:lnTo>
                  <a:lnTo>
                    <a:pt x="1928060" y="2324100"/>
                  </a:lnTo>
                  <a:lnTo>
                    <a:pt x="1889783" y="2349500"/>
                  </a:lnTo>
                  <a:lnTo>
                    <a:pt x="1850527" y="2362200"/>
                  </a:lnTo>
                  <a:lnTo>
                    <a:pt x="1810330" y="2387600"/>
                  </a:lnTo>
                  <a:lnTo>
                    <a:pt x="1769233" y="2413000"/>
                  </a:lnTo>
                  <a:lnTo>
                    <a:pt x="1684493" y="2438400"/>
                  </a:lnTo>
                  <a:lnTo>
                    <a:pt x="1505935" y="2489200"/>
                  </a:lnTo>
                  <a:lnTo>
                    <a:pt x="1459633" y="2489200"/>
                  </a:lnTo>
                  <a:lnTo>
                    <a:pt x="1412746" y="2501900"/>
                  </a:lnTo>
                  <a:lnTo>
                    <a:pt x="1982371" y="2501900"/>
                  </a:lnTo>
                  <a:lnTo>
                    <a:pt x="2020975" y="2476500"/>
                  </a:lnTo>
                  <a:lnTo>
                    <a:pt x="2058695" y="2451100"/>
                  </a:lnTo>
                  <a:lnTo>
                    <a:pt x="2095501" y="2425700"/>
                  </a:lnTo>
                  <a:lnTo>
                    <a:pt x="2131362" y="2400300"/>
                  </a:lnTo>
                  <a:lnTo>
                    <a:pt x="2166249" y="2374900"/>
                  </a:lnTo>
                  <a:lnTo>
                    <a:pt x="2200132" y="2336800"/>
                  </a:lnTo>
                  <a:lnTo>
                    <a:pt x="2232983" y="2311400"/>
                  </a:lnTo>
                  <a:lnTo>
                    <a:pt x="2264769" y="2273300"/>
                  </a:lnTo>
                  <a:lnTo>
                    <a:pt x="2295463" y="2247900"/>
                  </a:lnTo>
                  <a:lnTo>
                    <a:pt x="2325034" y="2209800"/>
                  </a:lnTo>
                  <a:lnTo>
                    <a:pt x="2353453" y="2171700"/>
                  </a:lnTo>
                  <a:lnTo>
                    <a:pt x="2380690" y="2133600"/>
                  </a:lnTo>
                  <a:lnTo>
                    <a:pt x="2406714" y="2095500"/>
                  </a:lnTo>
                  <a:lnTo>
                    <a:pt x="2431497" y="2057400"/>
                  </a:lnTo>
                  <a:lnTo>
                    <a:pt x="2455008" y="2019300"/>
                  </a:lnTo>
                  <a:lnTo>
                    <a:pt x="2477218" y="1981200"/>
                  </a:lnTo>
                  <a:lnTo>
                    <a:pt x="2498097" y="1943100"/>
                  </a:lnTo>
                  <a:lnTo>
                    <a:pt x="2517616" y="1905000"/>
                  </a:lnTo>
                  <a:lnTo>
                    <a:pt x="2535744" y="1854200"/>
                  </a:lnTo>
                  <a:lnTo>
                    <a:pt x="2552451" y="1816100"/>
                  </a:lnTo>
                  <a:lnTo>
                    <a:pt x="2567709" y="1765300"/>
                  </a:lnTo>
                  <a:lnTo>
                    <a:pt x="2581487" y="1727200"/>
                  </a:lnTo>
                  <a:lnTo>
                    <a:pt x="2593755" y="1676400"/>
                  </a:lnTo>
                  <a:lnTo>
                    <a:pt x="2604484" y="1638300"/>
                  </a:lnTo>
                  <a:lnTo>
                    <a:pt x="2613644" y="1587500"/>
                  </a:lnTo>
                  <a:lnTo>
                    <a:pt x="2621206" y="1536700"/>
                  </a:lnTo>
                  <a:lnTo>
                    <a:pt x="2627139" y="1485900"/>
                  </a:lnTo>
                  <a:lnTo>
                    <a:pt x="2631413" y="1447800"/>
                  </a:lnTo>
                  <a:lnTo>
                    <a:pt x="2634000" y="1397000"/>
                  </a:lnTo>
                  <a:lnTo>
                    <a:pt x="2634869" y="1346200"/>
                  </a:lnTo>
                  <a:lnTo>
                    <a:pt x="2634000" y="1295400"/>
                  </a:lnTo>
                  <a:lnTo>
                    <a:pt x="2631413" y="1244600"/>
                  </a:lnTo>
                  <a:lnTo>
                    <a:pt x="2627139" y="1193800"/>
                  </a:lnTo>
                  <a:lnTo>
                    <a:pt x="2621206" y="1155700"/>
                  </a:lnTo>
                  <a:lnTo>
                    <a:pt x="2613644" y="1104900"/>
                  </a:lnTo>
                  <a:lnTo>
                    <a:pt x="2604484" y="1054100"/>
                  </a:lnTo>
                  <a:lnTo>
                    <a:pt x="2593755" y="1016000"/>
                  </a:lnTo>
                  <a:lnTo>
                    <a:pt x="2581487" y="965200"/>
                  </a:lnTo>
                  <a:lnTo>
                    <a:pt x="2567709" y="927100"/>
                  </a:lnTo>
                  <a:lnTo>
                    <a:pt x="2552451" y="876300"/>
                  </a:lnTo>
                  <a:lnTo>
                    <a:pt x="2535744" y="838200"/>
                  </a:lnTo>
                  <a:lnTo>
                    <a:pt x="2517616" y="787400"/>
                  </a:lnTo>
                  <a:lnTo>
                    <a:pt x="2498097" y="749300"/>
                  </a:lnTo>
                  <a:lnTo>
                    <a:pt x="2477218" y="711200"/>
                  </a:lnTo>
                  <a:lnTo>
                    <a:pt x="2455008" y="673100"/>
                  </a:lnTo>
                  <a:lnTo>
                    <a:pt x="2431497" y="635000"/>
                  </a:lnTo>
                  <a:lnTo>
                    <a:pt x="2406714" y="596900"/>
                  </a:lnTo>
                  <a:lnTo>
                    <a:pt x="2380690" y="558800"/>
                  </a:lnTo>
                  <a:lnTo>
                    <a:pt x="2353453" y="520700"/>
                  </a:lnTo>
                  <a:lnTo>
                    <a:pt x="2325034" y="482600"/>
                  </a:lnTo>
                  <a:lnTo>
                    <a:pt x="2295463" y="444500"/>
                  </a:lnTo>
                  <a:lnTo>
                    <a:pt x="2264769" y="419100"/>
                  </a:lnTo>
                  <a:lnTo>
                    <a:pt x="2232983" y="381000"/>
                  </a:lnTo>
                  <a:lnTo>
                    <a:pt x="2200132" y="355600"/>
                  </a:lnTo>
                  <a:lnTo>
                    <a:pt x="2166249" y="317500"/>
                  </a:lnTo>
                  <a:lnTo>
                    <a:pt x="2131362" y="292100"/>
                  </a:lnTo>
                  <a:lnTo>
                    <a:pt x="2095501" y="266700"/>
                  </a:lnTo>
                  <a:lnTo>
                    <a:pt x="2058695" y="241300"/>
                  </a:lnTo>
                  <a:lnTo>
                    <a:pt x="2020975" y="215900"/>
                  </a:lnTo>
                  <a:lnTo>
                    <a:pt x="1982371" y="190500"/>
                  </a:lnTo>
                  <a:close/>
                </a:path>
                <a:path w="2635250" h="2679700">
                  <a:moveTo>
                    <a:pt x="1460940" y="12700"/>
                  </a:moveTo>
                  <a:lnTo>
                    <a:pt x="1173825" y="12700"/>
                  </a:lnTo>
                  <a:lnTo>
                    <a:pt x="1126932" y="25400"/>
                  </a:lnTo>
                  <a:lnTo>
                    <a:pt x="1507840" y="25400"/>
                  </a:lnTo>
                  <a:lnTo>
                    <a:pt x="1460940" y="12700"/>
                  </a:lnTo>
                  <a:close/>
                </a:path>
                <a:path w="2635250" h="2679700">
                  <a:moveTo>
                    <a:pt x="1317370" y="0"/>
                  </a:moveTo>
                  <a:lnTo>
                    <a:pt x="1269074" y="12700"/>
                  </a:lnTo>
                  <a:lnTo>
                    <a:pt x="1365675" y="12700"/>
                  </a:lnTo>
                  <a:lnTo>
                    <a:pt x="1317370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cap="none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07969A1-862D-4B50-3765-4857CD20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EH-deployed </a:t>
            </a:r>
            <a:r>
              <a:rPr lang="en-US" dirty="0">
                <a:solidFill>
                  <a:schemeClr val="accent1"/>
                </a:solidFill>
              </a:rPr>
              <a:t>Member Engagement</a:t>
            </a:r>
          </a:p>
        </p:txBody>
      </p:sp>
    </p:spTree>
    <p:extLst>
      <p:ext uri="{BB962C8B-B14F-4D97-AF65-F5344CB8AC3E}">
        <p14:creationId xmlns:p14="http://schemas.microsoft.com/office/powerpoint/2010/main" val="235715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9A20B-66AC-4327-A77A-57D44368D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9FDC8B3-2C3F-6011-E7E6-8330FB47D10E}"/>
              </a:ext>
            </a:extLst>
          </p:cNvPr>
          <p:cNvSpPr/>
          <p:nvPr/>
        </p:nvSpPr>
        <p:spPr>
          <a:xfrm>
            <a:off x="91601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200" normalizeH="0" baseline="0" noProof="0" dirty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SECTION 4</a:t>
            </a: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811D311-95E5-3558-D1A4-9E410C637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010" y="3938638"/>
            <a:ext cx="10635605" cy="428714"/>
          </a:xfrm>
        </p:spPr>
        <p:txBody>
          <a:bodyPr/>
          <a:lstStyle/>
          <a:p>
            <a:r>
              <a:rPr lang="en-US" sz="480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Results </a:t>
            </a:r>
            <a:r>
              <a:rPr lang="en-US" sz="4800" dirty="0">
                <a:solidFill>
                  <a:schemeClr val="accent4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in Action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55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ule"/>
          <p:cNvSpPr/>
          <p:nvPr/>
        </p:nvSpPr>
        <p:spPr>
          <a:xfrm>
            <a:off x="1244380" y="1776365"/>
            <a:ext cx="60000" cy="330000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SectionLabel"/>
          <p:cNvSpPr txBox="1"/>
          <p:nvPr/>
        </p:nvSpPr>
        <p:spPr>
          <a:xfrm>
            <a:off x="1444380" y="1776365"/>
            <a:ext cx="597220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B5159"/>
                </a:solidFill>
                <a:latin typeface="Avenir Next LT Pro"/>
              </a:rPr>
              <a:t>EH MEMBERSHIP DASHBOARD</a:t>
            </a:r>
          </a:p>
        </p:txBody>
      </p:sp>
      <p:sp>
        <p:nvSpPr>
          <p:cNvPr id="34" name="Row0"/>
          <p:cNvSpPr/>
          <p:nvPr/>
        </p:nvSpPr>
        <p:spPr>
          <a:xfrm>
            <a:off x="1244380" y="2256365"/>
            <a:ext cx="6172200" cy="880000"/>
          </a:xfrm>
          <a:prstGeom prst="roundRect">
            <a:avLst>
              <a:gd name="adj" fmla="val 12000"/>
            </a:avLst>
          </a:prstGeom>
          <a:solidFill>
            <a:srgbClr val="F4F8FA"/>
          </a:solidFill>
          <a:ln w="12700">
            <a:solidFill>
              <a:srgbClr val="00B0B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Chip0"/>
          <p:cNvSpPr/>
          <p:nvPr/>
        </p:nvSpPr>
        <p:spPr>
          <a:xfrm>
            <a:off x="1374380" y="2406365"/>
            <a:ext cx="1250000" cy="580000"/>
          </a:xfrm>
          <a:prstGeom prst="roundRect">
            <a:avLst>
              <a:gd name="adj" fmla="val 20000"/>
            </a:avLst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Num0"/>
          <p:cNvSpPr txBox="1"/>
          <p:nvPr/>
        </p:nvSpPr>
        <p:spPr>
          <a:xfrm>
            <a:off x="1374380" y="2406365"/>
            <a:ext cx="1250000" cy="5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venir Next LT Pro"/>
              </a:rPr>
              <a:t>1,691</a:t>
            </a:r>
          </a:p>
        </p:txBody>
      </p:sp>
      <p:sp>
        <p:nvSpPr>
          <p:cNvPr id="37" name="Lbl0"/>
          <p:cNvSpPr txBox="1"/>
          <p:nvPr/>
        </p:nvSpPr>
        <p:spPr>
          <a:xfrm>
            <a:off x="2804380" y="2256365"/>
            <a:ext cx="4472200" cy="8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4F5B"/>
                </a:solidFill>
                <a:latin typeface="Avenir Next LT Pro"/>
              </a:rPr>
              <a:t>Total EH Membership</a:t>
            </a:r>
          </a:p>
        </p:txBody>
      </p:sp>
      <p:sp>
        <p:nvSpPr>
          <p:cNvPr id="38" name="Row1"/>
          <p:cNvSpPr/>
          <p:nvPr/>
        </p:nvSpPr>
        <p:spPr>
          <a:xfrm>
            <a:off x="1244380" y="3276365"/>
            <a:ext cx="6172200" cy="880000"/>
          </a:xfrm>
          <a:prstGeom prst="roundRect">
            <a:avLst>
              <a:gd name="adj" fmla="val 12000"/>
            </a:avLst>
          </a:prstGeom>
          <a:solidFill>
            <a:srgbClr val="F4F8FA"/>
          </a:solidFill>
          <a:ln w="12700">
            <a:solidFill>
              <a:srgbClr val="00788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Chip1"/>
          <p:cNvSpPr/>
          <p:nvPr/>
        </p:nvSpPr>
        <p:spPr>
          <a:xfrm>
            <a:off x="1374380" y="3426365"/>
            <a:ext cx="1250000" cy="580000"/>
          </a:xfrm>
          <a:prstGeom prst="roundRect">
            <a:avLst>
              <a:gd name="adj" fmla="val 20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" name="Num1"/>
          <p:cNvSpPr txBox="1"/>
          <p:nvPr/>
        </p:nvSpPr>
        <p:spPr>
          <a:xfrm>
            <a:off x="1374380" y="3426365"/>
            <a:ext cx="1250000" cy="5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venir Next LT Pro"/>
              </a:rPr>
              <a:t>32%</a:t>
            </a:r>
          </a:p>
        </p:txBody>
      </p:sp>
      <p:sp>
        <p:nvSpPr>
          <p:cNvPr id="41" name="Lbl1"/>
          <p:cNvSpPr txBox="1"/>
          <p:nvPr/>
        </p:nvSpPr>
        <p:spPr>
          <a:xfrm>
            <a:off x="2804380" y="3276365"/>
            <a:ext cx="4472200" cy="8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4F5B"/>
                </a:solidFill>
                <a:latin typeface="Avenir Next LT Pro"/>
              </a:rPr>
              <a:t>Matched Member Rate (members that are patients)</a:t>
            </a:r>
          </a:p>
        </p:txBody>
      </p:sp>
      <p:sp>
        <p:nvSpPr>
          <p:cNvPr id="42" name="Row2"/>
          <p:cNvSpPr/>
          <p:nvPr/>
        </p:nvSpPr>
        <p:spPr>
          <a:xfrm>
            <a:off x="1244380" y="4296365"/>
            <a:ext cx="6172200" cy="880000"/>
          </a:xfrm>
          <a:prstGeom prst="roundRect">
            <a:avLst>
              <a:gd name="adj" fmla="val 12000"/>
            </a:avLst>
          </a:prstGeom>
          <a:solidFill>
            <a:srgbClr val="F4F8FA"/>
          </a:solidFill>
          <a:ln w="12700">
            <a:solidFill>
              <a:srgbClr val="004F5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Chip2"/>
          <p:cNvSpPr/>
          <p:nvPr/>
        </p:nvSpPr>
        <p:spPr>
          <a:xfrm>
            <a:off x="1374380" y="4446365"/>
            <a:ext cx="1250000" cy="580000"/>
          </a:xfrm>
          <a:prstGeom prst="roundRect">
            <a:avLst>
              <a:gd name="adj" fmla="val 20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Num2"/>
          <p:cNvSpPr txBox="1"/>
          <p:nvPr/>
        </p:nvSpPr>
        <p:spPr>
          <a:xfrm>
            <a:off x="1374380" y="4446365"/>
            <a:ext cx="1250000" cy="5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venir Next LT Pro"/>
              </a:rPr>
              <a:t>57</a:t>
            </a:r>
          </a:p>
        </p:txBody>
      </p:sp>
      <p:sp>
        <p:nvSpPr>
          <p:cNvPr id="45" name="Lbl2"/>
          <p:cNvSpPr txBox="1"/>
          <p:nvPr/>
        </p:nvSpPr>
        <p:spPr>
          <a:xfrm>
            <a:off x="2804380" y="4296365"/>
            <a:ext cx="4472200" cy="8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800" b="1">
                <a:solidFill>
                  <a:srgbClr val="004F5B"/>
                </a:solidFill>
                <a:latin typeface="Avenir Next LT Pro"/>
              </a:rPr>
              <a:t>Potential Member/Patient Matches</a:t>
            </a:r>
          </a:p>
        </p:txBody>
      </p:sp>
      <p:sp>
        <p:nvSpPr>
          <p:cNvPr id="46" name="Callout"/>
          <p:cNvSpPr/>
          <p:nvPr/>
        </p:nvSpPr>
        <p:spPr>
          <a:xfrm>
            <a:off x="1244380" y="5396365"/>
            <a:ext cx="6172200" cy="900000"/>
          </a:xfrm>
          <a:prstGeom prst="roundRect">
            <a:avLst>
              <a:gd name="adj" fmla="val 12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CalloutTxt"/>
          <p:cNvSpPr txBox="1"/>
          <p:nvPr/>
        </p:nvSpPr>
        <p:spPr>
          <a:xfrm>
            <a:off x="1564380" y="5396365"/>
            <a:ext cx="5532200" cy="9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n-US" sz="1700" b="1">
                <a:solidFill>
                  <a:srgbClr val="FFFFFF"/>
                </a:solidFill>
                <a:latin typeface="Avenir Next LT Pro"/>
              </a:rPr>
              <a:t>Clean up potential Soft Matches using Force Match functionality.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638118-9632-A648-619A-C917914EA6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103" y="936320"/>
            <a:ext cx="2530517" cy="5360045"/>
          </a:xfrm>
          <a:prstGeom prst="rect">
            <a:avLst/>
          </a:prstGeom>
        </p:spPr>
      </p:pic>
      <p:sp>
        <p:nvSpPr>
          <p:cNvPr id="5089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Attribution | </a:t>
            </a:r>
            <a:r>
              <a:rPr lang="en-US" dirty="0">
                <a:solidFill>
                  <a:schemeClr val="accent1"/>
                </a:solidFill>
              </a:rPr>
              <a:t>Member Matching</a:t>
            </a:r>
          </a:p>
        </p:txBody>
      </p:sp>
      <p:sp>
        <p:nvSpPr>
          <p:cNvPr id="5090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Understand member activity at your practice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05AECD-0CD6-AD38-E40B-2A21C1C634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8E3355-1AC1-DE46-32F1-7100CD1157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041" y="1246367"/>
            <a:ext cx="7256557" cy="4983480"/>
          </a:xfrm>
          <a:prstGeom prst="rect">
            <a:avLst/>
          </a:prstGeom>
        </p:spPr>
      </p:pic>
      <p:sp>
        <p:nvSpPr>
          <p:cNvPr id="5093" name="Highlight"/>
          <p:cNvSpPr/>
          <p:nvPr/>
        </p:nvSpPr>
        <p:spPr>
          <a:xfrm>
            <a:off x="1342085" y="2079232"/>
            <a:ext cx="7185675" cy="1142974"/>
          </a:xfrm>
          <a:prstGeom prst="roundRect">
            <a:avLst>
              <a:gd name="adj" fmla="val 8000"/>
            </a:avLst>
          </a:prstGeom>
          <a:noFill/>
          <a:ln w="28575">
            <a:solidFill>
              <a:srgbClr val="E03C3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94" name="Lead"/>
          <p:cNvSpPr/>
          <p:nvPr/>
        </p:nvSpPr>
        <p:spPr>
          <a:xfrm>
            <a:off x="8584327" y="2632431"/>
            <a:ext cx="228600" cy="36576"/>
          </a:xfrm>
          <a:prstGeom prst="rect">
            <a:avLst/>
          </a:prstGeom>
          <a:solidFill>
            <a:srgbClr val="E03C3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95" name="Text"/>
          <p:cNvSpPr txBox="1"/>
          <p:nvPr/>
        </p:nvSpPr>
        <p:spPr>
          <a:xfrm>
            <a:off x="8840359" y="2495271"/>
            <a:ext cx="2286000" cy="310896"/>
          </a:xfrm>
          <a:prstGeom prst="rect">
            <a:avLst/>
          </a:prstGeom>
          <a:solidFill>
            <a:srgbClr val="E03C39"/>
          </a:solidFill>
          <a:ln>
            <a:noFill/>
          </a:ln>
        </p:spPr>
        <p:txBody>
          <a:bodyPr wrap="square" lIns="54864" tIns="54864" rIns="54864" bIns="54864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Pediatric</a:t>
            </a:r>
          </a:p>
        </p:txBody>
      </p:sp>
      <p:sp>
        <p:nvSpPr>
          <p:cNvPr id="5096" name="Highlight"/>
          <p:cNvSpPr/>
          <p:nvPr/>
        </p:nvSpPr>
        <p:spPr>
          <a:xfrm>
            <a:off x="1342085" y="3257647"/>
            <a:ext cx="7185675" cy="389852"/>
          </a:xfrm>
          <a:prstGeom prst="roundRect">
            <a:avLst>
              <a:gd name="adj" fmla="val 8000"/>
            </a:avLst>
          </a:prstGeom>
          <a:noFill/>
          <a:ln w="28575">
            <a:solidFill>
              <a:srgbClr val="DC440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97" name="Lead"/>
          <p:cNvSpPr/>
          <p:nvPr/>
        </p:nvSpPr>
        <p:spPr>
          <a:xfrm>
            <a:off x="8584327" y="3434285"/>
            <a:ext cx="228600" cy="36576"/>
          </a:xfrm>
          <a:prstGeom prst="rect">
            <a:avLst/>
          </a:prstGeom>
          <a:solidFill>
            <a:srgbClr val="DC440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98" name="Text"/>
          <p:cNvSpPr txBox="1"/>
          <p:nvPr/>
        </p:nvSpPr>
        <p:spPr>
          <a:xfrm>
            <a:off x="8840359" y="3297125"/>
            <a:ext cx="2286000" cy="310896"/>
          </a:xfrm>
          <a:prstGeom prst="rect">
            <a:avLst/>
          </a:prstGeom>
          <a:solidFill>
            <a:srgbClr val="DC440A"/>
          </a:solidFill>
          <a:ln>
            <a:noFill/>
          </a:ln>
        </p:spPr>
        <p:txBody>
          <a:bodyPr wrap="square" lIns="54864" tIns="54864" rIns="54864" bIns="54864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Well / Annual Visits</a:t>
            </a:r>
          </a:p>
        </p:txBody>
      </p:sp>
      <p:sp>
        <p:nvSpPr>
          <p:cNvPr id="5099" name="Highlight"/>
          <p:cNvSpPr/>
          <p:nvPr/>
        </p:nvSpPr>
        <p:spPr>
          <a:xfrm>
            <a:off x="1342085" y="3682940"/>
            <a:ext cx="7185675" cy="1966979"/>
          </a:xfrm>
          <a:prstGeom prst="roundRect">
            <a:avLst>
              <a:gd name="adj" fmla="val 8000"/>
            </a:avLst>
          </a:prstGeom>
          <a:noFill/>
          <a:ln w="28575">
            <a:solidFill>
              <a:srgbClr val="00788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00" name="Lead"/>
          <p:cNvSpPr/>
          <p:nvPr/>
        </p:nvSpPr>
        <p:spPr>
          <a:xfrm>
            <a:off x="8584327" y="4648141"/>
            <a:ext cx="228600" cy="36576"/>
          </a:xfrm>
          <a:prstGeom prst="rect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01" name="Text"/>
          <p:cNvSpPr txBox="1"/>
          <p:nvPr/>
        </p:nvSpPr>
        <p:spPr>
          <a:xfrm>
            <a:off x="8840359" y="4510981"/>
            <a:ext cx="2286000" cy="310896"/>
          </a:xfrm>
          <a:prstGeom prst="rect">
            <a:avLst/>
          </a:prstGeom>
          <a:solidFill>
            <a:srgbClr val="00788E"/>
          </a:solidFill>
          <a:ln>
            <a:noFill/>
          </a:ln>
        </p:spPr>
        <p:txBody>
          <a:bodyPr wrap="square" lIns="54864" tIns="54864" rIns="54864" bIns="54864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Chronic Care / High Risk</a:t>
            </a:r>
          </a:p>
        </p:txBody>
      </p:sp>
      <p:sp>
        <p:nvSpPr>
          <p:cNvPr id="5102" name="Highlight"/>
          <p:cNvSpPr/>
          <p:nvPr/>
        </p:nvSpPr>
        <p:spPr>
          <a:xfrm>
            <a:off x="1342085" y="5667639"/>
            <a:ext cx="7185675" cy="434153"/>
          </a:xfrm>
          <a:prstGeom prst="roundRect">
            <a:avLst>
              <a:gd name="adj" fmla="val 8000"/>
            </a:avLst>
          </a:prstGeom>
          <a:noFill/>
          <a:ln w="28575">
            <a:solidFill>
              <a:srgbClr val="FED7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03" name="Lead"/>
          <p:cNvSpPr/>
          <p:nvPr/>
        </p:nvSpPr>
        <p:spPr>
          <a:xfrm>
            <a:off x="8584327" y="5866428"/>
            <a:ext cx="228600" cy="36576"/>
          </a:xfrm>
          <a:prstGeom prst="rect">
            <a:avLst/>
          </a:prstGeom>
          <a:solidFill>
            <a:srgbClr val="FED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04" name="Text"/>
          <p:cNvSpPr txBox="1"/>
          <p:nvPr/>
        </p:nvSpPr>
        <p:spPr>
          <a:xfrm>
            <a:off x="8840359" y="5729268"/>
            <a:ext cx="2286000" cy="310896"/>
          </a:xfrm>
          <a:prstGeom prst="rect">
            <a:avLst/>
          </a:prstGeom>
          <a:solidFill>
            <a:srgbClr val="FED700"/>
          </a:solidFill>
          <a:ln>
            <a:noFill/>
          </a:ln>
        </p:spPr>
        <p:txBody>
          <a:bodyPr wrap="square" lIns="54864" tIns="54864" rIns="54864" bIns="54864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Cancer Screening</a:t>
            </a:r>
          </a:p>
        </p:txBody>
      </p:sp>
      <p:sp>
        <p:nvSpPr>
          <p:cNvPr id="5105" name="Highlight"/>
          <p:cNvSpPr/>
          <p:nvPr/>
        </p:nvSpPr>
        <p:spPr>
          <a:xfrm>
            <a:off x="1342085" y="6137233"/>
            <a:ext cx="7185675" cy="115183"/>
          </a:xfrm>
          <a:prstGeom prst="roundRect">
            <a:avLst>
              <a:gd name="adj" fmla="val 8000"/>
            </a:avLst>
          </a:prstGeom>
          <a:noFill/>
          <a:ln w="28575">
            <a:solidFill>
              <a:srgbClr val="00B0B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06" name="Lead"/>
          <p:cNvSpPr/>
          <p:nvPr/>
        </p:nvSpPr>
        <p:spPr>
          <a:xfrm>
            <a:off x="8584327" y="6250476"/>
            <a:ext cx="228600" cy="36576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07" name="Text"/>
          <p:cNvSpPr txBox="1"/>
          <p:nvPr/>
        </p:nvSpPr>
        <p:spPr>
          <a:xfrm>
            <a:off x="8840359" y="6113316"/>
            <a:ext cx="2286000" cy="310896"/>
          </a:xfrm>
          <a:prstGeom prst="rect">
            <a:avLst/>
          </a:prstGeom>
          <a:solidFill>
            <a:srgbClr val="00B0BE"/>
          </a:solidFill>
          <a:ln>
            <a:noFill/>
          </a:ln>
        </p:spPr>
        <p:txBody>
          <a:bodyPr wrap="square" lIns="54864" tIns="54864" rIns="54864" bIns="54864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Hospital Follow-up</a:t>
            </a:r>
          </a:p>
        </p:txBody>
      </p:sp>
      <p:sp>
        <p:nvSpPr>
          <p:cNvPr id="5108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 Scorecard</a:t>
            </a:r>
          </a:p>
        </p:txBody>
      </p:sp>
      <p:sp>
        <p:nvSpPr>
          <p:cNvPr id="5109" name="Subtitle"/>
          <p:cNvSpPr>
            <a:spLocks noGrp="1"/>
          </p:cNvSpPr>
          <p:nvPr>
            <p:ph type="body" sz="quarter" idx="13"/>
          </p:nvPr>
        </p:nvSpPr>
        <p:spPr>
          <a:xfrm>
            <a:off x="1085441" y="605584"/>
            <a:ext cx="10649358" cy="284263"/>
          </a:xfrm>
        </p:spPr>
        <p:txBody>
          <a:bodyPr/>
          <a:lstStyle/>
          <a:p>
            <a:r>
              <a:rPr lang="en-US" dirty="0"/>
              <a:t>Key priority alignment across the EH program measures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D1B067-B722-EC1F-DE63-6718F8A862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11017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8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35922E-C5E2-8959-476D-85F2DBF8EC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739" y="1461053"/>
            <a:ext cx="9052560" cy="44171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D16FE2-3930-658C-224B-F83523D4F5D8}"/>
              </a:ext>
            </a:extLst>
          </p:cNvPr>
          <p:cNvSpPr/>
          <p:nvPr/>
        </p:nvSpPr>
        <p:spPr>
          <a:xfrm>
            <a:off x="853747" y="3809942"/>
            <a:ext cx="1258100" cy="273068"/>
          </a:xfrm>
          <a:prstGeom prst="rect">
            <a:avLst/>
          </a:prstGeom>
          <a:noFill/>
          <a:ln w="28575">
            <a:solidFill>
              <a:srgbClr val="DC44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17E5ED-6613-6980-AE24-953DCCE60C47}"/>
              </a:ext>
            </a:extLst>
          </p:cNvPr>
          <p:cNvSpPr/>
          <p:nvPr/>
        </p:nvSpPr>
        <p:spPr>
          <a:xfrm>
            <a:off x="4767758" y="5585510"/>
            <a:ext cx="4822534" cy="345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02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Year-to-Date Period for Plan-Calc Measures</a:t>
            </a:r>
          </a:p>
        </p:txBody>
      </p:sp>
      <p:sp>
        <p:nvSpPr>
          <p:cNvPr id="5028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Track performance as each month’s care gap file lands</a:t>
            </a:r>
          </a:p>
        </p:txBody>
      </p:sp>
      <p:sp>
        <p:nvSpPr>
          <p:cNvPr id="5029" name="Note"/>
          <p:cNvSpPr/>
          <p:nvPr/>
        </p:nvSpPr>
        <p:spPr>
          <a:xfrm>
            <a:off x="9976899" y="1461053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0" name="Text"/>
          <p:cNvSpPr txBox="1"/>
          <p:nvPr/>
        </p:nvSpPr>
        <p:spPr>
          <a:xfrm>
            <a:off x="10114059" y="1570781"/>
            <a:ext cx="1554480" cy="1609344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0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HOW TO READ IT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Performance builds through the year from each monthly care gap file.</a:t>
            </a:r>
          </a:p>
        </p:txBody>
      </p:sp>
      <p:sp>
        <p:nvSpPr>
          <p:cNvPr id="5031" name="Note"/>
          <p:cNvSpPr/>
          <p:nvPr/>
        </p:nvSpPr>
        <p:spPr>
          <a:xfrm>
            <a:off x="9976899" y="3427013"/>
            <a:ext cx="1828800" cy="1463040"/>
          </a:xfrm>
          <a:prstGeom prst="roundRect">
            <a:avLst>
              <a:gd name="adj" fmla="val 6000"/>
            </a:avLst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2" name="Text"/>
          <p:cNvSpPr txBox="1"/>
          <p:nvPr/>
        </p:nvSpPr>
        <p:spPr>
          <a:xfrm>
            <a:off x="10114059" y="3536741"/>
            <a:ext cx="1554480" cy="1243584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0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SETUP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Set Period Type to Year for this view to appear.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E9E1B2-E13B-484A-60BE-9D563B15D1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11017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1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C075E62-FA77-A0A8-787E-1F2CDB62143F}"/>
              </a:ext>
            </a:extLst>
          </p:cNvPr>
          <p:cNvGrpSpPr/>
          <p:nvPr/>
        </p:nvGrpSpPr>
        <p:grpSpPr>
          <a:xfrm>
            <a:off x="1085441" y="1302026"/>
            <a:ext cx="10881360" cy="4595539"/>
            <a:chOff x="0" y="680728"/>
            <a:chExt cx="9144000" cy="38617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BB8B62-7E20-455E-3B21-445D5C35A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680728"/>
              <a:ext cx="9144000" cy="386179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1D9F5F-74ED-4D22-8D32-1D86AB584A3C}"/>
                </a:ext>
              </a:extLst>
            </p:cNvPr>
            <p:cNvSpPr/>
            <p:nvPr/>
          </p:nvSpPr>
          <p:spPr>
            <a:xfrm>
              <a:off x="470590" y="922872"/>
              <a:ext cx="802718" cy="125643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F191D9D-F86A-45BE-B13B-F38A89BC5088}"/>
                </a:ext>
              </a:extLst>
            </p:cNvPr>
            <p:cNvSpPr/>
            <p:nvPr/>
          </p:nvSpPr>
          <p:spPr>
            <a:xfrm>
              <a:off x="1342775" y="3824891"/>
              <a:ext cx="297227" cy="125643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5D463423-A01F-49B5-B757-D4C21726E482}"/>
                </a:ext>
              </a:extLst>
            </p:cNvPr>
            <p:cNvSpPr/>
            <p:nvPr/>
          </p:nvSpPr>
          <p:spPr>
            <a:xfrm>
              <a:off x="2284517" y="1090117"/>
              <a:ext cx="1108657" cy="363422"/>
            </a:xfrm>
            <a:prstGeom prst="wedgeRectCallout">
              <a:avLst>
                <a:gd name="adj1" fmla="val -116713"/>
                <a:gd name="adj2" fmla="val -30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Payer Performance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1DFB3D-CB6D-4928-A8A5-F7334764A8AF}"/>
                </a:ext>
              </a:extLst>
            </p:cNvPr>
            <p:cNvSpPr/>
            <p:nvPr/>
          </p:nvSpPr>
          <p:spPr>
            <a:xfrm>
              <a:off x="753539" y="1246609"/>
              <a:ext cx="802718" cy="28685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F2C40E8B-29B5-4711-842E-323FADAA5394}"/>
                </a:ext>
              </a:extLst>
            </p:cNvPr>
            <p:cNvSpPr/>
            <p:nvPr/>
          </p:nvSpPr>
          <p:spPr>
            <a:xfrm>
              <a:off x="1141683" y="2293733"/>
              <a:ext cx="996638" cy="420097"/>
            </a:xfrm>
            <a:prstGeom prst="wedgeRectCallout">
              <a:avLst>
                <a:gd name="adj1" fmla="val -69269"/>
                <a:gd name="adj2" fmla="val -1042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Legend &amp;</a:t>
              </a:r>
            </a:p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Action Steps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D764BC-4722-49E8-A8B8-22C283B0856F}"/>
                </a:ext>
              </a:extLst>
            </p:cNvPr>
            <p:cNvSpPr/>
            <p:nvPr/>
          </p:nvSpPr>
          <p:spPr>
            <a:xfrm>
              <a:off x="87895" y="2064432"/>
              <a:ext cx="883560" cy="1370256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B4DA5F4-A8D5-41F6-A03F-8B06ADB723D8}"/>
                </a:ext>
              </a:extLst>
            </p:cNvPr>
            <p:cNvSpPr/>
            <p:nvPr/>
          </p:nvSpPr>
          <p:spPr>
            <a:xfrm>
              <a:off x="150613" y="1568544"/>
              <a:ext cx="2014053" cy="16301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83AB6D-2847-4115-9149-5C311F125055}"/>
                </a:ext>
              </a:extLst>
            </p:cNvPr>
            <p:cNvSpPr/>
            <p:nvPr/>
          </p:nvSpPr>
          <p:spPr>
            <a:xfrm>
              <a:off x="2440423" y="3559921"/>
              <a:ext cx="1518898" cy="813959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9" name="Speech Bubble: Rectangle 18">
              <a:extLst>
                <a:ext uri="{FF2B5EF4-FFF2-40B4-BE49-F238E27FC236}">
                  <a16:creationId xmlns:a16="http://schemas.microsoft.com/office/drawing/2014/main" id="{07E3DC07-29FC-46E5-9268-B4B5C514AE73}"/>
                </a:ext>
              </a:extLst>
            </p:cNvPr>
            <p:cNvSpPr/>
            <p:nvPr/>
          </p:nvSpPr>
          <p:spPr>
            <a:xfrm>
              <a:off x="731939" y="4030451"/>
              <a:ext cx="1518898" cy="512074"/>
            </a:xfrm>
            <a:prstGeom prst="wedgeRectCallout">
              <a:avLst>
                <a:gd name="adj1" fmla="val 57702"/>
                <a:gd name="adj2" fmla="val -111752"/>
              </a:avLst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EHR data can be sent back to the plan to close the gap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C1F38A-6B6B-4A4E-A29B-B0420BF91DE1}"/>
                </a:ext>
              </a:extLst>
            </p:cNvPr>
            <p:cNvSpPr/>
            <p:nvPr/>
          </p:nvSpPr>
          <p:spPr>
            <a:xfrm>
              <a:off x="4107730" y="3540218"/>
              <a:ext cx="1563983" cy="833662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4" name="Speech Bubble: Rectangle 23">
              <a:extLst>
                <a:ext uri="{FF2B5EF4-FFF2-40B4-BE49-F238E27FC236}">
                  <a16:creationId xmlns:a16="http://schemas.microsoft.com/office/drawing/2014/main" id="{BF526BB3-E671-4B83-9647-148942FEF4F6}"/>
                </a:ext>
              </a:extLst>
            </p:cNvPr>
            <p:cNvSpPr/>
            <p:nvPr/>
          </p:nvSpPr>
          <p:spPr>
            <a:xfrm>
              <a:off x="5771373" y="3330658"/>
              <a:ext cx="2018711" cy="486158"/>
            </a:xfrm>
            <a:prstGeom prst="wedgeRectCallout">
              <a:avLst>
                <a:gd name="adj1" fmla="val -56120"/>
                <a:gd name="adj2" fmla="val -36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Patients’ records can be updated with results from location where claim was filed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17C4480-13F9-4C83-A595-E22B0B313808}"/>
                </a:ext>
              </a:extLst>
            </p:cNvPr>
            <p:cNvSpPr/>
            <p:nvPr/>
          </p:nvSpPr>
          <p:spPr>
            <a:xfrm>
              <a:off x="6972300" y="1899428"/>
              <a:ext cx="880071" cy="379065"/>
            </a:xfrm>
            <a:prstGeom prst="rect">
              <a:avLst/>
            </a:prstGeom>
            <a:noFill/>
            <a:ln w="19050">
              <a:solidFill>
                <a:srgbClr val="E03C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endParaRPr lang="en-US" sz="1967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5" name="Speech Bubble: Rectangle 24">
              <a:extLst>
                <a:ext uri="{FF2B5EF4-FFF2-40B4-BE49-F238E27FC236}">
                  <a16:creationId xmlns:a16="http://schemas.microsoft.com/office/drawing/2014/main" id="{C144AFF4-8CA5-447C-AFCC-263A2EFE03EF}"/>
                </a:ext>
              </a:extLst>
            </p:cNvPr>
            <p:cNvSpPr/>
            <p:nvPr/>
          </p:nvSpPr>
          <p:spPr>
            <a:xfrm>
              <a:off x="7564768" y="1474046"/>
              <a:ext cx="1353005" cy="315492"/>
            </a:xfrm>
            <a:prstGeom prst="wedgeRectCallout">
              <a:avLst>
                <a:gd name="adj1" fmla="val -28654"/>
                <a:gd name="adj2" fmla="val 83862"/>
              </a:avLst>
            </a:prstGeom>
            <a:solidFill>
              <a:srgbClr val="E03C39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1093" dirty="0">
                  <a:solidFill>
                    <a:srgbClr val="FFFFFF"/>
                  </a:solidFill>
                  <a:latin typeface="Arial" panose="020B0604020202020204"/>
                </a:rPr>
                <a:t>These members need to be matched</a:t>
              </a:r>
            </a:p>
          </p:txBody>
        </p:sp>
        <p:cxnSp>
          <p:nvCxnSpPr>
            <p:cNvPr id="6" name="Connector: Elbow 5">
              <a:extLst>
                <a:ext uri="{FF2B5EF4-FFF2-40B4-BE49-F238E27FC236}">
                  <a16:creationId xmlns:a16="http://schemas.microsoft.com/office/drawing/2014/main" id="{939E002A-5EC0-5BB6-D293-D4432518D3B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924764" y="1889952"/>
              <a:ext cx="2039912" cy="1560108"/>
            </a:xfrm>
            <a:prstGeom prst="bentConnector3">
              <a:avLst>
                <a:gd name="adj1" fmla="val 93101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19F9374-3A5B-7DB0-2642-7BEB59AA25AD}"/>
                </a:ext>
              </a:extLst>
            </p:cNvPr>
            <p:cNvSpPr/>
            <p:nvPr/>
          </p:nvSpPr>
          <p:spPr>
            <a:xfrm>
              <a:off x="6238010" y="4054004"/>
              <a:ext cx="2788226" cy="3154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>
                <a:defRPr/>
              </a:pPr>
              <a:r>
                <a:rPr lang="en-US" sz="874" dirty="0">
                  <a:solidFill>
                    <a:srgbClr val="FFFFFF"/>
                  </a:solidFill>
                  <a:latin typeface="Arial" panose="020B0604020202020204"/>
                </a:rPr>
                <a:t>Visit Info looks for a UDS QE 12 months from period end </a:t>
              </a:r>
            </a:p>
            <a:p>
              <a:pPr algn="ctr" defTabSz="609585">
                <a:defRPr/>
              </a:pPr>
              <a:r>
                <a:rPr lang="en-US" sz="874" dirty="0">
                  <a:solidFill>
                    <a:srgbClr val="FFFFFF"/>
                  </a:solidFill>
                  <a:latin typeface="Arial" panose="020B0604020202020204"/>
                </a:rPr>
                <a:t>e.g., If period = CY 2024, appointment must be in 2024</a:t>
              </a:r>
            </a:p>
          </p:txBody>
        </p:sp>
      </p:grpSp>
      <p:sp>
        <p:nvSpPr>
          <p:cNvPr id="5110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 Gap Reconciliation Report</a:t>
            </a:r>
          </a:p>
        </p:txBody>
      </p:sp>
      <p:sp>
        <p:nvSpPr>
          <p:cNvPr id="5111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Payer view, matched members, and the gaps that can be closed from the EHR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C06D40-2AAE-87A3-A617-CD65CF7AFE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F43C1-43CE-79AE-23FC-0231091B47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441" y="1357686"/>
            <a:ext cx="10881360" cy="33320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61D1491-E0C8-8639-E334-1D8E96031A2B}"/>
              </a:ext>
            </a:extLst>
          </p:cNvPr>
          <p:cNvSpPr/>
          <p:nvPr/>
        </p:nvSpPr>
        <p:spPr>
          <a:xfrm>
            <a:off x="7053448" y="1662477"/>
            <a:ext cx="1598724" cy="2896116"/>
          </a:xfrm>
          <a:prstGeom prst="rect">
            <a:avLst/>
          </a:prstGeom>
          <a:noFill/>
          <a:ln w="28575">
            <a:solidFill>
              <a:srgbClr val="DC44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033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Drill Down to See the Opportunity</a:t>
            </a:r>
          </a:p>
        </p:txBody>
      </p:sp>
      <p:sp>
        <p:nvSpPr>
          <p:cNvPr id="5034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From measure to member — the EHR record behind each gap</a:t>
            </a:r>
          </a:p>
        </p:txBody>
      </p:sp>
      <p:sp>
        <p:nvSpPr>
          <p:cNvPr id="5035" name="Note"/>
          <p:cNvSpPr/>
          <p:nvPr/>
        </p:nvSpPr>
        <p:spPr>
          <a:xfrm>
            <a:off x="1085441" y="4872580"/>
            <a:ext cx="10881360" cy="86031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6" name="Text"/>
          <p:cNvSpPr txBox="1"/>
          <p:nvPr/>
        </p:nvSpPr>
        <p:spPr>
          <a:xfrm>
            <a:off x="1222601" y="5023843"/>
            <a:ext cx="10607040" cy="557784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0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WHAT YOU’RE SEEING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Member-level detail with the EHR record indicating compliance — the evidence a care gap needs to close.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E48E6A-E2A3-301E-44CE-E6F1DB9069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BAAD-97D3-85FB-02FD-A6841DC9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F5B1D-1FCF-19D8-A649-998D21369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Visit Planning | Closing Gaps at POC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A30E66-8C73-BDEF-5C0F-3B37AF3B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5163" y="6541300"/>
            <a:ext cx="211582" cy="128186"/>
          </a:xfrm>
        </p:spPr>
        <p:txBody>
          <a:bodyPr/>
          <a:lstStyle/>
          <a:p>
            <a:fld id="{588354DC-0A8C-4734-AC58-265938193CB7}" type="slidenum">
              <a:rPr lang="en-US" smtClean="0"/>
              <a:t>26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FAB92E-DCDB-DB43-9A28-C8C76E708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4" y="1133096"/>
            <a:ext cx="9385685" cy="51057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CC22964-F114-B26F-31BF-D35568710FDF}"/>
              </a:ext>
            </a:extLst>
          </p:cNvPr>
          <p:cNvSpPr/>
          <p:nvPr/>
        </p:nvSpPr>
        <p:spPr>
          <a:xfrm>
            <a:off x="4783519" y="3280410"/>
            <a:ext cx="2560320" cy="865595"/>
          </a:xfrm>
          <a:prstGeom prst="rect">
            <a:avLst/>
          </a:prstGeom>
          <a:noFill/>
          <a:ln w="38100">
            <a:solidFill>
              <a:srgbClr val="111D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4948F6-1B8E-1C90-C42B-25E47F03CDB2}"/>
              </a:ext>
            </a:extLst>
          </p:cNvPr>
          <p:cNvSpPr/>
          <p:nvPr/>
        </p:nvSpPr>
        <p:spPr>
          <a:xfrm>
            <a:off x="4783519" y="5895212"/>
            <a:ext cx="4914900" cy="343625"/>
          </a:xfrm>
          <a:prstGeom prst="rect">
            <a:avLst/>
          </a:prstGeom>
          <a:noFill/>
          <a:ln w="38100">
            <a:solidFill>
              <a:srgbClr val="111D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DB1A5-906C-BD13-E64E-E3618E1250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4024" y="2509734"/>
            <a:ext cx="2099629" cy="434340"/>
          </a:xfrm>
          <a:prstGeom prst="wedgeRectCallout">
            <a:avLst>
              <a:gd name="adj1" fmla="val -19745"/>
              <a:gd name="adj2" fmla="val -84665"/>
            </a:avLst>
          </a:prstGeom>
          <a:solidFill>
            <a:schemeClr val="tx2">
              <a:lumMod val="75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Starred Plan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CAEC063-254D-5A36-8D39-1BCD34925F3A}"/>
              </a:ext>
            </a:extLst>
          </p:cNvPr>
          <p:cNvSpPr txBox="1">
            <a:spLocks/>
          </p:cNvSpPr>
          <p:nvPr/>
        </p:nvSpPr>
        <p:spPr>
          <a:xfrm>
            <a:off x="2251614" y="5371044"/>
            <a:ext cx="2099629" cy="1157684"/>
          </a:xfrm>
          <a:prstGeom prst="wedgeRectCallout">
            <a:avLst>
              <a:gd name="adj1" fmla="val 69534"/>
              <a:gd name="adj2" fmla="val -154764"/>
            </a:avLst>
          </a:prstGeom>
          <a:solidFill>
            <a:schemeClr val="tx2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lphaLcPeriod"/>
              <a:tabLst>
                <a:tab pos="45720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roman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1738" indent="-2873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r>
              <a:rPr lang="en-US" dirty="0">
                <a:solidFill>
                  <a:schemeClr val="bg1"/>
                </a:solidFill>
              </a:rPr>
              <a:t>Starred Alerts</a:t>
            </a:r>
          </a:p>
          <a:p>
            <a:pPr marL="0" indent="0" algn="ctr">
              <a:buFont typeface="+mj-lt"/>
              <a:buNone/>
            </a:pPr>
            <a:r>
              <a:rPr lang="en-US" dirty="0">
                <a:solidFill>
                  <a:schemeClr val="bg1"/>
                </a:solidFill>
              </a:rPr>
              <a:t>Note: I/P is from HIE data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7082990-2268-9CCB-F61B-F8FDE3652FD7}"/>
              </a:ext>
            </a:extLst>
          </p:cNvPr>
          <p:cNvSpPr txBox="1">
            <a:spLocks/>
          </p:cNvSpPr>
          <p:nvPr/>
        </p:nvSpPr>
        <p:spPr>
          <a:xfrm>
            <a:off x="2251614" y="5383616"/>
            <a:ext cx="2099629" cy="1157684"/>
          </a:xfrm>
          <a:prstGeom prst="wedgeRectCallout">
            <a:avLst>
              <a:gd name="adj1" fmla="val 71167"/>
              <a:gd name="adj2" fmla="val 1232"/>
            </a:avLst>
          </a:prstGeom>
          <a:solidFill>
            <a:schemeClr val="tx2">
              <a:lumMod val="75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lphaLcPeriod"/>
              <a:tabLst>
                <a:tab pos="45720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roman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1738" indent="-2873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+mj-lt"/>
              <a:buNone/>
            </a:pPr>
            <a:r>
              <a:rPr lang="en-US" dirty="0">
                <a:solidFill>
                  <a:schemeClr val="bg1"/>
                </a:solidFill>
              </a:rPr>
              <a:t>Starred Alerts</a:t>
            </a:r>
          </a:p>
          <a:p>
            <a:pPr marL="0" indent="0" algn="ctr">
              <a:buFont typeface="+mj-lt"/>
              <a:buNone/>
            </a:pPr>
            <a:r>
              <a:rPr lang="en-US" dirty="0">
                <a:solidFill>
                  <a:schemeClr val="bg1"/>
                </a:solidFill>
              </a:rPr>
              <a:t>Note: I/P is from HIE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EC27B-3B39-9802-6EBF-E3608343C0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980501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17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C6DA9-8311-E560-9104-D6A95FA8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AF1BA32-E535-2E3B-1AD4-4ABE50CDB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4007" y="1381540"/>
            <a:ext cx="7996141" cy="498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37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EHR Plug-In | Putting the Gaps in the EHR</a:t>
            </a:r>
          </a:p>
        </p:txBody>
      </p:sp>
      <p:sp>
        <p:nvSpPr>
          <p:cNvPr id="5038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Care gaps surface inside the clinician’s existing workflow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83173A-E059-33CA-CA37-8D80269A1F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7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609443-E6A2-E4DE-49DA-4279D7200F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1566344"/>
            <a:ext cx="8595360" cy="4136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A4334D-D2BC-CCE1-EC43-0D068FF4E52A}"/>
              </a:ext>
            </a:extLst>
          </p:cNvPr>
          <p:cNvSpPr/>
          <p:nvPr/>
        </p:nvSpPr>
        <p:spPr>
          <a:xfrm>
            <a:off x="862255" y="2960674"/>
            <a:ext cx="1495200" cy="310479"/>
          </a:xfrm>
          <a:prstGeom prst="rect">
            <a:avLst/>
          </a:prstGeom>
          <a:noFill/>
          <a:ln w="38100">
            <a:solidFill>
              <a:srgbClr val="DC44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79F903-A11A-0AEF-81EF-48E5BEA07BBE}"/>
              </a:ext>
            </a:extLst>
          </p:cNvPr>
          <p:cNvSpPr/>
          <p:nvPr/>
        </p:nvSpPr>
        <p:spPr>
          <a:xfrm>
            <a:off x="731527" y="4848058"/>
            <a:ext cx="8503913" cy="855078"/>
          </a:xfrm>
          <a:prstGeom prst="rect">
            <a:avLst/>
          </a:prstGeom>
          <a:noFill/>
          <a:ln w="38100">
            <a:solidFill>
              <a:srgbClr val="DC44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914654-AC30-0582-6EBE-4B09EFBF9D46}"/>
              </a:ext>
            </a:extLst>
          </p:cNvPr>
          <p:cNvSpPr/>
          <p:nvPr/>
        </p:nvSpPr>
        <p:spPr>
          <a:xfrm>
            <a:off x="1434189" y="1569762"/>
            <a:ext cx="2304079" cy="173509"/>
          </a:xfrm>
          <a:prstGeom prst="rect">
            <a:avLst/>
          </a:prstGeom>
          <a:noFill/>
          <a:ln w="38100">
            <a:solidFill>
              <a:srgbClr val="DC44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15F1F6-1E92-296E-AFEC-5D03B1038A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4040" y="1566344"/>
            <a:ext cx="2286000" cy="2322576"/>
          </a:xfrm>
          <a:prstGeom prst="rect">
            <a:avLst/>
          </a:prstGeom>
        </p:spPr>
      </p:pic>
      <p:sp>
        <p:nvSpPr>
          <p:cNvPr id="5039" name="Text"/>
          <p:cNvSpPr txBox="1"/>
          <p:nvPr/>
        </p:nvSpPr>
        <p:spPr>
          <a:xfrm>
            <a:off x="862255" y="2631490"/>
            <a:ext cx="2011680" cy="292608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txBody>
          <a:bodyPr wrap="square" lIns="27432" tIns="27432" rIns="27432" bIns="27432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OPEN GAP(S)</a:t>
            </a:r>
          </a:p>
        </p:txBody>
      </p:sp>
      <p:sp>
        <p:nvSpPr>
          <p:cNvPr id="5040" name="Text"/>
          <p:cNvSpPr txBox="1"/>
          <p:nvPr/>
        </p:nvSpPr>
        <p:spPr>
          <a:xfrm>
            <a:off x="731527" y="4518874"/>
            <a:ext cx="2011680" cy="292608"/>
          </a:xfrm>
          <a:prstGeom prst="rect">
            <a:avLst/>
          </a:prstGeom>
          <a:solidFill>
            <a:srgbClr val="004F5B"/>
          </a:solidFill>
          <a:ln>
            <a:noFill/>
          </a:ln>
        </p:spPr>
        <p:txBody>
          <a:bodyPr wrap="square" lIns="27432" tIns="27432" rIns="27432" bIns="27432" rtlCol="0"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PREVIOUS OUTREACH</a:t>
            </a:r>
          </a:p>
        </p:txBody>
      </p:sp>
      <p:sp>
        <p:nvSpPr>
          <p:cNvPr id="5041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Record, Track, and Follow Up</a:t>
            </a:r>
          </a:p>
        </p:txBody>
      </p:sp>
      <p:sp>
        <p:nvSpPr>
          <p:cNvPr id="5042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Every outreach touch documented against the open gap</a:t>
            </a:r>
          </a:p>
        </p:txBody>
      </p:sp>
      <p:sp>
        <p:nvSpPr>
          <p:cNvPr id="5043" name="Note"/>
          <p:cNvSpPr/>
          <p:nvPr/>
        </p:nvSpPr>
        <p:spPr>
          <a:xfrm>
            <a:off x="9464040" y="4035224"/>
            <a:ext cx="2286000" cy="137160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44" name="Text"/>
          <p:cNvSpPr txBox="1"/>
          <p:nvPr/>
        </p:nvSpPr>
        <p:spPr>
          <a:xfrm>
            <a:off x="9601200" y="4144952"/>
            <a:ext cx="2011680" cy="1152144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0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PATIENT LIST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Work the prioritized list, log the touch, and follow up — all against the same record.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E8172A-4CD4-1BEB-74E8-039E68CCB9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11017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92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2D622C-E994-9799-A149-E53095F7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4DC-0A8C-4734-AC58-265938193CB7}" type="slidenum">
              <a:rPr lang="en-US" smtClean="0"/>
              <a:t>29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DF4FB5-6C32-691D-C3AC-FD3E165F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 the Workload | Prioritization &amp; Assignment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27D5DA-ED3B-AE30-26B2-CB025B57FA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762" y="1264457"/>
            <a:ext cx="11389360" cy="52644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61354B-7D3E-4A9E-C122-252D7F19A066}"/>
              </a:ext>
            </a:extLst>
          </p:cNvPr>
          <p:cNvSpPr/>
          <p:nvPr/>
        </p:nvSpPr>
        <p:spPr>
          <a:xfrm>
            <a:off x="711200" y="1584960"/>
            <a:ext cx="1432560" cy="462868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D3C9DD-DE5B-E451-39D6-B25290D23E8B}"/>
              </a:ext>
            </a:extLst>
          </p:cNvPr>
          <p:cNvSpPr/>
          <p:nvPr/>
        </p:nvSpPr>
        <p:spPr>
          <a:xfrm>
            <a:off x="7640320" y="1584959"/>
            <a:ext cx="772160" cy="462868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400"/>
              </a:spcBef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4724D0-876B-7D48-66C0-9F5760442F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51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47BCE55-5436-426B-1B9E-F8FC744E1515}"/>
              </a:ext>
            </a:extLst>
          </p:cNvPr>
          <p:cNvGrpSpPr/>
          <p:nvPr/>
        </p:nvGrpSpPr>
        <p:grpSpPr>
          <a:xfrm>
            <a:off x="1211350" y="1125477"/>
            <a:ext cx="10172929" cy="4074676"/>
            <a:chOff x="0" y="1356527"/>
            <a:chExt cx="12192000" cy="471908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6C8C6ED-5FEA-E055-A8D1-BE18DCA87C76}"/>
                </a:ext>
              </a:extLst>
            </p:cNvPr>
            <p:cNvGrpSpPr/>
            <p:nvPr/>
          </p:nvGrpSpPr>
          <p:grpSpPr>
            <a:xfrm>
              <a:off x="0" y="1356527"/>
              <a:ext cx="12192000" cy="4719083"/>
              <a:chOff x="0" y="1356527"/>
              <a:chExt cx="12192000" cy="471908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D494BA0-2774-D11E-014F-E3F875BBE9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1356527"/>
                <a:ext cx="12192000" cy="4719083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41E91D1-8174-D902-2C41-38C0DC3CDB83}"/>
                  </a:ext>
                </a:extLst>
              </p:cNvPr>
              <p:cNvSpPr/>
              <p:nvPr/>
            </p:nvSpPr>
            <p:spPr>
              <a:xfrm>
                <a:off x="3326004" y="3657600"/>
                <a:ext cx="4029389" cy="100484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6AAF459-587B-4BF0-6E6E-3F90D2631B88}"/>
                  </a:ext>
                </a:extLst>
              </p:cNvPr>
              <p:cNvSpPr/>
              <p:nvPr/>
            </p:nvSpPr>
            <p:spPr>
              <a:xfrm>
                <a:off x="3408067" y="4810501"/>
                <a:ext cx="4029389" cy="100484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18D8C10-8B39-B1A2-F9F3-1190C774A0BC}"/>
                  </a:ext>
                </a:extLst>
              </p:cNvPr>
              <p:cNvSpPr/>
              <p:nvPr/>
            </p:nvSpPr>
            <p:spPr>
              <a:xfrm>
                <a:off x="3408067" y="5037630"/>
                <a:ext cx="4029389" cy="100484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8017A8D-C048-774A-6BB8-167DD0A7907F}"/>
                </a:ext>
              </a:extLst>
            </p:cNvPr>
            <p:cNvSpPr/>
            <p:nvPr/>
          </p:nvSpPr>
          <p:spPr>
            <a:xfrm>
              <a:off x="3366196" y="5964501"/>
              <a:ext cx="4029389" cy="100484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45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 the Work and the Team</a:t>
            </a:r>
          </a:p>
        </p:txBody>
      </p:sp>
      <p:sp>
        <p:nvSpPr>
          <p:cNvPr id="5046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Assignment, status, and outcomes across the coordination team</a:t>
            </a:r>
          </a:p>
        </p:txBody>
      </p:sp>
      <p:sp>
        <p:nvSpPr>
          <p:cNvPr id="5047" name="Note"/>
          <p:cNvSpPr/>
          <p:nvPr/>
        </p:nvSpPr>
        <p:spPr>
          <a:xfrm>
            <a:off x="1211351" y="5374639"/>
            <a:ext cx="10310089" cy="777240"/>
          </a:xfrm>
          <a:prstGeom prst="roundRect">
            <a:avLst>
              <a:gd name="adj" fmla="val 6000"/>
            </a:avLst>
          </a:prstGeom>
          <a:solidFill>
            <a:srgbClr val="004F5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48" name="Text"/>
          <p:cNvSpPr txBox="1"/>
          <p:nvPr/>
        </p:nvSpPr>
        <p:spPr>
          <a:xfrm>
            <a:off x="1334109" y="5484367"/>
            <a:ext cx="10050171" cy="557784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000" b="1" i="0" dirty="0">
                <a:solidFill>
                  <a:srgbClr val="FED700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WHAT TO LOOK FOR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>
                <a:solidFill>
                  <a:srgbClr val="FFFFFF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Every outreach reason, method, outcome, and owner in one Coordination Activity view — exportable for team huddles and supervisor review.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4BEDC5-9B92-A286-2784-46D1D9631B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9" name="Card"/>
          <p:cNvSpPr/>
          <p:nvPr/>
        </p:nvSpPr>
        <p:spPr>
          <a:xfrm>
            <a:off x="6720840" y="1188720"/>
            <a:ext cx="2423160" cy="233172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0" name="IconBg"/>
          <p:cNvSpPr/>
          <p:nvPr/>
        </p:nvSpPr>
        <p:spPr>
          <a:xfrm>
            <a:off x="6885432" y="1353312"/>
            <a:ext cx="502920" cy="50292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1" name="Text"/>
          <p:cNvSpPr txBox="1"/>
          <p:nvPr/>
        </p:nvSpPr>
        <p:spPr>
          <a:xfrm>
            <a:off x="7498080" y="1325880"/>
            <a:ext cx="15544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Centralized Data View</a:t>
            </a:r>
          </a:p>
        </p:txBody>
      </p:sp>
      <p:sp>
        <p:nvSpPr>
          <p:cNvPr id="5052" name="Text"/>
          <p:cNvSpPr txBox="1"/>
          <p:nvPr/>
        </p:nvSpPr>
        <p:spPr>
          <a:xfrm>
            <a:off x="6903720" y="1965960"/>
            <a:ext cx="2057400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Medical history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Outreach notes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Active gaps</a:t>
            </a:r>
          </a:p>
        </p:txBody>
      </p:sp>
      <p:sp>
        <p:nvSpPr>
          <p:cNvPr id="5053" name="Card"/>
          <p:cNvSpPr/>
          <p:nvPr/>
        </p:nvSpPr>
        <p:spPr>
          <a:xfrm>
            <a:off x="9326880" y="1188720"/>
            <a:ext cx="2423160" cy="233172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4" name="IconBg"/>
          <p:cNvSpPr/>
          <p:nvPr/>
        </p:nvSpPr>
        <p:spPr>
          <a:xfrm>
            <a:off x="9491472" y="1353312"/>
            <a:ext cx="502920" cy="50292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5" name="Text"/>
          <p:cNvSpPr txBox="1"/>
          <p:nvPr/>
        </p:nvSpPr>
        <p:spPr>
          <a:xfrm>
            <a:off x="10104120" y="1325880"/>
            <a:ext cx="15544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Organize Outreach</a:t>
            </a:r>
          </a:p>
        </p:txBody>
      </p:sp>
      <p:sp>
        <p:nvSpPr>
          <p:cNvPr id="5056" name="Text"/>
          <p:cNvSpPr txBox="1"/>
          <p:nvPr/>
        </p:nvSpPr>
        <p:spPr>
          <a:xfrm>
            <a:off x="9509760" y="1965960"/>
            <a:ext cx="2057400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Screen and prioritize patients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Coordinate outreach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Document and track activities</a:t>
            </a:r>
          </a:p>
        </p:txBody>
      </p:sp>
      <p:sp>
        <p:nvSpPr>
          <p:cNvPr id="5057" name="Card"/>
          <p:cNvSpPr/>
          <p:nvPr/>
        </p:nvSpPr>
        <p:spPr>
          <a:xfrm>
            <a:off x="6720840" y="3703320"/>
            <a:ext cx="2423160" cy="233172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8" name="IconBg"/>
          <p:cNvSpPr/>
          <p:nvPr/>
        </p:nvSpPr>
        <p:spPr>
          <a:xfrm>
            <a:off x="6885432" y="3867912"/>
            <a:ext cx="502920" cy="50292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59" name="Text"/>
          <p:cNvSpPr txBox="1"/>
          <p:nvPr/>
        </p:nvSpPr>
        <p:spPr>
          <a:xfrm>
            <a:off x="7498080" y="3840480"/>
            <a:ext cx="15544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User Interface</a:t>
            </a:r>
          </a:p>
        </p:txBody>
      </p:sp>
      <p:sp>
        <p:nvSpPr>
          <p:cNvPr id="5060" name="Text"/>
          <p:cNvSpPr txBox="1"/>
          <p:nvPr/>
        </p:nvSpPr>
        <p:spPr>
          <a:xfrm>
            <a:off x="6903720" y="4480560"/>
            <a:ext cx="2057400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Organized data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Tools to track metrics</a:t>
            </a:r>
          </a:p>
        </p:txBody>
      </p:sp>
      <p:sp>
        <p:nvSpPr>
          <p:cNvPr id="5061" name="Card"/>
          <p:cNvSpPr/>
          <p:nvPr/>
        </p:nvSpPr>
        <p:spPr>
          <a:xfrm>
            <a:off x="9326880" y="3703320"/>
            <a:ext cx="2423160" cy="233172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62" name="IconBg"/>
          <p:cNvSpPr/>
          <p:nvPr/>
        </p:nvSpPr>
        <p:spPr>
          <a:xfrm>
            <a:off x="9491472" y="3867912"/>
            <a:ext cx="502920" cy="50292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63" name="Text"/>
          <p:cNvSpPr txBox="1"/>
          <p:nvPr/>
        </p:nvSpPr>
        <p:spPr>
          <a:xfrm>
            <a:off x="10104120" y="3840480"/>
            <a:ext cx="15544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4B5159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Build Care Plans</a:t>
            </a:r>
          </a:p>
        </p:txBody>
      </p:sp>
      <p:sp>
        <p:nvSpPr>
          <p:cNvPr id="5064" name="Text"/>
          <p:cNvSpPr txBox="1"/>
          <p:nvPr/>
        </p:nvSpPr>
        <p:spPr>
          <a:xfrm>
            <a:off x="9509760" y="4480560"/>
            <a:ext cx="2057400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Leverage integrated data</a:t>
            </a:r>
          </a:p>
          <a:p>
            <a:pPr marL="164592" indent="-164592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788E"/>
              </a:buClr>
              <a:buFont typeface="Arial"/>
              <a:buChar char="•"/>
            </a:pPr>
            <a:r>
              <a:rPr lang="en-US" sz="12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Coordinate care activities</a:t>
            </a:r>
          </a:p>
        </p:txBody>
      </p:sp>
      <p:sp>
        <p:nvSpPr>
          <p:cNvPr id="5065" name="Card"/>
          <p:cNvSpPr/>
          <p:nvPr/>
        </p:nvSpPr>
        <p:spPr>
          <a:xfrm>
            <a:off x="640080" y="4663440"/>
            <a:ext cx="5760720" cy="1371600"/>
          </a:xfrm>
          <a:prstGeom prst="roundRect">
            <a:avLst>
              <a:gd name="adj" fmla="val 4762"/>
            </a:avLst>
          </a:prstGeom>
          <a:solidFill>
            <a:srgbClr val="F3F3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66" name="Text"/>
          <p:cNvSpPr txBox="1"/>
          <p:nvPr/>
        </p:nvSpPr>
        <p:spPr>
          <a:xfrm>
            <a:off x="822960" y="4754880"/>
            <a:ext cx="2697480" cy="11887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Built on the full data set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Clinical, claims, HIE, and practice management data in Azara DRVS.</a:t>
            </a:r>
          </a:p>
        </p:txBody>
      </p:sp>
      <p:sp>
        <p:nvSpPr>
          <p:cNvPr id="5067" name="Text"/>
          <p:cNvSpPr txBox="1"/>
          <p:nvPr/>
        </p:nvSpPr>
        <p:spPr>
          <a:xfrm>
            <a:off x="3611880" y="4754880"/>
            <a:ext cx="2697480" cy="118872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200" b="1" i="0" dirty="0">
                <a:solidFill>
                  <a:srgbClr val="004F5B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Tracked to VBC metrics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5A6A6E"/>
                </a:solidFill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Monthly plan gaps ingested automatically; tasks, interventions, and follow-ups tracked across the panel.</a:t>
            </a:r>
          </a:p>
        </p:txBody>
      </p:sp>
      <p:pic>
        <p:nvPicPr>
          <p:cNvPr id="36" name="Graphic 35" descr="Internet outline">
            <a:extLst>
              <a:ext uri="{FF2B5EF4-FFF2-40B4-BE49-F238E27FC236}">
                <a16:creationId xmlns:a16="http://schemas.microsoft.com/office/drawing/2014/main" id="{6E67E0D0-C8B1-2C2B-7919-BDB5BA4572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6016" y="1453896"/>
            <a:ext cx="301752" cy="301752"/>
          </a:xfrm>
          <a:prstGeom prst="rect">
            <a:avLst/>
          </a:prstGeom>
        </p:spPr>
      </p:pic>
      <p:pic>
        <p:nvPicPr>
          <p:cNvPr id="37" name="Graphic 36" descr="Speaker phone outline">
            <a:extLst>
              <a:ext uri="{FF2B5EF4-FFF2-40B4-BE49-F238E27FC236}">
                <a16:creationId xmlns:a16="http://schemas.microsoft.com/office/drawing/2014/main" id="{27A9ACFB-7429-2E2D-4084-B114168E64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2056" y="1453896"/>
            <a:ext cx="301752" cy="301752"/>
          </a:xfrm>
          <a:prstGeom prst="rect">
            <a:avLst/>
          </a:prstGeom>
        </p:spPr>
      </p:pic>
      <p:pic>
        <p:nvPicPr>
          <p:cNvPr id="38" name="Graphic 37" descr="Checklist outline">
            <a:extLst>
              <a:ext uri="{FF2B5EF4-FFF2-40B4-BE49-F238E27FC236}">
                <a16:creationId xmlns:a16="http://schemas.microsoft.com/office/drawing/2014/main" id="{B75D6097-C597-D668-DE52-E2183D953BBE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2056" y="3968496"/>
            <a:ext cx="301752" cy="301752"/>
          </a:xfrm>
          <a:prstGeom prst="rect">
            <a:avLst/>
          </a:prstGeom>
        </p:spPr>
      </p:pic>
      <p:pic>
        <p:nvPicPr>
          <p:cNvPr id="39" name="Graphic 38" descr="Doctor male outline">
            <a:extLst>
              <a:ext uri="{FF2B5EF4-FFF2-40B4-BE49-F238E27FC236}">
                <a16:creationId xmlns:a16="http://schemas.microsoft.com/office/drawing/2014/main" id="{E7DD0854-7F09-0812-8EB4-76C7DB3D4D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6016" y="3968496"/>
            <a:ext cx="301752" cy="30175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375136F-F588-669C-4193-C8DFF51CE8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1188720"/>
            <a:ext cx="5760720" cy="325447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68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Centralized Solution to Coordinate Care</a:t>
            </a:r>
          </a:p>
        </p:txBody>
      </p:sp>
      <p:sp>
        <p:nvSpPr>
          <p:cNvPr id="5069" name="Subtitl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Document outreach, prioritize patients, and close care gaps from one workspace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07AE3D-E078-A416-B3CC-39DE8EB1058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7045" y="0"/>
            <a:ext cx="2104955" cy="8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75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40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633367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Reconnecting "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Lost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" Members to Care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035" y="221866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Results among members re-engaged after 18+ months away from their attributed PCP. Field teams, not call centers.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sp>
        <p:nvSpPr>
          <p:cNvPr id="6" name="Shape 4"/>
          <p:cNvSpPr/>
          <p:nvPr/>
        </p:nvSpPr>
        <p:spPr>
          <a:xfrm>
            <a:off x="706755" y="2876117"/>
            <a:ext cx="2606040" cy="2606040"/>
          </a:xfrm>
          <a:prstGeom prst="roundRect">
            <a:avLst>
              <a:gd name="adj" fmla="val 3509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661035" y="3150437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+104%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" name="Text 6"/>
          <p:cNvSpPr/>
          <p:nvPr/>
        </p:nvSpPr>
        <p:spPr>
          <a:xfrm>
            <a:off x="843915" y="4156277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Well-child (W15)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improvement, AZ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Shape 7"/>
          <p:cNvSpPr/>
          <p:nvPr/>
        </p:nvSpPr>
        <p:spPr>
          <a:xfrm>
            <a:off x="3587115" y="2876117"/>
            <a:ext cx="2606040" cy="2606040"/>
          </a:xfrm>
          <a:prstGeom prst="roundRect">
            <a:avLst>
              <a:gd name="adj" fmla="val 3509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541395" y="3150437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+121%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24275" y="4156277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HbA1c control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improvement, TX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21755" y="2876117"/>
            <a:ext cx="2606040" cy="2606040"/>
          </a:xfrm>
          <a:prstGeom prst="roundRect">
            <a:avLst>
              <a:gd name="adj" fmla="val 3509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21755" y="3150437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+46%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04635" y="4156277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Cervical cancer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screening, AZ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302115" y="2876117"/>
            <a:ext cx="2606040" cy="2606040"/>
          </a:xfrm>
          <a:prstGeom prst="roundRect">
            <a:avLst>
              <a:gd name="adj" fmla="val 3509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302115" y="3150437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-39%</a:t>
            </a:r>
            <a:endParaRPr kumimoji="0" lang="en-US" sz="4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484995" y="4156277"/>
            <a:ext cx="2240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Plan all-cause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readmissions, AZ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82880" y="6404479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Source: Equality Health re-engagement results, Arizona and Texas markets (Feb 2026).</a:t>
            </a: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1DB54E4F-C326-D823-161E-27F60E62CC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770" y="528886"/>
            <a:ext cx="10648950" cy="428625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What Field Execution </a:t>
            </a:r>
            <a:r>
              <a:rPr lang="en-US" dirty="0">
                <a:solidFill>
                  <a:schemeClr val="accent4"/>
                </a:solidFill>
              </a:rPr>
              <a:t>Actually Moved</a:t>
            </a:r>
          </a:p>
        </p:txBody>
      </p:sp>
    </p:spTree>
    <p:extLst>
      <p:ext uri="{BB962C8B-B14F-4D97-AF65-F5344CB8AC3E}">
        <p14:creationId xmlns:p14="http://schemas.microsoft.com/office/powerpoint/2010/main" val="1567481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190105" y="5192922"/>
            <a:ext cx="5001895" cy="1294964"/>
          </a:xfrm>
          <a:custGeom>
            <a:avLst/>
            <a:gdLst/>
            <a:ahLst/>
            <a:cxnLst/>
            <a:rect l="l" t="t" r="r" b="b"/>
            <a:pathLst>
              <a:path w="5001895" h="1004570">
                <a:moveTo>
                  <a:pt x="4846828" y="0"/>
                </a:moveTo>
                <a:lnTo>
                  <a:pt x="167386" y="0"/>
                </a:lnTo>
                <a:lnTo>
                  <a:pt x="122884" y="5976"/>
                </a:lnTo>
                <a:lnTo>
                  <a:pt x="82898" y="22843"/>
                </a:lnTo>
                <a:lnTo>
                  <a:pt x="49022" y="49007"/>
                </a:lnTo>
                <a:lnTo>
                  <a:pt x="22850" y="82875"/>
                </a:lnTo>
                <a:lnTo>
                  <a:pt x="5978" y="122853"/>
                </a:lnTo>
                <a:lnTo>
                  <a:pt x="0" y="167347"/>
                </a:lnTo>
                <a:lnTo>
                  <a:pt x="0" y="836904"/>
                </a:lnTo>
                <a:lnTo>
                  <a:pt x="5978" y="881402"/>
                </a:lnTo>
                <a:lnTo>
                  <a:pt x="22850" y="921390"/>
                </a:lnTo>
                <a:lnTo>
                  <a:pt x="49022" y="955270"/>
                </a:lnTo>
                <a:lnTo>
                  <a:pt x="82898" y="981446"/>
                </a:lnTo>
                <a:lnTo>
                  <a:pt x="122884" y="998323"/>
                </a:lnTo>
                <a:lnTo>
                  <a:pt x="167386" y="1004303"/>
                </a:lnTo>
                <a:lnTo>
                  <a:pt x="4846828" y="1004303"/>
                </a:lnTo>
                <a:lnTo>
                  <a:pt x="4891329" y="998323"/>
                </a:lnTo>
                <a:lnTo>
                  <a:pt x="4931315" y="981446"/>
                </a:lnTo>
                <a:lnTo>
                  <a:pt x="4965192" y="955270"/>
                </a:lnTo>
                <a:lnTo>
                  <a:pt x="4991363" y="921390"/>
                </a:lnTo>
                <a:lnTo>
                  <a:pt x="5001895" y="896430"/>
                </a:lnTo>
                <a:lnTo>
                  <a:pt x="5001895" y="107829"/>
                </a:lnTo>
                <a:lnTo>
                  <a:pt x="4965192" y="49007"/>
                </a:lnTo>
                <a:lnTo>
                  <a:pt x="4931315" y="22843"/>
                </a:lnTo>
                <a:lnTo>
                  <a:pt x="4891329" y="5976"/>
                </a:lnTo>
                <a:lnTo>
                  <a:pt x="4846828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7470B49-3DA6-0B61-E958-9FFF6CD99D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261F9F5-D620-7015-D31C-B394FC1C225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marR="508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en-US" sz="2000" spc="110" dirty="0">
                <a:solidFill>
                  <a:srgbClr val="FFFFFF"/>
                </a:solidFill>
                <a:cs typeface="Avenir Next LT Pro"/>
              </a:rPr>
              <a:t>"Our</a:t>
            </a:r>
            <a:r>
              <a:rPr lang="en-US" sz="2000" spc="5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0" dirty="0">
                <a:solidFill>
                  <a:srgbClr val="FFFFFF"/>
                </a:solidFill>
                <a:cs typeface="Avenir Next LT Pro"/>
              </a:rPr>
              <a:t>value-</a:t>
            </a:r>
            <a:r>
              <a:rPr lang="en-US" sz="2000" spc="155" dirty="0">
                <a:solidFill>
                  <a:srgbClr val="FFFFFF"/>
                </a:solidFill>
                <a:cs typeface="Avenir Next LT Pro"/>
              </a:rPr>
              <a:t>based</a:t>
            </a:r>
            <a:r>
              <a:rPr lang="en-US" sz="2000" spc="2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45" dirty="0">
                <a:solidFill>
                  <a:srgbClr val="FFFFFF"/>
                </a:solidFill>
                <a:cs typeface="Avenir Next LT Pro"/>
              </a:rPr>
              <a:t>partner,</a:t>
            </a:r>
            <a:r>
              <a:rPr lang="en-US" sz="200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5" dirty="0">
                <a:solidFill>
                  <a:srgbClr val="FFFFFF"/>
                </a:solidFill>
                <a:cs typeface="Avenir Next LT Pro"/>
              </a:rPr>
              <a:t>Equality</a:t>
            </a:r>
            <a:r>
              <a:rPr lang="en-US" sz="2000" spc="3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0" dirty="0">
                <a:solidFill>
                  <a:srgbClr val="FFFFFF"/>
                </a:solidFill>
                <a:cs typeface="Avenir Next LT Pro"/>
              </a:rPr>
              <a:t>Health,</a:t>
            </a:r>
            <a:r>
              <a:rPr lang="en-US" sz="2000" spc="-2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55" dirty="0">
                <a:solidFill>
                  <a:srgbClr val="FFFFFF"/>
                </a:solidFill>
                <a:cs typeface="Avenir Next LT Pro"/>
              </a:rPr>
              <a:t>has </a:t>
            </a:r>
            <a:r>
              <a:rPr lang="en-US" sz="2000" spc="140" dirty="0">
                <a:solidFill>
                  <a:srgbClr val="FFFFFF"/>
                </a:solidFill>
                <a:cs typeface="Avenir Next LT Pro"/>
              </a:rPr>
              <a:t>enabled</a:t>
            </a:r>
            <a:r>
              <a:rPr lang="en-US" sz="2000" spc="5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14" dirty="0">
                <a:solidFill>
                  <a:srgbClr val="FFFFFF"/>
                </a:solidFill>
                <a:cs typeface="Avenir Next LT Pro"/>
              </a:rPr>
              <a:t>us</a:t>
            </a:r>
            <a:r>
              <a:rPr lang="en-US" sz="2000" spc="6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dirty="0">
                <a:solidFill>
                  <a:srgbClr val="FFFFFF"/>
                </a:solidFill>
                <a:cs typeface="Avenir Next LT Pro"/>
              </a:rPr>
              <a:t>to</a:t>
            </a:r>
            <a:r>
              <a:rPr lang="en-US" sz="2000" spc="6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85" dirty="0">
                <a:solidFill>
                  <a:srgbClr val="FFFFFF"/>
                </a:solidFill>
                <a:cs typeface="Avenir Next LT Pro"/>
              </a:rPr>
              <a:t>accelerate</a:t>
            </a:r>
            <a:r>
              <a:rPr lang="en-US" sz="2000" spc="4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95" dirty="0">
                <a:solidFill>
                  <a:srgbClr val="FFFFFF"/>
                </a:solidFill>
                <a:cs typeface="Avenir Next LT Pro"/>
              </a:rPr>
              <a:t>our</a:t>
            </a:r>
            <a:r>
              <a:rPr lang="en-US" sz="2000" spc="2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25" dirty="0">
                <a:solidFill>
                  <a:srgbClr val="FFFFFF"/>
                </a:solidFill>
                <a:cs typeface="Avenir Next LT Pro"/>
              </a:rPr>
              <a:t>APM</a:t>
            </a:r>
            <a:r>
              <a:rPr lang="en-US" sz="2000" spc="6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40" dirty="0">
                <a:solidFill>
                  <a:srgbClr val="FFFFFF"/>
                </a:solidFill>
                <a:cs typeface="Avenir Next LT Pro"/>
              </a:rPr>
              <a:t>strategy </a:t>
            </a:r>
            <a:r>
              <a:rPr lang="en-US" sz="2000" spc="80" dirty="0">
                <a:solidFill>
                  <a:srgbClr val="FFFFFF"/>
                </a:solidFill>
                <a:cs typeface="Avenir Next LT Pro"/>
              </a:rPr>
              <a:t>while</a:t>
            </a:r>
            <a:r>
              <a:rPr lang="en-US" sz="2000" spc="4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35" dirty="0">
                <a:solidFill>
                  <a:srgbClr val="FFFFFF"/>
                </a:solidFill>
                <a:cs typeface="Avenir Next LT Pro"/>
              </a:rPr>
              <a:t>helping</a:t>
            </a:r>
            <a:r>
              <a:rPr lang="en-US" sz="2000" spc="3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14" dirty="0">
                <a:solidFill>
                  <a:srgbClr val="FFFFFF"/>
                </a:solidFill>
                <a:cs typeface="Avenir Next LT Pro"/>
              </a:rPr>
              <a:t>us</a:t>
            </a:r>
            <a:r>
              <a:rPr lang="en-US" sz="2000" spc="5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80" dirty="0">
                <a:solidFill>
                  <a:srgbClr val="FFFFFF"/>
                </a:solidFill>
                <a:cs typeface="Avenir Next LT Pro"/>
              </a:rPr>
              <a:t>remain</a:t>
            </a:r>
            <a:r>
              <a:rPr lang="en-US" sz="2000" spc="3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50" dirty="0">
                <a:solidFill>
                  <a:srgbClr val="FFFFFF"/>
                </a:solidFill>
                <a:cs typeface="Avenir Next LT Pro"/>
              </a:rPr>
              <a:t>grounded</a:t>
            </a:r>
            <a:r>
              <a:rPr lang="en-US" sz="2000" spc="4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5" dirty="0">
                <a:solidFill>
                  <a:srgbClr val="FFFFFF"/>
                </a:solidFill>
                <a:cs typeface="Avenir Next LT Pro"/>
              </a:rPr>
              <a:t>in</a:t>
            </a:r>
            <a:r>
              <a:rPr lang="en-US" sz="2000" spc="5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0" dirty="0">
                <a:solidFill>
                  <a:srgbClr val="FFFFFF"/>
                </a:solidFill>
                <a:cs typeface="Avenir Next LT Pro"/>
              </a:rPr>
              <a:t>our </a:t>
            </a:r>
            <a:r>
              <a:rPr lang="en-US" sz="2000" spc="100" dirty="0">
                <a:solidFill>
                  <a:srgbClr val="FFFFFF"/>
                </a:solidFill>
                <a:cs typeface="Avenir Next LT Pro"/>
              </a:rPr>
              <a:t>shared</a:t>
            </a:r>
            <a:r>
              <a:rPr lang="en-US" sz="2000" spc="6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00" dirty="0">
                <a:solidFill>
                  <a:srgbClr val="FFFFFF"/>
                </a:solidFill>
                <a:cs typeface="Avenir Next LT Pro"/>
              </a:rPr>
              <a:t>mission</a:t>
            </a:r>
            <a:r>
              <a:rPr lang="en-US" sz="2000" spc="4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70" dirty="0">
                <a:solidFill>
                  <a:srgbClr val="FFFFFF"/>
                </a:solidFill>
                <a:cs typeface="Avenir Next LT Pro"/>
              </a:rPr>
              <a:t>of</a:t>
            </a:r>
            <a:r>
              <a:rPr lang="en-US" sz="2000" spc="10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110" dirty="0">
                <a:solidFill>
                  <a:srgbClr val="FFFFFF"/>
                </a:solidFill>
                <a:cs typeface="Avenir Next LT Pro"/>
              </a:rPr>
              <a:t>promoting</a:t>
            </a:r>
            <a:r>
              <a:rPr lang="en-US" sz="2000" spc="25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65" dirty="0">
                <a:solidFill>
                  <a:srgbClr val="FFFFFF"/>
                </a:solidFill>
                <a:cs typeface="Avenir Next LT Pro"/>
              </a:rPr>
              <a:t>health</a:t>
            </a:r>
            <a:r>
              <a:rPr lang="en-US" sz="2000" spc="40" dirty="0">
                <a:solidFill>
                  <a:srgbClr val="FFFFFF"/>
                </a:solidFill>
                <a:cs typeface="Avenir Next LT Pro"/>
              </a:rPr>
              <a:t> </a:t>
            </a:r>
            <a:r>
              <a:rPr lang="en-US" sz="2000" spc="50" dirty="0">
                <a:solidFill>
                  <a:srgbClr val="FFFFFF"/>
                </a:solidFill>
                <a:cs typeface="Avenir Next LT Pro"/>
              </a:rPr>
              <a:t>equity."</a:t>
            </a:r>
            <a:endParaRPr lang="en-US" sz="2000" dirty="0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spc="220" dirty="0">
                <a:solidFill>
                  <a:srgbClr val="FFFFFF"/>
                </a:solidFill>
              </a:rPr>
              <a:t>Real</a:t>
            </a:r>
            <a:r>
              <a:rPr sz="4000" spc="55" dirty="0">
                <a:solidFill>
                  <a:srgbClr val="FFFFFF"/>
                </a:solidFill>
              </a:rPr>
              <a:t> </a:t>
            </a:r>
            <a:r>
              <a:rPr sz="4000" spc="225" dirty="0">
                <a:solidFill>
                  <a:srgbClr val="00B9C1"/>
                </a:solidFill>
              </a:rPr>
              <a:t>People.</a:t>
            </a:r>
            <a:r>
              <a:rPr sz="4000" spc="-5" dirty="0">
                <a:solidFill>
                  <a:srgbClr val="00B9C1"/>
                </a:solidFill>
              </a:rPr>
              <a:t> </a:t>
            </a:r>
            <a:br>
              <a:rPr lang="en-US" sz="4000" spc="-5" dirty="0">
                <a:solidFill>
                  <a:srgbClr val="00B9C1"/>
                </a:solidFill>
              </a:rPr>
            </a:br>
            <a:r>
              <a:rPr sz="4000" spc="220" dirty="0">
                <a:solidFill>
                  <a:srgbClr val="FFFFFF"/>
                </a:solidFill>
              </a:rPr>
              <a:t>Real</a:t>
            </a:r>
            <a:r>
              <a:rPr sz="4000" spc="65" dirty="0">
                <a:solidFill>
                  <a:srgbClr val="FFFFFF"/>
                </a:solidFill>
              </a:rPr>
              <a:t> </a:t>
            </a:r>
            <a:r>
              <a:rPr sz="4000" spc="180" dirty="0">
                <a:solidFill>
                  <a:srgbClr val="FFFFFF"/>
                </a:solidFill>
              </a:rPr>
              <a:t>Stories.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72387" y="5347224"/>
            <a:ext cx="4037329" cy="9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49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9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Meaningful</a:t>
            </a:r>
            <a:r>
              <a:rPr kumimoji="0" lang="en-US" sz="14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cultural</a:t>
            </a:r>
            <a:r>
              <a:rPr kumimoji="0" lang="en-US" sz="14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1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connections</a:t>
            </a:r>
            <a:r>
              <a:rPr kumimoji="0" lang="en-US" sz="14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to</a:t>
            </a:r>
            <a:r>
              <a:rPr kumimoji="0" lang="en-US" sz="14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1" i="0" u="none" strike="noStrike" kern="0" cap="none" spc="10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member</a:t>
            </a:r>
            <a:r>
              <a:rPr kumimoji="0" lang="en-US" sz="14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1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audiences </a:t>
            </a:r>
            <a:r>
              <a:rPr kumimoji="0" lang="en-US" sz="1400" b="0" i="0" u="none" strike="noStrike" kern="0" cap="none" spc="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push</a:t>
            </a:r>
            <a:r>
              <a:rPr kumimoji="0" lang="en-US" sz="1400" b="0" i="0" u="none" strike="noStrike" kern="0" cap="none" spc="1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higher</a:t>
            </a:r>
            <a:r>
              <a:rPr kumimoji="0" lang="en-US" sz="1400" b="0" i="0" u="none" strike="noStrike" kern="0" cap="none" spc="1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satisfaction</a:t>
            </a:r>
            <a:r>
              <a:rPr kumimoji="0" lang="en-US" sz="1400" b="0" i="0" u="none" strike="noStrike" kern="0" cap="none" spc="1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and</a:t>
            </a:r>
            <a:r>
              <a:rPr kumimoji="0" lang="en-US" sz="1400" b="0" i="0" u="none" strike="noStrike" kern="0" cap="none" spc="9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retention,</a:t>
            </a:r>
            <a:r>
              <a:rPr kumimoji="0" lang="en-US" sz="1400" b="0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and</a:t>
            </a:r>
            <a:r>
              <a:rPr kumimoji="0" lang="en-US" sz="1400" b="0" i="0" u="none" strike="noStrike" kern="0" cap="none" spc="10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improved appointment</a:t>
            </a:r>
            <a:r>
              <a:rPr kumimoji="0" lang="en-US" sz="1400" b="0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adherence</a:t>
            </a:r>
            <a:r>
              <a:rPr kumimoji="0" lang="en-US" sz="1400" b="0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and</a:t>
            </a:r>
            <a:r>
              <a:rPr kumimoji="0" lang="en-US" sz="1400" b="0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navigation </a:t>
            </a:r>
            <a:r>
              <a:rPr kumimoji="0" lang="en-US" sz="1400" b="0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success.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4935" y="1106041"/>
            <a:ext cx="7251598" cy="4756195"/>
          </a:xfrm>
          <a:prstGeom prst="rect">
            <a:avLst/>
          </a:prstGeom>
        </p:spPr>
      </p:pic>
      <p:pic>
        <p:nvPicPr>
          <p:cNvPr id="9" name="object 9" descr="A heart with a person in the middle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80783" y="4959076"/>
            <a:ext cx="647484" cy="647484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BC12F40-CDE4-6A7F-2EE8-6359BB76338F}"/>
              </a:ext>
            </a:extLst>
          </p:cNvPr>
          <p:cNvSpPr/>
          <p:nvPr/>
        </p:nvSpPr>
        <p:spPr>
          <a:xfrm>
            <a:off x="1206292" y="5442705"/>
            <a:ext cx="4989164" cy="71095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B8C93C-F4CE-08DF-F06D-0B2B9046200B}"/>
              </a:ext>
            </a:extLst>
          </p:cNvPr>
          <p:cNvSpPr txBox="1"/>
          <p:nvPr/>
        </p:nvSpPr>
        <p:spPr>
          <a:xfrm>
            <a:off x="965150" y="5538305"/>
            <a:ext cx="5608997" cy="536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Pedro</a:t>
            </a:r>
            <a:r>
              <a:rPr kumimoji="0" lang="en-US" sz="14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Cons,</a:t>
            </a:r>
            <a:r>
              <a:rPr kumimoji="0" lang="en-US" sz="1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2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CEO</a:t>
            </a:r>
            <a:r>
              <a:rPr kumimoji="0" lang="en-US" sz="1400" b="0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Adelante</a:t>
            </a:r>
            <a:r>
              <a:rPr kumimoji="0" lang="en-US" sz="14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Healthcare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  <a:p>
            <a:pPr marL="0" marR="5080" lvl="0" indent="0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9</a:t>
            </a:r>
            <a:r>
              <a:rPr kumimoji="0" lang="en-US" sz="1400" b="0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locations</a:t>
            </a:r>
            <a:r>
              <a:rPr kumimoji="0" lang="en-US" sz="14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across</a:t>
            </a:r>
            <a:r>
              <a:rPr kumimoji="0" lang="en-US" sz="14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Phoenix,</a:t>
            </a:r>
            <a:r>
              <a:rPr kumimoji="0" lang="en-US" sz="14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 </a:t>
            </a:r>
            <a:r>
              <a:rPr kumimoji="0" lang="en-US" sz="1400" b="0" i="0" u="none" strike="noStrike" kern="0" cap="none" spc="1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cs typeface="Avenir Next LT Pro"/>
              </a:rPr>
              <a:t>AZ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  <a:cs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33684506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14201" y="404689"/>
            <a:ext cx="10648950" cy="428625"/>
          </a:xfrm>
        </p:spPr>
        <p:txBody>
          <a:bodyPr/>
          <a:lstStyle/>
          <a:p>
            <a:r>
              <a:rPr dirty="0"/>
              <a:t>What to Take Back to </a:t>
            </a:r>
            <a:r>
              <a:rPr dirty="0">
                <a:solidFill>
                  <a:schemeClr val="accent4"/>
                </a:solidFill>
              </a:rPr>
              <a:t>Your CHC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362103" y="960314"/>
            <a:ext cx="10648950" cy="2841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Avenir Next LT Pro"/>
              </a:rPr>
              <a:t>Three </a:t>
            </a:r>
            <a:r>
              <a:rPr dirty="0">
                <a:latin typeface="Avenir Next LT Pro"/>
              </a:rPr>
              <a:t>questions worth asking your current VBC partner</a:t>
            </a:r>
          </a:p>
        </p:txBody>
      </p:sp>
      <p:sp>
        <p:nvSpPr>
          <p:cNvPr id="200" name="QCard1"/>
          <p:cNvSpPr/>
          <p:nvPr/>
        </p:nvSpPr>
        <p:spPr>
          <a:xfrm>
            <a:off x="920473" y="1651000"/>
            <a:ext cx="10655300" cy="1092200"/>
          </a:xfrm>
          <a:prstGeom prst="roundRect">
            <a:avLst>
              <a:gd name="adj" fmla="val 14168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201" name="QIcon1"/>
          <p:cNvSpPr/>
          <p:nvPr/>
        </p:nvSpPr>
        <p:spPr>
          <a:xfrm>
            <a:off x="1187173" y="1917700"/>
            <a:ext cx="558800" cy="55880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202" name="QText1"/>
          <p:cNvSpPr txBox="1"/>
          <p:nvPr/>
        </p:nvSpPr>
        <p:spPr>
          <a:xfrm>
            <a:off x="1974573" y="1778000"/>
            <a:ext cx="92964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Does our UDS reporting and our value-based quality reporting come off one data set, or two? If two, we are paying for the same abstraction twice.</a:t>
            </a:r>
          </a:p>
        </p:txBody>
      </p:sp>
      <p:sp>
        <p:nvSpPr>
          <p:cNvPr id="210" name="QCard2"/>
          <p:cNvSpPr/>
          <p:nvPr/>
        </p:nvSpPr>
        <p:spPr>
          <a:xfrm>
            <a:off x="920473" y="3263900"/>
            <a:ext cx="10655300" cy="1092200"/>
          </a:xfrm>
          <a:prstGeom prst="roundRect">
            <a:avLst>
              <a:gd name="adj" fmla="val 14168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211" name="QIcon2"/>
          <p:cNvSpPr/>
          <p:nvPr/>
        </p:nvSpPr>
        <p:spPr>
          <a:xfrm>
            <a:off x="1187173" y="3530600"/>
            <a:ext cx="558800" cy="55880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212" name="QText2"/>
          <p:cNvSpPr txBox="1"/>
          <p:nvPr/>
        </p:nvSpPr>
        <p:spPr>
          <a:xfrm>
            <a:off x="1974573" y="3390900"/>
            <a:ext cx="92964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When does money from this program actually arrive — this fiscal year, or after next year's reconciliation? Cadence determines what we can staff.</a:t>
            </a:r>
          </a:p>
        </p:txBody>
      </p:sp>
      <p:sp>
        <p:nvSpPr>
          <p:cNvPr id="220" name="QCard3"/>
          <p:cNvSpPr/>
          <p:nvPr/>
        </p:nvSpPr>
        <p:spPr>
          <a:xfrm>
            <a:off x="920473" y="4876800"/>
            <a:ext cx="10655300" cy="1092200"/>
          </a:xfrm>
          <a:prstGeom prst="roundRect">
            <a:avLst>
              <a:gd name="adj" fmla="val 14168"/>
            </a:avLst>
          </a:prstGeom>
          <a:solidFill>
            <a:srgbClr val="FFFFFF">
              <a:alpha val="8000"/>
            </a:srgbClr>
          </a:solidFill>
          <a:ln w="12700">
            <a:solidFill>
              <a:schemeClr val="accent4">
                <a:alpha val="40000"/>
              </a:schemeClr>
            </a:solidFill>
          </a:ln>
        </p:spPr>
        <p:txBody>
          <a:bodyPr/>
          <a:lstStyle/>
          <a:p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221" name="QIcon3"/>
          <p:cNvSpPr/>
          <p:nvPr/>
        </p:nvSpPr>
        <p:spPr>
          <a:xfrm>
            <a:off x="1187173" y="5143500"/>
            <a:ext cx="558800" cy="558800"/>
          </a:xfrm>
          <a:prstGeom prst="ellipse">
            <a:avLst/>
          </a:prstGeom>
          <a:solidFill>
            <a:srgbClr val="00788E"/>
          </a:solidFill>
          <a:ln>
            <a:noFill/>
          </a:ln>
        </p:spPr>
        <p:txBody>
          <a:bodyPr wrap="none"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222" name="QText3"/>
          <p:cNvSpPr txBox="1"/>
          <p:nvPr/>
        </p:nvSpPr>
        <p:spPr>
          <a:xfrm>
            <a:off x="1974573" y="5003800"/>
            <a:ext cx="92964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Who is chasing the members we have not seen in 18 months, and are they working our list or their own?</a:t>
            </a:r>
          </a:p>
        </p:txBody>
      </p:sp>
    </p:spTree>
    <p:extLst>
      <p:ext uri="{BB962C8B-B14F-4D97-AF65-F5344CB8AC3E}">
        <p14:creationId xmlns:p14="http://schemas.microsoft.com/office/powerpoint/2010/main" val="2484785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14401" y="168766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FED700"/>
                </a:solidFill>
                <a:effectLst/>
                <a:uLnTx/>
                <a:uFillTx/>
                <a:latin typeface="Avenir Next LT Pro" pitchFamily="34" charset="0"/>
                <a:ea typeface="Avenir Next LT Pro" pitchFamily="34" charset="-122"/>
                <a:cs typeface="Avenir Next LT Pro" pitchFamily="34" charset="-120"/>
              </a:rPr>
              <a:t>Key Takeaway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10332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3"/>
          <p:cNvSpPr/>
          <p:nvPr/>
        </p:nvSpPr>
        <p:spPr>
          <a:xfrm>
            <a:off x="944575" y="4721773"/>
            <a:ext cx="10058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3F3F2"/>
                </a:solidFill>
                <a:effectLst/>
                <a:uLnTx/>
                <a:uFillTx/>
                <a:latin typeface="Avenir Next LT Pro" panose="020B0504020202020204" pitchFamily="34" charset="77"/>
                <a:ea typeface="Avenir Next LT Pro" pitchFamily="34" charset="-122"/>
                <a:cs typeface="Avenir Next LT Pro" pitchFamily="34" charset="-120"/>
              </a:rPr>
              <a:t>Higher social risk, member churn, and complex comorbidities collide with quality and cost accountability under value-based arrangements. The practices and plans that succeed treat that collision as the design problem, not an excuse.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LT Pro" panose="020B0504020202020204" pitchFamily="34" charset="77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EEE35EC-0B1E-A1AA-4543-B8BF7DD6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3118981"/>
            <a:ext cx="10332720" cy="1463056"/>
          </a:xfrm>
        </p:spPr>
        <p:txBody>
          <a:bodyPr/>
          <a:lstStyle/>
          <a:p>
            <a:r>
              <a:rPr lang="en-US" sz="4400" dirty="0">
                <a:solidFill>
                  <a:srgbClr val="FFFFFF"/>
                </a:solidFill>
                <a:ea typeface="Avenir Next LT Pro" pitchFamily="34" charset="-122"/>
                <a:cs typeface="Avenir Next LT Pro" pitchFamily="34" charset="-120"/>
              </a:rPr>
              <a:t>Managing Medicaid population health demands a fundamentally different CHC playbook than commercial or Medicare</a:t>
            </a:r>
            <a:r>
              <a:rPr lang="en-US" sz="4800" dirty="0">
                <a:solidFill>
                  <a:srgbClr val="FFFFFF"/>
                </a:solidFill>
                <a:ea typeface="Avenir Next LT Pro" pitchFamily="34" charset="-122"/>
                <a:cs typeface="Avenir Next LT Pro" pitchFamily="34" charset="-120"/>
              </a:rPr>
              <a:t>.</a:t>
            </a:r>
            <a:br>
              <a:rPr lang="en-US" sz="4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91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64034C-E841-3482-25A5-5AC50FFB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866074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ONTENTTAG" val="zIQdb3PIh0ychm0YMJb3Fw=="/>
  <p:tag name="MIO_DBID" val="0F45B44C-9BC7-4D85-81C4-7155EE70A7B9"/>
  <p:tag name="MIO_EKGUID" val="10079eb7-5417-4e6c-944e-c556cb91b66d"/>
  <p:tag name="MIO_GUID" val="75d00a2e-bdcb-40e1-a58a-9626220bc9d9"/>
  <p:tag name="MIO_LASTDOWNLOADED" val="13.07.2026 13:02:00.156"/>
  <p:tag name="MIO_LASTEDITORNAME" val="Samuel Bar"/>
  <p:tag name="MIO_OBJECTNAME" val="Azara At A Glance"/>
  <p:tag name="MIO_UPDATE" val="True"/>
  <p:tag name="MIO_VERSION" val="04.02.2026 15:28:23"/>
</p:tagLst>
</file>

<file path=ppt/theme/theme1.xml><?xml version="1.0" encoding="utf-8"?>
<a:theme xmlns:a="http://schemas.openxmlformats.org/drawingml/2006/main" name="2026 EH Master - Main Content">
  <a:themeElements>
    <a:clrScheme name="2026 EH Final Colors">
      <a:dk1>
        <a:srgbClr val="000000"/>
      </a:dk1>
      <a:lt1>
        <a:srgbClr val="FFFFFF"/>
      </a:lt1>
      <a:dk2>
        <a:srgbClr val="004F5B"/>
      </a:dk2>
      <a:lt2>
        <a:srgbClr val="FFFFFF"/>
      </a:lt2>
      <a:accent1>
        <a:srgbClr val="DC440A"/>
      </a:accent1>
      <a:accent2>
        <a:srgbClr val="00788E"/>
      </a:accent2>
      <a:accent3>
        <a:srgbClr val="004F5B"/>
      </a:accent3>
      <a:accent4>
        <a:srgbClr val="FED700"/>
      </a:accent4>
      <a:accent5>
        <a:srgbClr val="E03C38"/>
      </a:accent5>
      <a:accent6>
        <a:srgbClr val="7C2887"/>
      </a:accent6>
      <a:hlink>
        <a:srgbClr val="00B0BE"/>
      </a:hlink>
      <a:folHlink>
        <a:srgbClr val="0078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aster Template" id="{AD714036-F120-E44C-8645-DEFC963FC742}" vid="{15C46154-CA30-DC49-953C-F3E115BE6EC4}"/>
    </a:ext>
  </a:extLst>
</a:theme>
</file>

<file path=ppt/theme/theme2.xml><?xml version="1.0" encoding="utf-8"?>
<a:theme xmlns:a="http://schemas.openxmlformats.org/drawingml/2006/main" name="2026 MASTER - COLORFUL CONTENT">
  <a:themeElements>
    <a:clrScheme name="Custom 2">
      <a:dk1>
        <a:srgbClr val="000000"/>
      </a:dk1>
      <a:lt1>
        <a:srgbClr val="FFFFFF"/>
      </a:lt1>
      <a:dk2>
        <a:srgbClr val="DC440A"/>
      </a:dk2>
      <a:lt2>
        <a:srgbClr val="004F5B"/>
      </a:lt2>
      <a:accent1>
        <a:srgbClr val="00B0BE"/>
      </a:accent1>
      <a:accent2>
        <a:srgbClr val="00788E"/>
      </a:accent2>
      <a:accent3>
        <a:srgbClr val="D7DAD3"/>
      </a:accent3>
      <a:accent4>
        <a:srgbClr val="FED700"/>
      </a:accent4>
      <a:accent5>
        <a:srgbClr val="E03C38"/>
      </a:accent5>
      <a:accent6>
        <a:srgbClr val="7C2887"/>
      </a:accent6>
      <a:hlink>
        <a:srgbClr val="00B0BE"/>
      </a:hlink>
      <a:folHlink>
        <a:srgbClr val="0078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aster Template" id="{AD714036-F120-E44C-8645-DEFC963FC742}" vid="{38C5B854-A110-F44E-9691-CD383F8650AA}"/>
    </a:ext>
  </a:extLst>
</a:theme>
</file>

<file path=ppt/theme/theme3.xml><?xml version="1.0" encoding="utf-8"?>
<a:theme xmlns:a="http://schemas.openxmlformats.org/drawingml/2006/main" name="2026 EH Master - Dark Mode">
  <a:themeElements>
    <a:clrScheme name="">
      <a:dk1>
        <a:srgbClr val="000000"/>
      </a:dk1>
      <a:lt1>
        <a:srgbClr val="FFFFFF"/>
      </a:lt1>
      <a:dk2>
        <a:srgbClr val="101010"/>
      </a:dk2>
      <a:lt2>
        <a:srgbClr val="FFFFFF"/>
      </a:lt2>
      <a:accent1>
        <a:srgbClr val="DC440A"/>
      </a:accent1>
      <a:accent2>
        <a:srgbClr val="00788E"/>
      </a:accent2>
      <a:accent3>
        <a:srgbClr val="004F5B"/>
      </a:accent3>
      <a:accent4>
        <a:srgbClr val="00B0BE"/>
      </a:accent4>
      <a:accent5>
        <a:srgbClr val="E03C38"/>
      </a:accent5>
      <a:accent6>
        <a:srgbClr val="D7DAD3"/>
      </a:accent6>
      <a:hlink>
        <a:srgbClr val="00B0BE"/>
      </a:hlink>
      <a:folHlink>
        <a:srgbClr val="0078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aster Template" id="{AD714036-F120-E44C-8645-DEFC963FC742}" vid="{3641A2B9-790E-9942-BB82-F622423A6815}"/>
    </a:ext>
  </a:extLst>
</a:theme>
</file>

<file path=ppt/theme/theme4.xml><?xml version="1.0" encoding="utf-8"?>
<a:theme xmlns:a="http://schemas.openxmlformats.org/drawingml/2006/main" name="1_2026 EH Master - Main Content [1782249761580]">
  <a:themeElements>
    <a:clrScheme name="2026 EH Final Colors">
      <a:dk1>
        <a:srgbClr val="000000"/>
      </a:dk1>
      <a:lt1>
        <a:srgbClr val="FFFFFF"/>
      </a:lt1>
      <a:dk2>
        <a:srgbClr val="004F5B"/>
      </a:dk2>
      <a:lt2>
        <a:srgbClr val="FFFFFF"/>
      </a:lt2>
      <a:accent1>
        <a:srgbClr val="DC440A"/>
      </a:accent1>
      <a:accent2>
        <a:srgbClr val="00788E"/>
      </a:accent2>
      <a:accent3>
        <a:srgbClr val="004F5B"/>
      </a:accent3>
      <a:accent4>
        <a:srgbClr val="FED700"/>
      </a:accent4>
      <a:accent5>
        <a:srgbClr val="E03C38"/>
      </a:accent5>
      <a:accent6>
        <a:srgbClr val="7C2887"/>
      </a:accent6>
      <a:hlink>
        <a:srgbClr val="00B0BE"/>
      </a:hlink>
      <a:folHlink>
        <a:srgbClr val="00788E"/>
      </a:folHlink>
    </a:clrScheme>
    <a:fontScheme name="Office">
      <a:majorFont>
        <a:latin typeface="Avenir Next LT Pro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Next LT Pro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aster Template" id="{AD714036-F120-E44C-8645-DEFC963FC742}" vid="{15C46154-CA30-DC49-953C-F3E115BE6EC4}"/>
    </a:ext>
  </a:extLst>
</a:theme>
</file>

<file path=ppt/theme/theme5.xml><?xml version="1.0" encoding="utf-8"?>
<a:theme xmlns:a="http://schemas.openxmlformats.org/drawingml/2006/main" name="2026 EH Master - Main Content [1788367230822]">
  <a:themeElements>
    <a:clrScheme name="2026 EH Final Colors">
      <a:dk1>
        <a:srgbClr val="000000"/>
      </a:dk1>
      <a:lt1>
        <a:srgbClr val="FFFFFF"/>
      </a:lt1>
      <a:dk2>
        <a:srgbClr val="004F5B"/>
      </a:dk2>
      <a:lt2>
        <a:srgbClr val="FFFFFF"/>
      </a:lt2>
      <a:accent1>
        <a:srgbClr val="DC440A"/>
      </a:accent1>
      <a:accent2>
        <a:srgbClr val="00788E"/>
      </a:accent2>
      <a:accent3>
        <a:srgbClr val="004F5B"/>
      </a:accent3>
      <a:accent4>
        <a:srgbClr val="FED700"/>
      </a:accent4>
      <a:accent5>
        <a:srgbClr val="E03C38"/>
      </a:accent5>
      <a:accent6>
        <a:srgbClr val="7C2887"/>
      </a:accent6>
      <a:hlink>
        <a:srgbClr val="00B0BE"/>
      </a:hlink>
      <a:folHlink>
        <a:srgbClr val="00788E"/>
      </a:folHlink>
    </a:clrScheme>
    <a:fontScheme name="Office">
      <a:majorFont>
        <a:latin typeface="Avenir Next LT Pro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venir Next LT Pro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Next LT Pro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venir Next LT Pro"/>
        <a:font script="Hebr" typeface="Avenir Next LT Pro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venir Next LT Pro"/>
        <a:font script="Uigh" typeface="Microsoft Uighur"/>
        <a:font script="Geor" typeface="Sylfaen"/>
        <a:font script="Armn" typeface="Avenir Next LT Pro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Master Template" id="{AD714036-F120-E44C-8645-DEFC963FC742}" vid="{15C46154-CA30-DC49-953C-F3E115BE6EC4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B9DB3A0-28A6-4C43-95D9-0026DFD39E04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54960e9a-2667-4510-9254-eb8c2f478239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C24CE74172AD4BA59AA5EF8AA85AD6" ma:contentTypeVersion="15" ma:contentTypeDescription="Create a new document." ma:contentTypeScope="" ma:versionID="317966fc49c094c91c6c23eed3a3014d">
  <xsd:schema xmlns:xsd="http://www.w3.org/2001/XMLSchema" xmlns:xs="http://www.w3.org/2001/XMLSchema" xmlns:p="http://schemas.microsoft.com/office/2006/metadata/properties" xmlns:ns2="c9a414d3-af19-4672-b6d2-e73012eae6cf" xmlns:ns3="0301f0ac-0919-40c2-9c76-2e866ac2ac09" targetNamespace="http://schemas.microsoft.com/office/2006/metadata/properties" ma:root="true" ma:fieldsID="eabeb4a24e03c6623a3f5bc60a005b24" ns2:_="" ns3:_="">
    <xsd:import namespace="c9a414d3-af19-4672-b6d2-e73012eae6cf"/>
    <xsd:import namespace="0301f0ac-0919-40c2-9c76-2e866ac2ac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414d3-af19-4672-b6d2-e73012eae6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f68deb9-dbcf-4558-a0e6-813d776922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1f0ac-0919-40c2-9c76-2e866ac2ac0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6a60522-b900-440a-a7d0-04c16cb7504a}" ma:internalName="TaxCatchAll" ma:showField="CatchAllData" ma:web="0301f0ac-0919-40c2-9c76-2e866ac2ac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a414d3-af19-4672-b6d2-e73012eae6cf">
      <Terms xmlns="http://schemas.microsoft.com/office/infopath/2007/PartnerControls"/>
    </lcf76f155ced4ddcb4097134ff3c332f>
    <TaxCatchAll xmlns="0301f0ac-0919-40c2-9c76-2e866ac2ac09" xsi:nil="true"/>
  </documentManagement>
</p:properties>
</file>

<file path=customXml/itemProps1.xml><?xml version="1.0" encoding="utf-8"?>
<ds:datastoreItem xmlns:ds="http://schemas.openxmlformats.org/officeDocument/2006/customXml" ds:itemID="{A6C3528A-D0EF-45D1-830B-67A554667765}">
  <ds:schemaRefs>
    <ds:schemaRef ds:uri="0301f0ac-0919-40c2-9c76-2e866ac2ac09"/>
    <ds:schemaRef ds:uri="c9a414d3-af19-4672-b6d2-e73012eae6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84662C-8E16-4C47-AC3D-FFB6FE40D4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D35971-A25B-45DA-933B-76AB103ADC41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0301f0ac-0919-40c2-9c76-2e866ac2ac09"/>
    <ds:schemaRef ds:uri="c9a414d3-af19-4672-b6d2-e73012eae6c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2462</Words>
  <Application>Microsoft Macintosh PowerPoint</Application>
  <PresentationFormat>Widescreen</PresentationFormat>
  <Paragraphs>396</Paragraphs>
  <Slides>36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Aptos</vt:lpstr>
      <vt:lpstr>Arial</vt:lpstr>
      <vt:lpstr>Avenir Next LT Pro</vt:lpstr>
      <vt:lpstr>Calibri</vt:lpstr>
      <vt:lpstr>Segoe UI</vt:lpstr>
      <vt:lpstr>Wingdings</vt:lpstr>
      <vt:lpstr>2026 EH Master - Main Content</vt:lpstr>
      <vt:lpstr>2026 MASTER - COLORFUL CONTENT</vt:lpstr>
      <vt:lpstr>2026 EH Master - Dark Mode</vt:lpstr>
      <vt:lpstr>1_2026 EH Master - Main Content [1782249761580]</vt:lpstr>
      <vt:lpstr>2026 EH Master - Main Content [1788367230822]</vt:lpstr>
      <vt:lpstr>Built with CHCs, Not for Them</vt:lpstr>
      <vt:lpstr>Your Presenters</vt:lpstr>
      <vt:lpstr>What We’ll Cover Today</vt:lpstr>
      <vt:lpstr>PowerPoint Presentation</vt:lpstr>
      <vt:lpstr>Focused on Medicaid and dedicated to those who need us the most </vt:lpstr>
      <vt:lpstr>The Quintuple Aim of the Partnership</vt:lpstr>
      <vt:lpstr>The Core Challenges</vt:lpstr>
      <vt:lpstr>A Day in the Life of a Medicaid CHC…</vt:lpstr>
      <vt:lpstr>PowerPoint Presentation</vt:lpstr>
      <vt:lpstr>Five Challenges Define the Work</vt:lpstr>
      <vt:lpstr>Three Structural Mismatches</vt:lpstr>
      <vt:lpstr>Integrating Equality Health &amp; Azara</vt:lpstr>
      <vt:lpstr>The Value of Integrating the Data</vt:lpstr>
      <vt:lpstr>The Goal: One Population Health Program</vt:lpstr>
      <vt:lpstr>From Challenges to Opportunity</vt:lpstr>
      <vt:lpstr>Three Levers Address the Challenges</vt:lpstr>
      <vt:lpstr>EH + Azara Data Lifecycle</vt:lpstr>
      <vt:lpstr>Integrated EH-Identified Gaps</vt:lpstr>
      <vt:lpstr>EH-deployed Member Engagement</vt:lpstr>
      <vt:lpstr>Results in Action</vt:lpstr>
      <vt:lpstr>Attribution | Member Matching</vt:lpstr>
      <vt:lpstr>Measure Scorecard</vt:lpstr>
      <vt:lpstr>Year-to-Date Period for Plan-Calc Measures</vt:lpstr>
      <vt:lpstr>Care Gap Reconciliation Report</vt:lpstr>
      <vt:lpstr>Drill Down to See the Opportunity</vt:lpstr>
      <vt:lpstr>Patient Visit Planning | Closing Gaps at POC</vt:lpstr>
      <vt:lpstr>EHR Plug-In | Putting the Gaps in the EHR</vt:lpstr>
      <vt:lpstr>Record, Track, and Follow Up</vt:lpstr>
      <vt:lpstr>Manage the Workload | Prioritization &amp; Assignment</vt:lpstr>
      <vt:lpstr>Manage the Work and the Team</vt:lpstr>
      <vt:lpstr>Centralized Solution to Coordinate Care</vt:lpstr>
      <vt:lpstr>What Field Execution Actually Moved</vt:lpstr>
      <vt:lpstr>Real People.  Real Stories.</vt:lpstr>
      <vt:lpstr>What to Take Back to Your CHC</vt:lpstr>
      <vt:lpstr>Managing Medicaid population health demands a fundamentally different CHC playbook than commercial or Medicare. 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Christine Ashton</dc:creator>
  <cp:keywords/>
  <dc:description/>
  <cp:lastModifiedBy>Justin Contre</cp:lastModifiedBy>
  <cp:revision>3</cp:revision>
  <cp:lastPrinted>2026-07-30T15:29:38Z</cp:lastPrinted>
  <dcterms:created xsi:type="dcterms:W3CDTF">2025-11-10T21:59:39Z</dcterms:created>
  <dcterms:modified xsi:type="dcterms:W3CDTF">2026-09-11T21:47:41Z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2025-11-09T10:00:00Z</vt:filetime>
  </property>
  <property fmtid="{D5CDD505-2E9C-101B-9397-08002B2CF9AE}" pid="3" name="Creator">
    <vt:lpwstr>Adobe Acrobat (64-bit) 25.1.20813</vt:lpwstr>
  </property>
  <property fmtid="{D5CDD505-2E9C-101B-9397-08002B2CF9AE}" pid="4" name="LastSaved">
    <vt:filetime>2025-11-09T10:00:00Z</vt:filetime>
  </property>
  <property fmtid="{D5CDD505-2E9C-101B-9397-08002B2CF9AE}" pid="5" name="Producer">
    <vt:lpwstr>Adobe Acrobat (64-bit) 25.1.20813</vt:lpwstr>
  </property>
  <property fmtid="{D5CDD505-2E9C-101B-9397-08002B2CF9AE}" pid="6" name="ContentTypeId">
    <vt:lpwstr>0x0101009EC24CE74172AD4BA59AA5EF8AA85AD6</vt:lpwstr>
  </property>
  <property fmtid="{D5CDD505-2E9C-101B-9397-08002B2CF9AE}" pid="7" name="MediaServiceImageTags">
    <vt:lpwstr/>
  </property>
</Properties>
</file>