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4="http://schemas.microsoft.com/office/powerpoint/2010/mai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648" r:id="rId3"/>
    <p:sldMasterId id="2147483740" r:id="rId4"/>
  </p:sldMasterIdLst>
  <p:notesMasterIdLst>
    <p:notesMasterId r:id="rId30"/>
  </p:notesMasterIdLst>
  <p:handoutMasterIdLst>
    <p:handoutMasterId r:id="rId31"/>
  </p:handoutMasterIdLst>
  <p:sldIdLst>
    <p:sldId id="256" r:id="rId5"/>
    <p:sldId id="319" r:id="rId6"/>
    <p:sldId id="360" r:id="rId7"/>
    <p:sldId id="362" r:id="rId8"/>
    <p:sldId id="363" r:id="rId9"/>
    <p:sldId id="369" r:id="rId10"/>
    <p:sldId id="370" r:id="rId11"/>
    <p:sldId id="378" r:id="rId12"/>
    <p:sldId id="380" r:id="rId13"/>
    <p:sldId id="541" r:id="rId14"/>
    <p:sldId id="3627" r:id="rId15"/>
    <p:sldId id="3670" r:id="rId16"/>
    <p:sldId id="3785" r:id="rId17"/>
    <p:sldId id="3794" r:id="rId18"/>
    <p:sldId id="3822" r:id="rId19"/>
    <p:sldId id="3823" r:id="rId20"/>
    <p:sldId id="3909" r:id="rId21"/>
    <p:sldId id="3911" r:id="rId22"/>
    <p:sldId id="3912" r:id="rId23"/>
    <p:sldId id="3913" r:id="rId24"/>
    <p:sldId id="3920" r:id="rId25"/>
    <p:sldId id="3921" r:id="rId26"/>
    <p:sldId id="3965" r:id="rId27"/>
    <p:sldId id="3968" r:id="rId28"/>
    <p:sldId id="397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595D2229-A1CC-4D8A-A684-92CAC9B2FDCD}">
          <p14:sldIdLst>
            <p14:sldId id="256"/>
            <p14:sldId id="319"/>
          </p14:sldIdLst>
        </p14:section>
        <p14:section name="Medicare Advantage" id="{70A17F2D-4B59-4699-97D6-6A42CEA64430}">
          <p14:sldIdLst>
            <p14:sldId id="360"/>
            <p14:sldId id="362"/>
            <p14:sldId id="363"/>
            <p14:sldId id="369"/>
            <p14:sldId id="370"/>
            <p14:sldId id="378"/>
            <p14:sldId id="380"/>
            <p14:sldId id="541"/>
            <p14:sldId id="3627"/>
            <p14:sldId id="3670"/>
            <p14:sldId id="3785"/>
            <p14:sldId id="3794"/>
            <p14:sldId id="3822"/>
            <p14:sldId id="3823"/>
            <p14:sldId id="3909"/>
            <p14:sldId id="3911"/>
            <p14:sldId id="3912"/>
            <p14:sldId id="3913"/>
            <p14:sldId id="3920"/>
            <p14:sldId id="3921"/>
            <p14:sldId id="3965"/>
            <p14:sldId id="3968"/>
            <p14:sldId id="397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A20"/>
    <a:srgbClr val="F47920"/>
    <a:srgbClr val="F47829"/>
    <a:srgbClr val="17479E"/>
    <a:srgbClr val="13479D"/>
    <a:srgbClr val="000000"/>
    <a:srgbClr val="002A5B"/>
    <a:srgbClr val="6D7381"/>
    <a:srgbClr val="757687"/>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91" autoAdjust="0"/>
    <p:restoredTop sz="86043" autoAdjust="0"/>
  </p:normalViewPr>
  <p:slideViewPr>
    <p:cSldViewPr snapToGrid="0">
      <p:cViewPr varScale="1">
        <p:scale>
          <a:sx n="68" d="100"/>
          <a:sy n="68" d="100"/>
        </p:scale>
        <p:origin x="528" y="24"/>
      </p:cViewPr>
      <p:guideLst/>
    </p:cSldViewPr>
  </p:slideViewPr>
  <p:outlineViewPr>
    <p:cViewPr>
      <p:scale>
        <a:sx n="33" d="100"/>
        <a:sy n="33" d="100"/>
      </p:scale>
      <p:origin x="0" y="-2364"/>
    </p:cViewPr>
  </p:outlineViewPr>
  <p:notesTextViewPr>
    <p:cViewPr>
      <p:scale>
        <a:sx n="1" d="1"/>
        <a:sy n="1" d="1"/>
      </p:scale>
      <p:origin x="0" y="-420"/>
    </p:cViewPr>
  </p:notesTextViewPr>
  <p:sorterViewPr>
    <p:cViewPr>
      <p:scale>
        <a:sx n="90" d="100"/>
        <a:sy n="90" d="100"/>
      </p:scale>
      <p:origin x="0" y="-2910"/>
    </p:cViewPr>
  </p:sorterViewPr>
  <p:notesViewPr>
    <p:cSldViewPr snapToGrid="0">
      <p:cViewPr varScale="1">
        <p:scale>
          <a:sx n="60" d="100"/>
          <a:sy n="60" d="100"/>
        </p:scale>
        <p:origin x="2910" y="48"/>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openxmlformats.org/officeDocument/2006/relationships/slideMaster" Target="slideMasters/slideMaster1.xml" Id="rId3" /><Relationship Type="http://schemas.openxmlformats.org/officeDocument/2006/relationships/slide" Target="slides/slide17.xml" Id="rId21" /><Relationship Type="http://schemas.openxmlformats.org/officeDocument/2006/relationships/theme" Target="theme/theme1.xml" Id="rId34"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viewProps" Target="viewProps.xml" Id="rId33"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slide" Target="slides/slide25.xml" Id="rId29"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presProps" Target="presProps.xml" Id="rId32"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slide" Target="slides/slide24.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handoutMaster" Target="handoutMasters/handoutMaster1.xml" Id="rId31" /><Relationship Type="http://schemas.openxmlformats.org/officeDocument/2006/relationships/slideMaster" Target="slideMasters/slideMaster2.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notesMaster" Target="notesMasters/notesMaster1.xml" Id="rId30" /><Relationship Type="http://schemas.openxmlformats.org/officeDocument/2006/relationships/tableStyles" Target="tableStyles.xml" Id="rId35" /><Relationship Type="http://schemas.openxmlformats.org/officeDocument/2006/relationships/slide" Target="slides/slide4.xml" Id="rId8"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F7D31C-3320-49BF-AC8B-38DECEEDD0D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6FD718C-E616-40BD-A603-86984AB84DB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DB6125-6F60-4317-A833-2CAC8A8355C0}" type="datetimeFigureOut">
              <a:rPr lang="en-US" smtClean="0"/>
              <a:t>9/11/2026</a:t>
            </a:fld>
            <a:endParaRPr lang="en-US" dirty="0"/>
          </a:p>
        </p:txBody>
      </p:sp>
      <p:sp>
        <p:nvSpPr>
          <p:cNvPr id="4" name="Footer Placeholder 3">
            <a:extLst>
              <a:ext uri="{FF2B5EF4-FFF2-40B4-BE49-F238E27FC236}">
                <a16:creationId xmlns:a16="http://schemas.microsoft.com/office/drawing/2014/main" id="{63551849-720E-4232-AC2D-E93B610989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B810182-A7E8-450F-8456-DCCAF5CEB13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859275-B085-4086-AE8C-7A23B26CF48F}" type="slidenum">
              <a:rPr lang="en-US" smtClean="0"/>
              <a:t>‹#›</a:t>
            </a:fld>
            <a:endParaRPr lang="en-US" dirty="0"/>
          </a:p>
        </p:txBody>
      </p:sp>
    </p:spTree>
    <p:extLst>
      <p:ext uri="{BB962C8B-B14F-4D97-AF65-F5344CB8AC3E}">
        <p14:creationId xmlns:p14="http://schemas.microsoft.com/office/powerpoint/2010/main" val="11278523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064888-4A5B-4FD1-BEE2-B09DC890A568}" type="datetimeFigureOut">
              <a:rPr lang="en-US" smtClean="0"/>
              <a:t>9/11/2026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AA1514-F7C1-4427-9DEF-F16F87F38486}" type="slidenum">
              <a:rPr lang="en-US" smtClean="0"/>
              <a:t>‹#›</a:t>
            </a:fld>
            <a:endParaRPr lang="en-US" dirty="0"/>
          </a:p>
        </p:txBody>
      </p:sp>
    </p:spTree>
    <p:extLst>
      <p:ext uri="{BB962C8B-B14F-4D97-AF65-F5344CB8AC3E}">
        <p14:creationId xmlns:p14="http://schemas.microsoft.com/office/powerpoint/2010/main" val="4116148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1</a:t>
            </a:fld>
            <a:endParaRPr lang="en-US" dirty="0"/>
          </a:p>
        </p:txBody>
      </p:sp>
    </p:spTree>
    <p:extLst>
      <p:ext uri="{BB962C8B-B14F-4D97-AF65-F5344CB8AC3E}">
        <p14:creationId xmlns:p14="http://schemas.microsoft.com/office/powerpoint/2010/main" val="2354076730"/>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2</a:t>
            </a:fld>
            <a:endParaRPr lang="en-US" dirty="0"/>
          </a:p>
        </p:txBody>
      </p:sp>
    </p:spTree>
    <p:extLst>
      <p:ext uri="{BB962C8B-B14F-4D97-AF65-F5344CB8AC3E}">
        <p14:creationId xmlns:p14="http://schemas.microsoft.com/office/powerpoint/2010/main" val="1221140902"/>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3</a:t>
            </a:fld>
            <a:endParaRPr lang="en-US"/>
          </a:p>
        </p:txBody>
      </p:sp>
    </p:spTree>
    <p:extLst>
      <p:ext uri="{BB962C8B-B14F-4D97-AF65-F5344CB8AC3E}">
        <p14:creationId xmlns:p14="http://schemas.microsoft.com/office/powerpoint/2010/main" val="263041013"/>
      </p:ext>
    </p:extLst>
  </p:cSld>
  <p:clrMapOvr>
    <a:masterClrMapping/>
  </p:clrMapOvr>
</p:notes>
</file>

<file path=ppt/notesSlides/notesSlide4.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480E2-C6C6-270D-34DE-8C45F8170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6E860-DFD1-78DB-55F3-0D384F374AE3}"/>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CE0E172D-C490-8E57-05CB-775A5B078099}"/>
              </a:ext>
            </a:extLst>
          </p:cNvPr>
          <p:cNvSpPr>
            <a:spLocks noGrp="1"/>
          </p:cNvSpPr>
          <p:nvPr>
            <p:ph type="sldNum" sz="quarter" idx="5"/>
          </p:nvPr>
        </p:nvSpPr>
        <p:spPr/>
        <p:txBody>
          <a:bodyPr/>
          <a:lstStyle/>
          <a:p>
            <a:fld id="{F1AA1514-F7C1-4427-9DEF-F16F87F38486}" type="slidenum">
              <a:rPr lang="en-US" smtClean="0"/>
              <a:t>5</a:t>
            </a:fld>
            <a:endParaRPr lang="en-US"/>
          </a:p>
        </p:txBody>
      </p:sp>
    </p:spTree>
    <p:extLst>
      <p:ext uri="{BB962C8B-B14F-4D97-AF65-F5344CB8AC3E}">
        <p14:creationId xmlns:p14="http://schemas.microsoft.com/office/powerpoint/2010/main" val="3095974140"/>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6</a:t>
            </a:fld>
            <a:endParaRPr lang="en-US"/>
          </a:p>
        </p:txBody>
      </p:sp>
    </p:spTree>
    <p:extLst>
      <p:ext uri="{BB962C8B-B14F-4D97-AF65-F5344CB8AC3E}">
        <p14:creationId xmlns:p14="http://schemas.microsoft.com/office/powerpoint/2010/main" val="4196377883"/>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8</a:t>
            </a:fld>
            <a:endParaRPr lang="en-US" dirty="0"/>
          </a:p>
        </p:txBody>
      </p:sp>
    </p:spTree>
    <p:extLst>
      <p:ext uri="{BB962C8B-B14F-4D97-AF65-F5344CB8AC3E}">
        <p14:creationId xmlns:p14="http://schemas.microsoft.com/office/powerpoint/2010/main" val="3254849068"/>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9</a:t>
            </a:fld>
            <a:endParaRPr lang="en-US"/>
          </a:p>
        </p:txBody>
      </p:sp>
    </p:spTree>
    <p:extLst>
      <p:ext uri="{BB962C8B-B14F-4D97-AF65-F5344CB8AC3E}">
        <p14:creationId xmlns:p14="http://schemas.microsoft.com/office/powerpoint/2010/main" val="2203129015"/>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10</a:t>
            </a:fld>
            <a:endParaRPr lang="en-US"/>
          </a:p>
        </p:txBody>
      </p:sp>
    </p:spTree>
    <p:extLst>
      <p:ext uri="{BB962C8B-B14F-4D97-AF65-F5344CB8AC3E}">
        <p14:creationId xmlns:p14="http://schemas.microsoft.com/office/powerpoint/2010/main" val="2035319679"/>
      </p:ext>
    </p:extLst>
  </p:cSld>
  <p:clrMapOvr>
    <a:masterClrMapping/>
  </p:clrMapOvr>
</p:notes>
</file>

<file path=ppt/notesSlides/notesSlide9.xml><?xml version="1.0" encoding="utf-8"?>
<p:notes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186D5-ECA3-C0E6-4BCF-70D2BF6998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231EE-3AF1-534A-BB9B-010641316EB1}"/>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C3E38651-A5A4-5D3B-E01B-A9C8706EB221}"/>
              </a:ext>
            </a:extLst>
          </p:cNvPr>
          <p:cNvSpPr>
            <a:spLocks noGrp="1"/>
          </p:cNvSpPr>
          <p:nvPr>
            <p:ph type="sldNum" sz="quarter" idx="5"/>
          </p:nvPr>
        </p:nvSpPr>
        <p:spPr/>
        <p:txBody>
          <a:bodyPr/>
          <a:lstStyle/>
          <a:p>
            <a:fld id="{F1AA1514-F7C1-4427-9DEF-F16F87F38486}" type="slidenum">
              <a:rPr lang="en-US" smtClean="0"/>
              <a:t>11</a:t>
            </a:fld>
            <a:endParaRPr lang="en-US"/>
          </a:p>
        </p:txBody>
      </p:sp>
    </p:spTree>
    <p:extLst>
      <p:ext uri="{BB962C8B-B14F-4D97-AF65-F5344CB8AC3E}">
        <p14:creationId xmlns:p14="http://schemas.microsoft.com/office/powerpoint/2010/main" val="1886776537"/>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12</a:t>
            </a:fld>
            <a:endParaRPr lang="en-US" dirty="0"/>
          </a:p>
        </p:txBody>
      </p:sp>
    </p:spTree>
    <p:extLst>
      <p:ext uri="{BB962C8B-B14F-4D97-AF65-F5344CB8AC3E}">
        <p14:creationId xmlns:p14="http://schemas.microsoft.com/office/powerpoint/2010/main" val="3007148162"/>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13</a:t>
            </a:fld>
            <a:endParaRPr lang="en-US"/>
          </a:p>
        </p:txBody>
      </p:sp>
    </p:spTree>
    <p:extLst>
      <p:ext uri="{BB962C8B-B14F-4D97-AF65-F5344CB8AC3E}">
        <p14:creationId xmlns:p14="http://schemas.microsoft.com/office/powerpoint/2010/main" val="4154553404"/>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14</a:t>
            </a:fld>
            <a:endParaRPr lang="en-US" dirty="0"/>
          </a:p>
        </p:txBody>
      </p:sp>
    </p:spTree>
    <p:extLst>
      <p:ext uri="{BB962C8B-B14F-4D97-AF65-F5344CB8AC3E}">
        <p14:creationId xmlns:p14="http://schemas.microsoft.com/office/powerpoint/2010/main" val="3478856892"/>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15</a:t>
            </a:fld>
            <a:endParaRPr lang="en-US" dirty="0"/>
          </a:p>
        </p:txBody>
      </p:sp>
    </p:spTree>
    <p:extLst>
      <p:ext uri="{BB962C8B-B14F-4D97-AF65-F5344CB8AC3E}">
        <p14:creationId xmlns:p14="http://schemas.microsoft.com/office/powerpoint/2010/main" val="3005604164"/>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20</a:t>
            </a:fld>
            <a:endParaRPr lang="en-US"/>
          </a:p>
        </p:txBody>
      </p:sp>
    </p:spTree>
    <p:extLst>
      <p:ext uri="{BB962C8B-B14F-4D97-AF65-F5344CB8AC3E}">
        <p14:creationId xmlns:p14="http://schemas.microsoft.com/office/powerpoint/2010/main" val="755121834"/>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21</a:t>
            </a:fld>
            <a:endParaRPr lang="en-US"/>
          </a:p>
        </p:txBody>
      </p:sp>
    </p:spTree>
    <p:extLst>
      <p:ext uri="{BB962C8B-B14F-4D97-AF65-F5344CB8AC3E}">
        <p14:creationId xmlns:p14="http://schemas.microsoft.com/office/powerpoint/2010/main" val="4154553404"/>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1AA1514-F7C1-4427-9DEF-F16F87F38486}" type="slidenum">
              <a:rPr lang="en-US" smtClean="0"/>
              <a:t>24</a:t>
            </a:fld>
            <a:endParaRPr lang="en-US"/>
          </a:p>
        </p:txBody>
      </p:sp>
    </p:spTree>
    <p:extLst>
      <p:ext uri="{BB962C8B-B14F-4D97-AF65-F5344CB8AC3E}">
        <p14:creationId xmlns:p14="http://schemas.microsoft.com/office/powerpoint/2010/main" val="4154553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slideLayout1.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Main Titl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blurry image of a building&#10;&#10;Description automatically generated">
            <a:extLst>
              <a:ext uri="{FF2B5EF4-FFF2-40B4-BE49-F238E27FC236}">
                <a16:creationId xmlns:a16="http://schemas.microsoft.com/office/drawing/2014/main" id="{AA270F76-3CDB-7E80-55BB-3DC3E6B9933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30526"/>
          <a:stretch/>
        </p:blipFill>
        <p:spPr>
          <a:xfrm>
            <a:off x="1" y="-1071"/>
            <a:ext cx="12191999" cy="6859071"/>
          </a:xfrm>
          <a:prstGeom prst="rect">
            <a:avLst/>
          </a:prstGeom>
        </p:spPr>
      </p:pic>
      <p:sp>
        <p:nvSpPr>
          <p:cNvPr id="2" name="Rectangle 1">
            <a:extLst>
              <a:ext uri="{FF2B5EF4-FFF2-40B4-BE49-F238E27FC236}">
                <a16:creationId xmlns:a16="http://schemas.microsoft.com/office/drawing/2014/main" id="{97B9088C-0A3F-C7E5-7A9F-9322AC470D78}"/>
              </a:ext>
            </a:extLst>
          </p:cNvPr>
          <p:cNvSpPr/>
          <p:nvPr userDrawn="1"/>
        </p:nvSpPr>
        <p:spPr>
          <a:xfrm>
            <a:off x="-1" y="3"/>
            <a:ext cx="12192000" cy="6857997"/>
          </a:xfrm>
          <a:prstGeom prst="rect">
            <a:avLst/>
          </a:prstGeom>
          <a:solidFill>
            <a:srgbClr val="002A5B">
              <a:alpha val="6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8395B36-DA31-E6C1-39F9-8CAF8ACA3CF3}"/>
              </a:ext>
            </a:extLst>
          </p:cNvPr>
          <p:cNvSpPr/>
          <p:nvPr userDrawn="1"/>
        </p:nvSpPr>
        <p:spPr>
          <a:xfrm>
            <a:off x="1385713" y="4759207"/>
            <a:ext cx="4924425"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2130A6FE-54FA-9347-EFCE-F49EF852CB52}"/>
              </a:ext>
            </a:extLst>
          </p:cNvPr>
          <p:cNvSpPr/>
          <p:nvPr userDrawn="1"/>
        </p:nvSpPr>
        <p:spPr>
          <a:xfrm>
            <a:off x="721217" y="566670"/>
            <a:ext cx="10882648" cy="5640947"/>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2D9A15DF-80AA-29C0-079E-66B79040CA4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71413" y="1189413"/>
            <a:ext cx="2957688" cy="703800"/>
          </a:xfrm>
          <a:prstGeom prst="rect">
            <a:avLst/>
          </a:prstGeom>
          <a:ln>
            <a:solidFill>
              <a:srgbClr val="F47920"/>
            </a:solidFill>
          </a:ln>
        </p:spPr>
      </p:pic>
      <p:sp>
        <p:nvSpPr>
          <p:cNvPr id="12" name="Text Placeholder 3">
            <a:extLst>
              <a:ext uri="{FF2B5EF4-FFF2-40B4-BE49-F238E27FC236}">
                <a16:creationId xmlns:a16="http://schemas.microsoft.com/office/drawing/2014/main" id="{144D3D2B-890F-C2DD-F790-16B304CA6603}"/>
              </a:ext>
            </a:extLst>
          </p:cNvPr>
          <p:cNvSpPr>
            <a:spLocks noGrp="1"/>
          </p:cNvSpPr>
          <p:nvPr>
            <p:ph type="body" sz="quarter" idx="12"/>
          </p:nvPr>
        </p:nvSpPr>
        <p:spPr>
          <a:xfrm>
            <a:off x="1271413" y="4904826"/>
            <a:ext cx="7005638" cy="519339"/>
          </a:xfrm>
          <a:ln>
            <a:noFill/>
          </a:ln>
        </p:spPr>
        <p:txBody>
          <a:bodyPr>
            <a:normAutofit/>
          </a:bodyPr>
          <a:lstStyle>
            <a:lvl1pPr marL="0" indent="0">
              <a:buNone/>
              <a:defRPr sz="1800">
                <a:solidFill>
                  <a:schemeClr val="bg1"/>
                </a:solidFill>
              </a:defRPr>
            </a:lvl1pPr>
          </a:lstStyle>
          <a:p>
            <a:pPr algn="l"/>
            <a:r>
              <a:rPr lang="en-US" sz="1800" dirty="0">
                <a:solidFill>
                  <a:schemeClr val="bg1"/>
                </a:solidFill>
                <a:latin typeface="Open Sans" pitchFamily="2" charset="0"/>
                <a:ea typeface="Open Sans" pitchFamily="2" charset="0"/>
                <a:cs typeface="Open Sans" pitchFamily="2" charset="0"/>
              </a:rPr>
              <a:t>LOREM IPSUM DOLOR SIT AMET.</a:t>
            </a:r>
          </a:p>
        </p:txBody>
      </p:sp>
      <p:sp>
        <p:nvSpPr>
          <p:cNvPr id="13" name="Text Placeholder 2">
            <a:extLst>
              <a:ext uri="{FF2B5EF4-FFF2-40B4-BE49-F238E27FC236}">
                <a16:creationId xmlns:a16="http://schemas.microsoft.com/office/drawing/2014/main" id="{D4CB0279-C466-00B3-BD0B-DF0202272D4B}"/>
              </a:ext>
            </a:extLst>
          </p:cNvPr>
          <p:cNvSpPr>
            <a:spLocks noGrp="1"/>
          </p:cNvSpPr>
          <p:nvPr>
            <p:ph type="body" sz="quarter" idx="11" hasCustomPrompt="1"/>
          </p:nvPr>
        </p:nvSpPr>
        <p:spPr>
          <a:xfrm>
            <a:off x="1271413" y="3951497"/>
            <a:ext cx="9392294" cy="785746"/>
          </a:xfrm>
          <a:ln>
            <a:noFill/>
          </a:ln>
        </p:spPr>
        <p:txBody>
          <a:bodyPr>
            <a:normAutofit/>
          </a:bodyPr>
          <a:lstStyle>
            <a:lvl1pPr marL="0" indent="0">
              <a:buNone/>
              <a:defRPr sz="48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algn="l"/>
            <a:r>
              <a:rPr lang="en-US" sz="4800" dirty="0">
                <a:solidFill>
                  <a:schemeClr val="bg1"/>
                </a:solidFill>
                <a:latin typeface="Open Sans ExtraBold" pitchFamily="2" charset="0"/>
                <a:ea typeface="Open Sans ExtraBold" pitchFamily="2" charset="0"/>
                <a:cs typeface="Open Sans ExtraBold" pitchFamily="2" charset="0"/>
              </a:rPr>
              <a:t>PRESENTATION TITLE HERE</a:t>
            </a:r>
          </a:p>
        </p:txBody>
      </p:sp>
    </p:spTree>
    <p:extLst>
      <p:ext uri="{BB962C8B-B14F-4D97-AF65-F5344CB8AC3E}">
        <p14:creationId xmlns:p14="http://schemas.microsoft.com/office/powerpoint/2010/main" val="1203368241"/>
      </p:ext>
    </p:extLst>
  </p:cSld>
  <p:clrMapOvr>
    <a:masterClrMapping/>
  </p:clrMapOvr>
</p:sldLayout>
</file>

<file path=ppt/slideLayouts/slideLayout2.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Disclaimer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0472A1-AF49-4F71-A99E-9D65689489D0}"/>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8ECF2E4-7936-F228-9CD7-6621E4A6D40E}"/>
              </a:ext>
            </a:extLst>
          </p:cNvPr>
          <p:cNvSpPr txBox="1"/>
          <p:nvPr userDrawn="1"/>
        </p:nvSpPr>
        <p:spPr>
          <a:xfrm>
            <a:off x="555575" y="425741"/>
            <a:ext cx="2712602" cy="584775"/>
          </a:xfrm>
          <a:prstGeom prst="rect">
            <a:avLst/>
          </a:prstGeom>
          <a:noFill/>
        </p:spPr>
        <p:txBody>
          <a:bodyPr wrap="none" rtlCol="0">
            <a:spAutoFit/>
          </a:bodyPr>
          <a:lstStyle/>
          <a:p>
            <a:r>
              <a:rPr lang="en-US" sz="3200" b="1" dirty="0">
                <a:solidFill>
                  <a:srgbClr val="17479E"/>
                </a:solidFill>
                <a:latin typeface="Open Sans ExtraBold" pitchFamily="2" charset="0"/>
                <a:ea typeface="Open Sans ExtraBold" pitchFamily="2" charset="0"/>
                <a:cs typeface="Open Sans ExtraBold" pitchFamily="2" charset="0"/>
              </a:rPr>
              <a:t>DISCLAIMER</a:t>
            </a:r>
            <a:endParaRPr lang="en-ID" sz="3200" b="1" dirty="0">
              <a:solidFill>
                <a:srgbClr val="17479E"/>
              </a:solidFill>
              <a:latin typeface="Open Sans ExtraBold" pitchFamily="2" charset="0"/>
              <a:ea typeface="Open Sans ExtraBold" pitchFamily="2" charset="0"/>
              <a:cs typeface="Open Sans ExtraBold" pitchFamily="2" charset="0"/>
            </a:endParaRPr>
          </a:p>
        </p:txBody>
      </p:sp>
      <p:pic>
        <p:nvPicPr>
          <p:cNvPr id="2" name="Picture 1">
            <a:extLst>
              <a:ext uri="{FF2B5EF4-FFF2-40B4-BE49-F238E27FC236}">
                <a16:creationId xmlns:a16="http://schemas.microsoft.com/office/drawing/2014/main" id="{D228D0B1-75C9-4726-E4A9-008BF90C67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4827814F-4B42-5DD3-81FA-E61C0B9A5367}"/>
              </a:ext>
            </a:extLst>
          </p:cNvPr>
          <p:cNvSpPr/>
          <p:nvPr userDrawn="1"/>
        </p:nvSpPr>
        <p:spPr>
          <a:xfrm>
            <a:off x="-60960" y="6582031"/>
            <a:ext cx="12252960" cy="277000"/>
          </a:xfrm>
          <a:prstGeom prst="rect">
            <a:avLst/>
          </a:prstGeom>
          <a:solidFill>
            <a:srgbClr val="17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523B9132-1A8D-4111-0CC5-88BDCA763083}"/>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3" name="TextBox 12">
            <a:extLst>
              <a:ext uri="{FF2B5EF4-FFF2-40B4-BE49-F238E27FC236}">
                <a16:creationId xmlns:a16="http://schemas.microsoft.com/office/drawing/2014/main" id="{F08D9A94-6931-BA6A-FA55-96ECD02001FB}"/>
              </a:ext>
            </a:extLst>
          </p:cNvPr>
          <p:cNvSpPr txBox="1"/>
          <p:nvPr userDrawn="1"/>
        </p:nvSpPr>
        <p:spPr>
          <a:xfrm>
            <a:off x="555576" y="1099457"/>
            <a:ext cx="11103429" cy="4724370"/>
          </a:xfrm>
          <a:prstGeom prst="rect">
            <a:avLst/>
          </a:prstGeom>
          <a:noFill/>
        </p:spPr>
        <p:txBody>
          <a:bodyPr wrap="square" rtlCol="0">
            <a:spAutoFit/>
          </a:bodyPr>
          <a:lstStyle/>
          <a:p>
            <a:r>
              <a:rPr lang="en-US" sz="2600" dirty="0">
                <a:effectLst/>
              </a:rPr>
              <a:t>These materials have been prepared by the attorneys of Feldesman Leifer LLP. </a:t>
            </a:r>
            <a:r>
              <a:rPr lang="en-US" sz="2600" b="1" dirty="0">
                <a:effectLst/>
              </a:rPr>
              <a:t>The opinions expressed in these materials are the views of Feldesman Leifer LLP and not necessarily the views of the federal government, any state government or of any other organization or person. </a:t>
            </a:r>
          </a:p>
          <a:p>
            <a:pPr>
              <a:spcBef>
                <a:spcPts val="1800"/>
              </a:spcBef>
            </a:pPr>
            <a:r>
              <a:rPr lang="en-US" sz="2600" dirty="0"/>
              <a:t>The materials are being issued with the understanding that the authors are not engaged in rendering legal or other professional services. </a:t>
            </a:r>
            <a:r>
              <a:rPr lang="en-US" sz="2600" b="1" dirty="0"/>
              <a:t>If legal assistance or other expert assistance is required, the services of a competent professional with knowledge of your specific circumstances should be sought.</a:t>
            </a:r>
          </a:p>
          <a:p>
            <a:endParaRPr lang="en-US" sz="2600" dirty="0"/>
          </a:p>
        </p:txBody>
      </p:sp>
      <p:sp>
        <p:nvSpPr>
          <p:cNvPr id="5" name="TextBox 4">
            <a:extLst>
              <a:ext uri="{FF2B5EF4-FFF2-40B4-BE49-F238E27FC236}">
                <a16:creationId xmlns:a16="http://schemas.microsoft.com/office/drawing/2014/main" id="{E71ED070-8577-5382-EFAF-2634AA7B54CA}"/>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2592611360"/>
      </p:ext>
    </p:extLst>
  </p:cSld>
  <p:clrMapOvr>
    <a:masterClrMapping/>
  </p:clrMapOvr>
</p:sldLayout>
</file>

<file path=ppt/slideLayouts/slideLayout3.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opyright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20D81F-3B9B-AFBB-25EB-D2B025BBEFC3}"/>
              </a:ext>
            </a:extLst>
          </p:cNvPr>
          <p:cNvSpPr/>
          <p:nvPr userDrawn="1"/>
        </p:nvSpPr>
        <p:spPr>
          <a:xfrm>
            <a:off x="-60960" y="6582031"/>
            <a:ext cx="12252960" cy="277000"/>
          </a:xfrm>
          <a:prstGeom prst="rect">
            <a:avLst/>
          </a:prstGeom>
          <a:solidFill>
            <a:srgbClr val="17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E0472A1-AF49-4F71-A99E-9D65689489D0}"/>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8ECF2E4-7936-F228-9CD7-6621E4A6D40E}"/>
              </a:ext>
            </a:extLst>
          </p:cNvPr>
          <p:cNvSpPr txBox="1"/>
          <p:nvPr userDrawn="1"/>
        </p:nvSpPr>
        <p:spPr>
          <a:xfrm>
            <a:off x="555575" y="452832"/>
            <a:ext cx="9498691" cy="584775"/>
          </a:xfrm>
          <a:prstGeom prst="rect">
            <a:avLst/>
          </a:prstGeom>
          <a:noFill/>
        </p:spPr>
        <p:txBody>
          <a:bodyPr wrap="none" rtlCol="0">
            <a:spAutoFit/>
          </a:bodyPr>
          <a:lstStyle/>
          <a:p>
            <a:r>
              <a:rPr lang="en-US" sz="3100" b="1" dirty="0">
                <a:solidFill>
                  <a:srgbClr val="17479E"/>
                </a:solidFill>
                <a:latin typeface="Open Sans ExtraBold" pitchFamily="2" charset="0"/>
                <a:ea typeface="Open Sans ExtraBold" pitchFamily="2" charset="0"/>
                <a:cs typeface="Open Sans ExtraBold" pitchFamily="2" charset="0"/>
              </a:rPr>
              <a:t>COPYRIGHT NOTICE OF ORIGINAL MATERIALS</a:t>
            </a:r>
            <a:endParaRPr lang="en-ID" sz="3100" b="1" dirty="0">
              <a:solidFill>
                <a:srgbClr val="17479E"/>
              </a:solidFill>
              <a:latin typeface="Open Sans ExtraBold" pitchFamily="2" charset="0"/>
              <a:ea typeface="Open Sans ExtraBold" pitchFamily="2" charset="0"/>
              <a:cs typeface="Open Sans ExtraBold" pitchFamily="2" charset="0"/>
            </a:endParaRPr>
          </a:p>
        </p:txBody>
      </p:sp>
      <p:pic>
        <p:nvPicPr>
          <p:cNvPr id="2" name="Picture 1">
            <a:extLst>
              <a:ext uri="{FF2B5EF4-FFF2-40B4-BE49-F238E27FC236}">
                <a16:creationId xmlns:a16="http://schemas.microsoft.com/office/drawing/2014/main" id="{D228D0B1-75C9-4726-E4A9-008BF90C67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7" name="Slide Number Placeholder 3">
            <a:extLst>
              <a:ext uri="{FF2B5EF4-FFF2-40B4-BE49-F238E27FC236}">
                <a16:creationId xmlns:a16="http://schemas.microsoft.com/office/drawing/2014/main" id="{523B9132-1A8D-4111-0CC5-88BDCA763083}"/>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3" name="TextBox 12">
            <a:extLst>
              <a:ext uri="{FF2B5EF4-FFF2-40B4-BE49-F238E27FC236}">
                <a16:creationId xmlns:a16="http://schemas.microsoft.com/office/drawing/2014/main" id="{F08D9A94-6931-BA6A-FA55-96ECD02001FB}"/>
              </a:ext>
            </a:extLst>
          </p:cNvPr>
          <p:cNvSpPr txBox="1"/>
          <p:nvPr userDrawn="1"/>
        </p:nvSpPr>
        <p:spPr>
          <a:xfrm>
            <a:off x="555576" y="1099457"/>
            <a:ext cx="11103429" cy="4708981"/>
          </a:xfrm>
          <a:prstGeom prst="rect">
            <a:avLst/>
          </a:prstGeom>
          <a:noFill/>
        </p:spPr>
        <p:txBody>
          <a:bodyPr wrap="square" rtlCol="0">
            <a:spAutoFit/>
          </a:bodyPr>
          <a:lstStyle/>
          <a:p>
            <a:pPr marL="342900" indent="-342900" rtl="0">
              <a:spcBef>
                <a:spcPts val="600"/>
              </a:spcBef>
              <a:buFont typeface="Arial" panose="020B0604020202020204" pitchFamily="34" charset="0"/>
              <a:buChar char="•"/>
            </a:pPr>
            <a:r>
              <a:rPr lang="en-US" sz="2000" dirty="0">
                <a:solidFill>
                  <a:schemeClr val="tx1"/>
                </a:solidFill>
                <a:effectLst/>
              </a:rPr>
              <a:t>These slides are being made available to you and your organization as a participant of a Feldesman Leifer LLP program. You are ONLY permitted to duplicate, reproduce and/or distribute these materials within your organization.</a:t>
            </a:r>
          </a:p>
          <a:p>
            <a:pPr marL="342900" indent="-342900" rtl="0">
              <a:spcBef>
                <a:spcPts val="600"/>
              </a:spcBef>
              <a:buFont typeface="Arial" panose="020B0604020202020204" pitchFamily="34" charset="0"/>
              <a:buChar char="•"/>
            </a:pPr>
            <a:r>
              <a:rPr lang="en-US" sz="2000" dirty="0">
                <a:solidFill>
                  <a:schemeClr val="tx1"/>
                </a:solidFill>
                <a:effectLst/>
              </a:rPr>
              <a:t>Note: a membership organization may not consider its members to be “within the organization” for purposes of sharing materials.</a:t>
            </a:r>
          </a:p>
          <a:p>
            <a:pPr marL="342900" indent="-342900" rtl="0">
              <a:spcBef>
                <a:spcPts val="600"/>
              </a:spcBef>
              <a:buFont typeface="Arial" panose="020B0604020202020204" pitchFamily="34" charset="0"/>
              <a:buChar char="•"/>
            </a:pPr>
            <a:r>
              <a:rPr lang="en-US" sz="2000" dirty="0">
                <a:solidFill>
                  <a:schemeClr val="tx1"/>
                </a:solidFill>
                <a:effectLst/>
              </a:rPr>
              <a:t>These slides may not be otherwise photocopied, reproduced, duplicated, and/or distributed outside your organization and/or posted on a website without prior written permission from the authors. </a:t>
            </a:r>
          </a:p>
          <a:p>
            <a:pPr marL="342900" indent="-342900" rtl="0">
              <a:spcBef>
                <a:spcPts val="600"/>
              </a:spcBef>
              <a:buFont typeface="Arial" panose="020B0604020202020204" pitchFamily="34" charset="0"/>
              <a:buChar char="•"/>
            </a:pPr>
            <a:r>
              <a:rPr lang="en-US" sz="2000" dirty="0">
                <a:solidFill>
                  <a:schemeClr val="tx1"/>
                </a:solidFill>
                <a:effectLst/>
              </a:rPr>
              <a:t>Any other use or disclosure is a violation of federal copyright law and is punishable by the imposition of substantial fines.</a:t>
            </a:r>
          </a:p>
          <a:p>
            <a:pPr marL="342900" indent="-342900" rtl="0">
              <a:spcBef>
                <a:spcPts val="600"/>
              </a:spcBef>
              <a:buFont typeface="Arial" panose="020B0604020202020204" pitchFamily="34" charset="0"/>
              <a:buChar char="•"/>
            </a:pPr>
            <a:r>
              <a:rPr lang="en-US" sz="2000" dirty="0">
                <a:solidFill>
                  <a:schemeClr val="tx1"/>
                </a:solidFill>
                <a:effectLst/>
              </a:rPr>
              <a:t>Copyright is claimed in all original material, including but not limited to these slides and other resources or handouts provided in connection to this training, exclusive of any materials from federal laws and regulations and any documents published by the federal government.</a:t>
            </a:r>
          </a:p>
        </p:txBody>
      </p:sp>
      <p:sp>
        <p:nvSpPr>
          <p:cNvPr id="5" name="TextBox 4">
            <a:extLst>
              <a:ext uri="{FF2B5EF4-FFF2-40B4-BE49-F238E27FC236}">
                <a16:creationId xmlns:a16="http://schemas.microsoft.com/office/drawing/2014/main" id="{8317CFDA-F398-BFEA-93ED-F4D02EB8C320}"/>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2219068165"/>
      </p:ext>
    </p:extLst>
  </p:cSld>
  <p:clrMapOvr>
    <a:masterClrMapping/>
  </p:clrMapOvr>
</p:sldLayout>
</file>

<file path=ppt/slideLayouts/slideLayout4.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pic>
        <p:nvPicPr>
          <p:cNvPr id="9" name="Picture Placeholder 4">
            <a:extLst>
              <a:ext uri="{FF2B5EF4-FFF2-40B4-BE49-F238E27FC236}">
                <a16:creationId xmlns:a16="http://schemas.microsoft.com/office/drawing/2014/main" id="{10D6A3B6-4431-B51B-46A0-338B027A2D51}"/>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Blur radius="8"/>
                    </a14:imgEffect>
                  </a14:imgLayer>
                </a14:imgProps>
              </a:ext>
              <a:ext uri="{28A0092B-C50C-407E-A947-70E740481C1C}">
                <a14:useLocalDpi xmlns:a14="http://schemas.microsoft.com/office/drawing/2010/main" val="0"/>
              </a:ext>
            </a:extLst>
          </a:blip>
          <a:srcRect l="31574" r="31574"/>
          <a:stretch>
            <a:fillRect/>
          </a:stretch>
        </p:blipFill>
        <p:spPr>
          <a:xfrm>
            <a:off x="8401048" y="0"/>
            <a:ext cx="3790951" cy="6858000"/>
          </a:xfrm>
          <a:prstGeom prst="rect">
            <a:avLst/>
          </a:prstGeom>
        </p:spPr>
      </p:pic>
      <p:sp>
        <p:nvSpPr>
          <p:cNvPr id="6" name="Rectangle 5">
            <a:extLst>
              <a:ext uri="{FF2B5EF4-FFF2-40B4-BE49-F238E27FC236}">
                <a16:creationId xmlns:a16="http://schemas.microsoft.com/office/drawing/2014/main" id="{33F2885F-F502-1529-0517-0E12AF8BEFAB}"/>
              </a:ext>
            </a:extLst>
          </p:cNvPr>
          <p:cNvSpPr/>
          <p:nvPr userDrawn="1"/>
        </p:nvSpPr>
        <p:spPr>
          <a:xfrm>
            <a:off x="-60960" y="6582031"/>
            <a:ext cx="12252960" cy="277000"/>
          </a:xfrm>
          <a:prstGeom prst="rect">
            <a:avLst/>
          </a:prstGeom>
          <a:solidFill>
            <a:srgbClr val="17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0" name="TextBox 9">
            <a:extLst>
              <a:ext uri="{FF2B5EF4-FFF2-40B4-BE49-F238E27FC236}">
                <a16:creationId xmlns:a16="http://schemas.microsoft.com/office/drawing/2014/main" id="{0F3B3AFD-0E2C-C8BD-3FF3-A85F23DC152A}"/>
              </a:ext>
            </a:extLst>
          </p:cNvPr>
          <p:cNvSpPr txBox="1"/>
          <p:nvPr userDrawn="1"/>
        </p:nvSpPr>
        <p:spPr>
          <a:xfrm>
            <a:off x="555576" y="448982"/>
            <a:ext cx="1939570" cy="584775"/>
          </a:xfrm>
          <a:prstGeom prst="rect">
            <a:avLst/>
          </a:prstGeom>
          <a:noFill/>
        </p:spPr>
        <p:txBody>
          <a:bodyPr wrap="none" rtlCol="0">
            <a:spAutoFit/>
          </a:bodyPr>
          <a:lstStyle/>
          <a:p>
            <a:r>
              <a:rPr lang="en-US" sz="3200" b="1" dirty="0">
                <a:solidFill>
                  <a:srgbClr val="17479E"/>
                </a:solidFill>
                <a:latin typeface="Open Sans ExtraBold" pitchFamily="2" charset="0"/>
                <a:ea typeface="Open Sans ExtraBold" pitchFamily="2" charset="0"/>
                <a:cs typeface="Open Sans ExtraBold" pitchFamily="2" charset="0"/>
              </a:rPr>
              <a:t>AGENDA</a:t>
            </a:r>
          </a:p>
        </p:txBody>
      </p:sp>
      <p:sp>
        <p:nvSpPr>
          <p:cNvPr id="8" name="Text Placeholder 7">
            <a:extLst>
              <a:ext uri="{FF2B5EF4-FFF2-40B4-BE49-F238E27FC236}">
                <a16:creationId xmlns:a16="http://schemas.microsoft.com/office/drawing/2014/main" id="{1D2F2E7B-3E26-8720-67FC-3EB5F4F2B5F8}"/>
              </a:ext>
            </a:extLst>
          </p:cNvPr>
          <p:cNvSpPr>
            <a:spLocks noGrp="1"/>
          </p:cNvSpPr>
          <p:nvPr>
            <p:ph type="body" sz="quarter" idx="18"/>
          </p:nvPr>
        </p:nvSpPr>
        <p:spPr>
          <a:xfrm>
            <a:off x="814388" y="1301750"/>
            <a:ext cx="7087222" cy="4830693"/>
          </a:xfrm>
        </p:spPr>
        <p:txBody>
          <a:bodyPr/>
          <a:lstStyle>
            <a:lvl1pPr marL="514350" indent="-514350">
              <a:buFont typeface="+mj-lt"/>
              <a:buAutoNum type="arabicParenR"/>
              <a:defRPr/>
            </a:lvl1pPr>
            <a:lvl2pPr marL="971550" indent="-514350">
              <a:buFont typeface="+mj-lt"/>
              <a:buAutoNum type="alphaLcParenR"/>
              <a:defRPr/>
            </a:lvl2pPr>
            <a:lvl3pPr marL="1371600" indent="-457200">
              <a:buFont typeface="+mj-lt"/>
              <a:buAutoNum type="arabicParenR"/>
              <a:defRPr/>
            </a:lvl3pPr>
            <a:lvl4pPr marL="1828800" indent="-457200">
              <a:buFont typeface="+mj-lt"/>
              <a:buAutoNum type="arabicParenR"/>
              <a:defRPr/>
            </a:lvl4pPr>
            <a:lvl5pPr marL="2286000" indent="-457200">
              <a:buFont typeface="+mj-lt"/>
              <a:buAutoNum type="arabicParenR"/>
              <a:defRPr/>
            </a:lvl5pPr>
          </a:lstStyle>
          <a:p>
            <a:pPr lvl="0"/>
            <a:r>
              <a:rPr lang="en-US" dirty="0"/>
              <a:t>Click to edit Master text styles</a:t>
            </a:r>
          </a:p>
          <a:p>
            <a:pPr lvl="1"/>
            <a:r>
              <a:rPr lang="en-US" dirty="0"/>
              <a:t>Second level</a:t>
            </a:r>
          </a:p>
        </p:txBody>
      </p:sp>
      <p:sp>
        <p:nvSpPr>
          <p:cNvPr id="5" name="Rectangle 4">
            <a:extLst>
              <a:ext uri="{FF2B5EF4-FFF2-40B4-BE49-F238E27FC236}">
                <a16:creationId xmlns:a16="http://schemas.microsoft.com/office/drawing/2014/main" id="{D8F15936-3EC8-5756-4EF6-60F896FFD171}"/>
              </a:ext>
            </a:extLst>
          </p:cNvPr>
          <p:cNvSpPr/>
          <p:nvPr userDrawn="1"/>
        </p:nvSpPr>
        <p:spPr>
          <a:xfrm>
            <a:off x="8401047" y="-2506"/>
            <a:ext cx="3790951" cy="6582031"/>
          </a:xfrm>
          <a:prstGeom prst="rect">
            <a:avLst/>
          </a:prstGeom>
          <a:solidFill>
            <a:srgbClr val="17479E">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pic>
        <p:nvPicPr>
          <p:cNvPr id="11" name="Picture 10">
            <a:extLst>
              <a:ext uri="{FF2B5EF4-FFF2-40B4-BE49-F238E27FC236}">
                <a16:creationId xmlns:a16="http://schemas.microsoft.com/office/drawing/2014/main" id="{3DD44F6B-4AA6-1A53-7C04-42828654D8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2" name="TextBox 1">
            <a:extLst>
              <a:ext uri="{FF2B5EF4-FFF2-40B4-BE49-F238E27FC236}">
                <a16:creationId xmlns:a16="http://schemas.microsoft.com/office/drawing/2014/main" id="{1EB8DC07-6139-6D4F-AE67-D41F9C270351}"/>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2025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851846000"/>
      </p:ext>
    </p:extLst>
  </p:cSld>
  <p:clrMapOvr>
    <a:masterClrMapping/>
  </p:clrMapOvr>
</p:sldLayout>
</file>

<file path=ppt/slideLayouts/slideLayout5.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Section Divider">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5E39BD6-1942-5BD6-EB38-A43A5FD9FDD0}"/>
              </a:ext>
            </a:extLst>
          </p:cNvPr>
          <p:cNvSpPr/>
          <p:nvPr userDrawn="1"/>
        </p:nvSpPr>
        <p:spPr>
          <a:xfrm>
            <a:off x="-60960" y="6582031"/>
            <a:ext cx="12252960" cy="277000"/>
          </a:xfrm>
          <a:prstGeom prst="rect">
            <a:avLst/>
          </a:prstGeom>
          <a:solidFill>
            <a:srgbClr val="17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43" name="Text Placeholder 42">
            <a:extLst>
              <a:ext uri="{FF2B5EF4-FFF2-40B4-BE49-F238E27FC236}">
                <a16:creationId xmlns:a16="http://schemas.microsoft.com/office/drawing/2014/main" id="{408895AE-F030-9188-52D0-1D79ADA4EC8F}"/>
              </a:ext>
            </a:extLst>
          </p:cNvPr>
          <p:cNvSpPr>
            <a:spLocks noGrp="1"/>
          </p:cNvSpPr>
          <p:nvPr>
            <p:ph type="body" sz="quarter" idx="24" hasCustomPrompt="1"/>
          </p:nvPr>
        </p:nvSpPr>
        <p:spPr>
          <a:xfrm>
            <a:off x="555576" y="1789469"/>
            <a:ext cx="10963188" cy="1747867"/>
          </a:xfrm>
          <a:ln w="38100">
            <a:solidFill>
              <a:srgbClr val="F47920"/>
            </a:solidFill>
          </a:ln>
        </p:spPr>
        <p:txBody>
          <a:bodyPr anchor="ctr">
            <a:noAutofit/>
          </a:bodyPr>
          <a:lstStyle>
            <a:lvl1pPr marL="274320" indent="0">
              <a:lnSpc>
                <a:spcPct val="100000"/>
              </a:lnSpc>
              <a:spcBef>
                <a:spcPts val="1800"/>
              </a:spcBef>
              <a:spcAft>
                <a:spcPts val="1800"/>
              </a:spcAft>
              <a:buNone/>
              <a:defRPr sz="5000">
                <a:solidFill>
                  <a:srgbClr val="17479E"/>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SECTION TITLE</a:t>
            </a:r>
          </a:p>
        </p:txBody>
      </p:sp>
      <p:sp>
        <p:nvSpPr>
          <p:cNvPr id="5" name="TextBox 4">
            <a:extLst>
              <a:ext uri="{FF2B5EF4-FFF2-40B4-BE49-F238E27FC236}">
                <a16:creationId xmlns:a16="http://schemas.microsoft.com/office/drawing/2014/main" id="{614C239D-E412-E60C-0D01-9365BF2E90BC}"/>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2025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89457890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Subsection Divider">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43" name="Text Placeholder 42">
            <a:extLst>
              <a:ext uri="{FF2B5EF4-FFF2-40B4-BE49-F238E27FC236}">
                <a16:creationId xmlns:a16="http://schemas.microsoft.com/office/drawing/2014/main" id="{408895AE-F030-9188-52D0-1D79ADA4EC8F}"/>
              </a:ext>
            </a:extLst>
          </p:cNvPr>
          <p:cNvSpPr>
            <a:spLocks noGrp="1"/>
          </p:cNvSpPr>
          <p:nvPr>
            <p:ph type="body" sz="quarter" idx="24" hasCustomPrompt="1"/>
          </p:nvPr>
        </p:nvSpPr>
        <p:spPr>
          <a:xfrm>
            <a:off x="555576" y="2336121"/>
            <a:ext cx="10973127" cy="688975"/>
          </a:xfrm>
        </p:spPr>
        <p:txBody>
          <a:bodyPr anchor="ctr">
            <a:noAutofit/>
          </a:bodyPr>
          <a:lstStyle>
            <a:lvl1pPr marL="0" indent="0" algn="l">
              <a:buNone/>
              <a:defRPr sz="4000">
                <a:solidFill>
                  <a:srgbClr val="17479E"/>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SUBSECTION TITLE</a:t>
            </a:r>
          </a:p>
        </p:txBody>
      </p:sp>
      <p:sp>
        <p:nvSpPr>
          <p:cNvPr id="5" name="Rectangle 4">
            <a:extLst>
              <a:ext uri="{FF2B5EF4-FFF2-40B4-BE49-F238E27FC236}">
                <a16:creationId xmlns:a16="http://schemas.microsoft.com/office/drawing/2014/main" id="{171BF8F2-BAEE-899F-31A6-013C7E3928F3}"/>
              </a:ext>
            </a:extLst>
          </p:cNvPr>
          <p:cNvSpPr/>
          <p:nvPr userDrawn="1"/>
        </p:nvSpPr>
        <p:spPr>
          <a:xfrm>
            <a:off x="674845" y="3152909"/>
            <a:ext cx="128016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841B1F1-2B7C-46C1-9607-880848520204}"/>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2025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8906113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Polling Question">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1F321E5-C06E-6A94-06C5-9AB7442EDB41}"/>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31" name="Text Placeholder 30">
            <a:extLst>
              <a:ext uri="{FF2B5EF4-FFF2-40B4-BE49-F238E27FC236}">
                <a16:creationId xmlns:a16="http://schemas.microsoft.com/office/drawing/2014/main" id="{720CF7EC-1905-A532-BED2-5BAC666C8BF4}"/>
              </a:ext>
            </a:extLst>
          </p:cNvPr>
          <p:cNvSpPr>
            <a:spLocks noGrp="1"/>
          </p:cNvSpPr>
          <p:nvPr>
            <p:ph type="body" sz="quarter" idx="19" hasCustomPrompt="1"/>
          </p:nvPr>
        </p:nvSpPr>
        <p:spPr>
          <a:xfrm>
            <a:off x="555576" y="1735975"/>
            <a:ext cx="9966960" cy="1129134"/>
          </a:xfrm>
        </p:spPr>
        <p:txBody>
          <a:bodyPr>
            <a:normAutofit/>
          </a:bodyPr>
          <a:lstStyle>
            <a:lvl1pPr marL="0" indent="0">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Insert question here</a:t>
            </a:r>
          </a:p>
        </p:txBody>
      </p:sp>
      <p:sp>
        <p:nvSpPr>
          <p:cNvPr id="9" name="Text Placeholder 8">
            <a:extLst>
              <a:ext uri="{FF2B5EF4-FFF2-40B4-BE49-F238E27FC236}">
                <a16:creationId xmlns:a16="http://schemas.microsoft.com/office/drawing/2014/main" id="{F94C81F8-6C45-09A4-02FC-76B70C00D1A3}"/>
              </a:ext>
            </a:extLst>
          </p:cNvPr>
          <p:cNvSpPr>
            <a:spLocks noGrp="1"/>
          </p:cNvSpPr>
          <p:nvPr>
            <p:ph type="body" sz="quarter" idx="25"/>
          </p:nvPr>
        </p:nvSpPr>
        <p:spPr>
          <a:xfrm>
            <a:off x="555575" y="3207388"/>
            <a:ext cx="9966960" cy="1946275"/>
          </a:xfrm>
        </p:spPr>
        <p:txBody>
          <a:bodyPr>
            <a:normAutofit/>
          </a:bodyPr>
          <a:lstStyle>
            <a:lvl1pPr marL="514350" indent="-514350">
              <a:buFont typeface="+mj-lt"/>
              <a:buAutoNum type="alphaLcParenR"/>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a:p>
        </p:txBody>
      </p:sp>
      <p:sp>
        <p:nvSpPr>
          <p:cNvPr id="10" name="TextBox 9">
            <a:extLst>
              <a:ext uri="{FF2B5EF4-FFF2-40B4-BE49-F238E27FC236}">
                <a16:creationId xmlns:a16="http://schemas.microsoft.com/office/drawing/2014/main" id="{01A67C14-1611-174C-8979-BC25A934F7D9}"/>
              </a:ext>
            </a:extLst>
          </p:cNvPr>
          <p:cNvSpPr txBox="1"/>
          <p:nvPr userDrawn="1"/>
        </p:nvSpPr>
        <p:spPr>
          <a:xfrm>
            <a:off x="555576" y="442949"/>
            <a:ext cx="8925881" cy="584775"/>
          </a:xfrm>
          <a:prstGeom prst="rect">
            <a:avLst/>
          </a:prstGeom>
          <a:noFill/>
        </p:spPr>
        <p:txBody>
          <a:bodyPr wrap="square" rtlCol="0">
            <a:spAutoFit/>
          </a:bodyPr>
          <a:lstStyle/>
          <a:p>
            <a:r>
              <a:rPr lang="en-US" sz="3200" dirty="0">
                <a:solidFill>
                  <a:srgbClr val="17479E"/>
                </a:solidFill>
                <a:latin typeface="Open Sans Extrabold" panose="020B0906030804020204" pitchFamily="34" charset="0"/>
                <a:ea typeface="Open Sans Extrabold" panose="020B0906030804020204" pitchFamily="34" charset="0"/>
                <a:cs typeface="Open Sans Extrabold" panose="020B0906030804020204" pitchFamily="34" charset="0"/>
              </a:rPr>
              <a:t>POLLING QUESTION</a:t>
            </a:r>
          </a:p>
        </p:txBody>
      </p:sp>
      <p:sp>
        <p:nvSpPr>
          <p:cNvPr id="5" name="Rectangle 4">
            <a:extLst>
              <a:ext uri="{FF2B5EF4-FFF2-40B4-BE49-F238E27FC236}">
                <a16:creationId xmlns:a16="http://schemas.microsoft.com/office/drawing/2014/main" id="{76CFEE0B-4C1B-D358-3EC3-76A0DBBFD6C2}"/>
              </a:ext>
            </a:extLst>
          </p:cNvPr>
          <p:cNvSpPr/>
          <p:nvPr userDrawn="1"/>
        </p:nvSpPr>
        <p:spPr>
          <a:xfrm>
            <a:off x="670628" y="3041986"/>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ADAB6EB-5454-82BC-0DB6-5340A958F171}"/>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07468943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Bullet List">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57D019-0799-04E4-5A79-0BFF02B458E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43" name="Text Placeholder 42">
            <a:extLst>
              <a:ext uri="{FF2B5EF4-FFF2-40B4-BE49-F238E27FC236}">
                <a16:creationId xmlns:a16="http://schemas.microsoft.com/office/drawing/2014/main" id="{408895AE-F030-9188-52D0-1D79ADA4EC8F}"/>
              </a:ext>
            </a:extLst>
          </p:cNvPr>
          <p:cNvSpPr>
            <a:spLocks noGrp="1"/>
          </p:cNvSpPr>
          <p:nvPr>
            <p:ph type="body" sz="quarter" idx="24" hasCustomPrompt="1"/>
          </p:nvPr>
        </p:nvSpPr>
        <p:spPr>
          <a:xfrm>
            <a:off x="555575" y="568327"/>
            <a:ext cx="10973127" cy="688975"/>
          </a:xfrm>
        </p:spPr>
        <p:txBody>
          <a:bodyPr anchor="ctr">
            <a:normAutofit/>
          </a:bodyPr>
          <a:lstStyle>
            <a:lvl1pPr marL="0" indent="0">
              <a:buNone/>
              <a:defRPr sz="3200">
                <a:solidFill>
                  <a:srgbClr val="17479E"/>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INSERT TITLE</a:t>
            </a:r>
          </a:p>
        </p:txBody>
      </p:sp>
      <p:sp>
        <p:nvSpPr>
          <p:cNvPr id="10" name="Text Placeholder 9">
            <a:extLst>
              <a:ext uri="{FF2B5EF4-FFF2-40B4-BE49-F238E27FC236}">
                <a16:creationId xmlns:a16="http://schemas.microsoft.com/office/drawing/2014/main" id="{D675F127-3911-DCD5-7B1F-F78F1BDE29E7}"/>
              </a:ext>
            </a:extLst>
          </p:cNvPr>
          <p:cNvSpPr>
            <a:spLocks noGrp="1"/>
          </p:cNvSpPr>
          <p:nvPr>
            <p:ph type="body" sz="quarter" idx="25"/>
          </p:nvPr>
        </p:nvSpPr>
        <p:spPr>
          <a:xfrm>
            <a:off x="555575" y="1764044"/>
            <a:ext cx="8926354" cy="4480560"/>
          </a:xfrm>
        </p:spPr>
        <p:txBody>
          <a:bodyPr/>
          <a:lstStyle>
            <a:lvl2pPr marL="685800" indent="-228600">
              <a:buFont typeface="Open Sans" panose="020B0606030504020204" pitchFamily="34" charset="0"/>
              <a:buChar char="–"/>
              <a:defRPr/>
            </a:lvl2pPr>
            <a:lvl4pPr marL="1600200" indent="-228600">
              <a:buFont typeface="Open Sans" panose="020B0606030504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ounded Rectangle 248">
            <a:extLst>
              <a:ext uri="{FF2B5EF4-FFF2-40B4-BE49-F238E27FC236}">
                <a16:creationId xmlns:a16="http://schemas.microsoft.com/office/drawing/2014/main" id="{725F8615-06DF-1ABA-BB2A-BA7F9FD9D816}"/>
              </a:ext>
            </a:extLst>
          </p:cNvPr>
          <p:cNvSpPr/>
          <p:nvPr userDrawn="1"/>
        </p:nvSpPr>
        <p:spPr>
          <a:xfrm>
            <a:off x="9481930" y="1756541"/>
            <a:ext cx="1554480" cy="4480560"/>
          </a:xfrm>
          <a:prstGeom prst="rect">
            <a:avLst/>
          </a:prstGeom>
          <a:solidFill>
            <a:srgbClr val="1747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dirty="0">
              <a:latin typeface="Open Sans" pitchFamily="2" charset="0"/>
              <a:cs typeface="Poppins" panose="00000500000000000000" pitchFamily="2" charset="0"/>
            </a:endParaRPr>
          </a:p>
        </p:txBody>
      </p:sp>
      <p:sp>
        <p:nvSpPr>
          <p:cNvPr id="8" name="TextBox 7">
            <a:extLst>
              <a:ext uri="{FF2B5EF4-FFF2-40B4-BE49-F238E27FC236}">
                <a16:creationId xmlns:a16="http://schemas.microsoft.com/office/drawing/2014/main" id="{183E89E0-F1E7-18FC-9D61-3203031FA795}"/>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415495223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Image Slide (do not use for text)">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39C06F-5500-9CEA-0FA8-5CAAC896E30A}"/>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35" name="Text Placeholder 32">
            <a:extLst>
              <a:ext uri="{FF2B5EF4-FFF2-40B4-BE49-F238E27FC236}">
                <a16:creationId xmlns:a16="http://schemas.microsoft.com/office/drawing/2014/main" id="{FB33E240-CE51-F215-6573-F341E8BBD364}"/>
              </a:ext>
            </a:extLst>
          </p:cNvPr>
          <p:cNvSpPr>
            <a:spLocks noGrp="1"/>
          </p:cNvSpPr>
          <p:nvPr>
            <p:ph type="body" sz="quarter" idx="21" hasCustomPrompt="1"/>
          </p:nvPr>
        </p:nvSpPr>
        <p:spPr>
          <a:xfrm>
            <a:off x="539423" y="5013884"/>
            <a:ext cx="3997325" cy="490538"/>
          </a:xfrm>
        </p:spPr>
        <p:txBody>
          <a:bodyPr>
            <a:normAutofit/>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a:buNone/>
              <a:defRPr sz="1400">
                <a:latin typeface="Open Sans Light" panose="020B0306030504020204" pitchFamily="34" charset="0"/>
                <a:ea typeface="Open Sans Light" panose="020B0306030504020204" pitchFamily="34" charset="0"/>
                <a:cs typeface="Open Sans Light" panose="020B0306030504020204" pitchFamily="34" charset="0"/>
              </a:defRPr>
            </a:lvl2pPr>
          </a:lstStyle>
          <a:p>
            <a:pPr lvl="0"/>
            <a:r>
              <a:rPr lang="en-US" dirty="0"/>
              <a:t>Caption/Source</a:t>
            </a:r>
          </a:p>
        </p:txBody>
      </p:sp>
      <p:sp>
        <p:nvSpPr>
          <p:cNvPr id="43" name="Text Placeholder 42">
            <a:extLst>
              <a:ext uri="{FF2B5EF4-FFF2-40B4-BE49-F238E27FC236}">
                <a16:creationId xmlns:a16="http://schemas.microsoft.com/office/drawing/2014/main" id="{408895AE-F030-9188-52D0-1D79ADA4EC8F}"/>
              </a:ext>
            </a:extLst>
          </p:cNvPr>
          <p:cNvSpPr>
            <a:spLocks noGrp="1"/>
          </p:cNvSpPr>
          <p:nvPr>
            <p:ph type="body" sz="quarter" idx="24" hasCustomPrompt="1"/>
          </p:nvPr>
        </p:nvSpPr>
        <p:spPr>
          <a:xfrm>
            <a:off x="539423" y="549507"/>
            <a:ext cx="10973127" cy="688975"/>
          </a:xfrm>
        </p:spPr>
        <p:txBody>
          <a:bodyPr anchor="ctr">
            <a:normAutofit/>
          </a:bodyPr>
          <a:lstStyle>
            <a:lvl1pPr marL="0" indent="0">
              <a:buNone/>
              <a:defRPr sz="3200">
                <a:solidFill>
                  <a:srgbClr val="17479E"/>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IMAGE TITLE</a:t>
            </a:r>
          </a:p>
        </p:txBody>
      </p:sp>
      <p:sp>
        <p:nvSpPr>
          <p:cNvPr id="8" name="Picture Placeholder 7">
            <a:extLst>
              <a:ext uri="{FF2B5EF4-FFF2-40B4-BE49-F238E27FC236}">
                <a16:creationId xmlns:a16="http://schemas.microsoft.com/office/drawing/2014/main" id="{7A06E5E3-C100-E3B2-D179-11CEF2DF2E5B}"/>
              </a:ext>
            </a:extLst>
          </p:cNvPr>
          <p:cNvSpPr>
            <a:spLocks noGrp="1"/>
          </p:cNvSpPr>
          <p:nvPr>
            <p:ph type="pic" sz="quarter" idx="25"/>
          </p:nvPr>
        </p:nvSpPr>
        <p:spPr>
          <a:xfrm>
            <a:off x="539423" y="1746589"/>
            <a:ext cx="10973127" cy="3085110"/>
          </a:xfrm>
        </p:spPr>
        <p:txBody>
          <a:bodyPr/>
          <a:lstStyle/>
          <a:p>
            <a:endParaRPr lang="en-US" dirty="0"/>
          </a:p>
        </p:txBody>
      </p:sp>
      <p:sp>
        <p:nvSpPr>
          <p:cNvPr id="5" name="TextBox 4">
            <a:extLst>
              <a:ext uri="{FF2B5EF4-FFF2-40B4-BE49-F238E27FC236}">
                <a16:creationId xmlns:a16="http://schemas.microsoft.com/office/drawing/2014/main" id="{7D7F1C6E-1DFC-E87C-19E4-5146A414F627}"/>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423698040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3 Bullet Point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998920-941D-AE84-AB14-15BE4F500AF2}"/>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Content Placeholder 32">
            <a:extLst>
              <a:ext uri="{FF2B5EF4-FFF2-40B4-BE49-F238E27FC236}">
                <a16:creationId xmlns:a16="http://schemas.microsoft.com/office/drawing/2014/main" id="{F49C189C-0F40-4611-8DD6-0AF0C31FD84E}"/>
              </a:ext>
            </a:extLst>
          </p:cNvPr>
          <p:cNvSpPr>
            <a:spLocks noGrp="1"/>
          </p:cNvSpPr>
          <p:nvPr>
            <p:ph sz="quarter" idx="21"/>
          </p:nvPr>
        </p:nvSpPr>
        <p:spPr>
          <a:xfrm>
            <a:off x="1225649" y="1901490"/>
            <a:ext cx="3008376" cy="3255264"/>
          </a:xfrm>
        </p:spPr>
        <p:txBody>
          <a:bodyPr>
            <a:normAutofit/>
          </a:bodyPr>
          <a:lstStyle>
            <a:lvl1pPr marL="0" indent="0">
              <a:buNone/>
              <a:defRPr sz="1600">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34" name="Content Placeholder 32">
            <a:extLst>
              <a:ext uri="{FF2B5EF4-FFF2-40B4-BE49-F238E27FC236}">
                <a16:creationId xmlns:a16="http://schemas.microsoft.com/office/drawing/2014/main" id="{A7DE6381-8B5B-413F-9D8C-DD83EE372305}"/>
              </a:ext>
            </a:extLst>
          </p:cNvPr>
          <p:cNvSpPr>
            <a:spLocks noGrp="1"/>
          </p:cNvSpPr>
          <p:nvPr>
            <p:ph sz="quarter" idx="22"/>
          </p:nvPr>
        </p:nvSpPr>
        <p:spPr>
          <a:xfrm>
            <a:off x="4978300" y="1881887"/>
            <a:ext cx="3008376" cy="3255264"/>
          </a:xfrm>
        </p:spPr>
        <p:txBody>
          <a:bodyPr>
            <a:normAutofit/>
          </a:bodyPr>
          <a:lstStyle>
            <a:lvl1pPr marL="0" indent="0">
              <a:buNone/>
              <a:defRPr sz="1600">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35" name="Content Placeholder 32">
            <a:extLst>
              <a:ext uri="{FF2B5EF4-FFF2-40B4-BE49-F238E27FC236}">
                <a16:creationId xmlns:a16="http://schemas.microsoft.com/office/drawing/2014/main" id="{4901D116-75D2-4A49-8934-85CD29BEC8E9}"/>
              </a:ext>
            </a:extLst>
          </p:cNvPr>
          <p:cNvSpPr>
            <a:spLocks noGrp="1"/>
          </p:cNvSpPr>
          <p:nvPr>
            <p:ph sz="quarter" idx="23"/>
          </p:nvPr>
        </p:nvSpPr>
        <p:spPr>
          <a:xfrm>
            <a:off x="8708559" y="1864342"/>
            <a:ext cx="3008376" cy="3255264"/>
          </a:xfrm>
        </p:spPr>
        <p:txBody>
          <a:bodyPr>
            <a:normAutofit/>
          </a:bodyPr>
          <a:lstStyle>
            <a:lvl1pPr marL="0" indent="0">
              <a:buNone/>
              <a:defRPr sz="1600">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9" name="Text Placeholder 8">
            <a:extLst>
              <a:ext uri="{FF2B5EF4-FFF2-40B4-BE49-F238E27FC236}">
                <a16:creationId xmlns:a16="http://schemas.microsoft.com/office/drawing/2014/main" id="{0E4A5D3A-280B-4C13-82C0-52EAE679C72E}"/>
              </a:ext>
            </a:extLst>
          </p:cNvPr>
          <p:cNvSpPr>
            <a:spLocks noGrp="1"/>
          </p:cNvSpPr>
          <p:nvPr>
            <p:ph type="body" sz="quarter" idx="13" hasCustomPrompt="1"/>
          </p:nvPr>
        </p:nvSpPr>
        <p:spPr>
          <a:xfrm>
            <a:off x="555575" y="591877"/>
            <a:ext cx="9451260" cy="584775"/>
          </a:xfrm>
        </p:spPr>
        <p:txBody>
          <a:bodyPr anchor="ctr">
            <a:normAutofit/>
          </a:bodyPr>
          <a:lstStyle>
            <a:lvl1pPr marL="0" indent="0">
              <a:buNone/>
              <a:defRPr sz="3200">
                <a:solidFill>
                  <a:srgbClr val="17479E"/>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SLIDE WITH BULLET POINT</a:t>
            </a:r>
          </a:p>
        </p:txBody>
      </p:sp>
      <p:pic>
        <p:nvPicPr>
          <p:cNvPr id="6" name="Picture 5">
            <a:extLst>
              <a:ext uri="{FF2B5EF4-FFF2-40B4-BE49-F238E27FC236}">
                <a16:creationId xmlns:a16="http://schemas.microsoft.com/office/drawing/2014/main" id="{53169252-7D50-4304-8620-23A5A713A4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4" name="Slide Number Placeholder 3">
            <a:extLst>
              <a:ext uri="{FF2B5EF4-FFF2-40B4-BE49-F238E27FC236}">
                <a16:creationId xmlns:a16="http://schemas.microsoft.com/office/drawing/2014/main" id="{0EF6CFC5-1666-62FB-77D3-C030B8A29C55}"/>
              </a:ext>
            </a:extLst>
          </p:cNvPr>
          <p:cNvSpPr>
            <a:spLocks noGrp="1"/>
          </p:cNvSpPr>
          <p:nvPr>
            <p:ph type="sldNum" sz="quarter" idx="12"/>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Rectangle 7">
            <a:extLst>
              <a:ext uri="{FF2B5EF4-FFF2-40B4-BE49-F238E27FC236}">
                <a16:creationId xmlns:a16="http://schemas.microsoft.com/office/drawing/2014/main" id="{06278294-5F50-421F-8F64-3B0B25B2004D}"/>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ABE9916-EEEF-BB64-B385-B8651C391DB1}"/>
              </a:ext>
            </a:extLst>
          </p:cNvPr>
          <p:cNvSpPr/>
          <p:nvPr userDrawn="1"/>
        </p:nvSpPr>
        <p:spPr>
          <a:xfrm>
            <a:off x="733146" y="1896587"/>
            <a:ext cx="274320" cy="274320"/>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0974167-F474-78CB-2DA0-7D9335B4A60F}"/>
              </a:ext>
            </a:extLst>
          </p:cNvPr>
          <p:cNvSpPr/>
          <p:nvPr userDrawn="1"/>
        </p:nvSpPr>
        <p:spPr>
          <a:xfrm>
            <a:off x="4474601" y="1906526"/>
            <a:ext cx="274320" cy="274320"/>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C8B2559-DF77-DC18-444E-B07CACF21474}"/>
              </a:ext>
            </a:extLst>
          </p:cNvPr>
          <p:cNvSpPr/>
          <p:nvPr userDrawn="1"/>
        </p:nvSpPr>
        <p:spPr>
          <a:xfrm>
            <a:off x="8216056" y="1906526"/>
            <a:ext cx="274320" cy="274320"/>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84536B5-FCA6-EDC6-B2D2-1D06E3C8B0F5}"/>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879412730"/>
      </p:ext>
    </p:extLst>
  </p:cSld>
  <p:clrMapOvr>
    <a:masterClrMapping/>
  </p:clrMapOvr>
</p:sldLayout>
</file>

<file path=ppt/slideLayouts/slideLayout11.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6 Bullet List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ADDF36-D8A7-700D-736C-8812BEF5FC79}"/>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0">
            <a:extLst>
              <a:ext uri="{FF2B5EF4-FFF2-40B4-BE49-F238E27FC236}">
                <a16:creationId xmlns:a16="http://schemas.microsoft.com/office/drawing/2014/main" id="{9D15DCED-98A1-4903-8746-0A178EDC14A0}"/>
              </a:ext>
            </a:extLst>
          </p:cNvPr>
          <p:cNvSpPr>
            <a:spLocks noGrp="1"/>
          </p:cNvSpPr>
          <p:nvPr>
            <p:ph type="body" sz="quarter" idx="18" hasCustomPrompt="1"/>
          </p:nvPr>
        </p:nvSpPr>
        <p:spPr>
          <a:xfrm>
            <a:off x="1359585" y="1472397"/>
            <a:ext cx="4736415" cy="923330"/>
          </a:xfrm>
        </p:spPr>
        <p:txBody>
          <a:bodyPr>
            <a:normAutofit/>
          </a:bodyPr>
          <a:lstStyle>
            <a:lvl1pPr marL="285750" indent="-285750">
              <a:buClr>
                <a:srgbClr val="F47920"/>
              </a:buClr>
              <a:buFont typeface="Wingdings" panose="05000000000000000000" pitchFamily="2" charset="2"/>
              <a:buChar char="o"/>
              <a:defRPr lang="en-US" sz="1800" kern="1200" dirty="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555575" y="535344"/>
            <a:ext cx="9451260" cy="584775"/>
          </a:xfrm>
        </p:spPr>
        <p:txBody>
          <a:bodyPr anchor="ctr">
            <a:normAutofit/>
          </a:bodyPr>
          <a:lstStyle>
            <a:lvl1pPr marL="0" indent="0">
              <a:buNone/>
              <a:defRPr sz="3200">
                <a:solidFill>
                  <a:srgbClr val="17479E"/>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TITLE TEXT STYLES</a:t>
            </a:r>
          </a:p>
        </p:txBody>
      </p:sp>
      <p:sp>
        <p:nvSpPr>
          <p:cNvPr id="9" name="Text Placeholder 10">
            <a:extLst>
              <a:ext uri="{FF2B5EF4-FFF2-40B4-BE49-F238E27FC236}">
                <a16:creationId xmlns:a16="http://schemas.microsoft.com/office/drawing/2014/main" id="{E68AB42F-518B-B0A1-9138-26B19B55F83D}"/>
              </a:ext>
            </a:extLst>
          </p:cNvPr>
          <p:cNvSpPr>
            <a:spLocks noGrp="1"/>
          </p:cNvSpPr>
          <p:nvPr>
            <p:ph type="body" sz="quarter" idx="24" hasCustomPrompt="1"/>
          </p:nvPr>
        </p:nvSpPr>
        <p:spPr>
          <a:xfrm>
            <a:off x="1359584" y="2725101"/>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14" name="Text Placeholder 10">
            <a:extLst>
              <a:ext uri="{FF2B5EF4-FFF2-40B4-BE49-F238E27FC236}">
                <a16:creationId xmlns:a16="http://schemas.microsoft.com/office/drawing/2014/main" id="{4ABFD7B4-2061-0A62-288C-3201B04231C8}"/>
              </a:ext>
            </a:extLst>
          </p:cNvPr>
          <p:cNvSpPr>
            <a:spLocks noGrp="1"/>
          </p:cNvSpPr>
          <p:nvPr>
            <p:ph type="body" sz="quarter" idx="25" hasCustomPrompt="1"/>
          </p:nvPr>
        </p:nvSpPr>
        <p:spPr>
          <a:xfrm>
            <a:off x="1359584" y="3977805"/>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16" name="Text Placeholder 10">
            <a:extLst>
              <a:ext uri="{FF2B5EF4-FFF2-40B4-BE49-F238E27FC236}">
                <a16:creationId xmlns:a16="http://schemas.microsoft.com/office/drawing/2014/main" id="{666B1052-39BA-4301-3DA6-E79A3D20D6F2}"/>
              </a:ext>
            </a:extLst>
          </p:cNvPr>
          <p:cNvSpPr>
            <a:spLocks noGrp="1"/>
          </p:cNvSpPr>
          <p:nvPr>
            <p:ph type="body" sz="quarter" idx="26" hasCustomPrompt="1"/>
          </p:nvPr>
        </p:nvSpPr>
        <p:spPr>
          <a:xfrm>
            <a:off x="6400798" y="3977805"/>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17" name="Text Placeholder 10">
            <a:extLst>
              <a:ext uri="{FF2B5EF4-FFF2-40B4-BE49-F238E27FC236}">
                <a16:creationId xmlns:a16="http://schemas.microsoft.com/office/drawing/2014/main" id="{40A07CCC-3E3B-259E-56D1-D699D258D841}"/>
              </a:ext>
            </a:extLst>
          </p:cNvPr>
          <p:cNvSpPr>
            <a:spLocks noGrp="1"/>
          </p:cNvSpPr>
          <p:nvPr>
            <p:ph type="body" sz="quarter" idx="27" hasCustomPrompt="1"/>
          </p:nvPr>
        </p:nvSpPr>
        <p:spPr>
          <a:xfrm>
            <a:off x="6400797" y="2725101"/>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18" name="Text Placeholder 10">
            <a:extLst>
              <a:ext uri="{FF2B5EF4-FFF2-40B4-BE49-F238E27FC236}">
                <a16:creationId xmlns:a16="http://schemas.microsoft.com/office/drawing/2014/main" id="{F3E2E284-97D0-8301-3683-B7BCE028170E}"/>
              </a:ext>
            </a:extLst>
          </p:cNvPr>
          <p:cNvSpPr>
            <a:spLocks noGrp="1"/>
          </p:cNvSpPr>
          <p:nvPr>
            <p:ph type="body" sz="quarter" idx="28" hasCustomPrompt="1"/>
          </p:nvPr>
        </p:nvSpPr>
        <p:spPr>
          <a:xfrm>
            <a:off x="6400796" y="1472397"/>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pic>
        <p:nvPicPr>
          <p:cNvPr id="20" name="Picture 19">
            <a:extLst>
              <a:ext uri="{FF2B5EF4-FFF2-40B4-BE49-F238E27FC236}">
                <a16:creationId xmlns:a16="http://schemas.microsoft.com/office/drawing/2014/main" id="{7E71B789-B8A2-72D4-8534-3B7BB2AF1B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2" name="TextBox 1">
            <a:extLst>
              <a:ext uri="{FF2B5EF4-FFF2-40B4-BE49-F238E27FC236}">
                <a16:creationId xmlns:a16="http://schemas.microsoft.com/office/drawing/2014/main" id="{E2548104-6707-075A-6B3F-C66EC96A4448}"/>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617699975"/>
      </p:ext>
    </p:extLst>
  </p:cSld>
  <p:clrMapOvr>
    <a:masterClrMapping/>
  </p:clrMapOvr>
</p:sldLayout>
</file>

<file path=ppt/slideLayouts/slideLayout12.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2 Columns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AA296A-D940-C29E-2327-602795DF99F6}"/>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826029" y="2723315"/>
            <a:ext cx="3023658" cy="3086100"/>
          </a:xfrm>
        </p:spPr>
        <p:txBody>
          <a:bodyPr anchor="ctr">
            <a:noAutofit/>
          </a:bodyPr>
          <a:lstStyle>
            <a:lvl1pPr marL="0" indent="0">
              <a:buNone/>
              <a:defRPr sz="4000">
                <a:solidFill>
                  <a:srgbClr val="17479E"/>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
        <p:nvSpPr>
          <p:cNvPr id="10" name="Rectangle 9">
            <a:extLst>
              <a:ext uri="{FF2B5EF4-FFF2-40B4-BE49-F238E27FC236}">
                <a16:creationId xmlns:a16="http://schemas.microsoft.com/office/drawing/2014/main" id="{5B0B2179-58A9-46AD-A1C9-AD49D58C6370}"/>
              </a:ext>
            </a:extLst>
          </p:cNvPr>
          <p:cNvSpPr/>
          <p:nvPr userDrawn="1"/>
        </p:nvSpPr>
        <p:spPr>
          <a:xfrm>
            <a:off x="737658" y="1320800"/>
            <a:ext cx="3200400" cy="4572000"/>
          </a:xfrm>
          <a:prstGeom prst="rect">
            <a:avLst/>
          </a:prstGeom>
          <a:noFill/>
          <a:ln w="6350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14">
            <a:extLst>
              <a:ext uri="{FF2B5EF4-FFF2-40B4-BE49-F238E27FC236}">
                <a16:creationId xmlns:a16="http://schemas.microsoft.com/office/drawing/2014/main" id="{B202DE8B-96A1-4787-861F-4951BD256230}"/>
              </a:ext>
            </a:extLst>
          </p:cNvPr>
          <p:cNvSpPr>
            <a:spLocks noGrp="1"/>
          </p:cNvSpPr>
          <p:nvPr>
            <p:ph sz="quarter" idx="18"/>
          </p:nvPr>
        </p:nvSpPr>
        <p:spPr>
          <a:xfrm>
            <a:off x="4230368" y="1320800"/>
            <a:ext cx="3498954" cy="4506913"/>
          </a:xfrm>
        </p:spPr>
        <p:txBody>
          <a:bodyPr>
            <a:normAutofit/>
          </a:bodyPr>
          <a:lstStyle>
            <a:lvl1pPr marL="0" indent="0">
              <a:buNone/>
              <a:defRPr sz="1800"/>
            </a:lvl1pPr>
            <a:lvl2pPr marL="457200" indent="0">
              <a:buFont typeface="Arial" panose="020B0604020202020204" pitchFamily="34" charse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6" name="Content Placeholder 14">
            <a:extLst>
              <a:ext uri="{FF2B5EF4-FFF2-40B4-BE49-F238E27FC236}">
                <a16:creationId xmlns:a16="http://schemas.microsoft.com/office/drawing/2014/main" id="{952DAD39-3567-46D8-A436-03761AC84BD1}"/>
              </a:ext>
            </a:extLst>
          </p:cNvPr>
          <p:cNvSpPr>
            <a:spLocks noGrp="1"/>
          </p:cNvSpPr>
          <p:nvPr>
            <p:ph sz="quarter" idx="19"/>
          </p:nvPr>
        </p:nvSpPr>
        <p:spPr>
          <a:xfrm>
            <a:off x="8017801" y="1320800"/>
            <a:ext cx="3498954" cy="4506913"/>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9" name="TextBox 8">
            <a:extLst>
              <a:ext uri="{FF2B5EF4-FFF2-40B4-BE49-F238E27FC236}">
                <a16:creationId xmlns:a16="http://schemas.microsoft.com/office/drawing/2014/main" id="{85FFB564-0219-D5B2-DB8D-F7FD81FDE258}"/>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4071718"/>
      </p:ext>
    </p:extLst>
  </p:cSld>
  <p:clrMapOvr>
    <a:masterClrMapping/>
  </p:clrMapOvr>
</p:sldLayout>
</file>

<file path=ppt/slideLayouts/slideLayout13.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3 images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2E026BD-7083-5963-34CF-5D682FC0AD3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1C61F7A3-F121-452B-85F5-5963F462CD0A}"/>
              </a:ext>
            </a:extLst>
          </p:cNvPr>
          <p:cNvSpPr/>
          <p:nvPr userDrawn="1"/>
        </p:nvSpPr>
        <p:spPr>
          <a:xfrm>
            <a:off x="723900" y="3657600"/>
            <a:ext cx="3486150" cy="213360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Rectangle 14">
            <a:extLst>
              <a:ext uri="{FF2B5EF4-FFF2-40B4-BE49-F238E27FC236}">
                <a16:creationId xmlns:a16="http://schemas.microsoft.com/office/drawing/2014/main" id="{4272D027-E5B9-4B5E-8A9D-8BA1C9465906}"/>
              </a:ext>
            </a:extLst>
          </p:cNvPr>
          <p:cNvSpPr/>
          <p:nvPr userDrawn="1"/>
        </p:nvSpPr>
        <p:spPr>
          <a:xfrm>
            <a:off x="4352925" y="1295400"/>
            <a:ext cx="3486150" cy="2133600"/>
          </a:xfrm>
          <a:prstGeom prst="rect">
            <a:avLst/>
          </a:prstGeom>
          <a:solidFill>
            <a:srgbClr val="13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6" name="Rectangle 15">
            <a:extLst>
              <a:ext uri="{FF2B5EF4-FFF2-40B4-BE49-F238E27FC236}">
                <a16:creationId xmlns:a16="http://schemas.microsoft.com/office/drawing/2014/main" id="{A5E7E633-F20E-4AD3-A05A-8ACCFA6E1234}"/>
              </a:ext>
            </a:extLst>
          </p:cNvPr>
          <p:cNvSpPr/>
          <p:nvPr userDrawn="1"/>
        </p:nvSpPr>
        <p:spPr>
          <a:xfrm>
            <a:off x="7981950" y="3657600"/>
            <a:ext cx="3486150" cy="2133600"/>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D" sz="1800" dirty="0"/>
          </a:p>
        </p:txBody>
      </p:sp>
      <p:sp>
        <p:nvSpPr>
          <p:cNvPr id="11" name="Picture Placeholder 6">
            <a:extLst>
              <a:ext uri="{FF2B5EF4-FFF2-40B4-BE49-F238E27FC236}">
                <a16:creationId xmlns:a16="http://schemas.microsoft.com/office/drawing/2014/main" id="{D2285FE3-98C5-408F-A0DF-3C316D585859}"/>
              </a:ext>
            </a:extLst>
          </p:cNvPr>
          <p:cNvSpPr>
            <a:spLocks noGrp="1"/>
          </p:cNvSpPr>
          <p:nvPr>
            <p:ph type="pic" sz="quarter" idx="12"/>
          </p:nvPr>
        </p:nvSpPr>
        <p:spPr>
          <a:xfrm>
            <a:off x="4352925" y="3657600"/>
            <a:ext cx="3486150" cy="2133600"/>
          </a:xfrm>
        </p:spPr>
        <p:txBody>
          <a:bodyPr/>
          <a:lstStyle/>
          <a:p>
            <a:endParaRPr lang="en-ID" dirty="0"/>
          </a:p>
        </p:txBody>
      </p:sp>
      <p:sp>
        <p:nvSpPr>
          <p:cNvPr id="14" name="Picture Placeholder 6">
            <a:extLst>
              <a:ext uri="{FF2B5EF4-FFF2-40B4-BE49-F238E27FC236}">
                <a16:creationId xmlns:a16="http://schemas.microsoft.com/office/drawing/2014/main" id="{E58CEB3A-838A-4C24-98EA-6F9F72EA8FEE}"/>
              </a:ext>
            </a:extLst>
          </p:cNvPr>
          <p:cNvSpPr>
            <a:spLocks noGrp="1"/>
          </p:cNvSpPr>
          <p:nvPr>
            <p:ph type="pic" sz="quarter" idx="15"/>
          </p:nvPr>
        </p:nvSpPr>
        <p:spPr>
          <a:xfrm>
            <a:off x="7981950" y="1295400"/>
            <a:ext cx="3486150" cy="2133600"/>
          </a:xfrm>
        </p:spPr>
        <p:txBody>
          <a:bodyPr/>
          <a:lstStyle/>
          <a:p>
            <a:endParaRPr lang="en-ID" dirty="0"/>
          </a:p>
        </p:txBody>
      </p:sp>
      <p:sp>
        <p:nvSpPr>
          <p:cNvPr id="7" name="Picture Placeholder 6">
            <a:extLst>
              <a:ext uri="{FF2B5EF4-FFF2-40B4-BE49-F238E27FC236}">
                <a16:creationId xmlns:a16="http://schemas.microsoft.com/office/drawing/2014/main" id="{BE7EAF60-501A-438A-BD40-55E19BB2F643}"/>
              </a:ext>
            </a:extLst>
          </p:cNvPr>
          <p:cNvSpPr>
            <a:spLocks noGrp="1"/>
          </p:cNvSpPr>
          <p:nvPr>
            <p:ph type="pic" sz="quarter" idx="10"/>
          </p:nvPr>
        </p:nvSpPr>
        <p:spPr>
          <a:xfrm>
            <a:off x="723900" y="1295400"/>
            <a:ext cx="3486150" cy="2133600"/>
          </a:xfrm>
        </p:spPr>
        <p:txBody>
          <a:bodyPr/>
          <a:lstStyle/>
          <a:p>
            <a:endParaRPr lang="en-ID" dirty="0"/>
          </a:p>
        </p:txBody>
      </p:sp>
      <p:sp>
        <p:nvSpPr>
          <p:cNvPr id="17" name="Rectangle 16">
            <a:extLst>
              <a:ext uri="{FF2B5EF4-FFF2-40B4-BE49-F238E27FC236}">
                <a16:creationId xmlns:a16="http://schemas.microsoft.com/office/drawing/2014/main" id="{1EB32790-1993-4C9E-A580-3A56B289942C}"/>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lide Number Placeholder 3">
            <a:extLst>
              <a:ext uri="{FF2B5EF4-FFF2-40B4-BE49-F238E27FC236}">
                <a16:creationId xmlns:a16="http://schemas.microsoft.com/office/drawing/2014/main" id="{F24E5E97-D43A-4BBA-A165-F468E16E2890}"/>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8" name="Text Placeholder 8">
            <a:extLst>
              <a:ext uri="{FF2B5EF4-FFF2-40B4-BE49-F238E27FC236}">
                <a16:creationId xmlns:a16="http://schemas.microsoft.com/office/drawing/2014/main" id="{111DCF6E-CDE1-42D5-B6C9-005BC99A4F56}"/>
              </a:ext>
            </a:extLst>
          </p:cNvPr>
          <p:cNvSpPr>
            <a:spLocks noGrp="1"/>
          </p:cNvSpPr>
          <p:nvPr>
            <p:ph type="body" sz="quarter" idx="13" hasCustomPrompt="1"/>
          </p:nvPr>
        </p:nvSpPr>
        <p:spPr>
          <a:xfrm>
            <a:off x="1339889" y="707713"/>
            <a:ext cx="9451260" cy="584775"/>
          </a:xfrm>
        </p:spPr>
        <p:txBody>
          <a:bodyPr anchor="ctr">
            <a:normAutofit/>
          </a:bodyPr>
          <a:lstStyle>
            <a:lvl1pPr marL="0" indent="0" algn="ctr">
              <a:buNone/>
              <a:defRPr sz="3200">
                <a:solidFill>
                  <a:srgbClr val="13479D"/>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TITLE TEXT STYLES</a:t>
            </a:r>
          </a:p>
        </p:txBody>
      </p:sp>
      <p:sp>
        <p:nvSpPr>
          <p:cNvPr id="19" name="Text Placeholder 29">
            <a:extLst>
              <a:ext uri="{FF2B5EF4-FFF2-40B4-BE49-F238E27FC236}">
                <a16:creationId xmlns:a16="http://schemas.microsoft.com/office/drawing/2014/main" id="{49B5A91E-5AF4-4ECE-A9EB-FF22EF7ED5F9}"/>
              </a:ext>
            </a:extLst>
          </p:cNvPr>
          <p:cNvSpPr>
            <a:spLocks noGrp="1"/>
          </p:cNvSpPr>
          <p:nvPr>
            <p:ph type="body" sz="quarter" idx="20"/>
          </p:nvPr>
        </p:nvSpPr>
        <p:spPr>
          <a:xfrm>
            <a:off x="1171393" y="3941522"/>
            <a:ext cx="2591163" cy="1565756"/>
          </a:xfrm>
        </p:spPr>
        <p:txBody>
          <a:bodyPr>
            <a:normAutofit/>
          </a:bodyPr>
          <a:lstStyle>
            <a:lvl1pPr marL="0" indent="0">
              <a:buNone/>
              <a:defRPr sz="1800">
                <a:solidFill>
                  <a:schemeClr val="bg1"/>
                </a:solidFill>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20" name="Text Placeholder 29">
            <a:extLst>
              <a:ext uri="{FF2B5EF4-FFF2-40B4-BE49-F238E27FC236}">
                <a16:creationId xmlns:a16="http://schemas.microsoft.com/office/drawing/2014/main" id="{1F63AAE3-80CB-4EDB-A3B9-59E0797EF1CE}"/>
              </a:ext>
            </a:extLst>
          </p:cNvPr>
          <p:cNvSpPr>
            <a:spLocks noGrp="1"/>
          </p:cNvSpPr>
          <p:nvPr>
            <p:ph type="body" sz="quarter" idx="21"/>
          </p:nvPr>
        </p:nvSpPr>
        <p:spPr>
          <a:xfrm>
            <a:off x="8429444" y="3941522"/>
            <a:ext cx="2591163" cy="1565756"/>
          </a:xfrm>
        </p:spPr>
        <p:txBody>
          <a:bodyPr>
            <a:normAutofit/>
          </a:bodyPr>
          <a:lstStyle>
            <a:lvl1pPr marL="0" indent="0">
              <a:buNone/>
              <a:defRPr sz="1800">
                <a:solidFill>
                  <a:schemeClr val="bg1"/>
                </a:solidFill>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21" name="Text Placeholder 29">
            <a:extLst>
              <a:ext uri="{FF2B5EF4-FFF2-40B4-BE49-F238E27FC236}">
                <a16:creationId xmlns:a16="http://schemas.microsoft.com/office/drawing/2014/main" id="{9BDCF9F1-7ACC-47A1-915A-DD872CFCD23F}"/>
              </a:ext>
            </a:extLst>
          </p:cNvPr>
          <p:cNvSpPr>
            <a:spLocks noGrp="1"/>
          </p:cNvSpPr>
          <p:nvPr>
            <p:ph type="body" sz="quarter" idx="22"/>
          </p:nvPr>
        </p:nvSpPr>
        <p:spPr>
          <a:xfrm>
            <a:off x="4769938" y="1579322"/>
            <a:ext cx="2591163" cy="1565756"/>
          </a:xfrm>
        </p:spPr>
        <p:txBody>
          <a:bodyPr>
            <a:normAutofit/>
          </a:bodyPr>
          <a:lstStyle>
            <a:lvl1pPr marL="0" indent="0">
              <a:buNone/>
              <a:defRPr sz="1800">
                <a:solidFill>
                  <a:schemeClr val="bg1"/>
                </a:solidFill>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pic>
        <p:nvPicPr>
          <p:cNvPr id="3" name="Picture 2">
            <a:extLst>
              <a:ext uri="{FF2B5EF4-FFF2-40B4-BE49-F238E27FC236}">
                <a16:creationId xmlns:a16="http://schemas.microsoft.com/office/drawing/2014/main" id="{2F177B10-438A-6109-1454-41FEF109C4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4" name="TextBox 3">
            <a:extLst>
              <a:ext uri="{FF2B5EF4-FFF2-40B4-BE49-F238E27FC236}">
                <a16:creationId xmlns:a16="http://schemas.microsoft.com/office/drawing/2014/main" id="{7C8BF540-BA17-DE90-8C5D-03948A3EAC63}"/>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580931099"/>
      </p:ext>
    </p:extLst>
  </p:cSld>
  <p:clrMapOvr>
    <a:masterClrMapping/>
  </p:clrMapOvr>
</p:sldLayout>
</file>

<file path=ppt/slideLayouts/slideLayout14.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hart Layout v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4475768-44B0-3D35-5E84-4EBE7E21C450}"/>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7471500" y="1159773"/>
            <a:ext cx="4041648" cy="584775"/>
          </a:xfrm>
        </p:spPr>
        <p:txBody>
          <a:bodyPr anchor="ctr">
            <a:normAutofit/>
          </a:bodyPr>
          <a:lstStyle>
            <a:lvl1pPr marL="0" indent="0">
              <a:buNone/>
              <a:defRPr sz="3200">
                <a:solidFill>
                  <a:srgbClr val="17479E"/>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CHART TITLE</a:t>
            </a:r>
          </a:p>
        </p:txBody>
      </p:sp>
      <p:sp>
        <p:nvSpPr>
          <p:cNvPr id="11" name="Text Placeholder 10">
            <a:extLst>
              <a:ext uri="{FF2B5EF4-FFF2-40B4-BE49-F238E27FC236}">
                <a16:creationId xmlns:a16="http://schemas.microsoft.com/office/drawing/2014/main" id="{9D15DCED-98A1-4903-8746-0A178EDC14A0}"/>
              </a:ext>
            </a:extLst>
          </p:cNvPr>
          <p:cNvSpPr>
            <a:spLocks noGrp="1"/>
          </p:cNvSpPr>
          <p:nvPr>
            <p:ph type="body" sz="quarter" idx="18"/>
          </p:nvPr>
        </p:nvSpPr>
        <p:spPr>
          <a:xfrm>
            <a:off x="7471500" y="2490110"/>
            <a:ext cx="4041648" cy="3463218"/>
          </a:xfrm>
        </p:spPr>
        <p:txBody>
          <a:bodyPr>
            <a:normAutofit/>
          </a:bodyPr>
          <a:lstStyle>
            <a:lvl1pPr marL="0" indent="0">
              <a:buNone/>
              <a:defRPr sz="1800">
                <a:solidFill>
                  <a:srgbClr val="6D7381"/>
                </a:solidFill>
                <a:latin typeface="Open Sans" pitchFamily="2" charset="0"/>
                <a:ea typeface="Open Sans" pitchFamily="2" charset="0"/>
                <a:cs typeface="Open Sans" pitchFamily="2" charset="0"/>
              </a:defRPr>
            </a:lvl1pPr>
          </a:lstStyle>
          <a:p>
            <a:pPr lvl="0"/>
            <a:endParaRPr lang="en-US" dirty="0"/>
          </a:p>
        </p:txBody>
      </p:sp>
      <p:cxnSp>
        <p:nvCxnSpPr>
          <p:cNvPr id="9" name="Straight Connector 8">
            <a:extLst>
              <a:ext uri="{FF2B5EF4-FFF2-40B4-BE49-F238E27FC236}">
                <a16:creationId xmlns:a16="http://schemas.microsoft.com/office/drawing/2014/main" id="{9366BDA7-8D58-2916-D7D2-0312603DEF59}"/>
              </a:ext>
            </a:extLst>
          </p:cNvPr>
          <p:cNvCxnSpPr/>
          <p:nvPr userDrawn="1"/>
        </p:nvCxnSpPr>
        <p:spPr>
          <a:xfrm>
            <a:off x="7630103" y="2104742"/>
            <a:ext cx="914400" cy="0"/>
          </a:xfrm>
          <a:prstGeom prst="line">
            <a:avLst/>
          </a:prstGeom>
          <a:ln w="47625">
            <a:solidFill>
              <a:srgbClr val="F4792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A607B374-3D6D-EBFA-098F-7589D3E5312E}"/>
              </a:ext>
            </a:extLst>
          </p:cNvPr>
          <p:cNvSpPr>
            <a:spLocks noGrp="1"/>
          </p:cNvSpPr>
          <p:nvPr>
            <p:ph type="pic" sz="quarter" idx="19"/>
          </p:nvPr>
        </p:nvSpPr>
        <p:spPr>
          <a:xfrm>
            <a:off x="1147305" y="1744138"/>
            <a:ext cx="4622800" cy="3341688"/>
          </a:xfrm>
        </p:spPr>
        <p:txBody>
          <a:bodyPr/>
          <a:lstStyle/>
          <a:p>
            <a:endParaRPr lang="en-US" dirty="0"/>
          </a:p>
        </p:txBody>
      </p:sp>
      <p:sp>
        <p:nvSpPr>
          <p:cNvPr id="15" name="Text Placeholder 14">
            <a:extLst>
              <a:ext uri="{FF2B5EF4-FFF2-40B4-BE49-F238E27FC236}">
                <a16:creationId xmlns:a16="http://schemas.microsoft.com/office/drawing/2014/main" id="{D8C20D5D-C3E4-935B-1481-E15BBD2A1D87}"/>
              </a:ext>
            </a:extLst>
          </p:cNvPr>
          <p:cNvSpPr>
            <a:spLocks noGrp="1"/>
          </p:cNvSpPr>
          <p:nvPr>
            <p:ph type="body" sz="quarter" idx="20" hasCustomPrompt="1"/>
          </p:nvPr>
        </p:nvSpPr>
        <p:spPr>
          <a:xfrm>
            <a:off x="1147305" y="5221850"/>
            <a:ext cx="4622800" cy="254000"/>
          </a:xfrm>
        </p:spPr>
        <p:txBody>
          <a:bodyPr>
            <a:noAutofit/>
          </a:bodyPr>
          <a:lstStyle>
            <a:lvl1pPr marL="0" indent="0">
              <a:buNone/>
              <a:defRPr sz="1600">
                <a:solidFill>
                  <a:srgbClr val="6D738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Chart Key</a:t>
            </a:r>
          </a:p>
        </p:txBody>
      </p:sp>
      <p:sp>
        <p:nvSpPr>
          <p:cNvPr id="5" name="TextBox 4">
            <a:extLst>
              <a:ext uri="{FF2B5EF4-FFF2-40B4-BE49-F238E27FC236}">
                <a16:creationId xmlns:a16="http://schemas.microsoft.com/office/drawing/2014/main" id="{0910A85F-F195-DF78-0514-117B8177978B}"/>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644521932"/>
      </p:ext>
    </p:extLst>
  </p:cSld>
  <p:clrMapOvr>
    <a:masterClrMapping/>
  </p:clrMapOvr>
</p:sldLayout>
</file>

<file path=ppt/slideLayouts/slideLayout15.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hart Slide v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68799A9-4A4A-2705-66BE-DDF5713ED3C9}"/>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1182674" y="994175"/>
            <a:ext cx="9454896" cy="584775"/>
          </a:xfrm>
        </p:spPr>
        <p:txBody>
          <a:bodyPr anchor="ctr">
            <a:normAutofit/>
          </a:bodyPr>
          <a:lstStyle>
            <a:lvl1pPr marL="0" indent="0" algn="ctr">
              <a:buNone/>
              <a:defRPr sz="3200">
                <a:solidFill>
                  <a:srgbClr val="17479E"/>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CHART TITLE</a:t>
            </a:r>
          </a:p>
        </p:txBody>
      </p:sp>
      <p:sp>
        <p:nvSpPr>
          <p:cNvPr id="18" name="Chart Placeholder 17">
            <a:extLst>
              <a:ext uri="{FF2B5EF4-FFF2-40B4-BE49-F238E27FC236}">
                <a16:creationId xmlns:a16="http://schemas.microsoft.com/office/drawing/2014/main" id="{D49FAD44-B98E-A830-F5E8-EFA82A748F95}"/>
              </a:ext>
            </a:extLst>
          </p:cNvPr>
          <p:cNvSpPr>
            <a:spLocks noGrp="1"/>
          </p:cNvSpPr>
          <p:nvPr>
            <p:ph type="chart" sz="quarter" idx="19"/>
          </p:nvPr>
        </p:nvSpPr>
        <p:spPr>
          <a:xfrm>
            <a:off x="518160" y="1906524"/>
            <a:ext cx="11155680" cy="3044952"/>
          </a:xfrm>
        </p:spPr>
        <p:txBody>
          <a:bodyPr/>
          <a:lstStyle/>
          <a:p>
            <a:endParaRPr lang="en-US" dirty="0"/>
          </a:p>
        </p:txBody>
      </p:sp>
      <p:sp>
        <p:nvSpPr>
          <p:cNvPr id="20" name="Text Placeholder 19">
            <a:extLst>
              <a:ext uri="{FF2B5EF4-FFF2-40B4-BE49-F238E27FC236}">
                <a16:creationId xmlns:a16="http://schemas.microsoft.com/office/drawing/2014/main" id="{7755D5C4-6286-9178-442F-E3C3B5D736F5}"/>
              </a:ext>
            </a:extLst>
          </p:cNvPr>
          <p:cNvSpPr>
            <a:spLocks noGrp="1"/>
          </p:cNvSpPr>
          <p:nvPr>
            <p:ph type="body" sz="quarter" idx="20" hasCustomPrompt="1"/>
          </p:nvPr>
        </p:nvSpPr>
        <p:spPr>
          <a:xfrm>
            <a:off x="1182674" y="5200198"/>
            <a:ext cx="2166938" cy="923925"/>
          </a:xfrm>
        </p:spPr>
        <p:txBody>
          <a:bodyPr>
            <a:normAutofit/>
          </a:bodyPr>
          <a:lstStyle>
            <a:lvl1pPr marL="0" indent="0">
              <a:buNone/>
              <a:defRPr sz="1400">
                <a:solidFill>
                  <a:schemeClr val="tx1"/>
                </a:solidFill>
              </a:defRPr>
            </a:lvl1pPr>
          </a:lstStyle>
          <a:p>
            <a:pPr lvl="0"/>
            <a:r>
              <a:rPr lang="en-US" sz="1400" dirty="0"/>
              <a:t>Insert text</a:t>
            </a:r>
            <a:endParaRPr lang="en-US" dirty="0"/>
          </a:p>
        </p:txBody>
      </p:sp>
      <p:sp>
        <p:nvSpPr>
          <p:cNvPr id="21" name="Text Placeholder 19">
            <a:extLst>
              <a:ext uri="{FF2B5EF4-FFF2-40B4-BE49-F238E27FC236}">
                <a16:creationId xmlns:a16="http://schemas.microsoft.com/office/drawing/2014/main" id="{4AEFD219-09B9-EBDF-B466-075228B48FDC}"/>
              </a:ext>
            </a:extLst>
          </p:cNvPr>
          <p:cNvSpPr>
            <a:spLocks noGrp="1"/>
          </p:cNvSpPr>
          <p:nvPr>
            <p:ph type="body" sz="quarter" idx="21" hasCustomPrompt="1"/>
          </p:nvPr>
        </p:nvSpPr>
        <p:spPr>
          <a:xfrm>
            <a:off x="4826653" y="5200198"/>
            <a:ext cx="2166938" cy="923925"/>
          </a:xfrm>
        </p:spPr>
        <p:txBody>
          <a:bodyPr>
            <a:normAutofit/>
          </a:bodyPr>
          <a:lstStyle>
            <a:lvl1pPr marL="0" indent="0">
              <a:buNone/>
              <a:defRPr sz="1400">
                <a:solidFill>
                  <a:schemeClr val="tx1"/>
                </a:solidFill>
              </a:defRPr>
            </a:lvl1pPr>
          </a:lstStyle>
          <a:p>
            <a:pPr lvl="0"/>
            <a:r>
              <a:rPr lang="en-US" sz="1400" dirty="0"/>
              <a:t>Insert text</a:t>
            </a:r>
            <a:endParaRPr lang="en-US" dirty="0"/>
          </a:p>
        </p:txBody>
      </p:sp>
      <p:sp>
        <p:nvSpPr>
          <p:cNvPr id="22" name="Text Placeholder 19">
            <a:extLst>
              <a:ext uri="{FF2B5EF4-FFF2-40B4-BE49-F238E27FC236}">
                <a16:creationId xmlns:a16="http://schemas.microsoft.com/office/drawing/2014/main" id="{48919444-5EA3-905B-9719-D5D1858C71CC}"/>
              </a:ext>
            </a:extLst>
          </p:cNvPr>
          <p:cNvSpPr>
            <a:spLocks noGrp="1"/>
          </p:cNvSpPr>
          <p:nvPr>
            <p:ph type="body" sz="quarter" idx="22" hasCustomPrompt="1"/>
          </p:nvPr>
        </p:nvSpPr>
        <p:spPr>
          <a:xfrm>
            <a:off x="8470632" y="5200803"/>
            <a:ext cx="2166938" cy="923925"/>
          </a:xfrm>
        </p:spPr>
        <p:txBody>
          <a:bodyPr>
            <a:normAutofit/>
          </a:bodyPr>
          <a:lstStyle>
            <a:lvl1pPr marL="0" indent="0">
              <a:buNone/>
              <a:defRPr sz="1400">
                <a:solidFill>
                  <a:schemeClr val="tx1"/>
                </a:solidFill>
              </a:defRPr>
            </a:lvl1pPr>
          </a:lstStyle>
          <a:p>
            <a:pPr lvl="0"/>
            <a:r>
              <a:rPr lang="en-US" sz="1400" dirty="0"/>
              <a:t>Insert text</a:t>
            </a:r>
            <a:endParaRPr lang="en-US" dirty="0"/>
          </a:p>
        </p:txBody>
      </p:sp>
      <p:sp>
        <p:nvSpPr>
          <p:cNvPr id="9" name="Rectangle 8">
            <a:extLst>
              <a:ext uri="{FF2B5EF4-FFF2-40B4-BE49-F238E27FC236}">
                <a16:creationId xmlns:a16="http://schemas.microsoft.com/office/drawing/2014/main" id="{B15C92F5-F628-6638-E1E3-2F0CCB83A338}"/>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7923427-485D-FD55-C2D4-E744DEDE415C}"/>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942798239"/>
      </p:ext>
    </p:extLst>
  </p:cSld>
  <p:clrMapOvr>
    <a:masterClrMapping/>
  </p:clrMapOvr>
</p:sldLayout>
</file>

<file path=ppt/slideLayouts/slideLayout16.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hart slide v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FAA112-EE2E-166A-9B4A-84488D800125}"/>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7183296" y="1836528"/>
            <a:ext cx="4453128" cy="585216"/>
          </a:xfrm>
        </p:spPr>
        <p:txBody>
          <a:bodyPr anchor="ctr">
            <a:normAutofit/>
          </a:bodyPr>
          <a:lstStyle>
            <a:lvl1pPr marL="0" indent="0" algn="l">
              <a:buNone/>
              <a:defRPr sz="3200">
                <a:solidFill>
                  <a:srgbClr val="17479E"/>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INFOGRAPHIC TITLE</a:t>
            </a:r>
          </a:p>
        </p:txBody>
      </p:sp>
      <p:sp>
        <p:nvSpPr>
          <p:cNvPr id="43" name="Picture Placeholder 42">
            <a:extLst>
              <a:ext uri="{FF2B5EF4-FFF2-40B4-BE49-F238E27FC236}">
                <a16:creationId xmlns:a16="http://schemas.microsoft.com/office/drawing/2014/main" id="{CD49CF86-4F44-E97C-22CE-769D6DAECDD6}"/>
              </a:ext>
            </a:extLst>
          </p:cNvPr>
          <p:cNvSpPr>
            <a:spLocks noGrp="1"/>
          </p:cNvSpPr>
          <p:nvPr>
            <p:ph type="pic" sz="quarter" idx="29"/>
          </p:nvPr>
        </p:nvSpPr>
        <p:spPr>
          <a:xfrm>
            <a:off x="555576" y="1808224"/>
            <a:ext cx="6355080" cy="3099816"/>
          </a:xfrm>
        </p:spPr>
        <p:txBody>
          <a:bodyPr/>
          <a:lstStyle/>
          <a:p>
            <a:endParaRPr lang="en-US" dirty="0"/>
          </a:p>
        </p:txBody>
      </p:sp>
      <p:sp>
        <p:nvSpPr>
          <p:cNvPr id="9" name="Text Placeholder 8">
            <a:extLst>
              <a:ext uri="{FF2B5EF4-FFF2-40B4-BE49-F238E27FC236}">
                <a16:creationId xmlns:a16="http://schemas.microsoft.com/office/drawing/2014/main" id="{31699D11-B9C1-1628-0FA3-BD3E2C72736E}"/>
              </a:ext>
            </a:extLst>
          </p:cNvPr>
          <p:cNvSpPr>
            <a:spLocks noGrp="1"/>
          </p:cNvSpPr>
          <p:nvPr>
            <p:ph type="body" sz="quarter" idx="30" hasCustomPrompt="1"/>
          </p:nvPr>
        </p:nvSpPr>
        <p:spPr>
          <a:xfrm>
            <a:off x="7159610" y="2557528"/>
            <a:ext cx="4453128" cy="585216"/>
          </a:xfrm>
        </p:spPr>
        <p:txBody>
          <a:bodyPr anchor="ctr">
            <a:normAutofit/>
          </a:bodyPr>
          <a:lstStyle>
            <a:lvl1pPr marL="0" indent="0" algn="l">
              <a:buNone/>
              <a:defRPr sz="1800" b="1">
                <a:solidFill>
                  <a:srgbClr val="17479E"/>
                </a:solidFill>
                <a:latin typeface="+mn-lt"/>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INFOGRAPHIC SUBTITLE</a:t>
            </a:r>
          </a:p>
        </p:txBody>
      </p:sp>
      <p:sp>
        <p:nvSpPr>
          <p:cNvPr id="11" name="Text Placeholder 10">
            <a:extLst>
              <a:ext uri="{FF2B5EF4-FFF2-40B4-BE49-F238E27FC236}">
                <a16:creationId xmlns:a16="http://schemas.microsoft.com/office/drawing/2014/main" id="{E0727B0F-8EAB-1F29-0226-2388E076D9DC}"/>
              </a:ext>
            </a:extLst>
          </p:cNvPr>
          <p:cNvSpPr>
            <a:spLocks noGrp="1"/>
          </p:cNvSpPr>
          <p:nvPr>
            <p:ph type="body" sz="quarter" idx="31"/>
          </p:nvPr>
        </p:nvSpPr>
        <p:spPr>
          <a:xfrm>
            <a:off x="7183296" y="3299195"/>
            <a:ext cx="4650317" cy="2405386"/>
          </a:xfrm>
        </p:spPr>
        <p:txBody>
          <a:bodyPr>
            <a:noAutofit/>
          </a:bodyPr>
          <a:lstStyle>
            <a:lvl1pPr marL="0" indent="0">
              <a:buNone/>
              <a:defRPr sz="1400">
                <a:solidFill>
                  <a:srgbClr val="6D7381"/>
                </a:solidFill>
              </a:defRPr>
            </a:lvl1pPr>
          </a:lstStyle>
          <a:p>
            <a:pPr lvl="0"/>
            <a:r>
              <a:rPr lang="en-US" dirty="0"/>
              <a:t>Click to edit Master text styles</a:t>
            </a:r>
          </a:p>
        </p:txBody>
      </p:sp>
      <p:sp>
        <p:nvSpPr>
          <p:cNvPr id="10" name="Rectangle 9">
            <a:extLst>
              <a:ext uri="{FF2B5EF4-FFF2-40B4-BE49-F238E27FC236}">
                <a16:creationId xmlns:a16="http://schemas.microsoft.com/office/drawing/2014/main" id="{0FB0577A-8FEC-FE2B-E313-DE986F998B1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388D88A-98CB-C02E-8AE6-DDB6ABF9FFEC}"/>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899471437"/>
      </p:ext>
    </p:extLst>
  </p:cSld>
  <p:clrMapOvr>
    <a:masterClrMapping/>
  </p:clrMapOvr>
</p:sldLayout>
</file>

<file path=ppt/slideLayouts/slideLayout17.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ontact Slide 1 Speak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A0D492C-EBC8-EE60-03EF-07A9F1A13EC8}"/>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F00C8F3-CA55-5397-4CE4-5A0E16C049EC}"/>
              </a:ext>
            </a:extLst>
          </p:cNvPr>
          <p:cNvSpPr/>
          <p:nvPr userDrawn="1"/>
        </p:nvSpPr>
        <p:spPr>
          <a:xfrm>
            <a:off x="1" y="3429000"/>
            <a:ext cx="12191999" cy="3139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Placeholder 8">
            <a:extLst>
              <a:ext uri="{FF2B5EF4-FFF2-40B4-BE49-F238E27FC236}">
                <a16:creationId xmlns:a16="http://schemas.microsoft.com/office/drawing/2014/main" id="{9B337BF2-FAC8-D8C8-F29E-5C108D83BE3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Blur radius="8"/>
                    </a14:imgEffect>
                  </a14:imgLayer>
                </a14:imgProps>
              </a:ext>
              <a:ext uri="{28A0092B-C50C-407E-A947-70E740481C1C}">
                <a14:useLocalDpi xmlns:a14="http://schemas.microsoft.com/office/drawing/2010/main" val="0"/>
              </a:ext>
            </a:extLst>
          </a:blip>
          <a:srcRect t="28906" b="28906"/>
          <a:stretch>
            <a:fillRect/>
          </a:stretch>
        </p:blipFill>
        <p:spPr>
          <a:xfrm>
            <a:off x="0" y="0"/>
            <a:ext cx="12192000" cy="3429000"/>
          </a:xfrm>
          <a:prstGeom prst="rect">
            <a:avLst/>
          </a:prstGeom>
        </p:spPr>
      </p:pic>
      <p:sp>
        <p:nvSpPr>
          <p:cNvPr id="17" name="Slide Number Placeholder 3">
            <a:extLst>
              <a:ext uri="{FF2B5EF4-FFF2-40B4-BE49-F238E27FC236}">
                <a16:creationId xmlns:a16="http://schemas.microsoft.com/office/drawing/2014/main" id="{BEBBACD0-9703-41F8-8A02-89700F2B8922}"/>
              </a:ext>
            </a:extLst>
          </p:cNvPr>
          <p:cNvSpPr>
            <a:spLocks noGrp="1"/>
          </p:cNvSpPr>
          <p:nvPr>
            <p:ph type="sldNum" sz="quarter" idx="12"/>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0" name="Text Placeholder 13">
            <a:extLst>
              <a:ext uri="{FF2B5EF4-FFF2-40B4-BE49-F238E27FC236}">
                <a16:creationId xmlns:a16="http://schemas.microsoft.com/office/drawing/2014/main" id="{E451FF30-BB22-4808-B227-7DAB058EC69D}"/>
              </a:ext>
            </a:extLst>
          </p:cNvPr>
          <p:cNvSpPr>
            <a:spLocks noGrp="1"/>
          </p:cNvSpPr>
          <p:nvPr>
            <p:ph type="body" sz="quarter" idx="14" hasCustomPrompt="1"/>
          </p:nvPr>
        </p:nvSpPr>
        <p:spPr>
          <a:xfrm>
            <a:off x="1764406" y="3627613"/>
            <a:ext cx="3515932" cy="1049792"/>
          </a:xfrm>
        </p:spPr>
        <p:txBody>
          <a:bodyPr>
            <a:normAutofit/>
          </a:bodyPr>
          <a:lstStyle>
            <a:lvl1pPr marL="0" indent="0">
              <a:buNone/>
              <a:defRPr sz="16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3" name="Rectangle 2">
            <a:extLst>
              <a:ext uri="{FF2B5EF4-FFF2-40B4-BE49-F238E27FC236}">
                <a16:creationId xmlns:a16="http://schemas.microsoft.com/office/drawing/2014/main" id="{835423CF-E9DA-0F86-AC50-C7B142B05B37}"/>
              </a:ext>
            </a:extLst>
          </p:cNvPr>
          <p:cNvSpPr/>
          <p:nvPr userDrawn="1"/>
        </p:nvSpPr>
        <p:spPr>
          <a:xfrm>
            <a:off x="0" y="0"/>
            <a:ext cx="12192000" cy="3429000"/>
          </a:xfrm>
          <a:prstGeom prst="rect">
            <a:avLst/>
          </a:prstGeom>
          <a:solidFill>
            <a:srgbClr val="0054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9">
            <a:extLst>
              <a:ext uri="{FF2B5EF4-FFF2-40B4-BE49-F238E27FC236}">
                <a16:creationId xmlns:a16="http://schemas.microsoft.com/office/drawing/2014/main" id="{19BA7EC5-44B1-464C-B1A2-980FE95B69B0}"/>
              </a:ext>
            </a:extLst>
          </p:cNvPr>
          <p:cNvSpPr>
            <a:spLocks noGrp="1"/>
          </p:cNvSpPr>
          <p:nvPr>
            <p:ph type="body" sz="quarter" idx="15" hasCustomPrompt="1"/>
          </p:nvPr>
        </p:nvSpPr>
        <p:spPr>
          <a:xfrm>
            <a:off x="1764406" y="1583910"/>
            <a:ext cx="3515932" cy="1597172"/>
          </a:xfrm>
        </p:spPr>
        <p:txBody>
          <a:bodyPr>
            <a:noAutofit/>
          </a:bodyPr>
          <a:lstStyle>
            <a:lvl1pPr marL="0" indent="0">
              <a:buNone/>
              <a:defRPr sz="38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pic>
        <p:nvPicPr>
          <p:cNvPr id="4" name="Picture 3">
            <a:extLst>
              <a:ext uri="{FF2B5EF4-FFF2-40B4-BE49-F238E27FC236}">
                <a16:creationId xmlns:a16="http://schemas.microsoft.com/office/drawing/2014/main" id="{834396E3-7DCE-4C15-4C0F-1E108499A17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5" name="Rectangle 4">
            <a:extLst>
              <a:ext uri="{FF2B5EF4-FFF2-40B4-BE49-F238E27FC236}">
                <a16:creationId xmlns:a16="http://schemas.microsoft.com/office/drawing/2014/main" id="{3003637D-9C6E-07F2-C56D-AC42BA003C73}"/>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30A546B-4F31-0621-EBE8-D96B93A714DA}"/>
              </a:ext>
            </a:extLst>
          </p:cNvPr>
          <p:cNvSpPr/>
          <p:nvPr userDrawn="1"/>
        </p:nvSpPr>
        <p:spPr>
          <a:xfrm>
            <a:off x="1469976" y="1248405"/>
            <a:ext cx="4626023" cy="3647392"/>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BDA12CAE-6DFF-1AB4-B0D4-04AFB0C058A2}"/>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87968630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ontact Slide 2 Speakers">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F9279D-B4DF-9227-BFDD-95235D72C21B}"/>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F00C8F3-CA55-5397-4CE4-5A0E16C049EC}"/>
              </a:ext>
            </a:extLst>
          </p:cNvPr>
          <p:cNvSpPr/>
          <p:nvPr userDrawn="1"/>
        </p:nvSpPr>
        <p:spPr>
          <a:xfrm>
            <a:off x="1" y="3429000"/>
            <a:ext cx="12191999" cy="3139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Placeholder 8">
            <a:extLst>
              <a:ext uri="{FF2B5EF4-FFF2-40B4-BE49-F238E27FC236}">
                <a16:creationId xmlns:a16="http://schemas.microsoft.com/office/drawing/2014/main" id="{9B337BF2-FAC8-D8C8-F29E-5C108D83BE3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Blur radius="8"/>
                    </a14:imgEffect>
                  </a14:imgLayer>
                </a14:imgProps>
              </a:ext>
              <a:ext uri="{28A0092B-C50C-407E-A947-70E740481C1C}">
                <a14:useLocalDpi xmlns:a14="http://schemas.microsoft.com/office/drawing/2010/main" val="0"/>
              </a:ext>
            </a:extLst>
          </a:blip>
          <a:srcRect t="28906" b="28906"/>
          <a:stretch>
            <a:fillRect/>
          </a:stretch>
        </p:blipFill>
        <p:spPr>
          <a:xfrm>
            <a:off x="0" y="0"/>
            <a:ext cx="12192000" cy="3429000"/>
          </a:xfrm>
          <a:prstGeom prst="rect">
            <a:avLst/>
          </a:prstGeom>
        </p:spPr>
      </p:pic>
      <p:sp>
        <p:nvSpPr>
          <p:cNvPr id="17" name="Slide Number Placeholder 3">
            <a:extLst>
              <a:ext uri="{FF2B5EF4-FFF2-40B4-BE49-F238E27FC236}">
                <a16:creationId xmlns:a16="http://schemas.microsoft.com/office/drawing/2014/main" id="{BEBBACD0-9703-41F8-8A02-89700F2B8922}"/>
              </a:ext>
            </a:extLst>
          </p:cNvPr>
          <p:cNvSpPr>
            <a:spLocks noGrp="1"/>
          </p:cNvSpPr>
          <p:nvPr>
            <p:ph type="sldNum" sz="quarter" idx="12"/>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0" name="Text Placeholder 13">
            <a:extLst>
              <a:ext uri="{FF2B5EF4-FFF2-40B4-BE49-F238E27FC236}">
                <a16:creationId xmlns:a16="http://schemas.microsoft.com/office/drawing/2014/main" id="{E451FF30-BB22-4808-B227-7DAB058EC69D}"/>
              </a:ext>
            </a:extLst>
          </p:cNvPr>
          <p:cNvSpPr>
            <a:spLocks noGrp="1"/>
          </p:cNvSpPr>
          <p:nvPr>
            <p:ph type="body" sz="quarter" idx="14" hasCustomPrompt="1"/>
          </p:nvPr>
        </p:nvSpPr>
        <p:spPr>
          <a:xfrm>
            <a:off x="1125427" y="3627613"/>
            <a:ext cx="3515932" cy="1049792"/>
          </a:xfrm>
        </p:spPr>
        <p:txBody>
          <a:bodyPr>
            <a:normAutofit/>
          </a:bodyPr>
          <a:lstStyle>
            <a:lvl1pPr marL="0" indent="0">
              <a:buNone/>
              <a:defRPr sz="16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7" name="Rectangle 6">
            <a:extLst>
              <a:ext uri="{FF2B5EF4-FFF2-40B4-BE49-F238E27FC236}">
                <a16:creationId xmlns:a16="http://schemas.microsoft.com/office/drawing/2014/main" id="{06CD8529-000F-41F0-D98E-226C38F65E75}"/>
              </a:ext>
            </a:extLst>
          </p:cNvPr>
          <p:cNvSpPr/>
          <p:nvPr userDrawn="1"/>
        </p:nvSpPr>
        <p:spPr>
          <a:xfrm>
            <a:off x="0" y="-1"/>
            <a:ext cx="12192000" cy="3422019"/>
          </a:xfrm>
          <a:prstGeom prst="rect">
            <a:avLst/>
          </a:prstGeom>
          <a:solidFill>
            <a:srgbClr val="0054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9">
            <a:extLst>
              <a:ext uri="{FF2B5EF4-FFF2-40B4-BE49-F238E27FC236}">
                <a16:creationId xmlns:a16="http://schemas.microsoft.com/office/drawing/2014/main" id="{19BA7EC5-44B1-464C-B1A2-980FE95B69B0}"/>
              </a:ext>
            </a:extLst>
          </p:cNvPr>
          <p:cNvSpPr>
            <a:spLocks noGrp="1"/>
          </p:cNvSpPr>
          <p:nvPr>
            <p:ph type="body" sz="quarter" idx="15" hasCustomPrompt="1"/>
          </p:nvPr>
        </p:nvSpPr>
        <p:spPr>
          <a:xfrm>
            <a:off x="1125427" y="1583910"/>
            <a:ext cx="3515932" cy="1597172"/>
          </a:xfrm>
        </p:spPr>
        <p:txBody>
          <a:bodyPr>
            <a:noAutofit/>
          </a:bodyPr>
          <a:lstStyle>
            <a:lvl1pPr marL="0" indent="0">
              <a:buNone/>
              <a:defRPr sz="38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pic>
        <p:nvPicPr>
          <p:cNvPr id="4" name="Picture 3">
            <a:extLst>
              <a:ext uri="{FF2B5EF4-FFF2-40B4-BE49-F238E27FC236}">
                <a16:creationId xmlns:a16="http://schemas.microsoft.com/office/drawing/2014/main" id="{834396E3-7DCE-4C15-4C0F-1E108499A17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5" name="Rectangle 4">
            <a:extLst>
              <a:ext uri="{FF2B5EF4-FFF2-40B4-BE49-F238E27FC236}">
                <a16:creationId xmlns:a16="http://schemas.microsoft.com/office/drawing/2014/main" id="{3003637D-9C6E-07F2-C56D-AC42BA003C73}"/>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C876C1B-A464-33F8-3534-1E39F0E8D6E0}"/>
              </a:ext>
            </a:extLst>
          </p:cNvPr>
          <p:cNvSpPr/>
          <p:nvPr userDrawn="1"/>
        </p:nvSpPr>
        <p:spPr>
          <a:xfrm>
            <a:off x="6553201" y="1248405"/>
            <a:ext cx="4626023" cy="3647392"/>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9">
            <a:extLst>
              <a:ext uri="{FF2B5EF4-FFF2-40B4-BE49-F238E27FC236}">
                <a16:creationId xmlns:a16="http://schemas.microsoft.com/office/drawing/2014/main" id="{EDC0C28D-8D76-735D-8A73-8CEFCEA9FCF5}"/>
              </a:ext>
            </a:extLst>
          </p:cNvPr>
          <p:cNvSpPr>
            <a:spLocks noGrp="1"/>
          </p:cNvSpPr>
          <p:nvPr>
            <p:ph type="body" sz="quarter" idx="16" hasCustomPrompt="1"/>
          </p:nvPr>
        </p:nvSpPr>
        <p:spPr>
          <a:xfrm>
            <a:off x="6918103" y="1583910"/>
            <a:ext cx="3515932" cy="1597172"/>
          </a:xfrm>
        </p:spPr>
        <p:txBody>
          <a:bodyPr>
            <a:noAutofit/>
          </a:bodyPr>
          <a:lstStyle>
            <a:lvl1pPr marL="0" indent="0">
              <a:buNone/>
              <a:defRPr sz="38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sp>
        <p:nvSpPr>
          <p:cNvPr id="13" name="Text Placeholder 13">
            <a:extLst>
              <a:ext uri="{FF2B5EF4-FFF2-40B4-BE49-F238E27FC236}">
                <a16:creationId xmlns:a16="http://schemas.microsoft.com/office/drawing/2014/main" id="{77CEC56E-8FBD-9018-F733-487273A55B74}"/>
              </a:ext>
            </a:extLst>
          </p:cNvPr>
          <p:cNvSpPr>
            <a:spLocks noGrp="1"/>
          </p:cNvSpPr>
          <p:nvPr>
            <p:ph type="body" sz="quarter" idx="17" hasCustomPrompt="1"/>
          </p:nvPr>
        </p:nvSpPr>
        <p:spPr>
          <a:xfrm>
            <a:off x="6918103" y="3627613"/>
            <a:ext cx="3515932" cy="1049792"/>
          </a:xfrm>
        </p:spPr>
        <p:txBody>
          <a:bodyPr>
            <a:normAutofit/>
          </a:bodyPr>
          <a:lstStyle>
            <a:lvl1pPr marL="0" indent="0">
              <a:buNone/>
              <a:defRPr sz="16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19" name="Rectangle 18">
            <a:extLst>
              <a:ext uri="{FF2B5EF4-FFF2-40B4-BE49-F238E27FC236}">
                <a16:creationId xmlns:a16="http://schemas.microsoft.com/office/drawing/2014/main" id="{9D1A099B-5AFD-F094-B876-90F44031F708}"/>
              </a:ext>
            </a:extLst>
          </p:cNvPr>
          <p:cNvSpPr/>
          <p:nvPr userDrawn="1"/>
        </p:nvSpPr>
        <p:spPr>
          <a:xfrm>
            <a:off x="755601" y="1248405"/>
            <a:ext cx="4626023" cy="3647392"/>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0E86F04-E771-D81B-9982-306122BCE795}"/>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25716678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ontact Slide 3 Speakers">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8F9279D-B4DF-9227-BFDD-95235D72C21B}"/>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F00C8F3-CA55-5397-4CE4-5A0E16C049EC}"/>
              </a:ext>
            </a:extLst>
          </p:cNvPr>
          <p:cNvSpPr/>
          <p:nvPr userDrawn="1"/>
        </p:nvSpPr>
        <p:spPr>
          <a:xfrm>
            <a:off x="1" y="3422018"/>
            <a:ext cx="12191999" cy="3146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Placeholder 8">
            <a:extLst>
              <a:ext uri="{FF2B5EF4-FFF2-40B4-BE49-F238E27FC236}">
                <a16:creationId xmlns:a16="http://schemas.microsoft.com/office/drawing/2014/main" id="{9B337BF2-FAC8-D8C8-F29E-5C108D83BE3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Blur radius="8"/>
                    </a14:imgEffect>
                  </a14:imgLayer>
                </a14:imgProps>
              </a:ext>
              <a:ext uri="{28A0092B-C50C-407E-A947-70E740481C1C}">
                <a14:useLocalDpi xmlns:a14="http://schemas.microsoft.com/office/drawing/2010/main" val="0"/>
              </a:ext>
            </a:extLst>
          </a:blip>
          <a:srcRect t="28906" b="28906"/>
          <a:stretch>
            <a:fillRect/>
          </a:stretch>
        </p:blipFill>
        <p:spPr>
          <a:xfrm>
            <a:off x="0" y="0"/>
            <a:ext cx="12192000" cy="3429000"/>
          </a:xfrm>
          <a:prstGeom prst="rect">
            <a:avLst/>
          </a:prstGeom>
        </p:spPr>
      </p:pic>
      <p:sp>
        <p:nvSpPr>
          <p:cNvPr id="17" name="Slide Number Placeholder 3">
            <a:extLst>
              <a:ext uri="{FF2B5EF4-FFF2-40B4-BE49-F238E27FC236}">
                <a16:creationId xmlns:a16="http://schemas.microsoft.com/office/drawing/2014/main" id="{BEBBACD0-9703-41F8-8A02-89700F2B8922}"/>
              </a:ext>
            </a:extLst>
          </p:cNvPr>
          <p:cNvSpPr>
            <a:spLocks noGrp="1"/>
          </p:cNvSpPr>
          <p:nvPr>
            <p:ph type="sldNum" sz="quarter" idx="12"/>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7" name="Rectangle 6">
            <a:extLst>
              <a:ext uri="{FF2B5EF4-FFF2-40B4-BE49-F238E27FC236}">
                <a16:creationId xmlns:a16="http://schemas.microsoft.com/office/drawing/2014/main" id="{06CD8529-000F-41F0-D98E-226C38F65E75}"/>
              </a:ext>
            </a:extLst>
          </p:cNvPr>
          <p:cNvSpPr/>
          <p:nvPr userDrawn="1"/>
        </p:nvSpPr>
        <p:spPr>
          <a:xfrm>
            <a:off x="0" y="-1"/>
            <a:ext cx="12192000" cy="3422019"/>
          </a:xfrm>
          <a:prstGeom prst="rect">
            <a:avLst/>
          </a:prstGeom>
          <a:solidFill>
            <a:srgbClr val="0054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834396E3-7DCE-4C15-4C0F-1E108499A17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5" name="Rectangle 4">
            <a:extLst>
              <a:ext uri="{FF2B5EF4-FFF2-40B4-BE49-F238E27FC236}">
                <a16:creationId xmlns:a16="http://schemas.microsoft.com/office/drawing/2014/main" id="{3003637D-9C6E-07F2-C56D-AC42BA003C73}"/>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0E86F04-E771-D81B-9982-306122BCE795}"/>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
        <p:nvSpPr>
          <p:cNvPr id="18" name="Text Placeholder 13">
            <a:extLst>
              <a:ext uri="{FF2B5EF4-FFF2-40B4-BE49-F238E27FC236}">
                <a16:creationId xmlns:a16="http://schemas.microsoft.com/office/drawing/2014/main" id="{02987BC0-8410-3DA4-B17C-EB4657C416C6}"/>
              </a:ext>
            </a:extLst>
          </p:cNvPr>
          <p:cNvSpPr>
            <a:spLocks noGrp="1"/>
          </p:cNvSpPr>
          <p:nvPr>
            <p:ph type="body" sz="quarter" idx="20" hasCustomPrompt="1"/>
          </p:nvPr>
        </p:nvSpPr>
        <p:spPr>
          <a:xfrm>
            <a:off x="4839355" y="3804093"/>
            <a:ext cx="2513291" cy="750422"/>
          </a:xfrm>
        </p:spPr>
        <p:txBody>
          <a:bodyPr>
            <a:normAutofit/>
          </a:bodyPr>
          <a:lstStyle>
            <a:lvl1pPr marL="0" indent="0">
              <a:buNone/>
              <a:defRPr sz="14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20" name="Text Placeholder 9">
            <a:extLst>
              <a:ext uri="{FF2B5EF4-FFF2-40B4-BE49-F238E27FC236}">
                <a16:creationId xmlns:a16="http://schemas.microsoft.com/office/drawing/2014/main" id="{685E15B0-8AF6-F75C-108F-57C9EDB29151}"/>
              </a:ext>
            </a:extLst>
          </p:cNvPr>
          <p:cNvSpPr>
            <a:spLocks noGrp="1"/>
          </p:cNvSpPr>
          <p:nvPr>
            <p:ph type="body" sz="quarter" idx="21" hasCustomPrompt="1"/>
          </p:nvPr>
        </p:nvSpPr>
        <p:spPr>
          <a:xfrm>
            <a:off x="4839356" y="1760389"/>
            <a:ext cx="2513290" cy="1141705"/>
          </a:xfrm>
        </p:spPr>
        <p:txBody>
          <a:bodyPr>
            <a:noAutofit/>
          </a:bodyPr>
          <a:lstStyle>
            <a:lvl1pPr marL="0" indent="0">
              <a:buNone/>
              <a:defRPr sz="24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sp>
        <p:nvSpPr>
          <p:cNvPr id="21" name="Rectangle 20">
            <a:extLst>
              <a:ext uri="{FF2B5EF4-FFF2-40B4-BE49-F238E27FC236}">
                <a16:creationId xmlns:a16="http://schemas.microsoft.com/office/drawing/2014/main" id="{77282846-11F0-4EB0-5D7C-EC798E3CEA82}"/>
              </a:ext>
            </a:extLst>
          </p:cNvPr>
          <p:cNvSpPr/>
          <p:nvPr userDrawn="1"/>
        </p:nvSpPr>
        <p:spPr>
          <a:xfrm>
            <a:off x="4473551" y="1426539"/>
            <a:ext cx="3244898" cy="3429000"/>
          </a:xfrm>
          <a:prstGeom prst="rect">
            <a:avLst/>
          </a:prstGeom>
          <a:noFill/>
          <a:ln w="69850">
            <a:solidFill>
              <a:srgbClr val="F478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13">
            <a:extLst>
              <a:ext uri="{FF2B5EF4-FFF2-40B4-BE49-F238E27FC236}">
                <a16:creationId xmlns:a16="http://schemas.microsoft.com/office/drawing/2014/main" id="{641265A2-8EED-4F2B-DC8B-CE4106317564}"/>
              </a:ext>
            </a:extLst>
          </p:cNvPr>
          <p:cNvSpPr>
            <a:spLocks noGrp="1"/>
          </p:cNvSpPr>
          <p:nvPr>
            <p:ph type="body" sz="quarter" idx="22" hasCustomPrompt="1"/>
          </p:nvPr>
        </p:nvSpPr>
        <p:spPr>
          <a:xfrm>
            <a:off x="1096763" y="3804093"/>
            <a:ext cx="2513291" cy="750422"/>
          </a:xfrm>
        </p:spPr>
        <p:txBody>
          <a:bodyPr>
            <a:normAutofit/>
          </a:bodyPr>
          <a:lstStyle>
            <a:lvl1pPr marL="0" indent="0">
              <a:buNone/>
              <a:defRPr sz="14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26" name="Text Placeholder 9">
            <a:extLst>
              <a:ext uri="{FF2B5EF4-FFF2-40B4-BE49-F238E27FC236}">
                <a16:creationId xmlns:a16="http://schemas.microsoft.com/office/drawing/2014/main" id="{3D7B02F0-1EFD-E1B2-0C6E-EF5FE41B452E}"/>
              </a:ext>
            </a:extLst>
          </p:cNvPr>
          <p:cNvSpPr>
            <a:spLocks noGrp="1"/>
          </p:cNvSpPr>
          <p:nvPr>
            <p:ph type="body" sz="quarter" idx="23" hasCustomPrompt="1"/>
          </p:nvPr>
        </p:nvSpPr>
        <p:spPr>
          <a:xfrm>
            <a:off x="1096764" y="1760389"/>
            <a:ext cx="2513290" cy="1141705"/>
          </a:xfrm>
        </p:spPr>
        <p:txBody>
          <a:bodyPr>
            <a:noAutofit/>
          </a:bodyPr>
          <a:lstStyle>
            <a:lvl1pPr marL="0" indent="0">
              <a:buNone/>
              <a:defRPr sz="24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sp>
        <p:nvSpPr>
          <p:cNvPr id="27" name="Rectangle 26">
            <a:extLst>
              <a:ext uri="{FF2B5EF4-FFF2-40B4-BE49-F238E27FC236}">
                <a16:creationId xmlns:a16="http://schemas.microsoft.com/office/drawing/2014/main" id="{A69B5F2F-A11E-602C-8697-348AAA4E244C}"/>
              </a:ext>
            </a:extLst>
          </p:cNvPr>
          <p:cNvSpPr/>
          <p:nvPr userDrawn="1"/>
        </p:nvSpPr>
        <p:spPr>
          <a:xfrm>
            <a:off x="730959" y="1426539"/>
            <a:ext cx="3244898" cy="3429000"/>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13">
            <a:extLst>
              <a:ext uri="{FF2B5EF4-FFF2-40B4-BE49-F238E27FC236}">
                <a16:creationId xmlns:a16="http://schemas.microsoft.com/office/drawing/2014/main" id="{9D8259BD-8CF8-E9ED-5D11-93A30076AA9F}"/>
              </a:ext>
            </a:extLst>
          </p:cNvPr>
          <p:cNvSpPr>
            <a:spLocks noGrp="1"/>
          </p:cNvSpPr>
          <p:nvPr>
            <p:ph type="body" sz="quarter" idx="24" hasCustomPrompt="1"/>
          </p:nvPr>
        </p:nvSpPr>
        <p:spPr>
          <a:xfrm>
            <a:off x="8581947" y="3804093"/>
            <a:ext cx="2513291" cy="750422"/>
          </a:xfrm>
        </p:spPr>
        <p:txBody>
          <a:bodyPr>
            <a:normAutofit/>
          </a:bodyPr>
          <a:lstStyle>
            <a:lvl1pPr marL="0" indent="0">
              <a:buNone/>
              <a:defRPr sz="14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29" name="Text Placeholder 9">
            <a:extLst>
              <a:ext uri="{FF2B5EF4-FFF2-40B4-BE49-F238E27FC236}">
                <a16:creationId xmlns:a16="http://schemas.microsoft.com/office/drawing/2014/main" id="{2F5B8291-88EC-AADA-1FE3-02BF4B4C6987}"/>
              </a:ext>
            </a:extLst>
          </p:cNvPr>
          <p:cNvSpPr>
            <a:spLocks noGrp="1"/>
          </p:cNvSpPr>
          <p:nvPr>
            <p:ph type="body" sz="quarter" idx="25" hasCustomPrompt="1"/>
          </p:nvPr>
        </p:nvSpPr>
        <p:spPr>
          <a:xfrm>
            <a:off x="8581948" y="1760389"/>
            <a:ext cx="2513290" cy="1141705"/>
          </a:xfrm>
        </p:spPr>
        <p:txBody>
          <a:bodyPr>
            <a:noAutofit/>
          </a:bodyPr>
          <a:lstStyle>
            <a:lvl1pPr marL="0" indent="0">
              <a:buNone/>
              <a:defRPr sz="24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sp>
        <p:nvSpPr>
          <p:cNvPr id="30" name="Rectangle 29">
            <a:extLst>
              <a:ext uri="{FF2B5EF4-FFF2-40B4-BE49-F238E27FC236}">
                <a16:creationId xmlns:a16="http://schemas.microsoft.com/office/drawing/2014/main" id="{6E85E774-D040-2B9F-BB0E-0E0A4E1AA42B}"/>
              </a:ext>
            </a:extLst>
          </p:cNvPr>
          <p:cNvSpPr/>
          <p:nvPr userDrawn="1"/>
        </p:nvSpPr>
        <p:spPr>
          <a:xfrm>
            <a:off x="8216143" y="1426539"/>
            <a:ext cx="3244898" cy="3429000"/>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679742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1_Closing Slide">
    <p:bg>
      <p:bgPr>
        <a:solidFill>
          <a:srgbClr val="13479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4C8DA5-FB0E-C081-4158-A22DA90B0DBE}"/>
              </a:ext>
            </a:extLst>
          </p:cNvPr>
          <p:cNvSpPr/>
          <p:nvPr userDrawn="1"/>
        </p:nvSpPr>
        <p:spPr>
          <a:xfrm>
            <a:off x="0" y="3382524"/>
            <a:ext cx="12192000" cy="11272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9815B033-0735-51F0-30D3-73C91731049E}"/>
              </a:ext>
            </a:extLst>
          </p:cNvPr>
          <p:cNvSpPr txBox="1"/>
          <p:nvPr userDrawn="1"/>
        </p:nvSpPr>
        <p:spPr>
          <a:xfrm>
            <a:off x="367361" y="4720531"/>
            <a:ext cx="2743200" cy="1815882"/>
          </a:xfrm>
          <a:prstGeom prst="rect">
            <a:avLst/>
          </a:prstGeom>
          <a:noFill/>
        </p:spPr>
        <p:txBody>
          <a:bodyPr wrap="square">
            <a:spAutoFit/>
          </a:bodyPr>
          <a:lstStyle/>
          <a:p>
            <a:r>
              <a:rPr lang="en-US" sz="1600" b="1" i="0" dirty="0">
                <a:solidFill>
                  <a:srgbClr val="FFFFFF"/>
                </a:solidFill>
                <a:effectLst/>
                <a:latin typeface="Open Sans" pitchFamily="2" charset="0"/>
              </a:rPr>
              <a:t>Washington, DC</a:t>
            </a:r>
          </a:p>
          <a:p>
            <a:br>
              <a:rPr lang="en-US" sz="1600" dirty="0"/>
            </a:br>
            <a:r>
              <a:rPr lang="en-US" sz="1600" b="0" i="0" dirty="0">
                <a:solidFill>
                  <a:srgbClr val="FFFFFF"/>
                </a:solidFill>
                <a:effectLst/>
                <a:latin typeface="Open Sans" pitchFamily="2" charset="0"/>
              </a:rPr>
              <a:t>1129 20th Street, NW</a:t>
            </a:r>
            <a:br>
              <a:rPr lang="en-US" sz="1600" dirty="0"/>
            </a:br>
            <a:r>
              <a:rPr lang="en-US" sz="1600" b="0" i="0" dirty="0">
                <a:solidFill>
                  <a:srgbClr val="FFFFFF"/>
                </a:solidFill>
                <a:effectLst/>
                <a:latin typeface="Open Sans" pitchFamily="2" charset="0"/>
              </a:rPr>
              <a:t>Suite 400</a:t>
            </a:r>
            <a:br>
              <a:rPr lang="en-US" sz="1600" dirty="0"/>
            </a:br>
            <a:r>
              <a:rPr lang="en-US" sz="1600" b="0" i="0" dirty="0">
                <a:solidFill>
                  <a:srgbClr val="FFFFFF"/>
                </a:solidFill>
                <a:effectLst/>
                <a:latin typeface="Open Sans" pitchFamily="2" charset="0"/>
              </a:rPr>
              <a:t>Washington, DC 20036</a:t>
            </a:r>
            <a:br>
              <a:rPr lang="en-US" sz="1600" dirty="0"/>
            </a:br>
            <a:r>
              <a:rPr lang="en-US" sz="1600" b="0" i="0" dirty="0">
                <a:solidFill>
                  <a:srgbClr val="FFFFFF"/>
                </a:solidFill>
                <a:effectLst/>
                <a:latin typeface="Open Sans" pitchFamily="2" charset="0"/>
              </a:rPr>
              <a:t>P: 202.466.8960</a:t>
            </a:r>
            <a:br>
              <a:rPr lang="en-US" sz="1600" dirty="0"/>
            </a:br>
            <a:r>
              <a:rPr lang="en-US" sz="1600" b="0" i="0" dirty="0">
                <a:solidFill>
                  <a:srgbClr val="FFFFFF"/>
                </a:solidFill>
                <a:effectLst/>
                <a:latin typeface="Open Sans" pitchFamily="2" charset="0"/>
              </a:rPr>
              <a:t>training@feldesman.com</a:t>
            </a:r>
            <a:endParaRPr lang="en-ID" sz="1600" dirty="0">
              <a:solidFill>
                <a:schemeClr val="bg1">
                  <a:lumMod val="65000"/>
                </a:schemeClr>
              </a:solidFill>
              <a:latin typeface="Open Sans" pitchFamily="2" charset="0"/>
              <a:ea typeface="Open Sans" pitchFamily="2" charset="0"/>
              <a:cs typeface="Open Sans" pitchFamily="2" charset="0"/>
            </a:endParaRPr>
          </a:p>
        </p:txBody>
      </p:sp>
      <p:cxnSp>
        <p:nvCxnSpPr>
          <p:cNvPr id="8" name="Straight Connector 7">
            <a:extLst>
              <a:ext uri="{FF2B5EF4-FFF2-40B4-BE49-F238E27FC236}">
                <a16:creationId xmlns:a16="http://schemas.microsoft.com/office/drawing/2014/main" id="{84B1A2C8-3D2A-DA46-EECC-9C0F236E03CA}"/>
              </a:ext>
            </a:extLst>
          </p:cNvPr>
          <p:cNvCxnSpPr/>
          <p:nvPr userDrawn="1"/>
        </p:nvCxnSpPr>
        <p:spPr>
          <a:xfrm>
            <a:off x="3018971" y="4833256"/>
            <a:ext cx="0" cy="1919875"/>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12DBA7B-F385-84D7-E02E-C233C521C195}"/>
              </a:ext>
            </a:extLst>
          </p:cNvPr>
          <p:cNvSpPr/>
          <p:nvPr userDrawn="1"/>
        </p:nvSpPr>
        <p:spPr>
          <a:xfrm>
            <a:off x="3326774" y="4720531"/>
            <a:ext cx="2743200" cy="1815882"/>
          </a:xfrm>
          <a:prstGeom prst="rect">
            <a:avLst/>
          </a:prstGeom>
        </p:spPr>
        <p:txBody>
          <a:bodyPr wrap="square">
            <a:spAutoFit/>
          </a:bodyPr>
          <a:lstStyle/>
          <a:p>
            <a:r>
              <a:rPr lang="it-IT" sz="1600" b="1" i="0" dirty="0">
                <a:solidFill>
                  <a:srgbClr val="FFFFFF"/>
                </a:solidFill>
                <a:effectLst/>
                <a:latin typeface="Open Sans" pitchFamily="2" charset="0"/>
              </a:rPr>
              <a:t>Sacramento, CA</a:t>
            </a:r>
          </a:p>
          <a:p>
            <a:br>
              <a:rPr lang="it-IT" sz="1600" dirty="0"/>
            </a:br>
            <a:r>
              <a:rPr lang="it-IT" sz="1600" b="0" i="0" dirty="0">
                <a:solidFill>
                  <a:srgbClr val="FFFFFF"/>
                </a:solidFill>
                <a:effectLst/>
                <a:latin typeface="Open Sans" pitchFamily="2" charset="0"/>
              </a:rPr>
              <a:t>400 Capitol Mall</a:t>
            </a:r>
            <a:br>
              <a:rPr lang="it-IT" sz="1600" dirty="0"/>
            </a:br>
            <a:r>
              <a:rPr lang="it-IT" sz="1600" b="0" i="0" dirty="0">
                <a:solidFill>
                  <a:srgbClr val="FFFFFF"/>
                </a:solidFill>
                <a:effectLst/>
                <a:latin typeface="Open Sans" pitchFamily="2" charset="0"/>
              </a:rPr>
              <a:t>Suite 2580</a:t>
            </a:r>
            <a:br>
              <a:rPr lang="it-IT" sz="1600" dirty="0"/>
            </a:br>
            <a:r>
              <a:rPr lang="it-IT" sz="1600" b="0" i="0" dirty="0">
                <a:solidFill>
                  <a:srgbClr val="FFFFFF"/>
                </a:solidFill>
                <a:effectLst/>
                <a:latin typeface="Open Sans" pitchFamily="2" charset="0"/>
              </a:rPr>
              <a:t>Sacramento, CA 95814</a:t>
            </a:r>
            <a:br>
              <a:rPr lang="it-IT" sz="1600" dirty="0"/>
            </a:br>
            <a:r>
              <a:rPr lang="it-IT" sz="1600" b="0" i="0" dirty="0">
                <a:solidFill>
                  <a:srgbClr val="FFFFFF"/>
                </a:solidFill>
                <a:effectLst/>
                <a:latin typeface="Open Sans" pitchFamily="2" charset="0"/>
              </a:rPr>
              <a:t>P: 916.500.0755</a:t>
            </a:r>
            <a:br>
              <a:rPr lang="it-IT" sz="1600" dirty="0"/>
            </a:br>
            <a:r>
              <a:rPr lang="en-US" sz="1600" b="0" i="0" dirty="0">
                <a:solidFill>
                  <a:srgbClr val="FFFFFF"/>
                </a:solidFill>
                <a:effectLst/>
                <a:latin typeface="Open Sans" pitchFamily="2" charset="0"/>
              </a:rPr>
              <a:t>training@feldesman.com</a:t>
            </a:r>
            <a:endParaRPr lang="en-ID" sz="1600" dirty="0">
              <a:solidFill>
                <a:schemeClr val="bg1">
                  <a:lumMod val="65000"/>
                </a:schemeClr>
              </a:solidFill>
              <a:latin typeface="Open Sans" pitchFamily="2" charset="0"/>
              <a:ea typeface="Open Sans" pitchFamily="2" charset="0"/>
              <a:cs typeface="Open Sans" pitchFamily="2" charset="0"/>
            </a:endParaRPr>
          </a:p>
        </p:txBody>
      </p:sp>
      <p:pic>
        <p:nvPicPr>
          <p:cNvPr id="5" name="Picture 4" descr="Feldesman Training Solutions&#10;">
            <a:extLst>
              <a:ext uri="{FF2B5EF4-FFF2-40B4-BE49-F238E27FC236}">
                <a16:creationId xmlns:a16="http://schemas.microsoft.com/office/drawing/2014/main" id="{FD15C581-FFDD-753C-638B-BDDED65823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07016" y="5475934"/>
            <a:ext cx="4017623" cy="914400"/>
          </a:xfrm>
          <a:prstGeom prst="rect">
            <a:avLst/>
          </a:prstGeom>
        </p:spPr>
      </p:pic>
      <p:pic>
        <p:nvPicPr>
          <p:cNvPr id="7" name="Picture 6" descr="A group of people sitting at a table&#10;&#10;Description automatically generated">
            <a:extLst>
              <a:ext uri="{FF2B5EF4-FFF2-40B4-BE49-F238E27FC236}">
                <a16:creationId xmlns:a16="http://schemas.microsoft.com/office/drawing/2014/main" id="{CC55B9C2-3D2B-DB7C-B2BA-81B8E74E4ED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2301" b="22216"/>
          <a:stretch/>
        </p:blipFill>
        <p:spPr>
          <a:xfrm>
            <a:off x="0" y="-157614"/>
            <a:ext cx="12192000" cy="3540138"/>
          </a:xfrm>
          <a:prstGeom prst="rect">
            <a:avLst/>
          </a:prstGeom>
        </p:spPr>
      </p:pic>
    </p:spTree>
    <p:extLst>
      <p:ext uri="{BB962C8B-B14F-4D97-AF65-F5344CB8AC3E}">
        <p14:creationId xmlns:p14="http://schemas.microsoft.com/office/powerpoint/2010/main" val="630924461"/>
      </p:ext>
    </p:extLst>
  </p:cSld>
  <p:clrMapOvr>
    <a:masterClrMapping/>
  </p:clrMapOvr>
</p:sldLayout>
</file>

<file path=ppt/slideLayouts/slideLayout21.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userDrawn="1">
  <p:cSld name="2_Bio Slide">
    <p:spTree>
      <p:nvGrpSpPr>
        <p:cNvPr id="1" name=""/>
        <p:cNvGrpSpPr/>
        <p:nvPr/>
      </p:nvGrpSpPr>
      <p:grpSpPr>
        <a:xfrm>
          <a:off x="0" y="0"/>
          <a:ext cx="0" cy="0"/>
          <a:chOff x="0" y="0"/>
          <a:chExt cx="0" cy="0"/>
        </a:xfrm>
      </p:grpSpPr>
      <p:pic>
        <p:nvPicPr>
          <p:cNvPr id="15" name="Picture Placeholder 4">
            <a:extLst>
              <a:ext uri="{FF2B5EF4-FFF2-40B4-BE49-F238E27FC236}">
                <a16:creationId xmlns:a16="http://schemas.microsoft.com/office/drawing/2014/main" id="{00029CCE-7A16-0F84-4DF9-2FA18B2FF60B}"/>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Blur radius="5"/>
                    </a14:imgEffect>
                  </a14:imgLayer>
                </a14:imgProps>
              </a:ext>
              <a:ext uri="{28A0092B-C50C-407E-A947-70E740481C1C}">
                <a14:useLocalDpi xmlns:a14="http://schemas.microsoft.com/office/drawing/2010/main" val="0"/>
              </a:ext>
            </a:extLst>
          </a:blip>
          <a:srcRect l="31574" r="31574"/>
          <a:stretch>
            <a:fillRect/>
          </a:stretch>
        </p:blipFill>
        <p:spPr>
          <a:xfrm>
            <a:off x="9043414" y="0"/>
            <a:ext cx="3148585" cy="6858000"/>
          </a:xfrm>
          <a:prstGeom prst="rect">
            <a:avLst/>
          </a:prstGeom>
        </p:spPr>
      </p:pic>
      <p:sp>
        <p:nvSpPr>
          <p:cNvPr id="2" name="Rectangle 1">
            <a:extLst>
              <a:ext uri="{FF2B5EF4-FFF2-40B4-BE49-F238E27FC236}">
                <a16:creationId xmlns:a16="http://schemas.microsoft.com/office/drawing/2014/main" id="{65CA47B6-6982-6BDB-B9F4-F62EB6568486}"/>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E0472A1-AF49-4F71-A99E-9D65689489D0}"/>
              </a:ext>
            </a:extLst>
          </p:cNvPr>
          <p:cNvSpPr/>
          <p:nvPr userDrawn="1"/>
        </p:nvSpPr>
        <p:spPr>
          <a:xfrm>
            <a:off x="555576" y="311977"/>
            <a:ext cx="914400" cy="45719"/>
          </a:xfrm>
          <a:prstGeom prst="rect">
            <a:avLst/>
          </a:prstGeom>
          <a:solidFill>
            <a:srgbClr val="F4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2">
            <a:extLst>
              <a:ext uri="{FF2B5EF4-FFF2-40B4-BE49-F238E27FC236}">
                <a16:creationId xmlns:a16="http://schemas.microsoft.com/office/drawing/2014/main" id="{54B8402C-2D1B-4A4D-B33F-56EAB02BD9D4}"/>
              </a:ext>
            </a:extLst>
          </p:cNvPr>
          <p:cNvSpPr>
            <a:spLocks noGrp="1"/>
          </p:cNvSpPr>
          <p:nvPr>
            <p:ph type="ftr" sz="quarter" idx="12"/>
          </p:nvPr>
        </p:nvSpPr>
        <p:spPr>
          <a:xfrm>
            <a:off x="555576" y="6554107"/>
            <a:ext cx="6164538" cy="365125"/>
          </a:xfrm>
        </p:spPr>
        <p:txBody>
          <a:bodyPr/>
          <a:lstStyle>
            <a:lvl1pPr algn="l">
              <a:defRPr>
                <a:solidFill>
                  <a:schemeClr val="bg1"/>
                </a:solidFill>
                <a:latin typeface="Open Sans Light" pitchFamily="2" charset="0"/>
                <a:ea typeface="Open Sans Light" pitchFamily="2" charset="0"/>
                <a:cs typeface="Open Sans Light" pitchFamily="2" charset="0"/>
              </a:defRPr>
            </a:lvl1pPr>
          </a:lstStyle>
          <a:p>
            <a:r>
              <a:rPr lang="en-US" dirty="0">
                <a:latin typeface="Open Sans" panose="020B0606030504020204"/>
              </a:rPr>
              <a:t>Feldesman LLP. © 2026 All rights reserved.  |  Feldesman.com</a:t>
            </a:r>
          </a:p>
        </p:txBody>
      </p:sp>
      <p:sp>
        <p:nvSpPr>
          <p:cNvPr id="6" name="TextBox 5">
            <a:extLst>
              <a:ext uri="{FF2B5EF4-FFF2-40B4-BE49-F238E27FC236}">
                <a16:creationId xmlns:a16="http://schemas.microsoft.com/office/drawing/2014/main" id="{68ECF2E4-7936-F228-9CD7-6621E4A6D40E}"/>
              </a:ext>
            </a:extLst>
          </p:cNvPr>
          <p:cNvSpPr txBox="1"/>
          <p:nvPr userDrawn="1"/>
        </p:nvSpPr>
        <p:spPr>
          <a:xfrm>
            <a:off x="555576" y="397065"/>
            <a:ext cx="4346703" cy="584775"/>
          </a:xfrm>
          <a:prstGeom prst="rect">
            <a:avLst/>
          </a:prstGeom>
          <a:noFill/>
        </p:spPr>
        <p:txBody>
          <a:bodyPr wrap="none" rtlCol="0">
            <a:spAutoFit/>
          </a:bodyPr>
          <a:lstStyle/>
          <a:p>
            <a:r>
              <a:rPr lang="en-US" sz="3200" b="1" dirty="0">
                <a:solidFill>
                  <a:srgbClr val="13479D"/>
                </a:solidFill>
                <a:latin typeface="Open Sans ExtraBold" pitchFamily="2" charset="0"/>
                <a:ea typeface="Open Sans ExtraBold" pitchFamily="2" charset="0"/>
                <a:cs typeface="Open Sans ExtraBold" pitchFamily="2" charset="0"/>
              </a:rPr>
              <a:t>TODAY’S PRESENTER</a:t>
            </a:r>
            <a:endParaRPr lang="en-ID" sz="3200" b="1" dirty="0">
              <a:solidFill>
                <a:srgbClr val="13479D"/>
              </a:solidFill>
              <a:latin typeface="Open Sans ExtraBold" pitchFamily="2" charset="0"/>
              <a:ea typeface="Open Sans ExtraBold" pitchFamily="2" charset="0"/>
              <a:cs typeface="Open Sans ExtraBold" pitchFamily="2" charset="0"/>
            </a:endParaRPr>
          </a:p>
        </p:txBody>
      </p:sp>
      <p:sp>
        <p:nvSpPr>
          <p:cNvPr id="18" name="Rectangle 17">
            <a:extLst>
              <a:ext uri="{FF2B5EF4-FFF2-40B4-BE49-F238E27FC236}">
                <a16:creationId xmlns:a16="http://schemas.microsoft.com/office/drawing/2014/main" id="{21EFE090-5308-0131-A3F3-C336EE7662DF}"/>
              </a:ext>
            </a:extLst>
          </p:cNvPr>
          <p:cNvSpPr/>
          <p:nvPr userDrawn="1"/>
        </p:nvSpPr>
        <p:spPr>
          <a:xfrm>
            <a:off x="9043418" y="0"/>
            <a:ext cx="3148582" cy="6593336"/>
          </a:xfrm>
          <a:prstGeom prst="rect">
            <a:avLst/>
          </a:prstGeom>
          <a:solidFill>
            <a:srgbClr val="13479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20" name="Group 19">
            <a:extLst>
              <a:ext uri="{FF2B5EF4-FFF2-40B4-BE49-F238E27FC236}">
                <a16:creationId xmlns:a16="http://schemas.microsoft.com/office/drawing/2014/main" id="{E228422A-9AD8-EE17-DEF7-74ECF024AF5F}"/>
              </a:ext>
            </a:extLst>
          </p:cNvPr>
          <p:cNvGrpSpPr/>
          <p:nvPr userDrawn="1"/>
        </p:nvGrpSpPr>
        <p:grpSpPr>
          <a:xfrm>
            <a:off x="7469851" y="1271017"/>
            <a:ext cx="4453743" cy="4288535"/>
            <a:chOff x="4434840" y="1329536"/>
            <a:chExt cx="7612736" cy="5299864"/>
          </a:xfrm>
        </p:grpSpPr>
        <p:sp>
          <p:nvSpPr>
            <p:cNvPr id="21" name="Rectangle: Rounded Corners 20">
              <a:extLst>
                <a:ext uri="{FF2B5EF4-FFF2-40B4-BE49-F238E27FC236}">
                  <a16:creationId xmlns:a16="http://schemas.microsoft.com/office/drawing/2014/main" id="{0BAD9E9B-D97B-48E2-693E-B606ACBCB18E}"/>
                </a:ext>
              </a:extLst>
            </p:cNvPr>
            <p:cNvSpPr/>
            <p:nvPr/>
          </p:nvSpPr>
          <p:spPr>
            <a:xfrm>
              <a:off x="8237424" y="1329536"/>
              <a:ext cx="3810152" cy="5299864"/>
            </a:xfrm>
            <a:prstGeom prst="roundRect">
              <a:avLst>
                <a:gd name="adj" fmla="val 4533"/>
              </a:avLst>
            </a:prstGeom>
            <a:solidFill>
              <a:schemeClr val="tx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2" name="Rectangle: Rounded Corners 21">
              <a:extLst>
                <a:ext uri="{FF2B5EF4-FFF2-40B4-BE49-F238E27FC236}">
                  <a16:creationId xmlns:a16="http://schemas.microsoft.com/office/drawing/2014/main" id="{89EA97C4-42EF-528F-FCC2-AEB3BFCE1B3E}"/>
                </a:ext>
              </a:extLst>
            </p:cNvPr>
            <p:cNvSpPr/>
            <p:nvPr/>
          </p:nvSpPr>
          <p:spPr>
            <a:xfrm>
              <a:off x="4434840" y="1549456"/>
              <a:ext cx="6908674" cy="4765343"/>
            </a:xfrm>
            <a:prstGeom prst="roundRect">
              <a:avLst>
                <a:gd name="adj" fmla="val 0"/>
              </a:avLst>
            </a:prstGeom>
            <a:solidFill>
              <a:schemeClr val="bg1"/>
            </a:solidFill>
            <a:ln>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pic>
        <p:nvPicPr>
          <p:cNvPr id="17" name="Picture 16">
            <a:extLst>
              <a:ext uri="{FF2B5EF4-FFF2-40B4-BE49-F238E27FC236}">
                <a16:creationId xmlns:a16="http://schemas.microsoft.com/office/drawing/2014/main" id="{9F84D2CB-13CF-4902-3A58-FA38BAF259C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5" name="Text Placeholder 4">
            <a:extLst>
              <a:ext uri="{FF2B5EF4-FFF2-40B4-BE49-F238E27FC236}">
                <a16:creationId xmlns:a16="http://schemas.microsoft.com/office/drawing/2014/main" id="{C12072DA-462C-4A0B-9C44-842E9435130F}"/>
              </a:ext>
            </a:extLst>
          </p:cNvPr>
          <p:cNvSpPr>
            <a:spLocks noGrp="1"/>
          </p:cNvSpPr>
          <p:nvPr>
            <p:ph type="body" sz="quarter" idx="16"/>
          </p:nvPr>
        </p:nvSpPr>
        <p:spPr>
          <a:xfrm>
            <a:off x="960438" y="2774536"/>
            <a:ext cx="6164262" cy="3370263"/>
          </a:xfrm>
        </p:spPr>
        <p:txBody>
          <a:bodyPr>
            <a:normAutofit/>
          </a:bodyPr>
          <a:lstStyle>
            <a:lvl1pPr marL="0" indent="0">
              <a:buNone/>
              <a:defRPr sz="1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a:p>
        </p:txBody>
      </p:sp>
      <p:sp>
        <p:nvSpPr>
          <p:cNvPr id="16" name="Text Placeholder 8">
            <a:extLst>
              <a:ext uri="{FF2B5EF4-FFF2-40B4-BE49-F238E27FC236}">
                <a16:creationId xmlns:a16="http://schemas.microsoft.com/office/drawing/2014/main" id="{EE6B4913-912E-4690-92A1-580D7A6468A1}"/>
              </a:ext>
            </a:extLst>
          </p:cNvPr>
          <p:cNvSpPr>
            <a:spLocks noGrp="1"/>
          </p:cNvSpPr>
          <p:nvPr>
            <p:ph type="body" sz="quarter" idx="17" hasCustomPrompt="1"/>
          </p:nvPr>
        </p:nvSpPr>
        <p:spPr>
          <a:xfrm>
            <a:off x="960794" y="1466063"/>
            <a:ext cx="6163906" cy="584775"/>
          </a:xfrm>
        </p:spPr>
        <p:txBody>
          <a:bodyPr anchor="ctr">
            <a:normAutofit/>
          </a:bodyPr>
          <a:lstStyle>
            <a:lvl1pPr marL="0" indent="0">
              <a:buNone/>
              <a:defRPr sz="2400" b="1">
                <a:solidFill>
                  <a:srgbClr val="F47920"/>
                </a:solidFill>
                <a:latin typeface="Open Sans" pitchFamily="2" charset="0"/>
                <a:ea typeface="Open Sans" pitchFamily="2" charset="0"/>
                <a:cs typeface="Open Sans"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Name</a:t>
            </a:r>
          </a:p>
        </p:txBody>
      </p:sp>
      <p:sp>
        <p:nvSpPr>
          <p:cNvPr id="24" name="Text Placeholder 23">
            <a:extLst>
              <a:ext uri="{FF2B5EF4-FFF2-40B4-BE49-F238E27FC236}">
                <a16:creationId xmlns:a16="http://schemas.microsoft.com/office/drawing/2014/main" id="{D0467AED-D8A4-A248-B132-8D04547977BD}"/>
              </a:ext>
            </a:extLst>
          </p:cNvPr>
          <p:cNvSpPr>
            <a:spLocks noGrp="1"/>
          </p:cNvSpPr>
          <p:nvPr>
            <p:ph type="body" sz="quarter" idx="18" hasCustomPrompt="1"/>
          </p:nvPr>
        </p:nvSpPr>
        <p:spPr>
          <a:xfrm>
            <a:off x="960438" y="2050838"/>
            <a:ext cx="5216299" cy="663497"/>
          </a:xfrm>
        </p:spPr>
        <p:txBody>
          <a:bodyPr>
            <a:noAutofit/>
          </a:bodyPr>
          <a:lstStyle>
            <a:lvl1pPr marL="0" indent="0">
              <a:buNone/>
              <a:defRPr sz="1800">
                <a:solidFill>
                  <a:srgbClr val="13479D"/>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Title</a:t>
            </a:r>
          </a:p>
          <a:p>
            <a:pPr lvl="0"/>
            <a:r>
              <a:rPr lang="en-US" dirty="0"/>
              <a:t>Speaker Email</a:t>
            </a:r>
          </a:p>
        </p:txBody>
      </p:sp>
      <p:sp>
        <p:nvSpPr>
          <p:cNvPr id="26" name="Picture Placeholder 25">
            <a:extLst>
              <a:ext uri="{FF2B5EF4-FFF2-40B4-BE49-F238E27FC236}">
                <a16:creationId xmlns:a16="http://schemas.microsoft.com/office/drawing/2014/main" id="{7DC75C23-4853-E887-7819-B9E7497DC1D8}"/>
              </a:ext>
            </a:extLst>
          </p:cNvPr>
          <p:cNvSpPr>
            <a:spLocks noGrp="1"/>
          </p:cNvSpPr>
          <p:nvPr>
            <p:ph type="pic" sz="quarter" idx="19"/>
          </p:nvPr>
        </p:nvSpPr>
        <p:spPr>
          <a:xfrm>
            <a:off x="8417814" y="1625244"/>
            <a:ext cx="2917985" cy="3504643"/>
          </a:xfrm>
        </p:spPr>
        <p:txBody>
          <a:bodyPr/>
          <a:lstStyle/>
          <a:p>
            <a:endParaRPr lang="en-US" dirty="0"/>
          </a:p>
        </p:txBody>
      </p:sp>
      <p:sp>
        <p:nvSpPr>
          <p:cNvPr id="3" name="Slide Number Placeholder 3">
            <a:extLst>
              <a:ext uri="{FF2B5EF4-FFF2-40B4-BE49-F238E27FC236}">
                <a16:creationId xmlns:a16="http://schemas.microsoft.com/office/drawing/2014/main" id="{D056D2FC-6CE9-B37A-9DF9-0CF74112F2FA}"/>
              </a:ext>
            </a:extLst>
          </p:cNvPr>
          <p:cNvSpPr>
            <a:spLocks noGrp="1"/>
          </p:cNvSpPr>
          <p:nvPr>
            <p:ph type="sldNum" sz="quarter" idx="20"/>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Tree>
    <p:extLst>
      <p:ext uri="{BB962C8B-B14F-4D97-AF65-F5344CB8AC3E}">
        <p14:creationId xmlns:p14="http://schemas.microsoft.com/office/powerpoint/2010/main" val="3381282489"/>
      </p:ext>
    </p:extLst>
  </p:cSld>
  <p:clrMapOvr>
    <a:masterClrMapping/>
  </p:clrMapOvr>
</p:sldLayout>
</file>

<file path=ppt/slideLayouts/slideLayout22.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Main Titl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blurry image of a building&#10;&#10;Description automatically generated">
            <a:extLst>
              <a:ext uri="{FF2B5EF4-FFF2-40B4-BE49-F238E27FC236}">
                <a16:creationId xmlns:a16="http://schemas.microsoft.com/office/drawing/2014/main" id="{AA270F76-3CDB-7E80-55BB-3DC3E6B9933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30526"/>
          <a:stretch/>
        </p:blipFill>
        <p:spPr>
          <a:xfrm>
            <a:off x="1" y="-1071"/>
            <a:ext cx="12191999" cy="6859071"/>
          </a:xfrm>
          <a:prstGeom prst="rect">
            <a:avLst/>
          </a:prstGeom>
        </p:spPr>
      </p:pic>
      <p:sp>
        <p:nvSpPr>
          <p:cNvPr id="2" name="Rectangle 1">
            <a:extLst>
              <a:ext uri="{FF2B5EF4-FFF2-40B4-BE49-F238E27FC236}">
                <a16:creationId xmlns:a16="http://schemas.microsoft.com/office/drawing/2014/main" id="{97B9088C-0A3F-C7E5-7A9F-9322AC470D78}"/>
              </a:ext>
            </a:extLst>
          </p:cNvPr>
          <p:cNvSpPr/>
          <p:nvPr userDrawn="1"/>
        </p:nvSpPr>
        <p:spPr>
          <a:xfrm>
            <a:off x="-1" y="3"/>
            <a:ext cx="12192000" cy="6857997"/>
          </a:xfrm>
          <a:prstGeom prst="rect">
            <a:avLst/>
          </a:prstGeom>
          <a:solidFill>
            <a:srgbClr val="002A5B">
              <a:alpha val="6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8395B36-DA31-E6C1-39F9-8CAF8ACA3CF3}"/>
              </a:ext>
            </a:extLst>
          </p:cNvPr>
          <p:cNvSpPr/>
          <p:nvPr userDrawn="1"/>
        </p:nvSpPr>
        <p:spPr>
          <a:xfrm>
            <a:off x="1385713" y="4759207"/>
            <a:ext cx="4924425"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2130A6FE-54FA-9347-EFCE-F49EF852CB52}"/>
              </a:ext>
            </a:extLst>
          </p:cNvPr>
          <p:cNvSpPr/>
          <p:nvPr userDrawn="1"/>
        </p:nvSpPr>
        <p:spPr>
          <a:xfrm>
            <a:off x="721217" y="566670"/>
            <a:ext cx="10882648" cy="5640947"/>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2D9A15DF-80AA-29C0-079E-66B79040CA4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71413" y="1189413"/>
            <a:ext cx="2957688" cy="703800"/>
          </a:xfrm>
          <a:prstGeom prst="rect">
            <a:avLst/>
          </a:prstGeom>
          <a:ln>
            <a:solidFill>
              <a:srgbClr val="F47920"/>
            </a:solidFill>
          </a:ln>
        </p:spPr>
      </p:pic>
      <p:sp>
        <p:nvSpPr>
          <p:cNvPr id="12" name="Text Placeholder 3">
            <a:extLst>
              <a:ext uri="{FF2B5EF4-FFF2-40B4-BE49-F238E27FC236}">
                <a16:creationId xmlns:a16="http://schemas.microsoft.com/office/drawing/2014/main" id="{144D3D2B-890F-C2DD-F790-16B304CA6603}"/>
              </a:ext>
            </a:extLst>
          </p:cNvPr>
          <p:cNvSpPr>
            <a:spLocks noGrp="1"/>
          </p:cNvSpPr>
          <p:nvPr>
            <p:ph type="body" sz="quarter" idx="12"/>
          </p:nvPr>
        </p:nvSpPr>
        <p:spPr>
          <a:xfrm>
            <a:off x="1271413" y="4904826"/>
            <a:ext cx="7005638" cy="519339"/>
          </a:xfrm>
          <a:ln>
            <a:noFill/>
          </a:ln>
        </p:spPr>
        <p:txBody>
          <a:bodyPr>
            <a:normAutofit/>
          </a:bodyPr>
          <a:lstStyle>
            <a:lvl1pPr marL="0" indent="0">
              <a:buNone/>
              <a:defRPr sz="1800">
                <a:solidFill>
                  <a:schemeClr val="bg1"/>
                </a:solidFill>
              </a:defRPr>
            </a:lvl1pPr>
          </a:lstStyle>
          <a:p>
            <a:pPr algn="l"/>
            <a:r>
              <a:rPr lang="en-US" sz="1800" dirty="0">
                <a:solidFill>
                  <a:schemeClr val="bg1"/>
                </a:solidFill>
                <a:latin typeface="Open Sans" pitchFamily="2" charset="0"/>
                <a:ea typeface="Open Sans" pitchFamily="2" charset="0"/>
                <a:cs typeface="Open Sans" pitchFamily="2" charset="0"/>
              </a:rPr>
              <a:t>LOREM IPSUM DOLOR SIT AMET.</a:t>
            </a:r>
          </a:p>
        </p:txBody>
      </p:sp>
      <p:sp>
        <p:nvSpPr>
          <p:cNvPr id="13" name="Text Placeholder 2">
            <a:extLst>
              <a:ext uri="{FF2B5EF4-FFF2-40B4-BE49-F238E27FC236}">
                <a16:creationId xmlns:a16="http://schemas.microsoft.com/office/drawing/2014/main" id="{D4CB0279-C466-00B3-BD0B-DF0202272D4B}"/>
              </a:ext>
            </a:extLst>
          </p:cNvPr>
          <p:cNvSpPr>
            <a:spLocks noGrp="1"/>
          </p:cNvSpPr>
          <p:nvPr>
            <p:ph type="body" sz="quarter" idx="11" hasCustomPrompt="1"/>
          </p:nvPr>
        </p:nvSpPr>
        <p:spPr>
          <a:xfrm>
            <a:off x="1271413" y="3951497"/>
            <a:ext cx="9392294" cy="785746"/>
          </a:xfrm>
          <a:ln>
            <a:noFill/>
          </a:ln>
        </p:spPr>
        <p:txBody>
          <a:bodyPr>
            <a:normAutofit/>
          </a:bodyPr>
          <a:lstStyle>
            <a:lvl1pPr marL="0" indent="0">
              <a:buNone/>
              <a:defRPr sz="48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algn="l"/>
            <a:r>
              <a:rPr lang="en-US" sz="4800" dirty="0">
                <a:solidFill>
                  <a:schemeClr val="bg1"/>
                </a:solidFill>
                <a:latin typeface="Open Sans ExtraBold" pitchFamily="2" charset="0"/>
                <a:ea typeface="Open Sans ExtraBold" pitchFamily="2" charset="0"/>
                <a:cs typeface="Open Sans ExtraBold" pitchFamily="2" charset="0"/>
              </a:rPr>
              <a:t>PRESENTATION TITLE HERE</a:t>
            </a:r>
          </a:p>
        </p:txBody>
      </p:sp>
    </p:spTree>
    <p:extLst>
      <p:ext uri="{BB962C8B-B14F-4D97-AF65-F5344CB8AC3E}">
        <p14:creationId xmlns:p14="http://schemas.microsoft.com/office/powerpoint/2010/main" val="3245000223"/>
      </p:ext>
    </p:extLst>
  </p:cSld>
  <p:clrMapOvr>
    <a:masterClrMapping/>
  </p:clrMapOvr>
</p:sldLayout>
</file>

<file path=ppt/slideLayouts/slideLayout23.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Disclaimer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0472A1-AF49-4F71-A99E-9D65689489D0}"/>
              </a:ext>
            </a:extLst>
          </p:cNvPr>
          <p:cNvSpPr/>
          <p:nvPr userDrawn="1"/>
        </p:nvSpPr>
        <p:spPr>
          <a:xfrm>
            <a:off x="555576" y="311977"/>
            <a:ext cx="914400" cy="45719"/>
          </a:xfrm>
          <a:prstGeom prst="rect">
            <a:avLst/>
          </a:prstGeom>
          <a:solidFill>
            <a:srgbClr val="F4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8ECF2E4-7936-F228-9CD7-6621E4A6D40E}"/>
              </a:ext>
            </a:extLst>
          </p:cNvPr>
          <p:cNvSpPr txBox="1"/>
          <p:nvPr userDrawn="1"/>
        </p:nvSpPr>
        <p:spPr>
          <a:xfrm>
            <a:off x="555576" y="397065"/>
            <a:ext cx="2712602" cy="584775"/>
          </a:xfrm>
          <a:prstGeom prst="rect">
            <a:avLst/>
          </a:prstGeom>
          <a:noFill/>
        </p:spPr>
        <p:txBody>
          <a:bodyPr wrap="none" rtlCol="0">
            <a:spAutoFit/>
          </a:bodyPr>
          <a:lstStyle/>
          <a:p>
            <a:r>
              <a:rPr lang="en-US" sz="3200" b="1" dirty="0">
                <a:solidFill>
                  <a:srgbClr val="13479D"/>
                </a:solidFill>
                <a:latin typeface="Open Sans ExtraBold" pitchFamily="2" charset="0"/>
                <a:ea typeface="Open Sans ExtraBold" pitchFamily="2" charset="0"/>
                <a:cs typeface="Open Sans ExtraBold" pitchFamily="2" charset="0"/>
              </a:rPr>
              <a:t>DISCLAIMER</a:t>
            </a:r>
            <a:endParaRPr lang="en-ID" sz="3200" b="1" dirty="0">
              <a:solidFill>
                <a:srgbClr val="13479D"/>
              </a:solidFill>
              <a:latin typeface="Open Sans ExtraBold" pitchFamily="2" charset="0"/>
              <a:ea typeface="Open Sans ExtraBold" pitchFamily="2" charset="0"/>
              <a:cs typeface="Open Sans ExtraBold" pitchFamily="2" charset="0"/>
            </a:endParaRPr>
          </a:p>
        </p:txBody>
      </p:sp>
      <p:pic>
        <p:nvPicPr>
          <p:cNvPr id="2" name="Picture 1">
            <a:extLst>
              <a:ext uri="{FF2B5EF4-FFF2-40B4-BE49-F238E27FC236}">
                <a16:creationId xmlns:a16="http://schemas.microsoft.com/office/drawing/2014/main" id="{D228D0B1-75C9-4726-E4A9-008BF90C67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4827814F-4B42-5DD3-81FA-E61C0B9A5367}"/>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523B9132-1A8D-4111-0CC5-88BDCA763083}"/>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3" name="TextBox 12">
            <a:extLst>
              <a:ext uri="{FF2B5EF4-FFF2-40B4-BE49-F238E27FC236}">
                <a16:creationId xmlns:a16="http://schemas.microsoft.com/office/drawing/2014/main" id="{F08D9A94-6931-BA6A-FA55-96ECD02001FB}"/>
              </a:ext>
            </a:extLst>
          </p:cNvPr>
          <p:cNvSpPr txBox="1"/>
          <p:nvPr userDrawn="1"/>
        </p:nvSpPr>
        <p:spPr>
          <a:xfrm>
            <a:off x="555576" y="1099457"/>
            <a:ext cx="11103429" cy="4724370"/>
          </a:xfrm>
          <a:prstGeom prst="rect">
            <a:avLst/>
          </a:prstGeom>
          <a:noFill/>
        </p:spPr>
        <p:txBody>
          <a:bodyPr wrap="square" rtlCol="0">
            <a:spAutoFit/>
          </a:bodyPr>
          <a:lstStyle/>
          <a:p>
            <a:r>
              <a:rPr lang="en-US" sz="2600" dirty="0">
                <a:effectLst/>
              </a:rPr>
              <a:t>These materials have been prepared by the attorneys of Feldesman Leifer LLP. </a:t>
            </a:r>
            <a:r>
              <a:rPr lang="en-US" sz="2600" b="1" dirty="0">
                <a:effectLst/>
              </a:rPr>
              <a:t>The opinions expressed in these materials are the views of Feldesman Leifer LLP and not necessarily the views of the federal government, any state government or of any other organization or person. </a:t>
            </a:r>
          </a:p>
          <a:p>
            <a:pPr>
              <a:spcBef>
                <a:spcPts val="1800"/>
              </a:spcBef>
            </a:pPr>
            <a:r>
              <a:rPr lang="en-US" sz="2600" dirty="0"/>
              <a:t>The materials are being issued with the understanding that the authors are not engaged in rendering legal or other professional services. </a:t>
            </a:r>
            <a:r>
              <a:rPr lang="en-US" sz="2600" b="1" dirty="0"/>
              <a:t>If legal assistance or other expert assistance is required, the services of a competent professional with knowledge of your specific circumstances should be sought.</a:t>
            </a:r>
          </a:p>
          <a:p>
            <a:endParaRPr lang="en-US" sz="2600" dirty="0"/>
          </a:p>
        </p:txBody>
      </p:sp>
      <p:sp>
        <p:nvSpPr>
          <p:cNvPr id="9" name="TextBox 8">
            <a:extLst>
              <a:ext uri="{FF2B5EF4-FFF2-40B4-BE49-F238E27FC236}">
                <a16:creationId xmlns:a16="http://schemas.microsoft.com/office/drawing/2014/main" id="{2EF0708C-8456-EE24-4D36-D2CC03EEA998}"/>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880042888"/>
      </p:ext>
    </p:extLst>
  </p:cSld>
  <p:clrMapOvr>
    <a:masterClrMapping/>
  </p:clrMapOvr>
</p:sldLayout>
</file>

<file path=ppt/slideLayouts/slideLayout24.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opyright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0472A1-AF49-4F71-A99E-9D65689489D0}"/>
              </a:ext>
            </a:extLst>
          </p:cNvPr>
          <p:cNvSpPr/>
          <p:nvPr userDrawn="1"/>
        </p:nvSpPr>
        <p:spPr>
          <a:xfrm>
            <a:off x="555576" y="311977"/>
            <a:ext cx="914400" cy="45719"/>
          </a:xfrm>
          <a:prstGeom prst="rect">
            <a:avLst/>
          </a:prstGeom>
          <a:solidFill>
            <a:srgbClr val="F4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8ECF2E4-7936-F228-9CD7-6621E4A6D40E}"/>
              </a:ext>
            </a:extLst>
          </p:cNvPr>
          <p:cNvSpPr txBox="1"/>
          <p:nvPr userDrawn="1"/>
        </p:nvSpPr>
        <p:spPr>
          <a:xfrm>
            <a:off x="555576" y="397065"/>
            <a:ext cx="9498691" cy="584775"/>
          </a:xfrm>
          <a:prstGeom prst="rect">
            <a:avLst/>
          </a:prstGeom>
          <a:noFill/>
        </p:spPr>
        <p:txBody>
          <a:bodyPr wrap="none" rtlCol="0">
            <a:spAutoFit/>
          </a:bodyPr>
          <a:lstStyle/>
          <a:p>
            <a:r>
              <a:rPr lang="en-US" sz="3100" b="1" dirty="0">
                <a:solidFill>
                  <a:srgbClr val="13479D"/>
                </a:solidFill>
                <a:latin typeface="Open Sans ExtraBold" pitchFamily="2" charset="0"/>
                <a:ea typeface="Open Sans ExtraBold" pitchFamily="2" charset="0"/>
                <a:cs typeface="Open Sans ExtraBold" pitchFamily="2" charset="0"/>
              </a:rPr>
              <a:t>COPYRIGHT NOTICE OF ORIGINAL MATERIALS</a:t>
            </a:r>
            <a:endParaRPr lang="en-ID" sz="3100" b="1" dirty="0">
              <a:solidFill>
                <a:srgbClr val="13479D"/>
              </a:solidFill>
              <a:latin typeface="Open Sans ExtraBold" pitchFamily="2" charset="0"/>
              <a:ea typeface="Open Sans ExtraBold" pitchFamily="2" charset="0"/>
              <a:cs typeface="Open Sans ExtraBold" pitchFamily="2" charset="0"/>
            </a:endParaRPr>
          </a:p>
        </p:txBody>
      </p:sp>
      <p:pic>
        <p:nvPicPr>
          <p:cNvPr id="2" name="Picture 1">
            <a:extLst>
              <a:ext uri="{FF2B5EF4-FFF2-40B4-BE49-F238E27FC236}">
                <a16:creationId xmlns:a16="http://schemas.microsoft.com/office/drawing/2014/main" id="{D228D0B1-75C9-4726-E4A9-008BF90C67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4827814F-4B42-5DD3-81FA-E61C0B9A5367}"/>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523B9132-1A8D-4111-0CC5-88BDCA763083}"/>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3" name="TextBox 12">
            <a:extLst>
              <a:ext uri="{FF2B5EF4-FFF2-40B4-BE49-F238E27FC236}">
                <a16:creationId xmlns:a16="http://schemas.microsoft.com/office/drawing/2014/main" id="{F08D9A94-6931-BA6A-FA55-96ECD02001FB}"/>
              </a:ext>
            </a:extLst>
          </p:cNvPr>
          <p:cNvSpPr txBox="1"/>
          <p:nvPr userDrawn="1"/>
        </p:nvSpPr>
        <p:spPr>
          <a:xfrm>
            <a:off x="555576" y="1099457"/>
            <a:ext cx="11103429" cy="4708981"/>
          </a:xfrm>
          <a:prstGeom prst="rect">
            <a:avLst/>
          </a:prstGeom>
          <a:noFill/>
        </p:spPr>
        <p:txBody>
          <a:bodyPr wrap="square" rtlCol="0">
            <a:spAutoFit/>
          </a:bodyPr>
          <a:lstStyle/>
          <a:p>
            <a:pPr marL="342900" indent="-342900" rtl="0">
              <a:spcBef>
                <a:spcPts val="600"/>
              </a:spcBef>
              <a:buFont typeface="Arial" panose="020B0604020202020204" pitchFamily="34" charset="0"/>
              <a:buChar char="•"/>
            </a:pPr>
            <a:r>
              <a:rPr lang="en-US" sz="2000" dirty="0">
                <a:solidFill>
                  <a:schemeClr val="tx1"/>
                </a:solidFill>
                <a:effectLst/>
              </a:rPr>
              <a:t>These slides are being made available to you and your organization as a participant of a Feldesman Leifer LLP program. You are ONLY permitted to duplicate, reproduce and/or distribute these materials within your organization.</a:t>
            </a:r>
          </a:p>
          <a:p>
            <a:pPr marL="342900" indent="-342900" rtl="0">
              <a:spcBef>
                <a:spcPts val="600"/>
              </a:spcBef>
              <a:buFont typeface="Arial" panose="020B0604020202020204" pitchFamily="34" charset="0"/>
              <a:buChar char="•"/>
            </a:pPr>
            <a:r>
              <a:rPr lang="en-US" sz="2000" dirty="0">
                <a:solidFill>
                  <a:schemeClr val="tx1"/>
                </a:solidFill>
                <a:effectLst/>
              </a:rPr>
              <a:t>Note: a membership organization may not consider its members to be “within the organization” for purposes of sharing materials.</a:t>
            </a:r>
          </a:p>
          <a:p>
            <a:pPr marL="342900" indent="-342900" rtl="0">
              <a:spcBef>
                <a:spcPts val="600"/>
              </a:spcBef>
              <a:buFont typeface="Arial" panose="020B0604020202020204" pitchFamily="34" charset="0"/>
              <a:buChar char="•"/>
            </a:pPr>
            <a:r>
              <a:rPr lang="en-US" sz="2000" dirty="0">
                <a:solidFill>
                  <a:schemeClr val="tx1"/>
                </a:solidFill>
                <a:effectLst/>
              </a:rPr>
              <a:t>These slides may not be otherwise photocopied, reproduced, duplicated, and/or distributed outside your organization and/or posted on a website without prior written permission from the authors. </a:t>
            </a:r>
          </a:p>
          <a:p>
            <a:pPr marL="342900" indent="-342900" rtl="0">
              <a:spcBef>
                <a:spcPts val="600"/>
              </a:spcBef>
              <a:buFont typeface="Arial" panose="020B0604020202020204" pitchFamily="34" charset="0"/>
              <a:buChar char="•"/>
            </a:pPr>
            <a:r>
              <a:rPr lang="en-US" sz="2000" dirty="0">
                <a:solidFill>
                  <a:schemeClr val="tx1"/>
                </a:solidFill>
                <a:effectLst/>
              </a:rPr>
              <a:t>Any other use or disclosure is a violation of federal copyright law and is punishable by the imposition of substantial fines.</a:t>
            </a:r>
          </a:p>
          <a:p>
            <a:pPr marL="342900" indent="-342900" rtl="0">
              <a:spcBef>
                <a:spcPts val="600"/>
              </a:spcBef>
              <a:buFont typeface="Arial" panose="020B0604020202020204" pitchFamily="34" charset="0"/>
              <a:buChar char="•"/>
            </a:pPr>
            <a:r>
              <a:rPr lang="en-US" sz="2000" dirty="0">
                <a:solidFill>
                  <a:schemeClr val="tx1"/>
                </a:solidFill>
                <a:effectLst/>
              </a:rPr>
              <a:t>Copyright is claimed in all original material, including but not limited to these slides and other resources or handouts provided in connection to this training, exclusive of any materials from federal laws and regulations and any documents published by the federal government.</a:t>
            </a:r>
          </a:p>
        </p:txBody>
      </p:sp>
      <p:sp>
        <p:nvSpPr>
          <p:cNvPr id="4" name="TextBox 3">
            <a:extLst>
              <a:ext uri="{FF2B5EF4-FFF2-40B4-BE49-F238E27FC236}">
                <a16:creationId xmlns:a16="http://schemas.microsoft.com/office/drawing/2014/main" id="{B59F0692-BFFA-2B8D-42DB-4FE4026A347E}"/>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452189582"/>
      </p:ext>
    </p:extLst>
  </p:cSld>
  <p:clrMapOvr>
    <a:masterClrMapping/>
  </p:clrMapOvr>
</p:sldLayout>
</file>

<file path=ppt/slideLayouts/slideLayout25.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pic>
        <p:nvPicPr>
          <p:cNvPr id="15" name="Picture Placeholder 4">
            <a:extLst>
              <a:ext uri="{FF2B5EF4-FFF2-40B4-BE49-F238E27FC236}">
                <a16:creationId xmlns:a16="http://schemas.microsoft.com/office/drawing/2014/main" id="{00029CCE-7A16-0F84-4DF9-2FA18B2FF60B}"/>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40000"/>
                    </a14:imgEffect>
                  </a14:imgLayer>
                </a14:imgProps>
              </a:ext>
              <a:ext uri="{28A0092B-C50C-407E-A947-70E740481C1C}">
                <a14:useLocalDpi xmlns:a14="http://schemas.microsoft.com/office/drawing/2010/main" val="0"/>
              </a:ext>
            </a:extLst>
          </a:blip>
          <a:srcRect l="31574" r="31574"/>
          <a:stretch>
            <a:fillRect/>
          </a:stretch>
        </p:blipFill>
        <p:spPr>
          <a:xfrm>
            <a:off x="8401048" y="0"/>
            <a:ext cx="3790951" cy="6858000"/>
          </a:xfrm>
          <a:prstGeom prst="rect">
            <a:avLst/>
          </a:prstGeom>
        </p:spPr>
      </p:pic>
      <p:sp>
        <p:nvSpPr>
          <p:cNvPr id="2" name="Rectangle 1">
            <a:extLst>
              <a:ext uri="{FF2B5EF4-FFF2-40B4-BE49-F238E27FC236}">
                <a16:creationId xmlns:a16="http://schemas.microsoft.com/office/drawing/2014/main" id="{65CA47B6-6982-6BDB-B9F4-F62EB6568486}"/>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E0472A1-AF49-4F71-A99E-9D65689489D0}"/>
              </a:ext>
            </a:extLst>
          </p:cNvPr>
          <p:cNvSpPr/>
          <p:nvPr userDrawn="1"/>
        </p:nvSpPr>
        <p:spPr>
          <a:xfrm>
            <a:off x="555576" y="311977"/>
            <a:ext cx="914400" cy="45719"/>
          </a:xfrm>
          <a:prstGeom prst="rect">
            <a:avLst/>
          </a:prstGeom>
          <a:solidFill>
            <a:srgbClr val="F4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8ECF2E4-7936-F228-9CD7-6621E4A6D40E}"/>
              </a:ext>
            </a:extLst>
          </p:cNvPr>
          <p:cNvSpPr txBox="1"/>
          <p:nvPr userDrawn="1"/>
        </p:nvSpPr>
        <p:spPr>
          <a:xfrm>
            <a:off x="555576" y="397065"/>
            <a:ext cx="4346703" cy="584775"/>
          </a:xfrm>
          <a:prstGeom prst="rect">
            <a:avLst/>
          </a:prstGeom>
          <a:noFill/>
        </p:spPr>
        <p:txBody>
          <a:bodyPr wrap="none" rtlCol="0">
            <a:spAutoFit/>
          </a:bodyPr>
          <a:lstStyle/>
          <a:p>
            <a:r>
              <a:rPr lang="en-US" sz="3200" b="1" dirty="0">
                <a:solidFill>
                  <a:srgbClr val="13479D"/>
                </a:solidFill>
                <a:latin typeface="Open Sans ExtraBold" pitchFamily="2" charset="0"/>
                <a:ea typeface="Open Sans ExtraBold" pitchFamily="2" charset="0"/>
                <a:cs typeface="Open Sans ExtraBold" pitchFamily="2" charset="0"/>
              </a:rPr>
              <a:t>TODAY’S PRESENTER</a:t>
            </a:r>
            <a:endParaRPr lang="en-ID" sz="3200" b="1" dirty="0">
              <a:solidFill>
                <a:srgbClr val="13479D"/>
              </a:solidFill>
              <a:latin typeface="Open Sans ExtraBold" pitchFamily="2" charset="0"/>
              <a:ea typeface="Open Sans ExtraBold" pitchFamily="2" charset="0"/>
              <a:cs typeface="Open Sans ExtraBold" pitchFamily="2" charset="0"/>
            </a:endParaRPr>
          </a:p>
        </p:txBody>
      </p:sp>
      <p:sp>
        <p:nvSpPr>
          <p:cNvPr id="18" name="Rectangle 17">
            <a:extLst>
              <a:ext uri="{FF2B5EF4-FFF2-40B4-BE49-F238E27FC236}">
                <a16:creationId xmlns:a16="http://schemas.microsoft.com/office/drawing/2014/main" id="{21EFE090-5308-0131-A3F3-C336EE7662DF}"/>
              </a:ext>
            </a:extLst>
          </p:cNvPr>
          <p:cNvSpPr/>
          <p:nvPr userDrawn="1"/>
        </p:nvSpPr>
        <p:spPr>
          <a:xfrm>
            <a:off x="8400691" y="3652"/>
            <a:ext cx="3790951" cy="6584165"/>
          </a:xfrm>
          <a:prstGeom prst="rect">
            <a:avLst/>
          </a:prstGeom>
          <a:solidFill>
            <a:srgbClr val="13479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20" name="Group 19">
            <a:extLst>
              <a:ext uri="{FF2B5EF4-FFF2-40B4-BE49-F238E27FC236}">
                <a16:creationId xmlns:a16="http://schemas.microsoft.com/office/drawing/2014/main" id="{E228422A-9AD8-EE17-DEF7-74ECF024AF5F}"/>
              </a:ext>
            </a:extLst>
          </p:cNvPr>
          <p:cNvGrpSpPr/>
          <p:nvPr userDrawn="1"/>
        </p:nvGrpSpPr>
        <p:grpSpPr>
          <a:xfrm>
            <a:off x="7469851" y="2076450"/>
            <a:ext cx="4453743" cy="4238855"/>
            <a:chOff x="4434840" y="1329536"/>
            <a:chExt cx="7612736" cy="5299864"/>
          </a:xfrm>
        </p:grpSpPr>
        <p:sp>
          <p:nvSpPr>
            <p:cNvPr id="21" name="Rectangle: Rounded Corners 20">
              <a:extLst>
                <a:ext uri="{FF2B5EF4-FFF2-40B4-BE49-F238E27FC236}">
                  <a16:creationId xmlns:a16="http://schemas.microsoft.com/office/drawing/2014/main" id="{0BAD9E9B-D97B-48E2-693E-B606ACBCB18E}"/>
                </a:ext>
              </a:extLst>
            </p:cNvPr>
            <p:cNvSpPr/>
            <p:nvPr/>
          </p:nvSpPr>
          <p:spPr>
            <a:xfrm>
              <a:off x="8237424" y="1329536"/>
              <a:ext cx="3810152" cy="5299864"/>
            </a:xfrm>
            <a:prstGeom prst="roundRect">
              <a:avLst>
                <a:gd name="adj" fmla="val 4533"/>
              </a:avLst>
            </a:prstGeom>
            <a:solidFill>
              <a:schemeClr val="tx1"/>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2" name="Rectangle: Rounded Corners 21">
              <a:extLst>
                <a:ext uri="{FF2B5EF4-FFF2-40B4-BE49-F238E27FC236}">
                  <a16:creationId xmlns:a16="http://schemas.microsoft.com/office/drawing/2014/main" id="{89EA97C4-42EF-528F-FCC2-AEB3BFCE1B3E}"/>
                </a:ext>
              </a:extLst>
            </p:cNvPr>
            <p:cNvSpPr/>
            <p:nvPr/>
          </p:nvSpPr>
          <p:spPr>
            <a:xfrm>
              <a:off x="4434840" y="1549456"/>
              <a:ext cx="6908674" cy="4765343"/>
            </a:xfrm>
            <a:prstGeom prst="roundRect">
              <a:avLst>
                <a:gd name="adj" fmla="val 0"/>
              </a:avLst>
            </a:prstGeom>
            <a:solidFill>
              <a:schemeClr val="bg1"/>
            </a:solidFill>
            <a:ln>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pic>
        <p:nvPicPr>
          <p:cNvPr id="17" name="Picture 16">
            <a:extLst>
              <a:ext uri="{FF2B5EF4-FFF2-40B4-BE49-F238E27FC236}">
                <a16:creationId xmlns:a16="http://schemas.microsoft.com/office/drawing/2014/main" id="{9F84D2CB-13CF-4902-3A58-FA38BAF259C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5" name="Text Placeholder 4">
            <a:extLst>
              <a:ext uri="{FF2B5EF4-FFF2-40B4-BE49-F238E27FC236}">
                <a16:creationId xmlns:a16="http://schemas.microsoft.com/office/drawing/2014/main" id="{C12072DA-462C-4A0B-9C44-842E9435130F}"/>
              </a:ext>
            </a:extLst>
          </p:cNvPr>
          <p:cNvSpPr>
            <a:spLocks noGrp="1"/>
          </p:cNvSpPr>
          <p:nvPr>
            <p:ph type="body" sz="quarter" idx="16"/>
          </p:nvPr>
        </p:nvSpPr>
        <p:spPr>
          <a:xfrm>
            <a:off x="960438" y="2774536"/>
            <a:ext cx="6164262" cy="3370263"/>
          </a:xfrm>
        </p:spPr>
        <p:txBody>
          <a:bodyPr>
            <a:normAutofit/>
          </a:bodyPr>
          <a:lstStyle>
            <a:lvl1pPr marL="0" indent="0">
              <a:buNone/>
              <a:defRPr sz="1800">
                <a:solidFill>
                  <a:schemeClr val="tx1"/>
                </a:solidFill>
                <a:latin typeface="+mn-lt"/>
                <a:ea typeface="Open Sans" pitchFamily="2" charset="0"/>
                <a:cs typeface="Open Sans" pitchFamily="2" charset="0"/>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a:p>
        </p:txBody>
      </p:sp>
      <p:sp>
        <p:nvSpPr>
          <p:cNvPr id="16" name="Text Placeholder 8">
            <a:extLst>
              <a:ext uri="{FF2B5EF4-FFF2-40B4-BE49-F238E27FC236}">
                <a16:creationId xmlns:a16="http://schemas.microsoft.com/office/drawing/2014/main" id="{EE6B4913-912E-4690-92A1-580D7A6468A1}"/>
              </a:ext>
            </a:extLst>
          </p:cNvPr>
          <p:cNvSpPr>
            <a:spLocks noGrp="1"/>
          </p:cNvSpPr>
          <p:nvPr>
            <p:ph type="body" sz="quarter" idx="17" hasCustomPrompt="1"/>
          </p:nvPr>
        </p:nvSpPr>
        <p:spPr>
          <a:xfrm>
            <a:off x="960437" y="1438709"/>
            <a:ext cx="6163906" cy="584775"/>
          </a:xfrm>
        </p:spPr>
        <p:txBody>
          <a:bodyPr anchor="ctr">
            <a:normAutofit/>
          </a:bodyPr>
          <a:lstStyle>
            <a:lvl1pPr marL="0" indent="0">
              <a:buNone/>
              <a:defRPr sz="2400" b="1">
                <a:solidFill>
                  <a:srgbClr val="F47920"/>
                </a:solidFill>
                <a:latin typeface="Open Sans" pitchFamily="2" charset="0"/>
                <a:ea typeface="Open Sans" pitchFamily="2" charset="0"/>
                <a:cs typeface="Open Sans"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Name</a:t>
            </a:r>
          </a:p>
        </p:txBody>
      </p:sp>
      <p:sp>
        <p:nvSpPr>
          <p:cNvPr id="24" name="Text Placeholder 23">
            <a:extLst>
              <a:ext uri="{FF2B5EF4-FFF2-40B4-BE49-F238E27FC236}">
                <a16:creationId xmlns:a16="http://schemas.microsoft.com/office/drawing/2014/main" id="{D0467AED-D8A4-A248-B132-8D04547977BD}"/>
              </a:ext>
            </a:extLst>
          </p:cNvPr>
          <p:cNvSpPr>
            <a:spLocks noGrp="1"/>
          </p:cNvSpPr>
          <p:nvPr>
            <p:ph type="body" sz="quarter" idx="18" hasCustomPrompt="1"/>
          </p:nvPr>
        </p:nvSpPr>
        <p:spPr>
          <a:xfrm>
            <a:off x="960438" y="1990269"/>
            <a:ext cx="5216299" cy="663497"/>
          </a:xfrm>
        </p:spPr>
        <p:txBody>
          <a:bodyPr>
            <a:noAutofit/>
          </a:bodyPr>
          <a:lstStyle>
            <a:lvl1pPr marL="0" indent="0">
              <a:buNone/>
              <a:defRPr sz="1800">
                <a:solidFill>
                  <a:srgbClr val="13479D"/>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Speaker Title</a:t>
            </a:r>
          </a:p>
          <a:p>
            <a:pPr lvl="0"/>
            <a:r>
              <a:rPr lang="en-US" dirty="0"/>
              <a:t>Speaker Email</a:t>
            </a:r>
          </a:p>
        </p:txBody>
      </p:sp>
      <p:sp>
        <p:nvSpPr>
          <p:cNvPr id="26" name="Picture Placeholder 25">
            <a:extLst>
              <a:ext uri="{FF2B5EF4-FFF2-40B4-BE49-F238E27FC236}">
                <a16:creationId xmlns:a16="http://schemas.microsoft.com/office/drawing/2014/main" id="{7DC75C23-4853-E887-7819-B9E7497DC1D8}"/>
              </a:ext>
            </a:extLst>
          </p:cNvPr>
          <p:cNvSpPr>
            <a:spLocks noGrp="1"/>
          </p:cNvSpPr>
          <p:nvPr>
            <p:ph type="pic" sz="quarter" idx="19"/>
          </p:nvPr>
        </p:nvSpPr>
        <p:spPr>
          <a:xfrm>
            <a:off x="8437847" y="2403962"/>
            <a:ext cx="2917985" cy="3504643"/>
          </a:xfrm>
        </p:spPr>
        <p:txBody>
          <a:bodyPr/>
          <a:lstStyle/>
          <a:p>
            <a:endParaRPr lang="en-US" dirty="0"/>
          </a:p>
        </p:txBody>
      </p:sp>
      <p:sp>
        <p:nvSpPr>
          <p:cNvPr id="3" name="Slide Number Placeholder 3">
            <a:extLst>
              <a:ext uri="{FF2B5EF4-FFF2-40B4-BE49-F238E27FC236}">
                <a16:creationId xmlns:a16="http://schemas.microsoft.com/office/drawing/2014/main" id="{D056D2FC-6CE9-B37A-9DF9-0CF74112F2FA}"/>
              </a:ext>
            </a:extLst>
          </p:cNvPr>
          <p:cNvSpPr>
            <a:spLocks noGrp="1"/>
          </p:cNvSpPr>
          <p:nvPr>
            <p:ph type="sldNum" sz="quarter" idx="20"/>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7" name="TextBox 6">
            <a:extLst>
              <a:ext uri="{FF2B5EF4-FFF2-40B4-BE49-F238E27FC236}">
                <a16:creationId xmlns:a16="http://schemas.microsoft.com/office/drawing/2014/main" id="{79C4E87C-AE19-034B-9CE2-DE8CBDF3358C}"/>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879567098"/>
      </p:ext>
    </p:extLst>
  </p:cSld>
  <p:clrMapOvr>
    <a:masterClrMapping/>
  </p:clrMapOvr>
</p:sldLayout>
</file>

<file path=ppt/slideLayouts/slideLayout26.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pic>
        <p:nvPicPr>
          <p:cNvPr id="9" name="Picture Placeholder 4">
            <a:extLst>
              <a:ext uri="{FF2B5EF4-FFF2-40B4-BE49-F238E27FC236}">
                <a16:creationId xmlns:a16="http://schemas.microsoft.com/office/drawing/2014/main" id="{10D6A3B6-4431-B51B-46A0-338B027A2D51}"/>
              </a:ext>
            </a:extLst>
          </p:cNvPr>
          <p:cNvPicPr>
            <a:picLocks noChangeAspect="1"/>
          </p:cNvPicPr>
          <p:nvPr userDrawn="1"/>
        </p:nvPicPr>
        <p:blipFill>
          <a:blip r:embed="rId2">
            <a:alphaModFix/>
            <a:extLst>
              <a:ext uri="{BEBA8EAE-BF5A-486C-A8C5-ECC9F3942E4B}">
                <a14:imgProps xmlns:a14="http://schemas.microsoft.com/office/drawing/2010/main">
                  <a14:imgLayer r:embed="rId3">
                    <a14:imgEffect>
                      <a14:sharpenSoften amount="-48000"/>
                    </a14:imgEffect>
                  </a14:imgLayer>
                </a14:imgProps>
              </a:ext>
              <a:ext uri="{28A0092B-C50C-407E-A947-70E740481C1C}">
                <a14:useLocalDpi xmlns:a14="http://schemas.microsoft.com/office/drawing/2010/main" val="0"/>
              </a:ext>
            </a:extLst>
          </a:blip>
          <a:srcRect l="31574" r="31574"/>
          <a:stretch>
            <a:fillRect/>
          </a:stretch>
        </p:blipFill>
        <p:spPr>
          <a:xfrm>
            <a:off x="8401048" y="0"/>
            <a:ext cx="3790951" cy="6858000"/>
          </a:xfrm>
          <a:prstGeom prst="rect">
            <a:avLst/>
          </a:prstGeom>
          <a:effectLst>
            <a:outerShdw blurRad="177800" dist="50800" dir="5400000" algn="ctr" rotWithShape="0">
              <a:srgbClr val="000000">
                <a:alpha val="70000"/>
              </a:srgbClr>
            </a:outerShdw>
          </a:effectLst>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7941D"/>
          </a:solidFill>
          <a:ln>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7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a:p>
        </p:txBody>
      </p:sp>
      <p:sp>
        <p:nvSpPr>
          <p:cNvPr id="10" name="TextBox 9">
            <a:extLst>
              <a:ext uri="{FF2B5EF4-FFF2-40B4-BE49-F238E27FC236}">
                <a16:creationId xmlns:a16="http://schemas.microsoft.com/office/drawing/2014/main" id="{0F3B3AFD-0E2C-C8BD-3FF3-A85F23DC152A}"/>
              </a:ext>
            </a:extLst>
          </p:cNvPr>
          <p:cNvSpPr txBox="1"/>
          <p:nvPr userDrawn="1"/>
        </p:nvSpPr>
        <p:spPr>
          <a:xfrm>
            <a:off x="555576" y="448982"/>
            <a:ext cx="1939570" cy="584775"/>
          </a:xfrm>
          <a:prstGeom prst="rect">
            <a:avLst/>
          </a:prstGeom>
          <a:noFill/>
        </p:spPr>
        <p:txBody>
          <a:bodyPr wrap="none" rtlCol="0">
            <a:spAutoFit/>
          </a:bodyPr>
          <a:lstStyle/>
          <a:p>
            <a:r>
              <a:rPr lang="en-US" sz="3200" b="1">
                <a:solidFill>
                  <a:srgbClr val="13479D"/>
                </a:solidFill>
                <a:latin typeface="Open Sans ExtraBold" pitchFamily="2" charset="0"/>
                <a:ea typeface="Open Sans ExtraBold" pitchFamily="2" charset="0"/>
                <a:cs typeface="Open Sans ExtraBold" pitchFamily="2" charset="0"/>
              </a:rPr>
              <a:t>THE BOTTOM LINE</a:t>
            </a:r>
            <a:endParaRPr lang="en-ID" sz="3200" b="1">
              <a:solidFill>
                <a:srgbClr val="13479D"/>
              </a:solidFill>
              <a:latin typeface="Open Sans ExtraBold" pitchFamily="2" charset="0"/>
              <a:ea typeface="Open Sans ExtraBold" pitchFamily="2" charset="0"/>
              <a:cs typeface="Open Sans ExtraBold" pitchFamily="2" charset="0"/>
            </a:endParaRPr>
          </a:p>
        </p:txBody>
      </p:sp>
      <p:sp>
        <p:nvSpPr>
          <p:cNvPr id="8" name="Text Placeholder 7">
            <a:extLst>
              <a:ext uri="{FF2B5EF4-FFF2-40B4-BE49-F238E27FC236}">
                <a16:creationId xmlns:a16="http://schemas.microsoft.com/office/drawing/2014/main" id="{1D2F2E7B-3E26-8720-67FC-3EB5F4F2B5F8}"/>
              </a:ext>
            </a:extLst>
          </p:cNvPr>
          <p:cNvSpPr>
            <a:spLocks noGrp="1"/>
          </p:cNvSpPr>
          <p:nvPr>
            <p:ph type="body" sz="quarter" idx="18"/>
          </p:nvPr>
        </p:nvSpPr>
        <p:spPr>
          <a:xfrm>
            <a:off x="814388" y="1301750"/>
            <a:ext cx="7087222" cy="4830693"/>
          </a:xfrm>
        </p:spPr>
        <p:txBody>
          <a:bodyPr/>
          <a:lstStyle>
            <a:lvl1pPr marL="514350" indent="-514350">
              <a:buFont typeface="+mj-lt"/>
              <a:buAutoNum type="arabicParenR"/>
              <a:defRPr/>
            </a:lvl1pPr>
            <a:lvl2pPr marL="971550" indent="-514350">
              <a:buFont typeface="+mj-lt"/>
              <a:buAutoNum type="alphaLcParenR"/>
              <a:defRPr/>
            </a:lvl2pPr>
            <a:lvl3pPr marL="1371600" indent="-457200">
              <a:buFont typeface="+mj-lt"/>
              <a:buAutoNum type="arabicParenR"/>
              <a:defRPr/>
            </a:lvl3pPr>
            <a:lvl4pPr marL="1828800" indent="-457200">
              <a:buFont typeface="+mj-lt"/>
              <a:buAutoNum type="arabicParenR"/>
              <a:defRPr/>
            </a:lvl4pPr>
            <a:lvl5pPr marL="2286000" indent="-457200">
              <a:buFont typeface="+mj-lt"/>
              <a:buAutoNum type="arabicParenR"/>
              <a:defRPr/>
            </a:lvl5pPr>
          </a:lstStyle>
          <a:p>
            <a:pPr lvl="0"/>
            <a:r>
              <a:rPr lang="en-US"/>
              <a:t>Click to edit Master text styles</a:t>
            </a:r>
          </a:p>
          <a:p>
            <a:pPr lvl="1"/>
            <a:r>
              <a:rPr lang="en-US"/>
              <a:t>Second level</a:t>
            </a:r>
          </a:p>
        </p:txBody>
      </p:sp>
      <p:sp>
        <p:nvSpPr>
          <p:cNvPr id="5" name="Rectangle 4">
            <a:extLst>
              <a:ext uri="{FF2B5EF4-FFF2-40B4-BE49-F238E27FC236}">
                <a16:creationId xmlns:a16="http://schemas.microsoft.com/office/drawing/2014/main" id="{D8F15936-3EC8-5756-4EF6-60F896FFD171}"/>
              </a:ext>
            </a:extLst>
          </p:cNvPr>
          <p:cNvSpPr/>
          <p:nvPr userDrawn="1"/>
        </p:nvSpPr>
        <p:spPr>
          <a:xfrm>
            <a:off x="8403358" y="-15224"/>
            <a:ext cx="3790951" cy="6582031"/>
          </a:xfrm>
          <a:prstGeom prst="rect">
            <a:avLst/>
          </a:prstGeom>
          <a:solidFill>
            <a:srgbClr val="13479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1" name="Picture 10">
            <a:extLst>
              <a:ext uri="{FF2B5EF4-FFF2-40B4-BE49-F238E27FC236}">
                <a16:creationId xmlns:a16="http://schemas.microsoft.com/office/drawing/2014/main" id="{3DD44F6B-4AA6-1A53-7C04-42828654D89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6" name="TextBox 5">
            <a:extLst>
              <a:ext uri="{FF2B5EF4-FFF2-40B4-BE49-F238E27FC236}">
                <a16:creationId xmlns:a16="http://schemas.microsoft.com/office/drawing/2014/main" id="{DF689762-C080-FFF6-2CA7-4787F7D48042}"/>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bg1"/>
                </a:solidFill>
              </a:rPr>
              <a:t>Feldesman LLP. © 2026 All rights reserved.  |  Feldesman.com</a:t>
            </a:r>
          </a:p>
          <a:p>
            <a:endParaRPr lang="en-US" sz="1400" b="1">
              <a:solidFill>
                <a:schemeClr val="bg1"/>
              </a:solidFill>
            </a:endParaRPr>
          </a:p>
        </p:txBody>
      </p:sp>
    </p:spTree>
    <p:extLst>
      <p:ext uri="{BB962C8B-B14F-4D97-AF65-F5344CB8AC3E}">
        <p14:creationId xmlns:p14="http://schemas.microsoft.com/office/powerpoint/2010/main" val="285693057"/>
      </p:ext>
    </p:extLst>
  </p:cSld>
  <p:clrMapOvr>
    <a:masterClrMapping/>
  </p:clrMapOvr>
</p:sldLayout>
</file>

<file path=ppt/slideLayouts/slideLayout27.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Section Divider">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43" name="Text Placeholder 42">
            <a:extLst>
              <a:ext uri="{FF2B5EF4-FFF2-40B4-BE49-F238E27FC236}">
                <a16:creationId xmlns:a16="http://schemas.microsoft.com/office/drawing/2014/main" id="{408895AE-F030-9188-52D0-1D79ADA4EC8F}"/>
              </a:ext>
            </a:extLst>
          </p:cNvPr>
          <p:cNvSpPr>
            <a:spLocks noGrp="1"/>
          </p:cNvSpPr>
          <p:nvPr>
            <p:ph type="body" sz="quarter" idx="24" hasCustomPrompt="1"/>
          </p:nvPr>
        </p:nvSpPr>
        <p:spPr>
          <a:xfrm>
            <a:off x="555576" y="1789469"/>
            <a:ext cx="10963188" cy="1747867"/>
          </a:xfrm>
          <a:ln w="38100">
            <a:solidFill>
              <a:srgbClr val="F47920"/>
            </a:solidFill>
          </a:ln>
        </p:spPr>
        <p:txBody>
          <a:bodyPr anchor="ctr">
            <a:noAutofit/>
          </a:bodyPr>
          <a:lstStyle>
            <a:lvl1pPr marL="274320" indent="0">
              <a:lnSpc>
                <a:spcPct val="100000"/>
              </a:lnSpc>
              <a:spcBef>
                <a:spcPts val="1800"/>
              </a:spcBef>
              <a:spcAft>
                <a:spcPts val="1800"/>
              </a:spcAft>
              <a:buNone/>
              <a:defRPr sz="5000">
                <a:solidFill>
                  <a:srgbClr val="13479D"/>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SECTION TITLE</a:t>
            </a:r>
          </a:p>
        </p:txBody>
      </p:sp>
      <p:sp>
        <p:nvSpPr>
          <p:cNvPr id="6" name="TextBox 5">
            <a:extLst>
              <a:ext uri="{FF2B5EF4-FFF2-40B4-BE49-F238E27FC236}">
                <a16:creationId xmlns:a16="http://schemas.microsoft.com/office/drawing/2014/main" id="{05893F8B-7F9D-8B9C-C05F-8FEB8546836F}"/>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224357694"/>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Subsection Divider">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43" name="Text Placeholder 42">
            <a:extLst>
              <a:ext uri="{FF2B5EF4-FFF2-40B4-BE49-F238E27FC236}">
                <a16:creationId xmlns:a16="http://schemas.microsoft.com/office/drawing/2014/main" id="{408895AE-F030-9188-52D0-1D79ADA4EC8F}"/>
              </a:ext>
            </a:extLst>
          </p:cNvPr>
          <p:cNvSpPr>
            <a:spLocks noGrp="1"/>
          </p:cNvSpPr>
          <p:nvPr>
            <p:ph type="body" sz="quarter" idx="24" hasCustomPrompt="1"/>
          </p:nvPr>
        </p:nvSpPr>
        <p:spPr>
          <a:xfrm>
            <a:off x="555576" y="2336121"/>
            <a:ext cx="10973127" cy="688975"/>
          </a:xfrm>
        </p:spPr>
        <p:txBody>
          <a:bodyPr anchor="ctr">
            <a:noAutofit/>
          </a:bodyPr>
          <a:lstStyle>
            <a:lvl1pPr marL="0" indent="0" algn="l">
              <a:buNone/>
              <a:defRPr sz="4000">
                <a:solidFill>
                  <a:srgbClr val="13479D"/>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SUBSECTION TITLE</a:t>
            </a:r>
          </a:p>
        </p:txBody>
      </p:sp>
      <p:sp>
        <p:nvSpPr>
          <p:cNvPr id="5" name="Rectangle 4">
            <a:extLst>
              <a:ext uri="{FF2B5EF4-FFF2-40B4-BE49-F238E27FC236}">
                <a16:creationId xmlns:a16="http://schemas.microsoft.com/office/drawing/2014/main" id="{171BF8F2-BAEE-899F-31A6-013C7E3928F3}"/>
              </a:ext>
            </a:extLst>
          </p:cNvPr>
          <p:cNvSpPr/>
          <p:nvPr userDrawn="1"/>
        </p:nvSpPr>
        <p:spPr>
          <a:xfrm>
            <a:off x="674845" y="3152909"/>
            <a:ext cx="128016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6255AC5-E666-B4F5-D7E4-E9D6AD61473A}"/>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02019660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Polling Question">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31" name="Text Placeholder 30">
            <a:extLst>
              <a:ext uri="{FF2B5EF4-FFF2-40B4-BE49-F238E27FC236}">
                <a16:creationId xmlns:a16="http://schemas.microsoft.com/office/drawing/2014/main" id="{720CF7EC-1905-A532-BED2-5BAC666C8BF4}"/>
              </a:ext>
            </a:extLst>
          </p:cNvPr>
          <p:cNvSpPr>
            <a:spLocks noGrp="1"/>
          </p:cNvSpPr>
          <p:nvPr>
            <p:ph type="body" sz="quarter" idx="19" hasCustomPrompt="1"/>
          </p:nvPr>
        </p:nvSpPr>
        <p:spPr>
          <a:xfrm>
            <a:off x="555576" y="1735975"/>
            <a:ext cx="9966960" cy="1129134"/>
          </a:xfrm>
        </p:spPr>
        <p:txBody>
          <a:bodyPr>
            <a:normAutofit/>
          </a:bodyPr>
          <a:lstStyle>
            <a:lvl1pPr marL="0" indent="0">
              <a:buNone/>
              <a:defRPr sz="24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Insert question here</a:t>
            </a:r>
          </a:p>
        </p:txBody>
      </p:sp>
      <p:sp>
        <p:nvSpPr>
          <p:cNvPr id="9" name="Text Placeholder 8">
            <a:extLst>
              <a:ext uri="{FF2B5EF4-FFF2-40B4-BE49-F238E27FC236}">
                <a16:creationId xmlns:a16="http://schemas.microsoft.com/office/drawing/2014/main" id="{F94C81F8-6C45-09A4-02FC-76B70C00D1A3}"/>
              </a:ext>
            </a:extLst>
          </p:cNvPr>
          <p:cNvSpPr>
            <a:spLocks noGrp="1"/>
          </p:cNvSpPr>
          <p:nvPr>
            <p:ph type="body" sz="quarter" idx="25"/>
          </p:nvPr>
        </p:nvSpPr>
        <p:spPr>
          <a:xfrm>
            <a:off x="555576" y="3264582"/>
            <a:ext cx="9966960" cy="1946275"/>
          </a:xfrm>
        </p:spPr>
        <p:txBody>
          <a:bodyPr>
            <a:normAutofit/>
          </a:bodyPr>
          <a:lstStyle>
            <a:lvl1pPr marL="514350" indent="-514350">
              <a:buFont typeface="+mj-lt"/>
              <a:buAutoNum type="alphaLcParenR"/>
              <a:defRPr sz="24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endParaRPr lang="en-US" dirty="0"/>
          </a:p>
        </p:txBody>
      </p:sp>
      <p:sp>
        <p:nvSpPr>
          <p:cNvPr id="10" name="TextBox 9">
            <a:extLst>
              <a:ext uri="{FF2B5EF4-FFF2-40B4-BE49-F238E27FC236}">
                <a16:creationId xmlns:a16="http://schemas.microsoft.com/office/drawing/2014/main" id="{01A67C14-1611-174C-8979-BC25A934F7D9}"/>
              </a:ext>
            </a:extLst>
          </p:cNvPr>
          <p:cNvSpPr txBox="1"/>
          <p:nvPr userDrawn="1"/>
        </p:nvSpPr>
        <p:spPr>
          <a:xfrm>
            <a:off x="555576" y="442949"/>
            <a:ext cx="8925881" cy="584775"/>
          </a:xfrm>
          <a:prstGeom prst="rect">
            <a:avLst/>
          </a:prstGeom>
          <a:noFill/>
        </p:spPr>
        <p:txBody>
          <a:bodyPr wrap="square" rtlCol="0">
            <a:spAutoFit/>
          </a:bodyPr>
          <a:lstStyle/>
          <a:p>
            <a:r>
              <a:rPr lang="en-US" sz="3200" dirty="0">
                <a:solidFill>
                  <a:srgbClr val="17479E"/>
                </a:solidFill>
                <a:latin typeface="Open Sans Extrabold" panose="020B0906030804020204" pitchFamily="34" charset="0"/>
                <a:ea typeface="Open Sans Extrabold" panose="020B0906030804020204" pitchFamily="34" charset="0"/>
                <a:cs typeface="Open Sans Extrabold" panose="020B0906030804020204" pitchFamily="34" charset="0"/>
              </a:rPr>
              <a:t>POLLING QUESTION</a:t>
            </a:r>
          </a:p>
        </p:txBody>
      </p:sp>
      <p:sp>
        <p:nvSpPr>
          <p:cNvPr id="5" name="Rectangle 4">
            <a:extLst>
              <a:ext uri="{FF2B5EF4-FFF2-40B4-BE49-F238E27FC236}">
                <a16:creationId xmlns:a16="http://schemas.microsoft.com/office/drawing/2014/main" id="{76CFEE0B-4C1B-D358-3EC3-76A0DBBFD6C2}"/>
              </a:ext>
            </a:extLst>
          </p:cNvPr>
          <p:cNvSpPr/>
          <p:nvPr userDrawn="1"/>
        </p:nvSpPr>
        <p:spPr>
          <a:xfrm>
            <a:off x="670628" y="3041986"/>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DE3A884A-F422-21AE-9E0D-8A27E8AC1E66}"/>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238372892"/>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Bullet Lis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43" name="Text Placeholder 42">
            <a:extLst>
              <a:ext uri="{FF2B5EF4-FFF2-40B4-BE49-F238E27FC236}">
                <a16:creationId xmlns:a16="http://schemas.microsoft.com/office/drawing/2014/main" id="{408895AE-F030-9188-52D0-1D79ADA4EC8F}"/>
              </a:ext>
            </a:extLst>
          </p:cNvPr>
          <p:cNvSpPr>
            <a:spLocks noGrp="1"/>
          </p:cNvSpPr>
          <p:nvPr>
            <p:ph type="body" sz="quarter" idx="24" hasCustomPrompt="1"/>
          </p:nvPr>
        </p:nvSpPr>
        <p:spPr>
          <a:xfrm>
            <a:off x="555576" y="762770"/>
            <a:ext cx="10973127" cy="688975"/>
          </a:xfrm>
        </p:spPr>
        <p:txBody>
          <a:bodyPr anchor="ctr">
            <a:normAutofit/>
          </a:bodyPr>
          <a:lstStyle>
            <a:lvl1pPr marL="0" indent="0">
              <a:buNone/>
              <a:defRPr sz="3200">
                <a:solidFill>
                  <a:srgbClr val="13479D"/>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INSERT TITLE</a:t>
            </a:r>
          </a:p>
        </p:txBody>
      </p:sp>
      <p:sp>
        <p:nvSpPr>
          <p:cNvPr id="10" name="Text Placeholder 9">
            <a:extLst>
              <a:ext uri="{FF2B5EF4-FFF2-40B4-BE49-F238E27FC236}">
                <a16:creationId xmlns:a16="http://schemas.microsoft.com/office/drawing/2014/main" id="{D675F127-3911-DCD5-7B1F-F78F1BDE29E7}"/>
              </a:ext>
            </a:extLst>
          </p:cNvPr>
          <p:cNvSpPr>
            <a:spLocks noGrp="1"/>
          </p:cNvSpPr>
          <p:nvPr>
            <p:ph type="body" sz="quarter" idx="25"/>
          </p:nvPr>
        </p:nvSpPr>
        <p:spPr>
          <a:xfrm>
            <a:off x="545057" y="1768751"/>
            <a:ext cx="8926354" cy="4480560"/>
          </a:xfrm>
        </p:spPr>
        <p:txBody>
          <a:bodyPr/>
          <a:lstStyle>
            <a:lvl2pPr marL="685800" indent="-228600">
              <a:buFont typeface="Open Sans" panose="020B0606030504020204" pitchFamily="34" charset="0"/>
              <a:buChar char="–"/>
              <a:defRPr/>
            </a:lvl2pPr>
            <a:lvl4pPr marL="1600200" indent="-228600">
              <a:buFont typeface="Open Sans" panose="020B0606030504020204" pitchFamily="34" charset="0"/>
              <a:buChar cha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ounded Rectangle 248">
            <a:extLst>
              <a:ext uri="{FF2B5EF4-FFF2-40B4-BE49-F238E27FC236}">
                <a16:creationId xmlns:a16="http://schemas.microsoft.com/office/drawing/2014/main" id="{725F8615-06DF-1ABA-BB2A-BA7F9FD9D816}"/>
              </a:ext>
            </a:extLst>
          </p:cNvPr>
          <p:cNvSpPr/>
          <p:nvPr userDrawn="1"/>
        </p:nvSpPr>
        <p:spPr>
          <a:xfrm>
            <a:off x="9481930" y="1756541"/>
            <a:ext cx="1554480" cy="4480560"/>
          </a:xfrm>
          <a:prstGeom prst="roundRect">
            <a:avLst>
              <a:gd name="adj" fmla="val 2689"/>
            </a:avLst>
          </a:prstGeom>
          <a:solidFill>
            <a:srgbClr val="13479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400" dirty="0">
              <a:latin typeface="Open Sans" pitchFamily="2" charset="0"/>
              <a:cs typeface="Poppins" panose="00000500000000000000" pitchFamily="2" charset="0"/>
            </a:endParaRPr>
          </a:p>
        </p:txBody>
      </p:sp>
      <p:sp>
        <p:nvSpPr>
          <p:cNvPr id="9" name="TextBox 8">
            <a:extLst>
              <a:ext uri="{FF2B5EF4-FFF2-40B4-BE49-F238E27FC236}">
                <a16:creationId xmlns:a16="http://schemas.microsoft.com/office/drawing/2014/main" id="{D9FC53FB-432A-BA94-E59D-D913A9C5D020}"/>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248313010"/>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Image Slide (do not use for tex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35" name="Text Placeholder 32">
            <a:extLst>
              <a:ext uri="{FF2B5EF4-FFF2-40B4-BE49-F238E27FC236}">
                <a16:creationId xmlns:a16="http://schemas.microsoft.com/office/drawing/2014/main" id="{FB33E240-CE51-F215-6573-F341E8BBD364}"/>
              </a:ext>
            </a:extLst>
          </p:cNvPr>
          <p:cNvSpPr>
            <a:spLocks noGrp="1"/>
          </p:cNvSpPr>
          <p:nvPr>
            <p:ph type="body" sz="quarter" idx="21" hasCustomPrompt="1"/>
          </p:nvPr>
        </p:nvSpPr>
        <p:spPr>
          <a:xfrm>
            <a:off x="539423" y="5013884"/>
            <a:ext cx="3997325" cy="490538"/>
          </a:xfrm>
        </p:spPr>
        <p:txBody>
          <a:bodyPr>
            <a:normAutofit/>
          </a:bodyPr>
          <a:lstStyle>
            <a:lvl1pPr marL="0" indent="0">
              <a:buNone/>
              <a:defRPr sz="140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a:buNone/>
              <a:defRPr sz="1400">
                <a:latin typeface="Open Sans Light" panose="020B0306030504020204" pitchFamily="34" charset="0"/>
                <a:ea typeface="Open Sans Light" panose="020B0306030504020204" pitchFamily="34" charset="0"/>
                <a:cs typeface="Open Sans Light" panose="020B0306030504020204" pitchFamily="34" charset="0"/>
              </a:defRPr>
            </a:lvl2pPr>
          </a:lstStyle>
          <a:p>
            <a:pPr lvl="0"/>
            <a:r>
              <a:rPr lang="en-US" dirty="0"/>
              <a:t>Caption/Source</a:t>
            </a:r>
          </a:p>
        </p:txBody>
      </p:sp>
      <p:sp>
        <p:nvSpPr>
          <p:cNvPr id="43" name="Text Placeholder 42">
            <a:extLst>
              <a:ext uri="{FF2B5EF4-FFF2-40B4-BE49-F238E27FC236}">
                <a16:creationId xmlns:a16="http://schemas.microsoft.com/office/drawing/2014/main" id="{408895AE-F030-9188-52D0-1D79ADA4EC8F}"/>
              </a:ext>
            </a:extLst>
          </p:cNvPr>
          <p:cNvSpPr>
            <a:spLocks noGrp="1"/>
          </p:cNvSpPr>
          <p:nvPr>
            <p:ph type="body" sz="quarter" idx="24" hasCustomPrompt="1"/>
          </p:nvPr>
        </p:nvSpPr>
        <p:spPr>
          <a:xfrm>
            <a:off x="540013" y="870072"/>
            <a:ext cx="10973127" cy="688975"/>
          </a:xfrm>
        </p:spPr>
        <p:txBody>
          <a:bodyPr anchor="ctr">
            <a:normAutofit/>
          </a:bodyPr>
          <a:lstStyle>
            <a:lvl1pPr marL="0" indent="0">
              <a:buNone/>
              <a:defRPr sz="3200">
                <a:solidFill>
                  <a:srgbClr val="13479D"/>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IMAGE TITLE</a:t>
            </a:r>
          </a:p>
        </p:txBody>
      </p:sp>
      <p:sp>
        <p:nvSpPr>
          <p:cNvPr id="8" name="Picture Placeholder 7">
            <a:extLst>
              <a:ext uri="{FF2B5EF4-FFF2-40B4-BE49-F238E27FC236}">
                <a16:creationId xmlns:a16="http://schemas.microsoft.com/office/drawing/2014/main" id="{7A06E5E3-C100-E3B2-D179-11CEF2DF2E5B}"/>
              </a:ext>
            </a:extLst>
          </p:cNvPr>
          <p:cNvSpPr>
            <a:spLocks noGrp="1"/>
          </p:cNvSpPr>
          <p:nvPr>
            <p:ph type="pic" sz="quarter" idx="25"/>
          </p:nvPr>
        </p:nvSpPr>
        <p:spPr>
          <a:xfrm>
            <a:off x="539423" y="1756664"/>
            <a:ext cx="10973127" cy="3085110"/>
          </a:xfrm>
        </p:spPr>
        <p:txBody>
          <a:bodyPr/>
          <a:lstStyle/>
          <a:p>
            <a:endParaRPr lang="en-US" dirty="0"/>
          </a:p>
        </p:txBody>
      </p:sp>
      <p:sp>
        <p:nvSpPr>
          <p:cNvPr id="6" name="TextBox 5">
            <a:extLst>
              <a:ext uri="{FF2B5EF4-FFF2-40B4-BE49-F238E27FC236}">
                <a16:creationId xmlns:a16="http://schemas.microsoft.com/office/drawing/2014/main" id="{9437489E-C74A-7EE8-D931-5D37444D4729}"/>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2696710247"/>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3 Bullet Point Slide">
    <p:spTree>
      <p:nvGrpSpPr>
        <p:cNvPr id="1" name=""/>
        <p:cNvGrpSpPr/>
        <p:nvPr/>
      </p:nvGrpSpPr>
      <p:grpSpPr>
        <a:xfrm>
          <a:off x="0" y="0"/>
          <a:ext cx="0" cy="0"/>
          <a:chOff x="0" y="0"/>
          <a:chExt cx="0" cy="0"/>
        </a:xfrm>
      </p:grpSpPr>
      <p:sp>
        <p:nvSpPr>
          <p:cNvPr id="33" name="Content Placeholder 32">
            <a:extLst>
              <a:ext uri="{FF2B5EF4-FFF2-40B4-BE49-F238E27FC236}">
                <a16:creationId xmlns:a16="http://schemas.microsoft.com/office/drawing/2014/main" id="{F49C189C-0F40-4611-8DD6-0AF0C31FD84E}"/>
              </a:ext>
            </a:extLst>
          </p:cNvPr>
          <p:cNvSpPr>
            <a:spLocks noGrp="1"/>
          </p:cNvSpPr>
          <p:nvPr>
            <p:ph sz="quarter" idx="21"/>
          </p:nvPr>
        </p:nvSpPr>
        <p:spPr>
          <a:xfrm>
            <a:off x="1225649" y="1901490"/>
            <a:ext cx="3008376" cy="3255264"/>
          </a:xfrm>
        </p:spPr>
        <p:txBody>
          <a:bodyPr>
            <a:normAutofit/>
          </a:bodyPr>
          <a:lstStyle>
            <a:lvl1pPr marL="0" indent="0">
              <a:buNone/>
              <a:defRPr sz="1600">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34" name="Content Placeholder 32">
            <a:extLst>
              <a:ext uri="{FF2B5EF4-FFF2-40B4-BE49-F238E27FC236}">
                <a16:creationId xmlns:a16="http://schemas.microsoft.com/office/drawing/2014/main" id="{A7DE6381-8B5B-413F-9D8C-DD83EE372305}"/>
              </a:ext>
            </a:extLst>
          </p:cNvPr>
          <p:cNvSpPr>
            <a:spLocks noGrp="1"/>
          </p:cNvSpPr>
          <p:nvPr>
            <p:ph sz="quarter" idx="22"/>
          </p:nvPr>
        </p:nvSpPr>
        <p:spPr>
          <a:xfrm>
            <a:off x="4978300" y="1881887"/>
            <a:ext cx="3008376" cy="3255264"/>
          </a:xfrm>
        </p:spPr>
        <p:txBody>
          <a:bodyPr>
            <a:normAutofit/>
          </a:bodyPr>
          <a:lstStyle>
            <a:lvl1pPr marL="0" indent="0">
              <a:buNone/>
              <a:defRPr sz="1600">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35" name="Content Placeholder 32">
            <a:extLst>
              <a:ext uri="{FF2B5EF4-FFF2-40B4-BE49-F238E27FC236}">
                <a16:creationId xmlns:a16="http://schemas.microsoft.com/office/drawing/2014/main" id="{4901D116-75D2-4A49-8934-85CD29BEC8E9}"/>
              </a:ext>
            </a:extLst>
          </p:cNvPr>
          <p:cNvSpPr>
            <a:spLocks noGrp="1"/>
          </p:cNvSpPr>
          <p:nvPr>
            <p:ph sz="quarter" idx="23"/>
          </p:nvPr>
        </p:nvSpPr>
        <p:spPr>
          <a:xfrm>
            <a:off x="8708559" y="1864342"/>
            <a:ext cx="3008376" cy="3255264"/>
          </a:xfrm>
        </p:spPr>
        <p:txBody>
          <a:bodyPr>
            <a:normAutofit/>
          </a:bodyPr>
          <a:lstStyle>
            <a:lvl1pPr marL="0" indent="0">
              <a:buNone/>
              <a:defRPr sz="1600">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9" name="Text Placeholder 8">
            <a:extLst>
              <a:ext uri="{FF2B5EF4-FFF2-40B4-BE49-F238E27FC236}">
                <a16:creationId xmlns:a16="http://schemas.microsoft.com/office/drawing/2014/main" id="{0E4A5D3A-280B-4C13-82C0-52EAE679C72E}"/>
              </a:ext>
            </a:extLst>
          </p:cNvPr>
          <p:cNvSpPr>
            <a:spLocks noGrp="1"/>
          </p:cNvSpPr>
          <p:nvPr>
            <p:ph type="body" sz="quarter" idx="13" hasCustomPrompt="1"/>
          </p:nvPr>
        </p:nvSpPr>
        <p:spPr>
          <a:xfrm>
            <a:off x="555238" y="863575"/>
            <a:ext cx="9451260" cy="584775"/>
          </a:xfrm>
        </p:spPr>
        <p:txBody>
          <a:bodyPr anchor="ctr">
            <a:normAutofit/>
          </a:bodyPr>
          <a:lstStyle>
            <a:lvl1pPr marL="0" indent="0">
              <a:buNone/>
              <a:defRPr sz="3200">
                <a:solidFill>
                  <a:srgbClr val="13479D"/>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SLIDE WITH BULLET POINT</a:t>
            </a:r>
          </a:p>
        </p:txBody>
      </p:sp>
      <p:sp>
        <p:nvSpPr>
          <p:cNvPr id="7" name="Rectangle 6">
            <a:extLst>
              <a:ext uri="{FF2B5EF4-FFF2-40B4-BE49-F238E27FC236}">
                <a16:creationId xmlns:a16="http://schemas.microsoft.com/office/drawing/2014/main" id="{7F2100D2-5B0A-47A0-AFCF-46D87BF4E88C}"/>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53169252-7D50-4304-8620-23A5A713A4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4" name="Slide Number Placeholder 3">
            <a:extLst>
              <a:ext uri="{FF2B5EF4-FFF2-40B4-BE49-F238E27FC236}">
                <a16:creationId xmlns:a16="http://schemas.microsoft.com/office/drawing/2014/main" id="{0EF6CFC5-1666-62FB-77D3-C030B8A29C55}"/>
              </a:ext>
            </a:extLst>
          </p:cNvPr>
          <p:cNvSpPr>
            <a:spLocks noGrp="1"/>
          </p:cNvSpPr>
          <p:nvPr>
            <p:ph type="sldNum" sz="quarter" idx="12"/>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Rectangle 7">
            <a:extLst>
              <a:ext uri="{FF2B5EF4-FFF2-40B4-BE49-F238E27FC236}">
                <a16:creationId xmlns:a16="http://schemas.microsoft.com/office/drawing/2014/main" id="{06278294-5F50-421F-8F64-3B0B25B2004D}"/>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ABE9916-EEEF-BB64-B385-B8651C391DB1}"/>
              </a:ext>
            </a:extLst>
          </p:cNvPr>
          <p:cNvSpPr/>
          <p:nvPr userDrawn="1"/>
        </p:nvSpPr>
        <p:spPr>
          <a:xfrm>
            <a:off x="733146" y="1896587"/>
            <a:ext cx="274320" cy="274320"/>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0974167-F474-78CB-2DA0-7D9335B4A60F}"/>
              </a:ext>
            </a:extLst>
          </p:cNvPr>
          <p:cNvSpPr/>
          <p:nvPr userDrawn="1"/>
        </p:nvSpPr>
        <p:spPr>
          <a:xfrm>
            <a:off x="4474601" y="1906526"/>
            <a:ext cx="274320" cy="274320"/>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C8B2559-DF77-DC18-444E-B07CACF21474}"/>
              </a:ext>
            </a:extLst>
          </p:cNvPr>
          <p:cNvSpPr/>
          <p:nvPr userDrawn="1"/>
        </p:nvSpPr>
        <p:spPr>
          <a:xfrm>
            <a:off x="8216056" y="1906526"/>
            <a:ext cx="274320" cy="274320"/>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4BDA906-4BC4-B181-B3C5-E0633C91B080}"/>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727037250"/>
      </p:ext>
    </p:extLst>
  </p:cSld>
  <p:clrMapOvr>
    <a:masterClrMapping/>
  </p:clrMapOvr>
</p:sldLayout>
</file>

<file path=ppt/slideLayouts/slideLayout33.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6 Bullet List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D15DCED-98A1-4903-8746-0A178EDC14A0}"/>
              </a:ext>
            </a:extLst>
          </p:cNvPr>
          <p:cNvSpPr>
            <a:spLocks noGrp="1"/>
          </p:cNvSpPr>
          <p:nvPr>
            <p:ph type="body" sz="quarter" idx="18" hasCustomPrompt="1"/>
          </p:nvPr>
        </p:nvSpPr>
        <p:spPr>
          <a:xfrm>
            <a:off x="1359585" y="1472397"/>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555576" y="397065"/>
            <a:ext cx="9451260" cy="584775"/>
          </a:xfrm>
        </p:spPr>
        <p:txBody>
          <a:bodyPr anchor="ctr">
            <a:normAutofit/>
          </a:bodyPr>
          <a:lstStyle>
            <a:lvl1pPr marL="0" indent="0">
              <a:buNone/>
              <a:defRPr sz="3200">
                <a:solidFill>
                  <a:srgbClr val="13479D"/>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TITLE TEXT STYLES</a:t>
            </a:r>
          </a:p>
        </p:txBody>
      </p:sp>
      <p:sp>
        <p:nvSpPr>
          <p:cNvPr id="9" name="Text Placeholder 10">
            <a:extLst>
              <a:ext uri="{FF2B5EF4-FFF2-40B4-BE49-F238E27FC236}">
                <a16:creationId xmlns:a16="http://schemas.microsoft.com/office/drawing/2014/main" id="{E68AB42F-518B-B0A1-9138-26B19B55F83D}"/>
              </a:ext>
            </a:extLst>
          </p:cNvPr>
          <p:cNvSpPr>
            <a:spLocks noGrp="1"/>
          </p:cNvSpPr>
          <p:nvPr>
            <p:ph type="body" sz="quarter" idx="24" hasCustomPrompt="1"/>
          </p:nvPr>
        </p:nvSpPr>
        <p:spPr>
          <a:xfrm>
            <a:off x="1359584" y="2725101"/>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14" name="Text Placeholder 10">
            <a:extLst>
              <a:ext uri="{FF2B5EF4-FFF2-40B4-BE49-F238E27FC236}">
                <a16:creationId xmlns:a16="http://schemas.microsoft.com/office/drawing/2014/main" id="{4ABFD7B4-2061-0A62-288C-3201B04231C8}"/>
              </a:ext>
            </a:extLst>
          </p:cNvPr>
          <p:cNvSpPr>
            <a:spLocks noGrp="1"/>
          </p:cNvSpPr>
          <p:nvPr>
            <p:ph type="body" sz="quarter" idx="25" hasCustomPrompt="1"/>
          </p:nvPr>
        </p:nvSpPr>
        <p:spPr>
          <a:xfrm>
            <a:off x="1359584" y="3977805"/>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16" name="Text Placeholder 10">
            <a:extLst>
              <a:ext uri="{FF2B5EF4-FFF2-40B4-BE49-F238E27FC236}">
                <a16:creationId xmlns:a16="http://schemas.microsoft.com/office/drawing/2014/main" id="{666B1052-39BA-4301-3DA6-E79A3D20D6F2}"/>
              </a:ext>
            </a:extLst>
          </p:cNvPr>
          <p:cNvSpPr>
            <a:spLocks noGrp="1"/>
          </p:cNvSpPr>
          <p:nvPr>
            <p:ph type="body" sz="quarter" idx="26" hasCustomPrompt="1"/>
          </p:nvPr>
        </p:nvSpPr>
        <p:spPr>
          <a:xfrm>
            <a:off x="6400798" y="3977805"/>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17" name="Text Placeholder 10">
            <a:extLst>
              <a:ext uri="{FF2B5EF4-FFF2-40B4-BE49-F238E27FC236}">
                <a16:creationId xmlns:a16="http://schemas.microsoft.com/office/drawing/2014/main" id="{40A07CCC-3E3B-259E-56D1-D699D258D841}"/>
              </a:ext>
            </a:extLst>
          </p:cNvPr>
          <p:cNvSpPr>
            <a:spLocks noGrp="1"/>
          </p:cNvSpPr>
          <p:nvPr>
            <p:ph type="body" sz="quarter" idx="27" hasCustomPrompt="1"/>
          </p:nvPr>
        </p:nvSpPr>
        <p:spPr>
          <a:xfrm>
            <a:off x="6400797" y="2725101"/>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sp>
        <p:nvSpPr>
          <p:cNvPr id="18" name="Text Placeholder 10">
            <a:extLst>
              <a:ext uri="{FF2B5EF4-FFF2-40B4-BE49-F238E27FC236}">
                <a16:creationId xmlns:a16="http://schemas.microsoft.com/office/drawing/2014/main" id="{F3E2E284-97D0-8301-3683-B7BCE028170E}"/>
              </a:ext>
            </a:extLst>
          </p:cNvPr>
          <p:cNvSpPr>
            <a:spLocks noGrp="1"/>
          </p:cNvSpPr>
          <p:nvPr>
            <p:ph type="body" sz="quarter" idx="28" hasCustomPrompt="1"/>
          </p:nvPr>
        </p:nvSpPr>
        <p:spPr>
          <a:xfrm>
            <a:off x="6400796" y="1472397"/>
            <a:ext cx="4736415" cy="923330"/>
          </a:xfrm>
        </p:spPr>
        <p:txBody>
          <a:bodyPr>
            <a:normAutofit/>
          </a:bodyPr>
          <a:lstStyle>
            <a:lvl1pPr marL="285750" indent="-285750">
              <a:buClr>
                <a:srgbClr val="F47920"/>
              </a:buClr>
              <a:buFont typeface="Wingdings" panose="05000000000000000000" pitchFamily="2" charset="2"/>
              <a:buChar char="o"/>
              <a:defRPr sz="1800">
                <a:solidFill>
                  <a:schemeClr val="tx1"/>
                </a:solidFill>
                <a:latin typeface="Open Sans" pitchFamily="2" charset="0"/>
                <a:ea typeface="Open Sans" pitchFamily="2" charset="0"/>
                <a:cs typeface="Open Sans" pitchFamily="2" charset="0"/>
              </a:defRPr>
            </a:lvl1pPr>
          </a:lstStyle>
          <a:p>
            <a:pPr lvl="0"/>
            <a:r>
              <a:rPr lang="en-US" dirty="0"/>
              <a:t>Insert text here</a:t>
            </a:r>
          </a:p>
        </p:txBody>
      </p:sp>
      <p:pic>
        <p:nvPicPr>
          <p:cNvPr id="20" name="Picture 19">
            <a:extLst>
              <a:ext uri="{FF2B5EF4-FFF2-40B4-BE49-F238E27FC236}">
                <a16:creationId xmlns:a16="http://schemas.microsoft.com/office/drawing/2014/main" id="{7E71B789-B8A2-72D4-8534-3B7BB2AF1B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5" name="TextBox 4">
            <a:extLst>
              <a:ext uri="{FF2B5EF4-FFF2-40B4-BE49-F238E27FC236}">
                <a16:creationId xmlns:a16="http://schemas.microsoft.com/office/drawing/2014/main" id="{DC977904-A19E-A9AF-0534-FEF68179E90F}"/>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3124234"/>
      </p:ext>
    </p:extLst>
  </p:cSld>
  <p:clrMapOvr>
    <a:masterClrMapping/>
  </p:clrMapOvr>
</p:sldLayout>
</file>

<file path=ppt/slideLayouts/slideLayout34.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2 Columns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826029" y="2723315"/>
            <a:ext cx="3023658" cy="3086100"/>
          </a:xfrm>
        </p:spPr>
        <p:txBody>
          <a:bodyPr anchor="ctr">
            <a:noAutofit/>
          </a:bodyPr>
          <a:lstStyle>
            <a:lvl1pPr marL="0" indent="0">
              <a:buNone/>
              <a:defRPr sz="4000">
                <a:solidFill>
                  <a:srgbClr val="13479D"/>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TITLE</a:t>
            </a:r>
          </a:p>
        </p:txBody>
      </p:sp>
      <p:sp>
        <p:nvSpPr>
          <p:cNvPr id="10" name="Rectangle 9">
            <a:extLst>
              <a:ext uri="{FF2B5EF4-FFF2-40B4-BE49-F238E27FC236}">
                <a16:creationId xmlns:a16="http://schemas.microsoft.com/office/drawing/2014/main" id="{5B0B2179-58A9-46AD-A1C9-AD49D58C6370}"/>
              </a:ext>
            </a:extLst>
          </p:cNvPr>
          <p:cNvSpPr/>
          <p:nvPr userDrawn="1"/>
        </p:nvSpPr>
        <p:spPr>
          <a:xfrm>
            <a:off x="737658" y="1320800"/>
            <a:ext cx="3200400" cy="4572000"/>
          </a:xfrm>
          <a:prstGeom prst="rect">
            <a:avLst/>
          </a:prstGeom>
          <a:noFill/>
          <a:ln w="6350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14">
            <a:extLst>
              <a:ext uri="{FF2B5EF4-FFF2-40B4-BE49-F238E27FC236}">
                <a16:creationId xmlns:a16="http://schemas.microsoft.com/office/drawing/2014/main" id="{B202DE8B-96A1-4787-861F-4951BD256230}"/>
              </a:ext>
            </a:extLst>
          </p:cNvPr>
          <p:cNvSpPr>
            <a:spLocks noGrp="1"/>
          </p:cNvSpPr>
          <p:nvPr>
            <p:ph sz="quarter" idx="18"/>
          </p:nvPr>
        </p:nvSpPr>
        <p:spPr>
          <a:xfrm>
            <a:off x="4230368" y="1320800"/>
            <a:ext cx="3498954" cy="4506913"/>
          </a:xfrm>
        </p:spPr>
        <p:txBody>
          <a:bodyPr>
            <a:normAutofit/>
          </a:bodyPr>
          <a:lstStyle>
            <a:lvl1pPr marL="0" indent="0">
              <a:buNone/>
              <a:defRPr sz="1800"/>
            </a:lvl1pPr>
            <a:lvl2pPr marL="457200" indent="0">
              <a:buFont typeface="Arial" panose="020B0604020202020204" pitchFamily="34" charse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6" name="Content Placeholder 14">
            <a:extLst>
              <a:ext uri="{FF2B5EF4-FFF2-40B4-BE49-F238E27FC236}">
                <a16:creationId xmlns:a16="http://schemas.microsoft.com/office/drawing/2014/main" id="{952DAD39-3567-46D8-A436-03761AC84BD1}"/>
              </a:ext>
            </a:extLst>
          </p:cNvPr>
          <p:cNvSpPr>
            <a:spLocks noGrp="1"/>
          </p:cNvSpPr>
          <p:nvPr>
            <p:ph sz="quarter" idx="19"/>
          </p:nvPr>
        </p:nvSpPr>
        <p:spPr>
          <a:xfrm>
            <a:off x="8017801" y="1320800"/>
            <a:ext cx="3498954" cy="4506913"/>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6" name="TextBox 5">
            <a:extLst>
              <a:ext uri="{FF2B5EF4-FFF2-40B4-BE49-F238E27FC236}">
                <a16:creationId xmlns:a16="http://schemas.microsoft.com/office/drawing/2014/main" id="{6596FD3F-C903-93A4-965D-756CED44BD8B}"/>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088287284"/>
      </p:ext>
    </p:extLst>
  </p:cSld>
  <p:clrMapOvr>
    <a:masterClrMapping/>
  </p:clrMapOvr>
</p:sldLayout>
</file>

<file path=ppt/slideLayouts/slideLayout35.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3 images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61F7A3-F121-452B-85F5-5963F462CD0A}"/>
              </a:ext>
            </a:extLst>
          </p:cNvPr>
          <p:cNvSpPr/>
          <p:nvPr userDrawn="1"/>
        </p:nvSpPr>
        <p:spPr>
          <a:xfrm>
            <a:off x="723900" y="3657600"/>
            <a:ext cx="3486150" cy="2133600"/>
          </a:xfrm>
          <a:prstGeom prst="rect">
            <a:avLst/>
          </a:prstGeom>
          <a:solidFill>
            <a:srgbClr val="F47A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Rectangle 14">
            <a:extLst>
              <a:ext uri="{FF2B5EF4-FFF2-40B4-BE49-F238E27FC236}">
                <a16:creationId xmlns:a16="http://schemas.microsoft.com/office/drawing/2014/main" id="{4272D027-E5B9-4B5E-8A9D-8BA1C9465906}"/>
              </a:ext>
            </a:extLst>
          </p:cNvPr>
          <p:cNvSpPr/>
          <p:nvPr userDrawn="1"/>
        </p:nvSpPr>
        <p:spPr>
          <a:xfrm>
            <a:off x="4352925" y="1295400"/>
            <a:ext cx="3486150" cy="2133600"/>
          </a:xfrm>
          <a:prstGeom prst="rect">
            <a:avLst/>
          </a:prstGeom>
          <a:solidFill>
            <a:srgbClr val="1347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6" name="Rectangle 15">
            <a:extLst>
              <a:ext uri="{FF2B5EF4-FFF2-40B4-BE49-F238E27FC236}">
                <a16:creationId xmlns:a16="http://schemas.microsoft.com/office/drawing/2014/main" id="{A5E7E633-F20E-4AD3-A05A-8ACCFA6E1234}"/>
              </a:ext>
            </a:extLst>
          </p:cNvPr>
          <p:cNvSpPr/>
          <p:nvPr userDrawn="1"/>
        </p:nvSpPr>
        <p:spPr>
          <a:xfrm>
            <a:off x="7981950" y="3657600"/>
            <a:ext cx="3486150" cy="2133600"/>
          </a:xfrm>
          <a:prstGeom prst="rect">
            <a:avLst/>
          </a:prstGeom>
          <a:solidFill>
            <a:srgbClr val="F47A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ID" sz="1800" dirty="0"/>
          </a:p>
        </p:txBody>
      </p:sp>
      <p:sp>
        <p:nvSpPr>
          <p:cNvPr id="11" name="Picture Placeholder 6">
            <a:extLst>
              <a:ext uri="{FF2B5EF4-FFF2-40B4-BE49-F238E27FC236}">
                <a16:creationId xmlns:a16="http://schemas.microsoft.com/office/drawing/2014/main" id="{D2285FE3-98C5-408F-A0DF-3C316D585859}"/>
              </a:ext>
            </a:extLst>
          </p:cNvPr>
          <p:cNvSpPr>
            <a:spLocks noGrp="1"/>
          </p:cNvSpPr>
          <p:nvPr>
            <p:ph type="pic" sz="quarter" idx="12"/>
          </p:nvPr>
        </p:nvSpPr>
        <p:spPr>
          <a:xfrm>
            <a:off x="4352925" y="3657600"/>
            <a:ext cx="3486150" cy="2133600"/>
          </a:xfrm>
        </p:spPr>
        <p:txBody>
          <a:bodyPr/>
          <a:lstStyle/>
          <a:p>
            <a:endParaRPr lang="en-ID" dirty="0"/>
          </a:p>
        </p:txBody>
      </p:sp>
      <p:sp>
        <p:nvSpPr>
          <p:cNvPr id="14" name="Picture Placeholder 6">
            <a:extLst>
              <a:ext uri="{FF2B5EF4-FFF2-40B4-BE49-F238E27FC236}">
                <a16:creationId xmlns:a16="http://schemas.microsoft.com/office/drawing/2014/main" id="{E58CEB3A-838A-4C24-98EA-6F9F72EA8FEE}"/>
              </a:ext>
            </a:extLst>
          </p:cNvPr>
          <p:cNvSpPr>
            <a:spLocks noGrp="1"/>
          </p:cNvSpPr>
          <p:nvPr>
            <p:ph type="pic" sz="quarter" idx="15"/>
          </p:nvPr>
        </p:nvSpPr>
        <p:spPr>
          <a:xfrm>
            <a:off x="7981950" y="1295400"/>
            <a:ext cx="3486150" cy="2133600"/>
          </a:xfrm>
        </p:spPr>
        <p:txBody>
          <a:bodyPr/>
          <a:lstStyle/>
          <a:p>
            <a:endParaRPr lang="en-ID" dirty="0"/>
          </a:p>
        </p:txBody>
      </p:sp>
      <p:sp>
        <p:nvSpPr>
          <p:cNvPr id="7" name="Picture Placeholder 6">
            <a:extLst>
              <a:ext uri="{FF2B5EF4-FFF2-40B4-BE49-F238E27FC236}">
                <a16:creationId xmlns:a16="http://schemas.microsoft.com/office/drawing/2014/main" id="{BE7EAF60-501A-438A-BD40-55E19BB2F643}"/>
              </a:ext>
            </a:extLst>
          </p:cNvPr>
          <p:cNvSpPr>
            <a:spLocks noGrp="1"/>
          </p:cNvSpPr>
          <p:nvPr>
            <p:ph type="pic" sz="quarter" idx="10"/>
          </p:nvPr>
        </p:nvSpPr>
        <p:spPr>
          <a:xfrm>
            <a:off x="723900" y="1295400"/>
            <a:ext cx="3486150" cy="2133600"/>
          </a:xfrm>
        </p:spPr>
        <p:txBody>
          <a:bodyPr/>
          <a:lstStyle/>
          <a:p>
            <a:endParaRPr lang="en-ID" dirty="0"/>
          </a:p>
        </p:txBody>
      </p:sp>
      <p:sp>
        <p:nvSpPr>
          <p:cNvPr id="17" name="Rectangle 16">
            <a:extLst>
              <a:ext uri="{FF2B5EF4-FFF2-40B4-BE49-F238E27FC236}">
                <a16:creationId xmlns:a16="http://schemas.microsoft.com/office/drawing/2014/main" id="{1EB32790-1993-4C9E-A580-3A56B289942C}"/>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82FFB9E3-7750-48C9-821B-BB5F164744BD}"/>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Slide Number Placeholder 3">
            <a:extLst>
              <a:ext uri="{FF2B5EF4-FFF2-40B4-BE49-F238E27FC236}">
                <a16:creationId xmlns:a16="http://schemas.microsoft.com/office/drawing/2014/main" id="{F24E5E97-D43A-4BBA-A165-F468E16E2890}"/>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8" name="Text Placeholder 8">
            <a:extLst>
              <a:ext uri="{FF2B5EF4-FFF2-40B4-BE49-F238E27FC236}">
                <a16:creationId xmlns:a16="http://schemas.microsoft.com/office/drawing/2014/main" id="{111DCF6E-CDE1-42D5-B6C9-005BC99A4F56}"/>
              </a:ext>
            </a:extLst>
          </p:cNvPr>
          <p:cNvSpPr>
            <a:spLocks noGrp="1"/>
          </p:cNvSpPr>
          <p:nvPr>
            <p:ph type="body" sz="quarter" idx="13" hasCustomPrompt="1"/>
          </p:nvPr>
        </p:nvSpPr>
        <p:spPr>
          <a:xfrm>
            <a:off x="1339889" y="707713"/>
            <a:ext cx="9451260" cy="584775"/>
          </a:xfrm>
        </p:spPr>
        <p:txBody>
          <a:bodyPr anchor="ctr">
            <a:normAutofit/>
          </a:bodyPr>
          <a:lstStyle>
            <a:lvl1pPr marL="0" indent="0" algn="ctr">
              <a:buNone/>
              <a:defRPr sz="3200">
                <a:solidFill>
                  <a:srgbClr val="13479D"/>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TITLE TEXT STYLES</a:t>
            </a:r>
          </a:p>
        </p:txBody>
      </p:sp>
      <p:sp>
        <p:nvSpPr>
          <p:cNvPr id="19" name="Text Placeholder 29">
            <a:extLst>
              <a:ext uri="{FF2B5EF4-FFF2-40B4-BE49-F238E27FC236}">
                <a16:creationId xmlns:a16="http://schemas.microsoft.com/office/drawing/2014/main" id="{49B5A91E-5AF4-4ECE-A9EB-FF22EF7ED5F9}"/>
              </a:ext>
            </a:extLst>
          </p:cNvPr>
          <p:cNvSpPr>
            <a:spLocks noGrp="1"/>
          </p:cNvSpPr>
          <p:nvPr>
            <p:ph type="body" sz="quarter" idx="20"/>
          </p:nvPr>
        </p:nvSpPr>
        <p:spPr>
          <a:xfrm>
            <a:off x="1171393" y="3941522"/>
            <a:ext cx="2591163" cy="1565756"/>
          </a:xfrm>
        </p:spPr>
        <p:txBody>
          <a:bodyPr>
            <a:normAutofit/>
          </a:bodyPr>
          <a:lstStyle>
            <a:lvl1pPr marL="0" indent="0">
              <a:buNone/>
              <a:defRPr sz="1800">
                <a:solidFill>
                  <a:schemeClr val="bg1"/>
                </a:solidFill>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20" name="Text Placeholder 29">
            <a:extLst>
              <a:ext uri="{FF2B5EF4-FFF2-40B4-BE49-F238E27FC236}">
                <a16:creationId xmlns:a16="http://schemas.microsoft.com/office/drawing/2014/main" id="{1F63AAE3-80CB-4EDB-A3B9-59E0797EF1CE}"/>
              </a:ext>
            </a:extLst>
          </p:cNvPr>
          <p:cNvSpPr>
            <a:spLocks noGrp="1"/>
          </p:cNvSpPr>
          <p:nvPr>
            <p:ph type="body" sz="quarter" idx="21"/>
          </p:nvPr>
        </p:nvSpPr>
        <p:spPr>
          <a:xfrm>
            <a:off x="8429444" y="3941522"/>
            <a:ext cx="2591163" cy="1565756"/>
          </a:xfrm>
        </p:spPr>
        <p:txBody>
          <a:bodyPr>
            <a:normAutofit/>
          </a:bodyPr>
          <a:lstStyle>
            <a:lvl1pPr marL="0" indent="0">
              <a:buNone/>
              <a:defRPr sz="1800">
                <a:solidFill>
                  <a:schemeClr val="bg1"/>
                </a:solidFill>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sp>
        <p:nvSpPr>
          <p:cNvPr id="21" name="Text Placeholder 29">
            <a:extLst>
              <a:ext uri="{FF2B5EF4-FFF2-40B4-BE49-F238E27FC236}">
                <a16:creationId xmlns:a16="http://schemas.microsoft.com/office/drawing/2014/main" id="{9BDCF9F1-7ACC-47A1-915A-DD872CFCD23F}"/>
              </a:ext>
            </a:extLst>
          </p:cNvPr>
          <p:cNvSpPr>
            <a:spLocks noGrp="1"/>
          </p:cNvSpPr>
          <p:nvPr>
            <p:ph type="body" sz="quarter" idx="22"/>
          </p:nvPr>
        </p:nvSpPr>
        <p:spPr>
          <a:xfrm>
            <a:off x="4769938" y="1579322"/>
            <a:ext cx="2591163" cy="1565756"/>
          </a:xfrm>
        </p:spPr>
        <p:txBody>
          <a:bodyPr>
            <a:normAutofit/>
          </a:bodyPr>
          <a:lstStyle>
            <a:lvl1pPr marL="0" indent="0">
              <a:buNone/>
              <a:defRPr sz="1800">
                <a:solidFill>
                  <a:schemeClr val="bg1"/>
                </a:solidFill>
                <a:latin typeface="Open Sans" pitchFamily="2" charset="0"/>
                <a:ea typeface="Open Sans" pitchFamily="2" charset="0"/>
                <a:cs typeface="Open Sans" pitchFamily="2" charset="0"/>
              </a:defRPr>
            </a:lvl1pPr>
            <a:lvl2pPr marL="457200" indent="0">
              <a:buNone/>
              <a:defRPr sz="1800">
                <a:latin typeface="Open Sans" pitchFamily="2" charset="0"/>
                <a:ea typeface="Open Sans" pitchFamily="2" charset="0"/>
                <a:cs typeface="Open Sans" pitchFamily="2" charset="0"/>
              </a:defRPr>
            </a:lvl2pPr>
            <a:lvl3pPr marL="914400" indent="0">
              <a:buNone/>
              <a:defRPr sz="1800">
                <a:latin typeface="Open Sans" pitchFamily="2" charset="0"/>
                <a:ea typeface="Open Sans" pitchFamily="2" charset="0"/>
                <a:cs typeface="Open Sans" pitchFamily="2" charset="0"/>
              </a:defRPr>
            </a:lvl3pPr>
            <a:lvl4pPr marL="1371600" indent="0">
              <a:buNone/>
              <a:defRPr sz="1800">
                <a:latin typeface="Open Sans" pitchFamily="2" charset="0"/>
                <a:ea typeface="Open Sans" pitchFamily="2" charset="0"/>
                <a:cs typeface="Open Sans" pitchFamily="2" charset="0"/>
              </a:defRPr>
            </a:lvl4pPr>
            <a:lvl5pPr marL="1828800" indent="0">
              <a:buNone/>
              <a:defRPr sz="1800">
                <a:latin typeface="Open Sans" pitchFamily="2" charset="0"/>
                <a:ea typeface="Open Sans" pitchFamily="2" charset="0"/>
                <a:cs typeface="Open Sans" pitchFamily="2" charset="0"/>
              </a:defRPr>
            </a:lvl5pPr>
          </a:lstStyle>
          <a:p>
            <a:pPr lvl="0"/>
            <a:r>
              <a:rPr lang="en-US" dirty="0"/>
              <a:t>Click to edit Master text styles</a:t>
            </a:r>
          </a:p>
        </p:txBody>
      </p:sp>
      <p:pic>
        <p:nvPicPr>
          <p:cNvPr id="3" name="Picture 2">
            <a:extLst>
              <a:ext uri="{FF2B5EF4-FFF2-40B4-BE49-F238E27FC236}">
                <a16:creationId xmlns:a16="http://schemas.microsoft.com/office/drawing/2014/main" id="{2F177B10-438A-6109-1454-41FEF109C4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5" name="TextBox 4">
            <a:extLst>
              <a:ext uri="{FF2B5EF4-FFF2-40B4-BE49-F238E27FC236}">
                <a16:creationId xmlns:a16="http://schemas.microsoft.com/office/drawing/2014/main" id="{6E8E1E36-8293-0AAE-BDE0-15D583F7EF33}"/>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966690144"/>
      </p:ext>
    </p:extLst>
  </p:cSld>
  <p:clrMapOvr>
    <a:masterClrMapping/>
  </p:clrMapOvr>
</p:sldLayout>
</file>

<file path=ppt/slideLayouts/slideLayout36.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hart Layout v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3" name="Rectangle 2">
            <a:extLst>
              <a:ext uri="{FF2B5EF4-FFF2-40B4-BE49-F238E27FC236}">
                <a16:creationId xmlns:a16="http://schemas.microsoft.com/office/drawing/2014/main" id="{204C9528-B944-4C12-8DC8-8C70C9C13AF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7471500" y="1744138"/>
            <a:ext cx="4041648" cy="584775"/>
          </a:xfrm>
        </p:spPr>
        <p:txBody>
          <a:bodyPr anchor="ctr">
            <a:normAutofit/>
          </a:bodyPr>
          <a:lstStyle>
            <a:lvl1pPr marL="0" indent="0">
              <a:buNone/>
              <a:defRPr sz="3200">
                <a:solidFill>
                  <a:srgbClr val="13479D"/>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CHART TITLE</a:t>
            </a:r>
          </a:p>
        </p:txBody>
      </p:sp>
      <p:sp>
        <p:nvSpPr>
          <p:cNvPr id="11" name="Text Placeholder 10">
            <a:extLst>
              <a:ext uri="{FF2B5EF4-FFF2-40B4-BE49-F238E27FC236}">
                <a16:creationId xmlns:a16="http://schemas.microsoft.com/office/drawing/2014/main" id="{9D15DCED-98A1-4903-8746-0A178EDC14A0}"/>
              </a:ext>
            </a:extLst>
          </p:cNvPr>
          <p:cNvSpPr>
            <a:spLocks noGrp="1"/>
          </p:cNvSpPr>
          <p:nvPr>
            <p:ph type="body" sz="quarter" idx="18"/>
          </p:nvPr>
        </p:nvSpPr>
        <p:spPr>
          <a:xfrm>
            <a:off x="7471500" y="2775938"/>
            <a:ext cx="4041648" cy="2715768"/>
          </a:xfrm>
        </p:spPr>
        <p:txBody>
          <a:bodyPr>
            <a:normAutofit/>
          </a:bodyPr>
          <a:lstStyle>
            <a:lvl1pPr marL="0" indent="0">
              <a:buNone/>
              <a:defRPr sz="1800">
                <a:solidFill>
                  <a:srgbClr val="6D7381"/>
                </a:solidFill>
                <a:latin typeface="Open Sans" pitchFamily="2" charset="0"/>
                <a:ea typeface="Open Sans" pitchFamily="2" charset="0"/>
                <a:cs typeface="Open Sans" pitchFamily="2" charset="0"/>
              </a:defRPr>
            </a:lvl1pPr>
          </a:lstStyle>
          <a:p>
            <a:pPr lvl="0"/>
            <a:endParaRPr lang="en-US" dirty="0"/>
          </a:p>
        </p:txBody>
      </p:sp>
      <p:cxnSp>
        <p:nvCxnSpPr>
          <p:cNvPr id="9" name="Straight Connector 8">
            <a:extLst>
              <a:ext uri="{FF2B5EF4-FFF2-40B4-BE49-F238E27FC236}">
                <a16:creationId xmlns:a16="http://schemas.microsoft.com/office/drawing/2014/main" id="{9366BDA7-8D58-2916-D7D2-0312603DEF59}"/>
              </a:ext>
            </a:extLst>
          </p:cNvPr>
          <p:cNvCxnSpPr/>
          <p:nvPr userDrawn="1"/>
        </p:nvCxnSpPr>
        <p:spPr>
          <a:xfrm>
            <a:off x="7610648" y="2542486"/>
            <a:ext cx="914400" cy="0"/>
          </a:xfrm>
          <a:prstGeom prst="line">
            <a:avLst/>
          </a:prstGeom>
          <a:ln w="47625">
            <a:solidFill>
              <a:srgbClr val="F47A20"/>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A607B374-3D6D-EBFA-098F-7589D3E5312E}"/>
              </a:ext>
            </a:extLst>
          </p:cNvPr>
          <p:cNvSpPr>
            <a:spLocks noGrp="1"/>
          </p:cNvSpPr>
          <p:nvPr>
            <p:ph type="pic" sz="quarter" idx="19"/>
          </p:nvPr>
        </p:nvSpPr>
        <p:spPr>
          <a:xfrm>
            <a:off x="1147305" y="1744138"/>
            <a:ext cx="4622800" cy="3341688"/>
          </a:xfrm>
        </p:spPr>
        <p:txBody>
          <a:bodyPr/>
          <a:lstStyle/>
          <a:p>
            <a:endParaRPr lang="en-US" dirty="0"/>
          </a:p>
        </p:txBody>
      </p:sp>
      <p:sp>
        <p:nvSpPr>
          <p:cNvPr id="15" name="Text Placeholder 14">
            <a:extLst>
              <a:ext uri="{FF2B5EF4-FFF2-40B4-BE49-F238E27FC236}">
                <a16:creationId xmlns:a16="http://schemas.microsoft.com/office/drawing/2014/main" id="{D8C20D5D-C3E4-935B-1481-E15BBD2A1D87}"/>
              </a:ext>
            </a:extLst>
          </p:cNvPr>
          <p:cNvSpPr>
            <a:spLocks noGrp="1"/>
          </p:cNvSpPr>
          <p:nvPr>
            <p:ph type="body" sz="quarter" idx="20" hasCustomPrompt="1"/>
          </p:nvPr>
        </p:nvSpPr>
        <p:spPr>
          <a:xfrm>
            <a:off x="1147305" y="5221850"/>
            <a:ext cx="4622800" cy="254000"/>
          </a:xfrm>
        </p:spPr>
        <p:txBody>
          <a:bodyPr>
            <a:noAutofit/>
          </a:bodyPr>
          <a:lstStyle>
            <a:lvl1pPr marL="0" indent="0">
              <a:buNone/>
              <a:defRPr sz="1600">
                <a:solidFill>
                  <a:srgbClr val="6D738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Chart Key</a:t>
            </a:r>
          </a:p>
        </p:txBody>
      </p:sp>
      <p:sp>
        <p:nvSpPr>
          <p:cNvPr id="6" name="TextBox 5">
            <a:extLst>
              <a:ext uri="{FF2B5EF4-FFF2-40B4-BE49-F238E27FC236}">
                <a16:creationId xmlns:a16="http://schemas.microsoft.com/office/drawing/2014/main" id="{A1DA4E13-7A3B-9B1B-266D-09C23BE29DB5}"/>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744713025"/>
      </p:ext>
    </p:extLst>
  </p:cSld>
  <p:clrMapOvr>
    <a:masterClrMapping/>
  </p:clrMapOvr>
</p:sldLayout>
</file>

<file path=ppt/slideLayouts/slideLayout37.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hart Slide v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1182674" y="994175"/>
            <a:ext cx="9454896" cy="584775"/>
          </a:xfrm>
        </p:spPr>
        <p:txBody>
          <a:bodyPr anchor="ctr">
            <a:normAutofit/>
          </a:bodyPr>
          <a:lstStyle>
            <a:lvl1pPr marL="0" indent="0" algn="ctr">
              <a:buNone/>
              <a:defRPr sz="3200">
                <a:solidFill>
                  <a:srgbClr val="13479D"/>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CHART TITLE</a:t>
            </a:r>
          </a:p>
        </p:txBody>
      </p:sp>
      <p:sp>
        <p:nvSpPr>
          <p:cNvPr id="18" name="Chart Placeholder 17">
            <a:extLst>
              <a:ext uri="{FF2B5EF4-FFF2-40B4-BE49-F238E27FC236}">
                <a16:creationId xmlns:a16="http://schemas.microsoft.com/office/drawing/2014/main" id="{D49FAD44-B98E-A830-F5E8-EFA82A748F95}"/>
              </a:ext>
            </a:extLst>
          </p:cNvPr>
          <p:cNvSpPr>
            <a:spLocks noGrp="1"/>
          </p:cNvSpPr>
          <p:nvPr>
            <p:ph type="chart" sz="quarter" idx="19"/>
          </p:nvPr>
        </p:nvSpPr>
        <p:spPr>
          <a:xfrm>
            <a:off x="518160" y="1906524"/>
            <a:ext cx="11155680" cy="3044952"/>
          </a:xfrm>
        </p:spPr>
        <p:txBody>
          <a:bodyPr/>
          <a:lstStyle/>
          <a:p>
            <a:endParaRPr lang="en-US" dirty="0"/>
          </a:p>
        </p:txBody>
      </p:sp>
      <p:sp>
        <p:nvSpPr>
          <p:cNvPr id="20" name="Text Placeholder 19">
            <a:extLst>
              <a:ext uri="{FF2B5EF4-FFF2-40B4-BE49-F238E27FC236}">
                <a16:creationId xmlns:a16="http://schemas.microsoft.com/office/drawing/2014/main" id="{7755D5C4-6286-9178-442F-E3C3B5D736F5}"/>
              </a:ext>
            </a:extLst>
          </p:cNvPr>
          <p:cNvSpPr>
            <a:spLocks noGrp="1"/>
          </p:cNvSpPr>
          <p:nvPr>
            <p:ph type="body" sz="quarter" idx="20" hasCustomPrompt="1"/>
          </p:nvPr>
        </p:nvSpPr>
        <p:spPr>
          <a:xfrm>
            <a:off x="1182674" y="5200198"/>
            <a:ext cx="2166938" cy="923925"/>
          </a:xfrm>
        </p:spPr>
        <p:txBody>
          <a:bodyPr>
            <a:normAutofit/>
          </a:bodyPr>
          <a:lstStyle>
            <a:lvl1pPr marL="0" indent="0">
              <a:buNone/>
              <a:defRPr sz="1400">
                <a:solidFill>
                  <a:schemeClr val="tx1"/>
                </a:solidFill>
              </a:defRPr>
            </a:lvl1pPr>
          </a:lstStyle>
          <a:p>
            <a:pPr lvl="0"/>
            <a:r>
              <a:rPr lang="en-US" sz="1400" dirty="0"/>
              <a:t>Insert text</a:t>
            </a:r>
            <a:endParaRPr lang="en-US" dirty="0"/>
          </a:p>
        </p:txBody>
      </p:sp>
      <p:sp>
        <p:nvSpPr>
          <p:cNvPr id="21" name="Text Placeholder 19">
            <a:extLst>
              <a:ext uri="{FF2B5EF4-FFF2-40B4-BE49-F238E27FC236}">
                <a16:creationId xmlns:a16="http://schemas.microsoft.com/office/drawing/2014/main" id="{4AEFD219-09B9-EBDF-B466-075228B48FDC}"/>
              </a:ext>
            </a:extLst>
          </p:cNvPr>
          <p:cNvSpPr>
            <a:spLocks noGrp="1"/>
          </p:cNvSpPr>
          <p:nvPr>
            <p:ph type="body" sz="quarter" idx="21" hasCustomPrompt="1"/>
          </p:nvPr>
        </p:nvSpPr>
        <p:spPr>
          <a:xfrm>
            <a:off x="4826653" y="5200198"/>
            <a:ext cx="2166938" cy="923925"/>
          </a:xfrm>
        </p:spPr>
        <p:txBody>
          <a:bodyPr>
            <a:normAutofit/>
          </a:bodyPr>
          <a:lstStyle>
            <a:lvl1pPr marL="0" indent="0">
              <a:buNone/>
              <a:defRPr sz="1400">
                <a:solidFill>
                  <a:schemeClr val="tx1"/>
                </a:solidFill>
              </a:defRPr>
            </a:lvl1pPr>
          </a:lstStyle>
          <a:p>
            <a:pPr lvl="0"/>
            <a:r>
              <a:rPr lang="en-US" sz="1400" dirty="0"/>
              <a:t>Insert text</a:t>
            </a:r>
            <a:endParaRPr lang="en-US" dirty="0"/>
          </a:p>
        </p:txBody>
      </p:sp>
      <p:sp>
        <p:nvSpPr>
          <p:cNvPr id="22" name="Text Placeholder 19">
            <a:extLst>
              <a:ext uri="{FF2B5EF4-FFF2-40B4-BE49-F238E27FC236}">
                <a16:creationId xmlns:a16="http://schemas.microsoft.com/office/drawing/2014/main" id="{48919444-5EA3-905B-9719-D5D1858C71CC}"/>
              </a:ext>
            </a:extLst>
          </p:cNvPr>
          <p:cNvSpPr>
            <a:spLocks noGrp="1"/>
          </p:cNvSpPr>
          <p:nvPr>
            <p:ph type="body" sz="quarter" idx="22" hasCustomPrompt="1"/>
          </p:nvPr>
        </p:nvSpPr>
        <p:spPr>
          <a:xfrm>
            <a:off x="8470632" y="5200803"/>
            <a:ext cx="2166938" cy="923925"/>
          </a:xfrm>
        </p:spPr>
        <p:txBody>
          <a:bodyPr>
            <a:normAutofit/>
          </a:bodyPr>
          <a:lstStyle>
            <a:lvl1pPr marL="0" indent="0">
              <a:buNone/>
              <a:defRPr sz="1400">
                <a:solidFill>
                  <a:schemeClr val="tx1"/>
                </a:solidFill>
              </a:defRPr>
            </a:lvl1pPr>
          </a:lstStyle>
          <a:p>
            <a:pPr lvl="0"/>
            <a:r>
              <a:rPr lang="en-US" sz="1400" dirty="0"/>
              <a:t>Insert text</a:t>
            </a:r>
            <a:endParaRPr lang="en-US" dirty="0"/>
          </a:p>
        </p:txBody>
      </p:sp>
      <p:sp>
        <p:nvSpPr>
          <p:cNvPr id="9" name="Rectangle 8">
            <a:extLst>
              <a:ext uri="{FF2B5EF4-FFF2-40B4-BE49-F238E27FC236}">
                <a16:creationId xmlns:a16="http://schemas.microsoft.com/office/drawing/2014/main" id="{B15C92F5-F628-6638-E1E3-2F0CCB83A338}"/>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2679F95F-BA0D-8F21-F47B-2FEACD784C7D}"/>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537706795"/>
      </p:ext>
    </p:extLst>
  </p:cSld>
  <p:clrMapOvr>
    <a:masterClrMapping/>
  </p:clrMapOvr>
</p:sldLayout>
</file>

<file path=ppt/slideLayouts/slideLayout38.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hart slide v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C9C94E-B064-4BB7-A6C3-8F2EE8E72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292" y="313897"/>
            <a:ext cx="1585643" cy="377314"/>
          </a:xfrm>
          <a:prstGeom prst="rect">
            <a:avLst/>
          </a:prstGeom>
        </p:spPr>
      </p:pic>
      <p:sp>
        <p:nvSpPr>
          <p:cNvPr id="4" name="Rectangle 3">
            <a:extLst>
              <a:ext uri="{FF2B5EF4-FFF2-40B4-BE49-F238E27FC236}">
                <a16:creationId xmlns:a16="http://schemas.microsoft.com/office/drawing/2014/main" id="{3131C6DE-E72C-4D2B-918B-DDE1DDF4F6C4}"/>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3">
            <a:extLst>
              <a:ext uri="{FF2B5EF4-FFF2-40B4-BE49-F238E27FC236}">
                <a16:creationId xmlns:a16="http://schemas.microsoft.com/office/drawing/2014/main" id="{2692D73E-D0BF-43FA-BC45-33CFE30DC187}"/>
              </a:ext>
            </a:extLst>
          </p:cNvPr>
          <p:cNvSpPr>
            <a:spLocks noGrp="1"/>
          </p:cNvSpPr>
          <p:nvPr>
            <p:ph type="sldNum" sz="quarter" idx="17"/>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8" name="Text Placeholder 8">
            <a:extLst>
              <a:ext uri="{FF2B5EF4-FFF2-40B4-BE49-F238E27FC236}">
                <a16:creationId xmlns:a16="http://schemas.microsoft.com/office/drawing/2014/main" id="{4A2BD19A-C860-4577-BC59-B7B922FF2D54}"/>
              </a:ext>
            </a:extLst>
          </p:cNvPr>
          <p:cNvSpPr>
            <a:spLocks noGrp="1"/>
          </p:cNvSpPr>
          <p:nvPr>
            <p:ph type="body" sz="quarter" idx="13" hasCustomPrompt="1"/>
          </p:nvPr>
        </p:nvSpPr>
        <p:spPr>
          <a:xfrm>
            <a:off x="7183296" y="1836528"/>
            <a:ext cx="4453128" cy="585216"/>
          </a:xfrm>
        </p:spPr>
        <p:txBody>
          <a:bodyPr anchor="ctr">
            <a:normAutofit/>
          </a:bodyPr>
          <a:lstStyle>
            <a:lvl1pPr marL="0" indent="0" algn="l">
              <a:buNone/>
              <a:defRPr sz="3200">
                <a:solidFill>
                  <a:srgbClr val="13479D"/>
                </a:solidFill>
                <a:latin typeface="Open Sans ExtraBold" pitchFamily="2" charset="0"/>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INFOGRAPHIC TITLE</a:t>
            </a:r>
          </a:p>
        </p:txBody>
      </p:sp>
      <p:sp>
        <p:nvSpPr>
          <p:cNvPr id="43" name="Picture Placeholder 42">
            <a:extLst>
              <a:ext uri="{FF2B5EF4-FFF2-40B4-BE49-F238E27FC236}">
                <a16:creationId xmlns:a16="http://schemas.microsoft.com/office/drawing/2014/main" id="{CD49CF86-4F44-E97C-22CE-769D6DAECDD6}"/>
              </a:ext>
            </a:extLst>
          </p:cNvPr>
          <p:cNvSpPr>
            <a:spLocks noGrp="1"/>
          </p:cNvSpPr>
          <p:nvPr>
            <p:ph type="pic" sz="quarter" idx="29"/>
          </p:nvPr>
        </p:nvSpPr>
        <p:spPr>
          <a:xfrm>
            <a:off x="555576" y="1808224"/>
            <a:ext cx="6355080" cy="3099816"/>
          </a:xfrm>
        </p:spPr>
        <p:txBody>
          <a:bodyPr/>
          <a:lstStyle/>
          <a:p>
            <a:endParaRPr lang="en-US" dirty="0"/>
          </a:p>
        </p:txBody>
      </p:sp>
      <p:sp>
        <p:nvSpPr>
          <p:cNvPr id="9" name="Text Placeholder 8">
            <a:extLst>
              <a:ext uri="{FF2B5EF4-FFF2-40B4-BE49-F238E27FC236}">
                <a16:creationId xmlns:a16="http://schemas.microsoft.com/office/drawing/2014/main" id="{31699D11-B9C1-1628-0FA3-BD3E2C72736E}"/>
              </a:ext>
            </a:extLst>
          </p:cNvPr>
          <p:cNvSpPr>
            <a:spLocks noGrp="1"/>
          </p:cNvSpPr>
          <p:nvPr>
            <p:ph type="body" sz="quarter" idx="30" hasCustomPrompt="1"/>
          </p:nvPr>
        </p:nvSpPr>
        <p:spPr>
          <a:xfrm>
            <a:off x="7159610" y="2557528"/>
            <a:ext cx="4453128" cy="585216"/>
          </a:xfrm>
        </p:spPr>
        <p:txBody>
          <a:bodyPr anchor="ctr">
            <a:normAutofit/>
          </a:bodyPr>
          <a:lstStyle>
            <a:lvl1pPr marL="0" indent="0" algn="l">
              <a:buNone/>
              <a:defRPr sz="1800" b="1">
                <a:solidFill>
                  <a:srgbClr val="13479D"/>
                </a:solidFill>
                <a:latin typeface="+mn-lt"/>
                <a:ea typeface="Open Sans ExtraBold" pitchFamily="2" charset="0"/>
                <a:cs typeface="Open Sans ExtraBold"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INFOGRAPHIC SUBTITLE</a:t>
            </a:r>
          </a:p>
        </p:txBody>
      </p:sp>
      <p:sp>
        <p:nvSpPr>
          <p:cNvPr id="11" name="Text Placeholder 10">
            <a:extLst>
              <a:ext uri="{FF2B5EF4-FFF2-40B4-BE49-F238E27FC236}">
                <a16:creationId xmlns:a16="http://schemas.microsoft.com/office/drawing/2014/main" id="{E0727B0F-8EAB-1F29-0226-2388E076D9DC}"/>
              </a:ext>
            </a:extLst>
          </p:cNvPr>
          <p:cNvSpPr>
            <a:spLocks noGrp="1"/>
          </p:cNvSpPr>
          <p:nvPr>
            <p:ph type="body" sz="quarter" idx="31"/>
          </p:nvPr>
        </p:nvSpPr>
        <p:spPr>
          <a:xfrm>
            <a:off x="7183296" y="3299195"/>
            <a:ext cx="4650317" cy="2405386"/>
          </a:xfrm>
        </p:spPr>
        <p:txBody>
          <a:bodyPr>
            <a:noAutofit/>
          </a:bodyPr>
          <a:lstStyle>
            <a:lvl1pPr marL="0" indent="0">
              <a:buNone/>
              <a:defRPr sz="1400">
                <a:solidFill>
                  <a:srgbClr val="6D7381"/>
                </a:solidFill>
              </a:defRPr>
            </a:lvl1pPr>
          </a:lstStyle>
          <a:p>
            <a:pPr lvl="0"/>
            <a:r>
              <a:rPr lang="en-US" dirty="0"/>
              <a:t>Click to edit Master text styles</a:t>
            </a:r>
          </a:p>
        </p:txBody>
      </p:sp>
      <p:sp>
        <p:nvSpPr>
          <p:cNvPr id="10" name="Rectangle 9">
            <a:extLst>
              <a:ext uri="{FF2B5EF4-FFF2-40B4-BE49-F238E27FC236}">
                <a16:creationId xmlns:a16="http://schemas.microsoft.com/office/drawing/2014/main" id="{0FB0577A-8FEC-FE2B-E313-DE986F998B15}"/>
              </a:ext>
            </a:extLst>
          </p:cNvPr>
          <p:cNvSpPr/>
          <p:nvPr userDrawn="1"/>
        </p:nvSpPr>
        <p:spPr>
          <a:xfrm>
            <a:off x="555576" y="311977"/>
            <a:ext cx="914400" cy="45719"/>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A831136-8D19-4389-EC89-C936C7D54E7F}"/>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3440797740"/>
      </p:ext>
    </p:extLst>
  </p:cSld>
  <p:clrMapOvr>
    <a:masterClrMapping/>
  </p:clrMapOvr>
</p:sldLayout>
</file>

<file path=ppt/slideLayouts/slideLayout39.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ontact Slide 1 Speaker">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F00C8F3-CA55-5397-4CE4-5A0E16C049EC}"/>
              </a:ext>
            </a:extLst>
          </p:cNvPr>
          <p:cNvSpPr/>
          <p:nvPr userDrawn="1"/>
        </p:nvSpPr>
        <p:spPr>
          <a:xfrm>
            <a:off x="1" y="3429000"/>
            <a:ext cx="12191999" cy="3139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Placeholder 8">
            <a:extLst>
              <a:ext uri="{FF2B5EF4-FFF2-40B4-BE49-F238E27FC236}">
                <a16:creationId xmlns:a16="http://schemas.microsoft.com/office/drawing/2014/main" id="{9B337BF2-FAC8-D8C8-F29E-5C108D83BE34}"/>
              </a:ext>
            </a:extLst>
          </p:cNvPr>
          <p:cNvPicPr>
            <a:picLocks noChangeAspect="1"/>
          </p:cNvPicPr>
          <p:nvPr userDrawn="1"/>
        </p:nvPicPr>
        <p:blipFill>
          <a:blip r:embed="rId2">
            <a:alphaModFix/>
            <a:extLst>
              <a:ext uri="{BEBA8EAE-BF5A-486C-A8C5-ECC9F3942E4B}">
                <a14:imgProps xmlns:a14="http://schemas.microsoft.com/office/drawing/2010/main">
                  <a14:imgLayer r:embed="rId3">
                    <a14:imgEffect>
                      <a14:sharpenSoften amount="-40000"/>
                    </a14:imgEffect>
                  </a14:imgLayer>
                </a14:imgProps>
              </a:ext>
              <a:ext uri="{28A0092B-C50C-407E-A947-70E740481C1C}">
                <a14:useLocalDpi xmlns:a14="http://schemas.microsoft.com/office/drawing/2010/main" val="0"/>
              </a:ext>
            </a:extLst>
          </a:blip>
          <a:srcRect t="28906" b="28906"/>
          <a:stretch>
            <a:fillRect/>
          </a:stretch>
        </p:blipFill>
        <p:spPr>
          <a:xfrm>
            <a:off x="0" y="0"/>
            <a:ext cx="12192000" cy="3429000"/>
          </a:xfrm>
          <a:prstGeom prst="rect">
            <a:avLst/>
          </a:prstGeom>
        </p:spPr>
      </p:pic>
      <p:sp>
        <p:nvSpPr>
          <p:cNvPr id="14" name="Rectangle 13">
            <a:extLst>
              <a:ext uri="{FF2B5EF4-FFF2-40B4-BE49-F238E27FC236}">
                <a16:creationId xmlns:a16="http://schemas.microsoft.com/office/drawing/2014/main" id="{E109580A-CA49-4E8A-BD5F-E091FD51AC3B}"/>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lide Number Placeholder 3">
            <a:extLst>
              <a:ext uri="{FF2B5EF4-FFF2-40B4-BE49-F238E27FC236}">
                <a16:creationId xmlns:a16="http://schemas.microsoft.com/office/drawing/2014/main" id="{BEBBACD0-9703-41F8-8A02-89700F2B8922}"/>
              </a:ext>
            </a:extLst>
          </p:cNvPr>
          <p:cNvSpPr>
            <a:spLocks noGrp="1"/>
          </p:cNvSpPr>
          <p:nvPr>
            <p:ph type="sldNum" sz="quarter" idx="12"/>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0" name="Text Placeholder 13">
            <a:extLst>
              <a:ext uri="{FF2B5EF4-FFF2-40B4-BE49-F238E27FC236}">
                <a16:creationId xmlns:a16="http://schemas.microsoft.com/office/drawing/2014/main" id="{E451FF30-BB22-4808-B227-7DAB058EC69D}"/>
              </a:ext>
            </a:extLst>
          </p:cNvPr>
          <p:cNvSpPr>
            <a:spLocks noGrp="1"/>
          </p:cNvSpPr>
          <p:nvPr>
            <p:ph type="body" sz="quarter" idx="14" hasCustomPrompt="1"/>
          </p:nvPr>
        </p:nvSpPr>
        <p:spPr>
          <a:xfrm>
            <a:off x="1764406" y="3627613"/>
            <a:ext cx="3515932" cy="1049792"/>
          </a:xfrm>
        </p:spPr>
        <p:txBody>
          <a:bodyPr>
            <a:normAutofit/>
          </a:bodyPr>
          <a:lstStyle>
            <a:lvl1pPr marL="0" indent="0">
              <a:buNone/>
              <a:defRPr sz="16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3" name="Rectangle 2">
            <a:extLst>
              <a:ext uri="{FF2B5EF4-FFF2-40B4-BE49-F238E27FC236}">
                <a16:creationId xmlns:a16="http://schemas.microsoft.com/office/drawing/2014/main" id="{835423CF-E9DA-0F86-AC50-C7B142B05B37}"/>
              </a:ext>
            </a:extLst>
          </p:cNvPr>
          <p:cNvSpPr/>
          <p:nvPr userDrawn="1"/>
        </p:nvSpPr>
        <p:spPr>
          <a:xfrm>
            <a:off x="-5080" y="-391"/>
            <a:ext cx="12192000" cy="3429000"/>
          </a:xfrm>
          <a:prstGeom prst="rect">
            <a:avLst/>
          </a:prstGeom>
          <a:solidFill>
            <a:srgbClr val="0054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9">
            <a:extLst>
              <a:ext uri="{FF2B5EF4-FFF2-40B4-BE49-F238E27FC236}">
                <a16:creationId xmlns:a16="http://schemas.microsoft.com/office/drawing/2014/main" id="{19BA7EC5-44B1-464C-B1A2-980FE95B69B0}"/>
              </a:ext>
            </a:extLst>
          </p:cNvPr>
          <p:cNvSpPr>
            <a:spLocks noGrp="1"/>
          </p:cNvSpPr>
          <p:nvPr>
            <p:ph type="body" sz="quarter" idx="15" hasCustomPrompt="1"/>
          </p:nvPr>
        </p:nvSpPr>
        <p:spPr>
          <a:xfrm>
            <a:off x="1764406" y="1583910"/>
            <a:ext cx="3515932" cy="1597172"/>
          </a:xfrm>
        </p:spPr>
        <p:txBody>
          <a:bodyPr>
            <a:noAutofit/>
          </a:bodyPr>
          <a:lstStyle>
            <a:lvl1pPr marL="0" indent="0">
              <a:buNone/>
              <a:defRPr sz="38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pic>
        <p:nvPicPr>
          <p:cNvPr id="4" name="Picture 3">
            <a:extLst>
              <a:ext uri="{FF2B5EF4-FFF2-40B4-BE49-F238E27FC236}">
                <a16:creationId xmlns:a16="http://schemas.microsoft.com/office/drawing/2014/main" id="{834396E3-7DCE-4C15-4C0F-1E108499A17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5" name="Rectangle 4">
            <a:extLst>
              <a:ext uri="{FF2B5EF4-FFF2-40B4-BE49-F238E27FC236}">
                <a16:creationId xmlns:a16="http://schemas.microsoft.com/office/drawing/2014/main" id="{3003637D-9C6E-07F2-C56D-AC42BA003C73}"/>
              </a:ext>
            </a:extLst>
          </p:cNvPr>
          <p:cNvSpPr/>
          <p:nvPr userDrawn="1"/>
        </p:nvSpPr>
        <p:spPr>
          <a:xfrm>
            <a:off x="555576" y="311977"/>
            <a:ext cx="914400" cy="45719"/>
          </a:xfrm>
          <a:prstGeom prst="rect">
            <a:avLst/>
          </a:prstGeom>
          <a:solidFill>
            <a:srgbClr val="F79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30A546B-4F31-0621-EBE8-D96B93A714DA}"/>
              </a:ext>
            </a:extLst>
          </p:cNvPr>
          <p:cNvSpPr/>
          <p:nvPr userDrawn="1"/>
        </p:nvSpPr>
        <p:spPr>
          <a:xfrm>
            <a:off x="1469976" y="1248405"/>
            <a:ext cx="4626023" cy="3647392"/>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C97566E-EC85-4158-58BC-17FCC8F3F4B6}"/>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LLP. © 2026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422721196"/>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Contact Slide 2 Speakers">
    <p:bg>
      <p:bgRef idx="1001">
        <a:schemeClr val="bg2"/>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109580A-CA49-4E8A-BD5F-E091FD51AC3B}"/>
              </a:ext>
            </a:extLst>
          </p:cNvPr>
          <p:cNvSpPr/>
          <p:nvPr userDrawn="1"/>
        </p:nvSpPr>
        <p:spPr>
          <a:xfrm>
            <a:off x="-60960" y="6582031"/>
            <a:ext cx="12252960" cy="277000"/>
          </a:xfrm>
          <a:prstGeom prst="rect">
            <a:avLst/>
          </a:prstGeom>
          <a:solidFill>
            <a:srgbClr val="1547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F00C8F3-CA55-5397-4CE4-5A0E16C049EC}"/>
              </a:ext>
            </a:extLst>
          </p:cNvPr>
          <p:cNvSpPr/>
          <p:nvPr userDrawn="1"/>
        </p:nvSpPr>
        <p:spPr>
          <a:xfrm>
            <a:off x="1" y="3429000"/>
            <a:ext cx="12191999" cy="31390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Placeholder 8">
            <a:extLst>
              <a:ext uri="{FF2B5EF4-FFF2-40B4-BE49-F238E27FC236}">
                <a16:creationId xmlns:a16="http://schemas.microsoft.com/office/drawing/2014/main" id="{9B337BF2-FAC8-D8C8-F29E-5C108D83BE34}"/>
              </a:ext>
            </a:extLst>
          </p:cNvPr>
          <p:cNvPicPr>
            <a:picLocks noChangeAspect="1"/>
          </p:cNvPicPr>
          <p:nvPr userDrawn="1"/>
        </p:nvPicPr>
        <p:blipFill>
          <a:blip r:embed="rId2">
            <a:extLst>
              <a:ext uri="{BEBA8EAE-BF5A-486C-A8C5-ECC9F3942E4B}">
                <a14:imgProps xmlns:a14="http://schemas.microsoft.com/office/drawing/2010/main">
                  <a14:imgLayer r:embed="rId3">
                    <a14:imgEffect>
                      <a14:sharpenSoften amount="-45000"/>
                    </a14:imgEffect>
                  </a14:imgLayer>
                </a14:imgProps>
              </a:ext>
              <a:ext uri="{28A0092B-C50C-407E-A947-70E740481C1C}">
                <a14:useLocalDpi xmlns:a14="http://schemas.microsoft.com/office/drawing/2010/main" val="0"/>
              </a:ext>
            </a:extLst>
          </a:blip>
          <a:srcRect t="28906" b="28906"/>
          <a:stretch>
            <a:fillRect/>
          </a:stretch>
        </p:blipFill>
        <p:spPr>
          <a:xfrm>
            <a:off x="0" y="0"/>
            <a:ext cx="12192000" cy="3429000"/>
          </a:xfrm>
          <a:prstGeom prst="rect">
            <a:avLst/>
          </a:prstGeom>
        </p:spPr>
      </p:pic>
      <p:sp>
        <p:nvSpPr>
          <p:cNvPr id="17" name="Slide Number Placeholder 3">
            <a:extLst>
              <a:ext uri="{FF2B5EF4-FFF2-40B4-BE49-F238E27FC236}">
                <a16:creationId xmlns:a16="http://schemas.microsoft.com/office/drawing/2014/main" id="{BEBBACD0-9703-41F8-8A02-89700F2B8922}"/>
              </a:ext>
            </a:extLst>
          </p:cNvPr>
          <p:cNvSpPr>
            <a:spLocks noGrp="1"/>
          </p:cNvSpPr>
          <p:nvPr>
            <p:ph type="sldNum" sz="quarter" idx="12"/>
          </p:nvPr>
        </p:nvSpPr>
        <p:spPr>
          <a:xfrm>
            <a:off x="8893224" y="6554107"/>
            <a:ext cx="2743200" cy="365125"/>
          </a:xfrm>
        </p:spPr>
        <p:txBody>
          <a:bodyPr/>
          <a:lstStyle>
            <a:lvl1pPr>
              <a:defRPr>
                <a:solidFill>
                  <a:schemeClr val="bg1"/>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
        <p:nvSpPr>
          <p:cNvPr id="10" name="Text Placeholder 13">
            <a:extLst>
              <a:ext uri="{FF2B5EF4-FFF2-40B4-BE49-F238E27FC236}">
                <a16:creationId xmlns:a16="http://schemas.microsoft.com/office/drawing/2014/main" id="{E451FF30-BB22-4808-B227-7DAB058EC69D}"/>
              </a:ext>
            </a:extLst>
          </p:cNvPr>
          <p:cNvSpPr>
            <a:spLocks noGrp="1"/>
          </p:cNvSpPr>
          <p:nvPr>
            <p:ph type="body" sz="quarter" idx="14" hasCustomPrompt="1"/>
          </p:nvPr>
        </p:nvSpPr>
        <p:spPr>
          <a:xfrm>
            <a:off x="1125427" y="3627613"/>
            <a:ext cx="3515932" cy="1049792"/>
          </a:xfrm>
        </p:spPr>
        <p:txBody>
          <a:bodyPr>
            <a:normAutofit/>
          </a:bodyPr>
          <a:lstStyle>
            <a:lvl1pPr marL="0" indent="0">
              <a:buNone/>
              <a:defRPr sz="16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3" name="Rectangle 2">
            <a:extLst>
              <a:ext uri="{FF2B5EF4-FFF2-40B4-BE49-F238E27FC236}">
                <a16:creationId xmlns:a16="http://schemas.microsoft.com/office/drawing/2014/main" id="{835423CF-E9DA-0F86-AC50-C7B142B05B37}"/>
              </a:ext>
            </a:extLst>
          </p:cNvPr>
          <p:cNvSpPr/>
          <p:nvPr userDrawn="1"/>
        </p:nvSpPr>
        <p:spPr>
          <a:xfrm>
            <a:off x="2540" y="-3427"/>
            <a:ext cx="12192000" cy="3429000"/>
          </a:xfrm>
          <a:prstGeom prst="rect">
            <a:avLst/>
          </a:prstGeom>
          <a:solidFill>
            <a:srgbClr val="0054AA">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9">
            <a:extLst>
              <a:ext uri="{FF2B5EF4-FFF2-40B4-BE49-F238E27FC236}">
                <a16:creationId xmlns:a16="http://schemas.microsoft.com/office/drawing/2014/main" id="{19BA7EC5-44B1-464C-B1A2-980FE95B69B0}"/>
              </a:ext>
            </a:extLst>
          </p:cNvPr>
          <p:cNvSpPr>
            <a:spLocks noGrp="1"/>
          </p:cNvSpPr>
          <p:nvPr>
            <p:ph type="body" sz="quarter" idx="15" hasCustomPrompt="1"/>
          </p:nvPr>
        </p:nvSpPr>
        <p:spPr>
          <a:xfrm>
            <a:off x="1125427" y="1583910"/>
            <a:ext cx="3515932" cy="1597172"/>
          </a:xfrm>
        </p:spPr>
        <p:txBody>
          <a:bodyPr>
            <a:noAutofit/>
          </a:bodyPr>
          <a:lstStyle>
            <a:lvl1pPr marL="0" indent="0">
              <a:buNone/>
              <a:defRPr sz="38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pic>
        <p:nvPicPr>
          <p:cNvPr id="4" name="Picture 3">
            <a:extLst>
              <a:ext uri="{FF2B5EF4-FFF2-40B4-BE49-F238E27FC236}">
                <a16:creationId xmlns:a16="http://schemas.microsoft.com/office/drawing/2014/main" id="{834396E3-7DCE-4C15-4C0F-1E108499A17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131292" y="313897"/>
            <a:ext cx="1585643" cy="377313"/>
          </a:xfrm>
          <a:prstGeom prst="rect">
            <a:avLst/>
          </a:prstGeom>
        </p:spPr>
      </p:pic>
      <p:sp>
        <p:nvSpPr>
          <p:cNvPr id="5" name="Rectangle 4">
            <a:extLst>
              <a:ext uri="{FF2B5EF4-FFF2-40B4-BE49-F238E27FC236}">
                <a16:creationId xmlns:a16="http://schemas.microsoft.com/office/drawing/2014/main" id="{3003637D-9C6E-07F2-C56D-AC42BA003C73}"/>
              </a:ext>
            </a:extLst>
          </p:cNvPr>
          <p:cNvSpPr/>
          <p:nvPr userDrawn="1"/>
        </p:nvSpPr>
        <p:spPr>
          <a:xfrm>
            <a:off x="555576" y="311977"/>
            <a:ext cx="914400" cy="45719"/>
          </a:xfrm>
          <a:prstGeom prst="rect">
            <a:avLst/>
          </a:prstGeom>
          <a:solidFill>
            <a:srgbClr val="F794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C876C1B-A464-33F8-3534-1E39F0E8D6E0}"/>
              </a:ext>
            </a:extLst>
          </p:cNvPr>
          <p:cNvSpPr/>
          <p:nvPr userDrawn="1"/>
        </p:nvSpPr>
        <p:spPr>
          <a:xfrm>
            <a:off x="6553201" y="1248405"/>
            <a:ext cx="4626023" cy="3647392"/>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9">
            <a:extLst>
              <a:ext uri="{FF2B5EF4-FFF2-40B4-BE49-F238E27FC236}">
                <a16:creationId xmlns:a16="http://schemas.microsoft.com/office/drawing/2014/main" id="{EDC0C28D-8D76-735D-8A73-8CEFCEA9FCF5}"/>
              </a:ext>
            </a:extLst>
          </p:cNvPr>
          <p:cNvSpPr>
            <a:spLocks noGrp="1"/>
          </p:cNvSpPr>
          <p:nvPr>
            <p:ph type="body" sz="quarter" idx="16" hasCustomPrompt="1"/>
          </p:nvPr>
        </p:nvSpPr>
        <p:spPr>
          <a:xfrm>
            <a:off x="6918103" y="1583910"/>
            <a:ext cx="3515932" cy="1597172"/>
          </a:xfrm>
        </p:spPr>
        <p:txBody>
          <a:bodyPr>
            <a:noAutofit/>
          </a:bodyPr>
          <a:lstStyle>
            <a:lvl1pPr marL="0" indent="0">
              <a:buNone/>
              <a:defRPr sz="3800">
                <a:solidFill>
                  <a:schemeClr val="bg1"/>
                </a:solidFill>
                <a:latin typeface="Open Sans ExtraBold" pitchFamily="2" charset="0"/>
                <a:ea typeface="Open Sans ExtraBold" pitchFamily="2" charset="0"/>
                <a:cs typeface="Open Sans ExtraBold" pitchFamily="2" charset="0"/>
              </a:defRPr>
            </a:lvl1pPr>
          </a:lstStyle>
          <a:p>
            <a:pPr lvl="0"/>
            <a:r>
              <a:rPr lang="en-US" dirty="0"/>
              <a:t>Attorney Name</a:t>
            </a:r>
          </a:p>
        </p:txBody>
      </p:sp>
      <p:sp>
        <p:nvSpPr>
          <p:cNvPr id="13" name="Text Placeholder 13">
            <a:extLst>
              <a:ext uri="{FF2B5EF4-FFF2-40B4-BE49-F238E27FC236}">
                <a16:creationId xmlns:a16="http://schemas.microsoft.com/office/drawing/2014/main" id="{77CEC56E-8FBD-9018-F733-487273A55B74}"/>
              </a:ext>
            </a:extLst>
          </p:cNvPr>
          <p:cNvSpPr>
            <a:spLocks noGrp="1"/>
          </p:cNvSpPr>
          <p:nvPr>
            <p:ph type="body" sz="quarter" idx="17" hasCustomPrompt="1"/>
          </p:nvPr>
        </p:nvSpPr>
        <p:spPr>
          <a:xfrm>
            <a:off x="6918103" y="3627613"/>
            <a:ext cx="3515932" cy="1049792"/>
          </a:xfrm>
        </p:spPr>
        <p:txBody>
          <a:bodyPr>
            <a:normAutofit/>
          </a:bodyPr>
          <a:lstStyle>
            <a:lvl1pPr marL="0" indent="0">
              <a:buNone/>
              <a:defRPr sz="1600">
                <a:solidFill>
                  <a:schemeClr val="tx1"/>
                </a:solidFill>
                <a:latin typeface="Open Sans" pitchFamily="2" charset="0"/>
                <a:ea typeface="Open Sans" pitchFamily="2" charset="0"/>
                <a:cs typeface="Open Sans" pitchFamily="2" charset="0"/>
              </a:defRPr>
            </a:lvl1pPr>
          </a:lstStyle>
          <a:p>
            <a:pPr lvl="0"/>
            <a:r>
              <a:rPr lang="en-US" sz="1600" dirty="0"/>
              <a:t>Email</a:t>
            </a:r>
          </a:p>
          <a:p>
            <a:pPr lvl="0"/>
            <a:r>
              <a:rPr lang="en-US" sz="1600" dirty="0"/>
              <a:t>Phone number</a:t>
            </a:r>
            <a:endParaRPr lang="en-US" dirty="0"/>
          </a:p>
        </p:txBody>
      </p:sp>
      <p:sp>
        <p:nvSpPr>
          <p:cNvPr id="19" name="Rectangle 18">
            <a:extLst>
              <a:ext uri="{FF2B5EF4-FFF2-40B4-BE49-F238E27FC236}">
                <a16:creationId xmlns:a16="http://schemas.microsoft.com/office/drawing/2014/main" id="{9D1A099B-5AFD-F094-B876-90F44031F708}"/>
              </a:ext>
            </a:extLst>
          </p:cNvPr>
          <p:cNvSpPr/>
          <p:nvPr userDrawn="1"/>
        </p:nvSpPr>
        <p:spPr>
          <a:xfrm>
            <a:off x="755601" y="1248405"/>
            <a:ext cx="4626023" cy="3647392"/>
          </a:xfrm>
          <a:prstGeom prst="rect">
            <a:avLst/>
          </a:prstGeom>
          <a:noFill/>
          <a:ln w="69850">
            <a:solidFill>
              <a:srgbClr val="F479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E4BA6E09-3694-4B31-F350-33221733DE86}"/>
              </a:ext>
            </a:extLst>
          </p:cNvPr>
          <p:cNvSpPr txBox="1"/>
          <p:nvPr userDrawn="1"/>
        </p:nvSpPr>
        <p:spPr>
          <a:xfrm>
            <a:off x="555575" y="6577020"/>
            <a:ext cx="628856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Feldesman Leifer LLP. © 2024 All rights reserved.  |  Feldesman.com</a:t>
            </a:r>
          </a:p>
          <a:p>
            <a:endParaRPr lang="en-US" sz="1400" b="1" dirty="0">
              <a:solidFill>
                <a:schemeClr val="bg1"/>
              </a:solidFill>
            </a:endParaRPr>
          </a:p>
        </p:txBody>
      </p:sp>
    </p:spTree>
    <p:extLst>
      <p:ext uri="{BB962C8B-B14F-4D97-AF65-F5344CB8AC3E}">
        <p14:creationId xmlns:p14="http://schemas.microsoft.com/office/powerpoint/2010/main" val="1184080314"/>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reserve="1" userDrawn="1">
  <p:cSld name="1_Closing Slide">
    <p:bg>
      <p:bgPr>
        <a:solidFill>
          <a:srgbClr val="13479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4C8DA5-FB0E-C081-4158-A22DA90B0DBE}"/>
              </a:ext>
            </a:extLst>
          </p:cNvPr>
          <p:cNvSpPr/>
          <p:nvPr userDrawn="1"/>
        </p:nvSpPr>
        <p:spPr>
          <a:xfrm>
            <a:off x="0" y="3382524"/>
            <a:ext cx="12192000" cy="112725"/>
          </a:xfrm>
          <a:prstGeom prst="rect">
            <a:avLst/>
          </a:prstGeom>
          <a:solidFill>
            <a:srgbClr val="F479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9815B033-0735-51F0-30D3-73C91731049E}"/>
              </a:ext>
            </a:extLst>
          </p:cNvPr>
          <p:cNvSpPr txBox="1"/>
          <p:nvPr userDrawn="1"/>
        </p:nvSpPr>
        <p:spPr>
          <a:xfrm>
            <a:off x="367361" y="4720531"/>
            <a:ext cx="2743200" cy="1815882"/>
          </a:xfrm>
          <a:prstGeom prst="rect">
            <a:avLst/>
          </a:prstGeom>
          <a:noFill/>
        </p:spPr>
        <p:txBody>
          <a:bodyPr wrap="square">
            <a:spAutoFit/>
          </a:bodyPr>
          <a:lstStyle/>
          <a:p>
            <a:r>
              <a:rPr lang="en-US" sz="1600" b="1" i="0" dirty="0">
                <a:solidFill>
                  <a:srgbClr val="FFFFFF"/>
                </a:solidFill>
                <a:effectLst/>
                <a:latin typeface="Open Sans" pitchFamily="2" charset="0"/>
              </a:rPr>
              <a:t>Washington, DC</a:t>
            </a:r>
          </a:p>
          <a:p>
            <a:br>
              <a:rPr lang="en-US" sz="1600" dirty="0"/>
            </a:br>
            <a:r>
              <a:rPr lang="en-US" sz="1600" b="0" i="0" dirty="0">
                <a:solidFill>
                  <a:srgbClr val="FFFFFF"/>
                </a:solidFill>
                <a:effectLst/>
                <a:latin typeface="Open Sans" pitchFamily="2" charset="0"/>
              </a:rPr>
              <a:t>1129 20th Street, NW</a:t>
            </a:r>
            <a:br>
              <a:rPr lang="en-US" sz="1600" dirty="0"/>
            </a:br>
            <a:r>
              <a:rPr lang="en-US" sz="1600" b="0" i="0" dirty="0">
                <a:solidFill>
                  <a:srgbClr val="FFFFFF"/>
                </a:solidFill>
                <a:effectLst/>
                <a:latin typeface="Open Sans" pitchFamily="2" charset="0"/>
              </a:rPr>
              <a:t>Suite 400</a:t>
            </a:r>
            <a:br>
              <a:rPr lang="en-US" sz="1600" dirty="0"/>
            </a:br>
            <a:r>
              <a:rPr lang="en-US" sz="1600" b="0" i="0" dirty="0">
                <a:solidFill>
                  <a:srgbClr val="FFFFFF"/>
                </a:solidFill>
                <a:effectLst/>
                <a:latin typeface="Open Sans" pitchFamily="2" charset="0"/>
              </a:rPr>
              <a:t>Washington, DC 20036</a:t>
            </a:r>
            <a:br>
              <a:rPr lang="en-US" sz="1600" dirty="0"/>
            </a:br>
            <a:r>
              <a:rPr lang="en-US" sz="1600" b="0" i="0" dirty="0">
                <a:solidFill>
                  <a:srgbClr val="FFFFFF"/>
                </a:solidFill>
                <a:effectLst/>
                <a:latin typeface="Open Sans" pitchFamily="2" charset="0"/>
              </a:rPr>
              <a:t>P: 202.466.8960</a:t>
            </a:r>
            <a:br>
              <a:rPr lang="en-US" sz="1600" dirty="0"/>
            </a:br>
            <a:r>
              <a:rPr lang="en-US" sz="1600" b="0" i="0" dirty="0">
                <a:solidFill>
                  <a:srgbClr val="FFFFFF"/>
                </a:solidFill>
                <a:effectLst/>
                <a:latin typeface="Open Sans" pitchFamily="2" charset="0"/>
              </a:rPr>
              <a:t>info@feldesman.com</a:t>
            </a:r>
            <a:endParaRPr lang="en-ID" sz="1600" dirty="0">
              <a:solidFill>
                <a:schemeClr val="bg1">
                  <a:lumMod val="65000"/>
                </a:schemeClr>
              </a:solidFill>
              <a:latin typeface="Open Sans" pitchFamily="2" charset="0"/>
              <a:ea typeface="Open Sans" pitchFamily="2" charset="0"/>
              <a:cs typeface="Open Sans" pitchFamily="2" charset="0"/>
            </a:endParaRPr>
          </a:p>
        </p:txBody>
      </p:sp>
      <p:cxnSp>
        <p:nvCxnSpPr>
          <p:cNvPr id="8" name="Straight Connector 7">
            <a:extLst>
              <a:ext uri="{FF2B5EF4-FFF2-40B4-BE49-F238E27FC236}">
                <a16:creationId xmlns:a16="http://schemas.microsoft.com/office/drawing/2014/main" id="{84B1A2C8-3D2A-DA46-EECC-9C0F236E03CA}"/>
              </a:ext>
            </a:extLst>
          </p:cNvPr>
          <p:cNvCxnSpPr/>
          <p:nvPr userDrawn="1"/>
        </p:nvCxnSpPr>
        <p:spPr>
          <a:xfrm>
            <a:off x="3018971" y="4833256"/>
            <a:ext cx="0" cy="1919875"/>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12DBA7B-F385-84D7-E02E-C233C521C195}"/>
              </a:ext>
            </a:extLst>
          </p:cNvPr>
          <p:cNvSpPr/>
          <p:nvPr userDrawn="1"/>
        </p:nvSpPr>
        <p:spPr>
          <a:xfrm>
            <a:off x="3326774" y="4720531"/>
            <a:ext cx="2743200" cy="1815882"/>
          </a:xfrm>
          <a:prstGeom prst="rect">
            <a:avLst/>
          </a:prstGeom>
        </p:spPr>
        <p:txBody>
          <a:bodyPr wrap="square">
            <a:spAutoFit/>
          </a:bodyPr>
          <a:lstStyle/>
          <a:p>
            <a:r>
              <a:rPr lang="it-IT" sz="1600" b="1" i="0" dirty="0">
                <a:solidFill>
                  <a:srgbClr val="FFFFFF"/>
                </a:solidFill>
                <a:effectLst/>
                <a:latin typeface="Open Sans" pitchFamily="2" charset="0"/>
              </a:rPr>
              <a:t>Sacramento, CA</a:t>
            </a:r>
          </a:p>
          <a:p>
            <a:br>
              <a:rPr lang="it-IT" sz="1600" dirty="0"/>
            </a:br>
            <a:r>
              <a:rPr lang="it-IT" sz="1600" b="0" i="0" dirty="0">
                <a:solidFill>
                  <a:srgbClr val="FFFFFF"/>
                </a:solidFill>
                <a:effectLst/>
                <a:latin typeface="Open Sans" pitchFamily="2" charset="0"/>
              </a:rPr>
              <a:t>400 Capitol Mall</a:t>
            </a:r>
            <a:br>
              <a:rPr lang="it-IT" sz="1600" dirty="0"/>
            </a:br>
            <a:r>
              <a:rPr lang="it-IT" sz="1600" b="0" i="0" dirty="0">
                <a:solidFill>
                  <a:srgbClr val="FFFFFF"/>
                </a:solidFill>
                <a:effectLst/>
                <a:latin typeface="Open Sans" pitchFamily="2" charset="0"/>
              </a:rPr>
              <a:t>Suite 2580</a:t>
            </a:r>
            <a:br>
              <a:rPr lang="it-IT" sz="1600" dirty="0"/>
            </a:br>
            <a:r>
              <a:rPr lang="it-IT" sz="1600" b="0" i="0" dirty="0">
                <a:solidFill>
                  <a:srgbClr val="FFFFFF"/>
                </a:solidFill>
                <a:effectLst/>
                <a:latin typeface="Open Sans" pitchFamily="2" charset="0"/>
              </a:rPr>
              <a:t>Sacramento, CA 95814</a:t>
            </a:r>
            <a:br>
              <a:rPr lang="it-IT" sz="1600" dirty="0"/>
            </a:br>
            <a:r>
              <a:rPr lang="it-IT" sz="1600" b="0" i="0" dirty="0">
                <a:solidFill>
                  <a:srgbClr val="FFFFFF"/>
                </a:solidFill>
                <a:effectLst/>
                <a:latin typeface="Open Sans" pitchFamily="2" charset="0"/>
              </a:rPr>
              <a:t>P: 916.500.0755</a:t>
            </a:r>
            <a:br>
              <a:rPr lang="it-IT" sz="1600" dirty="0"/>
            </a:br>
            <a:r>
              <a:rPr lang="en-US" sz="1600" b="0" i="0" dirty="0">
                <a:solidFill>
                  <a:srgbClr val="FFFFFF"/>
                </a:solidFill>
                <a:effectLst/>
                <a:latin typeface="Open Sans" pitchFamily="2" charset="0"/>
              </a:rPr>
              <a:t>info@feldesman.com</a:t>
            </a:r>
            <a:endParaRPr lang="en-ID" sz="1600" dirty="0">
              <a:solidFill>
                <a:schemeClr val="bg1">
                  <a:lumMod val="65000"/>
                </a:schemeClr>
              </a:solidFill>
              <a:latin typeface="Open Sans" pitchFamily="2" charset="0"/>
              <a:ea typeface="Open Sans" pitchFamily="2" charset="0"/>
              <a:cs typeface="Open Sans" pitchFamily="2" charset="0"/>
            </a:endParaRPr>
          </a:p>
        </p:txBody>
      </p:sp>
      <p:pic>
        <p:nvPicPr>
          <p:cNvPr id="7" name="Picture 6" descr="A group of people sitting at a table&#10;&#10;Description automatically generated">
            <a:extLst>
              <a:ext uri="{FF2B5EF4-FFF2-40B4-BE49-F238E27FC236}">
                <a16:creationId xmlns:a16="http://schemas.microsoft.com/office/drawing/2014/main" id="{CC55B9C2-3D2B-DB7C-B2BA-81B8E74E4E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2301" b="22216"/>
          <a:stretch/>
        </p:blipFill>
        <p:spPr>
          <a:xfrm>
            <a:off x="0" y="-157614"/>
            <a:ext cx="12192000" cy="3540138"/>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A2DCC20-7D85-3E6D-595E-C37A6837A5A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4829" t="38939" r="24938" b="37934"/>
          <a:stretch/>
        </p:blipFill>
        <p:spPr>
          <a:xfrm>
            <a:off x="7686845" y="5389999"/>
            <a:ext cx="4257964" cy="1086270"/>
          </a:xfrm>
          <a:prstGeom prst="rect">
            <a:avLst/>
          </a:prstGeom>
        </p:spPr>
      </p:pic>
    </p:spTree>
    <p:extLst>
      <p:ext uri="{BB962C8B-B14F-4D97-AF65-F5344CB8AC3E}">
        <p14:creationId xmlns:p14="http://schemas.microsoft.com/office/powerpoint/2010/main" val="3308405176"/>
      </p:ext>
    </p:extLst>
  </p:cSld>
  <p:clrMapOvr>
    <a:masterClrMapping/>
  </p:clrMapOvr>
</p:sldLayout>
</file>

<file path=ppt/slideLayouts/slideLayout42.xml><?xml version="1.0" encoding="utf-8"?>
<p:sldLayout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userDrawn="1">
  <p:cSld name="Standard Bulleted List">
    <p:spTree>
      <p:nvGrpSpPr>
        <p:cNvPr id="1" name=""/>
        <p:cNvGrpSpPr/>
        <p:nvPr/>
      </p:nvGrpSpPr>
      <p:grpSpPr>
        <a:xfrm>
          <a:off x="0" y="0"/>
          <a:ext cx="0" cy="0"/>
          <a:chOff x="0" y="0"/>
          <a:chExt cx="0" cy="0"/>
        </a:xfrm>
      </p:grpSpPr>
      <p:sp>
        <p:nvSpPr>
          <p:cNvPr id="3" name="Slide Number Placeholder 4"/>
          <p:cNvSpPr>
            <a:spLocks noGrp="1"/>
          </p:cNvSpPr>
          <p:nvPr>
            <p:ph type="sldNum" sz="quarter" idx="11"/>
          </p:nvPr>
        </p:nvSpPr>
        <p:spPr/>
        <p:txBody>
          <a:bodyPr/>
          <a:lstStyle>
            <a:lvl1pPr>
              <a:defRPr/>
            </a:lvl1pPr>
          </a:lstStyle>
          <a:p>
            <a:fld id="{D390EEF9-A370-614F-A134-4B9642E26178}" type="slidenum">
              <a:rPr lang="en-US"/>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33464"/>
            <a:ext cx="12192000" cy="3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8">
            <a:extLst>
              <a:ext uri="{FF2B5EF4-FFF2-40B4-BE49-F238E27FC236}">
                <a16:creationId xmlns:a16="http://schemas.microsoft.com/office/drawing/2014/main" id="{3352667D-4040-430A-BC73-FF83AF218A39}"/>
              </a:ext>
            </a:extLst>
          </p:cNvPr>
          <p:cNvSpPr>
            <a:spLocks noGrp="1"/>
          </p:cNvSpPr>
          <p:nvPr>
            <p:ph type="body" sz="quarter" idx="13" hasCustomPrompt="1"/>
          </p:nvPr>
        </p:nvSpPr>
        <p:spPr>
          <a:xfrm>
            <a:off x="609600" y="1247719"/>
            <a:ext cx="10972800" cy="4889735"/>
          </a:xfrm>
          <a:prstGeom prst="rect">
            <a:avLst/>
          </a:prstGeom>
        </p:spPr>
        <p:txBody>
          <a:bodyPr vert="horz"/>
          <a:lstStyle>
            <a:lvl1pPr marL="274320" indent="-274320">
              <a:spcBef>
                <a:spcPts val="600"/>
              </a:spcBef>
              <a:buFont typeface="Arial" panose="020B0604020202020204" pitchFamily="34" charset="0"/>
              <a:buChar char="•"/>
              <a:defRPr sz="2600">
                <a:latin typeface="Open Sans" panose="020B0606030504020204" pitchFamily="34" charset="0"/>
                <a:ea typeface="Open Sans" panose="020B0606030504020204" pitchFamily="34" charset="0"/>
                <a:cs typeface="Open Sans" panose="020B0606030504020204" pitchFamily="34" charset="0"/>
              </a:defRPr>
            </a:lvl1pPr>
            <a:lvl2pPr marL="731520" indent="-274320">
              <a:spcBef>
                <a:spcPts val="600"/>
              </a:spcBef>
              <a:defRPr sz="2400">
                <a:latin typeface="Open Sans" panose="020B0606030504020204" pitchFamily="34" charset="0"/>
                <a:ea typeface="Open Sans" panose="020B0606030504020204" pitchFamily="34" charset="0"/>
                <a:cs typeface="Open Sans" panose="020B0606030504020204" pitchFamily="34" charset="0"/>
              </a:defRPr>
            </a:lvl2pPr>
            <a:lvl3pPr marL="1188720" indent="-274320">
              <a:spcBef>
                <a:spcPts val="600"/>
              </a:spcBef>
              <a:defRPr sz="2200">
                <a:latin typeface="Open Sans" panose="020B0606030504020204" pitchFamily="34" charset="0"/>
                <a:ea typeface="Open Sans" panose="020B0606030504020204" pitchFamily="34" charset="0"/>
                <a:cs typeface="Open Sans" panose="020B0606030504020204" pitchFamily="34" charset="0"/>
              </a:defRPr>
            </a:lvl3pPr>
            <a:lvl4pPr marL="1645920" indent="-274320">
              <a:spcBef>
                <a:spcPts val="600"/>
              </a:spcBef>
              <a:defRPr>
                <a:latin typeface="Open Sans" panose="020B0606030504020204" pitchFamily="34" charset="0"/>
                <a:ea typeface="Open Sans" panose="020B0606030504020204" pitchFamily="34" charset="0"/>
                <a:cs typeface="Open Sans" panose="020B0606030504020204" pitchFamily="34" charset="0"/>
              </a:defRPr>
            </a:lvl4pPr>
            <a:lvl5pPr marL="2103120" indent="-274320">
              <a:spcBef>
                <a:spcPts val="600"/>
              </a:spcBef>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7" name="Title 3">
            <a:extLst>
              <a:ext uri="{FF2B5EF4-FFF2-40B4-BE49-F238E27FC236}">
                <a16:creationId xmlns:a16="http://schemas.microsoft.com/office/drawing/2014/main" id="{3DAB3E26-7EDC-4876-A8BF-EB8455B35F74}"/>
              </a:ext>
            </a:extLst>
          </p:cNvPr>
          <p:cNvSpPr>
            <a:spLocks noGrp="1"/>
          </p:cNvSpPr>
          <p:nvPr>
            <p:ph type="title" hasCustomPrompt="1"/>
          </p:nvPr>
        </p:nvSpPr>
        <p:spPr>
          <a:xfrm>
            <a:off x="0" y="0"/>
            <a:ext cx="12192000" cy="1024128"/>
          </a:xfrm>
          <a:prstGeom prst="rect">
            <a:avLst/>
          </a:prstGeom>
        </p:spPr>
        <p:txBody>
          <a:bodyPr vert="horz" anchor="ctr"/>
          <a:lstStyle>
            <a:lvl1pPr>
              <a:defRPr sz="3000" b="1" i="0" cap="all">
                <a:solidFill>
                  <a:srgbClr val="7A7A7A"/>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Header goes here</a:t>
            </a:r>
          </a:p>
        </p:txBody>
      </p:sp>
    </p:spTree>
    <p:extLst>
      <p:ext uri="{BB962C8B-B14F-4D97-AF65-F5344CB8AC3E}">
        <p14:creationId xmlns:p14="http://schemas.microsoft.com/office/powerpoint/2010/main" val="341126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D95FBC-13C5-8AAB-A351-91068C0CC9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A40BFF0-6166-AF9F-F1A6-4628791B03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6A1DA50-086F-25B4-AADF-1253399980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Tree>
    <p:extLst>
      <p:ext uri="{BB962C8B-B14F-4D97-AF65-F5344CB8AC3E}">
        <p14:creationId xmlns:p14="http://schemas.microsoft.com/office/powerpoint/2010/main" val="1368099774"/>
      </p:ext>
    </p:extLst>
  </p:cSld>
  <p:clrMap bg1="lt1" tx1="dk1" bg2="lt2" tx2="dk2" accent1="accent1" accent2="accent2" accent3="accent3" accent4="accent4" accent5="accent5" accent6="accent6" hlink="hlink" folHlink="folHlink"/>
  <p:sldLayoutIdLst>
    <p:sldLayoutId id="2147483666" r:id="rId1"/>
    <p:sldLayoutId id="2147483685" r:id="rId2"/>
    <p:sldLayoutId id="2147483733" r:id="rId3"/>
    <p:sldLayoutId id="2147483732" r:id="rId4"/>
    <p:sldLayoutId id="2147483729" r:id="rId5"/>
    <p:sldLayoutId id="2147483730" r:id="rId6"/>
    <p:sldLayoutId id="2147483722" r:id="rId7"/>
    <p:sldLayoutId id="2147483723" r:id="rId8"/>
    <p:sldLayoutId id="2147483698" r:id="rId9"/>
    <p:sldLayoutId id="2147483699" r:id="rId10"/>
    <p:sldLayoutId id="2147483731" r:id="rId11"/>
    <p:sldLayoutId id="2147483701" r:id="rId12"/>
    <p:sldLayoutId id="2147483703" r:id="rId13"/>
    <p:sldLayoutId id="2147483711" r:id="rId14"/>
    <p:sldLayoutId id="2147483714" r:id="rId15"/>
    <p:sldLayoutId id="2147483718" r:id="rId16"/>
    <p:sldLayoutId id="2147483735" r:id="rId17"/>
    <p:sldLayoutId id="2147483736" r:id="rId18"/>
    <p:sldLayoutId id="2147483738" r:id="rId19"/>
    <p:sldLayoutId id="2147483734" r:id="rId20"/>
    <p:sldLayoutId id="2147483739" r:id="rId21"/>
  </p:sldLayoutIdLst>
  <p:hf hdr="0" ftr="0" dt="0"/>
  <p:txStyles>
    <p:titleStyle>
      <a:lvl1pPr algn="l" defTabSz="914400" rtl="0" eaLnBrk="1" latinLnBrk="0" hangingPunct="1">
        <a:lnSpc>
          <a:spcPct val="90000"/>
        </a:lnSpc>
        <a:spcBef>
          <a:spcPct val="0"/>
        </a:spcBef>
        <a:buNone/>
        <a:defRPr sz="4800" kern="120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defRPr>
      </a:lvl1pPr>
    </p:titleStyle>
    <p:bodyStyle>
      <a:lvl1pPr marL="228600" indent="-228600" algn="l" defTabSz="914400" rtl="0" eaLnBrk="1" latinLnBrk="0" hangingPunct="1">
        <a:lnSpc>
          <a:spcPct val="100000"/>
        </a:lnSpc>
        <a:spcBef>
          <a:spcPts val="6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600"/>
        </a:spcBef>
        <a:buFont typeface="Open Sans" panose="020B0606030504020204" pitchFamily="34" charset="0"/>
        <a:buChar char="–"/>
        <a:defRPr sz="2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6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600"/>
        </a:spcBef>
        <a:buFont typeface="Open Sans" panose="020B0606030504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D95FBC-13C5-8AAB-A351-91068C0CC9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A40BFF0-6166-AF9F-F1A6-4628791B03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6A1DA50-086F-25B4-AADF-1253399980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pen Sans" pitchFamily="2" charset="0"/>
                <a:ea typeface="Open Sans" pitchFamily="2" charset="0"/>
                <a:cs typeface="Open Sans" pitchFamily="2" charset="0"/>
              </a:defRPr>
            </a:lvl1pPr>
          </a:lstStyle>
          <a:p>
            <a:fld id="{4385B237-6CB9-411B-BC8E-9AE051A9399A}" type="slidenum">
              <a:rPr lang="en-US" smtClean="0"/>
              <a:pPr/>
              <a:t>‹#›</a:t>
            </a:fld>
            <a:endParaRPr lang="en-US" dirty="0"/>
          </a:p>
        </p:txBody>
      </p:sp>
    </p:spTree>
    <p:extLst>
      <p:ext uri="{BB962C8B-B14F-4D97-AF65-F5344CB8AC3E}">
        <p14:creationId xmlns:p14="http://schemas.microsoft.com/office/powerpoint/2010/main" val="368589523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Lst>
  <p:hf hdr="0" dt="0"/>
  <p:txStyles>
    <p:titleStyle>
      <a:lvl1pPr algn="l" defTabSz="914400" rtl="0" eaLnBrk="1" latinLnBrk="0" hangingPunct="1">
        <a:lnSpc>
          <a:spcPct val="90000"/>
        </a:lnSpc>
        <a:spcBef>
          <a:spcPct val="0"/>
        </a:spcBef>
        <a:buNone/>
        <a:defRPr sz="4800" kern="120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defRPr>
      </a:lvl1pPr>
    </p:titleStyle>
    <p:bodyStyle>
      <a:lvl1pPr marL="228600" indent="-228600" algn="l" defTabSz="914400" rtl="0" eaLnBrk="1" latinLnBrk="0" hangingPunct="1">
        <a:lnSpc>
          <a:spcPct val="100000"/>
        </a:lnSpc>
        <a:spcBef>
          <a:spcPts val="6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600"/>
        </a:spcBef>
        <a:buFont typeface="Open Sans" panose="020B0606030504020204" pitchFamily="34" charset="0"/>
        <a:buChar char="–"/>
        <a:defRPr sz="2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6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600"/>
        </a:spcBef>
        <a:buFont typeface="Open Sans" panose="020B0606030504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hyperlink" Target="https://www.law.cornell.edu/uscode/text/42/254b#:~:text=For%20purposes%20of%20subparagraph%20(H,section%20to%20a%20public%20agency.&amp;text=The%20Secretary%20shall%20establish%20a,for%20the%20fiscal%20year%20involved.&amp;text=share%20information%20and%20data%20relevant,new%20and%20existing%20health%20centers."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s://bphc.hrsa.gov/compliance/compliance-manual/chapter16"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www.cms.gov/media/322291"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www.ecfr.gov/current/title-42/section-422.527"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hyperlink" Target="https://www.cms.gov/Regulations-and-Guidance/Guidance/Manuals/Downloads/clm104c09.pdf" TargetMode="Externa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hyperlink" Target="https://www.cms.gov/Regulations-and-Guidance/Guidance/Manuals/Downloads/clm104c09.pdf"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hyperlink" Target="https://www.cms.gov/Regulations-and-Guidance/Guidance/Manuals/Downloads/clm104c09.pdf" TargetMode="Externa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hyperlink" Target="https://www.cms.gov/Research-Statistics-Data-and-Systems/Statistics-Trends-and-Reports/MCRAdvPartDEnrolData/MA-Plan-Directory"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hyperlink" Target="https://www.cms.gov/Regulations-and-Guidance/Guidance/Manuals/Downloads/clm104c09.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cms.gov/Regulations-and-Guidance/Guidance/Manuals/Downloads/clm104c09.pdf"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hyperlink" Target="https://med.noridianmedicare.com/web/jea/provider-types/fqhc/medicare-advantage-wrap-around-payment" TargetMode="External"/><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hyperlink" Target="mailto:afalcone@feldesman.com" TargetMode="External"/><Relationship Id="rId1" Type="http://schemas.openxmlformats.org/officeDocument/2006/relationships/slideLayout" Target="../slideLayouts/slideLayout17.xml"/></Relationships>
</file>

<file path=ppt/slides/slide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ext Placeholder 1" descr="" title="">
            <a:extLst>
              <a:ext uri="{FF2B5EF4-FFF2-40B4-BE49-F238E27FC236}">
                <a16:creationId xmlns:a16="http://schemas.microsoft.com/office/drawing/2014/main" id="{15E5A1F6-67C3-8CCF-66A4-21F44846A907}"/>
              </a:ext>
            </a:extLst>
          </p:cNvPr>
          <p:cNvSpPr>
            <a:spLocks noGrp="1"/>
          </p:cNvSpPr>
          <p:nvPr>
            <p:ph type="body" sz="quarter" idx="12"/>
          </p:nvPr>
        </p:nvSpPr>
        <p:spPr/>
        <p:txBody>
          <a:bodyPr/>
          <a:lstStyle/>
          <a:p>
            <a:r>
              <a:rPr lang="en-US" dirty="0"/>
              <a:t>September 17, 2026</a:t>
            </a:r>
          </a:p>
        </p:txBody>
      </p:sp>
      <p:sp>
        <p:nvSpPr>
          <p:cNvPr id="3" name="Text Placeholder 2" descr="" title="">
            <a:extLst>
              <a:ext uri="{FF2B5EF4-FFF2-40B4-BE49-F238E27FC236}">
                <a16:creationId xmlns:a16="http://schemas.microsoft.com/office/drawing/2014/main" id="{839C7AD6-4687-A683-9EDB-2805AF9B1EA0}"/>
              </a:ext>
            </a:extLst>
          </p:cNvPr>
          <p:cNvSpPr>
            <a:spLocks noGrp="1"/>
          </p:cNvSpPr>
          <p:nvPr>
            <p:ph type="body" sz="quarter" idx="11"/>
          </p:nvPr>
        </p:nvSpPr>
        <p:spPr>
          <a:xfrm>
            <a:off x="1195213" y="2643254"/>
            <a:ext cx="9392294" cy="785746"/>
          </a:xfrm>
        </p:spPr>
        <p:txBody>
          <a:bodyPr>
            <a:noAutofit/>
          </a:bodyPr>
          <a:lstStyle/>
          <a:p>
            <a:r>
              <a:rPr lang="en-US" sz="3200" dirty="0"/>
              <a:t>Getting Paid Right: Medicare Advantage Contracting and Wrap-Around Payments for FQHCs</a:t>
            </a:r>
          </a:p>
        </p:txBody>
      </p:sp>
    </p:spTree>
    <p:extLst>
      <p:ext uri="{BB962C8B-B14F-4D97-AF65-F5344CB8AC3E}">
        <p14:creationId xmlns:p14="http://schemas.microsoft.com/office/powerpoint/2010/main" val="2607126133"/>
      </p:ext>
    </p:extLst>
  </p:cSld>
  <p:clrMapOvr>
    <a:masterClrMapping/>
  </p:clrMapOvr>
</p:sld>
</file>

<file path=ppt/slides/slide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8" name="Text Placeholder 7" descr="" title="">
            <a:extLst>
              <a:ext uri="{FF2B5EF4-FFF2-40B4-BE49-F238E27FC236}">
                <a16:creationId xmlns:a16="http://schemas.microsoft.com/office/drawing/2014/main" id="{A58CF87D-6819-3594-62E1-8FE1CDA03E56}"/>
              </a:ext>
            </a:extLst>
          </p:cNvPr>
          <p:cNvSpPr>
            <a:spLocks noGrp="1"/>
          </p:cNvSpPr>
          <p:nvPr>
            <p:ph type="body" sz="quarter" idx="16"/>
          </p:nvPr>
        </p:nvSpPr>
        <p:spPr/>
        <p:txBody>
          <a:bodyPr>
            <a:normAutofit fontScale="92500" lnSpcReduction="20000"/>
          </a:bodyPr>
          <a:lstStyle/>
          <a:p>
            <a:pPr>
              <a:lnSpc>
                <a:spcPct val="120000"/>
              </a:lnSpc>
            </a:pPr>
            <a:r>
              <a:rPr lang="en-US" dirty="0"/>
              <a:t>Based in Pittsburgh, Pennsylvania, Adam counsels community-based organizations that render primary and behavioral health care services. </a:t>
            </a:r>
          </a:p>
          <a:p>
            <a:pPr>
              <a:lnSpc>
                <a:spcPct val="120000"/>
              </a:lnSpc>
            </a:pPr>
            <a:r>
              <a:rPr lang="en-US" dirty="0"/>
              <a:t>He advises clients on a wide range of health care issues, with a focus on fraud and abuse, reimbursement and payment, and antitrust and competition matters.</a:t>
            </a:r>
          </a:p>
          <a:p>
            <a:pPr>
              <a:lnSpc>
                <a:spcPct val="120000"/>
              </a:lnSpc>
            </a:pPr>
            <a:r>
              <a:rPr lang="en-US" dirty="0"/>
              <a:t>Adam regularly speaks to groups across the country on managed care contracting and value-based payment methodologies.</a:t>
            </a:r>
          </a:p>
          <a:p>
            <a:pPr>
              <a:lnSpc>
                <a:spcPct val="120000"/>
              </a:lnSpc>
            </a:pPr>
            <a:r>
              <a:rPr lang="en-US" dirty="0"/>
              <a:t>Adam is licensed to practice law in the District of Columbia, Massachusetts, New York, and Pennsylvania.</a:t>
            </a:r>
          </a:p>
        </p:txBody>
      </p:sp>
      <p:sp>
        <p:nvSpPr>
          <p:cNvPr id="9" name="Text Placeholder 8" descr="" title="">
            <a:extLst>
              <a:ext uri="{FF2B5EF4-FFF2-40B4-BE49-F238E27FC236}">
                <a16:creationId xmlns:a16="http://schemas.microsoft.com/office/drawing/2014/main" id="{7D3D0829-018E-188E-DC19-CE90A06471A5}"/>
              </a:ext>
            </a:extLst>
          </p:cNvPr>
          <p:cNvSpPr>
            <a:spLocks noGrp="1"/>
          </p:cNvSpPr>
          <p:nvPr>
            <p:ph type="body" sz="quarter" idx="17"/>
          </p:nvPr>
        </p:nvSpPr>
        <p:spPr/>
        <p:txBody>
          <a:bodyPr/>
          <a:lstStyle/>
          <a:p>
            <a:r>
              <a:rPr lang="en-US" dirty="0"/>
              <a:t>Adam J. Falcone</a:t>
            </a:r>
          </a:p>
        </p:txBody>
      </p:sp>
      <p:sp>
        <p:nvSpPr>
          <p:cNvPr id="10" name="Text Placeholder 9" descr="" title="">
            <a:extLst>
              <a:ext uri="{FF2B5EF4-FFF2-40B4-BE49-F238E27FC236}">
                <a16:creationId xmlns:a16="http://schemas.microsoft.com/office/drawing/2014/main" id="{17771FB5-00C6-9729-3F29-3EB8CDCDFE9C}"/>
              </a:ext>
            </a:extLst>
          </p:cNvPr>
          <p:cNvSpPr>
            <a:spLocks noGrp="1"/>
          </p:cNvSpPr>
          <p:nvPr>
            <p:ph type="body" sz="quarter" idx="18"/>
          </p:nvPr>
        </p:nvSpPr>
        <p:spPr/>
        <p:txBody>
          <a:bodyPr/>
          <a:lstStyle/>
          <a:p>
            <a:pPr>
              <a:lnSpc>
                <a:spcPct val="100000"/>
              </a:lnSpc>
              <a:spcBef>
                <a:spcPts val="0"/>
              </a:spcBef>
            </a:pPr>
            <a:r>
              <a:rPr lang="en-US" sz="1800" dirty="0"/>
              <a:t>Partner</a:t>
            </a:r>
          </a:p>
          <a:p>
            <a:pPr>
              <a:lnSpc>
                <a:spcPct val="100000"/>
              </a:lnSpc>
              <a:spcBef>
                <a:spcPts val="0"/>
              </a:spcBef>
            </a:pPr>
            <a:r>
              <a:rPr lang="en-US" sz="1800" dirty="0"/>
              <a:t>afalcone@feldesman.com</a:t>
            </a:r>
          </a:p>
        </p:txBody>
      </p:sp>
      <p:pic>
        <p:nvPicPr>
          <p:cNvPr id="12" name="Picture Placeholder 11" descr="" title="">
            <a:extLst>
              <a:ext uri="{FF2B5EF4-FFF2-40B4-BE49-F238E27FC236}">
                <a16:creationId xmlns:a16="http://schemas.microsoft.com/office/drawing/2014/main" id="{BCF27C7D-6F75-6E23-FDBA-E4E243E7E826}"/>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8379" r="8379"/>
          <a:stretch/>
        </p:blipFill>
        <p:spPr>
          <a:xfrm>
            <a:off x="8404716" y="2390710"/>
            <a:ext cx="2917985" cy="3504643"/>
          </a:xfrm>
        </p:spPr>
      </p:pic>
      <p:sp>
        <p:nvSpPr>
          <p:cNvPr id="7" name="Slide Number Placeholder 6" descr="" title="">
            <a:extLst>
              <a:ext uri="{FF2B5EF4-FFF2-40B4-BE49-F238E27FC236}">
                <a16:creationId xmlns:a16="http://schemas.microsoft.com/office/drawing/2014/main" id="{DEF2F5E9-5AC7-0E64-D3DA-5C67990AD355}"/>
              </a:ext>
            </a:extLst>
          </p:cNvPr>
          <p:cNvSpPr>
            <a:spLocks noGrp="1"/>
          </p:cNvSpPr>
          <p:nvPr>
            <p:ph type="sldNum" sz="quarter"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85B237-6CB9-411B-BC8E-9AE051A9399A}" type="slidenum">
              <a:rPr kumimoji="0" lang="en-US" sz="1200" b="0" i="0" u="none" strike="noStrike" kern="1200" cap="none" spc="0" normalizeH="0" baseline="0" noProof="0" smtClean="0">
                <a:ln>
                  <a:noFill/>
                </a:ln>
                <a:solidFill>
                  <a:prstClr val="white"/>
                </a:solidFill>
                <a:effectLst/>
                <a:uLnTx/>
                <a:uFillTx/>
                <a:latin typeface="Open Sans" pitchFamily="2" charset="0"/>
                <a:ea typeface="Open Sans" pitchFamily="2" charset="0"/>
                <a:cs typeface="Open Sans"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white"/>
              </a:solidFill>
              <a:effectLst/>
              <a:uLnTx/>
              <a:uFillTx/>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049233391"/>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7C6DD074-5030-DF5C-A9C5-4D08DB35BC0C}"/>
              </a:ext>
            </a:extLst>
          </p:cNvPr>
          <p:cNvSpPr>
            <a:spLocks noGrp="1"/>
          </p:cNvSpPr>
          <p:nvPr>
            <p:ph type="sldNum" sz="quarter" idx="17"/>
          </p:nvPr>
        </p:nvSpPr>
        <p:spPr/>
        <p:txBody>
          <a:bodyPr/>
          <a:lstStyle/>
          <a:p>
            <a:fld id="{D390EEF9-A370-614F-A134-4B9642E26178}" type="slidenum">
              <a:rPr lang="en-US" smtClean="0"/>
              <a:pPr/>
              <a:t>3</a:t>
            </a:fld>
            <a:endParaRPr lang="en-US"/>
          </a:p>
        </p:txBody>
      </p:sp>
      <p:sp>
        <p:nvSpPr>
          <p:cNvPr id="3" name="Text Placeholder 2" descr="" title="">
            <a:extLst>
              <a:ext uri="{FF2B5EF4-FFF2-40B4-BE49-F238E27FC236}">
                <a16:creationId xmlns:a16="http://schemas.microsoft.com/office/drawing/2014/main" id="{526E7A40-1E4E-F511-E7F1-C93DA712ECD2}"/>
              </a:ext>
            </a:extLst>
          </p:cNvPr>
          <p:cNvSpPr>
            <a:spLocks noGrp="1"/>
          </p:cNvSpPr>
          <p:nvPr>
            <p:ph type="body" sz="quarter" idx="18"/>
          </p:nvPr>
        </p:nvSpPr>
        <p:spPr/>
        <p:txBody>
          <a:bodyPr>
            <a:normAutofit fontScale="97000" lnSpcReduction="10000"/>
          </a:bodyPr>
          <a:lstStyle/>
          <a:p>
            <a:pPr marL="457200" indent="-457200">
              <a:buFont typeface="Arial" panose="020B0604020202020204" pitchFamily="34" charset="0"/>
              <a:buChar char="•"/>
            </a:pPr>
            <a:r>
              <a:rPr lang="en-US" dirty="0"/>
              <a:t>Federal law entitles FQHCs to a Medicare Advantage wrap-around payment up to the Medicare PPS rate</a:t>
            </a:r>
          </a:p>
          <a:p>
            <a:pPr marL="457200" indent="-457200">
              <a:buFont typeface="Arial" panose="020B0604020202020204" pitchFamily="34" charset="0"/>
              <a:buChar char="•"/>
            </a:pPr>
            <a:r>
              <a:rPr lang="en-US" dirty="0"/>
              <a:t>A separate “pay not less than” rule puts FQHCs on equal footing when negotiating with MA plans</a:t>
            </a:r>
          </a:p>
          <a:p>
            <a:pPr marL="457200" indent="-457200">
              <a:buFont typeface="Arial" panose="020B0604020202020204" pitchFamily="34" charset="0"/>
              <a:buChar char="•"/>
            </a:pPr>
            <a:r>
              <a:rPr lang="en-US" dirty="0"/>
              <a:t>CMS administers the wrap very differently from how health centers might assume</a:t>
            </a:r>
          </a:p>
          <a:p>
            <a:pPr marL="457200" indent="-457200">
              <a:buFont typeface="Arial" panose="020B0604020202020204" pitchFamily="34" charset="0"/>
              <a:buChar char="•"/>
            </a:pPr>
            <a:r>
              <a:rPr lang="en-US" dirty="0"/>
              <a:t>Some health centers are leaving recoverable wrap dollars uncollected, including retroactively</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82946260"/>
      </p:ext>
    </p:extLst>
  </p:cSld>
  <p:clrMapOvr>
    <a:masterClrMapping/>
  </p:clrMapOvr>
</p:sld>
</file>

<file path=ppt/slides/slide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F592983D-F39B-758C-4EEE-D98B966DFCE7}"/>
              </a:ext>
            </a:extLst>
          </p:cNvPr>
          <p:cNvSpPr>
            <a:spLocks noGrp="1"/>
          </p:cNvSpPr>
          <p:nvPr>
            <p:ph type="sldNum" sz="quarter" idx="17"/>
          </p:nvPr>
        </p:nvSpPr>
        <p:spPr/>
        <p:txBody>
          <a:bodyPr/>
          <a:lstStyle/>
          <a:p>
            <a:fld id="{4385B237-6CB9-411B-BC8E-9AE051A9399A}" type="slidenum">
              <a:rPr lang="en-US" smtClean="0"/>
              <a:pPr/>
              <a:t>4</a:t>
            </a:fld>
            <a:endParaRPr lang="en-US"/>
          </a:p>
        </p:txBody>
      </p:sp>
      <p:sp>
        <p:nvSpPr>
          <p:cNvPr id="3" name="Text Placeholder 2" descr="" title="">
            <a:extLst>
              <a:ext uri="{FF2B5EF4-FFF2-40B4-BE49-F238E27FC236}">
                <a16:creationId xmlns:a16="http://schemas.microsoft.com/office/drawing/2014/main" id="{90F3A5A0-C2E5-FEA8-60DA-D96621AC2066}"/>
              </a:ext>
            </a:extLst>
          </p:cNvPr>
          <p:cNvSpPr>
            <a:spLocks noGrp="1"/>
          </p:cNvSpPr>
          <p:nvPr>
            <p:ph type="body" sz="quarter" idx="24"/>
          </p:nvPr>
        </p:nvSpPr>
        <p:spPr/>
        <p:txBody>
          <a:bodyPr/>
          <a:lstStyle/>
          <a:p>
            <a:r>
              <a:rPr lang="en-US"/>
              <a:t>FOUR QUESTIONS TO ASK WHEN YOU GET BACK</a:t>
            </a:r>
          </a:p>
        </p:txBody>
      </p:sp>
      <p:sp>
        <p:nvSpPr>
          <p:cNvPr id="4" name="Text Placeholder 3" descr="" title="">
            <a:extLst>
              <a:ext uri="{FF2B5EF4-FFF2-40B4-BE49-F238E27FC236}">
                <a16:creationId xmlns:a16="http://schemas.microsoft.com/office/drawing/2014/main" id="{C3BE9D23-2D1C-D867-91A4-0392E29D6672}"/>
              </a:ext>
            </a:extLst>
          </p:cNvPr>
          <p:cNvSpPr>
            <a:spLocks noGrp="1"/>
          </p:cNvSpPr>
          <p:nvPr>
            <p:ph type="body" sz="quarter" idx="25"/>
          </p:nvPr>
        </p:nvSpPr>
        <p:spPr/>
        <p:txBody>
          <a:bodyPr>
            <a:normAutofit fontScale="85000" lnSpcReduction="10000"/>
          </a:bodyPr>
          <a:lstStyle/>
          <a:p>
            <a:pPr>
              <a:lnSpc>
                <a:spcPct val="120000"/>
              </a:lnSpc>
              <a:spcAft>
                <a:spcPts val="600"/>
              </a:spcAft>
              <a:buClr>
                <a:srgbClr val="F47829"/>
              </a:buClr>
              <a:buFont typeface="Wingdings" panose="05000000000000000000" pitchFamily="2" charset="2"/>
              <a:buChar char="q"/>
            </a:pPr>
            <a:r>
              <a:rPr lang="en-US" dirty="0"/>
              <a:t> Are we asking MA plans to pay our </a:t>
            </a:r>
            <a:r>
              <a:rPr lang="en-US" i="1" dirty="0"/>
              <a:t>Medicare PPS rates directly</a:t>
            </a:r>
            <a:r>
              <a:rPr lang="en-US" dirty="0"/>
              <a:t>?</a:t>
            </a:r>
          </a:p>
          <a:p>
            <a:pPr>
              <a:lnSpc>
                <a:spcPct val="120000"/>
              </a:lnSpc>
              <a:spcAft>
                <a:spcPts val="600"/>
              </a:spcAft>
              <a:buClr>
                <a:srgbClr val="F47829"/>
              </a:buClr>
              <a:buFont typeface="Wingdings" panose="05000000000000000000" pitchFamily="2" charset="2"/>
              <a:buChar char="q"/>
            </a:pPr>
            <a:r>
              <a:rPr lang="en-US" dirty="0"/>
              <a:t> Are we requesting MAC wrap payments for </a:t>
            </a:r>
            <a:r>
              <a:rPr lang="en-US" i="1" dirty="0"/>
              <a:t>every below-PPS plan, including retroactively</a:t>
            </a:r>
            <a:r>
              <a:rPr lang="en-US" dirty="0"/>
              <a:t>?</a:t>
            </a:r>
          </a:p>
          <a:p>
            <a:pPr>
              <a:lnSpc>
                <a:spcPct val="120000"/>
              </a:lnSpc>
              <a:spcAft>
                <a:spcPts val="600"/>
              </a:spcAft>
              <a:buClr>
                <a:srgbClr val="F47829"/>
              </a:buClr>
              <a:buFont typeface="Wingdings" panose="05000000000000000000" pitchFamily="2" charset="2"/>
              <a:buChar char="q"/>
            </a:pPr>
            <a:r>
              <a:rPr lang="en-US" dirty="0"/>
              <a:t> Are we billing the wrap </a:t>
            </a:r>
            <a:r>
              <a:rPr lang="en-US" i="1" dirty="0"/>
              <a:t>even when the MA claim is denied</a:t>
            </a:r>
            <a:r>
              <a:rPr lang="en-US" dirty="0"/>
              <a:t>?</a:t>
            </a:r>
          </a:p>
          <a:p>
            <a:pPr>
              <a:lnSpc>
                <a:spcPct val="120000"/>
              </a:lnSpc>
              <a:spcAft>
                <a:spcPts val="600"/>
              </a:spcAft>
              <a:buClr>
                <a:srgbClr val="F47829"/>
              </a:buClr>
              <a:buFont typeface="Wingdings" panose="05000000000000000000" pitchFamily="2" charset="2"/>
              <a:buChar char="q"/>
            </a:pPr>
            <a:r>
              <a:rPr lang="en-US" dirty="0"/>
              <a:t> Do we have the </a:t>
            </a:r>
            <a:r>
              <a:rPr lang="en-US" i="1" dirty="0"/>
              <a:t>documentation</a:t>
            </a:r>
            <a:r>
              <a:rPr lang="en-US" dirty="0"/>
              <a:t> to back our per-visit rate estimate for each plan?</a:t>
            </a:r>
          </a:p>
          <a:p>
            <a:pPr>
              <a:lnSpc>
                <a:spcPct val="120000"/>
              </a:lnSpc>
              <a:spcAft>
                <a:spcPts val="600"/>
              </a:spcAft>
              <a:buNone/>
            </a:pPr>
            <a:r>
              <a:rPr lang="en-US" b="1" i="1" dirty="0"/>
              <a:t>The rest of this session explains the legal basis for each question — we return to this checklist at the close.</a:t>
            </a:r>
          </a:p>
        </p:txBody>
      </p:sp>
    </p:spTree>
    <p:extLst>
      <p:ext uri="{BB962C8B-B14F-4D97-AF65-F5344CB8AC3E}">
        <p14:creationId xmlns:p14="http://schemas.microsoft.com/office/powerpoint/2010/main" val="253880087"/>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a:extLst>
            <a:ext uri="{FF2B5EF4-FFF2-40B4-BE49-F238E27FC236}">
              <a16:creationId xmlns:a16="http://schemas.microsoft.com/office/drawing/2014/main" id="{E1177CE6-4BE0-EFF3-F4B5-F9F5BE863E63}"/>
            </a:ext>
          </a:extLst>
        </p:cNvPr>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926329F4-B028-2ADF-355A-2995961A254F}"/>
              </a:ext>
            </a:extLst>
          </p:cNvPr>
          <p:cNvSpPr>
            <a:spLocks noGrp="1"/>
          </p:cNvSpPr>
          <p:nvPr>
            <p:ph type="sldNum" sz="quarter" idx="17"/>
          </p:nvPr>
        </p:nvSpPr>
        <p:spPr/>
        <p:txBody>
          <a:bodyPr/>
          <a:lstStyle/>
          <a:p>
            <a:fld id="{4385B237-6CB9-411B-BC8E-9AE051A9399A}" type="slidenum">
              <a:rPr lang="en-US" smtClean="0"/>
              <a:pPr/>
              <a:t>5</a:t>
            </a:fld>
            <a:endParaRPr lang="en-US"/>
          </a:p>
        </p:txBody>
      </p:sp>
      <p:sp>
        <p:nvSpPr>
          <p:cNvPr id="4" name="Text Placeholder 3" descr="" title="">
            <a:extLst>
              <a:ext uri="{FF2B5EF4-FFF2-40B4-BE49-F238E27FC236}">
                <a16:creationId xmlns:a16="http://schemas.microsoft.com/office/drawing/2014/main" id="{5A65972A-4C6E-2B1A-B908-3F2B6CD2AA7F}"/>
              </a:ext>
            </a:extLst>
          </p:cNvPr>
          <p:cNvSpPr>
            <a:spLocks noGrp="1"/>
          </p:cNvSpPr>
          <p:nvPr>
            <p:ph type="body" sz="quarter" idx="25"/>
          </p:nvPr>
        </p:nvSpPr>
        <p:spPr>
          <a:xfrm>
            <a:off x="555575" y="1764043"/>
            <a:ext cx="8926354" cy="4474197"/>
          </a:xfrm>
        </p:spPr>
        <p:txBody>
          <a:bodyPr>
            <a:normAutofit fontScale="85000" lnSpcReduction="20000"/>
          </a:bodyPr>
          <a:lstStyle/>
          <a:p>
            <a:pPr>
              <a:lnSpc>
                <a:spcPct val="120000"/>
              </a:lnSpc>
            </a:pPr>
            <a:r>
              <a:rPr lang="en-US" sz="2600" dirty="0"/>
              <a:t>The health center must make and continue to </a:t>
            </a:r>
            <a:r>
              <a:rPr lang="en-US" sz="2600" i="1" dirty="0"/>
              <a:t>make every reasonable effort</a:t>
            </a:r>
            <a:r>
              <a:rPr lang="en-US" sz="2600" dirty="0"/>
              <a:t> to collect appropriate reimbursement for its costs when providing health services to persons who are entitled to:</a:t>
            </a:r>
          </a:p>
          <a:p>
            <a:pPr lvl="1">
              <a:lnSpc>
                <a:spcPct val="120000"/>
              </a:lnSpc>
            </a:pPr>
            <a:r>
              <a:rPr lang="en-US" sz="2300" dirty="0">
                <a:latin typeface="Open Sans" panose="020B0606030504020204" pitchFamily="34" charset="0"/>
                <a:ea typeface="Open Sans" panose="020B0606030504020204" pitchFamily="34" charset="0"/>
                <a:cs typeface="Open Sans" panose="020B0606030504020204" pitchFamily="34" charset="0"/>
              </a:rPr>
              <a:t>Medicare [42 U.S.C. 1395 et seq.];</a:t>
            </a:r>
          </a:p>
          <a:p>
            <a:pPr lvl="1">
              <a:lnSpc>
                <a:spcPct val="120000"/>
              </a:lnSpc>
            </a:pPr>
            <a:r>
              <a:rPr lang="en-US" sz="2300" dirty="0">
                <a:latin typeface="Open Sans" panose="020B0606030504020204" pitchFamily="34" charset="0"/>
                <a:ea typeface="Open Sans" panose="020B0606030504020204" pitchFamily="34" charset="0"/>
                <a:cs typeface="Open Sans" panose="020B0606030504020204" pitchFamily="34" charset="0"/>
              </a:rPr>
              <a:t>Medicaid [42 U.S.C. 1396 et seq.]; or</a:t>
            </a:r>
          </a:p>
          <a:p>
            <a:pPr lvl="1">
              <a:lnSpc>
                <a:spcPct val="120000"/>
              </a:lnSpc>
            </a:pPr>
            <a:r>
              <a:rPr lang="en-US" sz="2300" dirty="0">
                <a:latin typeface="Open Sans" panose="020B0606030504020204" pitchFamily="34" charset="0"/>
                <a:ea typeface="Open Sans" panose="020B0606030504020204" pitchFamily="34" charset="0"/>
                <a:cs typeface="Open Sans" panose="020B0606030504020204" pitchFamily="34" charset="0"/>
              </a:rPr>
              <a:t>Other public, grant, or private coverage (e.g., CHIP).</a:t>
            </a:r>
          </a:p>
          <a:p>
            <a:pPr marL="0" indent="0">
              <a:lnSpc>
                <a:spcPct val="120000"/>
              </a:lnSpc>
              <a:buNone/>
            </a:pPr>
            <a:r>
              <a:rPr lang="en-US" sz="2400" i="1" dirty="0">
                <a:latin typeface="Open Sans" panose="020B0606030504020204" pitchFamily="34" charset="0"/>
                <a:ea typeface="Open Sans" panose="020B0606030504020204" pitchFamily="34" charset="0"/>
                <a:cs typeface="Open Sans" panose="020B0606030504020204" pitchFamily="34" charset="0"/>
              </a:rPr>
              <a:t>on the basis of the full amount of fees and payments for health center services</a:t>
            </a:r>
            <a:r>
              <a:rPr lang="en-US" sz="2400" dirty="0">
                <a:latin typeface="Open Sans" panose="020B0606030504020204" pitchFamily="34" charset="0"/>
                <a:ea typeface="Open Sans" panose="020B0606030504020204" pitchFamily="34" charset="0"/>
                <a:cs typeface="Open Sans" panose="020B0606030504020204" pitchFamily="34" charset="0"/>
              </a:rPr>
              <a:t> without application of any discount</a:t>
            </a:r>
            <a:r>
              <a:rPr lang="en-US" sz="2400" dirty="0"/>
              <a:t>.</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nSpc>
                <a:spcPct val="120000"/>
              </a:lnSpc>
            </a:pPr>
            <a:r>
              <a:rPr lang="en-US" sz="2300" b="1" dirty="0">
                <a:solidFill>
                  <a:srgbClr val="F47A20"/>
                </a:solidFill>
                <a:latin typeface="Open Sans" panose="020B0606030504020204" pitchFamily="34" charset="0"/>
                <a:ea typeface="Open Sans" panose="020B0606030504020204" pitchFamily="34" charset="0"/>
                <a:cs typeface="Open Sans" panose="020B0606030504020204" pitchFamily="34" charset="0"/>
              </a:rPr>
              <a:t>Leaving Medicare Advantage wrap dollars uncollected is a Section 330 compliance issue, not just lost revenue.</a:t>
            </a:r>
          </a:p>
          <a:p>
            <a:pPr marL="0" indent="0">
              <a:lnSpc>
                <a:spcPct val="120000"/>
              </a:lnSpc>
              <a:buNone/>
            </a:pPr>
            <a:r>
              <a:rPr lang="en-US" sz="1800" dirty="0">
                <a:hlinkClick r:id="rId3"/>
              </a:rPr>
              <a:t>PHSA 330(k)(3)(F</a:t>
            </a:r>
            <a:r>
              <a:rPr lang="en-US" sz="1800" dirty="0"/>
              <a:t>)</a:t>
            </a:r>
            <a:r>
              <a:rPr lang="en-US" sz="1800" dirty="0">
                <a:hlinkClick r:id="rId4"/>
              </a:rPr>
              <a:t>; HRSA, </a:t>
            </a:r>
            <a:r>
              <a:rPr lang="en-US" sz="1800" i="1" dirty="0">
                <a:hlinkClick r:id="rId4"/>
              </a:rPr>
              <a:t>Health Center Program Compliance Manual, </a:t>
            </a:r>
            <a:r>
              <a:rPr lang="en-US" sz="1800" dirty="0">
                <a:hlinkClick r:id="rId4"/>
              </a:rPr>
              <a:t>Chapter 16</a:t>
            </a:r>
            <a:endParaRPr lang="en-US" sz="1800" dirty="0"/>
          </a:p>
        </p:txBody>
      </p:sp>
      <p:sp>
        <p:nvSpPr>
          <p:cNvPr id="6" name="Text Placeholder 5" descr="" title="">
            <a:extLst>
              <a:ext uri="{FF2B5EF4-FFF2-40B4-BE49-F238E27FC236}">
                <a16:creationId xmlns:a16="http://schemas.microsoft.com/office/drawing/2014/main" id="{46B3D0CC-B2B0-CBA6-ADF7-EDB03911A68C}"/>
              </a:ext>
            </a:extLst>
          </p:cNvPr>
          <p:cNvSpPr>
            <a:spLocks noGrp="1"/>
          </p:cNvSpPr>
          <p:nvPr>
            <p:ph type="body" sz="quarter" idx="24"/>
          </p:nvPr>
        </p:nvSpPr>
        <p:spPr/>
        <p:txBody>
          <a:bodyPr>
            <a:noAutofit/>
          </a:bodyPr>
          <a:lstStyle/>
          <a:p>
            <a:r>
              <a:rPr lang="en-US"/>
              <a:t>SECTION 330 REQUIREMENTS</a:t>
            </a:r>
          </a:p>
        </p:txBody>
      </p:sp>
    </p:spTree>
    <p:extLst>
      <p:ext uri="{BB962C8B-B14F-4D97-AF65-F5344CB8AC3E}">
        <p14:creationId xmlns:p14="http://schemas.microsoft.com/office/powerpoint/2010/main" val="2482785662"/>
      </p:ext>
    </p:extLst>
  </p:cSld>
  <p:clrMapOvr>
    <a:masterClrMapping/>
  </p:clrMapOvr>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9A1CE26A-9C38-2454-5E1F-88D3147A1935}"/>
              </a:ext>
            </a:extLst>
          </p:cNvPr>
          <p:cNvSpPr>
            <a:spLocks noGrp="1"/>
          </p:cNvSpPr>
          <p:nvPr>
            <p:ph type="sldNum" sz="quarter" idx="17"/>
          </p:nvPr>
        </p:nvSpPr>
        <p:spPr/>
        <p:txBody>
          <a:bodyPr/>
          <a:lstStyle/>
          <a:p>
            <a:fld id="{4385B237-6CB9-411B-BC8E-9AE051A9399A}" type="slidenum">
              <a:rPr lang="en-US" smtClean="0"/>
              <a:pPr/>
              <a:t>6</a:t>
            </a:fld>
            <a:endParaRPr lang="en-US"/>
          </a:p>
        </p:txBody>
      </p:sp>
      <p:sp>
        <p:nvSpPr>
          <p:cNvPr id="3" name="Text Placeholder 2" descr="" title="">
            <a:extLst>
              <a:ext uri="{FF2B5EF4-FFF2-40B4-BE49-F238E27FC236}">
                <a16:creationId xmlns:a16="http://schemas.microsoft.com/office/drawing/2014/main" id="{0DE79D9C-954E-FEE6-CAE9-C1A6912B2F3F}"/>
              </a:ext>
            </a:extLst>
          </p:cNvPr>
          <p:cNvSpPr>
            <a:spLocks noGrp="1"/>
          </p:cNvSpPr>
          <p:nvPr>
            <p:ph type="body" sz="quarter" idx="24"/>
          </p:nvPr>
        </p:nvSpPr>
        <p:spPr>
          <a:xfrm>
            <a:off x="533400" y="765566"/>
            <a:ext cx="9731424" cy="688975"/>
          </a:xfrm>
        </p:spPr>
        <p:txBody>
          <a:bodyPr/>
          <a:lstStyle/>
          <a:p>
            <a:r>
              <a:rPr lang="en-US"/>
              <a:t>MEDICARE ADVANTAGE (MA) PROGRAM</a:t>
            </a:r>
          </a:p>
        </p:txBody>
      </p:sp>
      <p:sp>
        <p:nvSpPr>
          <p:cNvPr id="4" name="Text Placeholder 3" descr="" title="">
            <a:extLst>
              <a:ext uri="{FF2B5EF4-FFF2-40B4-BE49-F238E27FC236}">
                <a16:creationId xmlns:a16="http://schemas.microsoft.com/office/drawing/2014/main" id="{F051B9F4-CBB5-CD13-78EF-325863433273}"/>
              </a:ext>
            </a:extLst>
          </p:cNvPr>
          <p:cNvSpPr>
            <a:spLocks noGrp="1"/>
          </p:cNvSpPr>
          <p:nvPr>
            <p:ph type="body" sz="quarter" idx="25"/>
          </p:nvPr>
        </p:nvSpPr>
        <p:spPr/>
        <p:txBody>
          <a:bodyPr>
            <a:normAutofit fontScale="78000" lnSpcReduction="10000"/>
          </a:bodyPr>
          <a:lstStyle/>
          <a:p>
            <a:pPr>
              <a:lnSpc>
                <a:spcPct val="120000"/>
              </a:lnSpc>
              <a:spcBef>
                <a:spcPts val="600"/>
              </a:spcBef>
              <a:spcAft>
                <a:spcPts val="600"/>
              </a:spcAft>
              <a:buFont typeface="Arial" panose="020B0604020202020204" pitchFamily="34" charset="0"/>
              <a:buChar char="•"/>
            </a:pPr>
            <a:r>
              <a:rPr lang="en-US" sz="2600" dirty="0"/>
              <a:t>55% of eligible Medicare beneficiaries are enrolled in MA plans in 2026, compared with 45% in traditional Medicare; MA has covered more than half of eligible beneficiaries since 2023 and CBO projects 64% by 2034</a:t>
            </a:r>
          </a:p>
          <a:p>
            <a:pPr>
              <a:lnSpc>
                <a:spcPct val="120000"/>
              </a:lnSpc>
              <a:spcBef>
                <a:spcPts val="600"/>
              </a:spcBef>
              <a:spcAft>
                <a:spcPts val="600"/>
              </a:spcAft>
              <a:buFont typeface="Arial" panose="020B0604020202020204" pitchFamily="34" charset="0"/>
              <a:buChar char="•"/>
            </a:pPr>
            <a:r>
              <a:rPr lang="en-US" sz="2600" dirty="0"/>
              <a:t>FQHCs served 3.6 million Medicare patients in 2024; because health center patients are overwhelmingly low-income and low-income beneficiaries enroll in MA at roughly 60-65%, an estimated 2.2 million or more are likely MA enrollees</a:t>
            </a:r>
          </a:p>
          <a:p>
            <a:pPr>
              <a:lnSpc>
                <a:spcPct val="120000"/>
              </a:lnSpc>
              <a:spcBef>
                <a:spcPts val="600"/>
              </a:spcBef>
              <a:spcAft>
                <a:spcPts val="600"/>
              </a:spcAft>
              <a:buFont typeface="Arial" panose="020B0604020202020204" pitchFamily="34" charset="0"/>
              <a:buChar char="•"/>
            </a:pPr>
            <a:r>
              <a:rPr lang="en-US" sz="2600" dirty="0"/>
              <a:t>Medicare Advantage (formerly </a:t>
            </a:r>
            <a:r>
              <a:rPr lang="en-US" sz="2600" dirty="0" err="1"/>
              <a:t>Medicare+Choice</a:t>
            </a:r>
            <a:r>
              <a:rPr lang="en-US" sz="2600" dirty="0"/>
              <a:t>) offers health plans operated by private companies that contract with Medicare to provide Medicare-covered services</a:t>
            </a:r>
          </a:p>
          <a:p>
            <a:pPr>
              <a:lnSpc>
                <a:spcPct val="100000"/>
              </a:lnSpc>
              <a:spcBef>
                <a:spcPts val="600"/>
              </a:spcBef>
              <a:buNone/>
            </a:pPr>
            <a:endParaRPr lang="en-US" sz="1100" dirty="0"/>
          </a:p>
          <a:p>
            <a:pPr>
              <a:lnSpc>
                <a:spcPct val="100000"/>
              </a:lnSpc>
              <a:spcBef>
                <a:spcPts val="600"/>
              </a:spcBef>
              <a:buNone/>
            </a:pPr>
            <a:r>
              <a:rPr lang="en-US" sz="1100" dirty="0"/>
              <a:t>Sources: KFF, “Medicare Advantage in 2026: Enrollment Update and Key Trends” (Mar. 2026 data); HRSA 2024 Uniform Data System, Table 4; Medicare Current Beneficiary Survey (MCBS), enrollment by income.</a:t>
            </a:r>
          </a:p>
        </p:txBody>
      </p:sp>
    </p:spTree>
    <p:extLst>
      <p:ext uri="{BB962C8B-B14F-4D97-AF65-F5344CB8AC3E}">
        <p14:creationId xmlns:p14="http://schemas.microsoft.com/office/powerpoint/2010/main" val="146281710"/>
      </p:ext>
    </p:extLst>
  </p:cSld>
  <p:clrMapOvr>
    <a:masterClrMapping/>
  </p:clrMapOvr>
</p:sld>
</file>

<file path=ppt/slides/slide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2A6F2E0E-E9BD-C9EC-4F2B-22165C3991C0}"/>
              </a:ext>
            </a:extLst>
          </p:cNvPr>
          <p:cNvSpPr>
            <a:spLocks noGrp="1"/>
          </p:cNvSpPr>
          <p:nvPr>
            <p:ph type="sldNum" sz="quarter" idx="17"/>
          </p:nvPr>
        </p:nvSpPr>
        <p:spPr/>
        <p:txBody>
          <a:bodyPr/>
          <a:lstStyle/>
          <a:p>
            <a:fld id="{4385B237-6CB9-411B-BC8E-9AE051A9399A}" type="slidenum">
              <a:rPr lang="en-US" smtClean="0"/>
              <a:pPr/>
              <a:t>7</a:t>
            </a:fld>
            <a:endParaRPr lang="en-US"/>
          </a:p>
        </p:txBody>
      </p:sp>
      <p:sp>
        <p:nvSpPr>
          <p:cNvPr id="3" name="Text Placeholder 2" descr="" title="">
            <a:extLst>
              <a:ext uri="{FF2B5EF4-FFF2-40B4-BE49-F238E27FC236}">
                <a16:creationId xmlns:a16="http://schemas.microsoft.com/office/drawing/2014/main" id="{089673F3-E615-0625-67B6-9A8148AE55CD}"/>
              </a:ext>
            </a:extLst>
          </p:cNvPr>
          <p:cNvSpPr>
            <a:spLocks noGrp="1"/>
          </p:cNvSpPr>
          <p:nvPr>
            <p:ph type="body" sz="quarter" idx="24"/>
          </p:nvPr>
        </p:nvSpPr>
        <p:spPr/>
        <p:txBody>
          <a:bodyPr/>
          <a:lstStyle/>
          <a:p>
            <a:r>
              <a:rPr lang="en-US"/>
              <a:t>Legal Requirements</a:t>
            </a:r>
          </a:p>
        </p:txBody>
      </p:sp>
    </p:spTree>
    <p:extLst>
      <p:ext uri="{BB962C8B-B14F-4D97-AF65-F5344CB8AC3E}">
        <p14:creationId xmlns:p14="http://schemas.microsoft.com/office/powerpoint/2010/main" val="177624670"/>
      </p:ext>
    </p:extLst>
  </p:cSld>
  <p:clrMapOvr>
    <a:masterClrMapping/>
  </p:clrMapOvr>
</p:sld>
</file>

<file path=ppt/slides/slide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F78BBE48-E139-1010-1709-C5591838A7F0}"/>
              </a:ext>
            </a:extLst>
          </p:cNvPr>
          <p:cNvSpPr>
            <a:spLocks noGrp="1"/>
          </p:cNvSpPr>
          <p:nvPr>
            <p:ph type="sldNum" sz="quarter" idx="17"/>
          </p:nvPr>
        </p:nvSpPr>
        <p:spPr/>
        <p:txBody>
          <a:bodyPr/>
          <a:lstStyle/>
          <a:p>
            <a:fld id="{4385B237-6CB9-411B-BC8E-9AE051A9399A}" type="slidenum">
              <a:rPr lang="en-US" smtClean="0"/>
              <a:pPr/>
              <a:t>8</a:t>
            </a:fld>
            <a:endParaRPr lang="en-US"/>
          </a:p>
        </p:txBody>
      </p:sp>
      <p:sp>
        <p:nvSpPr>
          <p:cNvPr id="3" name="Text Placeholder 2" descr="" title="">
            <a:extLst>
              <a:ext uri="{FF2B5EF4-FFF2-40B4-BE49-F238E27FC236}">
                <a16:creationId xmlns:a16="http://schemas.microsoft.com/office/drawing/2014/main" id="{9F99540A-A331-B540-21AD-F410FBB967B6}"/>
              </a:ext>
            </a:extLst>
          </p:cNvPr>
          <p:cNvSpPr>
            <a:spLocks noGrp="1"/>
          </p:cNvSpPr>
          <p:nvPr>
            <p:ph type="body" sz="quarter" idx="24"/>
          </p:nvPr>
        </p:nvSpPr>
        <p:spPr>
          <a:xfrm>
            <a:off x="555575" y="686372"/>
            <a:ext cx="9731424" cy="1077672"/>
          </a:xfrm>
        </p:spPr>
        <p:txBody>
          <a:bodyPr>
            <a:normAutofit/>
          </a:bodyPr>
          <a:lstStyle/>
          <a:p>
            <a:r>
              <a:rPr lang="en-US" cap="all" dirty="0"/>
              <a:t>Three protections, one framework</a:t>
            </a:r>
          </a:p>
        </p:txBody>
      </p:sp>
      <p:sp>
        <p:nvSpPr>
          <p:cNvPr id="4" name="Text Placeholder 3" descr="" title="">
            <a:extLst>
              <a:ext uri="{FF2B5EF4-FFF2-40B4-BE49-F238E27FC236}">
                <a16:creationId xmlns:a16="http://schemas.microsoft.com/office/drawing/2014/main" id="{1AAE8DEF-B9C7-F5A2-0D12-935096AC9BF6}"/>
              </a:ext>
            </a:extLst>
          </p:cNvPr>
          <p:cNvSpPr>
            <a:spLocks noGrp="1"/>
          </p:cNvSpPr>
          <p:nvPr>
            <p:ph type="body" sz="quarter" idx="25"/>
          </p:nvPr>
        </p:nvSpPr>
        <p:spPr/>
        <p:txBody>
          <a:bodyPr/>
          <a:lstStyle/>
          <a:p>
            <a:pPr marL="0" indent="0">
              <a:buNone/>
            </a:pPr>
            <a:r>
              <a:rPr lang="en-US" sz="2200" b="1" dirty="0">
                <a:solidFill>
                  <a:schemeClr val="accent2"/>
                </a:solidFill>
              </a:rPr>
              <a:t>1. The supplemental “wraparound” payment</a:t>
            </a:r>
          </a:p>
          <a:p>
            <a:pPr lvl="1"/>
            <a:r>
              <a:rPr lang="en-US" sz="1800" dirty="0"/>
              <a:t>Medicare pays the difference between the MA plan’s payment and the FQHC PPS rate, less cost-sharing — the health center is made whole.</a:t>
            </a:r>
          </a:p>
          <a:p>
            <a:pPr lvl="1">
              <a:buNone/>
            </a:pPr>
            <a:r>
              <a:rPr lang="en-US" sz="1400" i="1" dirty="0"/>
              <a:t>SSA 1833(a)(3)(B); 42 C.F.R. 405.2469</a:t>
            </a:r>
          </a:p>
          <a:p>
            <a:pPr marL="0" indent="0">
              <a:buNone/>
            </a:pPr>
            <a:r>
              <a:rPr lang="en-US" sz="2200" b="1" dirty="0">
                <a:solidFill>
                  <a:schemeClr val="accent2"/>
                </a:solidFill>
              </a:rPr>
              <a:t>2. The “pay not less than” requirement</a:t>
            </a:r>
          </a:p>
          <a:p>
            <a:pPr lvl="1"/>
            <a:r>
              <a:rPr lang="en-US" sz="1800" dirty="0"/>
              <a:t>MA plans must pay an FQHC at least what they pay a non-FQHC for the same services — equal footing at the negotiating table.</a:t>
            </a:r>
          </a:p>
          <a:p>
            <a:pPr lvl="1">
              <a:buNone/>
            </a:pPr>
            <a:r>
              <a:rPr lang="en-US" sz="1400" i="1" dirty="0"/>
              <a:t>SSA 1857(e)(3)(A); 42 C.F.R. 422.527</a:t>
            </a:r>
          </a:p>
          <a:p>
            <a:pPr marL="0" indent="0">
              <a:buNone/>
            </a:pPr>
            <a:r>
              <a:rPr lang="en-US" sz="2200" b="1" dirty="0">
                <a:solidFill>
                  <a:schemeClr val="accent2"/>
                </a:solidFill>
              </a:rPr>
              <a:t>3. The related payment rules</a:t>
            </a:r>
          </a:p>
          <a:p>
            <a:pPr lvl="1"/>
            <a:r>
              <a:rPr lang="en-US" sz="1800" dirty="0"/>
              <a:t>CMS pays the wrap directly and does not cut the MA plan’s capitation to offset it — the wrap is CMS’s obligation, not the MA plan’s.</a:t>
            </a:r>
          </a:p>
          <a:p>
            <a:pPr lvl="1">
              <a:buNone/>
            </a:pPr>
            <a:r>
              <a:rPr lang="en-US" sz="1400" i="1" dirty="0"/>
              <a:t>SSA 1857(a)(4); 42 C.F.R. 422.316</a:t>
            </a:r>
          </a:p>
          <a:p>
            <a:pPr>
              <a:buNone/>
            </a:pPr>
            <a:r>
              <a:rPr lang="en-US" sz="1800" i="1" dirty="0"/>
              <a:t>We take each of these in turn today.</a:t>
            </a:r>
          </a:p>
        </p:txBody>
      </p:sp>
    </p:spTree>
    <p:extLst>
      <p:ext uri="{BB962C8B-B14F-4D97-AF65-F5344CB8AC3E}">
        <p14:creationId xmlns:p14="http://schemas.microsoft.com/office/powerpoint/2010/main" val="2679099979"/>
      </p:ext>
    </p:extLst>
  </p:cSld>
  <p:clrMapOvr>
    <a:masterClrMapping/>
  </p:clrMapOvr>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0E82F85B-12E6-29E0-FC70-01A2500DF19C}"/>
              </a:ext>
            </a:extLst>
          </p:cNvPr>
          <p:cNvSpPr>
            <a:spLocks noGrp="1"/>
          </p:cNvSpPr>
          <p:nvPr>
            <p:ph type="sldNum" sz="quarter" idx="17"/>
          </p:nvPr>
        </p:nvSpPr>
        <p:spPr/>
        <p:txBody>
          <a:bodyPr/>
          <a:lstStyle/>
          <a:p>
            <a:fld id="{4385B237-6CB9-411B-BC8E-9AE051A9399A}" type="slidenum">
              <a:rPr lang="en-US" smtClean="0"/>
              <a:pPr/>
              <a:t>9</a:t>
            </a:fld>
            <a:endParaRPr lang="en-US"/>
          </a:p>
        </p:txBody>
      </p:sp>
      <p:sp>
        <p:nvSpPr>
          <p:cNvPr id="4" name="Text Placeholder 3" descr="" title="">
            <a:extLst>
              <a:ext uri="{FF2B5EF4-FFF2-40B4-BE49-F238E27FC236}">
                <a16:creationId xmlns:a16="http://schemas.microsoft.com/office/drawing/2014/main" id="{B0BE84CD-DB19-7A4E-531B-944B7DB18966}"/>
              </a:ext>
            </a:extLst>
          </p:cNvPr>
          <p:cNvSpPr>
            <a:spLocks noGrp="1"/>
          </p:cNvSpPr>
          <p:nvPr>
            <p:ph type="body" sz="quarter" idx="25"/>
          </p:nvPr>
        </p:nvSpPr>
        <p:spPr/>
        <p:txBody>
          <a:bodyPr>
            <a:normAutofit fontScale="62500" lnSpcReduction="20000"/>
          </a:bodyPr>
          <a:lstStyle/>
          <a:p>
            <a:pPr marL="0" indent="0">
              <a:lnSpc>
                <a:spcPct val="120000"/>
              </a:lnSpc>
              <a:buNone/>
            </a:pPr>
            <a:r>
              <a:rPr lang="en-US" sz="3200" b="1" dirty="0"/>
              <a:t>What the statute says: </a:t>
            </a:r>
            <a:r>
              <a:rPr lang="en-US" sz="3200" dirty="0"/>
              <a:t>For purposes of FQHC services furnished “pursuant to a written agreement” with an MA plan, on or after the implementation date of the Medicare FQHC PPS, Medicare is liable for the amount (if any) by which </a:t>
            </a:r>
          </a:p>
          <a:p>
            <a:pPr>
              <a:lnSpc>
                <a:spcPct val="120000"/>
              </a:lnSpc>
              <a:spcBef>
                <a:spcPts val="600"/>
              </a:spcBef>
              <a:buFont typeface="Arial" panose="020B0604020202020204" pitchFamily="34" charset="0"/>
              <a:buChar char="•"/>
            </a:pPr>
            <a:r>
              <a:rPr lang="en-US" sz="2800" b="1" dirty="0">
                <a:solidFill>
                  <a:srgbClr val="F47920"/>
                </a:solidFill>
              </a:rPr>
              <a:t>Amount A – “the amount of payment that would have been made under Section 1834(o)” </a:t>
            </a:r>
          </a:p>
          <a:p>
            <a:pPr marL="0" indent="0">
              <a:lnSpc>
                <a:spcPct val="120000"/>
              </a:lnSpc>
              <a:spcBef>
                <a:spcPts val="600"/>
              </a:spcBef>
              <a:buNone/>
            </a:pPr>
            <a:r>
              <a:rPr lang="en-US" sz="3200" dirty="0"/>
              <a:t>exceeds</a:t>
            </a:r>
          </a:p>
          <a:p>
            <a:pPr>
              <a:lnSpc>
                <a:spcPct val="120000"/>
              </a:lnSpc>
              <a:spcBef>
                <a:spcPts val="600"/>
              </a:spcBef>
              <a:buFont typeface="Arial" panose="020B0604020202020204" pitchFamily="34" charset="0"/>
              <a:buChar char="•"/>
            </a:pPr>
            <a:r>
              <a:rPr lang="en-US" sz="2800" b="1" dirty="0">
                <a:solidFill>
                  <a:srgbClr val="13479D"/>
                </a:solidFill>
              </a:rPr>
              <a:t>Amount B - “the amount of payments received under such written agreement for such services (not including any financial incentives provided for in such agreement as risk pool payments, bonuses or withholds),” </a:t>
            </a:r>
          </a:p>
          <a:p>
            <a:pPr marL="0" indent="0">
              <a:lnSpc>
                <a:spcPct val="120000"/>
              </a:lnSpc>
              <a:spcBef>
                <a:spcPts val="600"/>
              </a:spcBef>
              <a:buNone/>
            </a:pPr>
            <a:r>
              <a:rPr lang="en-US" sz="3200" dirty="0"/>
              <a:t>less any applicable Medicare Advantage plan cost-sharing</a:t>
            </a:r>
            <a:endParaRPr lang="en-US" sz="2400" dirty="0"/>
          </a:p>
          <a:p>
            <a:pPr marL="0" indent="0">
              <a:lnSpc>
                <a:spcPct val="120000"/>
              </a:lnSpc>
              <a:spcBef>
                <a:spcPts val="600"/>
              </a:spcBef>
              <a:buNone/>
            </a:pPr>
            <a:r>
              <a:rPr lang="en-US" sz="2200" dirty="0"/>
              <a:t>Social Security Act § 1833(a)(3)(B)</a:t>
            </a:r>
            <a:endParaRPr lang="en-US" dirty="0"/>
          </a:p>
        </p:txBody>
      </p:sp>
      <p:sp>
        <p:nvSpPr>
          <p:cNvPr id="6" name="Text Placeholder 5" descr="" title="">
            <a:extLst>
              <a:ext uri="{FF2B5EF4-FFF2-40B4-BE49-F238E27FC236}">
                <a16:creationId xmlns:a16="http://schemas.microsoft.com/office/drawing/2014/main" id="{4D40579E-6830-F916-F342-26849D042A3C}"/>
              </a:ext>
            </a:extLst>
          </p:cNvPr>
          <p:cNvSpPr>
            <a:spLocks noGrp="1"/>
          </p:cNvSpPr>
          <p:nvPr>
            <p:ph type="body" sz="quarter" idx="24"/>
          </p:nvPr>
        </p:nvSpPr>
        <p:spPr>
          <a:xfrm>
            <a:off x="555575" y="568327"/>
            <a:ext cx="10973127" cy="1095716"/>
          </a:xfrm>
        </p:spPr>
        <p:txBody>
          <a:bodyPr>
            <a:normAutofit/>
          </a:bodyPr>
          <a:lstStyle/>
          <a:p>
            <a:pPr>
              <a:spcBef>
                <a:spcPts val="0"/>
              </a:spcBef>
            </a:pPr>
            <a:r>
              <a:rPr lang="en-US" cap="all" dirty="0"/>
              <a:t>Entitlement to </a:t>
            </a:r>
            <a:r>
              <a:rPr lang="en-US" cap="all" dirty="0" err="1"/>
              <a:t>medicare</a:t>
            </a:r>
            <a:r>
              <a:rPr lang="en-US" cap="all" dirty="0"/>
              <a:t> “wraparound”</a:t>
            </a:r>
          </a:p>
          <a:p>
            <a:pPr>
              <a:spcBef>
                <a:spcPts val="0"/>
              </a:spcBef>
            </a:pPr>
            <a:r>
              <a:rPr lang="en-US" sz="2400" cap="all" dirty="0"/>
              <a:t>Part 1: federal statute</a:t>
            </a:r>
          </a:p>
        </p:txBody>
      </p:sp>
    </p:spTree>
    <p:extLst>
      <p:ext uri="{BB962C8B-B14F-4D97-AF65-F5344CB8AC3E}">
        <p14:creationId xmlns:p14="http://schemas.microsoft.com/office/powerpoint/2010/main" val="1424506863"/>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8392312C-F154-8774-76A1-5671000638E4}"/>
              </a:ext>
            </a:extLst>
          </p:cNvPr>
          <p:cNvSpPr>
            <a:spLocks noGrp="1"/>
          </p:cNvSpPr>
          <p:nvPr>
            <p:ph type="sldNum" sz="quarter" idx="17"/>
          </p:nvPr>
        </p:nvSpPr>
        <p:spPr/>
        <p:txBody>
          <a:bodyPr/>
          <a:lstStyle/>
          <a:p>
            <a:fld id="{4385B237-6CB9-411B-BC8E-9AE051A9399A}" type="slidenum">
              <a:rPr lang="en-US" smtClean="0"/>
              <a:pPr/>
              <a:t>10</a:t>
            </a:fld>
            <a:endParaRPr lang="en-US"/>
          </a:p>
        </p:txBody>
      </p:sp>
      <p:sp>
        <p:nvSpPr>
          <p:cNvPr id="3" name="Text Placeholder 2" descr="" title="">
            <a:extLst>
              <a:ext uri="{FF2B5EF4-FFF2-40B4-BE49-F238E27FC236}">
                <a16:creationId xmlns:a16="http://schemas.microsoft.com/office/drawing/2014/main" id="{B82F7F9C-083B-2DE6-E341-8C9BA2126163}"/>
              </a:ext>
            </a:extLst>
          </p:cNvPr>
          <p:cNvSpPr>
            <a:spLocks noGrp="1"/>
          </p:cNvSpPr>
          <p:nvPr>
            <p:ph type="body" sz="quarter" idx="24"/>
          </p:nvPr>
        </p:nvSpPr>
        <p:spPr>
          <a:xfrm>
            <a:off x="555575" y="568327"/>
            <a:ext cx="10973127" cy="1087478"/>
          </a:xfrm>
        </p:spPr>
        <p:txBody>
          <a:bodyPr>
            <a:normAutofit/>
          </a:bodyPr>
          <a:lstStyle/>
          <a:p>
            <a:pPr>
              <a:spcBef>
                <a:spcPts val="0"/>
              </a:spcBef>
            </a:pPr>
            <a:r>
              <a:rPr lang="en-US" cap="all" dirty="0"/>
              <a:t>Entitlement to </a:t>
            </a:r>
            <a:r>
              <a:rPr lang="en-US" cap="all" dirty="0" err="1"/>
              <a:t>medicare</a:t>
            </a:r>
            <a:r>
              <a:rPr lang="en-US" cap="all" dirty="0"/>
              <a:t> “wraparound”</a:t>
            </a:r>
          </a:p>
          <a:p>
            <a:pPr>
              <a:spcBef>
                <a:spcPts val="0"/>
              </a:spcBef>
            </a:pPr>
            <a:r>
              <a:rPr lang="en-US" sz="2400" cap="all" dirty="0"/>
              <a:t>Part 2: federal regulation</a:t>
            </a:r>
          </a:p>
        </p:txBody>
      </p:sp>
      <p:sp>
        <p:nvSpPr>
          <p:cNvPr id="4" name="Text Placeholder 3" descr="" title="">
            <a:extLst>
              <a:ext uri="{FF2B5EF4-FFF2-40B4-BE49-F238E27FC236}">
                <a16:creationId xmlns:a16="http://schemas.microsoft.com/office/drawing/2014/main" id="{BE81DBD2-6BD2-5723-6AB9-CA9CE0EA7147}"/>
              </a:ext>
            </a:extLst>
          </p:cNvPr>
          <p:cNvSpPr>
            <a:spLocks noGrp="1"/>
          </p:cNvSpPr>
          <p:nvPr>
            <p:ph type="body" sz="quarter" idx="25"/>
          </p:nvPr>
        </p:nvSpPr>
        <p:spPr/>
        <p:txBody>
          <a:bodyPr>
            <a:normAutofit lnSpcReduction="10000"/>
          </a:bodyPr>
          <a:lstStyle/>
          <a:p>
            <a:pPr marL="0" indent="0">
              <a:spcAft>
                <a:spcPts val="600"/>
              </a:spcAft>
              <a:buNone/>
            </a:pPr>
            <a:r>
              <a:rPr lang="en-US" sz="2000" b="1" dirty="0"/>
              <a:t>What the regulation says:</a:t>
            </a:r>
            <a:endParaRPr lang="en-US" sz="2000" dirty="0"/>
          </a:p>
          <a:p>
            <a:pPr>
              <a:spcAft>
                <a:spcPts val="600"/>
              </a:spcAft>
            </a:pPr>
            <a:r>
              <a:rPr lang="en-US" sz="2000" dirty="0"/>
              <a:t>FQHCs are entitled to supplemental payments when they are “under contract (directly or indirectly) with [Medicare Advantage plans].” </a:t>
            </a:r>
            <a:r>
              <a:rPr lang="en-US" sz="2000" i="1" dirty="0"/>
              <a:t>42 C.F.R.</a:t>
            </a:r>
            <a:r>
              <a:rPr lang="en-US" sz="2000" dirty="0"/>
              <a:t> §</a:t>
            </a:r>
            <a:r>
              <a:rPr lang="en-US" sz="2000" i="1" dirty="0"/>
              <a:t> 405.2469(a).</a:t>
            </a:r>
          </a:p>
          <a:p>
            <a:pPr>
              <a:spcAft>
                <a:spcPts val="600"/>
              </a:spcAft>
            </a:pPr>
            <a:r>
              <a:rPr lang="en-US" sz="2000" dirty="0">
                <a:latin typeface="Open Sans" panose="020B0606030504020204" pitchFamily="34" charset="0"/>
                <a:ea typeface="Open Sans" panose="020B0606030504020204" pitchFamily="34" charset="0"/>
                <a:cs typeface="Open Sans" panose="020B0606030504020204" pitchFamily="34" charset="0"/>
              </a:rPr>
              <a:t>The supplement payment is based on the difference between an FQHC’s payments from a Medicare </a:t>
            </a:r>
            <a:r>
              <a:rPr lang="en-US" sz="2000" dirty="0"/>
              <a:t>[Advantage plan] “as determined on a per visit basis”</a:t>
            </a:r>
            <a:r>
              <a:rPr lang="en-US" sz="2000" dirty="0">
                <a:latin typeface="Open Sans" panose="020B0606030504020204" pitchFamily="34" charset="0"/>
                <a:ea typeface="Open Sans" panose="020B0606030504020204" pitchFamily="34" charset="0"/>
                <a:cs typeface="Open Sans" panose="020B0606030504020204" pitchFamily="34" charset="0"/>
              </a:rPr>
              <a:t> and what the FQHC would have received under its FQHC Prospective Payment System (PPS) or Intensive Outpatient (IOP) rate, less applicable cost-sharing. </a:t>
            </a:r>
            <a:r>
              <a:rPr lang="en-US" sz="2000" i="1" dirty="0">
                <a:latin typeface="Open Sans" panose="020B0606030504020204" pitchFamily="34" charset="0"/>
                <a:ea typeface="Open Sans" panose="020B0606030504020204" pitchFamily="34" charset="0"/>
                <a:cs typeface="Open Sans" panose="020B0606030504020204" pitchFamily="34" charset="0"/>
              </a:rPr>
              <a:t>42 C.F.R.</a:t>
            </a:r>
            <a:r>
              <a:rPr lang="en-US" sz="2000" dirty="0"/>
              <a:t> §</a:t>
            </a:r>
            <a:r>
              <a:rPr lang="en-US" sz="2000" i="1" dirty="0">
                <a:latin typeface="Open Sans" panose="020B0606030504020204" pitchFamily="34" charset="0"/>
                <a:ea typeface="Open Sans" panose="020B0606030504020204" pitchFamily="34" charset="0"/>
                <a:cs typeface="Open Sans" panose="020B0606030504020204" pitchFamily="34" charset="0"/>
              </a:rPr>
              <a:t> 405.2469(b).</a:t>
            </a:r>
          </a:p>
          <a:p>
            <a:pPr>
              <a:spcAft>
                <a:spcPts val="600"/>
              </a:spcAft>
            </a:pPr>
            <a:r>
              <a:rPr lang="en-US" sz="2000" dirty="0">
                <a:latin typeface="Open Sans" panose="020B0606030504020204" pitchFamily="34" charset="0"/>
                <a:ea typeface="Open Sans" panose="020B0606030504020204" pitchFamily="34" charset="0"/>
                <a:cs typeface="Open Sans" panose="020B0606030504020204" pitchFamily="34" charset="0"/>
              </a:rPr>
              <a:t>In calculating the supplemental payments, Medicare is prohibited from including financial incentives provided by the Medicare Advantage plans such as risk pool payments, bonuses, or withholds as health plan payments. </a:t>
            </a:r>
            <a:r>
              <a:rPr lang="en-US" sz="2000" i="1" dirty="0">
                <a:latin typeface="Open Sans" panose="020B0606030504020204" pitchFamily="34" charset="0"/>
                <a:ea typeface="Open Sans" panose="020B0606030504020204" pitchFamily="34" charset="0"/>
                <a:cs typeface="Open Sans" panose="020B0606030504020204" pitchFamily="34" charset="0"/>
              </a:rPr>
              <a:t>42 C.F.R.</a:t>
            </a:r>
            <a:r>
              <a:rPr lang="en-US" sz="2000" dirty="0"/>
              <a:t> §</a:t>
            </a:r>
            <a:r>
              <a:rPr lang="en-US" sz="2000" i="1" dirty="0">
                <a:latin typeface="Open Sans" panose="020B0606030504020204" pitchFamily="34" charset="0"/>
                <a:ea typeface="Open Sans" panose="020B0606030504020204" pitchFamily="34" charset="0"/>
                <a:cs typeface="Open Sans" panose="020B0606030504020204" pitchFamily="34" charset="0"/>
              </a:rPr>
              <a:t> 405.2469(c).</a:t>
            </a:r>
          </a:p>
          <a:p>
            <a:endParaRPr lang="en-US" dirty="0"/>
          </a:p>
        </p:txBody>
      </p:sp>
    </p:spTree>
    <p:extLst>
      <p:ext uri="{BB962C8B-B14F-4D97-AF65-F5344CB8AC3E}">
        <p14:creationId xmlns:p14="http://schemas.microsoft.com/office/powerpoint/2010/main" val="849271322"/>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a:extLst>
            <a:ext uri="{FF2B5EF4-FFF2-40B4-BE49-F238E27FC236}">
              <a16:creationId xmlns:a16="http://schemas.microsoft.com/office/drawing/2014/main" id="{504FF201-8EC3-F49E-8B92-720188EA869F}"/>
            </a:ext>
          </a:extLst>
        </p:cNvPr>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EC6D61A5-C191-18D2-6410-1FF3136182DC}"/>
              </a:ext>
            </a:extLst>
          </p:cNvPr>
          <p:cNvSpPr>
            <a:spLocks noGrp="1"/>
          </p:cNvSpPr>
          <p:nvPr>
            <p:ph type="sldNum" sz="quarter" idx="17"/>
          </p:nvPr>
        </p:nvSpPr>
        <p:spPr/>
        <p:txBody>
          <a:bodyPr/>
          <a:lstStyle/>
          <a:p>
            <a:fld id="{4385B237-6CB9-411B-BC8E-9AE051A9399A}" type="slidenum">
              <a:rPr lang="en-US" smtClean="0"/>
              <a:pPr/>
              <a:t>11</a:t>
            </a:fld>
            <a:endParaRPr lang="en-US"/>
          </a:p>
        </p:txBody>
      </p:sp>
      <p:sp>
        <p:nvSpPr>
          <p:cNvPr id="3" name="Text Placeholder 2" descr="" title="">
            <a:extLst>
              <a:ext uri="{FF2B5EF4-FFF2-40B4-BE49-F238E27FC236}">
                <a16:creationId xmlns:a16="http://schemas.microsoft.com/office/drawing/2014/main" id="{433760B5-078E-81B4-A65C-307C3CE65B21}"/>
              </a:ext>
            </a:extLst>
          </p:cNvPr>
          <p:cNvSpPr>
            <a:spLocks noGrp="1"/>
          </p:cNvSpPr>
          <p:nvPr>
            <p:ph type="body" sz="quarter" idx="24"/>
          </p:nvPr>
        </p:nvSpPr>
        <p:spPr>
          <a:xfrm>
            <a:off x="555575" y="568327"/>
            <a:ext cx="10973127" cy="1195715"/>
          </a:xfrm>
        </p:spPr>
        <p:txBody>
          <a:bodyPr>
            <a:normAutofit/>
          </a:bodyPr>
          <a:lstStyle/>
          <a:p>
            <a:pPr>
              <a:spcBef>
                <a:spcPts val="0"/>
              </a:spcBef>
            </a:pPr>
            <a:r>
              <a:rPr lang="en-US" cap="all" dirty="0"/>
              <a:t>Entitlement to </a:t>
            </a:r>
            <a:r>
              <a:rPr lang="en-US" cap="all" dirty="0" err="1"/>
              <a:t>medicare</a:t>
            </a:r>
            <a:r>
              <a:rPr lang="en-US" cap="all" dirty="0"/>
              <a:t> “wraparound”</a:t>
            </a:r>
          </a:p>
          <a:p>
            <a:pPr>
              <a:spcBef>
                <a:spcPts val="0"/>
              </a:spcBef>
            </a:pPr>
            <a:r>
              <a:rPr lang="en-US" sz="2400" cap="all" dirty="0"/>
              <a:t>Part 2: federal regulation (</a:t>
            </a:r>
            <a:r>
              <a:rPr lang="en-US" sz="2400" cap="all" dirty="0" err="1"/>
              <a:t>con’t</a:t>
            </a:r>
            <a:r>
              <a:rPr lang="en-US" sz="2400" cap="all" dirty="0"/>
              <a:t>)</a:t>
            </a:r>
          </a:p>
        </p:txBody>
      </p:sp>
      <p:sp>
        <p:nvSpPr>
          <p:cNvPr id="4" name="Text Placeholder 3" descr="" title="">
            <a:extLst>
              <a:ext uri="{FF2B5EF4-FFF2-40B4-BE49-F238E27FC236}">
                <a16:creationId xmlns:a16="http://schemas.microsoft.com/office/drawing/2014/main" id="{53091ACC-4F69-0248-0F82-A56AFEC0D18B}"/>
              </a:ext>
            </a:extLst>
          </p:cNvPr>
          <p:cNvSpPr>
            <a:spLocks noGrp="1"/>
          </p:cNvSpPr>
          <p:nvPr>
            <p:ph type="body" sz="quarter" idx="25"/>
          </p:nvPr>
        </p:nvSpPr>
        <p:spPr>
          <a:xfrm>
            <a:off x="555575" y="1764043"/>
            <a:ext cx="8926354" cy="4790063"/>
          </a:xfrm>
        </p:spPr>
        <p:txBody>
          <a:bodyPr>
            <a:normAutofit lnSpcReduction="10000"/>
          </a:bodyPr>
          <a:lstStyle/>
          <a:p>
            <a:pPr marL="0" indent="0">
              <a:spcAft>
                <a:spcPts val="600"/>
              </a:spcAft>
              <a:buNone/>
            </a:pPr>
            <a:r>
              <a:rPr lang="en-US" sz="2000" b="1"/>
              <a:t>What the regulation says:</a:t>
            </a:r>
            <a:endParaRPr lang="en-US" sz="2000"/>
          </a:p>
          <a:p>
            <a:pPr>
              <a:spcAft>
                <a:spcPts val="600"/>
              </a:spcAft>
            </a:pPr>
            <a:r>
              <a:rPr lang="en-US" sz="2000"/>
              <a:t>A supplemental payment must be made to the FQHC when it furnishes:</a:t>
            </a:r>
          </a:p>
          <a:p>
            <a:pPr lvl="1">
              <a:spcAft>
                <a:spcPts val="600"/>
              </a:spcAft>
            </a:pPr>
            <a:r>
              <a:rPr lang="en-US" sz="1800"/>
              <a:t>a covered face-to-face medical or mental health visit or </a:t>
            </a:r>
          </a:p>
          <a:p>
            <a:pPr lvl="1">
              <a:spcAft>
                <a:spcPts val="600"/>
              </a:spcAft>
            </a:pPr>
            <a:r>
              <a:rPr lang="en-US" sz="1800"/>
              <a:t>a telehealth mental health visit. </a:t>
            </a:r>
          </a:p>
          <a:p>
            <a:pPr lvl="2">
              <a:spcAft>
                <a:spcPts val="600"/>
              </a:spcAft>
            </a:pPr>
            <a:r>
              <a:rPr lang="en-US" sz="1600"/>
              <a:t>On or after October 1, 2025, there must be an in-person mental health service furnished within 6 months prior to the furnishing of the telecommunications service and that an in-person mental health service (without the use of telecommunications technology) must be provided at least every 12 months while the beneficiary is receiving services furnished via telecommunications technology for diagnosis, evaluation, or treatment of mental health disorders, unless, for a particular 12-month period, the physician or practitioner and patient agree that the risks and burdens outweigh the benefits associated with furnishing the in-person item or service, and the practitioner documents the reasons for this decision in the patient's medical record.</a:t>
            </a:r>
            <a:r>
              <a:rPr lang="en-US" sz="1600">
                <a:latin typeface="Open Sans" panose="020B0606030504020204" pitchFamily="34" charset="0"/>
                <a:ea typeface="Open Sans" panose="020B0606030504020204" pitchFamily="34" charset="0"/>
                <a:cs typeface="Open Sans" panose="020B0606030504020204" pitchFamily="34" charset="0"/>
              </a:rPr>
              <a:t> </a:t>
            </a:r>
          </a:p>
          <a:p>
            <a:pPr marL="0" indent="0">
              <a:spcAft>
                <a:spcPts val="600"/>
              </a:spcAft>
              <a:buNone/>
            </a:pPr>
            <a:endParaRPr lang="en-US" sz="1400" i="1">
              <a:latin typeface="Open Sans" panose="020B0606030504020204" pitchFamily="34" charset="0"/>
              <a:ea typeface="Open Sans" panose="020B0606030504020204" pitchFamily="34" charset="0"/>
              <a:cs typeface="Open Sans" panose="020B0606030504020204" pitchFamily="34" charset="0"/>
            </a:endParaRPr>
          </a:p>
          <a:p>
            <a:pPr marL="0" indent="0">
              <a:spcAft>
                <a:spcPts val="600"/>
              </a:spcAft>
              <a:buNone/>
            </a:pPr>
            <a:r>
              <a:rPr lang="en-US" sz="1400" i="1">
                <a:latin typeface="Open Sans" panose="020B0606030504020204" pitchFamily="34" charset="0"/>
                <a:ea typeface="Open Sans" panose="020B0606030504020204" pitchFamily="34" charset="0"/>
                <a:cs typeface="Open Sans" panose="020B0606030504020204" pitchFamily="34" charset="0"/>
              </a:rPr>
              <a:t>42 C.F.R.</a:t>
            </a:r>
            <a:r>
              <a:rPr lang="en-US" sz="1400"/>
              <a:t> §</a:t>
            </a:r>
            <a:r>
              <a:rPr lang="en-US" sz="1400" i="1">
                <a:latin typeface="Open Sans" panose="020B0606030504020204" pitchFamily="34" charset="0"/>
                <a:ea typeface="Open Sans" panose="020B0606030504020204" pitchFamily="34" charset="0"/>
                <a:cs typeface="Open Sans" panose="020B0606030504020204" pitchFamily="34" charset="0"/>
              </a:rPr>
              <a:t> 405.2469(d).</a:t>
            </a:r>
          </a:p>
        </p:txBody>
      </p:sp>
    </p:spTree>
    <p:extLst>
      <p:ext uri="{BB962C8B-B14F-4D97-AF65-F5344CB8AC3E}">
        <p14:creationId xmlns:p14="http://schemas.microsoft.com/office/powerpoint/2010/main" val="4022192338"/>
      </p:ext>
    </p:extLst>
  </p:cSld>
  <p:clrMapOvr>
    <a:masterClrMapping/>
  </p:clrMapOvr>
</p:sld>
</file>

<file path=ppt/slides/slide1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0E82F85B-12E6-29E0-FC70-01A2500DF19C}"/>
              </a:ext>
            </a:extLst>
          </p:cNvPr>
          <p:cNvSpPr>
            <a:spLocks noGrp="1"/>
          </p:cNvSpPr>
          <p:nvPr>
            <p:ph type="sldNum" sz="quarter" idx="17"/>
          </p:nvPr>
        </p:nvSpPr>
        <p:spPr/>
        <p:txBody>
          <a:bodyPr/>
          <a:lstStyle/>
          <a:p>
            <a:fld id="{4385B237-6CB9-411B-BC8E-9AE051A9399A}" type="slidenum">
              <a:rPr lang="en-US" smtClean="0"/>
              <a:pPr/>
              <a:t>12</a:t>
            </a:fld>
            <a:endParaRPr lang="en-US"/>
          </a:p>
        </p:txBody>
      </p:sp>
      <p:sp>
        <p:nvSpPr>
          <p:cNvPr id="3" name="Text Placeholder 2" descr="" title="">
            <a:extLst>
              <a:ext uri="{FF2B5EF4-FFF2-40B4-BE49-F238E27FC236}">
                <a16:creationId xmlns:a16="http://schemas.microsoft.com/office/drawing/2014/main" id="{E7A4AD34-2775-0107-5C91-E8B1E33FDB59}"/>
              </a:ext>
            </a:extLst>
          </p:cNvPr>
          <p:cNvSpPr>
            <a:spLocks noGrp="1"/>
          </p:cNvSpPr>
          <p:nvPr>
            <p:ph type="body" sz="quarter" idx="24"/>
          </p:nvPr>
        </p:nvSpPr>
        <p:spPr/>
        <p:txBody>
          <a:bodyPr>
            <a:normAutofit/>
          </a:bodyPr>
          <a:lstStyle/>
          <a:p>
            <a:pPr>
              <a:spcBef>
                <a:spcPts val="0"/>
              </a:spcBef>
            </a:pPr>
            <a:r>
              <a:rPr lang="en-US" cap="all" dirty="0"/>
              <a:t>MEDICARE “wraparound”: Key limitations</a:t>
            </a:r>
          </a:p>
        </p:txBody>
      </p:sp>
      <p:sp>
        <p:nvSpPr>
          <p:cNvPr id="4" name="Text Placeholder 3" descr="" title="">
            <a:extLst>
              <a:ext uri="{FF2B5EF4-FFF2-40B4-BE49-F238E27FC236}">
                <a16:creationId xmlns:a16="http://schemas.microsoft.com/office/drawing/2014/main" id="{B0BE84CD-DB19-7A4E-531B-944B7DB18966}"/>
              </a:ext>
            </a:extLst>
          </p:cNvPr>
          <p:cNvSpPr>
            <a:spLocks noGrp="1"/>
          </p:cNvSpPr>
          <p:nvPr>
            <p:ph type="body" sz="quarter" idx="25"/>
          </p:nvPr>
        </p:nvSpPr>
        <p:spPr>
          <a:xfrm>
            <a:off x="555575" y="1764044"/>
            <a:ext cx="8926354" cy="4933318"/>
          </a:xfrm>
        </p:spPr>
        <p:txBody>
          <a:bodyPr>
            <a:normAutofit fontScale="70000" lnSpcReduction="20000"/>
          </a:bodyPr>
          <a:lstStyle/>
          <a:p>
            <a:pPr>
              <a:lnSpc>
                <a:spcPct val="120000"/>
              </a:lnSpc>
            </a:pPr>
            <a:r>
              <a:rPr lang="en-US" sz="2900" dirty="0"/>
              <a:t>Wraparound payments are only available for services furnished under contract with network-style MA plans</a:t>
            </a:r>
          </a:p>
          <a:p>
            <a:pPr lvl="1">
              <a:lnSpc>
                <a:spcPct val="120000"/>
              </a:lnSpc>
            </a:pPr>
            <a:r>
              <a:rPr lang="en-US" sz="2900" dirty="0"/>
              <a:t>Not available with private fee-for-service (PFFS) plans that use a “non-network model”.</a:t>
            </a:r>
          </a:p>
          <a:p>
            <a:pPr>
              <a:lnSpc>
                <a:spcPct val="120000"/>
              </a:lnSpc>
            </a:pPr>
            <a:r>
              <a:rPr lang="en-US" sz="2900" dirty="0"/>
              <a:t>Wraparound payments are not available for claims relating to services that are not included in the “FQHC Services” benefit that may be furnished at the FQHC such as:</a:t>
            </a:r>
          </a:p>
          <a:p>
            <a:pPr lvl="1">
              <a:lnSpc>
                <a:spcPct val="120000"/>
              </a:lnSpc>
            </a:pPr>
            <a:r>
              <a:rPr lang="en-US" sz="2900" dirty="0"/>
              <a:t>Telehealth medical visits</a:t>
            </a:r>
          </a:p>
          <a:p>
            <a:pPr lvl="1">
              <a:lnSpc>
                <a:spcPct val="120000"/>
              </a:lnSpc>
            </a:pPr>
            <a:r>
              <a:rPr lang="en-US" sz="2900" dirty="0"/>
              <a:t>Services billed as a Part B provider (laboratory services, technical services, hospital rounding).</a:t>
            </a:r>
          </a:p>
          <a:p>
            <a:pPr>
              <a:lnSpc>
                <a:spcPct val="120000"/>
              </a:lnSpc>
            </a:pPr>
            <a:r>
              <a:rPr lang="en-US" sz="2900" dirty="0"/>
              <a:t>Note: MA plans are generally not required to pay FQHCs the PPS rate. The wrap payment is the mechanism that closes that gap.</a:t>
            </a:r>
          </a:p>
          <a:p>
            <a:pPr marL="0" indent="0">
              <a:lnSpc>
                <a:spcPct val="120000"/>
              </a:lnSpc>
              <a:spcBef>
                <a:spcPts val="600"/>
              </a:spcBef>
              <a:buNone/>
            </a:pPr>
            <a:endParaRPr lang="en-US" sz="1800" dirty="0"/>
          </a:p>
          <a:p>
            <a:pPr marL="0" indent="0">
              <a:lnSpc>
                <a:spcPct val="120000"/>
              </a:lnSpc>
              <a:spcBef>
                <a:spcPts val="600"/>
              </a:spcBef>
              <a:buNone/>
            </a:pPr>
            <a:r>
              <a:rPr lang="en-US" sz="1800" dirty="0"/>
              <a:t>CMS, </a:t>
            </a:r>
            <a:r>
              <a:rPr lang="en-US" sz="1800" dirty="0">
                <a:hlinkClick r:id="rId3"/>
              </a:rPr>
              <a:t>MA Network Guide for Out of Network Payments</a:t>
            </a:r>
            <a:r>
              <a:rPr lang="en-US" sz="1800" dirty="0"/>
              <a:t> (4/15/15 update), pp. 21-25; 42 C.F.R. § 405.2469</a:t>
            </a:r>
          </a:p>
          <a:p>
            <a:pPr marL="0" indent="0">
              <a:buNone/>
            </a:pPr>
            <a:endParaRPr lang="en-US" dirty="0"/>
          </a:p>
        </p:txBody>
      </p:sp>
    </p:spTree>
    <p:extLst>
      <p:ext uri="{BB962C8B-B14F-4D97-AF65-F5344CB8AC3E}">
        <p14:creationId xmlns:p14="http://schemas.microsoft.com/office/powerpoint/2010/main" val="4191520578"/>
      </p:ext>
    </p:extLst>
  </p:cSld>
  <p:clrMapOvr>
    <a:masterClrMapping/>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F78BBE48-E139-1010-1709-C5591838A7F0}"/>
              </a:ext>
            </a:extLst>
          </p:cNvPr>
          <p:cNvSpPr>
            <a:spLocks noGrp="1"/>
          </p:cNvSpPr>
          <p:nvPr>
            <p:ph type="sldNum" sz="quarter" idx="17"/>
          </p:nvPr>
        </p:nvSpPr>
        <p:spPr/>
        <p:txBody>
          <a:bodyPr/>
          <a:lstStyle/>
          <a:p>
            <a:fld id="{4385B237-6CB9-411B-BC8E-9AE051A9399A}" type="slidenum">
              <a:rPr lang="en-US" smtClean="0"/>
              <a:pPr/>
              <a:t>13</a:t>
            </a:fld>
            <a:endParaRPr lang="en-US"/>
          </a:p>
        </p:txBody>
      </p:sp>
      <p:sp>
        <p:nvSpPr>
          <p:cNvPr id="3" name="Text Placeholder 2" descr="" title="">
            <a:extLst>
              <a:ext uri="{FF2B5EF4-FFF2-40B4-BE49-F238E27FC236}">
                <a16:creationId xmlns:a16="http://schemas.microsoft.com/office/drawing/2014/main" id="{9F99540A-A331-B540-21AD-F410FBB967B6}"/>
              </a:ext>
            </a:extLst>
          </p:cNvPr>
          <p:cNvSpPr>
            <a:spLocks noGrp="1"/>
          </p:cNvSpPr>
          <p:nvPr>
            <p:ph type="body" sz="quarter" idx="24"/>
          </p:nvPr>
        </p:nvSpPr>
        <p:spPr>
          <a:xfrm>
            <a:off x="555575" y="686372"/>
            <a:ext cx="8744425" cy="1077672"/>
          </a:xfrm>
        </p:spPr>
        <p:txBody>
          <a:bodyPr>
            <a:normAutofit/>
          </a:bodyPr>
          <a:lstStyle/>
          <a:p>
            <a:r>
              <a:rPr lang="en-US" cap="all" dirty="0"/>
              <a:t>How the wrap is calculated</a:t>
            </a:r>
          </a:p>
        </p:txBody>
      </p:sp>
      <p:sp>
        <p:nvSpPr>
          <p:cNvPr id="10" name="Formula Bar" descr="" title=""/>
          <p:cNvSpPr/>
          <p:nvPr/>
        </p:nvSpPr>
        <p:spPr>
          <a:xfrm>
            <a:off x="464995" y="1585724"/>
            <a:ext cx="8954012" cy="430000"/>
          </a:xfrm>
          <a:prstGeom prst="rect">
            <a:avLst/>
          </a:prstGeom>
          <a:solidFill>
            <a:schemeClr val="lt2"/>
          </a:solidFill>
          <a:ln>
            <a:noFill/>
          </a:ln>
        </p:spPr>
        <p:txBody>
          <a:bodyPr lIns="137160" anchor="ctr"/>
          <a:lstStyle/>
          <a:p>
            <a:pPr algn="ctr">
              <a:buNone/>
            </a:pPr>
            <a:r>
              <a:rPr lang="en-US" sz="1600" b="1" dirty="0">
                <a:solidFill>
                  <a:schemeClr val="dk2"/>
                </a:solidFill>
              </a:rPr>
              <a:t>Amount A − Amount B − applicable MA cost-sharing = Medicare wrap-around payment</a:t>
            </a:r>
          </a:p>
        </p:txBody>
      </p:sp>
      <p:sp>
        <p:nvSpPr>
          <p:cNvPr id="11" name="Amount A Bar" descr="" title=""/>
          <p:cNvSpPr/>
          <p:nvPr/>
        </p:nvSpPr>
        <p:spPr>
          <a:xfrm>
            <a:off x="1092001" y="2210362"/>
            <a:ext cx="1900000" cy="3300000"/>
          </a:xfrm>
          <a:prstGeom prst="rect">
            <a:avLst/>
          </a:prstGeom>
          <a:solidFill>
            <a:schemeClr val="accent5"/>
          </a:solidFill>
          <a:ln w="12700">
            <a:solidFill>
              <a:schemeClr val="accent1"/>
            </a:solidFill>
          </a:ln>
        </p:spPr>
        <p:txBody>
          <a:bodyPr anchor="ctr"/>
          <a:lstStyle/>
          <a:p>
            <a:pPr algn="ctr">
              <a:buNone/>
            </a:pPr>
            <a:r>
              <a:rPr lang="en-US" sz="1600" b="1">
                <a:solidFill>
                  <a:schemeClr val="lt1"/>
                </a:solidFill>
              </a:rPr>
              <a:t>Amount A</a:t>
            </a:r>
          </a:p>
          <a:p>
            <a:pPr algn="ctr">
              <a:buNone/>
            </a:pPr>
            <a:r>
              <a:rPr lang="en-US" sz="1400">
                <a:solidFill>
                  <a:schemeClr val="lt1"/>
                </a:solidFill>
              </a:rPr>
              <a:t>Medicare FQHC PPS rate — what Medicare would have paid</a:t>
            </a:r>
          </a:p>
        </p:txBody>
      </p:sp>
      <p:sp>
        <p:nvSpPr>
          <p:cNvPr id="12" name="Wrap Gap Segment" descr="" title=""/>
          <p:cNvSpPr/>
          <p:nvPr/>
        </p:nvSpPr>
        <p:spPr>
          <a:xfrm>
            <a:off x="3992001" y="2210362"/>
            <a:ext cx="1900000" cy="2050000"/>
          </a:xfrm>
          <a:prstGeom prst="rect">
            <a:avLst/>
          </a:prstGeom>
          <a:solidFill>
            <a:schemeClr val="accent2"/>
          </a:solidFill>
          <a:ln w="19050">
            <a:solidFill>
              <a:schemeClr val="accent2">
                <a:shade val="70000"/>
              </a:schemeClr>
            </a:solidFill>
          </a:ln>
        </p:spPr>
        <p:txBody>
          <a:bodyPr anchor="ctr"/>
          <a:lstStyle/>
          <a:p>
            <a:pPr algn="ctr">
              <a:buNone/>
            </a:pPr>
            <a:r>
              <a:rPr lang="en-US" sz="1800" b="1">
                <a:solidFill>
                  <a:schemeClr val="lt1"/>
                </a:solidFill>
              </a:rPr>
              <a:t>THE GAP</a:t>
            </a:r>
          </a:p>
          <a:p>
            <a:pPr algn="ctr">
              <a:buNone/>
            </a:pPr>
            <a:r>
              <a:rPr lang="en-US" sz="1400" b="1">
                <a:solidFill>
                  <a:schemeClr val="lt1"/>
                </a:solidFill>
              </a:rPr>
              <a:t>= wrap-around payment</a:t>
            </a:r>
          </a:p>
        </p:txBody>
      </p:sp>
      <p:sp>
        <p:nvSpPr>
          <p:cNvPr id="13" name="Amount B Segment" descr="" title=""/>
          <p:cNvSpPr/>
          <p:nvPr/>
        </p:nvSpPr>
        <p:spPr>
          <a:xfrm>
            <a:off x="3992001" y="4260362"/>
            <a:ext cx="1900000" cy="1250000"/>
          </a:xfrm>
          <a:prstGeom prst="rect">
            <a:avLst/>
          </a:prstGeom>
          <a:solidFill>
            <a:schemeClr val="accent3"/>
          </a:solidFill>
          <a:ln w="12700">
            <a:solidFill>
              <a:schemeClr val="dk2"/>
            </a:solidFill>
          </a:ln>
        </p:spPr>
        <p:txBody>
          <a:bodyPr anchor="ctr"/>
          <a:lstStyle/>
          <a:p>
            <a:pPr algn="ctr">
              <a:buNone/>
            </a:pPr>
            <a:r>
              <a:rPr lang="en-US" sz="1600" b="1">
                <a:solidFill>
                  <a:schemeClr val="dk1"/>
                </a:solidFill>
              </a:rPr>
              <a:t>Amount B</a:t>
            </a:r>
          </a:p>
          <a:p>
            <a:pPr algn="ctr">
              <a:buNone/>
            </a:pPr>
            <a:r>
              <a:rPr lang="en-US" sz="1400">
                <a:solidFill>
                  <a:schemeClr val="dk1"/>
                </a:solidFill>
              </a:rPr>
              <a:t>Paid by the MA plan</a:t>
            </a:r>
          </a:p>
        </p:txBody>
      </p:sp>
      <p:sp>
        <p:nvSpPr>
          <p:cNvPr id="14" name="Top Guide Line" descr="" title=""/>
          <p:cNvSpPr/>
          <p:nvPr/>
        </p:nvSpPr>
        <p:spPr>
          <a:xfrm>
            <a:off x="2992001" y="2205362"/>
            <a:ext cx="1000000" cy="10000"/>
          </a:xfrm>
          <a:prstGeom prst="line">
            <a:avLst/>
          </a:prstGeom>
          <a:ln w="19050">
            <a:solidFill>
              <a:schemeClr val="accent1"/>
            </a:solidFill>
            <a:prstDash val="dash"/>
          </a:ln>
        </p:spPr>
        <p:txBody>
          <a:bodyPr/>
          <a:lstStyle/>
          <a:p>
            <a:endParaRPr lang="en-US"/>
          </a:p>
        </p:txBody>
      </p:sp>
      <p:sp>
        <p:nvSpPr>
          <p:cNvPr id="15" name="Baseline Guide" descr="" title=""/>
          <p:cNvSpPr/>
          <p:nvPr/>
        </p:nvSpPr>
        <p:spPr>
          <a:xfrm>
            <a:off x="1092001" y="5515362"/>
            <a:ext cx="4800000" cy="10000"/>
          </a:xfrm>
          <a:prstGeom prst="line">
            <a:avLst/>
          </a:prstGeom>
          <a:ln w="19050">
            <a:solidFill>
              <a:schemeClr val="accent3"/>
            </a:solidFill>
          </a:ln>
        </p:spPr>
        <p:txBody>
          <a:bodyPr/>
          <a:lstStyle/>
          <a:p>
            <a:endParaRPr lang="en-US"/>
          </a:p>
        </p:txBody>
      </p:sp>
      <p:sp>
        <p:nvSpPr>
          <p:cNvPr id="16" name="Gap Callout" descr="" title=""/>
          <p:cNvSpPr/>
          <p:nvPr/>
        </p:nvSpPr>
        <p:spPr>
          <a:xfrm>
            <a:off x="6300000" y="2200000"/>
            <a:ext cx="3000000" cy="2050000"/>
          </a:xfrm>
          <a:prstGeom prst="roundRect">
            <a:avLst>
              <a:gd name="adj" fmla="val 8000"/>
            </a:avLst>
          </a:prstGeom>
          <a:solidFill>
            <a:schemeClr val="accent2">
              <a:alpha val="14000"/>
            </a:schemeClr>
          </a:solidFill>
          <a:ln w="19050">
            <a:solidFill>
              <a:schemeClr val="accent2"/>
            </a:solidFill>
          </a:ln>
        </p:spPr>
        <p:txBody>
          <a:bodyPr lIns="182880" rIns="182880" anchor="ctr">
            <a:normAutofit/>
          </a:bodyPr>
          <a:lstStyle/>
          <a:p>
            <a:pPr>
              <a:buNone/>
            </a:pPr>
          </a:p>
          <a:p>
            <a:pPr>
              <a:buNone/>
            </a:pPr>
            <a:r>
              <a:rPr lang="en-US" sz="1500">
                <a:solidFill>
                  <a:schemeClr val="dk1"/>
                </a:solidFill>
              </a:rPr>
              <a:t>Paid directly to the FQHC by the MAC — not by the MA plan.</a:t>
            </a:r>
          </a:p>
        </p:txBody>
      </p:sp>
      <p:sp>
        <p:nvSpPr>
          <p:cNvPr id="17" name="Amount B Callout" descr="" title=""/>
          <p:cNvSpPr/>
          <p:nvPr/>
        </p:nvSpPr>
        <p:spPr>
          <a:xfrm>
            <a:off x="6300000" y="4400000"/>
            <a:ext cx="3000000" cy="1100000"/>
          </a:xfrm>
          <a:prstGeom prst="roundRect">
            <a:avLst>
              <a:gd name="adj" fmla="val 10000"/>
            </a:avLst>
          </a:prstGeom>
          <a:noFill/>
          <a:ln w="12700">
            <a:solidFill>
              <a:schemeClr val="accent3"/>
            </a:solidFill>
          </a:ln>
        </p:spPr>
        <p:txBody>
          <a:bodyPr lIns="182880" rIns="182880" anchor="ctr">
            <a:normAutofit/>
          </a:bodyPr>
          <a:lstStyle/>
          <a:p>
            <a:pPr>
              <a:buNone/>
            </a:pPr>
            <a:r>
              <a:rPr lang="en-US" sz="1500" b="1">
                <a:solidFill>
                  <a:schemeClr val="dk2"/>
                </a:solidFill>
              </a:rPr>
              <a:t>Amount B: </a:t>
            </a:r>
            <a:r>
              <a:rPr lang="en-US" sz="1500">
                <a:solidFill>
                  <a:schemeClr val="dk1"/>
                </a:solidFill>
              </a:rPr>
              <a:t>payment received from the MA plan, net of risk pool payments, bonuses and withholds.</a:t>
            </a:r>
          </a:p>
        </p:txBody>
      </p:sp>
      <p:sp>
        <p:nvSpPr>
          <p:cNvPr id="18" name="Cost Sharing Note" descr="" title=""/>
          <p:cNvSpPr/>
          <p:nvPr/>
        </p:nvSpPr>
        <p:spPr>
          <a:xfrm>
            <a:off x="1200000" y="5620000"/>
            <a:ext cx="4800000" cy="380000"/>
          </a:xfrm>
          <a:prstGeom prst="rect">
            <a:avLst/>
          </a:prstGeom>
          <a:noFill/>
          <a:ln>
            <a:noFill/>
          </a:ln>
        </p:spPr>
        <p:txBody>
          <a:bodyPr lIns="0" anchor="ctr"/>
          <a:lstStyle/>
          <a:p>
            <a:pPr>
              <a:buNone/>
            </a:pPr>
            <a:r>
              <a:rPr lang="en-US" sz="1400" b="1" i="1" dirty="0">
                <a:solidFill>
                  <a:schemeClr val="dk2"/>
                </a:solidFill>
              </a:rPr>
              <a:t>Note: </a:t>
            </a:r>
            <a:r>
              <a:rPr lang="en-US" sz="1400" i="1" dirty="0">
                <a:solidFill>
                  <a:schemeClr val="dk2"/>
                </a:solidFill>
              </a:rPr>
              <a:t>applicable MA cost-sharing is also subtracted.</a:t>
            </a:r>
          </a:p>
        </p:txBody>
      </p:sp>
      <p:sp>
        <p:nvSpPr>
          <p:cNvPr id="19" name="Source Line" descr="" title=""/>
          <p:cNvSpPr/>
          <p:nvPr/>
        </p:nvSpPr>
        <p:spPr>
          <a:xfrm>
            <a:off x="555575" y="6150000"/>
            <a:ext cx="7500000" cy="200000"/>
          </a:xfrm>
          <a:prstGeom prst="rect">
            <a:avLst/>
          </a:prstGeom>
          <a:noFill/>
          <a:ln>
            <a:noFill/>
          </a:ln>
        </p:spPr>
        <p:txBody>
          <a:bodyPr lIns="0" anchor="ctr"/>
          <a:lstStyle/>
          <a:p>
            <a:pPr>
              <a:buNone/>
            </a:pPr>
            <a:r>
              <a:rPr lang="en-US" sz="1200">
                <a:solidFill>
                  <a:schemeClr val="accent3"/>
                </a:solidFill>
              </a:rPr>
              <a:t>Source: Social Security Act § 1833(a)(3)(B); 42 C.F.R. § 405.2469.</a:t>
            </a:r>
          </a:p>
        </p:txBody>
      </p:sp>
    </p:spTree>
    <p:extLst>
      <p:ext uri="{BB962C8B-B14F-4D97-AF65-F5344CB8AC3E}">
        <p14:creationId xmlns:p14="http://schemas.microsoft.com/office/powerpoint/2010/main" val="2679099979"/>
      </p:ext>
    </p:extLst>
  </p:cSld>
  <p:clrMapOvr>
    <a:masterClrMapping/>
  </p:clrMapOvr>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0E82F85B-12E6-29E0-FC70-01A2500DF19C}"/>
              </a:ext>
            </a:extLst>
          </p:cNvPr>
          <p:cNvSpPr>
            <a:spLocks noGrp="1"/>
          </p:cNvSpPr>
          <p:nvPr>
            <p:ph type="sldNum" sz="quarter" idx="17"/>
          </p:nvPr>
        </p:nvSpPr>
        <p:spPr/>
        <p:txBody>
          <a:bodyPr/>
          <a:lstStyle/>
          <a:p>
            <a:fld id="{4385B237-6CB9-411B-BC8E-9AE051A9399A}" type="slidenum">
              <a:rPr lang="en-US" smtClean="0"/>
              <a:pPr/>
              <a:t>14</a:t>
            </a:fld>
            <a:endParaRPr lang="en-US"/>
          </a:p>
        </p:txBody>
      </p:sp>
      <p:sp>
        <p:nvSpPr>
          <p:cNvPr id="3" name="Text Placeholder 2" descr="" title="">
            <a:extLst>
              <a:ext uri="{FF2B5EF4-FFF2-40B4-BE49-F238E27FC236}">
                <a16:creationId xmlns:a16="http://schemas.microsoft.com/office/drawing/2014/main" id="{E7A4AD34-2775-0107-5C91-E8B1E33FDB59}"/>
              </a:ext>
            </a:extLst>
          </p:cNvPr>
          <p:cNvSpPr>
            <a:spLocks noGrp="1"/>
          </p:cNvSpPr>
          <p:nvPr>
            <p:ph type="body" sz="quarter" idx="24"/>
          </p:nvPr>
        </p:nvSpPr>
        <p:spPr/>
        <p:txBody>
          <a:bodyPr>
            <a:normAutofit/>
          </a:bodyPr>
          <a:lstStyle/>
          <a:p>
            <a:pPr>
              <a:lnSpc>
                <a:spcPct val="110000"/>
              </a:lnSpc>
            </a:pPr>
            <a:r>
              <a:rPr lang="en-US" cap="all"/>
              <a:t>Medicare “pay not less than” protections</a:t>
            </a:r>
          </a:p>
        </p:txBody>
      </p:sp>
      <p:sp>
        <p:nvSpPr>
          <p:cNvPr id="4" name="Text Placeholder 3" descr="" title="">
            <a:extLst>
              <a:ext uri="{FF2B5EF4-FFF2-40B4-BE49-F238E27FC236}">
                <a16:creationId xmlns:a16="http://schemas.microsoft.com/office/drawing/2014/main" id="{B0BE84CD-DB19-7A4E-531B-944B7DB18966}"/>
              </a:ext>
            </a:extLst>
          </p:cNvPr>
          <p:cNvSpPr>
            <a:spLocks noGrp="1"/>
          </p:cNvSpPr>
          <p:nvPr>
            <p:ph type="body" sz="quarter" idx="25"/>
          </p:nvPr>
        </p:nvSpPr>
        <p:spPr/>
        <p:txBody>
          <a:bodyPr>
            <a:normAutofit/>
          </a:bodyPr>
          <a:lstStyle/>
          <a:p>
            <a:r>
              <a:rPr lang="en-US" sz="2400" b="1"/>
              <a:t>What the law says:  </a:t>
            </a:r>
            <a:r>
              <a:rPr lang="en-US" sz="2400"/>
              <a:t>CMS’ contracts with MA plans must require the MA plan, in its written agreements with FQHCs, to provide</a:t>
            </a:r>
          </a:p>
          <a:p>
            <a:pPr lvl="1">
              <a:tabLst>
                <a:tab pos="7258050" algn="l"/>
              </a:tabLst>
            </a:pPr>
            <a:r>
              <a:rPr lang="en-US" sz="2200"/>
              <a:t>for a level and amount of payment to the [FQHC] for services provided by such health center that is not less than the level and amount of payment that the plan would make for such services if the services had been furnished by an entity providing similar services that was not a[n] [FQHC]</a:t>
            </a:r>
            <a:endParaRPr lang="en-US" sz="1800"/>
          </a:p>
          <a:p>
            <a:pPr marL="233363" indent="0">
              <a:buNone/>
            </a:pPr>
            <a:endParaRPr lang="en-US" sz="1800"/>
          </a:p>
          <a:p>
            <a:pPr marL="233363" indent="0">
              <a:buNone/>
            </a:pPr>
            <a:r>
              <a:rPr lang="en-US" sz="1800"/>
              <a:t>Social Security Act § 1857(e)(3)(A); see </a:t>
            </a:r>
            <a:r>
              <a:rPr lang="en-US" sz="1800">
                <a:hlinkClick r:id="rId3"/>
              </a:rPr>
              <a:t>42 C.F.R. § 422.527</a:t>
            </a:r>
            <a:endParaRPr lang="en-US" sz="1800"/>
          </a:p>
          <a:p>
            <a:endParaRPr lang="en-US"/>
          </a:p>
        </p:txBody>
      </p:sp>
    </p:spTree>
    <p:extLst>
      <p:ext uri="{BB962C8B-B14F-4D97-AF65-F5344CB8AC3E}">
        <p14:creationId xmlns:p14="http://schemas.microsoft.com/office/powerpoint/2010/main" val="4113298497"/>
      </p:ext>
    </p:extLst>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0E82F85B-12E6-29E0-FC70-01A2500DF19C}"/>
              </a:ext>
            </a:extLst>
          </p:cNvPr>
          <p:cNvSpPr>
            <a:spLocks noGrp="1"/>
          </p:cNvSpPr>
          <p:nvPr>
            <p:ph type="sldNum" sz="quarter" idx="17"/>
          </p:nvPr>
        </p:nvSpPr>
        <p:spPr/>
        <p:txBody>
          <a:bodyPr/>
          <a:lstStyle/>
          <a:p>
            <a:fld id="{4385B237-6CB9-411B-BC8E-9AE051A9399A}" type="slidenum">
              <a:rPr lang="en-US" smtClean="0"/>
              <a:pPr/>
              <a:t>15</a:t>
            </a:fld>
            <a:endParaRPr lang="en-US"/>
          </a:p>
        </p:txBody>
      </p:sp>
      <p:sp>
        <p:nvSpPr>
          <p:cNvPr id="3" name="Text Placeholder 2" descr="" title="">
            <a:extLst>
              <a:ext uri="{FF2B5EF4-FFF2-40B4-BE49-F238E27FC236}">
                <a16:creationId xmlns:a16="http://schemas.microsoft.com/office/drawing/2014/main" id="{E7A4AD34-2775-0107-5C91-E8B1E33FDB59}"/>
              </a:ext>
            </a:extLst>
          </p:cNvPr>
          <p:cNvSpPr>
            <a:spLocks noGrp="1"/>
          </p:cNvSpPr>
          <p:nvPr>
            <p:ph type="body" sz="quarter" idx="24"/>
          </p:nvPr>
        </p:nvSpPr>
        <p:spPr/>
        <p:txBody>
          <a:bodyPr>
            <a:normAutofit/>
          </a:bodyPr>
          <a:lstStyle/>
          <a:p>
            <a:pPr>
              <a:lnSpc>
                <a:spcPct val="110000"/>
              </a:lnSpc>
            </a:pPr>
            <a:r>
              <a:rPr lang="en-US" cap="all"/>
              <a:t>Medicare “pay not less than” protections</a:t>
            </a:r>
          </a:p>
        </p:txBody>
      </p:sp>
      <p:sp>
        <p:nvSpPr>
          <p:cNvPr id="4" name="Text Placeholder 3" descr="" title="">
            <a:extLst>
              <a:ext uri="{FF2B5EF4-FFF2-40B4-BE49-F238E27FC236}">
                <a16:creationId xmlns:a16="http://schemas.microsoft.com/office/drawing/2014/main" id="{B0BE84CD-DB19-7A4E-531B-944B7DB18966}"/>
              </a:ext>
            </a:extLst>
          </p:cNvPr>
          <p:cNvSpPr>
            <a:spLocks noGrp="1"/>
          </p:cNvSpPr>
          <p:nvPr>
            <p:ph type="body" sz="quarter" idx="25"/>
          </p:nvPr>
        </p:nvSpPr>
        <p:spPr/>
        <p:txBody>
          <a:bodyPr>
            <a:normAutofit/>
          </a:bodyPr>
          <a:lstStyle/>
          <a:p>
            <a:pPr marL="0" indent="0">
              <a:spcBef>
                <a:spcPts val="600"/>
              </a:spcBef>
              <a:spcAft>
                <a:spcPts val="600"/>
              </a:spcAft>
              <a:buNone/>
            </a:pPr>
            <a:r>
              <a:rPr lang="en-US" sz="2400" b="1"/>
              <a:t>What it does</a:t>
            </a:r>
            <a:r>
              <a:rPr lang="en-US" sz="2400"/>
              <a:t>: Requires the plan to pay the FQHC </a:t>
            </a:r>
            <a:r>
              <a:rPr lang="en-US" sz="2400" b="1" i="1"/>
              <a:t>at least </a:t>
            </a:r>
            <a:r>
              <a:rPr lang="en-US" sz="2400"/>
              <a:t>at the level it would pay another type of provider for the same services.</a:t>
            </a:r>
          </a:p>
          <a:p>
            <a:pPr>
              <a:spcBef>
                <a:spcPts val="1800"/>
              </a:spcBef>
              <a:spcAft>
                <a:spcPts val="600"/>
              </a:spcAft>
            </a:pPr>
            <a:r>
              <a:rPr lang="en-US" sz="2400" b="1"/>
              <a:t>Practice Pointer</a:t>
            </a:r>
            <a:r>
              <a:rPr lang="en-US" sz="2400"/>
              <a:t>.  The “pay not less than” protection does not prevent a MA plan from paying an FQHC at the FQHC’s Medicare PPS rate.</a:t>
            </a:r>
          </a:p>
          <a:p>
            <a:pPr lvl="1">
              <a:spcBef>
                <a:spcPts val="1800"/>
              </a:spcBef>
              <a:spcAft>
                <a:spcPts val="600"/>
              </a:spcAft>
            </a:pPr>
            <a:r>
              <a:rPr lang="en-US" sz="2200"/>
              <a:t>Because this rate is usually more than what the MA plan pays another type of provider for the same services, doing so is permissible under the law.</a:t>
            </a:r>
          </a:p>
          <a:p>
            <a:pPr>
              <a:spcAft>
                <a:spcPts val="600"/>
              </a:spcAft>
            </a:pPr>
            <a:endParaRPr lang="en-US"/>
          </a:p>
        </p:txBody>
      </p:sp>
    </p:spTree>
    <p:extLst>
      <p:ext uri="{BB962C8B-B14F-4D97-AF65-F5344CB8AC3E}">
        <p14:creationId xmlns:p14="http://schemas.microsoft.com/office/powerpoint/2010/main" val="750070832"/>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302F0298-5DBB-50FA-E8FF-B2586015DC1E}"/>
              </a:ext>
            </a:extLst>
          </p:cNvPr>
          <p:cNvSpPr>
            <a:spLocks noGrp="1"/>
          </p:cNvSpPr>
          <p:nvPr>
            <p:ph type="sldNum" sz="quarter" idx="17"/>
          </p:nvPr>
        </p:nvSpPr>
        <p:spPr/>
        <p:txBody>
          <a:bodyPr/>
          <a:lstStyle/>
          <a:p>
            <a:fld id="{4385B237-6CB9-411B-BC8E-9AE051A9399A}" type="slidenum">
              <a:rPr lang="en-US" smtClean="0"/>
              <a:pPr/>
              <a:t>16</a:t>
            </a:fld>
            <a:endParaRPr lang="en-US"/>
          </a:p>
        </p:txBody>
      </p:sp>
      <p:sp>
        <p:nvSpPr>
          <p:cNvPr id="3" name="Text Placeholder 2" descr="" title="">
            <a:extLst>
              <a:ext uri="{FF2B5EF4-FFF2-40B4-BE49-F238E27FC236}">
                <a16:creationId xmlns:a16="http://schemas.microsoft.com/office/drawing/2014/main" id="{F206A750-CD3A-5BA9-22D0-A38C70957630}"/>
              </a:ext>
            </a:extLst>
          </p:cNvPr>
          <p:cNvSpPr>
            <a:spLocks noGrp="1"/>
          </p:cNvSpPr>
          <p:nvPr>
            <p:ph type="body" sz="quarter" idx="24"/>
          </p:nvPr>
        </p:nvSpPr>
        <p:spPr/>
        <p:txBody>
          <a:bodyPr/>
          <a:lstStyle/>
          <a:p>
            <a:r>
              <a:rPr lang="en-US"/>
              <a:t>CMS Wrap-Around Implementation </a:t>
            </a:r>
          </a:p>
        </p:txBody>
      </p:sp>
    </p:spTree>
    <p:extLst>
      <p:ext uri="{BB962C8B-B14F-4D97-AF65-F5344CB8AC3E}">
        <p14:creationId xmlns:p14="http://schemas.microsoft.com/office/powerpoint/2010/main" val="1959457773"/>
      </p:ext>
    </p:extLst>
  </p:cSld>
  <p:clrMapOvr>
    <a:masterClrMapping/>
  </p:clrMapOvr>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0E82F85B-12E6-29E0-FC70-01A2500DF19C}"/>
              </a:ext>
            </a:extLst>
          </p:cNvPr>
          <p:cNvSpPr>
            <a:spLocks noGrp="1"/>
          </p:cNvSpPr>
          <p:nvPr>
            <p:ph type="sldNum" sz="quarter" idx="17"/>
          </p:nvPr>
        </p:nvSpPr>
        <p:spPr/>
        <p:txBody>
          <a:bodyPr/>
          <a:lstStyle/>
          <a:p>
            <a:fld id="{4385B237-6CB9-411B-BC8E-9AE051A9399A}" type="slidenum">
              <a:rPr lang="en-US" smtClean="0"/>
              <a:pPr/>
              <a:t>17</a:t>
            </a:fld>
            <a:endParaRPr lang="en-US"/>
          </a:p>
        </p:txBody>
      </p:sp>
      <p:sp>
        <p:nvSpPr>
          <p:cNvPr id="3" name="Text Placeholder 2" descr="" title="">
            <a:extLst>
              <a:ext uri="{FF2B5EF4-FFF2-40B4-BE49-F238E27FC236}">
                <a16:creationId xmlns:a16="http://schemas.microsoft.com/office/drawing/2014/main" id="{E7A4AD34-2775-0107-5C91-E8B1E33FDB59}"/>
              </a:ext>
            </a:extLst>
          </p:cNvPr>
          <p:cNvSpPr>
            <a:spLocks noGrp="1"/>
          </p:cNvSpPr>
          <p:nvPr>
            <p:ph type="body" sz="quarter" idx="24"/>
          </p:nvPr>
        </p:nvSpPr>
        <p:spPr>
          <a:xfrm>
            <a:off x="555577" y="573966"/>
            <a:ext cx="9731424" cy="1056890"/>
          </a:xfrm>
        </p:spPr>
        <p:txBody>
          <a:bodyPr>
            <a:normAutofit lnSpcReduction="10000"/>
          </a:bodyPr>
          <a:lstStyle/>
          <a:p>
            <a:r>
              <a:rPr lang="en-US" cap="all"/>
              <a:t>Cms’ Implementation of ma wrap: </a:t>
            </a:r>
            <a:br>
              <a:rPr lang="en-US" cap="all"/>
            </a:br>
            <a:r>
              <a:rPr lang="en-US" cap="all"/>
              <a:t>common assumptions debunked</a:t>
            </a:r>
          </a:p>
        </p:txBody>
      </p:sp>
      <p:sp>
        <p:nvSpPr>
          <p:cNvPr id="4" name="Text Placeholder 3" descr="" title="">
            <a:extLst>
              <a:ext uri="{FF2B5EF4-FFF2-40B4-BE49-F238E27FC236}">
                <a16:creationId xmlns:a16="http://schemas.microsoft.com/office/drawing/2014/main" id="{B0BE84CD-DB19-7A4E-531B-944B7DB18966}"/>
              </a:ext>
            </a:extLst>
          </p:cNvPr>
          <p:cNvSpPr>
            <a:spLocks noGrp="1"/>
          </p:cNvSpPr>
          <p:nvPr>
            <p:ph type="body" sz="quarter" idx="25"/>
          </p:nvPr>
        </p:nvSpPr>
        <p:spPr>
          <a:xfrm>
            <a:off x="555577" y="1768962"/>
            <a:ext cx="8893145" cy="4515071"/>
          </a:xfrm>
        </p:spPr>
        <p:txBody>
          <a:bodyPr>
            <a:normAutofit/>
          </a:bodyPr>
          <a:lstStyle/>
          <a:p>
            <a:pPr>
              <a:spcAft>
                <a:spcPts val="1200"/>
              </a:spcAft>
            </a:pPr>
            <a:r>
              <a:rPr lang="en-US" sz="2400" b="1" dirty="0">
                <a:solidFill>
                  <a:srgbClr val="F47920"/>
                </a:solidFill>
              </a:rPr>
              <a:t>Assumption</a:t>
            </a:r>
            <a:r>
              <a:rPr lang="en-US" sz="2400" dirty="0">
                <a:solidFill>
                  <a:srgbClr val="F47920"/>
                </a:solidFill>
              </a:rPr>
              <a:t>: CMS’ wraparound payment equals precise difference between health center’s PPS entitlement and actual payments from plan. </a:t>
            </a:r>
          </a:p>
          <a:p>
            <a:pPr lvl="1">
              <a:spcAft>
                <a:spcPts val="1200"/>
              </a:spcAft>
            </a:pPr>
            <a:r>
              <a:rPr lang="en-US" sz="2200" b="1" dirty="0"/>
              <a:t>Reality</a:t>
            </a:r>
            <a:r>
              <a:rPr lang="en-US" sz="2200" dirty="0"/>
              <a:t>: CMS has implemented the wrap by requiring FQHCs to submit information regarding </a:t>
            </a:r>
            <a:r>
              <a:rPr lang="en-US" sz="2200" i="1" dirty="0"/>
              <a:t>estimated average MA payments </a:t>
            </a:r>
            <a:r>
              <a:rPr lang="en-US" sz="2200" dirty="0"/>
              <a:t>(by plan) for covered services. </a:t>
            </a:r>
            <a:endParaRPr lang="en-US" sz="1200" dirty="0"/>
          </a:p>
          <a:p>
            <a:pPr lvl="1">
              <a:spcAft>
                <a:spcPts val="1200"/>
              </a:spcAft>
            </a:pPr>
            <a:r>
              <a:rPr lang="en-US" sz="2200" b="1" dirty="0"/>
              <a:t>Practice Pointer</a:t>
            </a:r>
            <a:r>
              <a:rPr lang="en-US" sz="2200" dirty="0"/>
              <a:t>: The estimated average MA payment is submitted once. CMS does not require the health center to update it when the average MA payment rate later increases.</a:t>
            </a:r>
          </a:p>
          <a:p>
            <a:pPr marL="233363" indent="0">
              <a:spcAft>
                <a:spcPts val="1200"/>
              </a:spcAft>
              <a:buNone/>
            </a:pPr>
            <a:r>
              <a:rPr lang="en-US" sz="1800" dirty="0"/>
              <a:t>CMS, </a:t>
            </a:r>
            <a:r>
              <a:rPr lang="en-US" sz="1800" dirty="0">
                <a:hlinkClick r:id="rId2"/>
              </a:rPr>
              <a:t>Medicare Claims Processing Manual, Chapter 9,</a:t>
            </a:r>
            <a:r>
              <a:rPr lang="en-US" sz="1800" dirty="0"/>
              <a:t> Sections 60.4 and 60.5</a:t>
            </a:r>
          </a:p>
          <a:p>
            <a:pPr>
              <a:spcAft>
                <a:spcPts val="1200"/>
              </a:spcAft>
            </a:pPr>
            <a:endParaRPr lang="en-US" dirty="0"/>
          </a:p>
        </p:txBody>
      </p:sp>
    </p:spTree>
    <p:extLst>
      <p:ext uri="{BB962C8B-B14F-4D97-AF65-F5344CB8AC3E}">
        <p14:creationId xmlns:p14="http://schemas.microsoft.com/office/powerpoint/2010/main" val="466030521"/>
      </p:ext>
    </p:extLst>
  </p:cSld>
  <p:clrMapOvr>
    <a:masterClrMapping/>
  </p:clrMapOvr>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0E82F85B-12E6-29E0-FC70-01A2500DF19C}"/>
              </a:ext>
            </a:extLst>
          </p:cNvPr>
          <p:cNvSpPr>
            <a:spLocks noGrp="1"/>
          </p:cNvSpPr>
          <p:nvPr>
            <p:ph type="sldNum" sz="quarter" idx="17"/>
          </p:nvPr>
        </p:nvSpPr>
        <p:spPr/>
        <p:txBody>
          <a:bodyPr/>
          <a:lstStyle/>
          <a:p>
            <a:fld id="{4385B237-6CB9-411B-BC8E-9AE051A9399A}" type="slidenum">
              <a:rPr lang="en-US" smtClean="0"/>
              <a:pPr/>
              <a:t>18</a:t>
            </a:fld>
            <a:endParaRPr lang="en-US"/>
          </a:p>
        </p:txBody>
      </p:sp>
      <p:sp>
        <p:nvSpPr>
          <p:cNvPr id="3" name="Text Placeholder 2" descr="" title="">
            <a:extLst>
              <a:ext uri="{FF2B5EF4-FFF2-40B4-BE49-F238E27FC236}">
                <a16:creationId xmlns:a16="http://schemas.microsoft.com/office/drawing/2014/main" id="{E7A4AD34-2775-0107-5C91-E8B1E33FDB59}"/>
              </a:ext>
            </a:extLst>
          </p:cNvPr>
          <p:cNvSpPr>
            <a:spLocks noGrp="1"/>
          </p:cNvSpPr>
          <p:nvPr>
            <p:ph type="body" sz="quarter" idx="24"/>
          </p:nvPr>
        </p:nvSpPr>
        <p:spPr>
          <a:xfrm>
            <a:off x="555577" y="535476"/>
            <a:ext cx="9731424" cy="1056890"/>
          </a:xfrm>
        </p:spPr>
        <p:txBody>
          <a:bodyPr>
            <a:normAutofit lnSpcReduction="10000"/>
          </a:bodyPr>
          <a:lstStyle/>
          <a:p>
            <a:r>
              <a:rPr lang="en-US" cap="all"/>
              <a:t>Cms’ Implementation of ma wrap: </a:t>
            </a:r>
            <a:br>
              <a:rPr lang="en-US" cap="all"/>
            </a:br>
            <a:r>
              <a:rPr lang="en-US" cap="all"/>
              <a:t>common assumptions debunked, cont.</a:t>
            </a:r>
          </a:p>
        </p:txBody>
      </p:sp>
      <p:sp>
        <p:nvSpPr>
          <p:cNvPr id="4" name="Text Placeholder 3" descr="" title="">
            <a:extLst>
              <a:ext uri="{FF2B5EF4-FFF2-40B4-BE49-F238E27FC236}">
                <a16:creationId xmlns:a16="http://schemas.microsoft.com/office/drawing/2014/main" id="{B0BE84CD-DB19-7A4E-531B-944B7DB18966}"/>
              </a:ext>
            </a:extLst>
          </p:cNvPr>
          <p:cNvSpPr>
            <a:spLocks noGrp="1"/>
          </p:cNvSpPr>
          <p:nvPr>
            <p:ph type="body" sz="quarter" idx="25"/>
          </p:nvPr>
        </p:nvSpPr>
        <p:spPr>
          <a:xfrm>
            <a:off x="555577" y="1743740"/>
            <a:ext cx="8907400" cy="4573933"/>
          </a:xfrm>
        </p:spPr>
        <p:txBody>
          <a:bodyPr>
            <a:normAutofit/>
          </a:bodyPr>
          <a:lstStyle/>
          <a:p>
            <a:pPr>
              <a:lnSpc>
                <a:spcPct val="120000"/>
              </a:lnSpc>
            </a:pPr>
            <a:r>
              <a:rPr lang="en-US" sz="2200" b="1" dirty="0">
                <a:solidFill>
                  <a:srgbClr val="F47920"/>
                </a:solidFill>
              </a:rPr>
              <a:t>Assumption</a:t>
            </a:r>
            <a:r>
              <a:rPr lang="en-US" sz="2200" dirty="0">
                <a:solidFill>
                  <a:srgbClr val="F47920"/>
                </a:solidFill>
              </a:rPr>
              <a:t>: Health centers can recover wraparound through their cost report settlement process.</a:t>
            </a:r>
          </a:p>
          <a:p>
            <a:pPr lvl="1">
              <a:lnSpc>
                <a:spcPct val="120000"/>
              </a:lnSpc>
            </a:pPr>
            <a:r>
              <a:rPr lang="en-US" sz="2000" b="1" dirty="0"/>
              <a:t>Reality</a:t>
            </a:r>
            <a:r>
              <a:rPr lang="en-US" sz="2000" dirty="0"/>
              <a:t>: CMS guidance described such a process, with respect to FQHC services furnished under the cost reimbursement methodology, but it was never implemented -- and in addition, such a solution would be unworkable after the transition from cost reimbursement to the Medicare FQHC PPS.</a:t>
            </a:r>
          </a:p>
          <a:p>
            <a:pPr marL="233363" indent="0">
              <a:lnSpc>
                <a:spcPct val="120000"/>
              </a:lnSpc>
              <a:buNone/>
            </a:pPr>
            <a:r>
              <a:rPr lang="en-US" sz="1900" dirty="0"/>
              <a:t>CMS, </a:t>
            </a:r>
            <a:r>
              <a:rPr lang="en-US" sz="1900" dirty="0">
                <a:hlinkClick r:id="rId2"/>
              </a:rPr>
              <a:t>Medicare Claims Processing Manual, Chapter 9,</a:t>
            </a:r>
            <a:r>
              <a:rPr lang="en-US" sz="1900" dirty="0"/>
              <a:t> Sections 60.4</a:t>
            </a:r>
          </a:p>
          <a:p>
            <a:pPr>
              <a:lnSpc>
                <a:spcPct val="120000"/>
              </a:lnSpc>
            </a:pPr>
            <a:endParaRPr lang="en-US" dirty="0"/>
          </a:p>
        </p:txBody>
      </p:sp>
    </p:spTree>
    <p:extLst>
      <p:ext uri="{BB962C8B-B14F-4D97-AF65-F5344CB8AC3E}">
        <p14:creationId xmlns:p14="http://schemas.microsoft.com/office/powerpoint/2010/main" val="3978012429"/>
      </p:ext>
    </p:extLst>
  </p:cSld>
  <p:clrMapOvr>
    <a:masterClrMapping/>
  </p:clrMapOvr>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a:extLst>
            <a:ext uri="{FF2B5EF4-FFF2-40B4-BE49-F238E27FC236}">
              <a16:creationId xmlns:a16="http://schemas.microsoft.com/office/drawing/2014/main" id="{2B825EFA-C26A-63C4-C5ED-EEDFE06EA1E6}"/>
            </a:ext>
          </a:extLst>
        </p:cNvPr>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B0369B63-6791-E804-2720-6DD9132D1991}"/>
              </a:ext>
            </a:extLst>
          </p:cNvPr>
          <p:cNvSpPr>
            <a:spLocks noGrp="1"/>
          </p:cNvSpPr>
          <p:nvPr>
            <p:ph type="sldNum" sz="quarter" idx="17"/>
          </p:nvPr>
        </p:nvSpPr>
        <p:spPr/>
        <p:txBody>
          <a:bodyPr/>
          <a:lstStyle/>
          <a:p>
            <a:fld id="{4385B237-6CB9-411B-BC8E-9AE051A9399A}" type="slidenum">
              <a:rPr lang="en-US" smtClean="0"/>
              <a:pPr/>
              <a:t>19</a:t>
            </a:fld>
            <a:endParaRPr lang="en-US"/>
          </a:p>
        </p:txBody>
      </p:sp>
      <p:sp>
        <p:nvSpPr>
          <p:cNvPr id="3" name="Text Placeholder 2" descr="" title="">
            <a:extLst>
              <a:ext uri="{FF2B5EF4-FFF2-40B4-BE49-F238E27FC236}">
                <a16:creationId xmlns:a16="http://schemas.microsoft.com/office/drawing/2014/main" id="{20E912E1-6784-AAD6-52DA-5F30F721AC85}"/>
              </a:ext>
            </a:extLst>
          </p:cNvPr>
          <p:cNvSpPr>
            <a:spLocks noGrp="1"/>
          </p:cNvSpPr>
          <p:nvPr>
            <p:ph type="body" sz="quarter" idx="24"/>
          </p:nvPr>
        </p:nvSpPr>
        <p:spPr>
          <a:xfrm>
            <a:off x="555577" y="535476"/>
            <a:ext cx="9731424" cy="1056890"/>
          </a:xfrm>
        </p:spPr>
        <p:txBody>
          <a:bodyPr>
            <a:normAutofit lnSpcReduction="10000"/>
          </a:bodyPr>
          <a:lstStyle/>
          <a:p>
            <a:r>
              <a:rPr lang="en-US" cap="all"/>
              <a:t>Cms’ Implementation of ma wrap: </a:t>
            </a:r>
            <a:br>
              <a:rPr lang="en-US" cap="all"/>
            </a:br>
            <a:r>
              <a:rPr lang="en-US" cap="all"/>
              <a:t>common assumptions debunked, cont.</a:t>
            </a:r>
          </a:p>
        </p:txBody>
      </p:sp>
      <p:sp>
        <p:nvSpPr>
          <p:cNvPr id="4" name="Text Placeholder 3" descr="" title="">
            <a:extLst>
              <a:ext uri="{FF2B5EF4-FFF2-40B4-BE49-F238E27FC236}">
                <a16:creationId xmlns:a16="http://schemas.microsoft.com/office/drawing/2014/main" id="{59B6D0EE-D517-6F20-0DA3-67E418F859EF}"/>
              </a:ext>
            </a:extLst>
          </p:cNvPr>
          <p:cNvSpPr>
            <a:spLocks noGrp="1"/>
          </p:cNvSpPr>
          <p:nvPr>
            <p:ph type="body" sz="quarter" idx="25"/>
          </p:nvPr>
        </p:nvSpPr>
        <p:spPr>
          <a:xfrm>
            <a:off x="555577" y="1743740"/>
            <a:ext cx="8907400" cy="4573933"/>
          </a:xfrm>
        </p:spPr>
        <p:txBody>
          <a:bodyPr>
            <a:normAutofit/>
          </a:bodyPr>
          <a:lstStyle/>
          <a:p>
            <a:pPr>
              <a:lnSpc>
                <a:spcPct val="120000"/>
              </a:lnSpc>
              <a:spcAft>
                <a:spcPts val="600"/>
              </a:spcAft>
            </a:pPr>
            <a:r>
              <a:rPr lang="en-US" sz="2200" b="1" dirty="0">
                <a:solidFill>
                  <a:srgbClr val="F47920"/>
                </a:solidFill>
              </a:rPr>
              <a:t>Assumption</a:t>
            </a:r>
            <a:r>
              <a:rPr lang="en-US" sz="2200" dirty="0">
                <a:solidFill>
                  <a:srgbClr val="F47920"/>
                </a:solidFill>
              </a:rPr>
              <a:t>: Wraparound payments can be made on an aggregate basis (“at least quarterly”).</a:t>
            </a:r>
          </a:p>
          <a:p>
            <a:pPr lvl="1">
              <a:lnSpc>
                <a:spcPct val="120000"/>
              </a:lnSpc>
              <a:spcAft>
                <a:spcPts val="600"/>
              </a:spcAft>
            </a:pPr>
            <a:r>
              <a:rPr lang="en-US" sz="2000" b="1" dirty="0"/>
              <a:t>Reality</a:t>
            </a:r>
            <a:r>
              <a:rPr lang="en-US" sz="2000" dirty="0"/>
              <a:t>: Wraparound payments are made on a claim-by-claim basis and are not subject to any type of reconciliation.</a:t>
            </a:r>
            <a:endParaRPr lang="en-US" sz="3000" dirty="0"/>
          </a:p>
          <a:p>
            <a:pPr lvl="1">
              <a:lnSpc>
                <a:spcPct val="120000"/>
              </a:lnSpc>
              <a:spcAft>
                <a:spcPts val="600"/>
              </a:spcAft>
            </a:pPr>
            <a:r>
              <a:rPr lang="en-US" sz="2000" b="1"/>
              <a:t>Practice Pointer</a:t>
            </a:r>
            <a:r>
              <a:rPr lang="en-US" sz="2000"/>
              <a:t>: There is no “paid claims” policy. Nothing requires the MA plan to have paid the FQHC on the underlying claim before that claim is wrapped.</a:t>
            </a:r>
          </a:p>
          <a:p>
            <a:pPr marL="233363" indent="0">
              <a:lnSpc>
                <a:spcPct val="120000"/>
              </a:lnSpc>
              <a:spcAft>
                <a:spcPts val="600"/>
              </a:spcAft>
              <a:buNone/>
            </a:pPr>
            <a:r>
              <a:rPr lang="en-US" sz="1900" dirty="0"/>
              <a:t>CMS, </a:t>
            </a:r>
            <a:r>
              <a:rPr lang="en-US" sz="1900" dirty="0">
                <a:hlinkClick r:id="rId2"/>
              </a:rPr>
              <a:t>Medicare Claims Processing Manual, Chapter 9,</a:t>
            </a:r>
            <a:r>
              <a:rPr lang="en-US" sz="1900" dirty="0"/>
              <a:t> Sections 60.4</a:t>
            </a:r>
          </a:p>
          <a:p>
            <a:pPr>
              <a:lnSpc>
                <a:spcPct val="120000"/>
              </a:lnSpc>
            </a:pPr>
            <a:endParaRPr lang="en-US" dirty="0"/>
          </a:p>
        </p:txBody>
      </p:sp>
    </p:spTree>
    <p:extLst>
      <p:ext uri="{BB962C8B-B14F-4D97-AF65-F5344CB8AC3E}">
        <p14:creationId xmlns:p14="http://schemas.microsoft.com/office/powerpoint/2010/main" val="1064319122"/>
      </p:ext>
    </p:extLst>
  </p:cSld>
  <p:clrMapOvr>
    <a:masterClrMapping/>
  </p:clrMapOvr>
</p:sld>
</file>

<file path=ppt/slides/slide2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7D580BAE-54CA-AD96-1409-A05F3A7BAD24}"/>
              </a:ext>
            </a:extLst>
          </p:cNvPr>
          <p:cNvSpPr>
            <a:spLocks noGrp="1"/>
          </p:cNvSpPr>
          <p:nvPr>
            <p:ph type="sldNum" sz="quarter" idx="17"/>
          </p:nvPr>
        </p:nvSpPr>
        <p:spPr/>
        <p:txBody>
          <a:bodyPr/>
          <a:lstStyle/>
          <a:p>
            <a:fld id="{4385B237-6CB9-411B-BC8E-9AE051A9399A}" type="slidenum">
              <a:rPr lang="en-US" smtClean="0"/>
              <a:pPr/>
              <a:t>20</a:t>
            </a:fld>
            <a:endParaRPr lang="en-US"/>
          </a:p>
        </p:txBody>
      </p:sp>
      <p:sp>
        <p:nvSpPr>
          <p:cNvPr id="3" name="Text Placeholder 2" descr="" title="">
            <a:extLst>
              <a:ext uri="{FF2B5EF4-FFF2-40B4-BE49-F238E27FC236}">
                <a16:creationId xmlns:a16="http://schemas.microsoft.com/office/drawing/2014/main" id="{88F2E028-EE97-B938-1995-B99AD322F6A1}"/>
              </a:ext>
            </a:extLst>
          </p:cNvPr>
          <p:cNvSpPr>
            <a:spLocks noGrp="1"/>
          </p:cNvSpPr>
          <p:nvPr>
            <p:ph type="body" sz="quarter" idx="24"/>
          </p:nvPr>
        </p:nvSpPr>
        <p:spPr/>
        <p:txBody>
          <a:bodyPr>
            <a:normAutofit/>
          </a:bodyPr>
          <a:lstStyle/>
          <a:p>
            <a:r>
              <a:rPr lang="en-US"/>
              <a:t>OBTAINING MEDICARE WRAP-AROUND PAYMENTS</a:t>
            </a:r>
          </a:p>
        </p:txBody>
      </p:sp>
      <p:sp>
        <p:nvSpPr>
          <p:cNvPr id="4" name="Text Placeholder 3" descr="" title="">
            <a:extLst>
              <a:ext uri="{FF2B5EF4-FFF2-40B4-BE49-F238E27FC236}">
                <a16:creationId xmlns:a16="http://schemas.microsoft.com/office/drawing/2014/main" id="{913AB17F-E4B1-869B-761A-C6DA3264B1F7}"/>
              </a:ext>
            </a:extLst>
          </p:cNvPr>
          <p:cNvSpPr>
            <a:spLocks noGrp="1"/>
          </p:cNvSpPr>
          <p:nvPr>
            <p:ph type="body" sz="quarter" idx="25"/>
          </p:nvPr>
        </p:nvSpPr>
        <p:spPr/>
        <p:txBody>
          <a:bodyPr>
            <a:normAutofit fontScale="85000" lnSpcReduction="10000"/>
          </a:bodyPr>
          <a:lstStyle/>
          <a:p>
            <a:pPr>
              <a:lnSpc>
                <a:spcPct val="110000"/>
              </a:lnSpc>
              <a:spcBef>
                <a:spcPts val="1200"/>
              </a:spcBef>
              <a:buFont typeface="Arial" panose="020B0604020202020204" pitchFamily="34" charset="0"/>
              <a:buChar char="•"/>
            </a:pPr>
            <a:r>
              <a:rPr lang="en-US"/>
              <a:t>To obtain wrap-around payments, FQHCs must submit a request to its Medicare Administrative Contractor(s):</a:t>
            </a:r>
          </a:p>
          <a:p>
            <a:pPr lvl="1">
              <a:lnSpc>
                <a:spcPct val="110000"/>
              </a:lnSpc>
              <a:spcBef>
                <a:spcPts val="1200"/>
              </a:spcBef>
              <a:buFont typeface="Open Sans" panose="020B0606030504020204" pitchFamily="34" charset="0"/>
              <a:buChar char="–"/>
            </a:pPr>
            <a:r>
              <a:rPr lang="en-US">
                <a:latin typeface="Open Sans" panose="020B0606030504020204" pitchFamily="34" charset="0"/>
                <a:ea typeface="Open Sans" panose="020B0606030504020204" pitchFamily="34" charset="0"/>
                <a:cs typeface="Open Sans" panose="020B0606030504020204" pitchFamily="34" charset="0"/>
              </a:rPr>
              <a:t>Estimating the average MA payments </a:t>
            </a:r>
            <a:r>
              <a:rPr lang="en-US"/>
              <a:t>(on a </a:t>
            </a:r>
            <a:r>
              <a:rPr lang="en-US">
                <a:latin typeface="Open Sans" panose="020B0606030504020204" pitchFamily="34" charset="0"/>
                <a:ea typeface="Open Sans" panose="020B0606030504020204" pitchFamily="34" charset="0"/>
                <a:cs typeface="Open Sans" panose="020B0606030504020204" pitchFamily="34" charset="0"/>
              </a:rPr>
              <a:t>per visit basis) for covered FQHC services for each contracte</a:t>
            </a:r>
            <a:r>
              <a:rPr lang="en-US"/>
              <a:t>d MA plan.</a:t>
            </a:r>
            <a:endParaRPr lang="en-US">
              <a:latin typeface="Open Sans" panose="020B0606030504020204" pitchFamily="34" charset="0"/>
              <a:ea typeface="Open Sans" panose="020B0606030504020204" pitchFamily="34" charset="0"/>
              <a:cs typeface="Open Sans" panose="020B0606030504020204" pitchFamily="34" charset="0"/>
            </a:endParaRPr>
          </a:p>
          <a:p>
            <a:pPr lvl="1">
              <a:lnSpc>
                <a:spcPct val="110000"/>
              </a:lnSpc>
              <a:spcBef>
                <a:spcPts val="1200"/>
              </a:spcBef>
              <a:buFont typeface="Open Sans" panose="020B0606030504020204" pitchFamily="34" charset="0"/>
              <a:buChar char="–"/>
            </a:pPr>
            <a:r>
              <a:rPr lang="en-US">
                <a:latin typeface="Open Sans" panose="020B0606030504020204" pitchFamily="34" charset="0"/>
                <a:ea typeface="Open Sans" panose="020B0606030504020204" pitchFamily="34" charset="0"/>
                <a:cs typeface="Open Sans" panose="020B0606030504020204" pitchFamily="34" charset="0"/>
              </a:rPr>
              <a:t>Other information as may be required to enable the MAC to accurately establish an interim supplemental payment. </a:t>
            </a:r>
          </a:p>
          <a:p>
            <a:pPr lvl="1">
              <a:lnSpc>
                <a:spcPct val="110000"/>
              </a:lnSpc>
              <a:spcBef>
                <a:spcPts val="1200"/>
              </a:spcBef>
              <a:buFont typeface="Open Sans" panose="020B0606030504020204" pitchFamily="34" charset="0"/>
              <a:buChar char="–"/>
            </a:pPr>
            <a:r>
              <a:rPr lang="en-US"/>
              <a:t>Identify each MA plan by its unique contract number (begins with H and is followed by a 4-digit number).  See </a:t>
            </a:r>
            <a:r>
              <a:rPr lang="en-US">
                <a:hlinkClick r:id="rId3"/>
              </a:rPr>
              <a:t>Medicare Advantage Plan Directory</a:t>
            </a:r>
            <a:r>
              <a:rPr lang="en-US"/>
              <a:t> search tool.</a:t>
            </a:r>
          </a:p>
          <a:p>
            <a:pPr lvl="1">
              <a:lnSpc>
                <a:spcPct val="110000"/>
              </a:lnSpc>
              <a:spcBef>
                <a:spcPts val="600"/>
              </a:spcBef>
              <a:buFont typeface="Open Sans" panose="020B0606030504020204" pitchFamily="34" charset="0"/>
              <a:buChar char="–"/>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233363" lvl="1" indent="4763">
              <a:lnSpc>
                <a:spcPct val="110000"/>
              </a:lnSpc>
              <a:spcBef>
                <a:spcPts val="600"/>
              </a:spcBef>
              <a:buNone/>
            </a:pPr>
            <a:r>
              <a:rPr lang="en-US" sz="2100">
                <a:latin typeface="Open Sans" panose="020B0606030504020204" pitchFamily="34" charset="0"/>
                <a:ea typeface="Open Sans" panose="020B0606030504020204" pitchFamily="34" charset="0"/>
                <a:cs typeface="Open Sans" panose="020B0606030504020204" pitchFamily="34" charset="0"/>
                <a:hlinkClick r:id="rId4"/>
              </a:rPr>
              <a:t>Medicare Claims Processing Manual, Chapter 09</a:t>
            </a:r>
            <a:endParaRPr lang="en-US" sz="2100">
              <a:latin typeface="Open Sans" panose="020B0606030504020204" pitchFamily="34" charset="0"/>
              <a:ea typeface="Open Sans" panose="020B0606030504020204" pitchFamily="34" charset="0"/>
              <a:cs typeface="Open Sans" panose="020B0606030504020204" pitchFamily="34" charset="0"/>
            </a:endParaRPr>
          </a:p>
          <a:p>
            <a:pPr>
              <a:lnSpc>
                <a:spcPct val="110000"/>
              </a:lnSpc>
            </a:pPr>
            <a:endParaRPr lang="en-US"/>
          </a:p>
        </p:txBody>
      </p:sp>
    </p:spTree>
    <p:extLst>
      <p:ext uri="{BB962C8B-B14F-4D97-AF65-F5344CB8AC3E}">
        <p14:creationId xmlns:p14="http://schemas.microsoft.com/office/powerpoint/2010/main" val="1732185905"/>
      </p:ext>
    </p:extLst>
  </p:cSld>
  <p:clrMapOvr>
    <a:masterClrMapping/>
  </p:clrMapOvr>
</p:sld>
</file>

<file path=ppt/slides/slide2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a:extLst>
            <a:ext uri="{FF2B5EF4-FFF2-40B4-BE49-F238E27FC236}">
              <a16:creationId xmlns:a16="http://schemas.microsoft.com/office/drawing/2014/main" id="{3060F8F6-EC2E-B47A-CFD6-A1F5E271384F}"/>
            </a:ext>
          </a:extLst>
        </p:cNvPr>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C1996157-B777-0117-87AF-7B65ACFF86FE}"/>
              </a:ext>
            </a:extLst>
          </p:cNvPr>
          <p:cNvSpPr>
            <a:spLocks noGrp="1"/>
          </p:cNvSpPr>
          <p:nvPr>
            <p:ph type="sldNum" sz="quarter" idx="17"/>
          </p:nvPr>
        </p:nvSpPr>
        <p:spPr/>
        <p:txBody>
          <a:bodyPr/>
          <a:lstStyle/>
          <a:p>
            <a:fld id="{4385B237-6CB9-411B-BC8E-9AE051A9399A}" type="slidenum">
              <a:rPr lang="en-US" smtClean="0"/>
              <a:pPr/>
              <a:t>21</a:t>
            </a:fld>
            <a:endParaRPr lang="en-US"/>
          </a:p>
        </p:txBody>
      </p:sp>
      <p:sp>
        <p:nvSpPr>
          <p:cNvPr id="3" name="Text Placeholder 2" descr="" title="">
            <a:extLst>
              <a:ext uri="{FF2B5EF4-FFF2-40B4-BE49-F238E27FC236}">
                <a16:creationId xmlns:a16="http://schemas.microsoft.com/office/drawing/2014/main" id="{A96824EF-D5A4-3DA8-F65F-C8145ABD95F6}"/>
              </a:ext>
            </a:extLst>
          </p:cNvPr>
          <p:cNvSpPr>
            <a:spLocks noGrp="1"/>
          </p:cNvSpPr>
          <p:nvPr>
            <p:ph type="body" sz="quarter" idx="24"/>
          </p:nvPr>
        </p:nvSpPr>
        <p:spPr/>
        <p:txBody>
          <a:bodyPr/>
          <a:lstStyle/>
          <a:p>
            <a:r>
              <a:rPr lang="en-US"/>
              <a:t>WHEN WRAP-AROUND PAYMENTS ARE AVAILABLE</a:t>
            </a:r>
          </a:p>
        </p:txBody>
      </p:sp>
      <p:sp>
        <p:nvSpPr>
          <p:cNvPr id="4" name="Text Placeholder 3" descr="" title="">
            <a:extLst>
              <a:ext uri="{FF2B5EF4-FFF2-40B4-BE49-F238E27FC236}">
                <a16:creationId xmlns:a16="http://schemas.microsoft.com/office/drawing/2014/main" id="{5650D8C6-A664-1B5B-BD52-C03A213A17DC}"/>
              </a:ext>
            </a:extLst>
          </p:cNvPr>
          <p:cNvSpPr>
            <a:spLocks noGrp="1"/>
          </p:cNvSpPr>
          <p:nvPr>
            <p:ph type="body" sz="quarter" idx="25"/>
          </p:nvPr>
        </p:nvSpPr>
        <p:spPr/>
        <p:txBody>
          <a:bodyPr>
            <a:normAutofit fontScale="70000" lnSpcReduction="20000"/>
          </a:bodyPr>
          <a:lstStyle/>
          <a:p>
            <a:pPr>
              <a:lnSpc>
                <a:spcPct val="120000"/>
              </a:lnSpc>
              <a:buFont typeface="Arial" panose="020B0604020202020204" pitchFamily="34" charset="0"/>
              <a:buChar char="•"/>
            </a:pPr>
            <a:r>
              <a:rPr lang="en-US" sz="2800" dirty="0"/>
              <a:t>The service must have qualified as a visit under traditional Medicare</a:t>
            </a:r>
          </a:p>
          <a:p>
            <a:pPr lvl="1">
              <a:lnSpc>
                <a:spcPct val="120000"/>
              </a:lnSpc>
              <a:buFont typeface="Arial" panose="020B0604020202020204" pitchFamily="34" charset="0"/>
              <a:buChar char="•"/>
            </a:pPr>
            <a:r>
              <a:rPr lang="en-US" b="1" dirty="0">
                <a:solidFill>
                  <a:schemeClr val="accent2"/>
                </a:solidFill>
              </a:rPr>
              <a:t>A face-to-face (one-on-one) encounter </a:t>
            </a:r>
            <a:r>
              <a:rPr lang="en-US" dirty="0"/>
              <a:t>with a covered core practitioner</a:t>
            </a:r>
          </a:p>
          <a:p>
            <a:pPr lvl="1">
              <a:lnSpc>
                <a:spcPct val="120000"/>
              </a:lnSpc>
              <a:buFont typeface="Arial" panose="020B0604020202020204" pitchFamily="34" charset="0"/>
              <a:buChar char="•"/>
            </a:pPr>
            <a:r>
              <a:rPr lang="en-US" b="1" dirty="0">
                <a:solidFill>
                  <a:schemeClr val="accent2"/>
                </a:solidFill>
              </a:rPr>
              <a:t>Mental health: </a:t>
            </a:r>
            <a:r>
              <a:rPr lang="en-US" dirty="0"/>
              <a:t>interactive, real-time audio-video, or audio-only where the beneficiary cannot or does not consent to video</a:t>
            </a:r>
          </a:p>
          <a:p>
            <a:pPr lvl="1">
              <a:lnSpc>
                <a:spcPct val="120000"/>
              </a:lnSpc>
              <a:buFont typeface="Arial" panose="020B0604020202020204" pitchFamily="34" charset="0"/>
              <a:buChar char="•"/>
            </a:pPr>
            <a:r>
              <a:rPr lang="en-US" b="1" dirty="0">
                <a:solidFill>
                  <a:schemeClr val="accent2"/>
                </a:solidFill>
              </a:rPr>
              <a:t>Exception:</a:t>
            </a:r>
            <a:r>
              <a:rPr lang="en-US" b="1" dirty="0"/>
              <a:t> </a:t>
            </a:r>
            <a:r>
              <a:rPr lang="en-US" dirty="0"/>
              <a:t>intensive outpatient program (IOP) services also qualify for wrap-around payments</a:t>
            </a:r>
          </a:p>
          <a:p>
            <a:pPr>
              <a:lnSpc>
                <a:spcPct val="120000"/>
              </a:lnSpc>
              <a:buFont typeface="Arial" panose="020B0604020202020204" pitchFamily="34" charset="0"/>
              <a:buChar char="•"/>
            </a:pPr>
            <a:r>
              <a:rPr lang="en-US" sz="2800" dirty="0"/>
              <a:t>FQHC covered core practitioners: physicians, NPs, PAs, certified nurse midwives, clinical psychologists, clinical social workers, MFTs, mental health counselors, DSMT/MNT providers</a:t>
            </a:r>
          </a:p>
          <a:p>
            <a:pPr>
              <a:lnSpc>
                <a:spcPct val="120000"/>
              </a:lnSpc>
              <a:buFont typeface="Arial" panose="020B0604020202020204" pitchFamily="34" charset="0"/>
              <a:buChar char="•"/>
            </a:pPr>
            <a:r>
              <a:rPr lang="en-US" sz="2800" dirty="0"/>
              <a:t>The supplemental payment is made directly to the FQHC through the MAC</a:t>
            </a:r>
          </a:p>
          <a:p>
            <a:pPr marL="0" indent="0">
              <a:lnSpc>
                <a:spcPct val="120000"/>
              </a:lnSpc>
              <a:buNone/>
            </a:pPr>
            <a:endParaRPr lang="en-US" dirty="0">
              <a:latin typeface="Open Sans" panose="020B0606030504020204" pitchFamily="34" charset="0"/>
              <a:ea typeface="Open Sans" panose="020B0606030504020204" pitchFamily="34" charset="0"/>
              <a:cs typeface="Open Sans" panose="020B0606030504020204" pitchFamily="34" charset="0"/>
              <a:hlinkClick r:id="rId3"/>
            </a:endParaRPr>
          </a:p>
          <a:p>
            <a:pPr marL="0" indent="0">
              <a:lnSpc>
                <a:spcPct val="120000"/>
              </a:lnSpc>
              <a:buNone/>
            </a:pPr>
            <a:r>
              <a:rPr lang="en-US" sz="2100" dirty="0">
                <a:latin typeface="Open Sans" panose="020B0606030504020204" pitchFamily="34" charset="0"/>
                <a:ea typeface="Open Sans" panose="020B0606030504020204" pitchFamily="34" charset="0"/>
                <a:cs typeface="Open Sans" panose="020B0606030504020204" pitchFamily="34" charset="0"/>
                <a:hlinkClick r:id="rId3"/>
              </a:rPr>
              <a:t>Medicare Claims Processing Manual, Chapter 09</a:t>
            </a:r>
            <a:endParaRPr lang="en-US" sz="2100" dirty="0">
              <a:latin typeface="Open Sans" panose="020B0606030504020204" pitchFamily="34" charset="0"/>
              <a:ea typeface="Open Sans" panose="020B0606030504020204" pitchFamily="34" charset="0"/>
              <a:cs typeface="Open Sans" panose="020B0606030504020204" pitchFamily="34" charset="0"/>
            </a:endParaRPr>
          </a:p>
          <a:p>
            <a:pPr>
              <a:lnSpc>
                <a:spcPct val="120000"/>
              </a:lnSpc>
              <a:buFont typeface="Arial" panose="020B0604020202020204" pitchFamily="34" charset="0"/>
              <a:buChar char="•"/>
            </a:pPr>
            <a:endParaRPr lang="en-US" sz="2800" dirty="0"/>
          </a:p>
          <a:p>
            <a:endParaRPr lang="en-US" dirty="0"/>
          </a:p>
        </p:txBody>
      </p:sp>
    </p:spTree>
    <p:extLst>
      <p:ext uri="{BB962C8B-B14F-4D97-AF65-F5344CB8AC3E}">
        <p14:creationId xmlns:p14="http://schemas.microsoft.com/office/powerpoint/2010/main" val="752000517"/>
      </p:ext>
    </p:extLst>
  </p:cSld>
  <p:clrMapOvr>
    <a:masterClrMapping/>
  </p:clrMapOvr>
</p:sld>
</file>

<file path=ppt/slides/slide2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9CFDA11A-5DE9-725B-33C3-A18B62FAF14E}"/>
              </a:ext>
            </a:extLst>
          </p:cNvPr>
          <p:cNvSpPr>
            <a:spLocks noGrp="1"/>
          </p:cNvSpPr>
          <p:nvPr>
            <p:ph type="sldNum" sz="quarter" idx="17"/>
          </p:nvPr>
        </p:nvSpPr>
        <p:spPr/>
        <p:txBody>
          <a:bodyPr/>
          <a:lstStyle/>
          <a:p>
            <a:fld id="{4385B237-6CB9-411B-BC8E-9AE051A9399A}" type="slidenum">
              <a:rPr lang="en-US" smtClean="0"/>
              <a:pPr/>
              <a:t>22</a:t>
            </a:fld>
            <a:endParaRPr lang="en-US"/>
          </a:p>
        </p:txBody>
      </p:sp>
      <p:sp>
        <p:nvSpPr>
          <p:cNvPr id="3" name="Text Placeholder 2" descr="" title="">
            <a:extLst>
              <a:ext uri="{FF2B5EF4-FFF2-40B4-BE49-F238E27FC236}">
                <a16:creationId xmlns:a16="http://schemas.microsoft.com/office/drawing/2014/main" id="{A6FCABB9-4E78-99CF-87DE-1E5C30564774}"/>
              </a:ext>
            </a:extLst>
          </p:cNvPr>
          <p:cNvSpPr>
            <a:spLocks noGrp="1"/>
          </p:cNvSpPr>
          <p:nvPr>
            <p:ph type="body" sz="quarter" idx="21"/>
          </p:nvPr>
        </p:nvSpPr>
        <p:spPr>
          <a:xfrm>
            <a:off x="539423" y="5397345"/>
            <a:ext cx="10555925" cy="1065548"/>
          </a:xfrm>
        </p:spPr>
        <p:txBody>
          <a:bodyPr>
            <a:normAutofit/>
          </a:bodyPr>
          <a:lstStyle/>
          <a:p>
            <a:pPr>
              <a:lnSpc>
                <a:spcPct val="120000"/>
              </a:lnSpc>
              <a:spcBef>
                <a:spcPts val="0"/>
              </a:spcBef>
            </a:pPr>
            <a:r>
              <a:rPr lang="en-US" sz="1600" b="1" dirty="0">
                <a:latin typeface="Open Sans" panose="020B0606030504020204" pitchFamily="34" charset="0"/>
                <a:ea typeface="Open Sans" panose="020B0606030504020204" pitchFamily="34" charset="0"/>
                <a:cs typeface="Open Sans" panose="020B0606030504020204" pitchFamily="34" charset="0"/>
              </a:rPr>
              <a:t>Submit all required documentation through NGS Connex.</a:t>
            </a:r>
          </a:p>
          <a:p>
            <a:pPr>
              <a:lnSpc>
                <a:spcPct val="120000"/>
              </a:lnSpc>
              <a:spcBef>
                <a:spcPts val="0"/>
              </a:spcBef>
            </a:pPr>
            <a:r>
              <a:rPr lang="en-US" sz="1200" dirty="0">
                <a:latin typeface="Open Sans" panose="020B0606030504020204" pitchFamily="34" charset="0"/>
                <a:ea typeface="Open Sans" panose="020B0606030504020204" pitchFamily="34" charset="0"/>
                <a:cs typeface="Open Sans" panose="020B0606030504020204" pitchFamily="34" charset="0"/>
              </a:rPr>
              <a:t>Source: National Government Services</a:t>
            </a:r>
          </a:p>
          <a:p>
            <a:pPr>
              <a:lnSpc>
                <a:spcPct val="120000"/>
              </a:lnSpc>
              <a:spcBef>
                <a:spcPts val="0"/>
              </a:spcBef>
            </a:pPr>
            <a:endParaRPr lang="en-US" sz="1400" i="1" u="sng"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4" name="Text Placeholder 3" descr="" title="">
            <a:extLst>
              <a:ext uri="{FF2B5EF4-FFF2-40B4-BE49-F238E27FC236}">
                <a16:creationId xmlns:a16="http://schemas.microsoft.com/office/drawing/2014/main" id="{9E1764CD-3E7E-63C5-0FE2-A56D3D782823}"/>
              </a:ext>
            </a:extLst>
          </p:cNvPr>
          <p:cNvSpPr>
            <a:spLocks noGrp="1"/>
          </p:cNvSpPr>
          <p:nvPr>
            <p:ph type="body" sz="quarter" idx="24"/>
          </p:nvPr>
        </p:nvSpPr>
        <p:spPr>
          <a:xfrm>
            <a:off x="539423" y="614942"/>
            <a:ext cx="11240685" cy="688975"/>
          </a:xfrm>
        </p:spPr>
        <p:txBody>
          <a:bodyPr>
            <a:normAutofit/>
          </a:bodyPr>
          <a:lstStyle/>
          <a:p>
            <a:r>
              <a:rPr lang="en-US"/>
              <a:t>MAC EXAMPLE: NATIONAL GOVERNMENT SERVICES</a:t>
            </a:r>
          </a:p>
        </p:txBody>
      </p:sp>
      <p:sp>
        <p:nvSpPr>
          <p:cNvPr id="7" name="TextBox 6" descr="" title="">
            <a:extLst>
              <a:ext uri="{FF2B5EF4-FFF2-40B4-BE49-F238E27FC236}">
                <a16:creationId xmlns:a16="http://schemas.microsoft.com/office/drawing/2014/main" id="{6640434E-0B24-A3FC-A593-D5861423DBBB}"/>
              </a:ext>
            </a:extLst>
          </p:cNvPr>
          <p:cNvSpPr txBox="1"/>
          <p:nvPr/>
        </p:nvSpPr>
        <p:spPr>
          <a:xfrm>
            <a:off x="539423" y="1303917"/>
            <a:ext cx="10734828" cy="3293209"/>
          </a:xfrm>
          <a:prstGeom prst="rect">
            <a:avLst/>
          </a:prstGeom>
          <a:noFill/>
        </p:spPr>
        <p:txBody>
          <a:bodyPr wrap="square">
            <a:spAutoFit/>
          </a:bodyPr>
          <a:lstStyle/>
          <a:p>
            <a:pPr algn="ctr"/>
            <a:r>
              <a:rPr lang="en-US" sz="1800" b="1" dirty="0"/>
              <a:t>FQHCs Contracting with Medicare Advantage (MA) Plans</a:t>
            </a:r>
          </a:p>
          <a:p>
            <a:pPr algn="ctr"/>
            <a:r>
              <a:rPr lang="en-US" sz="1800" b="1" dirty="0"/>
              <a:t>Requirements to Receive Wrap-Around Payments</a:t>
            </a:r>
          </a:p>
          <a:p>
            <a:pPr algn="ctr"/>
            <a:endParaRPr lang="en-US" sz="1000" dirty="0"/>
          </a:p>
          <a:p>
            <a:pPr marL="400050" indent="-400050">
              <a:buFont typeface="+mj-lt"/>
              <a:buAutoNum type="arabicPeriod"/>
            </a:pPr>
            <a:r>
              <a:rPr lang="en-US" sz="1800" b="1" dirty="0">
                <a:solidFill>
                  <a:schemeClr val="accent2"/>
                </a:solidFill>
              </a:rPr>
              <a:t>Submit the written FQHC–MA plan contract </a:t>
            </a:r>
            <a:r>
              <a:rPr lang="en-US" sz="1800" dirty="0"/>
              <a:t>— signed by both parties, with effective dates and cost-sharing </a:t>
            </a:r>
            <a:r>
              <a:rPr lang="en-US" sz="1800"/>
              <a:t>terms</a:t>
            </a:r>
            <a:r>
              <a:rPr lang="en-US" sz="1800" dirty="0"/>
              <a:t>. A contract with an individual physician does not qualify.</a:t>
            </a:r>
          </a:p>
          <a:p>
            <a:pPr marL="400050" indent="-400050">
              <a:buFont typeface="+mj-lt"/>
              <a:buAutoNum type="arabicPeriod"/>
            </a:pPr>
            <a:r>
              <a:rPr lang="en-US" sz="1800" b="1" dirty="0">
                <a:solidFill>
                  <a:schemeClr val="accent2"/>
                </a:solidFill>
              </a:rPr>
              <a:t>Provide all MA contractor IDs </a:t>
            </a:r>
            <a:r>
              <a:rPr lang="en-US" sz="1800" dirty="0"/>
              <a:t>for each contract. Without them, </a:t>
            </a:r>
            <a:r>
              <a:rPr lang="en-US" sz="1800"/>
              <a:t>no supplemental payment can </a:t>
            </a:r>
            <a:r>
              <a:rPr lang="en-US" sz="1800" dirty="0"/>
              <a:t>be set up.</a:t>
            </a:r>
          </a:p>
          <a:p>
            <a:pPr marL="400050" indent="-400050">
              <a:buFont typeface="+mj-lt"/>
              <a:buAutoNum type="arabicPeriod"/>
            </a:pPr>
            <a:r>
              <a:rPr lang="en-US" sz="1800" b="1" dirty="0">
                <a:solidFill>
                  <a:schemeClr val="accent2"/>
                </a:solidFill>
              </a:rPr>
              <a:t>Provide an average MA per-visit rate for each plan </a:t>
            </a:r>
            <a:r>
              <a:rPr lang="en-US" sz="1800" dirty="0"/>
              <a:t>— convert fee schedules or capitation to a per-visit basis, with backup documentation showing the calculation.</a:t>
            </a:r>
          </a:p>
          <a:p>
            <a:pPr marL="400050" indent="-400050">
              <a:buFont typeface="+mj-lt"/>
              <a:buAutoNum type="arabicPeriod"/>
            </a:pPr>
            <a:r>
              <a:rPr lang="en-US" sz="1800" b="1" dirty="0">
                <a:solidFill>
                  <a:schemeClr val="accent2"/>
                </a:solidFill>
              </a:rPr>
              <a:t>Bill approved claims with TOB 77x and Revenue Code 0519</a:t>
            </a:r>
            <a:r>
              <a:rPr lang="en-US" sz="1800" b="1" dirty="0"/>
              <a:t> </a:t>
            </a:r>
            <a:r>
              <a:rPr lang="en-US" sz="1800" dirty="0"/>
              <a:t>— not 052x or 0900 on the same claim.</a:t>
            </a:r>
          </a:p>
          <a:p>
            <a:pPr marL="400050" indent="-400050">
              <a:buFont typeface="+mj-lt"/>
              <a:buAutoNum type="arabicPeriod"/>
            </a:pPr>
            <a:r>
              <a:rPr lang="en-US" sz="1800" b="1" dirty="0">
                <a:solidFill>
                  <a:schemeClr val="accent2"/>
                </a:solidFill>
              </a:rPr>
              <a:t>Include the proper G-code and HCPCS code </a:t>
            </a:r>
            <a:r>
              <a:rPr lang="en-US" sz="1800" dirty="0"/>
              <a:t>per </a:t>
            </a:r>
            <a:r>
              <a:rPr lang="en-US" sz="1800"/>
              <a:t>CMS </a:t>
            </a:r>
            <a:r>
              <a:rPr lang="en-US" sz="1800" dirty="0"/>
              <a:t>Transmittal 1395.</a:t>
            </a:r>
          </a:p>
        </p:txBody>
      </p:sp>
    </p:spTree>
    <p:extLst>
      <p:ext uri="{BB962C8B-B14F-4D97-AF65-F5344CB8AC3E}">
        <p14:creationId xmlns:p14="http://schemas.microsoft.com/office/powerpoint/2010/main" val="4267491230"/>
      </p:ext>
    </p:extLst>
  </p:cSld>
  <p:clrMapOvr>
    <a:masterClrMapping/>
  </p:clrMapOvr>
</p:sld>
</file>

<file path=ppt/slides/slide2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4AB3C657-BEEE-638F-4895-DF378FC4B528}"/>
              </a:ext>
            </a:extLst>
          </p:cNvPr>
          <p:cNvSpPr>
            <a:spLocks noGrp="1"/>
          </p:cNvSpPr>
          <p:nvPr>
            <p:ph type="sldNum" sz="quarter" idx="17"/>
          </p:nvPr>
        </p:nvSpPr>
        <p:spPr/>
        <p:txBody>
          <a:bodyPr/>
          <a:lstStyle/>
          <a:p>
            <a:fld id="{4385B237-6CB9-411B-BC8E-9AE051A9399A}" type="slidenum">
              <a:rPr lang="en-US" smtClean="0"/>
              <a:pPr/>
              <a:t>23</a:t>
            </a:fld>
            <a:endParaRPr lang="en-US"/>
          </a:p>
        </p:txBody>
      </p:sp>
      <p:sp>
        <p:nvSpPr>
          <p:cNvPr id="4" name="Text Placeholder 3" descr="" title="">
            <a:extLst>
              <a:ext uri="{FF2B5EF4-FFF2-40B4-BE49-F238E27FC236}">
                <a16:creationId xmlns:a16="http://schemas.microsoft.com/office/drawing/2014/main" id="{A6E6FAFF-1973-AA8C-85A9-306ECA2EBC70}"/>
              </a:ext>
            </a:extLst>
          </p:cNvPr>
          <p:cNvSpPr>
            <a:spLocks noGrp="1"/>
          </p:cNvSpPr>
          <p:nvPr>
            <p:ph type="body" sz="quarter" idx="24"/>
          </p:nvPr>
        </p:nvSpPr>
        <p:spPr>
          <a:xfrm>
            <a:off x="559520" y="691381"/>
            <a:ext cx="10215317" cy="751897"/>
          </a:xfrm>
        </p:spPr>
        <p:txBody>
          <a:bodyPr>
            <a:normAutofit/>
          </a:bodyPr>
          <a:lstStyle/>
          <a:p>
            <a:r>
              <a:rPr lang="en-US" cap="all"/>
              <a:t>EXAMPLE FROM NORIDIAN (MAC)</a:t>
            </a:r>
          </a:p>
        </p:txBody>
      </p:sp>
      <p:pic>
        <p:nvPicPr>
          <p:cNvPr id="11" name="Picture Placeholder 10" descr="" title="">
            <a:extLst>
              <a:ext uri="{FF2B5EF4-FFF2-40B4-BE49-F238E27FC236}">
                <a16:creationId xmlns:a16="http://schemas.microsoft.com/office/drawing/2014/main" id="{9D1D63F8-400D-A358-38DB-DA658DFFCED5}"/>
              </a:ext>
            </a:extLst>
          </p:cNvPr>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1545" b="1545"/>
          <a:stretch>
            <a:fillRect/>
          </a:stretch>
        </p:blipFill>
        <p:spPr>
          <a:xfrm>
            <a:off x="559520" y="1548402"/>
            <a:ext cx="9432520" cy="4013412"/>
          </a:xfrm>
        </p:spPr>
      </p:pic>
      <p:sp>
        <p:nvSpPr>
          <p:cNvPr id="14" name="TextBox 13" descr="" title=""/>
          <p:cNvSpPr txBox="1"/>
          <p:nvPr/>
        </p:nvSpPr>
        <p:spPr>
          <a:xfrm>
            <a:off x="559520" y="5640000"/>
            <a:ext cx="9432520" cy="346568"/>
          </a:xfrm>
          <a:prstGeom prst="rect">
            <a:avLst/>
          </a:prstGeom>
          <a:noFill/>
        </p:spPr>
        <p:txBody>
          <a:bodyPr wrap="square">
            <a:normAutofit/>
          </a:bodyPr>
          <a:lstStyle/>
          <a:p>
            <a:r>
              <a:rPr lang="en-US" sz="1600" b="1" dirty="0"/>
              <a:t>Note: </a:t>
            </a:r>
            <a:r>
              <a:rPr lang="en-US" sz="1600" dirty="0"/>
              <a:t>Submission requirements and forms vary by MAC — confirm the rules for your own MAC.</a:t>
            </a:r>
          </a:p>
        </p:txBody>
      </p:sp>
      <p:sp>
        <p:nvSpPr>
          <p:cNvPr id="13" name="TextBox 12" descr="" title="">
            <a:extLst>
              <a:ext uri="{FF2B5EF4-FFF2-40B4-BE49-F238E27FC236}">
                <a16:creationId xmlns:a16="http://schemas.microsoft.com/office/drawing/2014/main" id="{2885075C-0250-F815-2C71-833F7540EB4C}"/>
              </a:ext>
            </a:extLst>
          </p:cNvPr>
          <p:cNvSpPr txBox="1"/>
          <p:nvPr/>
        </p:nvSpPr>
        <p:spPr>
          <a:xfrm>
            <a:off x="559520" y="6014000"/>
            <a:ext cx="9246996" cy="307777"/>
          </a:xfrm>
          <a:prstGeom prst="rect">
            <a:avLst/>
          </a:prstGeom>
          <a:noFill/>
        </p:spPr>
        <p:txBody>
          <a:bodyPr wrap="square">
            <a:spAutoFit/>
          </a:bodyPr>
          <a:lstStyle/>
          <a:p>
            <a:r>
              <a:rPr lang="en-US" sz="1400">
                <a:hlinkClick r:id="rId3"/>
              </a:rPr>
              <a:t>https://med.noridianmedicare.com/web/jea/provider-types/fqhc/medicare-advantage-wrap-around-payment</a:t>
            </a:r>
            <a:endParaRPr lang="en-US" sz="1400"/>
          </a:p>
        </p:txBody>
      </p:sp>
    </p:spTree>
    <p:extLst>
      <p:ext uri="{BB962C8B-B14F-4D97-AF65-F5344CB8AC3E}">
        <p14:creationId xmlns:p14="http://schemas.microsoft.com/office/powerpoint/2010/main" val="139614564"/>
      </p:ext>
    </p:extLst>
  </p:cSld>
  <p:clrMapOvr>
    <a:masterClrMapping/>
  </p:clrMapOvr>
</p:sld>
</file>

<file path=ppt/slides/slide2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Slide Number Placeholder 1" descr="" title="">
            <a:extLst>
              <a:ext uri="{FF2B5EF4-FFF2-40B4-BE49-F238E27FC236}">
                <a16:creationId xmlns:a16="http://schemas.microsoft.com/office/drawing/2014/main" id="{F592983D-F39B-758C-4EEE-D98B966DFCE7}"/>
              </a:ext>
            </a:extLst>
          </p:cNvPr>
          <p:cNvSpPr>
            <a:spLocks noGrp="1"/>
          </p:cNvSpPr>
          <p:nvPr>
            <p:ph type="sldNum" sz="quarter" idx="17"/>
          </p:nvPr>
        </p:nvSpPr>
        <p:spPr/>
        <p:txBody>
          <a:bodyPr/>
          <a:lstStyle/>
          <a:p>
            <a:fld id="{4385B237-6CB9-411B-BC8E-9AE051A9399A}" type="slidenum">
              <a:rPr lang="en-US" smtClean="0"/>
              <a:pPr/>
              <a:t>24</a:t>
            </a:fld>
            <a:endParaRPr lang="en-US"/>
          </a:p>
        </p:txBody>
      </p:sp>
      <p:sp>
        <p:nvSpPr>
          <p:cNvPr id="3" name="Text Placeholder 2" descr="" title="">
            <a:extLst>
              <a:ext uri="{FF2B5EF4-FFF2-40B4-BE49-F238E27FC236}">
                <a16:creationId xmlns:a16="http://schemas.microsoft.com/office/drawing/2014/main" id="{90F3A5A0-C2E5-FEA8-60DA-D96621AC2066}"/>
              </a:ext>
            </a:extLst>
          </p:cNvPr>
          <p:cNvSpPr>
            <a:spLocks noGrp="1"/>
          </p:cNvSpPr>
          <p:nvPr>
            <p:ph type="body" sz="quarter" idx="24"/>
          </p:nvPr>
        </p:nvSpPr>
        <p:spPr/>
        <p:txBody>
          <a:bodyPr>
            <a:normAutofit fontScale="85000" lnSpcReduction="10000"/>
          </a:bodyPr>
          <a:lstStyle/>
          <a:p>
            <a:r>
              <a:rPr lang="en-US" dirty="0"/>
              <a:t>MEDICARE ADVANTAGE REVENUE MAXIMIZATION CHECKLIST</a:t>
            </a:r>
          </a:p>
        </p:txBody>
      </p:sp>
      <p:sp>
        <p:nvSpPr>
          <p:cNvPr id="4" name="Text Placeholder 3" descr="" title="">
            <a:extLst>
              <a:ext uri="{FF2B5EF4-FFF2-40B4-BE49-F238E27FC236}">
                <a16:creationId xmlns:a16="http://schemas.microsoft.com/office/drawing/2014/main" id="{C3BE9D23-2D1C-D867-91A4-0392E29D6672}"/>
              </a:ext>
            </a:extLst>
          </p:cNvPr>
          <p:cNvSpPr>
            <a:spLocks noGrp="1"/>
          </p:cNvSpPr>
          <p:nvPr>
            <p:ph type="body" sz="quarter" idx="25"/>
          </p:nvPr>
        </p:nvSpPr>
        <p:spPr>
          <a:xfrm>
            <a:off x="545057" y="1768751"/>
            <a:ext cx="8926354" cy="4870946"/>
          </a:xfrm>
        </p:spPr>
        <p:txBody>
          <a:bodyPr>
            <a:normAutofit fontScale="69500" lnSpcReduction="20000"/>
          </a:bodyPr>
          <a:lstStyle/>
          <a:p>
            <a:pPr>
              <a:lnSpc>
                <a:spcPct val="120000"/>
              </a:lnSpc>
              <a:spcAft>
                <a:spcPts val="600"/>
              </a:spcAft>
              <a:buClr>
                <a:srgbClr val="F47829"/>
              </a:buClr>
              <a:buFont typeface="Wingdings" panose="05000000000000000000" pitchFamily="2" charset="2"/>
              <a:buChar char="q"/>
            </a:pPr>
            <a:r>
              <a:rPr lang="en-US" sz="2900" dirty="0"/>
              <a:t> Ask your contracted MA plans to pay your </a:t>
            </a:r>
            <a:r>
              <a:rPr lang="en-US" sz="2900" b="1" i="1" dirty="0">
                <a:solidFill>
                  <a:schemeClr val="accent2"/>
                </a:solidFill>
              </a:rPr>
              <a:t>Medicare PPS rate directly</a:t>
            </a:r>
            <a:r>
              <a:rPr lang="en-US" sz="2900" dirty="0">
                <a:solidFill>
                  <a:schemeClr val="accent2"/>
                </a:solidFill>
              </a:rPr>
              <a:t>.</a:t>
            </a:r>
          </a:p>
          <a:p>
            <a:pPr lvl="1">
              <a:lnSpc>
                <a:spcPct val="120000"/>
              </a:lnSpc>
              <a:spcAft>
                <a:spcPts val="600"/>
              </a:spcAft>
              <a:buFont typeface="Arial" panose="020B0604020202020204" pitchFamily="34" charset="0"/>
              <a:buChar char="•"/>
            </a:pPr>
            <a:r>
              <a:rPr lang="en-US" sz="2900" dirty="0"/>
              <a:t>Where a plan agrees, there is no wrap claim to chase.</a:t>
            </a:r>
          </a:p>
          <a:p>
            <a:pPr>
              <a:lnSpc>
                <a:spcPct val="120000"/>
              </a:lnSpc>
              <a:spcAft>
                <a:spcPts val="600"/>
              </a:spcAft>
              <a:buClr>
                <a:srgbClr val="F47829"/>
              </a:buClr>
              <a:buFont typeface="Wingdings" panose="05000000000000000000" pitchFamily="2" charset="2"/>
              <a:buChar char="q"/>
            </a:pPr>
            <a:r>
              <a:rPr lang="en-US" sz="2900" dirty="0"/>
              <a:t> File wrap claims with your MAC for </a:t>
            </a:r>
            <a:r>
              <a:rPr lang="en-US" sz="2900" b="1" i="1" dirty="0">
                <a:solidFill>
                  <a:schemeClr val="accent2"/>
                </a:solidFill>
              </a:rPr>
              <a:t>every plan paying below Medicare PPS rates</a:t>
            </a:r>
            <a:r>
              <a:rPr lang="en-US" sz="2900" dirty="0">
                <a:solidFill>
                  <a:schemeClr val="accent2"/>
                </a:solidFill>
              </a:rPr>
              <a:t>.</a:t>
            </a:r>
          </a:p>
          <a:p>
            <a:pPr lvl="1">
              <a:lnSpc>
                <a:spcPct val="120000"/>
              </a:lnSpc>
              <a:spcAft>
                <a:spcPts val="600"/>
              </a:spcAft>
              <a:buFont typeface="Arial" panose="020B0604020202020204" pitchFamily="34" charset="0"/>
              <a:buChar char="•"/>
            </a:pPr>
            <a:r>
              <a:rPr lang="en-US" sz="2900" dirty="0"/>
              <a:t>File retroactively, back at least one year, and include any newly contracted plans.</a:t>
            </a:r>
          </a:p>
          <a:p>
            <a:pPr lvl="1">
              <a:lnSpc>
                <a:spcPct val="120000"/>
              </a:lnSpc>
              <a:spcAft>
                <a:spcPts val="600"/>
              </a:spcAft>
              <a:buFont typeface="Arial" panose="020B0604020202020204" pitchFamily="34" charset="0"/>
              <a:buChar char="•"/>
            </a:pPr>
            <a:r>
              <a:rPr lang="en-US" sz="2900" dirty="0"/>
              <a:t>Keep backup for each plan’s average per-visit rate: EOB samples and rate worksheets.</a:t>
            </a:r>
          </a:p>
          <a:p>
            <a:pPr>
              <a:lnSpc>
                <a:spcPct val="120000"/>
              </a:lnSpc>
              <a:spcAft>
                <a:spcPts val="600"/>
              </a:spcAft>
              <a:buClr>
                <a:srgbClr val="F47829"/>
              </a:buClr>
              <a:buFont typeface="Wingdings" panose="05000000000000000000" pitchFamily="2" charset="2"/>
              <a:buChar char="q"/>
            </a:pPr>
            <a:r>
              <a:rPr lang="en-US" sz="2900" dirty="0"/>
              <a:t> Keep billing the wrap</a:t>
            </a:r>
            <a:r>
              <a:rPr lang="en-US" sz="2900" dirty="0">
                <a:solidFill>
                  <a:schemeClr val="accent2"/>
                </a:solidFill>
              </a:rPr>
              <a:t> </a:t>
            </a:r>
            <a:r>
              <a:rPr lang="en-US" sz="2900" b="1" i="1" dirty="0">
                <a:solidFill>
                  <a:schemeClr val="accent2"/>
                </a:solidFill>
              </a:rPr>
              <a:t>even if the underlying MA claim is rejected or denied</a:t>
            </a:r>
            <a:r>
              <a:rPr lang="en-US" sz="2900" dirty="0">
                <a:solidFill>
                  <a:schemeClr val="accent2"/>
                </a:solidFill>
              </a:rPr>
              <a:t>.</a:t>
            </a:r>
          </a:p>
          <a:p>
            <a:pPr marL="0" indent="0">
              <a:lnSpc>
                <a:spcPct val="120000"/>
              </a:lnSpc>
              <a:spcBef>
                <a:spcPts val="900"/>
              </a:spcBef>
              <a:buNone/>
            </a:pPr>
            <a:r>
              <a:rPr lang="en-US" sz="2900" b="1" dirty="0">
                <a:solidFill>
                  <a:srgbClr val="F47920"/>
                </a:solidFill>
              </a:rPr>
              <a:t>NEXT STEPS: review your MA contracts and your MAC wrap set-up.</a:t>
            </a:r>
          </a:p>
        </p:txBody>
      </p:sp>
    </p:spTree>
    <p:extLst>
      <p:ext uri="{BB962C8B-B14F-4D97-AF65-F5344CB8AC3E}">
        <p14:creationId xmlns:p14="http://schemas.microsoft.com/office/powerpoint/2010/main" val="253880087"/>
      </p:ext>
    </p:extLst>
  </p:cSld>
  <p:clrMapOvr>
    <a:masterClrMapping/>
  </p:clrMapOvr>
</p:sld>
</file>

<file path=ppt/slides/slide2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Slide Number Placeholder 2" descr="" title="">
            <a:extLst>
              <a:ext uri="{FF2B5EF4-FFF2-40B4-BE49-F238E27FC236}">
                <a16:creationId xmlns:a16="http://schemas.microsoft.com/office/drawing/2014/main" id="{833FC378-13BA-6365-95DF-A5FEC919EDFE}"/>
              </a:ext>
            </a:extLst>
          </p:cNvPr>
          <p:cNvSpPr>
            <a:spLocks noGrp="1"/>
          </p:cNvSpPr>
          <p:nvPr>
            <p:ph type="sldNum" sz="quarter" idx="12"/>
          </p:nvPr>
        </p:nvSpPr>
        <p:spPr/>
        <p:txBody>
          <a:bodyPr/>
          <a:lstStyle/>
          <a:p>
            <a:fld id="{4385B237-6CB9-411B-BC8E-9AE051A9399A}" type="slidenum">
              <a:rPr lang="en-US" smtClean="0"/>
              <a:pPr/>
              <a:t>25</a:t>
            </a:fld>
            <a:endParaRPr lang="en-US"/>
          </a:p>
        </p:txBody>
      </p:sp>
      <p:sp>
        <p:nvSpPr>
          <p:cNvPr id="6" name="Text Placeholder 5" descr="" title="">
            <a:extLst>
              <a:ext uri="{FF2B5EF4-FFF2-40B4-BE49-F238E27FC236}">
                <a16:creationId xmlns:a16="http://schemas.microsoft.com/office/drawing/2014/main" id="{53DF9C80-33D3-7107-3E83-8B20A46F8D9E}"/>
              </a:ext>
            </a:extLst>
          </p:cNvPr>
          <p:cNvSpPr>
            <a:spLocks noGrp="1"/>
          </p:cNvSpPr>
          <p:nvPr>
            <p:ph type="body" sz="quarter" idx="14"/>
          </p:nvPr>
        </p:nvSpPr>
        <p:spPr/>
        <p:txBody>
          <a:bodyPr>
            <a:normAutofit/>
          </a:bodyPr>
          <a:lstStyle/>
          <a:p>
            <a:r>
              <a:rPr lang="en-US" sz="2000">
                <a:solidFill>
                  <a:srgbClr val="425563"/>
                </a:solidFill>
                <a:hlinkClick r:id="rId2"/>
              </a:rPr>
              <a:t>afalcone@feldesman.com</a:t>
            </a:r>
            <a:r>
              <a:rPr lang="en-US" sz="2000">
                <a:solidFill>
                  <a:srgbClr val="425563"/>
                </a:solidFill>
              </a:rPr>
              <a:t> </a:t>
            </a:r>
          </a:p>
          <a:p>
            <a:r>
              <a:rPr lang="en-US" sz="2000" b="0" i="0">
                <a:effectLst/>
                <a:latin typeface="Open Sans" panose="020B0606030504020204" pitchFamily="34" charset="0"/>
              </a:rPr>
              <a:t>202.600.3512</a:t>
            </a:r>
            <a:endParaRPr lang="en-US" sz="2000"/>
          </a:p>
        </p:txBody>
      </p:sp>
      <p:sp>
        <p:nvSpPr>
          <p:cNvPr id="7" name="Text Placeholder 6" descr="" title="">
            <a:extLst>
              <a:ext uri="{FF2B5EF4-FFF2-40B4-BE49-F238E27FC236}">
                <a16:creationId xmlns:a16="http://schemas.microsoft.com/office/drawing/2014/main" id="{8EBD5549-D58D-99DA-68A9-8662AF178BB0}"/>
              </a:ext>
            </a:extLst>
          </p:cNvPr>
          <p:cNvSpPr>
            <a:spLocks noGrp="1"/>
          </p:cNvSpPr>
          <p:nvPr>
            <p:ph type="body" sz="quarter" idx="15"/>
          </p:nvPr>
        </p:nvSpPr>
        <p:spPr/>
        <p:txBody>
          <a:bodyPr/>
          <a:lstStyle/>
          <a:p>
            <a:r>
              <a:rPr lang="en-US"/>
              <a:t>Adam J. Falcone</a:t>
            </a:r>
          </a:p>
        </p:txBody>
      </p:sp>
    </p:spTree>
    <p:extLst>
      <p:ext uri="{BB962C8B-B14F-4D97-AF65-F5344CB8AC3E}">
        <p14:creationId xmlns:p14="http://schemas.microsoft.com/office/powerpoint/2010/main" val="3163320448"/>
      </p:ext>
    </p:extLst>
  </p:cSld>
  <p:clrMapOvr>
    <a:masterClrMapping/>
  </p:clrMapOvr>
</p:sld>
</file>

<file path=ppt/theme/theme1.xml><?xml version="1.0" encoding="utf-8"?>
<a:theme xmlns:thm15="http://schemas.microsoft.com/office/thememl/2012/main"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dcterms:created xsi:type="dcterms:W3CDTF">1900-01-01T00:00:00.0000000Z</dcterms:created>
  <dcterms:modified xsi:type="dcterms:W3CDTF">1900-01-01T00:00:00.0000000Z</dcterms:modified>
</coreProperties>
</file>