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71" r:id="rId2"/>
    <p:sldId id="270" r:id="rId3"/>
    <p:sldId id="282" r:id="rId4"/>
    <p:sldId id="272" r:id="rId5"/>
    <p:sldId id="267" r:id="rId6"/>
    <p:sldId id="264" r:id="rId7"/>
    <p:sldId id="269" r:id="rId8"/>
    <p:sldId id="266" r:id="rId9"/>
    <p:sldId id="268" r:id="rId10"/>
    <p:sldId id="273" r:id="rId11"/>
    <p:sldId id="274" r:id="rId12"/>
    <p:sldId id="275" r:id="rId13"/>
    <p:sldId id="283" r:id="rId14"/>
    <p:sldId id="277" r:id="rId15"/>
    <p:sldId id="276" r:id="rId16"/>
    <p:sldId id="278" r:id="rId17"/>
    <p:sldId id="279" r:id="rId18"/>
    <p:sldId id="280" r:id="rId19"/>
    <p:sldId id="281" r:id="rId20"/>
    <p:sldId id="261"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CE39"/>
    <a:srgbClr val="FFFFFF"/>
    <a:srgbClr val="1824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5C05F8-4364-48A6-B0D2-CE1567F38A5C}" v="1" dt="2026-09-09T14:13:28.4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56" autoAdjust="0"/>
    <p:restoredTop sz="94660"/>
  </p:normalViewPr>
  <p:slideViewPr>
    <p:cSldViewPr snapToGrid="0">
      <p:cViewPr varScale="1">
        <p:scale>
          <a:sx n="105" d="100"/>
          <a:sy n="105" d="100"/>
        </p:scale>
        <p:origin x="28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ki Petrazzuolo Whitaker" userId="88a9d5b2-071d-4332-9c6f-08a7b3eca95a" providerId="ADAL" clId="{5F8AED5A-0846-4265-8180-454803F2855B}"/>
    <pc:docChg chg="undo custSel addSld delSld modSld sldOrd">
      <pc:chgData name="Nikki Petrazzuolo Whitaker" userId="88a9d5b2-071d-4332-9c6f-08a7b3eca95a" providerId="ADAL" clId="{5F8AED5A-0846-4265-8180-454803F2855B}" dt="2026-09-09T14:15:36.943" v="2729" actId="1076"/>
      <pc:docMkLst>
        <pc:docMk/>
      </pc:docMkLst>
      <pc:sldChg chg="addSp modSp mod">
        <pc:chgData name="Nikki Petrazzuolo Whitaker" userId="88a9d5b2-071d-4332-9c6f-08a7b3eca95a" providerId="ADAL" clId="{5F8AED5A-0846-4265-8180-454803F2855B}" dt="2026-09-09T14:15:36.943" v="2729" actId="1076"/>
        <pc:sldMkLst>
          <pc:docMk/>
          <pc:sldMk cId="0" sldId="261"/>
        </pc:sldMkLst>
        <pc:spChg chg="mod">
          <ac:chgData name="Nikki Petrazzuolo Whitaker" userId="88a9d5b2-071d-4332-9c6f-08a7b3eca95a" providerId="ADAL" clId="{5F8AED5A-0846-4265-8180-454803F2855B}" dt="2026-09-09T14:15:20.311" v="2721" actId="20577"/>
          <ac:spMkLst>
            <pc:docMk/>
            <pc:sldMk cId="0" sldId="261"/>
            <ac:spMk id="2" creationId="{7F0256AF-43B4-9B8C-C070-75EAA3BAAFB6}"/>
          </ac:spMkLst>
        </pc:spChg>
        <pc:spChg chg="mod">
          <ac:chgData name="Nikki Petrazzuolo Whitaker" userId="88a9d5b2-071d-4332-9c6f-08a7b3eca95a" providerId="ADAL" clId="{5F8AED5A-0846-4265-8180-454803F2855B}" dt="2026-09-09T14:14:38.391" v="2712" actId="1076"/>
          <ac:spMkLst>
            <pc:docMk/>
            <pc:sldMk cId="0" sldId="261"/>
            <ac:spMk id="5" creationId="{DF9654FC-B4D2-58CE-B5F5-BA73811E1AE3}"/>
          </ac:spMkLst>
        </pc:spChg>
        <pc:spChg chg="mod">
          <ac:chgData name="Nikki Petrazzuolo Whitaker" userId="88a9d5b2-071d-4332-9c6f-08a7b3eca95a" providerId="ADAL" clId="{5F8AED5A-0846-4265-8180-454803F2855B}" dt="2026-09-09T14:15:30.351" v="2726" actId="1076"/>
          <ac:spMkLst>
            <pc:docMk/>
            <pc:sldMk cId="0" sldId="261"/>
            <ac:spMk id="7" creationId="{226D6D2E-2354-EE9F-E0FB-310F49FE987F}"/>
          </ac:spMkLst>
        </pc:spChg>
        <pc:spChg chg="mod">
          <ac:chgData name="Nikki Petrazzuolo Whitaker" userId="88a9d5b2-071d-4332-9c6f-08a7b3eca95a" providerId="ADAL" clId="{5F8AED5A-0846-4265-8180-454803F2855B}" dt="2026-09-09T14:14:35.523" v="2711" actId="1076"/>
          <ac:spMkLst>
            <pc:docMk/>
            <pc:sldMk cId="0" sldId="261"/>
            <ac:spMk id="9" creationId="{BAE436B1-E5A9-5DDC-5445-95AD9314C25C}"/>
          </ac:spMkLst>
        </pc:spChg>
        <pc:grpChg chg="mod">
          <ac:chgData name="Nikki Petrazzuolo Whitaker" userId="88a9d5b2-071d-4332-9c6f-08a7b3eca95a" providerId="ADAL" clId="{5F8AED5A-0846-4265-8180-454803F2855B}" dt="2026-09-09T14:14:48.349" v="2713" actId="1076"/>
          <ac:grpSpMkLst>
            <pc:docMk/>
            <pc:sldMk cId="0" sldId="261"/>
            <ac:grpSpMk id="3" creationId="{F1FA5AC4-7065-9F1F-1D44-4A10E1C36491}"/>
          </ac:grpSpMkLst>
        </pc:grpChg>
        <pc:picChg chg="add mod">
          <ac:chgData name="Nikki Petrazzuolo Whitaker" userId="88a9d5b2-071d-4332-9c6f-08a7b3eca95a" providerId="ADAL" clId="{5F8AED5A-0846-4265-8180-454803F2855B}" dt="2026-09-09T14:15:36.943" v="2729" actId="1076"/>
          <ac:picMkLst>
            <pc:docMk/>
            <pc:sldMk cId="0" sldId="261"/>
            <ac:picMk id="8" creationId="{F0AD9ACC-9A6E-C8FF-13A9-E295A98612E2}"/>
          </ac:picMkLst>
        </pc:picChg>
      </pc:sldChg>
      <pc:sldChg chg="addSp delSp modSp mod">
        <pc:chgData name="Nikki Petrazzuolo Whitaker" userId="88a9d5b2-071d-4332-9c6f-08a7b3eca95a" providerId="ADAL" clId="{5F8AED5A-0846-4265-8180-454803F2855B}" dt="2026-09-09T01:00:57.445" v="2515" actId="20577"/>
        <pc:sldMkLst>
          <pc:docMk/>
          <pc:sldMk cId="3608367790" sldId="264"/>
        </pc:sldMkLst>
        <pc:spChg chg="mod">
          <ac:chgData name="Nikki Petrazzuolo Whitaker" userId="88a9d5b2-071d-4332-9c6f-08a7b3eca95a" providerId="ADAL" clId="{5F8AED5A-0846-4265-8180-454803F2855B}" dt="2026-09-09T01:00:57.445" v="2515" actId="20577"/>
          <ac:spMkLst>
            <pc:docMk/>
            <pc:sldMk cId="3608367790" sldId="264"/>
            <ac:spMk id="6" creationId="{00000000-0000-0000-0000-000000000000}"/>
          </ac:spMkLst>
        </pc:spChg>
        <pc:spChg chg="add mod">
          <ac:chgData name="Nikki Petrazzuolo Whitaker" userId="88a9d5b2-071d-4332-9c6f-08a7b3eca95a" providerId="ADAL" clId="{5F8AED5A-0846-4265-8180-454803F2855B}" dt="2026-09-02T18:05:06.887" v="2369" actId="1076"/>
          <ac:spMkLst>
            <pc:docMk/>
            <pc:sldMk cId="3608367790" sldId="264"/>
            <ac:spMk id="16" creationId="{84DBBA7E-51C3-D5A6-B5A6-A40137CDE35F}"/>
          </ac:spMkLst>
        </pc:spChg>
      </pc:sldChg>
      <pc:sldChg chg="addSp delSp modSp mod">
        <pc:chgData name="Nikki Petrazzuolo Whitaker" userId="88a9d5b2-071d-4332-9c6f-08a7b3eca95a" providerId="ADAL" clId="{5F8AED5A-0846-4265-8180-454803F2855B}" dt="2026-09-09T01:01:56.731" v="2591" actId="20577"/>
        <pc:sldMkLst>
          <pc:docMk/>
          <pc:sldMk cId="1134526132" sldId="266"/>
        </pc:sldMkLst>
        <pc:spChg chg="mod">
          <ac:chgData name="Nikki Petrazzuolo Whitaker" userId="88a9d5b2-071d-4332-9c6f-08a7b3eca95a" providerId="ADAL" clId="{5F8AED5A-0846-4265-8180-454803F2855B}" dt="2026-09-09T01:01:56.731" v="2591" actId="20577"/>
          <ac:spMkLst>
            <pc:docMk/>
            <pc:sldMk cId="1134526132" sldId="266"/>
            <ac:spMk id="2" creationId="{310338C1-1E5B-4842-5D53-2D57E6959E93}"/>
          </ac:spMkLst>
        </pc:spChg>
        <pc:spChg chg="mod">
          <ac:chgData name="Nikki Petrazzuolo Whitaker" userId="88a9d5b2-071d-4332-9c6f-08a7b3eca95a" providerId="ADAL" clId="{5F8AED5A-0846-4265-8180-454803F2855B}" dt="2026-09-02T18:37:23.556" v="2438" actId="1076"/>
          <ac:spMkLst>
            <pc:docMk/>
            <pc:sldMk cId="1134526132" sldId="266"/>
            <ac:spMk id="3" creationId="{AB07FDE1-2055-56B9-8059-76AA0C3FFAD5}"/>
          </ac:spMkLst>
        </pc:spChg>
        <pc:spChg chg="add del mod">
          <ac:chgData name="Nikki Petrazzuolo Whitaker" userId="88a9d5b2-071d-4332-9c6f-08a7b3eca95a" providerId="ADAL" clId="{5F8AED5A-0846-4265-8180-454803F2855B}" dt="2026-09-02T18:38:29.324" v="2458" actId="1076"/>
          <ac:spMkLst>
            <pc:docMk/>
            <pc:sldMk cId="1134526132" sldId="266"/>
            <ac:spMk id="10" creationId="{12F7E3E2-C12D-E971-86F0-9649BDD32016}"/>
          </ac:spMkLst>
        </pc:spChg>
        <pc:grpChg chg="mod">
          <ac:chgData name="Nikki Petrazzuolo Whitaker" userId="88a9d5b2-071d-4332-9c6f-08a7b3eca95a" providerId="ADAL" clId="{5F8AED5A-0846-4265-8180-454803F2855B}" dt="2026-09-02T18:38:50.253" v="2463" actId="1076"/>
          <ac:grpSpMkLst>
            <pc:docMk/>
            <pc:sldMk cId="1134526132" sldId="266"/>
            <ac:grpSpMk id="6" creationId="{3766022F-E87E-0E18-4A68-314AC6CCB86A}"/>
          </ac:grpSpMkLst>
        </pc:grpChg>
        <pc:picChg chg="mod">
          <ac:chgData name="Nikki Petrazzuolo Whitaker" userId="88a9d5b2-071d-4332-9c6f-08a7b3eca95a" providerId="ADAL" clId="{5F8AED5A-0846-4265-8180-454803F2855B}" dt="2026-09-02T18:38:39.300" v="2461" actId="1076"/>
          <ac:picMkLst>
            <pc:docMk/>
            <pc:sldMk cId="1134526132" sldId="266"/>
            <ac:picMk id="4" creationId="{412EAD63-8651-8065-B5AD-2F56C3B21DF3}"/>
          </ac:picMkLst>
        </pc:picChg>
        <pc:picChg chg="mod">
          <ac:chgData name="Nikki Petrazzuolo Whitaker" userId="88a9d5b2-071d-4332-9c6f-08a7b3eca95a" providerId="ADAL" clId="{5F8AED5A-0846-4265-8180-454803F2855B}" dt="2026-09-02T18:38:37.104" v="2460" actId="1076"/>
          <ac:picMkLst>
            <pc:docMk/>
            <pc:sldMk cId="1134526132" sldId="266"/>
            <ac:picMk id="5" creationId="{642F3923-87C8-B213-EA79-B597EFE6B5A9}"/>
          </ac:picMkLst>
        </pc:picChg>
        <pc:picChg chg="mod">
          <ac:chgData name="Nikki Petrazzuolo Whitaker" userId="88a9d5b2-071d-4332-9c6f-08a7b3eca95a" providerId="ADAL" clId="{5F8AED5A-0846-4265-8180-454803F2855B}" dt="2026-09-02T18:38:31.170" v="2459" actId="1076"/>
          <ac:picMkLst>
            <pc:docMk/>
            <pc:sldMk cId="1134526132" sldId="266"/>
            <ac:picMk id="9" creationId="{FF6A5094-A76A-2D0C-DE3F-A019A6695D62}"/>
          </ac:picMkLst>
        </pc:picChg>
      </pc:sldChg>
      <pc:sldChg chg="modSp mod">
        <pc:chgData name="Nikki Petrazzuolo Whitaker" userId="88a9d5b2-071d-4332-9c6f-08a7b3eca95a" providerId="ADAL" clId="{5F8AED5A-0846-4265-8180-454803F2855B}" dt="2026-09-02T18:34:48.256" v="2396" actId="1076"/>
        <pc:sldMkLst>
          <pc:docMk/>
          <pc:sldMk cId="2100527353" sldId="267"/>
        </pc:sldMkLst>
        <pc:spChg chg="mod">
          <ac:chgData name="Nikki Petrazzuolo Whitaker" userId="88a9d5b2-071d-4332-9c6f-08a7b3eca95a" providerId="ADAL" clId="{5F8AED5A-0846-4265-8180-454803F2855B}" dt="2026-09-02T18:05:26.166" v="2376" actId="1076"/>
          <ac:spMkLst>
            <pc:docMk/>
            <pc:sldMk cId="2100527353" sldId="267"/>
            <ac:spMk id="2" creationId="{5A79545A-944E-B443-DB70-AAB35BBB8EED}"/>
          </ac:spMkLst>
        </pc:spChg>
        <pc:spChg chg="mod">
          <ac:chgData name="Nikki Petrazzuolo Whitaker" userId="88a9d5b2-071d-4332-9c6f-08a7b3eca95a" providerId="ADAL" clId="{5F8AED5A-0846-4265-8180-454803F2855B}" dt="2026-09-02T18:34:37.248" v="2391" actId="1076"/>
          <ac:spMkLst>
            <pc:docMk/>
            <pc:sldMk cId="2100527353" sldId="267"/>
            <ac:spMk id="6" creationId="{6F8CF93D-47CC-4A74-92CB-2FF41AC07A53}"/>
          </ac:spMkLst>
        </pc:spChg>
        <pc:spChg chg="mod">
          <ac:chgData name="Nikki Petrazzuolo Whitaker" userId="88a9d5b2-071d-4332-9c6f-08a7b3eca95a" providerId="ADAL" clId="{5F8AED5A-0846-4265-8180-454803F2855B}" dt="2026-09-02T18:34:37.248" v="2391" actId="1076"/>
          <ac:spMkLst>
            <pc:docMk/>
            <pc:sldMk cId="2100527353" sldId="267"/>
            <ac:spMk id="11" creationId="{A7EF31C5-E2AC-B3C3-1E9D-8AF71B4AB724}"/>
          </ac:spMkLst>
        </pc:spChg>
        <pc:spChg chg="mod">
          <ac:chgData name="Nikki Petrazzuolo Whitaker" userId="88a9d5b2-071d-4332-9c6f-08a7b3eca95a" providerId="ADAL" clId="{5F8AED5A-0846-4265-8180-454803F2855B}" dt="2026-09-02T18:34:37.248" v="2391" actId="1076"/>
          <ac:spMkLst>
            <pc:docMk/>
            <pc:sldMk cId="2100527353" sldId="267"/>
            <ac:spMk id="12" creationId="{BE77FDD7-4F7F-B543-F026-06DA03F52945}"/>
          </ac:spMkLst>
        </pc:spChg>
        <pc:spChg chg="mod">
          <ac:chgData name="Nikki Petrazzuolo Whitaker" userId="88a9d5b2-071d-4332-9c6f-08a7b3eca95a" providerId="ADAL" clId="{5F8AED5A-0846-4265-8180-454803F2855B}" dt="2026-09-02T18:34:37.248" v="2391" actId="1076"/>
          <ac:spMkLst>
            <pc:docMk/>
            <pc:sldMk cId="2100527353" sldId="267"/>
            <ac:spMk id="14" creationId="{B61AA03E-9844-664E-877F-4D310EF3AD7C}"/>
          </ac:spMkLst>
        </pc:spChg>
        <pc:spChg chg="mod">
          <ac:chgData name="Nikki Petrazzuolo Whitaker" userId="88a9d5b2-071d-4332-9c6f-08a7b3eca95a" providerId="ADAL" clId="{5F8AED5A-0846-4265-8180-454803F2855B}" dt="2026-09-02T18:34:37.248" v="2391" actId="1076"/>
          <ac:spMkLst>
            <pc:docMk/>
            <pc:sldMk cId="2100527353" sldId="267"/>
            <ac:spMk id="15" creationId="{CFE8DA02-49DF-7288-94A3-8A3E80B0B3EE}"/>
          </ac:spMkLst>
        </pc:spChg>
        <pc:spChg chg="mod">
          <ac:chgData name="Nikki Petrazzuolo Whitaker" userId="88a9d5b2-071d-4332-9c6f-08a7b3eca95a" providerId="ADAL" clId="{5F8AED5A-0846-4265-8180-454803F2855B}" dt="2026-09-02T18:34:37.248" v="2391" actId="1076"/>
          <ac:spMkLst>
            <pc:docMk/>
            <pc:sldMk cId="2100527353" sldId="267"/>
            <ac:spMk id="16" creationId="{D093D3A8-9BAD-304F-F247-44BB5768F15F}"/>
          </ac:spMkLst>
        </pc:spChg>
        <pc:spChg chg="mod">
          <ac:chgData name="Nikki Petrazzuolo Whitaker" userId="88a9d5b2-071d-4332-9c6f-08a7b3eca95a" providerId="ADAL" clId="{5F8AED5A-0846-4265-8180-454803F2855B}" dt="2026-09-02T18:34:37.248" v="2391" actId="1076"/>
          <ac:spMkLst>
            <pc:docMk/>
            <pc:sldMk cId="2100527353" sldId="267"/>
            <ac:spMk id="17" creationId="{04CAFBA6-36BE-B263-ED78-8127069261B6}"/>
          </ac:spMkLst>
        </pc:spChg>
        <pc:spChg chg="mod">
          <ac:chgData name="Nikki Petrazzuolo Whitaker" userId="88a9d5b2-071d-4332-9c6f-08a7b3eca95a" providerId="ADAL" clId="{5F8AED5A-0846-4265-8180-454803F2855B}" dt="2026-09-02T18:34:37.248" v="2391" actId="1076"/>
          <ac:spMkLst>
            <pc:docMk/>
            <pc:sldMk cId="2100527353" sldId="267"/>
            <ac:spMk id="19" creationId="{D31917C8-1F81-4E37-F2A3-1BF0C6E7AC9B}"/>
          </ac:spMkLst>
        </pc:spChg>
        <pc:spChg chg="mod">
          <ac:chgData name="Nikki Petrazzuolo Whitaker" userId="88a9d5b2-071d-4332-9c6f-08a7b3eca95a" providerId="ADAL" clId="{5F8AED5A-0846-4265-8180-454803F2855B}" dt="2026-09-02T18:34:37.248" v="2391" actId="1076"/>
          <ac:spMkLst>
            <pc:docMk/>
            <pc:sldMk cId="2100527353" sldId="267"/>
            <ac:spMk id="21" creationId="{866518EA-0934-1070-D72B-FB5D63644EB8}"/>
          </ac:spMkLst>
        </pc:spChg>
        <pc:spChg chg="mod">
          <ac:chgData name="Nikki Petrazzuolo Whitaker" userId="88a9d5b2-071d-4332-9c6f-08a7b3eca95a" providerId="ADAL" clId="{5F8AED5A-0846-4265-8180-454803F2855B}" dt="2026-09-02T18:34:37.248" v="2391" actId="1076"/>
          <ac:spMkLst>
            <pc:docMk/>
            <pc:sldMk cId="2100527353" sldId="267"/>
            <ac:spMk id="22" creationId="{111F75C9-B30E-01C4-B011-F641C84E866F}"/>
          </ac:spMkLst>
        </pc:spChg>
        <pc:spChg chg="mod">
          <ac:chgData name="Nikki Petrazzuolo Whitaker" userId="88a9d5b2-071d-4332-9c6f-08a7b3eca95a" providerId="ADAL" clId="{5F8AED5A-0846-4265-8180-454803F2855B}" dt="2026-09-02T18:34:44.042" v="2394" actId="1076"/>
          <ac:spMkLst>
            <pc:docMk/>
            <pc:sldMk cId="2100527353" sldId="267"/>
            <ac:spMk id="26" creationId="{0A751FE2-82A2-EA5F-126A-62854610C263}"/>
          </ac:spMkLst>
        </pc:spChg>
        <pc:spChg chg="mod">
          <ac:chgData name="Nikki Petrazzuolo Whitaker" userId="88a9d5b2-071d-4332-9c6f-08a7b3eca95a" providerId="ADAL" clId="{5F8AED5A-0846-4265-8180-454803F2855B}" dt="2026-09-02T18:34:44.042" v="2394" actId="1076"/>
          <ac:spMkLst>
            <pc:docMk/>
            <pc:sldMk cId="2100527353" sldId="267"/>
            <ac:spMk id="32" creationId="{7F2230C7-2821-DAB7-008B-51F46BCE090C}"/>
          </ac:spMkLst>
        </pc:spChg>
        <pc:spChg chg="mod">
          <ac:chgData name="Nikki Petrazzuolo Whitaker" userId="88a9d5b2-071d-4332-9c6f-08a7b3eca95a" providerId="ADAL" clId="{5F8AED5A-0846-4265-8180-454803F2855B}" dt="2026-09-02T18:34:44.042" v="2394" actId="1076"/>
          <ac:spMkLst>
            <pc:docMk/>
            <pc:sldMk cId="2100527353" sldId="267"/>
            <ac:spMk id="34" creationId="{B97FC311-6244-2C63-CE14-20A6B54FFED1}"/>
          </ac:spMkLst>
        </pc:spChg>
        <pc:spChg chg="mod">
          <ac:chgData name="Nikki Petrazzuolo Whitaker" userId="88a9d5b2-071d-4332-9c6f-08a7b3eca95a" providerId="ADAL" clId="{5F8AED5A-0846-4265-8180-454803F2855B}" dt="2026-09-02T18:34:44.042" v="2394" actId="1076"/>
          <ac:spMkLst>
            <pc:docMk/>
            <pc:sldMk cId="2100527353" sldId="267"/>
            <ac:spMk id="36" creationId="{B2666E5D-AEBB-8702-FDB5-4FFDE02C3B2B}"/>
          </ac:spMkLst>
        </pc:spChg>
        <pc:spChg chg="mod">
          <ac:chgData name="Nikki Petrazzuolo Whitaker" userId="88a9d5b2-071d-4332-9c6f-08a7b3eca95a" providerId="ADAL" clId="{5F8AED5A-0846-4265-8180-454803F2855B}" dt="2026-09-02T18:34:44.042" v="2394" actId="1076"/>
          <ac:spMkLst>
            <pc:docMk/>
            <pc:sldMk cId="2100527353" sldId="267"/>
            <ac:spMk id="37" creationId="{B506BE86-A358-61AF-0C28-45DFD466F02A}"/>
          </ac:spMkLst>
        </pc:spChg>
        <pc:spChg chg="mod">
          <ac:chgData name="Nikki Petrazzuolo Whitaker" userId="88a9d5b2-071d-4332-9c6f-08a7b3eca95a" providerId="ADAL" clId="{5F8AED5A-0846-4265-8180-454803F2855B}" dt="2026-09-02T18:34:44.042" v="2394" actId="1076"/>
          <ac:spMkLst>
            <pc:docMk/>
            <pc:sldMk cId="2100527353" sldId="267"/>
            <ac:spMk id="38" creationId="{988D3B24-CFBA-A018-3C71-5620914B79FE}"/>
          </ac:spMkLst>
        </pc:spChg>
        <pc:spChg chg="mod">
          <ac:chgData name="Nikki Petrazzuolo Whitaker" userId="88a9d5b2-071d-4332-9c6f-08a7b3eca95a" providerId="ADAL" clId="{5F8AED5A-0846-4265-8180-454803F2855B}" dt="2026-09-02T18:34:44.042" v="2394" actId="1076"/>
          <ac:spMkLst>
            <pc:docMk/>
            <pc:sldMk cId="2100527353" sldId="267"/>
            <ac:spMk id="39" creationId="{6CD3BE36-2642-5B6F-E569-63B6E4F827AB}"/>
          </ac:spMkLst>
        </pc:spChg>
        <pc:spChg chg="mod">
          <ac:chgData name="Nikki Petrazzuolo Whitaker" userId="88a9d5b2-071d-4332-9c6f-08a7b3eca95a" providerId="ADAL" clId="{5F8AED5A-0846-4265-8180-454803F2855B}" dt="2026-09-02T18:34:44.042" v="2394" actId="1076"/>
          <ac:spMkLst>
            <pc:docMk/>
            <pc:sldMk cId="2100527353" sldId="267"/>
            <ac:spMk id="41" creationId="{6D13FB94-666D-D908-F8C1-07F150FF69EB}"/>
          </ac:spMkLst>
        </pc:spChg>
        <pc:spChg chg="mod">
          <ac:chgData name="Nikki Petrazzuolo Whitaker" userId="88a9d5b2-071d-4332-9c6f-08a7b3eca95a" providerId="ADAL" clId="{5F8AED5A-0846-4265-8180-454803F2855B}" dt="2026-09-02T18:34:44.042" v="2394" actId="1076"/>
          <ac:spMkLst>
            <pc:docMk/>
            <pc:sldMk cId="2100527353" sldId="267"/>
            <ac:spMk id="42" creationId="{47720751-056B-7B5C-6C55-421F4E2D14AA}"/>
          </ac:spMkLst>
        </pc:spChg>
        <pc:spChg chg="mod">
          <ac:chgData name="Nikki Petrazzuolo Whitaker" userId="88a9d5b2-071d-4332-9c6f-08a7b3eca95a" providerId="ADAL" clId="{5F8AED5A-0846-4265-8180-454803F2855B}" dt="2026-09-02T18:34:44.042" v="2394" actId="1076"/>
          <ac:spMkLst>
            <pc:docMk/>
            <pc:sldMk cId="2100527353" sldId="267"/>
            <ac:spMk id="46" creationId="{18F779C1-0FBC-4A7D-145E-B5E31B9B2F02}"/>
          </ac:spMkLst>
        </pc:spChg>
        <pc:spChg chg="mod">
          <ac:chgData name="Nikki Petrazzuolo Whitaker" userId="88a9d5b2-071d-4332-9c6f-08a7b3eca95a" providerId="ADAL" clId="{5F8AED5A-0846-4265-8180-454803F2855B}" dt="2026-09-02T18:34:31.510" v="2388" actId="1076"/>
          <ac:spMkLst>
            <pc:docMk/>
            <pc:sldMk cId="2100527353" sldId="267"/>
            <ac:spMk id="50" creationId="{1B683A4C-180A-65CE-BFB8-C29532778D7F}"/>
          </ac:spMkLst>
        </pc:spChg>
        <pc:spChg chg="mod">
          <ac:chgData name="Nikki Petrazzuolo Whitaker" userId="88a9d5b2-071d-4332-9c6f-08a7b3eca95a" providerId="ADAL" clId="{5F8AED5A-0846-4265-8180-454803F2855B}" dt="2026-09-02T18:34:31.510" v="2388" actId="1076"/>
          <ac:spMkLst>
            <pc:docMk/>
            <pc:sldMk cId="2100527353" sldId="267"/>
            <ac:spMk id="51" creationId="{3BCEED09-FCB1-A64A-81A0-789F31B36D91}"/>
          </ac:spMkLst>
        </pc:spChg>
        <pc:spChg chg="mod">
          <ac:chgData name="Nikki Petrazzuolo Whitaker" userId="88a9d5b2-071d-4332-9c6f-08a7b3eca95a" providerId="ADAL" clId="{5F8AED5A-0846-4265-8180-454803F2855B}" dt="2026-09-02T18:34:38.902" v="2392" actId="1076"/>
          <ac:spMkLst>
            <pc:docMk/>
            <pc:sldMk cId="2100527353" sldId="267"/>
            <ac:spMk id="60" creationId="{F8342DB6-B85A-61A7-82BC-CD05F9B46C6C}"/>
          </ac:spMkLst>
        </pc:spChg>
        <pc:spChg chg="mod">
          <ac:chgData name="Nikki Petrazzuolo Whitaker" userId="88a9d5b2-071d-4332-9c6f-08a7b3eca95a" providerId="ADAL" clId="{5F8AED5A-0846-4265-8180-454803F2855B}" dt="2026-09-02T18:34:38.902" v="2392" actId="1076"/>
          <ac:spMkLst>
            <pc:docMk/>
            <pc:sldMk cId="2100527353" sldId="267"/>
            <ac:spMk id="62" creationId="{4849BF83-6384-DD9D-7818-A16731366E15}"/>
          </ac:spMkLst>
        </pc:spChg>
        <pc:spChg chg="mod">
          <ac:chgData name="Nikki Petrazzuolo Whitaker" userId="88a9d5b2-071d-4332-9c6f-08a7b3eca95a" providerId="ADAL" clId="{5F8AED5A-0846-4265-8180-454803F2855B}" dt="2026-09-02T18:34:38.902" v="2392" actId="1076"/>
          <ac:spMkLst>
            <pc:docMk/>
            <pc:sldMk cId="2100527353" sldId="267"/>
            <ac:spMk id="63" creationId="{D48F8A25-301B-90CB-5580-7A87BC2094BE}"/>
          </ac:spMkLst>
        </pc:spChg>
        <pc:spChg chg="mod">
          <ac:chgData name="Nikki Petrazzuolo Whitaker" userId="88a9d5b2-071d-4332-9c6f-08a7b3eca95a" providerId="ADAL" clId="{5F8AED5A-0846-4265-8180-454803F2855B}" dt="2026-09-02T18:34:38.902" v="2392" actId="1076"/>
          <ac:spMkLst>
            <pc:docMk/>
            <pc:sldMk cId="2100527353" sldId="267"/>
            <ac:spMk id="64" creationId="{19870BBB-4319-DE97-CC1F-0DE6DA690EC7}"/>
          </ac:spMkLst>
        </pc:spChg>
        <pc:spChg chg="mod">
          <ac:chgData name="Nikki Petrazzuolo Whitaker" userId="88a9d5b2-071d-4332-9c6f-08a7b3eca95a" providerId="ADAL" clId="{5F8AED5A-0846-4265-8180-454803F2855B}" dt="2026-09-02T18:34:38.902" v="2392" actId="1076"/>
          <ac:spMkLst>
            <pc:docMk/>
            <pc:sldMk cId="2100527353" sldId="267"/>
            <ac:spMk id="65" creationId="{580E1664-6F74-F560-8ED4-35FC5D8F6F44}"/>
          </ac:spMkLst>
        </pc:spChg>
        <pc:spChg chg="mod">
          <ac:chgData name="Nikki Petrazzuolo Whitaker" userId="88a9d5b2-071d-4332-9c6f-08a7b3eca95a" providerId="ADAL" clId="{5F8AED5A-0846-4265-8180-454803F2855B}" dt="2026-09-02T18:34:38.902" v="2392" actId="1076"/>
          <ac:spMkLst>
            <pc:docMk/>
            <pc:sldMk cId="2100527353" sldId="267"/>
            <ac:spMk id="67" creationId="{794F8625-DFA3-4ED3-0713-137CB7DE5591}"/>
          </ac:spMkLst>
        </pc:spChg>
        <pc:spChg chg="mod">
          <ac:chgData name="Nikki Petrazzuolo Whitaker" userId="88a9d5b2-071d-4332-9c6f-08a7b3eca95a" providerId="ADAL" clId="{5F8AED5A-0846-4265-8180-454803F2855B}" dt="2026-09-02T18:34:38.902" v="2392" actId="1076"/>
          <ac:spMkLst>
            <pc:docMk/>
            <pc:sldMk cId="2100527353" sldId="267"/>
            <ac:spMk id="68" creationId="{1C9FD7B0-012E-9BDA-8292-F9A07EABE7D1}"/>
          </ac:spMkLst>
        </pc:spChg>
        <pc:spChg chg="mod">
          <ac:chgData name="Nikki Petrazzuolo Whitaker" userId="88a9d5b2-071d-4332-9c6f-08a7b3eca95a" providerId="ADAL" clId="{5F8AED5A-0846-4265-8180-454803F2855B}" dt="2026-09-02T18:34:38.902" v="2392" actId="1076"/>
          <ac:spMkLst>
            <pc:docMk/>
            <pc:sldMk cId="2100527353" sldId="267"/>
            <ac:spMk id="70" creationId="{F6A880D4-9D8B-D3DE-7979-027217BF182D}"/>
          </ac:spMkLst>
        </pc:spChg>
        <pc:spChg chg="mod">
          <ac:chgData name="Nikki Petrazzuolo Whitaker" userId="88a9d5b2-071d-4332-9c6f-08a7b3eca95a" providerId="ADAL" clId="{5F8AED5A-0846-4265-8180-454803F2855B}" dt="2026-09-02T18:34:38.902" v="2392" actId="1076"/>
          <ac:spMkLst>
            <pc:docMk/>
            <pc:sldMk cId="2100527353" sldId="267"/>
            <ac:spMk id="71" creationId="{F2E7ADBA-A941-7747-2229-282E0DDC2060}"/>
          </ac:spMkLst>
        </pc:spChg>
        <pc:spChg chg="mod">
          <ac:chgData name="Nikki Petrazzuolo Whitaker" userId="88a9d5b2-071d-4332-9c6f-08a7b3eca95a" providerId="ADAL" clId="{5F8AED5A-0846-4265-8180-454803F2855B}" dt="2026-09-02T18:34:38.902" v="2392" actId="1076"/>
          <ac:spMkLst>
            <pc:docMk/>
            <pc:sldMk cId="2100527353" sldId="267"/>
            <ac:spMk id="72" creationId="{122E44A0-BDD0-8788-B68F-3C04B85BF0B4}"/>
          </ac:spMkLst>
        </pc:spChg>
        <pc:spChg chg="mod">
          <ac:chgData name="Nikki Petrazzuolo Whitaker" userId="88a9d5b2-071d-4332-9c6f-08a7b3eca95a" providerId="ADAL" clId="{5F8AED5A-0846-4265-8180-454803F2855B}" dt="2026-09-02T18:34:48.256" v="2396" actId="1076"/>
          <ac:spMkLst>
            <pc:docMk/>
            <pc:sldMk cId="2100527353" sldId="267"/>
            <ac:spMk id="76" creationId="{96A7FA29-58C5-8704-338E-3BA054FF1E7E}"/>
          </ac:spMkLst>
        </pc:spChg>
        <pc:spChg chg="mod">
          <ac:chgData name="Nikki Petrazzuolo Whitaker" userId="88a9d5b2-071d-4332-9c6f-08a7b3eca95a" providerId="ADAL" clId="{5F8AED5A-0846-4265-8180-454803F2855B}" dt="2026-09-02T18:34:48.256" v="2396" actId="1076"/>
          <ac:spMkLst>
            <pc:docMk/>
            <pc:sldMk cId="2100527353" sldId="267"/>
            <ac:spMk id="77" creationId="{F4EA65CA-2898-76F2-228D-88711A8BB58B}"/>
          </ac:spMkLst>
        </pc:spChg>
        <pc:spChg chg="mod">
          <ac:chgData name="Nikki Petrazzuolo Whitaker" userId="88a9d5b2-071d-4332-9c6f-08a7b3eca95a" providerId="ADAL" clId="{5F8AED5A-0846-4265-8180-454803F2855B}" dt="2026-09-02T18:34:45.736" v="2395" actId="1076"/>
          <ac:spMkLst>
            <pc:docMk/>
            <pc:sldMk cId="2100527353" sldId="267"/>
            <ac:spMk id="81" creationId="{F1896624-AC55-4BFE-57F7-9F1F8534F460}"/>
          </ac:spMkLst>
        </pc:spChg>
        <pc:spChg chg="mod">
          <ac:chgData name="Nikki Petrazzuolo Whitaker" userId="88a9d5b2-071d-4332-9c6f-08a7b3eca95a" providerId="ADAL" clId="{5F8AED5A-0846-4265-8180-454803F2855B}" dt="2026-09-02T18:34:45.736" v="2395" actId="1076"/>
          <ac:spMkLst>
            <pc:docMk/>
            <pc:sldMk cId="2100527353" sldId="267"/>
            <ac:spMk id="82" creationId="{B62FCB35-F17D-EE1D-6701-70DAA7141857}"/>
          </ac:spMkLst>
        </pc:spChg>
        <pc:grpChg chg="mod">
          <ac:chgData name="Nikki Petrazzuolo Whitaker" userId="88a9d5b2-071d-4332-9c6f-08a7b3eca95a" providerId="ADAL" clId="{5F8AED5A-0846-4265-8180-454803F2855B}" dt="2026-09-02T18:34:31.510" v="2388" actId="1076"/>
          <ac:grpSpMkLst>
            <pc:docMk/>
            <pc:sldMk cId="2100527353" sldId="267"/>
            <ac:grpSpMk id="47" creationId="{1DE4DC13-8AD3-3CFC-1AA8-557C79A5B9B8}"/>
          </ac:grpSpMkLst>
        </pc:grpChg>
        <pc:grpChg chg="mod">
          <ac:chgData name="Nikki Petrazzuolo Whitaker" userId="88a9d5b2-071d-4332-9c6f-08a7b3eca95a" providerId="ADAL" clId="{5F8AED5A-0846-4265-8180-454803F2855B}" dt="2026-09-02T18:34:31.510" v="2388" actId="1076"/>
          <ac:grpSpMkLst>
            <pc:docMk/>
            <pc:sldMk cId="2100527353" sldId="267"/>
            <ac:grpSpMk id="48" creationId="{B7202E07-B006-80C1-5694-0EE6B4931002}"/>
          </ac:grpSpMkLst>
        </pc:grpChg>
        <pc:grpChg chg="mod">
          <ac:chgData name="Nikki Petrazzuolo Whitaker" userId="88a9d5b2-071d-4332-9c6f-08a7b3eca95a" providerId="ADAL" clId="{5F8AED5A-0846-4265-8180-454803F2855B}" dt="2026-09-02T18:34:48.256" v="2396" actId="1076"/>
          <ac:grpSpMkLst>
            <pc:docMk/>
            <pc:sldMk cId="2100527353" sldId="267"/>
            <ac:grpSpMk id="73" creationId="{57DAF93E-9E2C-35B3-AE2F-632647B8617E}"/>
          </ac:grpSpMkLst>
        </pc:grpChg>
        <pc:grpChg chg="mod">
          <ac:chgData name="Nikki Petrazzuolo Whitaker" userId="88a9d5b2-071d-4332-9c6f-08a7b3eca95a" providerId="ADAL" clId="{5F8AED5A-0846-4265-8180-454803F2855B}" dt="2026-09-02T18:34:48.256" v="2396" actId="1076"/>
          <ac:grpSpMkLst>
            <pc:docMk/>
            <pc:sldMk cId="2100527353" sldId="267"/>
            <ac:grpSpMk id="74" creationId="{73D570C3-CE40-CDC5-902A-4F777B420658}"/>
          </ac:grpSpMkLst>
        </pc:grpChg>
        <pc:grpChg chg="mod">
          <ac:chgData name="Nikki Petrazzuolo Whitaker" userId="88a9d5b2-071d-4332-9c6f-08a7b3eca95a" providerId="ADAL" clId="{5F8AED5A-0846-4265-8180-454803F2855B}" dt="2026-09-02T18:34:45.736" v="2395" actId="1076"/>
          <ac:grpSpMkLst>
            <pc:docMk/>
            <pc:sldMk cId="2100527353" sldId="267"/>
            <ac:grpSpMk id="78" creationId="{97680406-EAC8-67AA-3E3B-C58199830CEA}"/>
          </ac:grpSpMkLst>
        </pc:grpChg>
        <pc:grpChg chg="mod">
          <ac:chgData name="Nikki Petrazzuolo Whitaker" userId="88a9d5b2-071d-4332-9c6f-08a7b3eca95a" providerId="ADAL" clId="{5F8AED5A-0846-4265-8180-454803F2855B}" dt="2026-09-02T18:34:45.736" v="2395" actId="1076"/>
          <ac:grpSpMkLst>
            <pc:docMk/>
            <pc:sldMk cId="2100527353" sldId="267"/>
            <ac:grpSpMk id="79" creationId="{9857C729-6DF3-9D4A-35C6-9CFF29593C04}"/>
          </ac:grpSpMkLst>
        </pc:grpChg>
        <pc:picChg chg="mod">
          <ac:chgData name="Nikki Petrazzuolo Whitaker" userId="88a9d5b2-071d-4332-9c6f-08a7b3eca95a" providerId="ADAL" clId="{5F8AED5A-0846-4265-8180-454803F2855B}" dt="2026-09-02T18:34:31.510" v="2388" actId="1076"/>
          <ac:picMkLst>
            <pc:docMk/>
            <pc:sldMk cId="2100527353" sldId="267"/>
            <ac:picMk id="49" creationId="{8B45A422-3AC6-F76A-52C7-3FC4AD01A5DA}"/>
          </ac:picMkLst>
        </pc:picChg>
        <pc:picChg chg="mod">
          <ac:chgData name="Nikki Petrazzuolo Whitaker" userId="88a9d5b2-071d-4332-9c6f-08a7b3eca95a" providerId="ADAL" clId="{5F8AED5A-0846-4265-8180-454803F2855B}" dt="2026-09-02T18:34:48.256" v="2396" actId="1076"/>
          <ac:picMkLst>
            <pc:docMk/>
            <pc:sldMk cId="2100527353" sldId="267"/>
            <ac:picMk id="75" creationId="{D9F505CD-A11F-ACDA-83D8-F63DCA43BBD8}"/>
          </ac:picMkLst>
        </pc:picChg>
        <pc:picChg chg="mod">
          <ac:chgData name="Nikki Petrazzuolo Whitaker" userId="88a9d5b2-071d-4332-9c6f-08a7b3eca95a" providerId="ADAL" clId="{5F8AED5A-0846-4265-8180-454803F2855B}" dt="2026-09-02T18:34:45.736" v="2395" actId="1076"/>
          <ac:picMkLst>
            <pc:docMk/>
            <pc:sldMk cId="2100527353" sldId="267"/>
            <ac:picMk id="80" creationId="{CEE9D1A8-9E17-52C9-F165-B7BD924A793A}"/>
          </ac:picMkLst>
        </pc:picChg>
      </pc:sldChg>
      <pc:sldChg chg="addSp delSp modSp mod">
        <pc:chgData name="Nikki Petrazzuolo Whitaker" userId="88a9d5b2-071d-4332-9c6f-08a7b3eca95a" providerId="ADAL" clId="{5F8AED5A-0846-4265-8180-454803F2855B}" dt="2026-09-09T01:02:34.789" v="2592" actId="115"/>
        <pc:sldMkLst>
          <pc:docMk/>
          <pc:sldMk cId="501813958" sldId="268"/>
        </pc:sldMkLst>
        <pc:spChg chg="add mod">
          <ac:chgData name="Nikki Petrazzuolo Whitaker" userId="88a9d5b2-071d-4332-9c6f-08a7b3eca95a" providerId="ADAL" clId="{5F8AED5A-0846-4265-8180-454803F2855B}" dt="2026-09-09T01:02:34.789" v="2592" actId="115"/>
          <ac:spMkLst>
            <pc:docMk/>
            <pc:sldMk cId="501813958" sldId="268"/>
            <ac:spMk id="6" creationId="{119489B5-5D0A-275A-38B8-00722D222F1D}"/>
          </ac:spMkLst>
        </pc:spChg>
      </pc:sldChg>
      <pc:sldChg chg="addSp delSp modSp mod">
        <pc:chgData name="Nikki Petrazzuolo Whitaker" userId="88a9d5b2-071d-4332-9c6f-08a7b3eca95a" providerId="ADAL" clId="{5F8AED5A-0846-4265-8180-454803F2855B}" dt="2026-09-02T18:37:02.209" v="2433" actId="1076"/>
        <pc:sldMkLst>
          <pc:docMk/>
          <pc:sldMk cId="1051988905" sldId="269"/>
        </pc:sldMkLst>
        <pc:spChg chg="mod">
          <ac:chgData name="Nikki Petrazzuolo Whitaker" userId="88a9d5b2-071d-4332-9c6f-08a7b3eca95a" providerId="ADAL" clId="{5F8AED5A-0846-4265-8180-454803F2855B}" dt="2026-09-02T18:36:52.946" v="2428" actId="1076"/>
          <ac:spMkLst>
            <pc:docMk/>
            <pc:sldMk cId="1051988905" sldId="269"/>
            <ac:spMk id="2" creationId="{2C4D5867-3400-F404-4F36-813F9CF8B826}"/>
          </ac:spMkLst>
        </pc:spChg>
        <pc:spChg chg="mod">
          <ac:chgData name="Nikki Petrazzuolo Whitaker" userId="88a9d5b2-071d-4332-9c6f-08a7b3eca95a" providerId="ADAL" clId="{5F8AED5A-0846-4265-8180-454803F2855B}" dt="2026-09-02T18:36:08.402" v="2407" actId="1076"/>
          <ac:spMkLst>
            <pc:docMk/>
            <pc:sldMk cId="1051988905" sldId="269"/>
            <ac:spMk id="3" creationId="{D77568FE-6890-10F8-7A80-709F88BDF9B1}"/>
          </ac:spMkLst>
        </pc:spChg>
        <pc:picChg chg="add mod">
          <ac:chgData name="Nikki Petrazzuolo Whitaker" userId="88a9d5b2-071d-4332-9c6f-08a7b3eca95a" providerId="ADAL" clId="{5F8AED5A-0846-4265-8180-454803F2855B}" dt="2026-09-02T18:37:02.209" v="2433" actId="1076"/>
          <ac:picMkLst>
            <pc:docMk/>
            <pc:sldMk cId="1051988905" sldId="269"/>
            <ac:picMk id="6" creationId="{C6E14672-B415-62EE-C221-2853F423E5F2}"/>
          </ac:picMkLst>
        </pc:picChg>
        <pc:picChg chg="mod">
          <ac:chgData name="Nikki Petrazzuolo Whitaker" userId="88a9d5b2-071d-4332-9c6f-08a7b3eca95a" providerId="ADAL" clId="{5F8AED5A-0846-4265-8180-454803F2855B}" dt="2026-09-02T18:36:55.264" v="2429" actId="1076"/>
          <ac:picMkLst>
            <pc:docMk/>
            <pc:sldMk cId="1051988905" sldId="269"/>
            <ac:picMk id="9" creationId="{89846B89-2C8E-3226-D880-BD372C4D8766}"/>
          </ac:picMkLst>
        </pc:picChg>
        <pc:picChg chg="add mod">
          <ac:chgData name="Nikki Petrazzuolo Whitaker" userId="88a9d5b2-071d-4332-9c6f-08a7b3eca95a" providerId="ADAL" clId="{5F8AED5A-0846-4265-8180-454803F2855B}" dt="2026-09-02T18:37:01.007" v="2432" actId="1076"/>
          <ac:picMkLst>
            <pc:docMk/>
            <pc:sldMk cId="1051988905" sldId="269"/>
            <ac:picMk id="10" creationId="{8B401DEB-1BC2-E4CE-D13D-C91EEF91AB68}"/>
          </ac:picMkLst>
        </pc:picChg>
      </pc:sldChg>
      <pc:sldChg chg="modSp mod">
        <pc:chgData name="Nikki Petrazzuolo Whitaker" userId="88a9d5b2-071d-4332-9c6f-08a7b3eca95a" providerId="ADAL" clId="{5F8AED5A-0846-4265-8180-454803F2855B}" dt="2026-09-09T01:05:39.463" v="2625" actId="113"/>
        <pc:sldMkLst>
          <pc:docMk/>
          <pc:sldMk cId="841196783" sldId="270"/>
        </pc:sldMkLst>
        <pc:spChg chg="mod">
          <ac:chgData name="Nikki Petrazzuolo Whitaker" userId="88a9d5b2-071d-4332-9c6f-08a7b3eca95a" providerId="ADAL" clId="{5F8AED5A-0846-4265-8180-454803F2855B}" dt="2026-09-02T16:14:20.981" v="536" actId="20577"/>
          <ac:spMkLst>
            <pc:docMk/>
            <pc:sldMk cId="841196783" sldId="270"/>
            <ac:spMk id="2" creationId="{AE7D579A-460B-080F-6247-7C6212DB6CE7}"/>
          </ac:spMkLst>
        </pc:spChg>
        <pc:spChg chg="mod">
          <ac:chgData name="Nikki Petrazzuolo Whitaker" userId="88a9d5b2-071d-4332-9c6f-08a7b3eca95a" providerId="ADAL" clId="{5F8AED5A-0846-4265-8180-454803F2855B}" dt="2026-09-02T16:13:41.306" v="520" actId="20577"/>
          <ac:spMkLst>
            <pc:docMk/>
            <pc:sldMk cId="841196783" sldId="270"/>
            <ac:spMk id="14" creationId="{784FD14E-FAF9-5B7E-EE8C-851B3216FF00}"/>
          </ac:spMkLst>
        </pc:spChg>
        <pc:spChg chg="mod">
          <ac:chgData name="Nikki Petrazzuolo Whitaker" userId="88a9d5b2-071d-4332-9c6f-08a7b3eca95a" providerId="ADAL" clId="{5F8AED5A-0846-4265-8180-454803F2855B}" dt="2026-09-09T01:05:20.698" v="2601" actId="20577"/>
          <ac:spMkLst>
            <pc:docMk/>
            <pc:sldMk cId="841196783" sldId="270"/>
            <ac:spMk id="18" creationId="{FBF8707A-4443-E905-B13F-C49718F8BDAE}"/>
          </ac:spMkLst>
        </pc:spChg>
        <pc:spChg chg="mod">
          <ac:chgData name="Nikki Petrazzuolo Whitaker" userId="88a9d5b2-071d-4332-9c6f-08a7b3eca95a" providerId="ADAL" clId="{5F8AED5A-0846-4265-8180-454803F2855B}" dt="2026-09-02T16:13:21.841" v="502" actId="20577"/>
          <ac:spMkLst>
            <pc:docMk/>
            <pc:sldMk cId="841196783" sldId="270"/>
            <ac:spMk id="20" creationId="{CCE005CB-A2AC-AAD3-20AD-208436C41419}"/>
          </ac:spMkLst>
        </pc:spChg>
        <pc:spChg chg="mod">
          <ac:chgData name="Nikki Petrazzuolo Whitaker" userId="88a9d5b2-071d-4332-9c6f-08a7b3eca95a" providerId="ADAL" clId="{5F8AED5A-0846-4265-8180-454803F2855B}" dt="2026-09-09T01:05:24.097" v="2604" actId="20577"/>
          <ac:spMkLst>
            <pc:docMk/>
            <pc:sldMk cId="841196783" sldId="270"/>
            <ac:spMk id="24" creationId="{4C5EA627-3070-994A-A1B2-91A4E4BABE93}"/>
          </ac:spMkLst>
        </pc:spChg>
        <pc:spChg chg="mod">
          <ac:chgData name="Nikki Petrazzuolo Whitaker" userId="88a9d5b2-071d-4332-9c6f-08a7b3eca95a" providerId="ADAL" clId="{5F8AED5A-0846-4265-8180-454803F2855B}" dt="2026-09-02T16:13:27.189" v="510" actId="20577"/>
          <ac:spMkLst>
            <pc:docMk/>
            <pc:sldMk cId="841196783" sldId="270"/>
            <ac:spMk id="26" creationId="{36A85BCF-AA17-75F2-7A0F-F9E90DDF9CB9}"/>
          </ac:spMkLst>
        </pc:spChg>
        <pc:spChg chg="mod">
          <ac:chgData name="Nikki Petrazzuolo Whitaker" userId="88a9d5b2-071d-4332-9c6f-08a7b3eca95a" providerId="ADAL" clId="{5F8AED5A-0846-4265-8180-454803F2855B}" dt="2026-09-09T01:05:33.136" v="2624" actId="20577"/>
          <ac:spMkLst>
            <pc:docMk/>
            <pc:sldMk cId="841196783" sldId="270"/>
            <ac:spMk id="30" creationId="{FDFD993E-68FE-A28E-D685-BCEB8D00313D}"/>
          </ac:spMkLst>
        </pc:spChg>
        <pc:spChg chg="mod">
          <ac:chgData name="Nikki Petrazzuolo Whitaker" userId="88a9d5b2-071d-4332-9c6f-08a7b3eca95a" providerId="ADAL" clId="{5F8AED5A-0846-4265-8180-454803F2855B}" dt="2026-09-09T01:05:39.463" v="2625" actId="113"/>
          <ac:spMkLst>
            <pc:docMk/>
            <pc:sldMk cId="841196783" sldId="270"/>
            <ac:spMk id="32" creationId="{62A820E9-93E0-86CC-258E-6451A566C3B3}"/>
          </ac:spMkLst>
        </pc:spChg>
      </pc:sldChg>
      <pc:sldChg chg="addSp modSp mod modNotesTx">
        <pc:chgData name="Nikki Petrazzuolo Whitaker" userId="88a9d5b2-071d-4332-9c6f-08a7b3eca95a" providerId="ADAL" clId="{5F8AED5A-0846-4265-8180-454803F2855B}" dt="2026-09-09T14:14:15.385" v="2707" actId="1076"/>
        <pc:sldMkLst>
          <pc:docMk/>
          <pc:sldMk cId="973850509" sldId="271"/>
        </pc:sldMkLst>
        <pc:spChg chg="add mod">
          <ac:chgData name="Nikki Petrazzuolo Whitaker" userId="88a9d5b2-071d-4332-9c6f-08a7b3eca95a" providerId="ADAL" clId="{5F8AED5A-0846-4265-8180-454803F2855B}" dt="2026-09-09T14:13:59.828" v="2706" actId="207"/>
          <ac:spMkLst>
            <pc:docMk/>
            <pc:sldMk cId="973850509" sldId="271"/>
            <ac:spMk id="7" creationId="{EA9BEFDD-DDA1-A32B-236A-304BF1AF796A}"/>
          </ac:spMkLst>
        </pc:spChg>
        <pc:picChg chg="add mod">
          <ac:chgData name="Nikki Petrazzuolo Whitaker" userId="88a9d5b2-071d-4332-9c6f-08a7b3eca95a" providerId="ADAL" clId="{5F8AED5A-0846-4265-8180-454803F2855B}" dt="2026-09-09T14:14:15.385" v="2707" actId="1076"/>
          <ac:picMkLst>
            <pc:docMk/>
            <pc:sldMk cId="973850509" sldId="271"/>
            <ac:picMk id="6" creationId="{67942DFE-C5EC-30E5-4F71-160BE8459FAB}"/>
          </ac:picMkLst>
        </pc:picChg>
      </pc:sldChg>
      <pc:sldChg chg="modSp mod ord">
        <pc:chgData name="Nikki Petrazzuolo Whitaker" userId="88a9d5b2-071d-4332-9c6f-08a7b3eca95a" providerId="ADAL" clId="{5F8AED5A-0846-4265-8180-454803F2855B}" dt="2026-09-09T00:59:31.150" v="2501" actId="20577"/>
        <pc:sldMkLst>
          <pc:docMk/>
          <pc:sldMk cId="3247038036" sldId="272"/>
        </pc:sldMkLst>
        <pc:spChg chg="mod">
          <ac:chgData name="Nikki Petrazzuolo Whitaker" userId="88a9d5b2-071d-4332-9c6f-08a7b3eca95a" providerId="ADAL" clId="{5F8AED5A-0846-4265-8180-454803F2855B}" dt="2026-09-02T18:04:06.773" v="2362" actId="20577"/>
          <ac:spMkLst>
            <pc:docMk/>
            <pc:sldMk cId="3247038036" sldId="272"/>
            <ac:spMk id="2" creationId="{6F7444ED-55AC-7EBF-AA45-99E26D8F13E5}"/>
          </ac:spMkLst>
        </pc:spChg>
        <pc:spChg chg="mod">
          <ac:chgData name="Nikki Petrazzuolo Whitaker" userId="88a9d5b2-071d-4332-9c6f-08a7b3eca95a" providerId="ADAL" clId="{5F8AED5A-0846-4265-8180-454803F2855B}" dt="2026-09-09T00:59:31.150" v="2501" actId="20577"/>
          <ac:spMkLst>
            <pc:docMk/>
            <pc:sldMk cId="3247038036" sldId="272"/>
            <ac:spMk id="69" creationId="{32142E6C-34CD-DEBB-73F5-8377C58867FD}"/>
          </ac:spMkLst>
        </pc:spChg>
      </pc:sldChg>
      <pc:sldChg chg="modSp mod">
        <pc:chgData name="Nikki Petrazzuolo Whitaker" userId="88a9d5b2-071d-4332-9c6f-08a7b3eca95a" providerId="ADAL" clId="{5F8AED5A-0846-4265-8180-454803F2855B}" dt="2026-09-02T18:06:34.185" v="2386" actId="1076"/>
        <pc:sldMkLst>
          <pc:docMk/>
          <pc:sldMk cId="828375042" sldId="273"/>
        </pc:sldMkLst>
        <pc:spChg chg="mod">
          <ac:chgData name="Nikki Petrazzuolo Whitaker" userId="88a9d5b2-071d-4332-9c6f-08a7b3eca95a" providerId="ADAL" clId="{5F8AED5A-0846-4265-8180-454803F2855B}" dt="2026-09-02T18:06:34.185" v="2386" actId="1076"/>
          <ac:spMkLst>
            <pc:docMk/>
            <pc:sldMk cId="828375042" sldId="273"/>
            <ac:spMk id="2" creationId="{E0DAC96A-34FE-D47E-D726-F68E64C60653}"/>
          </ac:spMkLst>
        </pc:spChg>
      </pc:sldChg>
      <pc:sldChg chg="modSp mod">
        <pc:chgData name="Nikki Petrazzuolo Whitaker" userId="88a9d5b2-071d-4332-9c6f-08a7b3eca95a" providerId="ADAL" clId="{5F8AED5A-0846-4265-8180-454803F2855B}" dt="2026-09-02T16:09:07.618" v="281" actId="14100"/>
        <pc:sldMkLst>
          <pc:docMk/>
          <pc:sldMk cId="1821106486" sldId="274"/>
        </pc:sldMkLst>
        <pc:spChg chg="mod">
          <ac:chgData name="Nikki Petrazzuolo Whitaker" userId="88a9d5b2-071d-4332-9c6f-08a7b3eca95a" providerId="ADAL" clId="{5F8AED5A-0846-4265-8180-454803F2855B}" dt="2026-09-02T16:09:07.618" v="281" actId="14100"/>
          <ac:spMkLst>
            <pc:docMk/>
            <pc:sldMk cId="1821106486" sldId="274"/>
            <ac:spMk id="2" creationId="{5DF02DC6-A451-F191-6260-6DB1AFA37A64}"/>
          </ac:spMkLst>
        </pc:spChg>
        <pc:spChg chg="mod">
          <ac:chgData name="Nikki Petrazzuolo Whitaker" userId="88a9d5b2-071d-4332-9c6f-08a7b3eca95a" providerId="ADAL" clId="{5F8AED5A-0846-4265-8180-454803F2855B}" dt="2026-09-02T16:08:07.324" v="216" actId="1076"/>
          <ac:spMkLst>
            <pc:docMk/>
            <pc:sldMk cId="1821106486" sldId="274"/>
            <ac:spMk id="3" creationId="{22C2F8D6-AF06-7C12-4863-A58E15A358EB}"/>
          </ac:spMkLst>
        </pc:spChg>
        <pc:spChg chg="mod">
          <ac:chgData name="Nikki Petrazzuolo Whitaker" userId="88a9d5b2-071d-4332-9c6f-08a7b3eca95a" providerId="ADAL" clId="{5F8AED5A-0846-4265-8180-454803F2855B}" dt="2026-09-02T16:07:31.128" v="149" actId="1076"/>
          <ac:spMkLst>
            <pc:docMk/>
            <pc:sldMk cId="1821106486" sldId="274"/>
            <ac:spMk id="4" creationId="{7F34CA33-9CF3-9254-4583-560ADDB70352}"/>
          </ac:spMkLst>
        </pc:spChg>
        <pc:spChg chg="mod">
          <ac:chgData name="Nikki Petrazzuolo Whitaker" userId="88a9d5b2-071d-4332-9c6f-08a7b3eca95a" providerId="ADAL" clId="{5F8AED5A-0846-4265-8180-454803F2855B}" dt="2026-09-02T16:08:30.905" v="259" actId="14100"/>
          <ac:spMkLst>
            <pc:docMk/>
            <pc:sldMk cId="1821106486" sldId="274"/>
            <ac:spMk id="5" creationId="{E30F54DE-86A4-5DE6-E1D4-6DDA8EF624B0}"/>
          </ac:spMkLst>
        </pc:spChg>
        <pc:spChg chg="mod">
          <ac:chgData name="Nikki Petrazzuolo Whitaker" userId="88a9d5b2-071d-4332-9c6f-08a7b3eca95a" providerId="ADAL" clId="{5F8AED5A-0846-4265-8180-454803F2855B}" dt="2026-09-02T16:07:36.883" v="151" actId="1076"/>
          <ac:spMkLst>
            <pc:docMk/>
            <pc:sldMk cId="1821106486" sldId="274"/>
            <ac:spMk id="6" creationId="{0887E013-C35B-A7B4-2082-67C6B0CA9F10}"/>
          </ac:spMkLst>
        </pc:spChg>
        <pc:picChg chg="mod">
          <ac:chgData name="Nikki Petrazzuolo Whitaker" userId="88a9d5b2-071d-4332-9c6f-08a7b3eca95a" providerId="ADAL" clId="{5F8AED5A-0846-4265-8180-454803F2855B}" dt="2026-09-02T16:08:27.611" v="258" actId="1076"/>
          <ac:picMkLst>
            <pc:docMk/>
            <pc:sldMk cId="1821106486" sldId="274"/>
            <ac:picMk id="8" creationId="{8070C5DD-304C-E8D3-D7F9-C4D7C2F9D2FB}"/>
          </ac:picMkLst>
        </pc:picChg>
      </pc:sldChg>
      <pc:sldChg chg="modSp mod">
        <pc:chgData name="Nikki Petrazzuolo Whitaker" userId="88a9d5b2-071d-4332-9c6f-08a7b3eca95a" providerId="ADAL" clId="{5F8AED5A-0846-4265-8180-454803F2855B}" dt="2026-09-09T01:08:43.013" v="2673" actId="20577"/>
        <pc:sldMkLst>
          <pc:docMk/>
          <pc:sldMk cId="2429848041" sldId="275"/>
        </pc:sldMkLst>
        <pc:spChg chg="mod">
          <ac:chgData name="Nikki Petrazzuolo Whitaker" userId="88a9d5b2-071d-4332-9c6f-08a7b3eca95a" providerId="ADAL" clId="{5F8AED5A-0846-4265-8180-454803F2855B}" dt="2026-09-09T01:08:43.013" v="2673" actId="20577"/>
          <ac:spMkLst>
            <pc:docMk/>
            <pc:sldMk cId="2429848041" sldId="275"/>
            <ac:spMk id="2" creationId="{92DCA905-3B26-FD79-5856-C40C9103DB45}"/>
          </ac:spMkLst>
        </pc:spChg>
        <pc:spChg chg="mod">
          <ac:chgData name="Nikki Petrazzuolo Whitaker" userId="88a9d5b2-071d-4332-9c6f-08a7b3eca95a" providerId="ADAL" clId="{5F8AED5A-0846-4265-8180-454803F2855B}" dt="2026-09-02T16:09:35.652" v="293" actId="20577"/>
          <ac:spMkLst>
            <pc:docMk/>
            <pc:sldMk cId="2429848041" sldId="275"/>
            <ac:spMk id="39" creationId="{9710560B-EDA0-4B53-6AFD-104F6E5D12F2}"/>
          </ac:spMkLst>
        </pc:spChg>
      </pc:sldChg>
      <pc:sldChg chg="modSp mod">
        <pc:chgData name="Nikki Petrazzuolo Whitaker" userId="88a9d5b2-071d-4332-9c6f-08a7b3eca95a" providerId="ADAL" clId="{5F8AED5A-0846-4265-8180-454803F2855B}" dt="2026-09-02T16:29:41.734" v="2006" actId="313"/>
        <pc:sldMkLst>
          <pc:docMk/>
          <pc:sldMk cId="814169609" sldId="276"/>
        </pc:sldMkLst>
        <pc:spChg chg="mod">
          <ac:chgData name="Nikki Petrazzuolo Whitaker" userId="88a9d5b2-071d-4332-9c6f-08a7b3eca95a" providerId="ADAL" clId="{5F8AED5A-0846-4265-8180-454803F2855B}" dt="2026-09-02T16:29:17.399" v="1991" actId="20577"/>
          <ac:spMkLst>
            <pc:docMk/>
            <pc:sldMk cId="814169609" sldId="276"/>
            <ac:spMk id="2" creationId="{52391EDC-C8EF-0CE2-F042-D4B2B180BE68}"/>
          </ac:spMkLst>
        </pc:spChg>
        <pc:spChg chg="mod">
          <ac:chgData name="Nikki Petrazzuolo Whitaker" userId="88a9d5b2-071d-4332-9c6f-08a7b3eca95a" providerId="ADAL" clId="{5F8AED5A-0846-4265-8180-454803F2855B}" dt="2026-09-02T16:29:41.734" v="2006" actId="313"/>
          <ac:spMkLst>
            <pc:docMk/>
            <pc:sldMk cId="814169609" sldId="276"/>
            <ac:spMk id="30" creationId="{A0677F09-47A2-4CC0-AFFA-27101161D1D6}"/>
          </ac:spMkLst>
        </pc:spChg>
      </pc:sldChg>
      <pc:sldChg chg="addSp delSp modSp mod ord">
        <pc:chgData name="Nikki Petrazzuolo Whitaker" userId="88a9d5b2-071d-4332-9c6f-08a7b3eca95a" providerId="ADAL" clId="{5F8AED5A-0846-4265-8180-454803F2855B}" dt="2026-09-09T01:09:00.381" v="2678"/>
        <pc:sldMkLst>
          <pc:docMk/>
          <pc:sldMk cId="3527988416" sldId="277"/>
        </pc:sldMkLst>
        <pc:spChg chg="mod">
          <ac:chgData name="Nikki Petrazzuolo Whitaker" userId="88a9d5b2-071d-4332-9c6f-08a7b3eca95a" providerId="ADAL" clId="{5F8AED5A-0846-4265-8180-454803F2855B}" dt="2026-09-02T16:35:58.397" v="2181" actId="1076"/>
          <ac:spMkLst>
            <pc:docMk/>
            <pc:sldMk cId="3527988416" sldId="277"/>
            <ac:spMk id="2" creationId="{7428B52A-6D8C-8B4F-CD54-427BF0CABB8E}"/>
          </ac:spMkLst>
        </pc:spChg>
        <pc:spChg chg="mod">
          <ac:chgData name="Nikki Petrazzuolo Whitaker" userId="88a9d5b2-071d-4332-9c6f-08a7b3eca95a" providerId="ADAL" clId="{5F8AED5A-0846-4265-8180-454803F2855B}" dt="2026-09-02T16:39:06.450" v="2232" actId="27107"/>
          <ac:spMkLst>
            <pc:docMk/>
            <pc:sldMk cId="3527988416" sldId="277"/>
            <ac:spMk id="3" creationId="{39CAF7DD-79CC-ACB0-15F7-E73FD1DE846F}"/>
          </ac:spMkLst>
        </pc:spChg>
        <pc:spChg chg="add mod">
          <ac:chgData name="Nikki Petrazzuolo Whitaker" userId="88a9d5b2-071d-4332-9c6f-08a7b3eca95a" providerId="ADAL" clId="{5F8AED5A-0846-4265-8180-454803F2855B}" dt="2026-09-02T16:39:01.295" v="2231" actId="1076"/>
          <ac:spMkLst>
            <pc:docMk/>
            <pc:sldMk cId="3527988416" sldId="277"/>
            <ac:spMk id="10" creationId="{4884EF46-280F-7E31-03D8-9D9F93DC8526}"/>
          </ac:spMkLst>
        </pc:spChg>
        <pc:spChg chg="mod">
          <ac:chgData name="Nikki Petrazzuolo Whitaker" userId="88a9d5b2-071d-4332-9c6f-08a7b3eca95a" providerId="ADAL" clId="{5F8AED5A-0846-4265-8180-454803F2855B}" dt="2026-09-02T18:00:49.464" v="2234" actId="1076"/>
          <ac:spMkLst>
            <pc:docMk/>
            <pc:sldMk cId="3527988416" sldId="277"/>
            <ac:spMk id="11" creationId="{2CB71421-C4B7-22E0-A0AA-5B992E1CC448}"/>
          </ac:spMkLst>
        </pc:spChg>
        <pc:spChg chg="mod">
          <ac:chgData name="Nikki Petrazzuolo Whitaker" userId="88a9d5b2-071d-4332-9c6f-08a7b3eca95a" providerId="ADAL" clId="{5F8AED5A-0846-4265-8180-454803F2855B}" dt="2026-09-02T16:36:32.510" v="2188" actId="1076"/>
          <ac:spMkLst>
            <pc:docMk/>
            <pc:sldMk cId="3527988416" sldId="277"/>
            <ac:spMk id="13" creationId="{FB136360-4964-33C0-78AF-C3B2F2172019}"/>
          </ac:spMkLst>
        </pc:spChg>
        <pc:spChg chg="mod">
          <ac:chgData name="Nikki Petrazzuolo Whitaker" userId="88a9d5b2-071d-4332-9c6f-08a7b3eca95a" providerId="ADAL" clId="{5F8AED5A-0846-4265-8180-454803F2855B}" dt="2026-09-02T18:00:54.227" v="2235" actId="1076"/>
          <ac:spMkLst>
            <pc:docMk/>
            <pc:sldMk cId="3527988416" sldId="277"/>
            <ac:spMk id="15" creationId="{34EE09D2-7F4E-AD3F-D3CE-8188683AEB6F}"/>
          </ac:spMkLst>
        </pc:spChg>
        <pc:picChg chg="mod">
          <ac:chgData name="Nikki Petrazzuolo Whitaker" userId="88a9d5b2-071d-4332-9c6f-08a7b3eca95a" providerId="ADAL" clId="{5F8AED5A-0846-4265-8180-454803F2855B}" dt="2026-09-02T16:36:27.183" v="2186" actId="14100"/>
          <ac:picMkLst>
            <pc:docMk/>
            <pc:sldMk cId="3527988416" sldId="277"/>
            <ac:picMk id="17" creationId="{78A5A220-E080-1F4C-7C1F-159679176C92}"/>
          </ac:picMkLst>
        </pc:picChg>
      </pc:sldChg>
      <pc:sldChg chg="modSp mod">
        <pc:chgData name="Nikki Petrazzuolo Whitaker" userId="88a9d5b2-071d-4332-9c6f-08a7b3eca95a" providerId="ADAL" clId="{5F8AED5A-0846-4265-8180-454803F2855B}" dt="2026-09-02T16:27:21.579" v="1776" actId="1076"/>
        <pc:sldMkLst>
          <pc:docMk/>
          <pc:sldMk cId="3587328078" sldId="279"/>
        </pc:sldMkLst>
        <pc:spChg chg="mod">
          <ac:chgData name="Nikki Petrazzuolo Whitaker" userId="88a9d5b2-071d-4332-9c6f-08a7b3eca95a" providerId="ADAL" clId="{5F8AED5A-0846-4265-8180-454803F2855B}" dt="2026-09-02T16:12:23.075" v="469" actId="20577"/>
          <ac:spMkLst>
            <pc:docMk/>
            <pc:sldMk cId="3587328078" sldId="279"/>
            <ac:spMk id="2" creationId="{E1C2F0DC-469F-F413-8B47-F7159F023A2C}"/>
          </ac:spMkLst>
        </pc:spChg>
        <pc:spChg chg="mod">
          <ac:chgData name="Nikki Petrazzuolo Whitaker" userId="88a9d5b2-071d-4332-9c6f-08a7b3eca95a" providerId="ADAL" clId="{5F8AED5A-0846-4265-8180-454803F2855B}" dt="2026-09-02T16:27:06.294" v="1771" actId="1076"/>
          <ac:spMkLst>
            <pc:docMk/>
            <pc:sldMk cId="3587328078" sldId="279"/>
            <ac:spMk id="5" creationId="{0EA44B1D-0903-E247-1634-EEDF0209740D}"/>
          </ac:spMkLst>
        </pc:spChg>
        <pc:spChg chg="mod">
          <ac:chgData name="Nikki Petrazzuolo Whitaker" userId="88a9d5b2-071d-4332-9c6f-08a7b3eca95a" providerId="ADAL" clId="{5F8AED5A-0846-4265-8180-454803F2855B}" dt="2026-09-02T16:27:13.235" v="1773" actId="1076"/>
          <ac:spMkLst>
            <pc:docMk/>
            <pc:sldMk cId="3587328078" sldId="279"/>
            <ac:spMk id="9" creationId="{0A5351F9-1C1B-26F1-46FB-E6AE5C0997DC}"/>
          </ac:spMkLst>
        </pc:spChg>
        <pc:spChg chg="mod">
          <ac:chgData name="Nikki Petrazzuolo Whitaker" userId="88a9d5b2-071d-4332-9c6f-08a7b3eca95a" providerId="ADAL" clId="{5F8AED5A-0846-4265-8180-454803F2855B}" dt="2026-09-02T16:27:15.529" v="1774" actId="1076"/>
          <ac:spMkLst>
            <pc:docMk/>
            <pc:sldMk cId="3587328078" sldId="279"/>
            <ac:spMk id="11" creationId="{FEF6D26B-DB84-E2EC-5F6A-22EE732714B9}"/>
          </ac:spMkLst>
        </pc:spChg>
        <pc:spChg chg="mod">
          <ac:chgData name="Nikki Petrazzuolo Whitaker" userId="88a9d5b2-071d-4332-9c6f-08a7b3eca95a" providerId="ADAL" clId="{5F8AED5A-0846-4265-8180-454803F2855B}" dt="2026-09-02T16:27:00.509" v="1769" actId="1076"/>
          <ac:spMkLst>
            <pc:docMk/>
            <pc:sldMk cId="3587328078" sldId="279"/>
            <ac:spMk id="13" creationId="{196FCE8E-AB58-4F10-095B-826DE7D38A0C}"/>
          </ac:spMkLst>
        </pc:spChg>
        <pc:spChg chg="mod">
          <ac:chgData name="Nikki Petrazzuolo Whitaker" userId="88a9d5b2-071d-4332-9c6f-08a7b3eca95a" providerId="ADAL" clId="{5F8AED5A-0846-4265-8180-454803F2855B}" dt="2026-09-02T16:27:18.089" v="1775" actId="1076"/>
          <ac:spMkLst>
            <pc:docMk/>
            <pc:sldMk cId="3587328078" sldId="279"/>
            <ac:spMk id="17" creationId="{D879B4F2-4516-48C0-80DE-9BCC96F91B51}"/>
          </ac:spMkLst>
        </pc:spChg>
        <pc:spChg chg="mod">
          <ac:chgData name="Nikki Petrazzuolo Whitaker" userId="88a9d5b2-071d-4332-9c6f-08a7b3eca95a" providerId="ADAL" clId="{5F8AED5A-0846-4265-8180-454803F2855B}" dt="2026-09-02T16:27:21.579" v="1776" actId="1076"/>
          <ac:spMkLst>
            <pc:docMk/>
            <pc:sldMk cId="3587328078" sldId="279"/>
            <ac:spMk id="19" creationId="{3210B9F3-D3F2-F745-D68B-1B6E16FE5EDF}"/>
          </ac:spMkLst>
        </pc:spChg>
        <pc:picChg chg="mod">
          <ac:chgData name="Nikki Petrazzuolo Whitaker" userId="88a9d5b2-071d-4332-9c6f-08a7b3eca95a" providerId="ADAL" clId="{5F8AED5A-0846-4265-8180-454803F2855B}" dt="2026-09-02T16:27:09.641" v="1772" actId="1076"/>
          <ac:picMkLst>
            <pc:docMk/>
            <pc:sldMk cId="3587328078" sldId="279"/>
            <ac:picMk id="7" creationId="{BECF86E3-0DE0-CBB6-6FA9-2A8C1FFD46EB}"/>
          </ac:picMkLst>
        </pc:picChg>
        <pc:picChg chg="mod">
          <ac:chgData name="Nikki Petrazzuolo Whitaker" userId="88a9d5b2-071d-4332-9c6f-08a7b3eca95a" providerId="ADAL" clId="{5F8AED5A-0846-4265-8180-454803F2855B}" dt="2026-09-02T16:27:02.589" v="1770" actId="1076"/>
          <ac:picMkLst>
            <pc:docMk/>
            <pc:sldMk cId="3587328078" sldId="279"/>
            <ac:picMk id="15" creationId="{D6657952-7877-0AE1-666B-DCE055C89849}"/>
          </ac:picMkLst>
        </pc:picChg>
      </pc:sldChg>
      <pc:sldChg chg="addSp delSp modSp add mod ord">
        <pc:chgData name="Nikki Petrazzuolo Whitaker" userId="88a9d5b2-071d-4332-9c6f-08a7b3eca95a" providerId="ADAL" clId="{5F8AED5A-0846-4265-8180-454803F2855B}" dt="2026-09-09T00:57:08.778" v="2482" actId="20577"/>
        <pc:sldMkLst>
          <pc:docMk/>
          <pc:sldMk cId="2021421567" sldId="282"/>
        </pc:sldMkLst>
        <pc:spChg chg="mod">
          <ac:chgData name="Nikki Petrazzuolo Whitaker" userId="88a9d5b2-071d-4332-9c6f-08a7b3eca95a" providerId="ADAL" clId="{5F8AED5A-0846-4265-8180-454803F2855B}" dt="2026-09-02T18:03:19.204" v="2329" actId="1076"/>
          <ac:spMkLst>
            <pc:docMk/>
            <pc:sldMk cId="2021421567" sldId="282"/>
            <ac:spMk id="2" creationId="{8C2D3316-89F6-CDDA-2702-F2549A4B1AC9}"/>
          </ac:spMkLst>
        </pc:spChg>
        <pc:spChg chg="add mod">
          <ac:chgData name="Nikki Petrazzuolo Whitaker" userId="88a9d5b2-071d-4332-9c6f-08a7b3eca95a" providerId="ADAL" clId="{5F8AED5A-0846-4265-8180-454803F2855B}" dt="2026-09-02T16:24:07.788" v="1626" actId="1076"/>
          <ac:spMkLst>
            <pc:docMk/>
            <pc:sldMk cId="2021421567" sldId="282"/>
            <ac:spMk id="4" creationId="{DD673E15-499A-0F7F-2980-25253939950E}"/>
          </ac:spMkLst>
        </pc:spChg>
        <pc:spChg chg="mod">
          <ac:chgData name="Nikki Petrazzuolo Whitaker" userId="88a9d5b2-071d-4332-9c6f-08a7b3eca95a" providerId="ADAL" clId="{5F8AED5A-0846-4265-8180-454803F2855B}" dt="2026-09-09T00:56:27.671" v="2472" actId="20577"/>
          <ac:spMkLst>
            <pc:docMk/>
            <pc:sldMk cId="2021421567" sldId="282"/>
            <ac:spMk id="43" creationId="{031D1DBF-B42F-F96E-9FD9-011705072D95}"/>
          </ac:spMkLst>
        </pc:spChg>
        <pc:spChg chg="mod">
          <ac:chgData name="Nikki Petrazzuolo Whitaker" userId="88a9d5b2-071d-4332-9c6f-08a7b3eca95a" providerId="ADAL" clId="{5F8AED5A-0846-4265-8180-454803F2855B}" dt="2026-09-09T00:56:31.222" v="2473" actId="20577"/>
          <ac:spMkLst>
            <pc:docMk/>
            <pc:sldMk cId="2021421567" sldId="282"/>
            <ac:spMk id="49" creationId="{42561480-E84A-9884-A102-FE2BD8B2FABD}"/>
          </ac:spMkLst>
        </pc:spChg>
        <pc:spChg chg="mod">
          <ac:chgData name="Nikki Petrazzuolo Whitaker" userId="88a9d5b2-071d-4332-9c6f-08a7b3eca95a" providerId="ADAL" clId="{5F8AED5A-0846-4265-8180-454803F2855B}" dt="2026-09-02T16:23:03.252" v="1567" actId="1076"/>
          <ac:spMkLst>
            <pc:docMk/>
            <pc:sldMk cId="2021421567" sldId="282"/>
            <ac:spMk id="55" creationId="{7B67FAA7-FBBF-E9A0-4F4F-96438D075A8D}"/>
          </ac:spMkLst>
        </pc:spChg>
        <pc:spChg chg="mod">
          <ac:chgData name="Nikki Petrazzuolo Whitaker" userId="88a9d5b2-071d-4332-9c6f-08a7b3eca95a" providerId="ADAL" clId="{5F8AED5A-0846-4265-8180-454803F2855B}" dt="2026-09-02T16:23:33.115" v="1581" actId="1076"/>
          <ac:spMkLst>
            <pc:docMk/>
            <pc:sldMk cId="2021421567" sldId="282"/>
            <ac:spMk id="65" creationId="{11F1A4E1-38CC-A0BA-4FA0-BF7FA0B0A65C}"/>
          </ac:spMkLst>
        </pc:spChg>
        <pc:spChg chg="mod">
          <ac:chgData name="Nikki Petrazzuolo Whitaker" userId="88a9d5b2-071d-4332-9c6f-08a7b3eca95a" providerId="ADAL" clId="{5F8AED5A-0846-4265-8180-454803F2855B}" dt="2026-09-09T00:57:08.778" v="2482" actId="20577"/>
          <ac:spMkLst>
            <pc:docMk/>
            <pc:sldMk cId="2021421567" sldId="282"/>
            <ac:spMk id="67" creationId="{34F93A80-65D5-2C94-7850-F2731BAD375B}"/>
          </ac:spMkLst>
        </pc:spChg>
        <pc:spChg chg="mod">
          <ac:chgData name="Nikki Petrazzuolo Whitaker" userId="88a9d5b2-071d-4332-9c6f-08a7b3eca95a" providerId="ADAL" clId="{5F8AED5A-0846-4265-8180-454803F2855B}" dt="2026-09-02T16:24:26.640" v="1648" actId="1076"/>
          <ac:spMkLst>
            <pc:docMk/>
            <pc:sldMk cId="2021421567" sldId="282"/>
            <ac:spMk id="71" creationId="{BD9A0E63-8F93-C673-449F-D28B402715FC}"/>
          </ac:spMkLst>
        </pc:spChg>
        <pc:spChg chg="mod">
          <ac:chgData name="Nikki Petrazzuolo Whitaker" userId="88a9d5b2-071d-4332-9c6f-08a7b3eca95a" providerId="ADAL" clId="{5F8AED5A-0846-4265-8180-454803F2855B}" dt="2026-09-02T16:24:20.492" v="1647" actId="1076"/>
          <ac:spMkLst>
            <pc:docMk/>
            <pc:sldMk cId="2021421567" sldId="282"/>
            <ac:spMk id="73" creationId="{2A4A3EB8-5BDA-2E35-2786-A384F342F3D9}"/>
          </ac:spMkLst>
        </pc:spChg>
      </pc:sldChg>
      <pc:sldChg chg="modSp add mod">
        <pc:chgData name="Nikki Petrazzuolo Whitaker" userId="88a9d5b2-071d-4332-9c6f-08a7b3eca95a" providerId="ADAL" clId="{5F8AED5A-0846-4265-8180-454803F2855B}" dt="2026-09-09T01:08:47.368" v="2676" actId="20577"/>
        <pc:sldMkLst>
          <pc:docMk/>
          <pc:sldMk cId="1226908206" sldId="283"/>
        </pc:sldMkLst>
        <pc:spChg chg="mod">
          <ac:chgData name="Nikki Petrazzuolo Whitaker" userId="88a9d5b2-071d-4332-9c6f-08a7b3eca95a" providerId="ADAL" clId="{5F8AED5A-0846-4265-8180-454803F2855B}" dt="2026-09-09T01:08:47.368" v="2676" actId="20577"/>
          <ac:spMkLst>
            <pc:docMk/>
            <pc:sldMk cId="1226908206" sldId="283"/>
            <ac:spMk id="2" creationId="{AC257E3F-22AD-EB73-B284-504EA2578295}"/>
          </ac:spMkLst>
        </pc:spChg>
        <pc:spChg chg="mod">
          <ac:chgData name="Nikki Petrazzuolo Whitaker" userId="88a9d5b2-071d-4332-9c6f-08a7b3eca95a" providerId="ADAL" clId="{5F8AED5A-0846-4265-8180-454803F2855B}" dt="2026-09-09T01:08:02.664" v="2670" actId="20577"/>
          <ac:spMkLst>
            <pc:docMk/>
            <pc:sldMk cId="1226908206" sldId="283"/>
            <ac:spMk id="9" creationId="{87398A37-F722-2995-71CC-89A2EDE8A6E9}"/>
          </ac:spMkLst>
        </pc:spChg>
        <pc:spChg chg="mod">
          <ac:chgData name="Nikki Petrazzuolo Whitaker" userId="88a9d5b2-071d-4332-9c6f-08a7b3eca95a" providerId="ADAL" clId="{5F8AED5A-0846-4265-8180-454803F2855B}" dt="2026-09-09T01:08:00.094" v="2668" actId="20577"/>
          <ac:spMkLst>
            <pc:docMk/>
            <pc:sldMk cId="1226908206" sldId="283"/>
            <ac:spMk id="15" creationId="{8B915019-E5BF-930A-35A6-B2F179B77F65}"/>
          </ac:spMkLst>
        </pc:spChg>
        <pc:spChg chg="mod">
          <ac:chgData name="Nikki Petrazzuolo Whitaker" userId="88a9d5b2-071d-4332-9c6f-08a7b3eca95a" providerId="ADAL" clId="{5F8AED5A-0846-4265-8180-454803F2855B}" dt="2026-09-09T01:07:17.329" v="2660" actId="20577"/>
          <ac:spMkLst>
            <pc:docMk/>
            <pc:sldMk cId="1226908206" sldId="283"/>
            <ac:spMk id="21" creationId="{87593DD5-60AA-458E-2A1E-EF71E91E14FE}"/>
          </ac:spMkLst>
        </pc:spChg>
        <pc:spChg chg="mod">
          <ac:chgData name="Nikki Petrazzuolo Whitaker" userId="88a9d5b2-071d-4332-9c6f-08a7b3eca95a" providerId="ADAL" clId="{5F8AED5A-0846-4265-8180-454803F2855B}" dt="2026-09-09T01:07:22.913" v="2662" actId="20577"/>
          <ac:spMkLst>
            <pc:docMk/>
            <pc:sldMk cId="1226908206" sldId="283"/>
            <ac:spMk id="27" creationId="{1D70D3C7-5C50-9811-34F4-D4C9F79E8BE5}"/>
          </ac:spMkLst>
        </pc:spChg>
        <pc:spChg chg="mod">
          <ac:chgData name="Nikki Petrazzuolo Whitaker" userId="88a9d5b2-071d-4332-9c6f-08a7b3eca95a" providerId="ADAL" clId="{5F8AED5A-0846-4265-8180-454803F2855B}" dt="2026-09-09T01:07:25.956" v="2664" actId="20577"/>
          <ac:spMkLst>
            <pc:docMk/>
            <pc:sldMk cId="1226908206" sldId="283"/>
            <ac:spMk id="33" creationId="{B295A5DF-67E6-C6A1-0D87-05EECF65CF4B}"/>
          </ac:spMkLst>
        </pc:spChg>
        <pc:spChg chg="mod">
          <ac:chgData name="Nikki Petrazzuolo Whitaker" userId="88a9d5b2-071d-4332-9c6f-08a7b3eca95a" providerId="ADAL" clId="{5F8AED5A-0846-4265-8180-454803F2855B}" dt="2026-09-09T01:06:38.094" v="2643" actId="20577"/>
          <ac:spMkLst>
            <pc:docMk/>
            <pc:sldMk cId="1226908206" sldId="283"/>
            <ac:spMk id="37" creationId="{BC1D1620-ED78-B109-DB5C-9B38E5632474}"/>
          </ac:spMkLst>
        </pc:spChg>
      </pc:sldChg>
      <pc:sldChg chg="add del">
        <pc:chgData name="Nikki Petrazzuolo Whitaker" userId="88a9d5b2-071d-4332-9c6f-08a7b3eca95a" providerId="ADAL" clId="{5F8AED5A-0846-4265-8180-454803F2855B}" dt="2026-09-09T01:06:12.017" v="2627" actId="2890"/>
        <pc:sldMkLst>
          <pc:docMk/>
          <pc:sldMk cId="3202379661"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title, add more on domestic care, add notes- add QR code </a:t>
            </a:r>
          </a:p>
        </p:txBody>
      </p:sp>
      <p:sp>
        <p:nvSpPr>
          <p:cNvPr id="4" name="Slide Number Placeholder 3"/>
          <p:cNvSpPr>
            <a:spLocks noGrp="1"/>
          </p:cNvSpPr>
          <p:nvPr>
            <p:ph type="sldNum" sz="quarter" idx="5"/>
          </p:nvPr>
        </p:nvSpPr>
        <p:spPr/>
        <p:txBody>
          <a:bodyPr/>
          <a:lstStyle/>
          <a:p>
            <a:fld id="{CE5E9CC1-C706-0F49-92D6-E571CC5EEA8F}" type="slidenum">
              <a:rPr lang="en-US" smtClean="0"/>
              <a:t>1</a:t>
            </a:fld>
            <a:endParaRPr lang="en-US"/>
          </a:p>
        </p:txBody>
      </p:sp>
    </p:spTree>
    <p:extLst>
      <p:ext uri="{BB962C8B-B14F-4D97-AF65-F5344CB8AC3E}">
        <p14:creationId xmlns:p14="http://schemas.microsoft.com/office/powerpoint/2010/main" val="4293224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5E9CC1-C706-0F49-92D6-E571CC5EEA8F}" type="slidenum">
              <a:rPr lang="en-US" smtClean="0"/>
              <a:t>6</a:t>
            </a:fld>
            <a:endParaRPr lang="en-US"/>
          </a:p>
        </p:txBody>
      </p:sp>
    </p:spTree>
    <p:extLst>
      <p:ext uri="{BB962C8B-B14F-4D97-AF65-F5344CB8AC3E}">
        <p14:creationId xmlns:p14="http://schemas.microsoft.com/office/powerpoint/2010/main" val="2066554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Questions to Ask a PBM</a:t>
            </a:r>
          </a:p>
          <a:p>
            <a:pPr lvl="0" fontAlgn="t"/>
            <a:r>
              <a:rPr lang="en-US" sz="1200" b="0" i="0" kern="1200" dirty="0">
                <a:solidFill>
                  <a:schemeClr val="tx1"/>
                </a:solidFill>
                <a:effectLst/>
                <a:latin typeface="+mn-lt"/>
                <a:ea typeface="+mn-ea"/>
                <a:cs typeface="+mn-cs"/>
              </a:rPr>
              <a:t>Are orphan drugs included or excluded from rebate guarantees?</a:t>
            </a:r>
          </a:p>
          <a:p>
            <a:pPr lvl="0" fontAlgn="t"/>
            <a:r>
              <a:rPr lang="en-US" sz="1200" b="0" i="0" kern="1200" dirty="0">
                <a:solidFill>
                  <a:schemeClr val="tx1"/>
                </a:solidFill>
                <a:effectLst/>
                <a:latin typeface="+mn-lt"/>
                <a:ea typeface="+mn-ea"/>
                <a:cs typeface="+mn-cs"/>
              </a:rPr>
              <a:t>How do you define an orphan drug?</a:t>
            </a:r>
          </a:p>
          <a:p>
            <a:pPr lvl="0" fontAlgn="t"/>
            <a:r>
              <a:rPr lang="en-US" sz="1200" b="0" i="0" kern="1200" dirty="0">
                <a:solidFill>
                  <a:schemeClr val="tx1"/>
                </a:solidFill>
                <a:effectLst/>
                <a:latin typeface="+mn-lt"/>
                <a:ea typeface="+mn-ea"/>
                <a:cs typeface="+mn-cs"/>
              </a:rPr>
              <a:t>Can the PBM change that definition during the contract?</a:t>
            </a:r>
          </a:p>
          <a:p>
            <a:pPr lvl="0" fontAlgn="t"/>
            <a:r>
              <a:rPr lang="en-US" sz="1200" b="0" i="0" kern="1200" dirty="0">
                <a:solidFill>
                  <a:schemeClr val="tx1"/>
                </a:solidFill>
                <a:effectLst/>
                <a:latin typeface="+mn-lt"/>
                <a:ea typeface="+mn-ea"/>
                <a:cs typeface="+mn-cs"/>
              </a:rPr>
              <a:t>What orphan-drug management programs exist?</a:t>
            </a:r>
          </a:p>
          <a:p>
            <a:pPr lvl="0" fontAlgn="t"/>
            <a:r>
              <a:rPr lang="en-US" sz="1200" b="0" i="0" kern="1200" dirty="0">
                <a:solidFill>
                  <a:schemeClr val="tx1"/>
                </a:solidFill>
                <a:effectLst/>
                <a:latin typeface="+mn-lt"/>
                <a:ea typeface="+mn-ea"/>
                <a:cs typeface="+mn-cs"/>
              </a:rPr>
              <a:t>How many orphan-drug claimants are currently in our population?</a:t>
            </a:r>
          </a:p>
          <a:p>
            <a:pPr lvl="0" fontAlgn="t"/>
            <a:r>
              <a:rPr lang="en-US" sz="1200" b="0" i="0" kern="1200" dirty="0">
                <a:solidFill>
                  <a:schemeClr val="tx1"/>
                </a:solidFill>
                <a:effectLst/>
                <a:latin typeface="+mn-lt"/>
                <a:ea typeface="+mn-ea"/>
                <a:cs typeface="+mn-cs"/>
              </a:rPr>
              <a:t>What is the projected orphan-drug spend over the next 3 years?</a:t>
            </a:r>
          </a:p>
          <a:p>
            <a:pPr lvl="0" fontAlgn="t"/>
            <a:r>
              <a:rPr lang="en-US" sz="1200" b="0" i="0" kern="1200" dirty="0">
                <a:solidFill>
                  <a:schemeClr val="tx1"/>
                </a:solidFill>
                <a:effectLst/>
                <a:latin typeface="+mn-lt"/>
                <a:ea typeface="+mn-ea"/>
                <a:cs typeface="+mn-cs"/>
              </a:rPr>
              <a:t>Is gene therapy included in your orphan-drug strategy?</a:t>
            </a:r>
          </a:p>
          <a:p>
            <a:endParaRPr lang="en-US" dirty="0"/>
          </a:p>
        </p:txBody>
      </p:sp>
      <p:sp>
        <p:nvSpPr>
          <p:cNvPr id="4" name="Slide Number Placeholder 3"/>
          <p:cNvSpPr>
            <a:spLocks noGrp="1"/>
          </p:cNvSpPr>
          <p:nvPr>
            <p:ph type="sldNum" sz="quarter" idx="5"/>
          </p:nvPr>
        </p:nvSpPr>
        <p:spPr/>
        <p:txBody>
          <a:bodyPr/>
          <a:lstStyle/>
          <a:p>
            <a:fld id="{CE5E9CC1-C706-0F49-92D6-E571CC5EEA8F}" type="slidenum">
              <a:rPr lang="en-US" smtClean="0"/>
              <a:t>14</a:t>
            </a:fld>
            <a:endParaRPr lang="en-US"/>
          </a:p>
        </p:txBody>
      </p:sp>
    </p:spTree>
    <p:extLst>
      <p:ext uri="{BB962C8B-B14F-4D97-AF65-F5344CB8AC3E}">
        <p14:creationId xmlns:p14="http://schemas.microsoft.com/office/powerpoint/2010/main" val="898014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822964-0534-769F-8E0C-6C3A5465CDE1}"/>
              </a:ext>
            </a:extLst>
          </p:cNvPr>
          <p:cNvPicPr>
            <a:picLocks noChangeAspect="1"/>
          </p:cNvPicPr>
          <p:nvPr userDrawn="1"/>
        </p:nvPicPr>
        <p:blipFill>
          <a:blip r:embed="rId2"/>
          <a:srcRect t="5347" b="5347"/>
          <a:stretch>
            <a:fillRect/>
          </a:stretch>
        </p:blipFill>
        <p:spPr>
          <a:xfrm>
            <a:off x="0" y="-1"/>
            <a:ext cx="12185294" cy="6858001"/>
          </a:xfrm>
          <a:prstGeom prst="rect">
            <a:avLst/>
          </a:prstGeom>
        </p:spPr>
      </p:pic>
      <p:pic>
        <p:nvPicPr>
          <p:cNvPr id="5" name="Picture 4">
            <a:extLst>
              <a:ext uri="{FF2B5EF4-FFF2-40B4-BE49-F238E27FC236}">
                <a16:creationId xmlns:a16="http://schemas.microsoft.com/office/drawing/2014/main" id="{83EA2629-FD75-B923-1642-5AA0F4285562}"/>
              </a:ext>
            </a:extLst>
          </p:cNvPr>
          <p:cNvPicPr>
            <a:picLocks noChangeAspect="1"/>
          </p:cNvPicPr>
          <p:nvPr userDrawn="1"/>
        </p:nvPicPr>
        <p:blipFill>
          <a:blip r:embed="rId2"/>
          <a:srcRect l="8804" t="80017" r="64199" b="5347"/>
          <a:stretch>
            <a:fillRect/>
          </a:stretch>
        </p:blipFill>
        <p:spPr>
          <a:xfrm>
            <a:off x="1065320" y="4844953"/>
            <a:ext cx="2574525" cy="1123950"/>
          </a:xfrm>
          <a:prstGeom prst="rect">
            <a:avLst/>
          </a:prstGeom>
        </p:spPr>
      </p:pic>
      <p:sp>
        <p:nvSpPr>
          <p:cNvPr id="6" name="Shape 1">
            <a:extLst>
              <a:ext uri="{FF2B5EF4-FFF2-40B4-BE49-F238E27FC236}">
                <a16:creationId xmlns:a16="http://schemas.microsoft.com/office/drawing/2014/main" id="{4B7EC1BD-7DCD-323E-444D-C680E0CB1C1E}"/>
              </a:ext>
            </a:extLst>
          </p:cNvPr>
          <p:cNvSpPr/>
          <p:nvPr userDrawn="1"/>
        </p:nvSpPr>
        <p:spPr>
          <a:xfrm>
            <a:off x="3417904" y="0"/>
            <a:ext cx="8780498" cy="6858000"/>
          </a:xfrm>
          <a:prstGeom prst="rect">
            <a:avLst/>
          </a:prstGeom>
          <a:solidFill>
            <a:srgbClr val="182469">
              <a:alpha val="54902"/>
            </a:srgbClr>
          </a:solidFill>
          <a:ln/>
        </p:spPr>
        <p:txBody>
          <a:bodyPr/>
          <a:lstStyle/>
          <a:p>
            <a:endParaRPr lang="en-US"/>
          </a:p>
        </p:txBody>
      </p:sp>
      <p:sp>
        <p:nvSpPr>
          <p:cNvPr id="7" name="Shape 1">
            <a:extLst>
              <a:ext uri="{FF2B5EF4-FFF2-40B4-BE49-F238E27FC236}">
                <a16:creationId xmlns:a16="http://schemas.microsoft.com/office/drawing/2014/main" id="{DD1F5A97-F2EC-FA4C-77FF-3ECF20C538A2}"/>
              </a:ext>
            </a:extLst>
          </p:cNvPr>
          <p:cNvSpPr/>
          <p:nvPr userDrawn="1"/>
        </p:nvSpPr>
        <p:spPr>
          <a:xfrm>
            <a:off x="3424610" y="0"/>
            <a:ext cx="8780497" cy="6858001"/>
          </a:xfrm>
          <a:prstGeom prst="rect">
            <a:avLst/>
          </a:prstGeom>
          <a:solidFill>
            <a:srgbClr val="182469">
              <a:alpha val="54902"/>
            </a:srgbClr>
          </a:solidFill>
          <a:ln/>
        </p:spPr>
        <p:txBody>
          <a:bodyPr/>
          <a:lstStyle/>
          <a:p>
            <a:endParaRPr lang="en-US"/>
          </a:p>
        </p:txBody>
      </p:sp>
      <p:sp>
        <p:nvSpPr>
          <p:cNvPr id="8" name="Text 6">
            <a:extLst>
              <a:ext uri="{FF2B5EF4-FFF2-40B4-BE49-F238E27FC236}">
                <a16:creationId xmlns:a16="http://schemas.microsoft.com/office/drawing/2014/main" id="{515165D8-1687-9189-065F-6A015ED91508}"/>
              </a:ext>
            </a:extLst>
          </p:cNvPr>
          <p:cNvSpPr/>
          <p:nvPr userDrawn="1"/>
        </p:nvSpPr>
        <p:spPr>
          <a:xfrm>
            <a:off x="6953416" y="6163056"/>
            <a:ext cx="4501578" cy="457200"/>
          </a:xfrm>
          <a:prstGeom prst="rect">
            <a:avLst/>
          </a:prstGeom>
          <a:noFill/>
          <a:ln/>
        </p:spPr>
        <p:txBody>
          <a:bodyPr wrap="square" lIns="0" tIns="0" rIns="0" bIns="0" rtlCol="0" anchor="ctr"/>
          <a:lstStyle/>
          <a:p>
            <a:pPr marL="0" indent="0" algn="l">
              <a:buNone/>
            </a:pPr>
            <a:r>
              <a:rPr lang="en-US" sz="1600" b="1">
                <a:solidFill>
                  <a:srgbClr val="FFFFFF"/>
                </a:solidFill>
                <a:latin typeface="Calibri" pitchFamily="34" charset="0"/>
                <a:ea typeface="Calibri" pitchFamily="34" charset="-122"/>
                <a:cs typeface="Calibri" pitchFamily="34" charset="-120"/>
              </a:rPr>
              <a:t>September 16–18, 2026</a:t>
            </a:r>
            <a:r>
              <a:rPr lang="en-US" sz="1600">
                <a:solidFill>
                  <a:srgbClr val="C9A24B"/>
                </a:solidFill>
                <a:latin typeface="Calibri" pitchFamily="34" charset="0"/>
                <a:ea typeface="Calibri" pitchFamily="34" charset="-122"/>
                <a:cs typeface="Calibri" pitchFamily="34" charset="-120"/>
              </a:rPr>
              <a:t>     </a:t>
            </a:r>
            <a:r>
              <a:rPr lang="en-US" sz="1600">
                <a:solidFill>
                  <a:schemeClr val="bg1"/>
                </a:solidFill>
                <a:latin typeface="Calibri" pitchFamily="34" charset="0"/>
                <a:ea typeface="Calibri" pitchFamily="34" charset="-122"/>
                <a:cs typeface="Calibri" pitchFamily="34" charset="-120"/>
              </a:rPr>
              <a:t> |      </a:t>
            </a:r>
            <a:r>
              <a:rPr lang="en-US" sz="1600">
                <a:solidFill>
                  <a:srgbClr val="E9E4D8"/>
                </a:solidFill>
                <a:latin typeface="Calibri" pitchFamily="34" charset="0"/>
                <a:ea typeface="Calibri" pitchFamily="34" charset="-122"/>
                <a:cs typeface="Calibri" pitchFamily="34" charset="-120"/>
              </a:rPr>
              <a:t>Williamsburg, Virginia</a:t>
            </a:r>
            <a:endParaRPr lang="en-US" sz="1600"/>
          </a:p>
        </p:txBody>
      </p:sp>
      <p:pic>
        <p:nvPicPr>
          <p:cNvPr id="9" name="Picture 8">
            <a:extLst>
              <a:ext uri="{FF2B5EF4-FFF2-40B4-BE49-F238E27FC236}">
                <a16:creationId xmlns:a16="http://schemas.microsoft.com/office/drawing/2014/main" id="{0C5536F3-9985-50B1-6725-45B46C39FB86}"/>
              </a:ext>
            </a:extLst>
          </p:cNvPr>
          <p:cNvPicPr>
            <a:picLocks noChangeAspect="1"/>
          </p:cNvPicPr>
          <p:nvPr userDrawn="1"/>
        </p:nvPicPr>
        <p:blipFill>
          <a:blip r:embed="rId3"/>
          <a:stretch>
            <a:fillRect/>
          </a:stretch>
        </p:blipFill>
        <p:spPr>
          <a:xfrm>
            <a:off x="9411880" y="120957"/>
            <a:ext cx="2620370" cy="1208011"/>
          </a:xfrm>
          <a:prstGeom prst="rect">
            <a:avLst/>
          </a:prstGeom>
        </p:spPr>
      </p:pic>
      <p:sp>
        <p:nvSpPr>
          <p:cNvPr id="10" name="Shape 0">
            <a:extLst>
              <a:ext uri="{FF2B5EF4-FFF2-40B4-BE49-F238E27FC236}">
                <a16:creationId xmlns:a16="http://schemas.microsoft.com/office/drawing/2014/main" id="{589505AF-79A6-627F-70CC-CD7E70C3DFAF}"/>
              </a:ext>
            </a:extLst>
          </p:cNvPr>
          <p:cNvSpPr/>
          <p:nvPr userDrawn="1"/>
        </p:nvSpPr>
        <p:spPr>
          <a:xfrm rot="5400000" flipV="1">
            <a:off x="-16366" y="3359297"/>
            <a:ext cx="6857999" cy="139405"/>
          </a:xfrm>
          <a:prstGeom prst="rect">
            <a:avLst/>
          </a:prstGeom>
          <a:solidFill>
            <a:srgbClr val="A6CE39"/>
          </a:solidFill>
          <a:ln/>
          <a:effectLst>
            <a:outerShdw blurRad="50800" dist="38100" dir="2700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546343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2BF3B59-20EB-BA58-EB48-49DBFC29A847}"/>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2" name="Title 1">
            <a:extLst>
              <a:ext uri="{FF2B5EF4-FFF2-40B4-BE49-F238E27FC236}">
                <a16:creationId xmlns:a16="http://schemas.microsoft.com/office/drawing/2014/main" id="{A7C248B4-B270-26FF-4F05-9B031FC2B5C4}"/>
              </a:ext>
            </a:extLst>
          </p:cNvPr>
          <p:cNvSpPr>
            <a:spLocks noGrp="1"/>
          </p:cNvSpPr>
          <p:nvPr>
            <p:ph type="title"/>
          </p:nvPr>
        </p:nvSpPr>
        <p:spPr>
          <a:xfrm>
            <a:off x="754144" y="365125"/>
            <a:ext cx="10599656" cy="1325563"/>
          </a:xfrm>
          <a:prstGeom prst="rect">
            <a:avLst/>
          </a:prstGeom>
        </p:spPr>
        <p:txBody>
          <a:bodyPr/>
          <a:lstStyle>
            <a:lvl1pPr>
              <a:defRPr>
                <a:latin typeface="+mn-lt"/>
              </a:defRPr>
            </a:lvl1pPr>
          </a:lstStyle>
          <a:p>
            <a:r>
              <a:rPr lang="en-US"/>
              <a:t>Click to edit Master title style</a:t>
            </a:r>
          </a:p>
        </p:txBody>
      </p:sp>
      <p:sp>
        <p:nvSpPr>
          <p:cNvPr id="3" name="Shape 0">
            <a:extLst>
              <a:ext uri="{FF2B5EF4-FFF2-40B4-BE49-F238E27FC236}">
                <a16:creationId xmlns:a16="http://schemas.microsoft.com/office/drawing/2014/main" id="{7DA1D5B6-ADE8-B248-BDFF-33E167F889FE}"/>
              </a:ext>
            </a:extLst>
          </p:cNvPr>
          <p:cNvSpPr/>
          <p:nvPr userDrawn="1"/>
        </p:nvSpPr>
        <p:spPr>
          <a:xfrm>
            <a:off x="0" y="0"/>
            <a:ext cx="12191695" cy="164592"/>
          </a:xfrm>
          <a:prstGeom prst="rect">
            <a:avLst/>
          </a:prstGeom>
          <a:solidFill>
            <a:srgbClr val="A6CE39"/>
          </a:solidFill>
          <a:ln/>
        </p:spPr>
        <p:txBody>
          <a:bodyPr/>
          <a:lstStyle/>
          <a:p>
            <a:endParaRPr lang="en-US"/>
          </a:p>
        </p:txBody>
      </p:sp>
      <p:sp>
        <p:nvSpPr>
          <p:cNvPr id="4" name="Shape 22">
            <a:extLst>
              <a:ext uri="{FF2B5EF4-FFF2-40B4-BE49-F238E27FC236}">
                <a16:creationId xmlns:a16="http://schemas.microsoft.com/office/drawing/2014/main" id="{26BEA4CA-4229-6A01-6390-4F4BC3A67F7B}"/>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5" name="Text 26">
            <a:extLst>
              <a:ext uri="{FF2B5EF4-FFF2-40B4-BE49-F238E27FC236}">
                <a16:creationId xmlns:a16="http://schemas.microsoft.com/office/drawing/2014/main" id="{CB9AAB27-D1A8-DBFC-BE39-D573B0FD4E0E}"/>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a:solidFill>
                  <a:srgbClr val="FFFFFF"/>
                </a:solidFill>
                <a:latin typeface="+mn-lt"/>
                <a:ea typeface="Georgia" pitchFamily="34" charset="-122"/>
                <a:cs typeface="Georgia" pitchFamily="34" charset="-120"/>
              </a:rPr>
              <a:t>2026 VCHA Annual Membership</a:t>
            </a:r>
            <a:r>
              <a:rPr lang="en-US" sz="1600">
                <a:latin typeface="+mn-lt"/>
              </a:rPr>
              <a:t> </a:t>
            </a:r>
            <a:r>
              <a:rPr lang="en-US" sz="1600" b="1">
                <a:solidFill>
                  <a:srgbClr val="FFFFFF"/>
                </a:solidFill>
                <a:latin typeface="+mn-lt"/>
                <a:ea typeface="Georgia" pitchFamily="34" charset="-122"/>
                <a:cs typeface="Georgia" pitchFamily="34" charset="-120"/>
              </a:rPr>
              <a:t>Meeting &amp; Conference</a:t>
            </a:r>
            <a:endParaRPr lang="en-US" sz="1600">
              <a:latin typeface="+mn-lt"/>
            </a:endParaRPr>
          </a:p>
        </p:txBody>
      </p:sp>
      <p:pic>
        <p:nvPicPr>
          <p:cNvPr id="6" name="Picture 5">
            <a:extLst>
              <a:ext uri="{FF2B5EF4-FFF2-40B4-BE49-F238E27FC236}">
                <a16:creationId xmlns:a16="http://schemas.microsoft.com/office/drawing/2014/main" id="{4C91086F-E411-1822-D281-2A33FFF911C7}"/>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7" name="Text 6">
            <a:extLst>
              <a:ext uri="{FF2B5EF4-FFF2-40B4-BE49-F238E27FC236}">
                <a16:creationId xmlns:a16="http://schemas.microsoft.com/office/drawing/2014/main" id="{C91148A3-3B2F-9790-6C77-564EA21C60FD}"/>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a:solidFill>
                  <a:srgbClr val="FFFFFF"/>
                </a:solidFill>
                <a:latin typeface="Calibri" pitchFamily="34" charset="0"/>
                <a:ea typeface="Calibri" pitchFamily="34" charset="-122"/>
                <a:cs typeface="Calibri" pitchFamily="34" charset="-120"/>
              </a:rPr>
              <a:t>September 16–18, 2026</a:t>
            </a:r>
            <a:r>
              <a:rPr lang="en-US" sz="1400">
                <a:solidFill>
                  <a:srgbClr val="C9A24B"/>
                </a:solidFill>
                <a:latin typeface="Calibri" pitchFamily="34" charset="0"/>
                <a:ea typeface="Calibri" pitchFamily="34" charset="-122"/>
                <a:cs typeface="Calibri" pitchFamily="34" charset="-120"/>
              </a:rPr>
              <a:t>     </a:t>
            </a:r>
            <a:r>
              <a:rPr lang="en-US" sz="1400">
                <a:solidFill>
                  <a:schemeClr val="bg1"/>
                </a:solidFill>
                <a:latin typeface="Calibri" pitchFamily="34" charset="0"/>
                <a:ea typeface="Calibri" pitchFamily="34" charset="-122"/>
                <a:cs typeface="Calibri" pitchFamily="34" charset="-120"/>
              </a:rPr>
              <a:t> |      </a:t>
            </a:r>
            <a:r>
              <a:rPr lang="en-US" sz="1400">
                <a:solidFill>
                  <a:srgbClr val="E9E4D8"/>
                </a:solidFill>
                <a:latin typeface="Calibri" pitchFamily="34" charset="0"/>
                <a:ea typeface="Calibri" pitchFamily="34" charset="-122"/>
                <a:cs typeface="Calibri" pitchFamily="34" charset="-120"/>
              </a:rPr>
              <a:t>Williamsburg, Virginia</a:t>
            </a:r>
            <a:endParaRPr lang="en-US" sz="1400"/>
          </a:p>
        </p:txBody>
      </p:sp>
      <p:sp>
        <p:nvSpPr>
          <p:cNvPr id="8" name="Text 4">
            <a:extLst>
              <a:ext uri="{FF2B5EF4-FFF2-40B4-BE49-F238E27FC236}">
                <a16:creationId xmlns:a16="http://schemas.microsoft.com/office/drawing/2014/main" id="{8AE195B2-A116-7F7C-DFC1-5BFBB2CB8BA8}"/>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a:solidFill>
                <a:schemeClr val="bg1"/>
              </a:solidFill>
              <a:latin typeface="+mn-lt"/>
            </a:endParaRPr>
          </a:p>
        </p:txBody>
      </p:sp>
      <p:sp>
        <p:nvSpPr>
          <p:cNvPr id="10" name="Content Placeholder 9">
            <a:extLst>
              <a:ext uri="{FF2B5EF4-FFF2-40B4-BE49-F238E27FC236}">
                <a16:creationId xmlns:a16="http://schemas.microsoft.com/office/drawing/2014/main" id="{7953EF6A-E595-AC11-9289-5E7718D8286E}"/>
              </a:ext>
            </a:extLst>
          </p:cNvPr>
          <p:cNvSpPr>
            <a:spLocks noGrp="1"/>
          </p:cNvSpPr>
          <p:nvPr>
            <p:ph sz="quarter" idx="10"/>
          </p:nvPr>
        </p:nvSpPr>
        <p:spPr>
          <a:xfrm>
            <a:off x="754144" y="1891222"/>
            <a:ext cx="10599656" cy="363303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334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E603-AD60-0746-F2A3-2927DA0AAB90}"/>
              </a:ext>
            </a:extLst>
          </p:cNvPr>
          <p:cNvSpPr>
            <a:spLocks noGrp="1"/>
          </p:cNvSpPr>
          <p:nvPr>
            <p:ph type="title"/>
          </p:nvPr>
        </p:nvSpPr>
        <p:spPr>
          <a:xfrm>
            <a:off x="754144" y="365125"/>
            <a:ext cx="10599656" cy="1325563"/>
          </a:xfrm>
          <a:prstGeom prst="rect">
            <a:avLst/>
          </a:prstGeom>
        </p:spPr>
        <p:txBody>
          <a:bodyPr/>
          <a:lstStyle>
            <a:lvl1pPr>
              <a:defRPr b="1"/>
            </a:lvl1pPr>
          </a:lstStyle>
          <a:p>
            <a:r>
              <a:rPr lang="en-US"/>
              <a:t>Click to edit Master title style</a:t>
            </a:r>
          </a:p>
        </p:txBody>
      </p:sp>
      <p:sp>
        <p:nvSpPr>
          <p:cNvPr id="3" name="Shape 0">
            <a:extLst>
              <a:ext uri="{FF2B5EF4-FFF2-40B4-BE49-F238E27FC236}">
                <a16:creationId xmlns:a16="http://schemas.microsoft.com/office/drawing/2014/main" id="{4FBB7155-76C9-2D36-A82E-16DCEC320371}"/>
              </a:ext>
            </a:extLst>
          </p:cNvPr>
          <p:cNvSpPr/>
          <p:nvPr userDrawn="1"/>
        </p:nvSpPr>
        <p:spPr>
          <a:xfrm>
            <a:off x="0" y="0"/>
            <a:ext cx="12191695" cy="164592"/>
          </a:xfrm>
          <a:prstGeom prst="rect">
            <a:avLst/>
          </a:prstGeom>
          <a:solidFill>
            <a:srgbClr val="A6CE39"/>
          </a:solidFill>
          <a:ln/>
        </p:spPr>
        <p:txBody>
          <a:bodyPr/>
          <a:lstStyle/>
          <a:p>
            <a:endParaRPr lang="en-US"/>
          </a:p>
        </p:txBody>
      </p:sp>
      <p:pic>
        <p:nvPicPr>
          <p:cNvPr id="4" name="Picture 3">
            <a:extLst>
              <a:ext uri="{FF2B5EF4-FFF2-40B4-BE49-F238E27FC236}">
                <a16:creationId xmlns:a16="http://schemas.microsoft.com/office/drawing/2014/main" id="{EF630BB3-4ABD-1F74-5FBD-DC48BCC04A98}"/>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5" name="Shape 22">
            <a:extLst>
              <a:ext uri="{FF2B5EF4-FFF2-40B4-BE49-F238E27FC236}">
                <a16:creationId xmlns:a16="http://schemas.microsoft.com/office/drawing/2014/main" id="{5A3CB82B-2091-E82A-6B93-D032CC908C66}"/>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6" name="Text 26">
            <a:extLst>
              <a:ext uri="{FF2B5EF4-FFF2-40B4-BE49-F238E27FC236}">
                <a16:creationId xmlns:a16="http://schemas.microsoft.com/office/drawing/2014/main" id="{D4C241B0-EAE9-9B1E-9274-4168DAFBB72D}"/>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a:solidFill>
                  <a:srgbClr val="FFFFFF"/>
                </a:solidFill>
                <a:latin typeface="+mn-lt"/>
                <a:ea typeface="Georgia" pitchFamily="34" charset="-122"/>
                <a:cs typeface="Georgia" pitchFamily="34" charset="-120"/>
              </a:rPr>
              <a:t>2026 VCHA Annual Membership</a:t>
            </a:r>
            <a:r>
              <a:rPr lang="en-US" sz="1600">
                <a:latin typeface="+mn-lt"/>
              </a:rPr>
              <a:t> </a:t>
            </a:r>
            <a:r>
              <a:rPr lang="en-US" sz="1600" b="1">
                <a:solidFill>
                  <a:srgbClr val="FFFFFF"/>
                </a:solidFill>
                <a:latin typeface="+mn-lt"/>
                <a:ea typeface="Georgia" pitchFamily="34" charset="-122"/>
                <a:cs typeface="Georgia" pitchFamily="34" charset="-120"/>
              </a:rPr>
              <a:t>Meeting &amp; Conference</a:t>
            </a:r>
            <a:endParaRPr lang="en-US" sz="1600">
              <a:latin typeface="+mn-lt"/>
            </a:endParaRPr>
          </a:p>
        </p:txBody>
      </p:sp>
      <p:pic>
        <p:nvPicPr>
          <p:cNvPr id="7" name="Picture 6">
            <a:extLst>
              <a:ext uri="{FF2B5EF4-FFF2-40B4-BE49-F238E27FC236}">
                <a16:creationId xmlns:a16="http://schemas.microsoft.com/office/drawing/2014/main" id="{1605255D-1285-BFEF-1267-F25AB5E1FE46}"/>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8" name="Text 6">
            <a:extLst>
              <a:ext uri="{FF2B5EF4-FFF2-40B4-BE49-F238E27FC236}">
                <a16:creationId xmlns:a16="http://schemas.microsoft.com/office/drawing/2014/main" id="{E247B7C0-0AC3-6546-B3FC-84B1F00DB3AC}"/>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a:solidFill>
                  <a:srgbClr val="FFFFFF"/>
                </a:solidFill>
                <a:latin typeface="Calibri" pitchFamily="34" charset="0"/>
                <a:ea typeface="Calibri" pitchFamily="34" charset="-122"/>
                <a:cs typeface="Calibri" pitchFamily="34" charset="-120"/>
              </a:rPr>
              <a:t>September 16–18, 2026</a:t>
            </a:r>
            <a:r>
              <a:rPr lang="en-US" sz="1400">
                <a:solidFill>
                  <a:srgbClr val="C9A24B"/>
                </a:solidFill>
                <a:latin typeface="Calibri" pitchFamily="34" charset="0"/>
                <a:ea typeface="Calibri" pitchFamily="34" charset="-122"/>
                <a:cs typeface="Calibri" pitchFamily="34" charset="-120"/>
              </a:rPr>
              <a:t>     </a:t>
            </a:r>
            <a:r>
              <a:rPr lang="en-US" sz="1400">
                <a:solidFill>
                  <a:schemeClr val="bg1"/>
                </a:solidFill>
                <a:latin typeface="Calibri" pitchFamily="34" charset="0"/>
                <a:ea typeface="Calibri" pitchFamily="34" charset="-122"/>
                <a:cs typeface="Calibri" pitchFamily="34" charset="-120"/>
              </a:rPr>
              <a:t> |      </a:t>
            </a:r>
            <a:r>
              <a:rPr lang="en-US" sz="1400">
                <a:solidFill>
                  <a:srgbClr val="E9E4D8"/>
                </a:solidFill>
                <a:latin typeface="Calibri" pitchFamily="34" charset="0"/>
                <a:ea typeface="Calibri" pitchFamily="34" charset="-122"/>
                <a:cs typeface="Calibri" pitchFamily="34" charset="-120"/>
              </a:rPr>
              <a:t>Williamsburg, Virginia</a:t>
            </a:r>
            <a:endParaRPr lang="en-US" sz="1400"/>
          </a:p>
        </p:txBody>
      </p:sp>
      <p:sp>
        <p:nvSpPr>
          <p:cNvPr id="9" name="Text 4">
            <a:extLst>
              <a:ext uri="{FF2B5EF4-FFF2-40B4-BE49-F238E27FC236}">
                <a16:creationId xmlns:a16="http://schemas.microsoft.com/office/drawing/2014/main" id="{E53B3B0E-7A53-93CE-F3B4-0A079D6C978A}"/>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a:solidFill>
                <a:schemeClr val="bg1"/>
              </a:solidFill>
              <a:latin typeface="+mn-lt"/>
            </a:endParaRPr>
          </a:p>
        </p:txBody>
      </p:sp>
      <p:sp>
        <p:nvSpPr>
          <p:cNvPr id="10" name="Content Placeholder 9">
            <a:extLst>
              <a:ext uri="{FF2B5EF4-FFF2-40B4-BE49-F238E27FC236}">
                <a16:creationId xmlns:a16="http://schemas.microsoft.com/office/drawing/2014/main" id="{C0DE1A18-29FF-3C48-583E-ADE4B1F0150A}"/>
              </a:ext>
            </a:extLst>
          </p:cNvPr>
          <p:cNvSpPr>
            <a:spLocks noGrp="1"/>
          </p:cNvSpPr>
          <p:nvPr>
            <p:ph sz="quarter" idx="10"/>
          </p:nvPr>
        </p:nvSpPr>
        <p:spPr>
          <a:xfrm>
            <a:off x="754144" y="1891222"/>
            <a:ext cx="10599656" cy="363303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594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F43DA-F959-832E-69A4-9BF74C01067D}"/>
              </a:ext>
            </a:extLst>
          </p:cNvPr>
          <p:cNvSpPr>
            <a:spLocks noGrp="1"/>
          </p:cNvSpPr>
          <p:nvPr>
            <p:ph type="title"/>
          </p:nvPr>
        </p:nvSpPr>
        <p:spPr>
          <a:xfrm>
            <a:off x="838200" y="365125"/>
            <a:ext cx="10515600" cy="1325563"/>
          </a:xfrm>
          <a:prstGeom prst="rect">
            <a:avLst/>
          </a:prstGeom>
        </p:spPr>
        <p:txBody>
          <a:bodyPr/>
          <a:lstStyle>
            <a:lvl1pPr>
              <a:defRPr>
                <a:latin typeface="+mn-lt"/>
              </a:defRPr>
            </a:lvl1pPr>
          </a:lstStyle>
          <a:p>
            <a:r>
              <a:rPr lang="en-US"/>
              <a:t>Click to edit Master title style</a:t>
            </a:r>
          </a:p>
        </p:txBody>
      </p:sp>
      <p:sp>
        <p:nvSpPr>
          <p:cNvPr id="8" name="Content Placeholder 7">
            <a:extLst>
              <a:ext uri="{FF2B5EF4-FFF2-40B4-BE49-F238E27FC236}">
                <a16:creationId xmlns:a16="http://schemas.microsoft.com/office/drawing/2014/main" id="{21BCF664-417F-B55F-DBB5-A146AAE2B8F1}"/>
              </a:ext>
            </a:extLst>
          </p:cNvPr>
          <p:cNvSpPr>
            <a:spLocks noGrp="1"/>
          </p:cNvSpPr>
          <p:nvPr>
            <p:ph sz="quarter" idx="10"/>
          </p:nvPr>
        </p:nvSpPr>
        <p:spPr>
          <a:xfrm>
            <a:off x="838200" y="1809750"/>
            <a:ext cx="10515600" cy="468312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9511FF26-4D8C-FB0B-F9A0-D40CD6469BFD}"/>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10" name="Shape 22">
            <a:extLst>
              <a:ext uri="{FF2B5EF4-FFF2-40B4-BE49-F238E27FC236}">
                <a16:creationId xmlns:a16="http://schemas.microsoft.com/office/drawing/2014/main" id="{82D19B17-E00C-CA3C-91FD-E49E675EA847}"/>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11" name="Text 26">
            <a:extLst>
              <a:ext uri="{FF2B5EF4-FFF2-40B4-BE49-F238E27FC236}">
                <a16:creationId xmlns:a16="http://schemas.microsoft.com/office/drawing/2014/main" id="{0A31607F-8D87-84B6-E266-95D17E8898EA}"/>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a:solidFill>
                  <a:srgbClr val="FFFFFF"/>
                </a:solidFill>
                <a:latin typeface="+mn-lt"/>
                <a:ea typeface="Georgia" pitchFamily="34" charset="-122"/>
                <a:cs typeface="Georgia" pitchFamily="34" charset="-120"/>
              </a:rPr>
              <a:t>2026 VCHA Annual Membership</a:t>
            </a:r>
            <a:r>
              <a:rPr lang="en-US" sz="1600">
                <a:latin typeface="+mn-lt"/>
              </a:rPr>
              <a:t> </a:t>
            </a:r>
            <a:r>
              <a:rPr lang="en-US" sz="1600" b="1">
                <a:solidFill>
                  <a:srgbClr val="FFFFFF"/>
                </a:solidFill>
                <a:latin typeface="+mn-lt"/>
                <a:ea typeface="Georgia" pitchFamily="34" charset="-122"/>
                <a:cs typeface="Georgia" pitchFamily="34" charset="-120"/>
              </a:rPr>
              <a:t>Meeting &amp; Conference</a:t>
            </a:r>
            <a:endParaRPr lang="en-US" sz="1600">
              <a:latin typeface="+mn-lt"/>
            </a:endParaRPr>
          </a:p>
        </p:txBody>
      </p:sp>
      <p:pic>
        <p:nvPicPr>
          <p:cNvPr id="12" name="Picture 11">
            <a:extLst>
              <a:ext uri="{FF2B5EF4-FFF2-40B4-BE49-F238E27FC236}">
                <a16:creationId xmlns:a16="http://schemas.microsoft.com/office/drawing/2014/main" id="{36E95FB6-B1C6-05A3-00F8-B6B9811D447C}"/>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13" name="Text 6">
            <a:extLst>
              <a:ext uri="{FF2B5EF4-FFF2-40B4-BE49-F238E27FC236}">
                <a16:creationId xmlns:a16="http://schemas.microsoft.com/office/drawing/2014/main" id="{C0C75BCD-92D3-3568-D506-45AD48F5579A}"/>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a:solidFill>
                  <a:srgbClr val="FFFFFF"/>
                </a:solidFill>
                <a:latin typeface="Calibri" pitchFamily="34" charset="0"/>
                <a:ea typeface="Calibri" pitchFamily="34" charset="-122"/>
                <a:cs typeface="Calibri" pitchFamily="34" charset="-120"/>
              </a:rPr>
              <a:t>September 16–18, 2026</a:t>
            </a:r>
            <a:r>
              <a:rPr lang="en-US" sz="1400">
                <a:solidFill>
                  <a:srgbClr val="C9A24B"/>
                </a:solidFill>
                <a:latin typeface="Calibri" pitchFamily="34" charset="0"/>
                <a:ea typeface="Calibri" pitchFamily="34" charset="-122"/>
                <a:cs typeface="Calibri" pitchFamily="34" charset="-120"/>
              </a:rPr>
              <a:t>     </a:t>
            </a:r>
            <a:r>
              <a:rPr lang="en-US" sz="1400">
                <a:solidFill>
                  <a:schemeClr val="bg1"/>
                </a:solidFill>
                <a:latin typeface="Calibri" pitchFamily="34" charset="0"/>
                <a:ea typeface="Calibri" pitchFamily="34" charset="-122"/>
                <a:cs typeface="Calibri" pitchFamily="34" charset="-120"/>
              </a:rPr>
              <a:t> |      </a:t>
            </a:r>
            <a:r>
              <a:rPr lang="en-US" sz="1400">
                <a:solidFill>
                  <a:srgbClr val="E9E4D8"/>
                </a:solidFill>
                <a:latin typeface="Calibri" pitchFamily="34" charset="0"/>
                <a:ea typeface="Calibri" pitchFamily="34" charset="-122"/>
                <a:cs typeface="Calibri" pitchFamily="34" charset="-120"/>
              </a:rPr>
              <a:t>Williamsburg, Virginia</a:t>
            </a:r>
            <a:endParaRPr lang="en-US" sz="1400"/>
          </a:p>
        </p:txBody>
      </p:sp>
      <p:sp>
        <p:nvSpPr>
          <p:cNvPr id="14" name="Text 4">
            <a:extLst>
              <a:ext uri="{FF2B5EF4-FFF2-40B4-BE49-F238E27FC236}">
                <a16:creationId xmlns:a16="http://schemas.microsoft.com/office/drawing/2014/main" id="{9527139A-5CA8-873D-DB68-DA1B3C62D0A2}"/>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a:solidFill>
                <a:schemeClr val="bg1"/>
              </a:solidFill>
              <a:latin typeface="+mn-lt"/>
            </a:endParaRPr>
          </a:p>
        </p:txBody>
      </p:sp>
      <p:sp>
        <p:nvSpPr>
          <p:cNvPr id="3" name="Shape 0">
            <a:extLst>
              <a:ext uri="{FF2B5EF4-FFF2-40B4-BE49-F238E27FC236}">
                <a16:creationId xmlns:a16="http://schemas.microsoft.com/office/drawing/2014/main" id="{16E8D7F9-F158-0FDC-9879-7C07FB13505D}"/>
              </a:ext>
            </a:extLst>
          </p:cNvPr>
          <p:cNvSpPr/>
          <p:nvPr userDrawn="1"/>
        </p:nvSpPr>
        <p:spPr>
          <a:xfrm>
            <a:off x="0" y="0"/>
            <a:ext cx="12191695" cy="164592"/>
          </a:xfrm>
          <a:prstGeom prst="rect">
            <a:avLst/>
          </a:prstGeom>
          <a:solidFill>
            <a:srgbClr val="A6CE39"/>
          </a:solidFill>
          <a:ln/>
        </p:spPr>
        <p:txBody>
          <a:bodyPr/>
          <a:lstStyle/>
          <a:p>
            <a:endParaRPr lang="en-US"/>
          </a:p>
        </p:txBody>
      </p:sp>
    </p:spTree>
    <p:extLst>
      <p:ext uri="{BB962C8B-B14F-4D97-AF65-F5344CB8AC3E}">
        <p14:creationId xmlns:p14="http://schemas.microsoft.com/office/powerpoint/2010/main" val="899029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6AF64AC-BC4C-BCA9-D3E0-7D644898E308}"/>
              </a:ext>
            </a:extLst>
          </p:cNvPr>
          <p:cNvSpPr>
            <a:spLocks noGrp="1"/>
          </p:cNvSpPr>
          <p:nvPr>
            <p:ph type="title"/>
          </p:nvPr>
        </p:nvSpPr>
        <p:spPr>
          <a:xfrm>
            <a:off x="838200" y="365125"/>
            <a:ext cx="10515600" cy="1325563"/>
          </a:xfrm>
          <a:prstGeom prst="rect">
            <a:avLst/>
          </a:prstGeom>
        </p:spPr>
        <p:txBody>
          <a:bodyPr/>
          <a:lstStyle>
            <a:lvl1pPr>
              <a:defRPr>
                <a:latin typeface="+mn-lt"/>
              </a:defRPr>
            </a:lvl1pPr>
          </a:lstStyle>
          <a:p>
            <a:r>
              <a:rPr lang="en-US"/>
              <a:t>Click to edit Master title style</a:t>
            </a:r>
          </a:p>
        </p:txBody>
      </p:sp>
      <p:sp>
        <p:nvSpPr>
          <p:cNvPr id="4" name="Content Placeholder 7">
            <a:extLst>
              <a:ext uri="{FF2B5EF4-FFF2-40B4-BE49-F238E27FC236}">
                <a16:creationId xmlns:a16="http://schemas.microsoft.com/office/drawing/2014/main" id="{F0421D53-DA39-E540-C3E7-74AAF6D8D059}"/>
              </a:ext>
            </a:extLst>
          </p:cNvPr>
          <p:cNvSpPr>
            <a:spLocks noGrp="1"/>
          </p:cNvSpPr>
          <p:nvPr>
            <p:ph sz="quarter" idx="10"/>
          </p:nvPr>
        </p:nvSpPr>
        <p:spPr>
          <a:xfrm>
            <a:off x="838200" y="1809750"/>
            <a:ext cx="10515600" cy="468312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7B9A93D1-681E-FB61-9F27-A7E52FE04696}"/>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6" name="Shape 22">
            <a:extLst>
              <a:ext uri="{FF2B5EF4-FFF2-40B4-BE49-F238E27FC236}">
                <a16:creationId xmlns:a16="http://schemas.microsoft.com/office/drawing/2014/main" id="{B2D6B14C-8D51-B960-58E2-64CAF1894572}"/>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7" name="Text 26">
            <a:extLst>
              <a:ext uri="{FF2B5EF4-FFF2-40B4-BE49-F238E27FC236}">
                <a16:creationId xmlns:a16="http://schemas.microsoft.com/office/drawing/2014/main" id="{B9345169-1397-F33C-EE22-932DF2E36CB5}"/>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a:solidFill>
                  <a:srgbClr val="FFFFFF"/>
                </a:solidFill>
                <a:latin typeface="+mn-lt"/>
                <a:ea typeface="Georgia" pitchFamily="34" charset="-122"/>
                <a:cs typeface="Georgia" pitchFamily="34" charset="-120"/>
              </a:rPr>
              <a:t>2026 VCHA Annual Membership</a:t>
            </a:r>
            <a:r>
              <a:rPr lang="en-US" sz="1600">
                <a:latin typeface="+mn-lt"/>
              </a:rPr>
              <a:t> </a:t>
            </a:r>
            <a:r>
              <a:rPr lang="en-US" sz="1600" b="1">
                <a:solidFill>
                  <a:srgbClr val="FFFFFF"/>
                </a:solidFill>
                <a:latin typeface="+mn-lt"/>
                <a:ea typeface="Georgia" pitchFamily="34" charset="-122"/>
                <a:cs typeface="Georgia" pitchFamily="34" charset="-120"/>
              </a:rPr>
              <a:t>Meeting &amp; Conference</a:t>
            </a:r>
            <a:endParaRPr lang="en-US" sz="1600">
              <a:latin typeface="+mn-lt"/>
            </a:endParaRPr>
          </a:p>
        </p:txBody>
      </p:sp>
      <p:pic>
        <p:nvPicPr>
          <p:cNvPr id="8" name="Picture 7">
            <a:extLst>
              <a:ext uri="{FF2B5EF4-FFF2-40B4-BE49-F238E27FC236}">
                <a16:creationId xmlns:a16="http://schemas.microsoft.com/office/drawing/2014/main" id="{D3CDEFC6-624A-00A6-E5CC-B410AB315D61}"/>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9" name="Text 6">
            <a:extLst>
              <a:ext uri="{FF2B5EF4-FFF2-40B4-BE49-F238E27FC236}">
                <a16:creationId xmlns:a16="http://schemas.microsoft.com/office/drawing/2014/main" id="{CEDBC5C1-AE5E-814D-BE32-A2CB0B0FC2B1}"/>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a:solidFill>
                  <a:srgbClr val="FFFFFF"/>
                </a:solidFill>
                <a:latin typeface="Calibri" pitchFamily="34" charset="0"/>
                <a:ea typeface="Calibri" pitchFamily="34" charset="-122"/>
                <a:cs typeface="Calibri" pitchFamily="34" charset="-120"/>
              </a:rPr>
              <a:t>September 16–18, 2026</a:t>
            </a:r>
            <a:r>
              <a:rPr lang="en-US" sz="1400">
                <a:solidFill>
                  <a:srgbClr val="C9A24B"/>
                </a:solidFill>
                <a:latin typeface="Calibri" pitchFamily="34" charset="0"/>
                <a:ea typeface="Calibri" pitchFamily="34" charset="-122"/>
                <a:cs typeface="Calibri" pitchFamily="34" charset="-120"/>
              </a:rPr>
              <a:t>     </a:t>
            </a:r>
            <a:r>
              <a:rPr lang="en-US" sz="1400">
                <a:solidFill>
                  <a:schemeClr val="bg1"/>
                </a:solidFill>
                <a:latin typeface="Calibri" pitchFamily="34" charset="0"/>
                <a:ea typeface="Calibri" pitchFamily="34" charset="-122"/>
                <a:cs typeface="Calibri" pitchFamily="34" charset="-120"/>
              </a:rPr>
              <a:t> |      </a:t>
            </a:r>
            <a:r>
              <a:rPr lang="en-US" sz="1400">
                <a:solidFill>
                  <a:srgbClr val="E9E4D8"/>
                </a:solidFill>
                <a:latin typeface="Calibri" pitchFamily="34" charset="0"/>
                <a:ea typeface="Calibri" pitchFamily="34" charset="-122"/>
                <a:cs typeface="Calibri" pitchFamily="34" charset="-120"/>
              </a:rPr>
              <a:t>Williamsburg, Virginia</a:t>
            </a:r>
            <a:endParaRPr lang="en-US" sz="1400"/>
          </a:p>
        </p:txBody>
      </p:sp>
      <p:sp>
        <p:nvSpPr>
          <p:cNvPr id="10" name="Text 4">
            <a:extLst>
              <a:ext uri="{FF2B5EF4-FFF2-40B4-BE49-F238E27FC236}">
                <a16:creationId xmlns:a16="http://schemas.microsoft.com/office/drawing/2014/main" id="{80CF94AD-53DD-6107-F293-2635D4E04E87}"/>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a:solidFill>
                <a:schemeClr val="bg1"/>
              </a:solidFill>
              <a:latin typeface="+mn-lt"/>
            </a:endParaRPr>
          </a:p>
        </p:txBody>
      </p:sp>
      <p:sp>
        <p:nvSpPr>
          <p:cNvPr id="11" name="Shape 0">
            <a:extLst>
              <a:ext uri="{FF2B5EF4-FFF2-40B4-BE49-F238E27FC236}">
                <a16:creationId xmlns:a16="http://schemas.microsoft.com/office/drawing/2014/main" id="{625D82FD-BA7F-933E-6808-743653FF405E}"/>
              </a:ext>
            </a:extLst>
          </p:cNvPr>
          <p:cNvSpPr/>
          <p:nvPr userDrawn="1"/>
        </p:nvSpPr>
        <p:spPr>
          <a:xfrm>
            <a:off x="0" y="0"/>
            <a:ext cx="12191695" cy="164592"/>
          </a:xfrm>
          <a:prstGeom prst="rect">
            <a:avLst/>
          </a:prstGeom>
          <a:solidFill>
            <a:srgbClr val="A6CE39"/>
          </a:solidFill>
          <a:ln/>
        </p:spPr>
        <p:txBody>
          <a:bodyPr/>
          <a:lstStyle/>
          <a:p>
            <a:endParaRPr lang="en-US"/>
          </a:p>
        </p:txBody>
      </p:sp>
    </p:spTree>
    <p:extLst>
      <p:ext uri="{BB962C8B-B14F-4D97-AF65-F5344CB8AC3E}">
        <p14:creationId xmlns:p14="http://schemas.microsoft.com/office/powerpoint/2010/main" val="126846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B342F41-CAC9-1963-6C17-14E7A3CD3AC7}"/>
              </a:ext>
            </a:extLst>
          </p:cNvPr>
          <p:cNvGrpSpPr/>
          <p:nvPr userDrawn="1"/>
        </p:nvGrpSpPr>
        <p:grpSpPr>
          <a:xfrm>
            <a:off x="0" y="-1"/>
            <a:ext cx="12198401" cy="6858001"/>
            <a:chOff x="0" y="-1"/>
            <a:chExt cx="12198401" cy="6858001"/>
          </a:xfrm>
        </p:grpSpPr>
        <p:pic>
          <p:nvPicPr>
            <p:cNvPr id="8" name="Picture 7">
              <a:extLst>
                <a:ext uri="{FF2B5EF4-FFF2-40B4-BE49-F238E27FC236}">
                  <a16:creationId xmlns:a16="http://schemas.microsoft.com/office/drawing/2014/main" id="{878A3587-1A06-56A6-194B-9517616F4B30}"/>
                </a:ext>
              </a:extLst>
            </p:cNvPr>
            <p:cNvPicPr>
              <a:picLocks noChangeAspect="1"/>
            </p:cNvPicPr>
            <p:nvPr userDrawn="1"/>
          </p:nvPicPr>
          <p:blipFill>
            <a:blip r:embed="rId2"/>
            <a:srcRect t="5347" b="5347"/>
            <a:stretch>
              <a:fillRect/>
            </a:stretch>
          </p:blipFill>
          <p:spPr>
            <a:xfrm>
              <a:off x="0" y="-1"/>
              <a:ext cx="12185294" cy="6858001"/>
            </a:xfrm>
            <a:prstGeom prst="rect">
              <a:avLst/>
            </a:prstGeom>
          </p:spPr>
        </p:pic>
        <p:pic>
          <p:nvPicPr>
            <p:cNvPr id="5" name="Picture 4">
              <a:extLst>
                <a:ext uri="{FF2B5EF4-FFF2-40B4-BE49-F238E27FC236}">
                  <a16:creationId xmlns:a16="http://schemas.microsoft.com/office/drawing/2014/main" id="{2C72632D-A8AD-4B2A-561A-60515D310BE0}"/>
                </a:ext>
              </a:extLst>
            </p:cNvPr>
            <p:cNvPicPr>
              <a:picLocks noChangeAspect="1"/>
            </p:cNvPicPr>
            <p:nvPr userDrawn="1"/>
          </p:nvPicPr>
          <p:blipFill>
            <a:blip r:embed="rId2"/>
            <a:srcRect l="8804" t="80017" r="64199" b="5347"/>
            <a:stretch>
              <a:fillRect/>
            </a:stretch>
          </p:blipFill>
          <p:spPr>
            <a:xfrm>
              <a:off x="1065320" y="4844953"/>
              <a:ext cx="2574525" cy="1123950"/>
            </a:xfrm>
            <a:prstGeom prst="rect">
              <a:avLst/>
            </a:prstGeom>
          </p:spPr>
        </p:pic>
        <p:sp>
          <p:nvSpPr>
            <p:cNvPr id="9" name="Shape 1">
              <a:extLst>
                <a:ext uri="{FF2B5EF4-FFF2-40B4-BE49-F238E27FC236}">
                  <a16:creationId xmlns:a16="http://schemas.microsoft.com/office/drawing/2014/main" id="{D99BDCDF-0742-9E32-3D28-A0D43BE38C8B}"/>
                </a:ext>
              </a:extLst>
            </p:cNvPr>
            <p:cNvSpPr/>
            <p:nvPr userDrawn="1"/>
          </p:nvSpPr>
          <p:spPr>
            <a:xfrm>
              <a:off x="6706" y="-1"/>
              <a:ext cx="12191695" cy="6858000"/>
            </a:xfrm>
            <a:prstGeom prst="rect">
              <a:avLst/>
            </a:prstGeom>
            <a:solidFill>
              <a:srgbClr val="182469">
                <a:alpha val="54902"/>
              </a:srgbClr>
            </a:solidFill>
            <a:ln/>
          </p:spPr>
          <p:txBody>
            <a:bodyPr/>
            <a:lstStyle/>
            <a:p>
              <a:endParaRPr lang="en-US"/>
            </a:p>
          </p:txBody>
        </p:sp>
        <p:pic>
          <p:nvPicPr>
            <p:cNvPr id="11" name="Picture 10">
              <a:extLst>
                <a:ext uri="{FF2B5EF4-FFF2-40B4-BE49-F238E27FC236}">
                  <a16:creationId xmlns:a16="http://schemas.microsoft.com/office/drawing/2014/main" id="{176D2866-7BA5-5E06-F43F-E2AF86FEB85E}"/>
                </a:ext>
              </a:extLst>
            </p:cNvPr>
            <p:cNvPicPr>
              <a:picLocks noChangeAspect="1"/>
            </p:cNvPicPr>
            <p:nvPr userDrawn="1"/>
          </p:nvPicPr>
          <p:blipFill>
            <a:blip r:embed="rId3"/>
            <a:stretch>
              <a:fillRect/>
            </a:stretch>
          </p:blipFill>
          <p:spPr>
            <a:xfrm>
              <a:off x="4442143" y="4907096"/>
              <a:ext cx="2620370" cy="120801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6CE39">
            <a:alpha val="9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8295641"/>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54" r:id="rId3"/>
    <p:sldLayoutId id="2147483651" r:id="rId4"/>
    <p:sldLayoutId id="2147483653" r:id="rId5"/>
    <p:sldLayoutId id="2147483649"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jpeg"/><Relationship Id="rId4" Type="http://schemas.microsoft.com/office/2007/relationships/hdphoto" Target="../media/hdphoto1.wdp"/><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emf"/><Relationship Id="rId4" Type="http://schemas.openxmlformats.org/officeDocument/2006/relationships/image" Target="../media/image19.emf"/></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81BA5182-E2C8-A0D5-6AB9-3E03123DBBA5}"/>
              </a:ext>
            </a:extLst>
          </p:cNvPr>
          <p:cNvSpPr/>
          <p:nvPr/>
        </p:nvSpPr>
        <p:spPr>
          <a:xfrm>
            <a:off x="3914775" y="1197102"/>
            <a:ext cx="8039100" cy="1783080"/>
          </a:xfrm>
          <a:prstGeom prst="rect">
            <a:avLst/>
          </a:prstGeom>
          <a:noFill/>
          <a:ln/>
          <a:effectLst>
            <a:outerShdw blurRad="127000" dist="38100" dir="8100000" algn="bl" rotWithShape="0">
              <a:srgbClr val="000000">
                <a:alpha val="35000"/>
              </a:srgbClr>
            </a:outerShdw>
          </a:effectLst>
        </p:spPr>
        <p:txBody>
          <a:bodyPr wrap="square" lIns="0" tIns="0" rIns="0" bIns="0" rtlCol="0" anchor="t"/>
          <a:lstStyle/>
          <a:p>
            <a:pPr marL="0" indent="0" algn="l">
              <a:lnSpc>
                <a:spcPct val="100000"/>
              </a:lnSpc>
              <a:buNone/>
            </a:pPr>
            <a:r>
              <a:rPr lang="en-US" sz="6000" b="1">
                <a:solidFill>
                  <a:srgbClr val="FFFFFF"/>
                </a:solidFill>
                <a:effectLst>
                  <a:outerShdw blurRad="38100" dist="38100" dir="2700000" algn="tl">
                    <a:srgbClr val="000000">
                      <a:alpha val="43137"/>
                    </a:srgbClr>
                  </a:outerShdw>
                </a:effectLst>
                <a:ea typeface="Georgia" pitchFamily="34" charset="-122"/>
                <a:cs typeface="Georgia" pitchFamily="34" charset="-120"/>
              </a:rPr>
              <a:t>Aisles to Outcome: How AI Found Millions in Avoidable Claims</a:t>
            </a:r>
            <a:endParaRPr lang="en-US" sz="6000">
              <a:effectLst>
                <a:outerShdw blurRad="38100" dist="38100" dir="2700000" algn="tl">
                  <a:srgbClr val="000000">
                    <a:alpha val="43137"/>
                  </a:srgbClr>
                </a:outerShdw>
              </a:effectLst>
            </a:endParaRPr>
          </a:p>
        </p:txBody>
      </p:sp>
      <p:sp>
        <p:nvSpPr>
          <p:cNvPr id="3" name="Text 4">
            <a:extLst>
              <a:ext uri="{FF2B5EF4-FFF2-40B4-BE49-F238E27FC236}">
                <a16:creationId xmlns:a16="http://schemas.microsoft.com/office/drawing/2014/main" id="{EE115A8D-1196-185F-F38E-CD36B4EA1B95}"/>
              </a:ext>
            </a:extLst>
          </p:cNvPr>
          <p:cNvSpPr/>
          <p:nvPr/>
        </p:nvSpPr>
        <p:spPr>
          <a:xfrm>
            <a:off x="3914775" y="3968496"/>
            <a:ext cx="7622103" cy="822960"/>
          </a:xfrm>
          <a:prstGeom prst="rect">
            <a:avLst/>
          </a:prstGeom>
          <a:noFill/>
          <a:ln/>
        </p:spPr>
        <p:txBody>
          <a:bodyPr wrap="square" lIns="0" tIns="0" rIns="0" bIns="0" rtlCol="0" anchor="t"/>
          <a:lstStyle/>
          <a:p>
            <a:pPr marL="0" indent="0" algn="l">
              <a:buNone/>
            </a:pPr>
            <a:r>
              <a:rPr lang="en-US" sz="2000" b="1" i="1" dirty="0">
                <a:solidFill>
                  <a:srgbClr val="A6CE39"/>
                </a:solidFill>
                <a:ea typeface="Georgia" pitchFamily="34" charset="-122"/>
                <a:cs typeface="Georgia" pitchFamily="34" charset="-120"/>
              </a:rPr>
              <a:t>How embedded AI analytics can identify avoidable claims, validate underwriting assumptions, forecast risk and activate Rx/domestic care strategies. Illustrative board-ready model- Not client-identifying. </a:t>
            </a:r>
          </a:p>
          <a:p>
            <a:pPr marL="0" indent="0" algn="l">
              <a:buNone/>
            </a:pPr>
            <a:endParaRPr lang="en-US" sz="2000" b="1" dirty="0">
              <a:solidFill>
                <a:schemeClr val="bg1"/>
              </a:solidFill>
            </a:endParaRPr>
          </a:p>
          <a:p>
            <a:pPr marL="0" indent="0" algn="l">
              <a:buNone/>
            </a:pPr>
            <a:r>
              <a:rPr lang="en-US" sz="2000" b="1" dirty="0">
                <a:solidFill>
                  <a:schemeClr val="bg1"/>
                </a:solidFill>
              </a:rPr>
              <a:t>Nikki Petrazzuolo Whitaker, M.A., CHRS, CSFS</a:t>
            </a:r>
          </a:p>
          <a:p>
            <a:pPr marL="0" indent="0" algn="l">
              <a:buNone/>
            </a:pPr>
            <a:r>
              <a:rPr lang="en-US" sz="2000" b="1" dirty="0">
                <a:solidFill>
                  <a:schemeClr val="bg1"/>
                </a:solidFill>
              </a:rPr>
              <a:t>Vice President, Employee Benefits</a:t>
            </a:r>
          </a:p>
        </p:txBody>
      </p:sp>
      <p:pic>
        <p:nvPicPr>
          <p:cNvPr id="5" name="Picture 4">
            <a:extLst>
              <a:ext uri="{FF2B5EF4-FFF2-40B4-BE49-F238E27FC236}">
                <a16:creationId xmlns:a16="http://schemas.microsoft.com/office/drawing/2014/main" id="{B5D6810E-395F-C01A-DE6A-1EBB6EE9FA8C}"/>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914775" y="341218"/>
            <a:ext cx="3988439" cy="542428"/>
          </a:xfrm>
          <a:prstGeom prst="rect">
            <a:avLst/>
          </a:prstGeom>
        </p:spPr>
      </p:pic>
      <p:pic>
        <p:nvPicPr>
          <p:cNvPr id="6" name="Picture 5">
            <a:extLst>
              <a:ext uri="{FF2B5EF4-FFF2-40B4-BE49-F238E27FC236}">
                <a16:creationId xmlns:a16="http://schemas.microsoft.com/office/drawing/2014/main" id="{67942DFE-C5EC-30E5-4F71-160BE8459FAB}"/>
              </a:ext>
            </a:extLst>
          </p:cNvPr>
          <p:cNvPicPr>
            <a:picLocks noChangeAspect="1"/>
          </p:cNvPicPr>
          <p:nvPr/>
        </p:nvPicPr>
        <p:blipFill>
          <a:blip r:embed="rId4"/>
          <a:stretch>
            <a:fillRect/>
          </a:stretch>
        </p:blipFill>
        <p:spPr>
          <a:xfrm>
            <a:off x="415289" y="3602736"/>
            <a:ext cx="2697968" cy="2697968"/>
          </a:xfrm>
          <a:prstGeom prst="rect">
            <a:avLst/>
          </a:prstGeom>
        </p:spPr>
      </p:pic>
      <p:sp>
        <p:nvSpPr>
          <p:cNvPr id="7" name="TextBox 6">
            <a:extLst>
              <a:ext uri="{FF2B5EF4-FFF2-40B4-BE49-F238E27FC236}">
                <a16:creationId xmlns:a16="http://schemas.microsoft.com/office/drawing/2014/main" id="{EA9BEFDD-DDA1-A32B-236A-304BF1AF796A}"/>
              </a:ext>
            </a:extLst>
          </p:cNvPr>
          <p:cNvSpPr txBox="1"/>
          <p:nvPr/>
        </p:nvSpPr>
        <p:spPr>
          <a:xfrm>
            <a:off x="173325" y="2782669"/>
            <a:ext cx="3181897" cy="646331"/>
          </a:xfrm>
          <a:prstGeom prst="rect">
            <a:avLst/>
          </a:prstGeom>
          <a:noFill/>
        </p:spPr>
        <p:txBody>
          <a:bodyPr wrap="none" rtlCol="0">
            <a:spAutoFit/>
          </a:bodyPr>
          <a:lstStyle/>
          <a:p>
            <a:r>
              <a:rPr lang="en-US" sz="3600" b="1" u="sng" dirty="0">
                <a:solidFill>
                  <a:schemeClr val="bg1"/>
                </a:solidFill>
              </a:rPr>
              <a:t>Email me here! </a:t>
            </a:r>
          </a:p>
        </p:txBody>
      </p:sp>
    </p:spTree>
    <p:extLst>
      <p:ext uri="{BB962C8B-B14F-4D97-AF65-F5344CB8AC3E}">
        <p14:creationId xmlns:p14="http://schemas.microsoft.com/office/powerpoint/2010/main" val="973850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D579A-460B-080F-6247-7C6212DB6CE7}"/>
              </a:ext>
            </a:extLst>
          </p:cNvPr>
          <p:cNvSpPr>
            <a:spLocks noGrp="1"/>
          </p:cNvSpPr>
          <p:nvPr>
            <p:ph type="title"/>
          </p:nvPr>
        </p:nvSpPr>
        <p:spPr>
          <a:xfrm>
            <a:off x="-123122" y="88930"/>
            <a:ext cx="12035908" cy="1325563"/>
          </a:xfrm>
        </p:spPr>
        <p:txBody>
          <a:bodyPr/>
          <a:lstStyle/>
          <a:p>
            <a:r>
              <a:rPr lang="en-US" sz="3500" dirty="0"/>
              <a:t>Executive Summary: $2.0M Modeled Savings + Revenue  Opportunity</a:t>
            </a:r>
            <a:br>
              <a:rPr lang="en-US" sz="3500" dirty="0"/>
            </a:br>
            <a:r>
              <a:rPr lang="en-US" sz="1800" i="1" dirty="0">
                <a:solidFill>
                  <a:schemeClr val="accent3">
                    <a:lumMod val="75000"/>
                  </a:schemeClr>
                </a:solidFill>
              </a:rPr>
              <a:t>Representative employer case study built from claims leakage, forecasting and Rx mitigation logic.</a:t>
            </a:r>
          </a:p>
        </p:txBody>
      </p:sp>
      <p:sp>
        <p:nvSpPr>
          <p:cNvPr id="3" name="Content Placeholder 2">
            <a:extLst>
              <a:ext uri="{FF2B5EF4-FFF2-40B4-BE49-F238E27FC236}">
                <a16:creationId xmlns:a16="http://schemas.microsoft.com/office/drawing/2014/main" id="{209BBE40-0CCF-7D7A-7E87-FC985916D80E}"/>
              </a:ext>
            </a:extLst>
          </p:cNvPr>
          <p:cNvSpPr>
            <a:spLocks noGrp="1"/>
          </p:cNvSpPr>
          <p:nvPr>
            <p:ph sz="quarter" idx="10"/>
          </p:nvPr>
        </p:nvSpPr>
        <p:spPr>
          <a:xfrm>
            <a:off x="704732" y="2859845"/>
            <a:ext cx="10599656" cy="3633030"/>
          </a:xfrm>
        </p:spPr>
        <p:txBody>
          <a:bodyPr/>
          <a:lstStyle/>
          <a:p>
            <a:pPr marL="0" indent="0">
              <a:buNone/>
            </a:pPr>
            <a:r>
              <a:rPr lang="en-US" sz="2000" dirty="0">
                <a:solidFill>
                  <a:srgbClr val="111827"/>
                </a:solidFill>
              </a:rPr>
              <a:t>AI finds claim patterns manual review misses: duplicate payments, eligibility gaps, miscoding, outlier providers and high-cost Rx variance.
</a:t>
            </a:r>
            <a:endParaRPr lang="en-US" sz="2000" dirty="0"/>
          </a:p>
          <a:p>
            <a:pPr marL="0" indent="0">
              <a:buNone/>
            </a:pPr>
            <a:r>
              <a:rPr lang="en-US" sz="2000" dirty="0">
                <a:solidFill>
                  <a:srgbClr val="111827"/>
                </a:solidFill>
              </a:rPr>
              <a:t>Underwriters use AI to move from retrospective reports to forward-looking risk mitigation and renewal leverage.
</a:t>
            </a:r>
            <a:endParaRPr lang="en-US" sz="2000" dirty="0"/>
          </a:p>
          <a:p>
            <a:pPr marL="0" indent="0">
              <a:buNone/>
            </a:pPr>
            <a:r>
              <a:rPr lang="en-US" sz="2000" dirty="0">
                <a:solidFill>
                  <a:srgbClr val="111827"/>
                </a:solidFill>
              </a:rPr>
              <a:t>Savings comes from corrected leakage, better steerage, domestic care plan routing, prior authorization validation and Rx contract transparency.</a:t>
            </a:r>
            <a:endParaRPr lang="en-US" sz="2000" dirty="0"/>
          </a:p>
          <a:p>
            <a:pPr marL="0" indent="0">
              <a:buNone/>
            </a:pPr>
            <a:endParaRPr lang="en-US" sz="2000" dirty="0"/>
          </a:p>
        </p:txBody>
      </p:sp>
      <p:sp>
        <p:nvSpPr>
          <p:cNvPr id="10" name="Shape 5">
            <a:extLst>
              <a:ext uri="{FF2B5EF4-FFF2-40B4-BE49-F238E27FC236}">
                <a16:creationId xmlns:a16="http://schemas.microsoft.com/office/drawing/2014/main" id="{98522EB5-0489-C7C4-E69E-25ED6724237C}"/>
              </a:ext>
            </a:extLst>
          </p:cNvPr>
          <p:cNvSpPr/>
          <p:nvPr/>
        </p:nvSpPr>
        <p:spPr>
          <a:xfrm>
            <a:off x="682752" y="1514918"/>
            <a:ext cx="2304288" cy="1143000"/>
          </a:xfrm>
          <a:prstGeom prst="roundRect">
            <a:avLst>
              <a:gd name="adj" fmla="val 9600"/>
            </a:avLst>
          </a:prstGeom>
          <a:solidFill>
            <a:srgbClr val="FFFFFF"/>
          </a:solidFill>
          <a:ln w="12700">
            <a:solidFill>
              <a:srgbClr val="D9E2EC"/>
            </a:solidFill>
            <a:prstDash val="solid"/>
          </a:ln>
          <a:effectLst>
            <a:outerShdw blurRad="19050" dist="12700" dir="2700000" algn="bl" rotWithShape="0">
              <a:srgbClr val="000000">
                <a:alpha val="12000"/>
              </a:srgbClr>
            </a:outerShdw>
          </a:effectLst>
        </p:spPr>
        <p:txBody>
          <a:bodyPr/>
          <a:lstStyle/>
          <a:p>
            <a:endParaRPr lang="en-US"/>
          </a:p>
        </p:txBody>
      </p:sp>
      <p:sp>
        <p:nvSpPr>
          <p:cNvPr id="12" name="Text 6">
            <a:extLst>
              <a:ext uri="{FF2B5EF4-FFF2-40B4-BE49-F238E27FC236}">
                <a16:creationId xmlns:a16="http://schemas.microsoft.com/office/drawing/2014/main" id="{1EE8824E-070C-54CA-BFDA-8C24D11EC725}"/>
              </a:ext>
            </a:extLst>
          </p:cNvPr>
          <p:cNvSpPr/>
          <p:nvPr/>
        </p:nvSpPr>
        <p:spPr>
          <a:xfrm>
            <a:off x="792480" y="1661222"/>
            <a:ext cx="2084832" cy="384048"/>
          </a:xfrm>
          <a:prstGeom prst="rect">
            <a:avLst/>
          </a:prstGeom>
          <a:noFill/>
          <a:ln/>
        </p:spPr>
        <p:txBody>
          <a:bodyPr wrap="square" rtlCol="0" anchor="ctr"/>
          <a:lstStyle/>
          <a:p>
            <a:pPr marL="0" indent="0">
              <a:buNone/>
            </a:pPr>
            <a:r>
              <a:rPr lang="en-US" sz="2800" b="1">
                <a:solidFill>
                  <a:srgbClr val="F05A28"/>
                </a:solidFill>
              </a:rPr>
              <a:t>$2.0M</a:t>
            </a:r>
            <a:endParaRPr lang="en-US" sz="2800"/>
          </a:p>
        </p:txBody>
      </p:sp>
      <p:sp>
        <p:nvSpPr>
          <p:cNvPr id="14" name="Text 7">
            <a:extLst>
              <a:ext uri="{FF2B5EF4-FFF2-40B4-BE49-F238E27FC236}">
                <a16:creationId xmlns:a16="http://schemas.microsoft.com/office/drawing/2014/main" id="{784FD14E-FAF9-5B7E-EE8C-851B3216FF00}"/>
              </a:ext>
            </a:extLst>
          </p:cNvPr>
          <p:cNvSpPr/>
          <p:nvPr/>
        </p:nvSpPr>
        <p:spPr>
          <a:xfrm>
            <a:off x="792480" y="2109278"/>
            <a:ext cx="2084832" cy="347472"/>
          </a:xfrm>
          <a:prstGeom prst="rect">
            <a:avLst/>
          </a:prstGeom>
          <a:noFill/>
          <a:ln/>
        </p:spPr>
        <p:txBody>
          <a:bodyPr wrap="square" rtlCol="0" anchor="ctr">
            <a:normAutofit fontScale="55000" lnSpcReduction="20000"/>
          </a:bodyPr>
          <a:lstStyle/>
          <a:p>
            <a:pPr marL="0" indent="0">
              <a:buNone/>
            </a:pPr>
            <a:r>
              <a:rPr lang="en-US" sz="1800" dirty="0">
                <a:solidFill>
                  <a:srgbClr val="0B2341"/>
                </a:solidFill>
              </a:rPr>
              <a:t>Total modeled annualized savings + revenue opportunity</a:t>
            </a:r>
            <a:endParaRPr lang="en-US" sz="1800" dirty="0"/>
          </a:p>
        </p:txBody>
      </p:sp>
      <p:sp>
        <p:nvSpPr>
          <p:cNvPr id="16" name="Shape 8">
            <a:extLst>
              <a:ext uri="{FF2B5EF4-FFF2-40B4-BE49-F238E27FC236}">
                <a16:creationId xmlns:a16="http://schemas.microsoft.com/office/drawing/2014/main" id="{5A2F33FD-13EC-6847-2683-9D5EB56F3A45}"/>
              </a:ext>
            </a:extLst>
          </p:cNvPr>
          <p:cNvSpPr/>
          <p:nvPr/>
        </p:nvSpPr>
        <p:spPr>
          <a:xfrm>
            <a:off x="3151632" y="1514918"/>
            <a:ext cx="2578608" cy="1143000"/>
          </a:xfrm>
          <a:prstGeom prst="roundRect">
            <a:avLst>
              <a:gd name="adj" fmla="val 9600"/>
            </a:avLst>
          </a:prstGeom>
          <a:solidFill>
            <a:srgbClr val="FFFFFF"/>
          </a:solidFill>
          <a:ln w="12700">
            <a:solidFill>
              <a:srgbClr val="D9E2EC"/>
            </a:solidFill>
            <a:prstDash val="solid"/>
          </a:ln>
          <a:effectLst>
            <a:outerShdw blurRad="19050" dist="12700" dir="2700000" algn="bl" rotWithShape="0">
              <a:srgbClr val="000000">
                <a:alpha val="12000"/>
              </a:srgbClr>
            </a:outerShdw>
          </a:effectLst>
        </p:spPr>
        <p:txBody>
          <a:bodyPr/>
          <a:lstStyle/>
          <a:p>
            <a:endParaRPr lang="en-US"/>
          </a:p>
        </p:txBody>
      </p:sp>
      <p:sp>
        <p:nvSpPr>
          <p:cNvPr id="18" name="Text 9">
            <a:extLst>
              <a:ext uri="{FF2B5EF4-FFF2-40B4-BE49-F238E27FC236}">
                <a16:creationId xmlns:a16="http://schemas.microsoft.com/office/drawing/2014/main" id="{FBF8707A-4443-E905-B13F-C49718F8BDAE}"/>
              </a:ext>
            </a:extLst>
          </p:cNvPr>
          <p:cNvSpPr/>
          <p:nvPr/>
        </p:nvSpPr>
        <p:spPr>
          <a:xfrm>
            <a:off x="3261360" y="1661222"/>
            <a:ext cx="2359152" cy="384048"/>
          </a:xfrm>
          <a:prstGeom prst="rect">
            <a:avLst/>
          </a:prstGeom>
          <a:noFill/>
          <a:ln/>
        </p:spPr>
        <p:txBody>
          <a:bodyPr wrap="square" rtlCol="0" anchor="ctr"/>
          <a:lstStyle/>
          <a:p>
            <a:pPr marL="0" indent="0">
              <a:buNone/>
            </a:pPr>
            <a:r>
              <a:rPr lang="en-US" sz="2800" b="1" dirty="0">
                <a:solidFill>
                  <a:srgbClr val="1E6B9E"/>
                </a:solidFill>
              </a:rPr>
              <a:t>Y1 $1.15M</a:t>
            </a:r>
            <a:endParaRPr lang="en-US" sz="2800" dirty="0"/>
          </a:p>
        </p:txBody>
      </p:sp>
      <p:sp>
        <p:nvSpPr>
          <p:cNvPr id="20" name="Text 10">
            <a:extLst>
              <a:ext uri="{FF2B5EF4-FFF2-40B4-BE49-F238E27FC236}">
                <a16:creationId xmlns:a16="http://schemas.microsoft.com/office/drawing/2014/main" id="{CCE005CB-A2AC-AAD3-20AD-208436C41419}"/>
              </a:ext>
            </a:extLst>
          </p:cNvPr>
          <p:cNvSpPr/>
          <p:nvPr/>
        </p:nvSpPr>
        <p:spPr>
          <a:xfrm>
            <a:off x="3261360" y="2109278"/>
            <a:ext cx="2359152" cy="347472"/>
          </a:xfrm>
          <a:prstGeom prst="rect">
            <a:avLst/>
          </a:prstGeom>
          <a:noFill/>
          <a:ln/>
        </p:spPr>
        <p:txBody>
          <a:bodyPr wrap="square" rtlCol="0" anchor="ctr">
            <a:normAutofit fontScale="55000" lnSpcReduction="20000"/>
          </a:bodyPr>
          <a:lstStyle/>
          <a:p>
            <a:pPr marL="0" indent="0">
              <a:buNone/>
            </a:pPr>
            <a:r>
              <a:rPr lang="en-US" sz="1800" dirty="0">
                <a:solidFill>
                  <a:srgbClr val="0B2341"/>
                </a:solidFill>
              </a:rPr>
              <a:t>Medical service provider: leakage + onsite care redirection</a:t>
            </a:r>
            <a:endParaRPr lang="en-US" sz="1800" dirty="0"/>
          </a:p>
        </p:txBody>
      </p:sp>
      <p:sp>
        <p:nvSpPr>
          <p:cNvPr id="22" name="Shape 11">
            <a:extLst>
              <a:ext uri="{FF2B5EF4-FFF2-40B4-BE49-F238E27FC236}">
                <a16:creationId xmlns:a16="http://schemas.microsoft.com/office/drawing/2014/main" id="{61102809-6070-2BD6-7D0F-FC5D72A30880}"/>
              </a:ext>
            </a:extLst>
          </p:cNvPr>
          <p:cNvSpPr/>
          <p:nvPr/>
        </p:nvSpPr>
        <p:spPr>
          <a:xfrm>
            <a:off x="5894832" y="1514918"/>
            <a:ext cx="2578608" cy="1143000"/>
          </a:xfrm>
          <a:prstGeom prst="roundRect">
            <a:avLst>
              <a:gd name="adj" fmla="val 9600"/>
            </a:avLst>
          </a:prstGeom>
          <a:solidFill>
            <a:srgbClr val="FFFFFF"/>
          </a:solidFill>
          <a:ln w="12700">
            <a:solidFill>
              <a:srgbClr val="D9E2EC"/>
            </a:solidFill>
            <a:prstDash val="solid"/>
          </a:ln>
          <a:effectLst>
            <a:outerShdw blurRad="19050" dist="12700" dir="2700000" algn="bl" rotWithShape="0">
              <a:srgbClr val="000000">
                <a:alpha val="12000"/>
              </a:srgbClr>
            </a:outerShdw>
          </a:effectLst>
        </p:spPr>
        <p:txBody>
          <a:bodyPr/>
          <a:lstStyle/>
          <a:p>
            <a:endParaRPr lang="en-US"/>
          </a:p>
        </p:txBody>
      </p:sp>
      <p:sp>
        <p:nvSpPr>
          <p:cNvPr id="24" name="Text 12">
            <a:extLst>
              <a:ext uri="{FF2B5EF4-FFF2-40B4-BE49-F238E27FC236}">
                <a16:creationId xmlns:a16="http://schemas.microsoft.com/office/drawing/2014/main" id="{4C5EA627-3070-994A-A1B2-91A4E4BABE93}"/>
              </a:ext>
            </a:extLst>
          </p:cNvPr>
          <p:cNvSpPr/>
          <p:nvPr/>
        </p:nvSpPr>
        <p:spPr>
          <a:xfrm>
            <a:off x="6004560" y="1661222"/>
            <a:ext cx="2359152" cy="384048"/>
          </a:xfrm>
          <a:prstGeom prst="rect">
            <a:avLst/>
          </a:prstGeom>
          <a:noFill/>
          <a:ln/>
        </p:spPr>
        <p:txBody>
          <a:bodyPr wrap="square" rtlCol="0" anchor="ctr"/>
          <a:lstStyle/>
          <a:p>
            <a:pPr marL="0" indent="0">
              <a:buNone/>
            </a:pPr>
            <a:r>
              <a:rPr lang="en-US" sz="2800" b="1" dirty="0">
                <a:solidFill>
                  <a:srgbClr val="1C9A9A"/>
                </a:solidFill>
              </a:rPr>
              <a:t>Y2 $850K</a:t>
            </a:r>
            <a:endParaRPr lang="en-US" sz="2800" dirty="0"/>
          </a:p>
        </p:txBody>
      </p:sp>
      <p:sp>
        <p:nvSpPr>
          <p:cNvPr id="26" name="Text 13">
            <a:extLst>
              <a:ext uri="{FF2B5EF4-FFF2-40B4-BE49-F238E27FC236}">
                <a16:creationId xmlns:a16="http://schemas.microsoft.com/office/drawing/2014/main" id="{36A85BCF-AA17-75F2-7A0F-F9E90DDF9CB9}"/>
              </a:ext>
            </a:extLst>
          </p:cNvPr>
          <p:cNvSpPr/>
          <p:nvPr/>
        </p:nvSpPr>
        <p:spPr>
          <a:xfrm>
            <a:off x="6004560" y="2109278"/>
            <a:ext cx="2359152" cy="347472"/>
          </a:xfrm>
          <a:prstGeom prst="rect">
            <a:avLst/>
          </a:prstGeom>
          <a:noFill/>
          <a:ln/>
        </p:spPr>
        <p:txBody>
          <a:bodyPr wrap="square" rtlCol="0" anchor="ctr">
            <a:normAutofit fontScale="55000" lnSpcReduction="20000"/>
          </a:bodyPr>
          <a:lstStyle/>
          <a:p>
            <a:pPr marL="0" indent="0">
              <a:buNone/>
            </a:pPr>
            <a:r>
              <a:rPr lang="en-US" sz="1800" dirty="0">
                <a:solidFill>
                  <a:srgbClr val="0B2341"/>
                </a:solidFill>
              </a:rPr>
              <a:t>Medical service provider: leakage + domestic care + Rx</a:t>
            </a:r>
            <a:endParaRPr lang="en-US" sz="1800" dirty="0"/>
          </a:p>
        </p:txBody>
      </p:sp>
      <p:sp>
        <p:nvSpPr>
          <p:cNvPr id="28" name="Shape 14">
            <a:extLst>
              <a:ext uri="{FF2B5EF4-FFF2-40B4-BE49-F238E27FC236}">
                <a16:creationId xmlns:a16="http://schemas.microsoft.com/office/drawing/2014/main" id="{A5BD7E6D-93E2-5793-14E7-819CA7C4D48C}"/>
              </a:ext>
            </a:extLst>
          </p:cNvPr>
          <p:cNvSpPr/>
          <p:nvPr/>
        </p:nvSpPr>
        <p:spPr>
          <a:xfrm>
            <a:off x="8638032" y="1514918"/>
            <a:ext cx="2633472" cy="1143000"/>
          </a:xfrm>
          <a:prstGeom prst="roundRect">
            <a:avLst>
              <a:gd name="adj" fmla="val 9600"/>
            </a:avLst>
          </a:prstGeom>
          <a:solidFill>
            <a:srgbClr val="FFFFFF"/>
          </a:solidFill>
          <a:ln w="12700">
            <a:solidFill>
              <a:srgbClr val="D9E2EC"/>
            </a:solidFill>
            <a:prstDash val="solid"/>
          </a:ln>
          <a:effectLst>
            <a:outerShdw blurRad="19050" dist="12700" dir="2700000" algn="bl" rotWithShape="0">
              <a:srgbClr val="000000">
                <a:alpha val="12000"/>
              </a:srgbClr>
            </a:outerShdw>
          </a:effectLst>
        </p:spPr>
        <p:txBody>
          <a:bodyPr/>
          <a:lstStyle/>
          <a:p>
            <a:endParaRPr lang="en-US"/>
          </a:p>
        </p:txBody>
      </p:sp>
      <p:sp>
        <p:nvSpPr>
          <p:cNvPr id="30" name="Text 15">
            <a:extLst>
              <a:ext uri="{FF2B5EF4-FFF2-40B4-BE49-F238E27FC236}">
                <a16:creationId xmlns:a16="http://schemas.microsoft.com/office/drawing/2014/main" id="{FDFD993E-68FE-A28E-D685-BCEB8D00313D}"/>
              </a:ext>
            </a:extLst>
          </p:cNvPr>
          <p:cNvSpPr/>
          <p:nvPr/>
        </p:nvSpPr>
        <p:spPr>
          <a:xfrm>
            <a:off x="8747760" y="1661222"/>
            <a:ext cx="2414016" cy="384048"/>
          </a:xfrm>
          <a:prstGeom prst="rect">
            <a:avLst/>
          </a:prstGeom>
          <a:noFill/>
          <a:ln/>
        </p:spPr>
        <p:txBody>
          <a:bodyPr wrap="square" rtlCol="0" anchor="ctr"/>
          <a:lstStyle/>
          <a:p>
            <a:pPr marL="0" indent="0">
              <a:buNone/>
            </a:pPr>
            <a:r>
              <a:rPr lang="en-US" sz="2800" b="1" dirty="0">
                <a:solidFill>
                  <a:srgbClr val="4FAF50"/>
                </a:solidFill>
              </a:rPr>
              <a:t>90 days</a:t>
            </a:r>
            <a:endParaRPr lang="en-US" sz="2800" dirty="0"/>
          </a:p>
        </p:txBody>
      </p:sp>
      <p:sp>
        <p:nvSpPr>
          <p:cNvPr id="32" name="Text 16">
            <a:extLst>
              <a:ext uri="{FF2B5EF4-FFF2-40B4-BE49-F238E27FC236}">
                <a16:creationId xmlns:a16="http://schemas.microsoft.com/office/drawing/2014/main" id="{62A820E9-93E0-86CC-258E-6451A566C3B3}"/>
              </a:ext>
            </a:extLst>
          </p:cNvPr>
          <p:cNvSpPr/>
          <p:nvPr/>
        </p:nvSpPr>
        <p:spPr>
          <a:xfrm>
            <a:off x="8747760" y="2109278"/>
            <a:ext cx="2414016" cy="347472"/>
          </a:xfrm>
          <a:prstGeom prst="rect">
            <a:avLst/>
          </a:prstGeom>
          <a:noFill/>
          <a:ln/>
        </p:spPr>
        <p:txBody>
          <a:bodyPr wrap="square" rtlCol="0" anchor="ctr">
            <a:normAutofit fontScale="55000" lnSpcReduction="20000"/>
          </a:bodyPr>
          <a:lstStyle/>
          <a:p>
            <a:pPr marL="0" indent="0">
              <a:buNone/>
            </a:pPr>
            <a:r>
              <a:rPr lang="en-US" sz="1800" b="1" dirty="0">
                <a:solidFill>
                  <a:srgbClr val="0B2341"/>
                </a:solidFill>
              </a:rPr>
              <a:t>Initial roadmap to validate, prioritize and implement</a:t>
            </a:r>
            <a:endParaRPr lang="en-US" sz="1800" b="1" dirty="0"/>
          </a:p>
        </p:txBody>
      </p:sp>
    </p:spTree>
    <p:extLst>
      <p:ext uri="{BB962C8B-B14F-4D97-AF65-F5344CB8AC3E}">
        <p14:creationId xmlns:p14="http://schemas.microsoft.com/office/powerpoint/2010/main" val="84119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A4436-9852-627F-3E0E-9C27EDD59B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2D3316-89F6-CDDA-2702-F2549A4B1AC9}"/>
              </a:ext>
            </a:extLst>
          </p:cNvPr>
          <p:cNvSpPr>
            <a:spLocks noGrp="1"/>
          </p:cNvSpPr>
          <p:nvPr>
            <p:ph type="title"/>
          </p:nvPr>
        </p:nvSpPr>
        <p:spPr>
          <a:xfrm>
            <a:off x="-223266" y="134181"/>
            <a:ext cx="12803124" cy="1325563"/>
          </a:xfrm>
        </p:spPr>
        <p:txBody>
          <a:bodyPr/>
          <a:lstStyle/>
          <a:p>
            <a:r>
              <a:rPr lang="en-US" dirty="0"/>
              <a:t>Key Questions / Considerations</a:t>
            </a:r>
            <a:br>
              <a:rPr lang="en-US" dirty="0"/>
            </a:br>
            <a:r>
              <a:rPr lang="en-US" sz="1800" b="1" dirty="0">
                <a:solidFill>
                  <a:schemeClr val="accent3">
                    <a:lumMod val="75000"/>
                  </a:schemeClr>
                </a:solidFill>
              </a:rPr>
              <a:t>AI Does not replace underwriting judgement. It prioritizes suspicious patterns for human validation.</a:t>
            </a:r>
            <a:br>
              <a:rPr lang="en-US" sz="1800" b="1" dirty="0">
                <a:solidFill>
                  <a:schemeClr val="accent3">
                    <a:lumMod val="75000"/>
                  </a:schemeClr>
                </a:solidFill>
              </a:rPr>
            </a:br>
            <a:r>
              <a:rPr lang="en-US" sz="1800" b="1" dirty="0">
                <a:solidFill>
                  <a:schemeClr val="accent3">
                    <a:lumMod val="75000"/>
                  </a:schemeClr>
                </a:solidFill>
              </a:rPr>
              <a:t>AI Does not replace renewal negotiations. It changes the review from backward past performance to forward forecasting. </a:t>
            </a:r>
          </a:p>
        </p:txBody>
      </p:sp>
      <p:sp>
        <p:nvSpPr>
          <p:cNvPr id="41" name="Shape 6">
            <a:extLst>
              <a:ext uri="{FF2B5EF4-FFF2-40B4-BE49-F238E27FC236}">
                <a16:creationId xmlns:a16="http://schemas.microsoft.com/office/drawing/2014/main" id="{95A4AFD6-D32D-BB63-DFCB-02A525156C1B}"/>
              </a:ext>
            </a:extLst>
          </p:cNvPr>
          <p:cNvSpPr/>
          <p:nvPr/>
        </p:nvSpPr>
        <p:spPr>
          <a:xfrm>
            <a:off x="731520" y="1638052"/>
            <a:ext cx="2743200" cy="1060704"/>
          </a:xfrm>
          <a:prstGeom prst="roundRect">
            <a:avLst>
              <a:gd name="adj" fmla="val 10345"/>
            </a:avLst>
          </a:prstGeom>
          <a:solidFill>
            <a:srgbClr val="FFFFFF"/>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43" name="Text 7">
            <a:extLst>
              <a:ext uri="{FF2B5EF4-FFF2-40B4-BE49-F238E27FC236}">
                <a16:creationId xmlns:a16="http://schemas.microsoft.com/office/drawing/2014/main" id="{031D1DBF-B42F-F96E-9FD9-011705072D95}"/>
              </a:ext>
            </a:extLst>
          </p:cNvPr>
          <p:cNvSpPr/>
          <p:nvPr/>
        </p:nvSpPr>
        <p:spPr>
          <a:xfrm>
            <a:off x="868680" y="1920826"/>
            <a:ext cx="2423160" cy="256032"/>
          </a:xfrm>
          <a:prstGeom prst="rect">
            <a:avLst/>
          </a:prstGeom>
          <a:noFill/>
          <a:ln/>
        </p:spPr>
        <p:txBody>
          <a:bodyPr wrap="square" lIns="0" tIns="0" rIns="0" bIns="0" rtlCol="0" anchor="ctr"/>
          <a:lstStyle/>
          <a:p>
            <a:pPr marL="0" indent="0">
              <a:buNone/>
            </a:pPr>
            <a:r>
              <a:rPr lang="en-US" sz="1400" b="1" dirty="0">
                <a:solidFill>
                  <a:srgbClr val="0B2341"/>
                </a:solidFill>
              </a:rPr>
              <a:t>Have you been told you were “running hot”, as why the renewal increase was required? </a:t>
            </a:r>
            <a:endParaRPr lang="en-US" sz="1400" dirty="0"/>
          </a:p>
        </p:txBody>
      </p:sp>
      <p:sp>
        <p:nvSpPr>
          <p:cNvPr id="47" name="Shape 9">
            <a:extLst>
              <a:ext uri="{FF2B5EF4-FFF2-40B4-BE49-F238E27FC236}">
                <a16:creationId xmlns:a16="http://schemas.microsoft.com/office/drawing/2014/main" id="{C6995D5D-7C00-612C-4F79-097891C86855}"/>
              </a:ext>
            </a:extLst>
          </p:cNvPr>
          <p:cNvSpPr/>
          <p:nvPr/>
        </p:nvSpPr>
        <p:spPr>
          <a:xfrm>
            <a:off x="3703320" y="1638052"/>
            <a:ext cx="2743200" cy="1060704"/>
          </a:xfrm>
          <a:prstGeom prst="roundRect">
            <a:avLst>
              <a:gd name="adj" fmla="val 10345"/>
            </a:avLst>
          </a:prstGeom>
          <a:solidFill>
            <a:srgbClr val="FFFFFF"/>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49" name="Text 10">
            <a:extLst>
              <a:ext uri="{FF2B5EF4-FFF2-40B4-BE49-F238E27FC236}">
                <a16:creationId xmlns:a16="http://schemas.microsoft.com/office/drawing/2014/main" id="{42561480-E84A-9884-A102-FE2BD8B2FABD}"/>
              </a:ext>
            </a:extLst>
          </p:cNvPr>
          <p:cNvSpPr/>
          <p:nvPr/>
        </p:nvSpPr>
        <p:spPr>
          <a:xfrm>
            <a:off x="3840480" y="2040388"/>
            <a:ext cx="2423160" cy="256032"/>
          </a:xfrm>
          <a:prstGeom prst="rect">
            <a:avLst/>
          </a:prstGeom>
          <a:noFill/>
          <a:ln/>
        </p:spPr>
        <p:txBody>
          <a:bodyPr wrap="square" lIns="0" tIns="0" rIns="0" bIns="0" rtlCol="0" anchor="ctr"/>
          <a:lstStyle/>
          <a:p>
            <a:pPr marL="0" indent="0">
              <a:buNone/>
            </a:pPr>
            <a:r>
              <a:rPr lang="en-US" sz="1400" b="1" dirty="0">
                <a:solidFill>
                  <a:srgbClr val="0B2341"/>
                </a:solidFill>
              </a:rPr>
              <a:t>Have you been shown that your experience period can be 12-18 months in arears with termed members and recovered patients? </a:t>
            </a:r>
            <a:endParaRPr lang="en-US" sz="1400" dirty="0"/>
          </a:p>
        </p:txBody>
      </p:sp>
      <p:sp>
        <p:nvSpPr>
          <p:cNvPr id="53" name="Shape 12">
            <a:extLst>
              <a:ext uri="{FF2B5EF4-FFF2-40B4-BE49-F238E27FC236}">
                <a16:creationId xmlns:a16="http://schemas.microsoft.com/office/drawing/2014/main" id="{75B37ABB-1B7F-F694-51DA-CCCEB2FBBEA1}"/>
              </a:ext>
            </a:extLst>
          </p:cNvPr>
          <p:cNvSpPr/>
          <p:nvPr/>
        </p:nvSpPr>
        <p:spPr>
          <a:xfrm>
            <a:off x="708660" y="2996110"/>
            <a:ext cx="2743200" cy="1060704"/>
          </a:xfrm>
          <a:prstGeom prst="roundRect">
            <a:avLst>
              <a:gd name="adj" fmla="val 10345"/>
            </a:avLst>
          </a:prstGeom>
          <a:solidFill>
            <a:srgbClr val="FFFFFF"/>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55" name="Text 13">
            <a:extLst>
              <a:ext uri="{FF2B5EF4-FFF2-40B4-BE49-F238E27FC236}">
                <a16:creationId xmlns:a16="http://schemas.microsoft.com/office/drawing/2014/main" id="{7B67FAA7-FBBF-E9A0-4F4F-96438D075A8D}"/>
              </a:ext>
            </a:extLst>
          </p:cNvPr>
          <p:cNvSpPr/>
          <p:nvPr/>
        </p:nvSpPr>
        <p:spPr>
          <a:xfrm>
            <a:off x="868680" y="3329692"/>
            <a:ext cx="2423160" cy="256032"/>
          </a:xfrm>
          <a:prstGeom prst="rect">
            <a:avLst/>
          </a:prstGeom>
          <a:noFill/>
          <a:ln/>
        </p:spPr>
        <p:txBody>
          <a:bodyPr wrap="square" lIns="0" tIns="0" rIns="0" bIns="0" rtlCol="0" anchor="ctr"/>
          <a:lstStyle/>
          <a:p>
            <a:pPr marL="0" indent="0">
              <a:buNone/>
            </a:pPr>
            <a:r>
              <a:rPr lang="en-US" sz="1400" b="1" dirty="0">
                <a:solidFill>
                  <a:srgbClr val="0B2341"/>
                </a:solidFill>
              </a:rPr>
              <a:t>Would you be shocked to know your renewal contract date is not your renewal (experience period)? </a:t>
            </a:r>
            <a:endParaRPr lang="en-US" sz="1400" dirty="0"/>
          </a:p>
        </p:txBody>
      </p:sp>
      <p:sp>
        <p:nvSpPr>
          <p:cNvPr id="59" name="Shape 15">
            <a:extLst>
              <a:ext uri="{FF2B5EF4-FFF2-40B4-BE49-F238E27FC236}">
                <a16:creationId xmlns:a16="http://schemas.microsoft.com/office/drawing/2014/main" id="{2C2C7BF4-3F08-9B88-0EDE-BF1C095AB782}"/>
              </a:ext>
            </a:extLst>
          </p:cNvPr>
          <p:cNvSpPr/>
          <p:nvPr/>
        </p:nvSpPr>
        <p:spPr>
          <a:xfrm>
            <a:off x="3703320" y="3055372"/>
            <a:ext cx="2743200" cy="1060704"/>
          </a:xfrm>
          <a:prstGeom prst="roundRect">
            <a:avLst>
              <a:gd name="adj" fmla="val 10345"/>
            </a:avLst>
          </a:prstGeom>
          <a:solidFill>
            <a:srgbClr val="FFFFFF"/>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65" name="Shape 18">
            <a:extLst>
              <a:ext uri="{FF2B5EF4-FFF2-40B4-BE49-F238E27FC236}">
                <a16:creationId xmlns:a16="http://schemas.microsoft.com/office/drawing/2014/main" id="{11F1A4E1-38CC-A0BA-4FA0-BF7FA0B0A65C}"/>
              </a:ext>
            </a:extLst>
          </p:cNvPr>
          <p:cNvSpPr/>
          <p:nvPr/>
        </p:nvSpPr>
        <p:spPr>
          <a:xfrm>
            <a:off x="731520" y="4534833"/>
            <a:ext cx="2743200" cy="1060704"/>
          </a:xfrm>
          <a:prstGeom prst="roundRect">
            <a:avLst>
              <a:gd name="adj" fmla="val 10345"/>
            </a:avLst>
          </a:prstGeom>
          <a:solidFill>
            <a:srgbClr val="FFFFFF"/>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67" name="Text 19">
            <a:extLst>
              <a:ext uri="{FF2B5EF4-FFF2-40B4-BE49-F238E27FC236}">
                <a16:creationId xmlns:a16="http://schemas.microsoft.com/office/drawing/2014/main" id="{34F93A80-65D5-2C94-7850-F2731BAD375B}"/>
              </a:ext>
            </a:extLst>
          </p:cNvPr>
          <p:cNvSpPr/>
          <p:nvPr/>
        </p:nvSpPr>
        <p:spPr>
          <a:xfrm>
            <a:off x="3840480" y="3429000"/>
            <a:ext cx="2423160" cy="256032"/>
          </a:xfrm>
          <a:prstGeom prst="rect">
            <a:avLst/>
          </a:prstGeom>
          <a:noFill/>
          <a:ln/>
        </p:spPr>
        <p:txBody>
          <a:bodyPr wrap="square" lIns="0" tIns="0" rIns="0" bIns="0" rtlCol="0" anchor="ctr"/>
          <a:lstStyle/>
          <a:p>
            <a:pPr marL="0" indent="0">
              <a:buNone/>
            </a:pPr>
            <a:r>
              <a:rPr lang="en-US" sz="1400" b="1" dirty="0">
                <a:solidFill>
                  <a:srgbClr val="0B2341"/>
                </a:solidFill>
              </a:rPr>
              <a:t>Are you aware that ASO’s/PBMs (even self-funded you “own”) as well as LF or FI contracts can not allow 3</a:t>
            </a:r>
            <a:r>
              <a:rPr lang="en-US" sz="1400" b="1" baseline="30000" dirty="0">
                <a:solidFill>
                  <a:srgbClr val="0B2341"/>
                </a:solidFill>
              </a:rPr>
              <a:t>rd</a:t>
            </a:r>
            <a:r>
              <a:rPr lang="en-US" sz="1400" b="1" dirty="0">
                <a:solidFill>
                  <a:srgbClr val="0B2341"/>
                </a:solidFill>
              </a:rPr>
              <a:t> party audits? </a:t>
            </a:r>
            <a:endParaRPr lang="en-US" sz="1400" dirty="0"/>
          </a:p>
        </p:txBody>
      </p:sp>
      <p:sp>
        <p:nvSpPr>
          <p:cNvPr id="71" name="Shape 21">
            <a:extLst>
              <a:ext uri="{FF2B5EF4-FFF2-40B4-BE49-F238E27FC236}">
                <a16:creationId xmlns:a16="http://schemas.microsoft.com/office/drawing/2014/main" id="{BD9A0E63-8F93-C673-449F-D28B402715FC}"/>
              </a:ext>
            </a:extLst>
          </p:cNvPr>
          <p:cNvSpPr/>
          <p:nvPr/>
        </p:nvSpPr>
        <p:spPr>
          <a:xfrm>
            <a:off x="3703320" y="4534833"/>
            <a:ext cx="2743200" cy="1060704"/>
          </a:xfrm>
          <a:prstGeom prst="roundRect">
            <a:avLst>
              <a:gd name="adj" fmla="val 10345"/>
            </a:avLst>
          </a:prstGeom>
          <a:solidFill>
            <a:srgbClr val="FFFFFF"/>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73" name="Text 22">
            <a:extLst>
              <a:ext uri="{FF2B5EF4-FFF2-40B4-BE49-F238E27FC236}">
                <a16:creationId xmlns:a16="http://schemas.microsoft.com/office/drawing/2014/main" id="{2A4A3EB8-5BDA-2E35-2786-A384F342F3D9}"/>
              </a:ext>
            </a:extLst>
          </p:cNvPr>
          <p:cNvSpPr/>
          <p:nvPr/>
        </p:nvSpPr>
        <p:spPr>
          <a:xfrm>
            <a:off x="868680" y="4739144"/>
            <a:ext cx="2423160" cy="256032"/>
          </a:xfrm>
          <a:prstGeom prst="rect">
            <a:avLst/>
          </a:prstGeom>
          <a:noFill/>
          <a:ln/>
        </p:spPr>
        <p:txBody>
          <a:bodyPr wrap="square" lIns="0" tIns="0" rIns="0" bIns="0" rtlCol="0" anchor="ctr"/>
          <a:lstStyle/>
          <a:p>
            <a:pPr marL="0" indent="0">
              <a:buNone/>
            </a:pPr>
            <a:r>
              <a:rPr lang="en-US" sz="1400" b="1" dirty="0">
                <a:solidFill>
                  <a:srgbClr val="0B2341"/>
                </a:solidFill>
              </a:rPr>
              <a:t>Are you using AI to help forecast and stress test your program? </a:t>
            </a:r>
            <a:endParaRPr lang="en-US" sz="1400" dirty="0"/>
          </a:p>
        </p:txBody>
      </p:sp>
      <p:pic>
        <p:nvPicPr>
          <p:cNvPr id="77" name="Image 0" descr="/mnt/data/0cfa76fbbd.png">
            <a:extLst>
              <a:ext uri="{FF2B5EF4-FFF2-40B4-BE49-F238E27FC236}">
                <a16:creationId xmlns:a16="http://schemas.microsoft.com/office/drawing/2014/main" id="{F3BBF4BC-5B79-5AA6-0281-D0834BFECD83}"/>
              </a:ext>
            </a:extLst>
          </p:cNvPr>
          <p:cNvPicPr>
            <a:picLocks noChangeAspect="1"/>
          </p:cNvPicPr>
          <p:nvPr/>
        </p:nvPicPr>
        <p:blipFill>
          <a:blip r:embed="rId2"/>
          <a:srcRect l="18456" r="18456"/>
          <a:stretch/>
        </p:blipFill>
        <p:spPr>
          <a:xfrm>
            <a:off x="7519416" y="1575911"/>
            <a:ext cx="3803904" cy="4019626"/>
          </a:xfrm>
          <a:prstGeom prst="rect">
            <a:avLst/>
          </a:prstGeom>
        </p:spPr>
      </p:pic>
      <p:sp>
        <p:nvSpPr>
          <p:cNvPr id="4" name="Text 16">
            <a:extLst>
              <a:ext uri="{FF2B5EF4-FFF2-40B4-BE49-F238E27FC236}">
                <a16:creationId xmlns:a16="http://schemas.microsoft.com/office/drawing/2014/main" id="{DD673E15-499A-0F7F-2980-25253939950E}"/>
              </a:ext>
            </a:extLst>
          </p:cNvPr>
          <p:cNvSpPr/>
          <p:nvPr/>
        </p:nvSpPr>
        <p:spPr>
          <a:xfrm>
            <a:off x="3840480" y="4683004"/>
            <a:ext cx="2423160" cy="256032"/>
          </a:xfrm>
          <a:prstGeom prst="rect">
            <a:avLst/>
          </a:prstGeom>
          <a:noFill/>
          <a:ln/>
        </p:spPr>
        <p:txBody>
          <a:bodyPr wrap="square" lIns="0" tIns="0" rIns="0" bIns="0" rtlCol="0" anchor="ctr"/>
          <a:lstStyle/>
          <a:p>
            <a:pPr marL="0" indent="0">
              <a:buNone/>
            </a:pPr>
            <a:r>
              <a:rPr lang="en-US" sz="1400" b="1" dirty="0">
                <a:solidFill>
                  <a:srgbClr val="0B2341"/>
                </a:solidFill>
              </a:rPr>
              <a:t>Have you considered domestic care? </a:t>
            </a:r>
            <a:endParaRPr lang="en-US" sz="1400" dirty="0"/>
          </a:p>
        </p:txBody>
      </p:sp>
    </p:spTree>
    <p:extLst>
      <p:ext uri="{BB962C8B-B14F-4D97-AF65-F5344CB8AC3E}">
        <p14:creationId xmlns:p14="http://schemas.microsoft.com/office/powerpoint/2010/main" val="2021421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44ED-55AC-7EBF-AA45-99E26D8F13E5}"/>
              </a:ext>
            </a:extLst>
          </p:cNvPr>
          <p:cNvSpPr>
            <a:spLocks noGrp="1"/>
          </p:cNvSpPr>
          <p:nvPr>
            <p:ph type="title"/>
          </p:nvPr>
        </p:nvSpPr>
        <p:spPr>
          <a:xfrm>
            <a:off x="731520" y="232551"/>
            <a:ext cx="10599656" cy="1325563"/>
          </a:xfrm>
        </p:spPr>
        <p:txBody>
          <a:bodyPr/>
          <a:lstStyle/>
          <a:p>
            <a:r>
              <a:rPr lang="en-US" dirty="0"/>
              <a:t>Where Claims Leakage Hides</a:t>
            </a:r>
            <a:br>
              <a:rPr lang="en-US" dirty="0"/>
            </a:br>
            <a:r>
              <a:rPr lang="en-US" sz="1800" dirty="0">
                <a:solidFill>
                  <a:schemeClr val="accent3">
                    <a:lumMod val="75000"/>
                  </a:schemeClr>
                </a:solidFill>
              </a:rPr>
              <a:t>AI Does not replace auditors. It prioritizes suspicious patterns for human validation in minutes. </a:t>
            </a:r>
          </a:p>
        </p:txBody>
      </p:sp>
      <p:sp>
        <p:nvSpPr>
          <p:cNvPr id="41" name="Shape 6">
            <a:extLst>
              <a:ext uri="{FF2B5EF4-FFF2-40B4-BE49-F238E27FC236}">
                <a16:creationId xmlns:a16="http://schemas.microsoft.com/office/drawing/2014/main" id="{6DA037EF-A55C-4BC7-4941-D556F93DFDB3}"/>
              </a:ext>
            </a:extLst>
          </p:cNvPr>
          <p:cNvSpPr/>
          <p:nvPr/>
        </p:nvSpPr>
        <p:spPr>
          <a:xfrm>
            <a:off x="731520" y="1638052"/>
            <a:ext cx="2743200" cy="1060704"/>
          </a:xfrm>
          <a:prstGeom prst="roundRect">
            <a:avLst>
              <a:gd name="adj" fmla="val 10345"/>
            </a:avLst>
          </a:prstGeom>
          <a:solidFill>
            <a:srgbClr val="FFFFFF"/>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43" name="Text 7">
            <a:extLst>
              <a:ext uri="{FF2B5EF4-FFF2-40B4-BE49-F238E27FC236}">
                <a16:creationId xmlns:a16="http://schemas.microsoft.com/office/drawing/2014/main" id="{DD76A9F2-F479-C67D-8B7C-744520EA5626}"/>
              </a:ext>
            </a:extLst>
          </p:cNvPr>
          <p:cNvSpPr/>
          <p:nvPr/>
        </p:nvSpPr>
        <p:spPr>
          <a:xfrm>
            <a:off x="868680" y="1807906"/>
            <a:ext cx="2423160" cy="256032"/>
          </a:xfrm>
          <a:prstGeom prst="rect">
            <a:avLst/>
          </a:prstGeom>
          <a:noFill/>
          <a:ln/>
        </p:spPr>
        <p:txBody>
          <a:bodyPr wrap="square" lIns="0" tIns="0" rIns="0" bIns="0" rtlCol="0" anchor="ctr"/>
          <a:lstStyle/>
          <a:p>
            <a:pPr marL="0" indent="0">
              <a:buNone/>
            </a:pPr>
            <a:r>
              <a:rPr lang="en-US" sz="2000" b="1">
                <a:solidFill>
                  <a:srgbClr val="0B2341"/>
                </a:solidFill>
              </a:rPr>
              <a:t>Duplicate / split claims</a:t>
            </a:r>
            <a:endParaRPr lang="en-US" sz="2000"/>
          </a:p>
        </p:txBody>
      </p:sp>
      <p:sp>
        <p:nvSpPr>
          <p:cNvPr id="45" name="Text 8">
            <a:extLst>
              <a:ext uri="{FF2B5EF4-FFF2-40B4-BE49-F238E27FC236}">
                <a16:creationId xmlns:a16="http://schemas.microsoft.com/office/drawing/2014/main" id="{1977A260-C6DA-6DAF-8F55-02AEB2594450}"/>
              </a:ext>
            </a:extLst>
          </p:cNvPr>
          <p:cNvSpPr/>
          <p:nvPr/>
        </p:nvSpPr>
        <p:spPr>
          <a:xfrm>
            <a:off x="868680" y="2233102"/>
            <a:ext cx="2423160" cy="402336"/>
          </a:xfrm>
          <a:prstGeom prst="rect">
            <a:avLst/>
          </a:prstGeom>
          <a:noFill/>
          <a:ln/>
        </p:spPr>
        <p:txBody>
          <a:bodyPr wrap="square" lIns="0" tIns="0" rIns="0" bIns="0" rtlCol="0" anchor="ctr">
            <a:normAutofit fontScale="85000" lnSpcReduction="20000"/>
          </a:bodyPr>
          <a:lstStyle/>
          <a:p>
            <a:pPr marL="0" indent="0">
              <a:buNone/>
            </a:pPr>
            <a:r>
              <a:rPr lang="en-US" sz="1800">
                <a:solidFill>
                  <a:srgbClr val="6B7280"/>
                </a:solidFill>
              </a:rPr>
              <a:t>Same episode, repeated payment signal</a:t>
            </a:r>
            <a:endParaRPr lang="en-US" sz="1800"/>
          </a:p>
        </p:txBody>
      </p:sp>
      <p:sp>
        <p:nvSpPr>
          <p:cNvPr id="47" name="Shape 9">
            <a:extLst>
              <a:ext uri="{FF2B5EF4-FFF2-40B4-BE49-F238E27FC236}">
                <a16:creationId xmlns:a16="http://schemas.microsoft.com/office/drawing/2014/main" id="{082C7F6C-5BCA-8752-4452-B43C0716EC7B}"/>
              </a:ext>
            </a:extLst>
          </p:cNvPr>
          <p:cNvSpPr/>
          <p:nvPr/>
        </p:nvSpPr>
        <p:spPr>
          <a:xfrm>
            <a:off x="3703320" y="1638052"/>
            <a:ext cx="2743200" cy="1060704"/>
          </a:xfrm>
          <a:prstGeom prst="roundRect">
            <a:avLst>
              <a:gd name="adj" fmla="val 10345"/>
            </a:avLst>
          </a:prstGeom>
          <a:solidFill>
            <a:srgbClr val="FFFFFF"/>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49" name="Text 10">
            <a:extLst>
              <a:ext uri="{FF2B5EF4-FFF2-40B4-BE49-F238E27FC236}">
                <a16:creationId xmlns:a16="http://schemas.microsoft.com/office/drawing/2014/main" id="{F182D42A-34BA-4ECF-AEB8-F7AB5DC5D4EF}"/>
              </a:ext>
            </a:extLst>
          </p:cNvPr>
          <p:cNvSpPr/>
          <p:nvPr/>
        </p:nvSpPr>
        <p:spPr>
          <a:xfrm>
            <a:off x="3840480" y="1756924"/>
            <a:ext cx="2423160" cy="256032"/>
          </a:xfrm>
          <a:prstGeom prst="rect">
            <a:avLst/>
          </a:prstGeom>
          <a:noFill/>
          <a:ln/>
        </p:spPr>
        <p:txBody>
          <a:bodyPr wrap="square" lIns="0" tIns="0" rIns="0" bIns="0" rtlCol="0" anchor="ctr"/>
          <a:lstStyle/>
          <a:p>
            <a:pPr marL="0" indent="0">
              <a:buNone/>
            </a:pPr>
            <a:r>
              <a:rPr lang="en-US" sz="2000" b="1">
                <a:solidFill>
                  <a:srgbClr val="0B2341"/>
                </a:solidFill>
              </a:rPr>
              <a:t>Eligibility leakage</a:t>
            </a:r>
            <a:endParaRPr lang="en-US" sz="2000"/>
          </a:p>
        </p:txBody>
      </p:sp>
      <p:sp>
        <p:nvSpPr>
          <p:cNvPr id="51" name="Text 11">
            <a:extLst>
              <a:ext uri="{FF2B5EF4-FFF2-40B4-BE49-F238E27FC236}">
                <a16:creationId xmlns:a16="http://schemas.microsoft.com/office/drawing/2014/main" id="{993125DA-175D-6DDB-5672-7D3F12F7A5F4}"/>
              </a:ext>
            </a:extLst>
          </p:cNvPr>
          <p:cNvSpPr/>
          <p:nvPr/>
        </p:nvSpPr>
        <p:spPr>
          <a:xfrm>
            <a:off x="3840480" y="2113540"/>
            <a:ext cx="2523744" cy="402336"/>
          </a:xfrm>
          <a:prstGeom prst="rect">
            <a:avLst/>
          </a:prstGeom>
          <a:noFill/>
          <a:ln/>
        </p:spPr>
        <p:txBody>
          <a:bodyPr wrap="square" lIns="0" tIns="0" rIns="0" bIns="0" rtlCol="0" anchor="ctr">
            <a:noAutofit/>
          </a:bodyPr>
          <a:lstStyle/>
          <a:p>
            <a:pPr marL="0" indent="0">
              <a:buNone/>
            </a:pPr>
            <a:r>
              <a:rPr lang="en-US" sz="1500">
                <a:solidFill>
                  <a:srgbClr val="6B7280"/>
                </a:solidFill>
              </a:rPr>
              <a:t>Termed members or dependents still generating cost</a:t>
            </a:r>
            <a:endParaRPr lang="en-US" sz="1500"/>
          </a:p>
        </p:txBody>
      </p:sp>
      <p:sp>
        <p:nvSpPr>
          <p:cNvPr id="53" name="Shape 12">
            <a:extLst>
              <a:ext uri="{FF2B5EF4-FFF2-40B4-BE49-F238E27FC236}">
                <a16:creationId xmlns:a16="http://schemas.microsoft.com/office/drawing/2014/main" id="{A35936BB-5216-09E2-B0F3-C19A199FD52C}"/>
              </a:ext>
            </a:extLst>
          </p:cNvPr>
          <p:cNvSpPr/>
          <p:nvPr/>
        </p:nvSpPr>
        <p:spPr>
          <a:xfrm>
            <a:off x="708660" y="2996110"/>
            <a:ext cx="2743200" cy="1060704"/>
          </a:xfrm>
          <a:prstGeom prst="roundRect">
            <a:avLst>
              <a:gd name="adj" fmla="val 10345"/>
            </a:avLst>
          </a:prstGeom>
          <a:solidFill>
            <a:srgbClr val="FFFFFF"/>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55" name="Text 13">
            <a:extLst>
              <a:ext uri="{FF2B5EF4-FFF2-40B4-BE49-F238E27FC236}">
                <a16:creationId xmlns:a16="http://schemas.microsoft.com/office/drawing/2014/main" id="{1126EA05-E58C-5B91-A791-D2CB94A0CEE7}"/>
              </a:ext>
            </a:extLst>
          </p:cNvPr>
          <p:cNvSpPr/>
          <p:nvPr/>
        </p:nvSpPr>
        <p:spPr>
          <a:xfrm>
            <a:off x="868680" y="3174244"/>
            <a:ext cx="2423160" cy="256032"/>
          </a:xfrm>
          <a:prstGeom prst="rect">
            <a:avLst/>
          </a:prstGeom>
          <a:noFill/>
          <a:ln/>
        </p:spPr>
        <p:txBody>
          <a:bodyPr wrap="square" lIns="0" tIns="0" rIns="0" bIns="0" rtlCol="0" anchor="ctr"/>
          <a:lstStyle/>
          <a:p>
            <a:pPr marL="0" indent="0">
              <a:buNone/>
            </a:pPr>
            <a:r>
              <a:rPr lang="en-US" sz="2000" b="1">
                <a:solidFill>
                  <a:srgbClr val="0B2341"/>
                </a:solidFill>
              </a:rPr>
              <a:t>Coding / billing drift</a:t>
            </a:r>
            <a:endParaRPr lang="en-US" sz="2000"/>
          </a:p>
        </p:txBody>
      </p:sp>
      <p:sp>
        <p:nvSpPr>
          <p:cNvPr id="57" name="Text 14">
            <a:extLst>
              <a:ext uri="{FF2B5EF4-FFF2-40B4-BE49-F238E27FC236}">
                <a16:creationId xmlns:a16="http://schemas.microsoft.com/office/drawing/2014/main" id="{EA211D72-DF29-A2F5-C93A-B2BA0D66BB1B}"/>
              </a:ext>
            </a:extLst>
          </p:cNvPr>
          <p:cNvSpPr/>
          <p:nvPr/>
        </p:nvSpPr>
        <p:spPr>
          <a:xfrm>
            <a:off x="868680" y="3650422"/>
            <a:ext cx="2423160" cy="402336"/>
          </a:xfrm>
          <a:prstGeom prst="rect">
            <a:avLst/>
          </a:prstGeom>
          <a:noFill/>
          <a:ln/>
        </p:spPr>
        <p:txBody>
          <a:bodyPr wrap="square" lIns="0" tIns="0" rIns="0" bIns="0" rtlCol="0" anchor="ctr">
            <a:normAutofit fontScale="85000" lnSpcReduction="20000"/>
          </a:bodyPr>
          <a:lstStyle/>
          <a:p>
            <a:pPr marL="0" indent="0">
              <a:buNone/>
            </a:pPr>
            <a:r>
              <a:rPr lang="en-US" sz="1800">
                <a:solidFill>
                  <a:srgbClr val="6B7280"/>
                </a:solidFill>
              </a:rPr>
              <a:t>Upcoding, modifier variance, place-of-service mismatch</a:t>
            </a:r>
            <a:endParaRPr lang="en-US" sz="1800"/>
          </a:p>
        </p:txBody>
      </p:sp>
      <p:sp>
        <p:nvSpPr>
          <p:cNvPr id="59" name="Shape 15">
            <a:extLst>
              <a:ext uri="{FF2B5EF4-FFF2-40B4-BE49-F238E27FC236}">
                <a16:creationId xmlns:a16="http://schemas.microsoft.com/office/drawing/2014/main" id="{26843DC2-9984-BA2C-9551-7A67439C3072}"/>
              </a:ext>
            </a:extLst>
          </p:cNvPr>
          <p:cNvSpPr/>
          <p:nvPr/>
        </p:nvSpPr>
        <p:spPr>
          <a:xfrm>
            <a:off x="3703320" y="3055372"/>
            <a:ext cx="2743200" cy="1060704"/>
          </a:xfrm>
          <a:prstGeom prst="roundRect">
            <a:avLst>
              <a:gd name="adj" fmla="val 10345"/>
            </a:avLst>
          </a:prstGeom>
          <a:solidFill>
            <a:srgbClr val="FFFFFF"/>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61" name="Text 16">
            <a:extLst>
              <a:ext uri="{FF2B5EF4-FFF2-40B4-BE49-F238E27FC236}">
                <a16:creationId xmlns:a16="http://schemas.microsoft.com/office/drawing/2014/main" id="{3CF1349D-123A-B331-25E4-24438AD9C8A2}"/>
              </a:ext>
            </a:extLst>
          </p:cNvPr>
          <p:cNvSpPr/>
          <p:nvPr/>
        </p:nvSpPr>
        <p:spPr>
          <a:xfrm>
            <a:off x="3840480" y="3174244"/>
            <a:ext cx="2423160" cy="256032"/>
          </a:xfrm>
          <a:prstGeom prst="rect">
            <a:avLst/>
          </a:prstGeom>
          <a:noFill/>
          <a:ln/>
        </p:spPr>
        <p:txBody>
          <a:bodyPr wrap="square" lIns="0" tIns="0" rIns="0" bIns="0" rtlCol="0" anchor="ctr"/>
          <a:lstStyle/>
          <a:p>
            <a:pPr marL="0" indent="0">
              <a:buNone/>
            </a:pPr>
            <a:r>
              <a:rPr lang="en-US" sz="2000" b="1">
                <a:solidFill>
                  <a:srgbClr val="0B2341"/>
                </a:solidFill>
              </a:rPr>
              <a:t>Provider outliers</a:t>
            </a:r>
            <a:endParaRPr lang="en-US" sz="2000"/>
          </a:p>
        </p:txBody>
      </p:sp>
      <p:sp>
        <p:nvSpPr>
          <p:cNvPr id="63" name="Text 17">
            <a:extLst>
              <a:ext uri="{FF2B5EF4-FFF2-40B4-BE49-F238E27FC236}">
                <a16:creationId xmlns:a16="http://schemas.microsoft.com/office/drawing/2014/main" id="{16D993E2-8550-A3F4-A5E9-AEBD03F74B09}"/>
              </a:ext>
            </a:extLst>
          </p:cNvPr>
          <p:cNvSpPr/>
          <p:nvPr/>
        </p:nvSpPr>
        <p:spPr>
          <a:xfrm>
            <a:off x="3840480" y="3530860"/>
            <a:ext cx="2423160" cy="402336"/>
          </a:xfrm>
          <a:prstGeom prst="rect">
            <a:avLst/>
          </a:prstGeom>
          <a:noFill/>
          <a:ln/>
        </p:spPr>
        <p:txBody>
          <a:bodyPr wrap="square" lIns="0" tIns="0" rIns="0" bIns="0" rtlCol="0" anchor="ctr">
            <a:normAutofit fontScale="85000" lnSpcReduction="20000"/>
          </a:bodyPr>
          <a:lstStyle/>
          <a:p>
            <a:pPr marL="0" indent="0">
              <a:buNone/>
            </a:pPr>
            <a:r>
              <a:rPr lang="en-US" sz="1800">
                <a:solidFill>
                  <a:srgbClr val="6B7280"/>
                </a:solidFill>
              </a:rPr>
              <a:t>High unit cost, high utilization or unusual referral patterns</a:t>
            </a:r>
            <a:endParaRPr lang="en-US" sz="1800"/>
          </a:p>
        </p:txBody>
      </p:sp>
      <p:sp>
        <p:nvSpPr>
          <p:cNvPr id="65" name="Shape 18">
            <a:extLst>
              <a:ext uri="{FF2B5EF4-FFF2-40B4-BE49-F238E27FC236}">
                <a16:creationId xmlns:a16="http://schemas.microsoft.com/office/drawing/2014/main" id="{3B2BD0A4-5CCF-4F49-EFED-E18869941CED}"/>
              </a:ext>
            </a:extLst>
          </p:cNvPr>
          <p:cNvSpPr/>
          <p:nvPr/>
        </p:nvSpPr>
        <p:spPr>
          <a:xfrm>
            <a:off x="731520" y="4472692"/>
            <a:ext cx="2743200" cy="1060704"/>
          </a:xfrm>
          <a:prstGeom prst="roundRect">
            <a:avLst>
              <a:gd name="adj" fmla="val 10345"/>
            </a:avLst>
          </a:prstGeom>
          <a:solidFill>
            <a:srgbClr val="FFFFFF"/>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67" name="Text 19">
            <a:extLst>
              <a:ext uri="{FF2B5EF4-FFF2-40B4-BE49-F238E27FC236}">
                <a16:creationId xmlns:a16="http://schemas.microsoft.com/office/drawing/2014/main" id="{D3F083A2-D843-7B45-4C86-89A0674E6ECC}"/>
              </a:ext>
            </a:extLst>
          </p:cNvPr>
          <p:cNvSpPr/>
          <p:nvPr/>
        </p:nvSpPr>
        <p:spPr>
          <a:xfrm>
            <a:off x="868680" y="4591564"/>
            <a:ext cx="2423160" cy="256032"/>
          </a:xfrm>
          <a:prstGeom prst="rect">
            <a:avLst/>
          </a:prstGeom>
          <a:noFill/>
          <a:ln/>
        </p:spPr>
        <p:txBody>
          <a:bodyPr wrap="square" lIns="0" tIns="0" rIns="0" bIns="0" rtlCol="0" anchor="ctr"/>
          <a:lstStyle/>
          <a:p>
            <a:pPr marL="0" indent="0">
              <a:buNone/>
            </a:pPr>
            <a:r>
              <a:rPr lang="en-US" sz="2000" b="1">
                <a:solidFill>
                  <a:srgbClr val="0B2341"/>
                </a:solidFill>
              </a:rPr>
              <a:t>Rx leakage</a:t>
            </a:r>
            <a:endParaRPr lang="en-US" sz="2000"/>
          </a:p>
        </p:txBody>
      </p:sp>
      <p:sp>
        <p:nvSpPr>
          <p:cNvPr id="69" name="Text 20">
            <a:extLst>
              <a:ext uri="{FF2B5EF4-FFF2-40B4-BE49-F238E27FC236}">
                <a16:creationId xmlns:a16="http://schemas.microsoft.com/office/drawing/2014/main" id="{32142E6C-34CD-DEBB-73F5-8377C58867FD}"/>
              </a:ext>
            </a:extLst>
          </p:cNvPr>
          <p:cNvSpPr/>
          <p:nvPr/>
        </p:nvSpPr>
        <p:spPr>
          <a:xfrm>
            <a:off x="868680" y="4948180"/>
            <a:ext cx="2423160" cy="402336"/>
          </a:xfrm>
          <a:prstGeom prst="rect">
            <a:avLst/>
          </a:prstGeom>
          <a:noFill/>
          <a:ln/>
        </p:spPr>
        <p:txBody>
          <a:bodyPr wrap="square" lIns="0" tIns="0" rIns="0" bIns="0" rtlCol="0" anchor="ctr">
            <a:normAutofit fontScale="62500" lnSpcReduction="20000"/>
          </a:bodyPr>
          <a:lstStyle/>
          <a:p>
            <a:pPr marL="0" indent="0">
              <a:buNone/>
            </a:pPr>
            <a:r>
              <a:rPr lang="en-US" sz="1800" dirty="0">
                <a:solidFill>
                  <a:srgbClr val="6B7280"/>
                </a:solidFill>
              </a:rPr>
              <a:t>Specialty, biosimilar, coupon, rebate and site-of-care gaps (*orphan drugs)</a:t>
            </a:r>
            <a:endParaRPr lang="en-US" sz="1800" dirty="0"/>
          </a:p>
        </p:txBody>
      </p:sp>
      <p:sp>
        <p:nvSpPr>
          <p:cNvPr id="71" name="Shape 21">
            <a:extLst>
              <a:ext uri="{FF2B5EF4-FFF2-40B4-BE49-F238E27FC236}">
                <a16:creationId xmlns:a16="http://schemas.microsoft.com/office/drawing/2014/main" id="{AF0274A4-498F-B7EB-B060-171E9AF323FC}"/>
              </a:ext>
            </a:extLst>
          </p:cNvPr>
          <p:cNvSpPr/>
          <p:nvPr/>
        </p:nvSpPr>
        <p:spPr>
          <a:xfrm>
            <a:off x="3703320" y="4472692"/>
            <a:ext cx="2743200" cy="1060704"/>
          </a:xfrm>
          <a:prstGeom prst="roundRect">
            <a:avLst>
              <a:gd name="adj" fmla="val 10345"/>
            </a:avLst>
          </a:prstGeom>
          <a:solidFill>
            <a:srgbClr val="FFFFFF"/>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73" name="Text 22">
            <a:extLst>
              <a:ext uri="{FF2B5EF4-FFF2-40B4-BE49-F238E27FC236}">
                <a16:creationId xmlns:a16="http://schemas.microsoft.com/office/drawing/2014/main" id="{3963C16A-5E2D-9337-C55C-6E98E8E59DE7}"/>
              </a:ext>
            </a:extLst>
          </p:cNvPr>
          <p:cNvSpPr/>
          <p:nvPr/>
        </p:nvSpPr>
        <p:spPr>
          <a:xfrm>
            <a:off x="3840480" y="4646428"/>
            <a:ext cx="2423160" cy="256032"/>
          </a:xfrm>
          <a:prstGeom prst="rect">
            <a:avLst/>
          </a:prstGeom>
          <a:noFill/>
          <a:ln/>
        </p:spPr>
        <p:txBody>
          <a:bodyPr wrap="square" lIns="0" tIns="0" rIns="0" bIns="0" rtlCol="0" anchor="ctr"/>
          <a:lstStyle/>
          <a:p>
            <a:pPr marL="0" indent="0">
              <a:buNone/>
            </a:pPr>
            <a:r>
              <a:rPr lang="en-US" sz="2000" b="1">
                <a:solidFill>
                  <a:srgbClr val="0B2341"/>
                </a:solidFill>
              </a:rPr>
              <a:t>Forecasting blind spots</a:t>
            </a:r>
            <a:endParaRPr lang="en-US" sz="2000"/>
          </a:p>
        </p:txBody>
      </p:sp>
      <p:sp>
        <p:nvSpPr>
          <p:cNvPr id="75" name="Text 23">
            <a:extLst>
              <a:ext uri="{FF2B5EF4-FFF2-40B4-BE49-F238E27FC236}">
                <a16:creationId xmlns:a16="http://schemas.microsoft.com/office/drawing/2014/main" id="{D7E1C980-22EA-1E3F-5C0A-1F1203BCB31F}"/>
              </a:ext>
            </a:extLst>
          </p:cNvPr>
          <p:cNvSpPr/>
          <p:nvPr/>
        </p:nvSpPr>
        <p:spPr>
          <a:xfrm>
            <a:off x="3840480" y="5076196"/>
            <a:ext cx="2423160" cy="402336"/>
          </a:xfrm>
          <a:prstGeom prst="rect">
            <a:avLst/>
          </a:prstGeom>
          <a:noFill/>
          <a:ln/>
        </p:spPr>
        <p:txBody>
          <a:bodyPr wrap="square" lIns="0" tIns="0" rIns="0" bIns="0" rtlCol="0" anchor="ctr">
            <a:normAutofit fontScale="85000" lnSpcReduction="20000"/>
          </a:bodyPr>
          <a:lstStyle/>
          <a:p>
            <a:pPr marL="0" indent="0">
              <a:buNone/>
            </a:pPr>
            <a:r>
              <a:rPr lang="en-US" sz="1800">
                <a:solidFill>
                  <a:srgbClr val="6B7280"/>
                </a:solidFill>
              </a:rPr>
              <a:t>Emerging claimants not visible until renewal</a:t>
            </a:r>
            <a:endParaRPr lang="en-US" sz="1800"/>
          </a:p>
        </p:txBody>
      </p:sp>
      <p:pic>
        <p:nvPicPr>
          <p:cNvPr id="77" name="Image 0" descr="/mnt/data/0cfa76fbbd.png">
            <a:extLst>
              <a:ext uri="{FF2B5EF4-FFF2-40B4-BE49-F238E27FC236}">
                <a16:creationId xmlns:a16="http://schemas.microsoft.com/office/drawing/2014/main" id="{10DDA222-329C-A12B-B4DA-F14557D18DBA}"/>
              </a:ext>
            </a:extLst>
          </p:cNvPr>
          <p:cNvPicPr>
            <a:picLocks noChangeAspect="1"/>
          </p:cNvPicPr>
          <p:nvPr/>
        </p:nvPicPr>
        <p:blipFill>
          <a:blip r:embed="rId2"/>
          <a:srcRect l="18456" r="18456"/>
          <a:stretch/>
        </p:blipFill>
        <p:spPr>
          <a:xfrm>
            <a:off x="7519416" y="1575911"/>
            <a:ext cx="3803904" cy="4019626"/>
          </a:xfrm>
          <a:prstGeom prst="rect">
            <a:avLst/>
          </a:prstGeom>
        </p:spPr>
      </p:pic>
    </p:spTree>
    <p:extLst>
      <p:ext uri="{BB962C8B-B14F-4D97-AF65-F5344CB8AC3E}">
        <p14:creationId xmlns:p14="http://schemas.microsoft.com/office/powerpoint/2010/main" val="3247038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9545A-944E-B443-DB70-AAB35BBB8EED}"/>
              </a:ext>
            </a:extLst>
          </p:cNvPr>
          <p:cNvSpPr>
            <a:spLocks noGrp="1"/>
          </p:cNvSpPr>
          <p:nvPr>
            <p:ph type="title"/>
          </p:nvPr>
        </p:nvSpPr>
        <p:spPr>
          <a:xfrm>
            <a:off x="102306" y="325463"/>
            <a:ext cx="11518391" cy="1325563"/>
          </a:xfrm>
        </p:spPr>
        <p:txBody>
          <a:bodyPr/>
          <a:lstStyle/>
          <a:p>
            <a:r>
              <a:rPr lang="en-US" sz="3200" dirty="0"/>
              <a:t>Brown &amp; Brown Health &amp; Welfare Analytics with Embedded AI</a:t>
            </a:r>
          </a:p>
        </p:txBody>
      </p:sp>
      <p:sp>
        <p:nvSpPr>
          <p:cNvPr id="3" name="Content Placeholder 2">
            <a:extLst>
              <a:ext uri="{FF2B5EF4-FFF2-40B4-BE49-F238E27FC236}">
                <a16:creationId xmlns:a16="http://schemas.microsoft.com/office/drawing/2014/main" id="{5D319986-1AB0-5626-0B42-F738AC757C29}"/>
              </a:ext>
            </a:extLst>
          </p:cNvPr>
          <p:cNvSpPr>
            <a:spLocks noGrp="1"/>
          </p:cNvSpPr>
          <p:nvPr>
            <p:ph sz="quarter" idx="10"/>
          </p:nvPr>
        </p:nvSpPr>
        <p:spPr>
          <a:xfrm>
            <a:off x="8386481" y="1954164"/>
            <a:ext cx="3617438" cy="3633030"/>
          </a:xfrm>
        </p:spPr>
        <p:txBody>
          <a:bodyPr/>
          <a:lstStyle/>
          <a:p>
            <a:pPr marL="233789" indent="-233789" defTabSz="311719">
              <a:spcAft>
                <a:spcPts val="409"/>
              </a:spcAft>
              <a:buClr>
                <a:schemeClr val="accent2"/>
              </a:buClr>
              <a:defRPr/>
            </a:pPr>
            <a:r>
              <a:rPr lang="en-US" sz="1800">
                <a:cs typeface="Arial" panose="020B0604020202020204" pitchFamily="34" charset="0"/>
              </a:rPr>
              <a:t>Executive Dashboards</a:t>
            </a:r>
          </a:p>
          <a:p>
            <a:pPr marL="233789" indent="-233789" defTabSz="311719">
              <a:spcAft>
                <a:spcPts val="409"/>
              </a:spcAft>
              <a:buClr>
                <a:schemeClr val="accent2"/>
              </a:buClr>
              <a:defRPr/>
            </a:pPr>
            <a:r>
              <a:rPr lang="en-US" sz="1800">
                <a:cs typeface="Arial" panose="020B0604020202020204" pitchFamily="34" charset="0"/>
              </a:rPr>
              <a:t>Monthly Financial Reporting</a:t>
            </a:r>
          </a:p>
          <a:p>
            <a:pPr marL="233789" indent="-233789" defTabSz="311719">
              <a:spcAft>
                <a:spcPts val="409"/>
              </a:spcAft>
              <a:buClr>
                <a:schemeClr val="accent2"/>
              </a:buClr>
              <a:defRPr/>
            </a:pPr>
            <a:r>
              <a:rPr lang="en-US" sz="1800">
                <a:cs typeface="Arial" panose="020B0604020202020204" pitchFamily="34" charset="0"/>
              </a:rPr>
              <a:t>IBNR Reserves</a:t>
            </a:r>
          </a:p>
          <a:p>
            <a:pPr marL="233789" indent="-233789" defTabSz="311719">
              <a:spcAft>
                <a:spcPts val="409"/>
              </a:spcAft>
              <a:buClr>
                <a:schemeClr val="accent2"/>
              </a:buClr>
              <a:defRPr/>
            </a:pPr>
            <a:r>
              <a:rPr lang="en-US" sz="1800">
                <a:cs typeface="Arial" panose="020B0604020202020204" pitchFamily="34" charset="0"/>
              </a:rPr>
              <a:t>Renewal Projections</a:t>
            </a:r>
          </a:p>
          <a:p>
            <a:pPr marL="233789" indent="-233789" defTabSz="311719">
              <a:spcAft>
                <a:spcPts val="409"/>
              </a:spcAft>
              <a:buClr>
                <a:schemeClr val="accent2"/>
              </a:buClr>
              <a:defRPr/>
            </a:pPr>
            <a:r>
              <a:rPr lang="en-US" sz="1800">
                <a:cs typeface="Arial" panose="020B0604020202020204" pitchFamily="34" charset="0"/>
              </a:rPr>
              <a:t>Data Benchmarking</a:t>
            </a:r>
          </a:p>
          <a:p>
            <a:pPr marL="233789" indent="-233789" defTabSz="311719">
              <a:spcAft>
                <a:spcPts val="409"/>
              </a:spcAft>
              <a:buClr>
                <a:schemeClr val="accent2"/>
              </a:buClr>
              <a:defRPr/>
            </a:pPr>
            <a:r>
              <a:rPr lang="en-US" sz="1800">
                <a:cs typeface="Arial" panose="020B0604020202020204" pitchFamily="34" charset="0"/>
              </a:rPr>
              <a:t>Health Plan Intelligence (HPI) </a:t>
            </a:r>
          </a:p>
          <a:p>
            <a:endParaRPr lang="en-US" sz="1800"/>
          </a:p>
        </p:txBody>
      </p:sp>
      <p:grpSp>
        <p:nvGrpSpPr>
          <p:cNvPr id="4" name="Group 3">
            <a:extLst>
              <a:ext uri="{FF2B5EF4-FFF2-40B4-BE49-F238E27FC236}">
                <a16:creationId xmlns:a16="http://schemas.microsoft.com/office/drawing/2014/main" id="{8ADA09DD-596E-FB1A-F8A6-326653352AFB}"/>
              </a:ext>
            </a:extLst>
          </p:cNvPr>
          <p:cNvGrpSpPr/>
          <p:nvPr/>
        </p:nvGrpSpPr>
        <p:grpSpPr>
          <a:xfrm>
            <a:off x="446468" y="918572"/>
            <a:ext cx="2961888" cy="2231690"/>
            <a:chOff x="110243" y="3108480"/>
            <a:chExt cx="4426472" cy="3054183"/>
          </a:xfrm>
        </p:grpSpPr>
        <p:grpSp>
          <p:nvGrpSpPr>
            <p:cNvPr id="5" name="Group 4">
              <a:extLst>
                <a:ext uri="{FF2B5EF4-FFF2-40B4-BE49-F238E27FC236}">
                  <a16:creationId xmlns:a16="http://schemas.microsoft.com/office/drawing/2014/main" id="{2FFA9FEE-B121-8E40-5999-3F90A25C1EEB}"/>
                </a:ext>
              </a:extLst>
            </p:cNvPr>
            <p:cNvGrpSpPr/>
            <p:nvPr/>
          </p:nvGrpSpPr>
          <p:grpSpPr>
            <a:xfrm>
              <a:off x="110243" y="3108480"/>
              <a:ext cx="4426472" cy="3054183"/>
              <a:chOff x="2078077" y="4430058"/>
              <a:chExt cx="2968589" cy="2299661"/>
            </a:xfrm>
          </p:grpSpPr>
          <p:pic>
            <p:nvPicPr>
              <p:cNvPr id="8" name="Picture 7">
                <a:extLst>
                  <a:ext uri="{FF2B5EF4-FFF2-40B4-BE49-F238E27FC236}">
                    <a16:creationId xmlns:a16="http://schemas.microsoft.com/office/drawing/2014/main" id="{078C7ECD-5A60-307A-AA94-62952E8E765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16200000">
                <a:off x="2412541" y="4095594"/>
                <a:ext cx="2299661" cy="2968589"/>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916CCD0C-2CEB-7398-4396-321A4C9AB13D}"/>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p:blipFill>
            <p:spPr>
              <a:xfrm>
                <a:off x="2145150" y="4505131"/>
                <a:ext cx="2818645" cy="1978333"/>
              </a:xfrm>
              <a:prstGeom prst="rect">
                <a:avLst/>
              </a:prstGeom>
              <a:ln>
                <a:noFill/>
              </a:ln>
              <a:effectLst>
                <a:outerShdw blurRad="292100" dist="139700" dir="2700000" algn="tl" rotWithShape="0">
                  <a:srgbClr val="333333">
                    <a:alpha val="65000"/>
                  </a:srgbClr>
                </a:outerShdw>
              </a:effectLst>
            </p:spPr>
          </p:pic>
          <p:grpSp>
            <p:nvGrpSpPr>
              <p:cNvPr id="10" name="Group 9">
                <a:extLst>
                  <a:ext uri="{FF2B5EF4-FFF2-40B4-BE49-F238E27FC236}">
                    <a16:creationId xmlns:a16="http://schemas.microsoft.com/office/drawing/2014/main" id="{CE4ACB3A-519F-1BCC-5257-450876106777}"/>
                  </a:ext>
                </a:extLst>
              </p:cNvPr>
              <p:cNvGrpSpPr/>
              <p:nvPr/>
            </p:nvGrpSpPr>
            <p:grpSpPr>
              <a:xfrm>
                <a:off x="4594400" y="4572000"/>
                <a:ext cx="288685" cy="79436"/>
                <a:chOff x="4988067" y="4948049"/>
                <a:chExt cx="3386557" cy="1029974"/>
              </a:xfrm>
            </p:grpSpPr>
            <p:sp>
              <p:nvSpPr>
                <p:cNvPr id="11" name="Freeform 31">
                  <a:extLst>
                    <a:ext uri="{FF2B5EF4-FFF2-40B4-BE49-F238E27FC236}">
                      <a16:creationId xmlns:a16="http://schemas.microsoft.com/office/drawing/2014/main" id="{A7EF31C5-E2AC-B3C3-1E9D-8AF71B4AB724}"/>
                    </a:ext>
                  </a:extLst>
                </p:cNvPr>
                <p:cNvSpPr>
                  <a:spLocks/>
                </p:cNvSpPr>
                <p:nvPr/>
              </p:nvSpPr>
              <p:spPr bwMode="auto">
                <a:xfrm>
                  <a:off x="6153174" y="4948049"/>
                  <a:ext cx="548771" cy="922857"/>
                </a:xfrm>
                <a:custGeom>
                  <a:avLst/>
                  <a:gdLst>
                    <a:gd name="T0" fmla="*/ 0 w 667"/>
                    <a:gd name="T1" fmla="*/ 0 h 1120"/>
                    <a:gd name="T2" fmla="*/ 291 w 667"/>
                    <a:gd name="T3" fmla="*/ 0 h 1120"/>
                    <a:gd name="T4" fmla="*/ 291 w 667"/>
                    <a:gd name="T5" fmla="*/ 401 h 1120"/>
                    <a:gd name="T6" fmla="*/ 375 w 667"/>
                    <a:gd name="T7" fmla="*/ 401 h 1120"/>
                    <a:gd name="T8" fmla="*/ 375 w 667"/>
                    <a:gd name="T9" fmla="*/ 0 h 1120"/>
                    <a:gd name="T10" fmla="*/ 667 w 667"/>
                    <a:gd name="T11" fmla="*/ 0 h 1120"/>
                    <a:gd name="T12" fmla="*/ 667 w 667"/>
                    <a:gd name="T13" fmla="*/ 1120 h 1120"/>
                    <a:gd name="T14" fmla="*/ 375 w 667"/>
                    <a:gd name="T15" fmla="*/ 1120 h 1120"/>
                    <a:gd name="T16" fmla="*/ 375 w 667"/>
                    <a:gd name="T17" fmla="*/ 649 h 1120"/>
                    <a:gd name="T18" fmla="*/ 291 w 667"/>
                    <a:gd name="T19" fmla="*/ 649 h 1120"/>
                    <a:gd name="T20" fmla="*/ 291 w 667"/>
                    <a:gd name="T21" fmla="*/ 1120 h 1120"/>
                    <a:gd name="T22" fmla="*/ 0 w 667"/>
                    <a:gd name="T23" fmla="*/ 1120 h 1120"/>
                    <a:gd name="T24" fmla="*/ 0 w 667"/>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7" h="1120">
                      <a:moveTo>
                        <a:pt x="0" y="0"/>
                      </a:moveTo>
                      <a:lnTo>
                        <a:pt x="291" y="0"/>
                      </a:lnTo>
                      <a:lnTo>
                        <a:pt x="291" y="401"/>
                      </a:lnTo>
                      <a:lnTo>
                        <a:pt x="375" y="401"/>
                      </a:lnTo>
                      <a:lnTo>
                        <a:pt x="375" y="0"/>
                      </a:lnTo>
                      <a:lnTo>
                        <a:pt x="667" y="0"/>
                      </a:lnTo>
                      <a:lnTo>
                        <a:pt x="667" y="1120"/>
                      </a:lnTo>
                      <a:lnTo>
                        <a:pt x="375" y="1120"/>
                      </a:lnTo>
                      <a:lnTo>
                        <a:pt x="375" y="649"/>
                      </a:lnTo>
                      <a:lnTo>
                        <a:pt x="291" y="649"/>
                      </a:lnTo>
                      <a:lnTo>
                        <a:pt x="291" y="1120"/>
                      </a:lnTo>
                      <a:lnTo>
                        <a:pt x="0" y="1120"/>
                      </a:lnTo>
                      <a:lnTo>
                        <a:pt x="0" y="0"/>
                      </a:lnTo>
                      <a:close/>
                    </a:path>
                  </a:pathLst>
                </a:custGeom>
                <a:solidFill>
                  <a:srgbClr val="002D7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srgbClr val="1F497D"/>
                    </a:solidFill>
                    <a:latin typeface="Arial"/>
                  </a:endParaRPr>
                </a:p>
              </p:txBody>
            </p:sp>
            <p:sp>
              <p:nvSpPr>
                <p:cNvPr id="12" name="Freeform 32">
                  <a:extLst>
                    <a:ext uri="{FF2B5EF4-FFF2-40B4-BE49-F238E27FC236}">
                      <a16:creationId xmlns:a16="http://schemas.microsoft.com/office/drawing/2014/main" id="{BE77FDD7-4F7F-B543-F026-06DA03F52945}"/>
                    </a:ext>
                  </a:extLst>
                </p:cNvPr>
                <p:cNvSpPr>
                  <a:spLocks noEditPoints="1"/>
                </p:cNvSpPr>
                <p:nvPr/>
              </p:nvSpPr>
              <p:spPr bwMode="auto">
                <a:xfrm>
                  <a:off x="6779399" y="5101310"/>
                  <a:ext cx="517459" cy="782780"/>
                </a:xfrm>
                <a:custGeom>
                  <a:avLst/>
                  <a:gdLst>
                    <a:gd name="T0" fmla="*/ 319 w 628"/>
                    <a:gd name="T1" fmla="*/ 522 h 951"/>
                    <a:gd name="T2" fmla="*/ 281 w 628"/>
                    <a:gd name="T3" fmla="*/ 562 h 951"/>
                    <a:gd name="T4" fmla="*/ 266 w 628"/>
                    <a:gd name="T5" fmla="*/ 606 h 951"/>
                    <a:gd name="T6" fmla="*/ 261 w 628"/>
                    <a:gd name="T7" fmla="*/ 675 h 951"/>
                    <a:gd name="T8" fmla="*/ 264 w 628"/>
                    <a:gd name="T9" fmla="*/ 734 h 951"/>
                    <a:gd name="T10" fmla="*/ 270 w 628"/>
                    <a:gd name="T11" fmla="*/ 766 h 951"/>
                    <a:gd name="T12" fmla="*/ 291 w 628"/>
                    <a:gd name="T13" fmla="*/ 786 h 951"/>
                    <a:gd name="T14" fmla="*/ 323 w 628"/>
                    <a:gd name="T15" fmla="*/ 786 h 951"/>
                    <a:gd name="T16" fmla="*/ 342 w 628"/>
                    <a:gd name="T17" fmla="*/ 773 h 951"/>
                    <a:gd name="T18" fmla="*/ 347 w 628"/>
                    <a:gd name="T19" fmla="*/ 742 h 951"/>
                    <a:gd name="T20" fmla="*/ 350 w 628"/>
                    <a:gd name="T21" fmla="*/ 687 h 951"/>
                    <a:gd name="T22" fmla="*/ 314 w 628"/>
                    <a:gd name="T23" fmla="*/ 0 h 951"/>
                    <a:gd name="T24" fmla="*/ 416 w 628"/>
                    <a:gd name="T25" fmla="*/ 8 h 951"/>
                    <a:gd name="T26" fmla="*/ 495 w 628"/>
                    <a:gd name="T27" fmla="*/ 32 h 951"/>
                    <a:gd name="T28" fmla="*/ 560 w 628"/>
                    <a:gd name="T29" fmla="*/ 76 h 951"/>
                    <a:gd name="T30" fmla="*/ 603 w 628"/>
                    <a:gd name="T31" fmla="*/ 138 h 951"/>
                    <a:gd name="T32" fmla="*/ 619 w 628"/>
                    <a:gd name="T33" fmla="*/ 202 h 951"/>
                    <a:gd name="T34" fmla="*/ 624 w 628"/>
                    <a:gd name="T35" fmla="*/ 284 h 951"/>
                    <a:gd name="T36" fmla="*/ 628 w 628"/>
                    <a:gd name="T37" fmla="*/ 402 h 951"/>
                    <a:gd name="T38" fmla="*/ 628 w 628"/>
                    <a:gd name="T39" fmla="*/ 934 h 951"/>
                    <a:gd name="T40" fmla="*/ 356 w 628"/>
                    <a:gd name="T41" fmla="*/ 851 h 951"/>
                    <a:gd name="T42" fmla="*/ 315 w 628"/>
                    <a:gd name="T43" fmla="*/ 907 h 951"/>
                    <a:gd name="T44" fmla="*/ 262 w 628"/>
                    <a:gd name="T45" fmla="*/ 940 h 951"/>
                    <a:gd name="T46" fmla="*/ 195 w 628"/>
                    <a:gd name="T47" fmla="*/ 951 h 951"/>
                    <a:gd name="T48" fmla="*/ 124 w 628"/>
                    <a:gd name="T49" fmla="*/ 940 h 951"/>
                    <a:gd name="T50" fmla="*/ 60 w 628"/>
                    <a:gd name="T51" fmla="*/ 910 h 951"/>
                    <a:gd name="T52" fmla="*/ 26 w 628"/>
                    <a:gd name="T53" fmla="*/ 871 h 951"/>
                    <a:gd name="T54" fmla="*/ 7 w 628"/>
                    <a:gd name="T55" fmla="*/ 811 h 951"/>
                    <a:gd name="T56" fmla="*/ 0 w 628"/>
                    <a:gd name="T57" fmla="*/ 730 h 951"/>
                    <a:gd name="T58" fmla="*/ 1 w 628"/>
                    <a:gd name="T59" fmla="*/ 615 h 951"/>
                    <a:gd name="T60" fmla="*/ 12 w 628"/>
                    <a:gd name="T61" fmla="*/ 554 h 951"/>
                    <a:gd name="T62" fmla="*/ 32 w 628"/>
                    <a:gd name="T63" fmla="*/ 514 h 951"/>
                    <a:gd name="T64" fmla="*/ 73 w 628"/>
                    <a:gd name="T65" fmla="*/ 482 h 951"/>
                    <a:gd name="T66" fmla="*/ 146 w 628"/>
                    <a:gd name="T67" fmla="*/ 446 h 951"/>
                    <a:gd name="T68" fmla="*/ 236 w 628"/>
                    <a:gd name="T69" fmla="*/ 410 h 951"/>
                    <a:gd name="T70" fmla="*/ 298 w 628"/>
                    <a:gd name="T71" fmla="*/ 381 h 951"/>
                    <a:gd name="T72" fmla="*/ 334 w 628"/>
                    <a:gd name="T73" fmla="*/ 361 h 951"/>
                    <a:gd name="T74" fmla="*/ 344 w 628"/>
                    <a:gd name="T75" fmla="*/ 343 h 951"/>
                    <a:gd name="T76" fmla="*/ 350 w 628"/>
                    <a:gd name="T77" fmla="*/ 304 h 951"/>
                    <a:gd name="T78" fmla="*/ 348 w 628"/>
                    <a:gd name="T79" fmla="*/ 246 h 951"/>
                    <a:gd name="T80" fmla="*/ 343 w 628"/>
                    <a:gd name="T81" fmla="*/ 198 h 951"/>
                    <a:gd name="T82" fmla="*/ 330 w 628"/>
                    <a:gd name="T83" fmla="*/ 171 h 951"/>
                    <a:gd name="T84" fmla="*/ 303 w 628"/>
                    <a:gd name="T85" fmla="*/ 162 h 951"/>
                    <a:gd name="T86" fmla="*/ 274 w 628"/>
                    <a:gd name="T87" fmla="*/ 170 h 951"/>
                    <a:gd name="T88" fmla="*/ 265 w 628"/>
                    <a:gd name="T89" fmla="*/ 194 h 951"/>
                    <a:gd name="T90" fmla="*/ 261 w 628"/>
                    <a:gd name="T91" fmla="*/ 242 h 951"/>
                    <a:gd name="T92" fmla="*/ 261 w 628"/>
                    <a:gd name="T93" fmla="*/ 372 h 951"/>
                    <a:gd name="T94" fmla="*/ 0 w 628"/>
                    <a:gd name="T95" fmla="*/ 309 h 951"/>
                    <a:gd name="T96" fmla="*/ 5 w 628"/>
                    <a:gd name="T97" fmla="*/ 216 h 951"/>
                    <a:gd name="T98" fmla="*/ 24 w 628"/>
                    <a:gd name="T99" fmla="*/ 146 h 951"/>
                    <a:gd name="T100" fmla="*/ 61 w 628"/>
                    <a:gd name="T101" fmla="*/ 92 h 951"/>
                    <a:gd name="T102" fmla="*/ 122 w 628"/>
                    <a:gd name="T103" fmla="*/ 44 h 951"/>
                    <a:gd name="T104" fmla="*/ 188 w 628"/>
                    <a:gd name="T105" fmla="*/ 15 h 951"/>
                    <a:gd name="T106" fmla="*/ 269 w 628"/>
                    <a:gd name="T107" fmla="*/ 1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8" h="951">
                      <a:moveTo>
                        <a:pt x="350" y="498"/>
                      </a:moveTo>
                      <a:lnTo>
                        <a:pt x="319" y="522"/>
                      </a:lnTo>
                      <a:lnTo>
                        <a:pt x="297" y="543"/>
                      </a:lnTo>
                      <a:lnTo>
                        <a:pt x="281" y="562"/>
                      </a:lnTo>
                      <a:lnTo>
                        <a:pt x="272" y="580"/>
                      </a:lnTo>
                      <a:lnTo>
                        <a:pt x="266" y="606"/>
                      </a:lnTo>
                      <a:lnTo>
                        <a:pt x="262" y="637"/>
                      </a:lnTo>
                      <a:lnTo>
                        <a:pt x="261" y="675"/>
                      </a:lnTo>
                      <a:lnTo>
                        <a:pt x="261" y="708"/>
                      </a:lnTo>
                      <a:lnTo>
                        <a:pt x="264" y="734"/>
                      </a:lnTo>
                      <a:lnTo>
                        <a:pt x="266" y="754"/>
                      </a:lnTo>
                      <a:lnTo>
                        <a:pt x="270" y="766"/>
                      </a:lnTo>
                      <a:lnTo>
                        <a:pt x="278" y="778"/>
                      </a:lnTo>
                      <a:lnTo>
                        <a:pt x="291" y="786"/>
                      </a:lnTo>
                      <a:lnTo>
                        <a:pt x="307" y="787"/>
                      </a:lnTo>
                      <a:lnTo>
                        <a:pt x="323" y="786"/>
                      </a:lnTo>
                      <a:lnTo>
                        <a:pt x="334" y="781"/>
                      </a:lnTo>
                      <a:lnTo>
                        <a:pt x="342" y="773"/>
                      </a:lnTo>
                      <a:lnTo>
                        <a:pt x="344" y="761"/>
                      </a:lnTo>
                      <a:lnTo>
                        <a:pt x="347" y="742"/>
                      </a:lnTo>
                      <a:lnTo>
                        <a:pt x="350" y="717"/>
                      </a:lnTo>
                      <a:lnTo>
                        <a:pt x="350" y="687"/>
                      </a:lnTo>
                      <a:lnTo>
                        <a:pt x="350" y="498"/>
                      </a:lnTo>
                      <a:close/>
                      <a:moveTo>
                        <a:pt x="314" y="0"/>
                      </a:moveTo>
                      <a:lnTo>
                        <a:pt x="368" y="1"/>
                      </a:lnTo>
                      <a:lnTo>
                        <a:pt x="416" y="8"/>
                      </a:lnTo>
                      <a:lnTo>
                        <a:pt x="460" y="17"/>
                      </a:lnTo>
                      <a:lnTo>
                        <a:pt x="495" y="32"/>
                      </a:lnTo>
                      <a:lnTo>
                        <a:pt x="527" y="49"/>
                      </a:lnTo>
                      <a:lnTo>
                        <a:pt x="560" y="76"/>
                      </a:lnTo>
                      <a:lnTo>
                        <a:pt x="586" y="105"/>
                      </a:lnTo>
                      <a:lnTo>
                        <a:pt x="603" y="138"/>
                      </a:lnTo>
                      <a:lnTo>
                        <a:pt x="613" y="173"/>
                      </a:lnTo>
                      <a:lnTo>
                        <a:pt x="619" y="202"/>
                      </a:lnTo>
                      <a:lnTo>
                        <a:pt x="621" y="239"/>
                      </a:lnTo>
                      <a:lnTo>
                        <a:pt x="624" y="284"/>
                      </a:lnTo>
                      <a:lnTo>
                        <a:pt x="627" y="339"/>
                      </a:lnTo>
                      <a:lnTo>
                        <a:pt x="628" y="402"/>
                      </a:lnTo>
                      <a:lnTo>
                        <a:pt x="628" y="474"/>
                      </a:lnTo>
                      <a:lnTo>
                        <a:pt x="628" y="934"/>
                      </a:lnTo>
                      <a:lnTo>
                        <a:pt x="356" y="934"/>
                      </a:lnTo>
                      <a:lnTo>
                        <a:pt x="356" y="851"/>
                      </a:lnTo>
                      <a:lnTo>
                        <a:pt x="338" y="882"/>
                      </a:lnTo>
                      <a:lnTo>
                        <a:pt x="315" y="907"/>
                      </a:lnTo>
                      <a:lnTo>
                        <a:pt x="290" y="927"/>
                      </a:lnTo>
                      <a:lnTo>
                        <a:pt x="262" y="940"/>
                      </a:lnTo>
                      <a:lnTo>
                        <a:pt x="230" y="948"/>
                      </a:lnTo>
                      <a:lnTo>
                        <a:pt x="195" y="951"/>
                      </a:lnTo>
                      <a:lnTo>
                        <a:pt x="159" y="948"/>
                      </a:lnTo>
                      <a:lnTo>
                        <a:pt x="124" y="940"/>
                      </a:lnTo>
                      <a:lnTo>
                        <a:pt x="91" y="927"/>
                      </a:lnTo>
                      <a:lnTo>
                        <a:pt x="60" y="910"/>
                      </a:lnTo>
                      <a:lnTo>
                        <a:pt x="41" y="894"/>
                      </a:lnTo>
                      <a:lnTo>
                        <a:pt x="26" y="871"/>
                      </a:lnTo>
                      <a:lnTo>
                        <a:pt x="15" y="845"/>
                      </a:lnTo>
                      <a:lnTo>
                        <a:pt x="7" y="811"/>
                      </a:lnTo>
                      <a:lnTo>
                        <a:pt x="1" y="773"/>
                      </a:lnTo>
                      <a:lnTo>
                        <a:pt x="0" y="730"/>
                      </a:lnTo>
                      <a:lnTo>
                        <a:pt x="0" y="653"/>
                      </a:lnTo>
                      <a:lnTo>
                        <a:pt x="1" y="615"/>
                      </a:lnTo>
                      <a:lnTo>
                        <a:pt x="5" y="582"/>
                      </a:lnTo>
                      <a:lnTo>
                        <a:pt x="12" y="554"/>
                      </a:lnTo>
                      <a:lnTo>
                        <a:pt x="20" y="531"/>
                      </a:lnTo>
                      <a:lnTo>
                        <a:pt x="32" y="514"/>
                      </a:lnTo>
                      <a:lnTo>
                        <a:pt x="49" y="498"/>
                      </a:lnTo>
                      <a:lnTo>
                        <a:pt x="73" y="482"/>
                      </a:lnTo>
                      <a:lnTo>
                        <a:pt x="105" y="465"/>
                      </a:lnTo>
                      <a:lnTo>
                        <a:pt x="146" y="446"/>
                      </a:lnTo>
                      <a:lnTo>
                        <a:pt x="193" y="428"/>
                      </a:lnTo>
                      <a:lnTo>
                        <a:pt x="236" y="410"/>
                      </a:lnTo>
                      <a:lnTo>
                        <a:pt x="270" y="394"/>
                      </a:lnTo>
                      <a:lnTo>
                        <a:pt x="298" y="381"/>
                      </a:lnTo>
                      <a:lnTo>
                        <a:pt x="319" y="370"/>
                      </a:lnTo>
                      <a:lnTo>
                        <a:pt x="334" y="361"/>
                      </a:lnTo>
                      <a:lnTo>
                        <a:pt x="340" y="353"/>
                      </a:lnTo>
                      <a:lnTo>
                        <a:pt x="344" y="343"/>
                      </a:lnTo>
                      <a:lnTo>
                        <a:pt x="347" y="327"/>
                      </a:lnTo>
                      <a:lnTo>
                        <a:pt x="350" y="304"/>
                      </a:lnTo>
                      <a:lnTo>
                        <a:pt x="350" y="279"/>
                      </a:lnTo>
                      <a:lnTo>
                        <a:pt x="348" y="246"/>
                      </a:lnTo>
                      <a:lnTo>
                        <a:pt x="347" y="219"/>
                      </a:lnTo>
                      <a:lnTo>
                        <a:pt x="343" y="198"/>
                      </a:lnTo>
                      <a:lnTo>
                        <a:pt x="338" y="183"/>
                      </a:lnTo>
                      <a:lnTo>
                        <a:pt x="330" y="171"/>
                      </a:lnTo>
                      <a:lnTo>
                        <a:pt x="318" y="165"/>
                      </a:lnTo>
                      <a:lnTo>
                        <a:pt x="303" y="162"/>
                      </a:lnTo>
                      <a:lnTo>
                        <a:pt x="286" y="165"/>
                      </a:lnTo>
                      <a:lnTo>
                        <a:pt x="274" y="170"/>
                      </a:lnTo>
                      <a:lnTo>
                        <a:pt x="268" y="181"/>
                      </a:lnTo>
                      <a:lnTo>
                        <a:pt x="265" y="194"/>
                      </a:lnTo>
                      <a:lnTo>
                        <a:pt x="262" y="214"/>
                      </a:lnTo>
                      <a:lnTo>
                        <a:pt x="261" y="242"/>
                      </a:lnTo>
                      <a:lnTo>
                        <a:pt x="261" y="276"/>
                      </a:lnTo>
                      <a:lnTo>
                        <a:pt x="261" y="372"/>
                      </a:lnTo>
                      <a:lnTo>
                        <a:pt x="0" y="372"/>
                      </a:lnTo>
                      <a:lnTo>
                        <a:pt x="0" y="309"/>
                      </a:lnTo>
                      <a:lnTo>
                        <a:pt x="1" y="260"/>
                      </a:lnTo>
                      <a:lnTo>
                        <a:pt x="5" y="216"/>
                      </a:lnTo>
                      <a:lnTo>
                        <a:pt x="13" y="178"/>
                      </a:lnTo>
                      <a:lnTo>
                        <a:pt x="24" y="146"/>
                      </a:lnTo>
                      <a:lnTo>
                        <a:pt x="40" y="118"/>
                      </a:lnTo>
                      <a:lnTo>
                        <a:pt x="61" y="92"/>
                      </a:lnTo>
                      <a:lnTo>
                        <a:pt x="89" y="66"/>
                      </a:lnTo>
                      <a:lnTo>
                        <a:pt x="122" y="44"/>
                      </a:lnTo>
                      <a:lnTo>
                        <a:pt x="154" y="28"/>
                      </a:lnTo>
                      <a:lnTo>
                        <a:pt x="188" y="15"/>
                      </a:lnTo>
                      <a:lnTo>
                        <a:pt x="226" y="7"/>
                      </a:lnTo>
                      <a:lnTo>
                        <a:pt x="269" y="1"/>
                      </a:lnTo>
                      <a:lnTo>
                        <a:pt x="314" y="0"/>
                      </a:lnTo>
                      <a:close/>
                    </a:path>
                  </a:pathLst>
                </a:custGeom>
                <a:solidFill>
                  <a:srgbClr val="002D7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srgbClr val="1F497D"/>
                    </a:solidFill>
                    <a:latin typeface="Arial"/>
                  </a:endParaRPr>
                </a:p>
              </p:txBody>
            </p:sp>
            <p:sp>
              <p:nvSpPr>
                <p:cNvPr id="13" name="Freeform 33">
                  <a:extLst>
                    <a:ext uri="{FF2B5EF4-FFF2-40B4-BE49-F238E27FC236}">
                      <a16:creationId xmlns:a16="http://schemas.microsoft.com/office/drawing/2014/main" id="{FACC2BD2-24B7-8A50-CE93-C332B8DC15EF}"/>
                    </a:ext>
                  </a:extLst>
                </p:cNvPr>
                <p:cNvSpPr>
                  <a:spLocks/>
                </p:cNvSpPr>
                <p:nvPr/>
              </p:nvSpPr>
              <p:spPr bwMode="auto">
                <a:xfrm>
                  <a:off x="7324873" y="5116141"/>
                  <a:ext cx="528996" cy="861882"/>
                </a:xfrm>
                <a:custGeom>
                  <a:avLst/>
                  <a:gdLst>
                    <a:gd name="T0" fmla="*/ 0 w 641"/>
                    <a:gd name="T1" fmla="*/ 0 h 1047"/>
                    <a:gd name="T2" fmla="*/ 253 w 641"/>
                    <a:gd name="T3" fmla="*/ 0 h 1047"/>
                    <a:gd name="T4" fmla="*/ 345 w 641"/>
                    <a:gd name="T5" fmla="*/ 620 h 1047"/>
                    <a:gd name="T6" fmla="*/ 388 w 641"/>
                    <a:gd name="T7" fmla="*/ 0 h 1047"/>
                    <a:gd name="T8" fmla="*/ 641 w 641"/>
                    <a:gd name="T9" fmla="*/ 0 h 1047"/>
                    <a:gd name="T10" fmla="*/ 560 w 641"/>
                    <a:gd name="T11" fmla="*/ 664 h 1047"/>
                    <a:gd name="T12" fmla="*/ 554 w 641"/>
                    <a:gd name="T13" fmla="*/ 723 h 1047"/>
                    <a:gd name="T14" fmla="*/ 547 w 641"/>
                    <a:gd name="T15" fmla="*/ 774 h 1047"/>
                    <a:gd name="T16" fmla="*/ 541 w 641"/>
                    <a:gd name="T17" fmla="*/ 818 h 1047"/>
                    <a:gd name="T18" fmla="*/ 535 w 641"/>
                    <a:gd name="T19" fmla="*/ 853 h 1047"/>
                    <a:gd name="T20" fmla="*/ 530 w 641"/>
                    <a:gd name="T21" fmla="*/ 879 h 1047"/>
                    <a:gd name="T22" fmla="*/ 519 w 641"/>
                    <a:gd name="T23" fmla="*/ 915 h 1047"/>
                    <a:gd name="T24" fmla="*/ 505 w 641"/>
                    <a:gd name="T25" fmla="*/ 947 h 1047"/>
                    <a:gd name="T26" fmla="*/ 488 w 641"/>
                    <a:gd name="T27" fmla="*/ 975 h 1047"/>
                    <a:gd name="T28" fmla="*/ 465 w 641"/>
                    <a:gd name="T29" fmla="*/ 996 h 1047"/>
                    <a:gd name="T30" fmla="*/ 439 w 641"/>
                    <a:gd name="T31" fmla="*/ 1015 h 1047"/>
                    <a:gd name="T32" fmla="*/ 405 w 641"/>
                    <a:gd name="T33" fmla="*/ 1029 h 1047"/>
                    <a:gd name="T34" fmla="*/ 375 w 641"/>
                    <a:gd name="T35" fmla="*/ 1037 h 1047"/>
                    <a:gd name="T36" fmla="*/ 337 w 641"/>
                    <a:gd name="T37" fmla="*/ 1043 h 1047"/>
                    <a:gd name="T38" fmla="*/ 290 w 641"/>
                    <a:gd name="T39" fmla="*/ 1045 h 1047"/>
                    <a:gd name="T40" fmla="*/ 236 w 641"/>
                    <a:gd name="T41" fmla="*/ 1047 h 1047"/>
                    <a:gd name="T42" fmla="*/ 68 w 641"/>
                    <a:gd name="T43" fmla="*/ 1047 h 1047"/>
                    <a:gd name="T44" fmla="*/ 68 w 641"/>
                    <a:gd name="T45" fmla="*/ 899 h 1047"/>
                    <a:gd name="T46" fmla="*/ 98 w 641"/>
                    <a:gd name="T47" fmla="*/ 899 h 1047"/>
                    <a:gd name="T48" fmla="*/ 122 w 641"/>
                    <a:gd name="T49" fmla="*/ 898 h 1047"/>
                    <a:gd name="T50" fmla="*/ 139 w 641"/>
                    <a:gd name="T51" fmla="*/ 895 h 1047"/>
                    <a:gd name="T52" fmla="*/ 151 w 641"/>
                    <a:gd name="T53" fmla="*/ 893 h 1047"/>
                    <a:gd name="T54" fmla="*/ 162 w 641"/>
                    <a:gd name="T55" fmla="*/ 886 h 1047"/>
                    <a:gd name="T56" fmla="*/ 168 w 641"/>
                    <a:gd name="T57" fmla="*/ 877 h 1047"/>
                    <a:gd name="T58" fmla="*/ 170 w 641"/>
                    <a:gd name="T59" fmla="*/ 865 h 1047"/>
                    <a:gd name="T60" fmla="*/ 170 w 641"/>
                    <a:gd name="T61" fmla="*/ 857 h 1047"/>
                    <a:gd name="T62" fmla="*/ 167 w 641"/>
                    <a:gd name="T63" fmla="*/ 844 h 1047"/>
                    <a:gd name="T64" fmla="*/ 163 w 641"/>
                    <a:gd name="T65" fmla="*/ 824 h 1047"/>
                    <a:gd name="T66" fmla="*/ 159 w 641"/>
                    <a:gd name="T67" fmla="*/ 798 h 1047"/>
                    <a:gd name="T68" fmla="*/ 152 w 641"/>
                    <a:gd name="T69" fmla="*/ 768 h 1047"/>
                    <a:gd name="T70" fmla="*/ 0 w 641"/>
                    <a:gd name="T71" fmla="*/ 0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1" h="1047">
                      <a:moveTo>
                        <a:pt x="0" y="0"/>
                      </a:moveTo>
                      <a:lnTo>
                        <a:pt x="253" y="0"/>
                      </a:lnTo>
                      <a:lnTo>
                        <a:pt x="345" y="620"/>
                      </a:lnTo>
                      <a:lnTo>
                        <a:pt x="388" y="0"/>
                      </a:lnTo>
                      <a:lnTo>
                        <a:pt x="641" y="0"/>
                      </a:lnTo>
                      <a:lnTo>
                        <a:pt x="560" y="664"/>
                      </a:lnTo>
                      <a:lnTo>
                        <a:pt x="554" y="723"/>
                      </a:lnTo>
                      <a:lnTo>
                        <a:pt x="547" y="774"/>
                      </a:lnTo>
                      <a:lnTo>
                        <a:pt x="541" y="818"/>
                      </a:lnTo>
                      <a:lnTo>
                        <a:pt x="535" y="853"/>
                      </a:lnTo>
                      <a:lnTo>
                        <a:pt x="530" y="879"/>
                      </a:lnTo>
                      <a:lnTo>
                        <a:pt x="519" y="915"/>
                      </a:lnTo>
                      <a:lnTo>
                        <a:pt x="505" y="947"/>
                      </a:lnTo>
                      <a:lnTo>
                        <a:pt x="488" y="975"/>
                      </a:lnTo>
                      <a:lnTo>
                        <a:pt x="465" y="996"/>
                      </a:lnTo>
                      <a:lnTo>
                        <a:pt x="439" y="1015"/>
                      </a:lnTo>
                      <a:lnTo>
                        <a:pt x="405" y="1029"/>
                      </a:lnTo>
                      <a:lnTo>
                        <a:pt x="375" y="1037"/>
                      </a:lnTo>
                      <a:lnTo>
                        <a:pt x="337" y="1043"/>
                      </a:lnTo>
                      <a:lnTo>
                        <a:pt x="290" y="1045"/>
                      </a:lnTo>
                      <a:lnTo>
                        <a:pt x="236" y="1047"/>
                      </a:lnTo>
                      <a:lnTo>
                        <a:pt x="68" y="1047"/>
                      </a:lnTo>
                      <a:lnTo>
                        <a:pt x="68" y="899"/>
                      </a:lnTo>
                      <a:lnTo>
                        <a:pt x="98" y="899"/>
                      </a:lnTo>
                      <a:lnTo>
                        <a:pt x="122" y="898"/>
                      </a:lnTo>
                      <a:lnTo>
                        <a:pt x="139" y="895"/>
                      </a:lnTo>
                      <a:lnTo>
                        <a:pt x="151" y="893"/>
                      </a:lnTo>
                      <a:lnTo>
                        <a:pt x="162" y="886"/>
                      </a:lnTo>
                      <a:lnTo>
                        <a:pt x="168" y="877"/>
                      </a:lnTo>
                      <a:lnTo>
                        <a:pt x="170" y="865"/>
                      </a:lnTo>
                      <a:lnTo>
                        <a:pt x="170" y="857"/>
                      </a:lnTo>
                      <a:lnTo>
                        <a:pt x="167" y="844"/>
                      </a:lnTo>
                      <a:lnTo>
                        <a:pt x="163" y="824"/>
                      </a:lnTo>
                      <a:lnTo>
                        <a:pt x="159" y="798"/>
                      </a:lnTo>
                      <a:lnTo>
                        <a:pt x="152" y="768"/>
                      </a:lnTo>
                      <a:lnTo>
                        <a:pt x="0" y="0"/>
                      </a:lnTo>
                      <a:close/>
                    </a:path>
                  </a:pathLst>
                </a:custGeom>
                <a:solidFill>
                  <a:srgbClr val="002D7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srgbClr val="1F497D"/>
                    </a:solidFill>
                    <a:latin typeface="Arial"/>
                  </a:endParaRPr>
                </a:p>
              </p:txBody>
            </p:sp>
            <p:sp>
              <p:nvSpPr>
                <p:cNvPr id="14" name="Freeform 34">
                  <a:extLst>
                    <a:ext uri="{FF2B5EF4-FFF2-40B4-BE49-F238E27FC236}">
                      <a16:creationId xmlns:a16="http://schemas.microsoft.com/office/drawing/2014/main" id="{B61AA03E-9844-664E-877F-4D310EF3AD7C}"/>
                    </a:ext>
                  </a:extLst>
                </p:cNvPr>
                <p:cNvSpPr>
                  <a:spLocks/>
                </p:cNvSpPr>
                <p:nvPr/>
              </p:nvSpPr>
              <p:spPr bwMode="auto">
                <a:xfrm>
                  <a:off x="7871996" y="5101310"/>
                  <a:ext cx="502628" cy="782780"/>
                </a:xfrm>
                <a:custGeom>
                  <a:avLst/>
                  <a:gdLst>
                    <a:gd name="T0" fmla="*/ 331 w 609"/>
                    <a:gd name="T1" fmla="*/ 1 h 951"/>
                    <a:gd name="T2" fmla="*/ 408 w 609"/>
                    <a:gd name="T3" fmla="*/ 12 h 951"/>
                    <a:gd name="T4" fmla="*/ 481 w 609"/>
                    <a:gd name="T5" fmla="*/ 40 h 951"/>
                    <a:gd name="T6" fmla="*/ 540 w 609"/>
                    <a:gd name="T7" fmla="*/ 85 h 951"/>
                    <a:gd name="T8" fmla="*/ 573 w 609"/>
                    <a:gd name="T9" fmla="*/ 133 h 951"/>
                    <a:gd name="T10" fmla="*/ 585 w 609"/>
                    <a:gd name="T11" fmla="*/ 181 h 951"/>
                    <a:gd name="T12" fmla="*/ 588 w 609"/>
                    <a:gd name="T13" fmla="*/ 256 h 951"/>
                    <a:gd name="T14" fmla="*/ 343 w 609"/>
                    <a:gd name="T15" fmla="*/ 309 h 951"/>
                    <a:gd name="T16" fmla="*/ 343 w 609"/>
                    <a:gd name="T17" fmla="*/ 231 h 951"/>
                    <a:gd name="T18" fmla="*/ 339 w 609"/>
                    <a:gd name="T19" fmla="*/ 191 h 951"/>
                    <a:gd name="T20" fmla="*/ 328 w 609"/>
                    <a:gd name="T21" fmla="*/ 170 h 951"/>
                    <a:gd name="T22" fmla="*/ 299 w 609"/>
                    <a:gd name="T23" fmla="*/ 162 h 951"/>
                    <a:gd name="T24" fmla="*/ 273 w 609"/>
                    <a:gd name="T25" fmla="*/ 170 h 951"/>
                    <a:gd name="T26" fmla="*/ 258 w 609"/>
                    <a:gd name="T27" fmla="*/ 190 h 951"/>
                    <a:gd name="T28" fmla="*/ 253 w 609"/>
                    <a:gd name="T29" fmla="*/ 224 h 951"/>
                    <a:gd name="T30" fmla="*/ 254 w 609"/>
                    <a:gd name="T31" fmla="*/ 271 h 951"/>
                    <a:gd name="T32" fmla="*/ 265 w 609"/>
                    <a:gd name="T33" fmla="*/ 300 h 951"/>
                    <a:gd name="T34" fmla="*/ 294 w 609"/>
                    <a:gd name="T35" fmla="*/ 329 h 951"/>
                    <a:gd name="T36" fmla="*/ 327 w 609"/>
                    <a:gd name="T37" fmla="*/ 352 h 951"/>
                    <a:gd name="T38" fmla="*/ 380 w 609"/>
                    <a:gd name="T39" fmla="*/ 381 h 951"/>
                    <a:gd name="T40" fmla="*/ 458 w 609"/>
                    <a:gd name="T41" fmla="*/ 422 h 951"/>
                    <a:gd name="T42" fmla="*/ 528 w 609"/>
                    <a:gd name="T43" fmla="*/ 467 h 951"/>
                    <a:gd name="T44" fmla="*/ 572 w 609"/>
                    <a:gd name="T45" fmla="*/ 511 h 951"/>
                    <a:gd name="T46" fmla="*/ 600 w 609"/>
                    <a:gd name="T47" fmla="*/ 575 h 951"/>
                    <a:gd name="T48" fmla="*/ 609 w 609"/>
                    <a:gd name="T49" fmla="*/ 664 h 951"/>
                    <a:gd name="T50" fmla="*/ 605 w 609"/>
                    <a:gd name="T51" fmla="*/ 744 h 951"/>
                    <a:gd name="T52" fmla="*/ 592 w 609"/>
                    <a:gd name="T53" fmla="*/ 807 h 951"/>
                    <a:gd name="T54" fmla="*/ 564 w 609"/>
                    <a:gd name="T55" fmla="*/ 859 h 951"/>
                    <a:gd name="T56" fmla="*/ 515 w 609"/>
                    <a:gd name="T57" fmla="*/ 903 h 951"/>
                    <a:gd name="T58" fmla="*/ 449 w 609"/>
                    <a:gd name="T59" fmla="*/ 934 h 951"/>
                    <a:gd name="T60" fmla="*/ 367 w 609"/>
                    <a:gd name="T61" fmla="*/ 949 h 951"/>
                    <a:gd name="T62" fmla="*/ 269 w 609"/>
                    <a:gd name="T63" fmla="*/ 948 h 951"/>
                    <a:gd name="T64" fmla="*/ 179 w 609"/>
                    <a:gd name="T65" fmla="*/ 932 h 951"/>
                    <a:gd name="T66" fmla="*/ 103 w 609"/>
                    <a:gd name="T67" fmla="*/ 900 h 951"/>
                    <a:gd name="T68" fmla="*/ 51 w 609"/>
                    <a:gd name="T69" fmla="*/ 855 h 951"/>
                    <a:gd name="T70" fmla="*/ 25 w 609"/>
                    <a:gd name="T71" fmla="*/ 803 h 951"/>
                    <a:gd name="T72" fmla="*/ 12 w 609"/>
                    <a:gd name="T73" fmla="*/ 740 h 951"/>
                    <a:gd name="T74" fmla="*/ 6 w 609"/>
                    <a:gd name="T75" fmla="*/ 656 h 951"/>
                    <a:gd name="T76" fmla="*/ 254 w 609"/>
                    <a:gd name="T77" fmla="*/ 612 h 951"/>
                    <a:gd name="T78" fmla="*/ 254 w 609"/>
                    <a:gd name="T79" fmla="*/ 704 h 951"/>
                    <a:gd name="T80" fmla="*/ 259 w 609"/>
                    <a:gd name="T81" fmla="*/ 752 h 951"/>
                    <a:gd name="T82" fmla="*/ 271 w 609"/>
                    <a:gd name="T83" fmla="*/ 778 h 951"/>
                    <a:gd name="T84" fmla="*/ 301 w 609"/>
                    <a:gd name="T85" fmla="*/ 787 h 951"/>
                    <a:gd name="T86" fmla="*/ 331 w 609"/>
                    <a:gd name="T87" fmla="*/ 781 h 951"/>
                    <a:gd name="T88" fmla="*/ 346 w 609"/>
                    <a:gd name="T89" fmla="*/ 764 h 951"/>
                    <a:gd name="T90" fmla="*/ 352 w 609"/>
                    <a:gd name="T91" fmla="*/ 732 h 951"/>
                    <a:gd name="T92" fmla="*/ 352 w 609"/>
                    <a:gd name="T93" fmla="*/ 680 h 951"/>
                    <a:gd name="T94" fmla="*/ 344 w 609"/>
                    <a:gd name="T95" fmla="*/ 640 h 951"/>
                    <a:gd name="T96" fmla="*/ 330 w 609"/>
                    <a:gd name="T97" fmla="*/ 621 h 951"/>
                    <a:gd name="T98" fmla="*/ 301 w 609"/>
                    <a:gd name="T99" fmla="*/ 602 h 951"/>
                    <a:gd name="T100" fmla="*/ 249 w 609"/>
                    <a:gd name="T101" fmla="*/ 571 h 951"/>
                    <a:gd name="T102" fmla="*/ 176 w 609"/>
                    <a:gd name="T103" fmla="*/ 530 h 951"/>
                    <a:gd name="T104" fmla="*/ 94 w 609"/>
                    <a:gd name="T105" fmla="*/ 477 h 951"/>
                    <a:gd name="T106" fmla="*/ 41 w 609"/>
                    <a:gd name="T107" fmla="*/ 428 h 951"/>
                    <a:gd name="T108" fmla="*/ 14 w 609"/>
                    <a:gd name="T109" fmla="*/ 376 h 951"/>
                    <a:gd name="T110" fmla="*/ 1 w 609"/>
                    <a:gd name="T111" fmla="*/ 308 h 951"/>
                    <a:gd name="T112" fmla="*/ 1 w 609"/>
                    <a:gd name="T113" fmla="*/ 230 h 951"/>
                    <a:gd name="T114" fmla="*/ 10 w 609"/>
                    <a:gd name="T115" fmla="*/ 161 h 951"/>
                    <a:gd name="T116" fmla="*/ 28 w 609"/>
                    <a:gd name="T117" fmla="*/ 109 h 951"/>
                    <a:gd name="T118" fmla="*/ 67 w 609"/>
                    <a:gd name="T119" fmla="*/ 62 h 951"/>
                    <a:gd name="T120" fmla="*/ 127 w 609"/>
                    <a:gd name="T121" fmla="*/ 28 h 951"/>
                    <a:gd name="T122" fmla="*/ 202 w 609"/>
                    <a:gd name="T123" fmla="*/ 7 h 951"/>
                    <a:gd name="T124" fmla="*/ 287 w 609"/>
                    <a:gd name="T125" fmla="*/ 0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9" h="951">
                      <a:moveTo>
                        <a:pt x="287" y="0"/>
                      </a:moveTo>
                      <a:lnTo>
                        <a:pt x="331" y="1"/>
                      </a:lnTo>
                      <a:lnTo>
                        <a:pt x="372" y="5"/>
                      </a:lnTo>
                      <a:lnTo>
                        <a:pt x="408" y="12"/>
                      </a:lnTo>
                      <a:lnTo>
                        <a:pt x="442" y="23"/>
                      </a:lnTo>
                      <a:lnTo>
                        <a:pt x="481" y="40"/>
                      </a:lnTo>
                      <a:lnTo>
                        <a:pt x="514" y="61"/>
                      </a:lnTo>
                      <a:lnTo>
                        <a:pt x="540" y="85"/>
                      </a:lnTo>
                      <a:lnTo>
                        <a:pt x="560" y="109"/>
                      </a:lnTo>
                      <a:lnTo>
                        <a:pt x="573" y="133"/>
                      </a:lnTo>
                      <a:lnTo>
                        <a:pt x="581" y="154"/>
                      </a:lnTo>
                      <a:lnTo>
                        <a:pt x="585" y="181"/>
                      </a:lnTo>
                      <a:lnTo>
                        <a:pt x="588" y="214"/>
                      </a:lnTo>
                      <a:lnTo>
                        <a:pt x="588" y="256"/>
                      </a:lnTo>
                      <a:lnTo>
                        <a:pt x="588" y="309"/>
                      </a:lnTo>
                      <a:lnTo>
                        <a:pt x="343" y="309"/>
                      </a:lnTo>
                      <a:lnTo>
                        <a:pt x="343" y="260"/>
                      </a:lnTo>
                      <a:lnTo>
                        <a:pt x="343" y="231"/>
                      </a:lnTo>
                      <a:lnTo>
                        <a:pt x="342" y="208"/>
                      </a:lnTo>
                      <a:lnTo>
                        <a:pt x="339" y="191"/>
                      </a:lnTo>
                      <a:lnTo>
                        <a:pt x="336" y="179"/>
                      </a:lnTo>
                      <a:lnTo>
                        <a:pt x="328" y="170"/>
                      </a:lnTo>
                      <a:lnTo>
                        <a:pt x="316" y="165"/>
                      </a:lnTo>
                      <a:lnTo>
                        <a:pt x="299" y="162"/>
                      </a:lnTo>
                      <a:lnTo>
                        <a:pt x="285" y="165"/>
                      </a:lnTo>
                      <a:lnTo>
                        <a:pt x="273" y="170"/>
                      </a:lnTo>
                      <a:lnTo>
                        <a:pt x="263" y="178"/>
                      </a:lnTo>
                      <a:lnTo>
                        <a:pt x="258" y="190"/>
                      </a:lnTo>
                      <a:lnTo>
                        <a:pt x="254" y="206"/>
                      </a:lnTo>
                      <a:lnTo>
                        <a:pt x="253" y="224"/>
                      </a:lnTo>
                      <a:lnTo>
                        <a:pt x="253" y="250"/>
                      </a:lnTo>
                      <a:lnTo>
                        <a:pt x="254" y="271"/>
                      </a:lnTo>
                      <a:lnTo>
                        <a:pt x="258" y="287"/>
                      </a:lnTo>
                      <a:lnTo>
                        <a:pt x="265" y="300"/>
                      </a:lnTo>
                      <a:lnTo>
                        <a:pt x="277" y="315"/>
                      </a:lnTo>
                      <a:lnTo>
                        <a:pt x="294" y="329"/>
                      </a:lnTo>
                      <a:lnTo>
                        <a:pt x="307" y="340"/>
                      </a:lnTo>
                      <a:lnTo>
                        <a:pt x="327" y="352"/>
                      </a:lnTo>
                      <a:lnTo>
                        <a:pt x="351" y="365"/>
                      </a:lnTo>
                      <a:lnTo>
                        <a:pt x="380" y="381"/>
                      </a:lnTo>
                      <a:lnTo>
                        <a:pt x="413" y="398"/>
                      </a:lnTo>
                      <a:lnTo>
                        <a:pt x="458" y="422"/>
                      </a:lnTo>
                      <a:lnTo>
                        <a:pt x="497" y="445"/>
                      </a:lnTo>
                      <a:lnTo>
                        <a:pt x="528" y="467"/>
                      </a:lnTo>
                      <a:lnTo>
                        <a:pt x="554" y="489"/>
                      </a:lnTo>
                      <a:lnTo>
                        <a:pt x="572" y="511"/>
                      </a:lnTo>
                      <a:lnTo>
                        <a:pt x="588" y="540"/>
                      </a:lnTo>
                      <a:lnTo>
                        <a:pt x="600" y="575"/>
                      </a:lnTo>
                      <a:lnTo>
                        <a:pt x="608" y="616"/>
                      </a:lnTo>
                      <a:lnTo>
                        <a:pt x="609" y="664"/>
                      </a:lnTo>
                      <a:lnTo>
                        <a:pt x="609" y="706"/>
                      </a:lnTo>
                      <a:lnTo>
                        <a:pt x="605" y="744"/>
                      </a:lnTo>
                      <a:lnTo>
                        <a:pt x="600" y="778"/>
                      </a:lnTo>
                      <a:lnTo>
                        <a:pt x="592" y="807"/>
                      </a:lnTo>
                      <a:lnTo>
                        <a:pt x="581" y="831"/>
                      </a:lnTo>
                      <a:lnTo>
                        <a:pt x="564" y="859"/>
                      </a:lnTo>
                      <a:lnTo>
                        <a:pt x="543" y="883"/>
                      </a:lnTo>
                      <a:lnTo>
                        <a:pt x="515" y="903"/>
                      </a:lnTo>
                      <a:lnTo>
                        <a:pt x="485" y="920"/>
                      </a:lnTo>
                      <a:lnTo>
                        <a:pt x="449" y="934"/>
                      </a:lnTo>
                      <a:lnTo>
                        <a:pt x="409" y="943"/>
                      </a:lnTo>
                      <a:lnTo>
                        <a:pt x="367" y="949"/>
                      </a:lnTo>
                      <a:lnTo>
                        <a:pt x="320" y="951"/>
                      </a:lnTo>
                      <a:lnTo>
                        <a:pt x="269" y="948"/>
                      </a:lnTo>
                      <a:lnTo>
                        <a:pt x="222" y="943"/>
                      </a:lnTo>
                      <a:lnTo>
                        <a:pt x="179" y="932"/>
                      </a:lnTo>
                      <a:lnTo>
                        <a:pt x="138" y="919"/>
                      </a:lnTo>
                      <a:lnTo>
                        <a:pt x="103" y="900"/>
                      </a:lnTo>
                      <a:lnTo>
                        <a:pt x="75" y="879"/>
                      </a:lnTo>
                      <a:lnTo>
                        <a:pt x="51" y="855"/>
                      </a:lnTo>
                      <a:lnTo>
                        <a:pt x="36" y="827"/>
                      </a:lnTo>
                      <a:lnTo>
                        <a:pt x="25" y="803"/>
                      </a:lnTo>
                      <a:lnTo>
                        <a:pt x="17" y="773"/>
                      </a:lnTo>
                      <a:lnTo>
                        <a:pt x="12" y="740"/>
                      </a:lnTo>
                      <a:lnTo>
                        <a:pt x="8" y="700"/>
                      </a:lnTo>
                      <a:lnTo>
                        <a:pt x="6" y="656"/>
                      </a:lnTo>
                      <a:lnTo>
                        <a:pt x="6" y="612"/>
                      </a:lnTo>
                      <a:lnTo>
                        <a:pt x="254" y="612"/>
                      </a:lnTo>
                      <a:lnTo>
                        <a:pt x="254" y="671"/>
                      </a:lnTo>
                      <a:lnTo>
                        <a:pt x="254" y="704"/>
                      </a:lnTo>
                      <a:lnTo>
                        <a:pt x="257" y="732"/>
                      </a:lnTo>
                      <a:lnTo>
                        <a:pt x="259" y="752"/>
                      </a:lnTo>
                      <a:lnTo>
                        <a:pt x="263" y="765"/>
                      </a:lnTo>
                      <a:lnTo>
                        <a:pt x="271" y="778"/>
                      </a:lnTo>
                      <a:lnTo>
                        <a:pt x="285" y="786"/>
                      </a:lnTo>
                      <a:lnTo>
                        <a:pt x="301" y="787"/>
                      </a:lnTo>
                      <a:lnTo>
                        <a:pt x="318" y="786"/>
                      </a:lnTo>
                      <a:lnTo>
                        <a:pt x="331" y="781"/>
                      </a:lnTo>
                      <a:lnTo>
                        <a:pt x="342" y="773"/>
                      </a:lnTo>
                      <a:lnTo>
                        <a:pt x="346" y="764"/>
                      </a:lnTo>
                      <a:lnTo>
                        <a:pt x="350" y="750"/>
                      </a:lnTo>
                      <a:lnTo>
                        <a:pt x="352" y="732"/>
                      </a:lnTo>
                      <a:lnTo>
                        <a:pt x="352" y="710"/>
                      </a:lnTo>
                      <a:lnTo>
                        <a:pt x="352" y="680"/>
                      </a:lnTo>
                      <a:lnTo>
                        <a:pt x="348" y="657"/>
                      </a:lnTo>
                      <a:lnTo>
                        <a:pt x="344" y="640"/>
                      </a:lnTo>
                      <a:lnTo>
                        <a:pt x="338" y="628"/>
                      </a:lnTo>
                      <a:lnTo>
                        <a:pt x="330" y="621"/>
                      </a:lnTo>
                      <a:lnTo>
                        <a:pt x="318" y="614"/>
                      </a:lnTo>
                      <a:lnTo>
                        <a:pt x="301" y="602"/>
                      </a:lnTo>
                      <a:lnTo>
                        <a:pt x="278" y="588"/>
                      </a:lnTo>
                      <a:lnTo>
                        <a:pt x="249" y="571"/>
                      </a:lnTo>
                      <a:lnTo>
                        <a:pt x="216" y="552"/>
                      </a:lnTo>
                      <a:lnTo>
                        <a:pt x="176" y="530"/>
                      </a:lnTo>
                      <a:lnTo>
                        <a:pt x="131" y="503"/>
                      </a:lnTo>
                      <a:lnTo>
                        <a:pt x="94" y="477"/>
                      </a:lnTo>
                      <a:lnTo>
                        <a:pt x="63" y="451"/>
                      </a:lnTo>
                      <a:lnTo>
                        <a:pt x="41" y="428"/>
                      </a:lnTo>
                      <a:lnTo>
                        <a:pt x="26" y="405"/>
                      </a:lnTo>
                      <a:lnTo>
                        <a:pt x="14" y="376"/>
                      </a:lnTo>
                      <a:lnTo>
                        <a:pt x="6" y="343"/>
                      </a:lnTo>
                      <a:lnTo>
                        <a:pt x="1" y="308"/>
                      </a:lnTo>
                      <a:lnTo>
                        <a:pt x="0" y="271"/>
                      </a:lnTo>
                      <a:lnTo>
                        <a:pt x="1" y="230"/>
                      </a:lnTo>
                      <a:lnTo>
                        <a:pt x="4" y="193"/>
                      </a:lnTo>
                      <a:lnTo>
                        <a:pt x="10" y="161"/>
                      </a:lnTo>
                      <a:lnTo>
                        <a:pt x="18" y="131"/>
                      </a:lnTo>
                      <a:lnTo>
                        <a:pt x="28" y="109"/>
                      </a:lnTo>
                      <a:lnTo>
                        <a:pt x="45" y="84"/>
                      </a:lnTo>
                      <a:lnTo>
                        <a:pt x="67" y="62"/>
                      </a:lnTo>
                      <a:lnTo>
                        <a:pt x="94" y="44"/>
                      </a:lnTo>
                      <a:lnTo>
                        <a:pt x="127" y="28"/>
                      </a:lnTo>
                      <a:lnTo>
                        <a:pt x="163" y="16"/>
                      </a:lnTo>
                      <a:lnTo>
                        <a:pt x="202" y="7"/>
                      </a:lnTo>
                      <a:lnTo>
                        <a:pt x="244" y="1"/>
                      </a:lnTo>
                      <a:lnTo>
                        <a:pt x="287" y="0"/>
                      </a:lnTo>
                      <a:close/>
                    </a:path>
                  </a:pathLst>
                </a:custGeom>
                <a:solidFill>
                  <a:srgbClr val="002D7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srgbClr val="1F497D"/>
                    </a:solidFill>
                    <a:latin typeface="Arial"/>
                  </a:endParaRPr>
                </a:p>
              </p:txBody>
            </p:sp>
            <p:sp>
              <p:nvSpPr>
                <p:cNvPr id="15" name="Rectangle 56">
                  <a:extLst>
                    <a:ext uri="{FF2B5EF4-FFF2-40B4-BE49-F238E27FC236}">
                      <a16:creationId xmlns:a16="http://schemas.microsoft.com/office/drawing/2014/main" id="{CFE8DA02-49DF-7288-94A3-8A3E80B0B3EE}"/>
                    </a:ext>
                  </a:extLst>
                </p:cNvPr>
                <p:cNvSpPr>
                  <a:spLocks noChangeArrowheads="1"/>
                </p:cNvSpPr>
                <p:nvPr/>
              </p:nvSpPr>
              <p:spPr bwMode="auto">
                <a:xfrm>
                  <a:off x="4988067" y="4949697"/>
                  <a:ext cx="255434" cy="255433"/>
                </a:xfrm>
                <a:prstGeom prst="rect">
                  <a:avLst/>
                </a:prstGeom>
                <a:solidFill>
                  <a:srgbClr val="002D72"/>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16" name="Rectangle 57">
                  <a:extLst>
                    <a:ext uri="{FF2B5EF4-FFF2-40B4-BE49-F238E27FC236}">
                      <a16:creationId xmlns:a16="http://schemas.microsoft.com/office/drawing/2014/main" id="{D093D3A8-9BAD-304F-F247-44BB5768F15F}"/>
                    </a:ext>
                  </a:extLst>
                </p:cNvPr>
                <p:cNvSpPr>
                  <a:spLocks noChangeArrowheads="1"/>
                </p:cNvSpPr>
                <p:nvPr/>
              </p:nvSpPr>
              <p:spPr bwMode="auto">
                <a:xfrm>
                  <a:off x="5319307" y="4949697"/>
                  <a:ext cx="255434" cy="255433"/>
                </a:xfrm>
                <a:prstGeom prst="rect">
                  <a:avLst/>
                </a:prstGeom>
                <a:solidFill>
                  <a:srgbClr val="9BCBEB"/>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17" name="Rectangle 58">
                  <a:extLst>
                    <a:ext uri="{FF2B5EF4-FFF2-40B4-BE49-F238E27FC236}">
                      <a16:creationId xmlns:a16="http://schemas.microsoft.com/office/drawing/2014/main" id="{04CAFBA6-36BE-B263-ED78-8127069261B6}"/>
                    </a:ext>
                  </a:extLst>
                </p:cNvPr>
                <p:cNvSpPr>
                  <a:spLocks noChangeArrowheads="1"/>
                </p:cNvSpPr>
                <p:nvPr/>
              </p:nvSpPr>
              <p:spPr bwMode="auto">
                <a:xfrm>
                  <a:off x="5648899" y="4949697"/>
                  <a:ext cx="255434" cy="255433"/>
                </a:xfrm>
                <a:prstGeom prst="rect">
                  <a:avLst/>
                </a:prstGeom>
                <a:solidFill>
                  <a:srgbClr val="319B42"/>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18" name="Rectangle 59">
                  <a:extLst>
                    <a:ext uri="{FF2B5EF4-FFF2-40B4-BE49-F238E27FC236}">
                      <a16:creationId xmlns:a16="http://schemas.microsoft.com/office/drawing/2014/main" id="{A0812D78-389F-6340-9BBA-A016DB7D2B2C}"/>
                    </a:ext>
                  </a:extLst>
                </p:cNvPr>
                <p:cNvSpPr>
                  <a:spLocks noChangeArrowheads="1"/>
                </p:cNvSpPr>
                <p:nvPr/>
              </p:nvSpPr>
              <p:spPr bwMode="auto">
                <a:xfrm>
                  <a:off x="4988067" y="5277641"/>
                  <a:ext cx="255434" cy="255433"/>
                </a:xfrm>
                <a:prstGeom prst="rect">
                  <a:avLst/>
                </a:prstGeom>
                <a:solidFill>
                  <a:srgbClr val="DC582A"/>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19" name="Rectangle 60">
                  <a:extLst>
                    <a:ext uri="{FF2B5EF4-FFF2-40B4-BE49-F238E27FC236}">
                      <a16:creationId xmlns:a16="http://schemas.microsoft.com/office/drawing/2014/main" id="{D31917C8-1F81-4E37-F2A3-1BF0C6E7AC9B}"/>
                    </a:ext>
                  </a:extLst>
                </p:cNvPr>
                <p:cNvSpPr>
                  <a:spLocks noChangeArrowheads="1"/>
                </p:cNvSpPr>
                <p:nvPr/>
              </p:nvSpPr>
              <p:spPr bwMode="auto">
                <a:xfrm>
                  <a:off x="5319307" y="5277641"/>
                  <a:ext cx="255434" cy="255433"/>
                </a:xfrm>
                <a:prstGeom prst="rect">
                  <a:avLst/>
                </a:prstGeom>
                <a:solidFill>
                  <a:srgbClr val="0072CE"/>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20" name="Rectangle 61">
                  <a:extLst>
                    <a:ext uri="{FF2B5EF4-FFF2-40B4-BE49-F238E27FC236}">
                      <a16:creationId xmlns:a16="http://schemas.microsoft.com/office/drawing/2014/main" id="{0A99DF84-BF04-F38C-4461-72A7A5E5D56B}"/>
                    </a:ext>
                  </a:extLst>
                </p:cNvPr>
                <p:cNvSpPr>
                  <a:spLocks noChangeArrowheads="1"/>
                </p:cNvSpPr>
                <p:nvPr/>
              </p:nvSpPr>
              <p:spPr bwMode="auto">
                <a:xfrm>
                  <a:off x="5648899" y="5277641"/>
                  <a:ext cx="255434" cy="255433"/>
                </a:xfrm>
                <a:prstGeom prst="rect">
                  <a:avLst/>
                </a:prstGeom>
                <a:solidFill>
                  <a:srgbClr val="B5BD00"/>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21" name="Rectangle 62">
                  <a:extLst>
                    <a:ext uri="{FF2B5EF4-FFF2-40B4-BE49-F238E27FC236}">
                      <a16:creationId xmlns:a16="http://schemas.microsoft.com/office/drawing/2014/main" id="{866518EA-0934-1070-D72B-FB5D63644EB8}"/>
                    </a:ext>
                  </a:extLst>
                </p:cNvPr>
                <p:cNvSpPr>
                  <a:spLocks noChangeArrowheads="1"/>
                </p:cNvSpPr>
                <p:nvPr/>
              </p:nvSpPr>
              <p:spPr bwMode="auto">
                <a:xfrm>
                  <a:off x="5648899" y="5607233"/>
                  <a:ext cx="255434" cy="257082"/>
                </a:xfrm>
                <a:prstGeom prst="rect">
                  <a:avLst/>
                </a:prstGeom>
                <a:solidFill>
                  <a:srgbClr val="7BA4DB"/>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22" name="Rectangle 63">
                  <a:extLst>
                    <a:ext uri="{FF2B5EF4-FFF2-40B4-BE49-F238E27FC236}">
                      <a16:creationId xmlns:a16="http://schemas.microsoft.com/office/drawing/2014/main" id="{111F75C9-B30E-01C4-B011-F641C84E866F}"/>
                    </a:ext>
                  </a:extLst>
                </p:cNvPr>
                <p:cNvSpPr>
                  <a:spLocks noChangeArrowheads="1"/>
                </p:cNvSpPr>
                <p:nvPr/>
              </p:nvSpPr>
              <p:spPr bwMode="auto">
                <a:xfrm>
                  <a:off x="5319307" y="5607233"/>
                  <a:ext cx="255434" cy="257082"/>
                </a:xfrm>
                <a:prstGeom prst="rect">
                  <a:avLst/>
                </a:prstGeom>
                <a:solidFill>
                  <a:srgbClr val="D9D9D6"/>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23" name="Rectangle 64">
                  <a:extLst>
                    <a:ext uri="{FF2B5EF4-FFF2-40B4-BE49-F238E27FC236}">
                      <a16:creationId xmlns:a16="http://schemas.microsoft.com/office/drawing/2014/main" id="{D51F862F-EDAD-7117-5383-E549157ED992}"/>
                    </a:ext>
                  </a:extLst>
                </p:cNvPr>
                <p:cNvSpPr>
                  <a:spLocks noChangeArrowheads="1"/>
                </p:cNvSpPr>
                <p:nvPr/>
              </p:nvSpPr>
              <p:spPr bwMode="auto">
                <a:xfrm>
                  <a:off x="4988067" y="5607233"/>
                  <a:ext cx="255434" cy="257082"/>
                </a:xfrm>
                <a:prstGeom prst="rect">
                  <a:avLst/>
                </a:prstGeom>
                <a:solidFill>
                  <a:srgbClr val="FFC72C"/>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grpSp>
        </p:grpSp>
        <p:sp>
          <p:nvSpPr>
            <p:cNvPr id="6" name="Rectangle 5">
              <a:extLst>
                <a:ext uri="{FF2B5EF4-FFF2-40B4-BE49-F238E27FC236}">
                  <a16:creationId xmlns:a16="http://schemas.microsoft.com/office/drawing/2014/main" id="{6F8CF93D-47CC-4A74-92CB-2FF41AC07A53}"/>
                </a:ext>
              </a:extLst>
            </p:cNvPr>
            <p:cNvSpPr/>
            <p:nvPr/>
          </p:nvSpPr>
          <p:spPr>
            <a:xfrm>
              <a:off x="3862340" y="3250480"/>
              <a:ext cx="494324" cy="178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718"/>
              <a:endParaRPr lang="en-US" sz="2400">
                <a:solidFill>
                  <a:srgbClr val="FFFFFF"/>
                </a:solidFill>
                <a:latin typeface="Arial" panose="020B0604020202020204"/>
              </a:endParaRPr>
            </a:p>
          </p:txBody>
        </p:sp>
        <p:pic>
          <p:nvPicPr>
            <p:cNvPr id="7" name="Picture 6" descr="BB008 TangleB-RGB_1000px_digital.png">
              <a:extLst>
                <a:ext uri="{FF2B5EF4-FFF2-40B4-BE49-F238E27FC236}">
                  <a16:creationId xmlns:a16="http://schemas.microsoft.com/office/drawing/2014/main" id="{C7F2726F-FE4E-D3AA-541E-1A3690088C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3990" y="3264263"/>
              <a:ext cx="221316" cy="2268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grpSp>
        <p:nvGrpSpPr>
          <p:cNvPr id="24" name="Group 23">
            <a:extLst>
              <a:ext uri="{FF2B5EF4-FFF2-40B4-BE49-F238E27FC236}">
                <a16:creationId xmlns:a16="http://schemas.microsoft.com/office/drawing/2014/main" id="{9C8900F4-790B-8778-0D22-EF11815DE34E}"/>
              </a:ext>
            </a:extLst>
          </p:cNvPr>
          <p:cNvGrpSpPr/>
          <p:nvPr/>
        </p:nvGrpSpPr>
        <p:grpSpPr>
          <a:xfrm>
            <a:off x="143734" y="3593907"/>
            <a:ext cx="3418343" cy="2231690"/>
            <a:chOff x="4738504" y="4087613"/>
            <a:chExt cx="4105872" cy="2571734"/>
          </a:xfrm>
        </p:grpSpPr>
        <p:grpSp>
          <p:nvGrpSpPr>
            <p:cNvPr id="25" name="Group 24">
              <a:extLst>
                <a:ext uri="{FF2B5EF4-FFF2-40B4-BE49-F238E27FC236}">
                  <a16:creationId xmlns:a16="http://schemas.microsoft.com/office/drawing/2014/main" id="{E20A7C21-EAC0-DE9F-652D-A362E0F4B28C}"/>
                </a:ext>
              </a:extLst>
            </p:cNvPr>
            <p:cNvGrpSpPr/>
            <p:nvPr/>
          </p:nvGrpSpPr>
          <p:grpSpPr>
            <a:xfrm>
              <a:off x="4738504" y="4087613"/>
              <a:ext cx="4105872" cy="2571734"/>
              <a:chOff x="4038600" y="1430419"/>
              <a:chExt cx="2655857" cy="2076931"/>
            </a:xfrm>
          </p:grpSpPr>
          <p:pic>
            <p:nvPicPr>
              <p:cNvPr id="28" name="Picture 27">
                <a:extLst>
                  <a:ext uri="{FF2B5EF4-FFF2-40B4-BE49-F238E27FC236}">
                    <a16:creationId xmlns:a16="http://schemas.microsoft.com/office/drawing/2014/main" id="{212AC19F-96C0-E933-2FA9-AE76FF460D3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16200000">
                <a:off x="4337829" y="1150722"/>
                <a:ext cx="2057399" cy="2655857"/>
              </a:xfrm>
              <a:prstGeom prst="rect">
                <a:avLst/>
              </a:prstGeom>
              <a:ln>
                <a:noFill/>
              </a:ln>
              <a:effectLst>
                <a:outerShdw blurRad="292100" dist="139700" dir="2700000" algn="tl" rotWithShape="0">
                  <a:srgbClr val="333333">
                    <a:alpha val="65000"/>
                  </a:srgbClr>
                </a:outerShdw>
              </a:effectLst>
            </p:spPr>
          </p:pic>
          <p:grpSp>
            <p:nvGrpSpPr>
              <p:cNvPr id="29" name="Group 28">
                <a:extLst>
                  <a:ext uri="{FF2B5EF4-FFF2-40B4-BE49-F238E27FC236}">
                    <a16:creationId xmlns:a16="http://schemas.microsoft.com/office/drawing/2014/main" id="{26D96C84-8592-679F-B59D-375A3E0CE88B}"/>
                  </a:ext>
                </a:extLst>
              </p:cNvPr>
              <p:cNvGrpSpPr/>
              <p:nvPr/>
            </p:nvGrpSpPr>
            <p:grpSpPr>
              <a:xfrm>
                <a:off x="4118453" y="1515290"/>
                <a:ext cx="2499388" cy="1945919"/>
                <a:chOff x="4118453" y="1515290"/>
                <a:chExt cx="2499388" cy="1945919"/>
              </a:xfrm>
            </p:grpSpPr>
            <p:pic>
              <p:nvPicPr>
                <p:cNvPr id="45" name="Picture 44">
                  <a:extLst>
                    <a:ext uri="{FF2B5EF4-FFF2-40B4-BE49-F238E27FC236}">
                      <a16:creationId xmlns:a16="http://schemas.microsoft.com/office/drawing/2014/main" id="{3BADB17B-78B2-C262-1F9B-36BEE804CA7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132537" y="1749830"/>
                  <a:ext cx="2485304" cy="1711379"/>
                </a:xfrm>
                <a:prstGeom prst="rect">
                  <a:avLst/>
                </a:prstGeom>
                <a:ln>
                  <a:noFill/>
                </a:ln>
                <a:effectLst>
                  <a:outerShdw blurRad="292100" dist="139700" dir="2700000" algn="tl" rotWithShape="0">
                    <a:srgbClr val="333333">
                      <a:alpha val="65000"/>
                    </a:srgbClr>
                  </a:outerShdw>
                </a:effectLst>
              </p:spPr>
            </p:pic>
            <p:sp>
              <p:nvSpPr>
                <p:cNvPr id="46" name="Rectangle 45">
                  <a:extLst>
                    <a:ext uri="{FF2B5EF4-FFF2-40B4-BE49-F238E27FC236}">
                      <a16:creationId xmlns:a16="http://schemas.microsoft.com/office/drawing/2014/main" id="{18F779C1-0FBC-4A7D-145E-B5E31B9B2F02}"/>
                    </a:ext>
                  </a:extLst>
                </p:cNvPr>
                <p:cNvSpPr/>
                <p:nvPr/>
              </p:nvSpPr>
              <p:spPr>
                <a:xfrm>
                  <a:off x="4118453" y="1515290"/>
                  <a:ext cx="453547" cy="993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96">
                    <a:defRPr/>
                  </a:pPr>
                  <a:endParaRPr lang="en-US">
                    <a:solidFill>
                      <a:srgbClr val="FFFFFF"/>
                    </a:solidFill>
                    <a:latin typeface="Arial"/>
                  </a:endParaRPr>
                </a:p>
              </p:txBody>
            </p:sp>
          </p:grpSp>
          <p:grpSp>
            <p:nvGrpSpPr>
              <p:cNvPr id="30" name="Group 29">
                <a:extLst>
                  <a:ext uri="{FF2B5EF4-FFF2-40B4-BE49-F238E27FC236}">
                    <a16:creationId xmlns:a16="http://schemas.microsoft.com/office/drawing/2014/main" id="{78E3D467-2F4D-C377-F8BA-B028CA1EF5DC}"/>
                  </a:ext>
                </a:extLst>
              </p:cNvPr>
              <p:cNvGrpSpPr/>
              <p:nvPr/>
            </p:nvGrpSpPr>
            <p:grpSpPr>
              <a:xfrm>
                <a:off x="6389718" y="1564980"/>
                <a:ext cx="208035" cy="63271"/>
                <a:chOff x="4988067" y="4948049"/>
                <a:chExt cx="3386557" cy="1029974"/>
              </a:xfrm>
            </p:grpSpPr>
            <p:sp>
              <p:nvSpPr>
                <p:cNvPr id="32" name="Freeform 31">
                  <a:extLst>
                    <a:ext uri="{FF2B5EF4-FFF2-40B4-BE49-F238E27FC236}">
                      <a16:creationId xmlns:a16="http://schemas.microsoft.com/office/drawing/2014/main" id="{7F2230C7-2821-DAB7-008B-51F46BCE090C}"/>
                    </a:ext>
                  </a:extLst>
                </p:cNvPr>
                <p:cNvSpPr>
                  <a:spLocks/>
                </p:cNvSpPr>
                <p:nvPr/>
              </p:nvSpPr>
              <p:spPr bwMode="auto">
                <a:xfrm>
                  <a:off x="6153174" y="4948049"/>
                  <a:ext cx="548771" cy="922857"/>
                </a:xfrm>
                <a:custGeom>
                  <a:avLst/>
                  <a:gdLst>
                    <a:gd name="T0" fmla="*/ 0 w 667"/>
                    <a:gd name="T1" fmla="*/ 0 h 1120"/>
                    <a:gd name="T2" fmla="*/ 291 w 667"/>
                    <a:gd name="T3" fmla="*/ 0 h 1120"/>
                    <a:gd name="T4" fmla="*/ 291 w 667"/>
                    <a:gd name="T5" fmla="*/ 401 h 1120"/>
                    <a:gd name="T6" fmla="*/ 375 w 667"/>
                    <a:gd name="T7" fmla="*/ 401 h 1120"/>
                    <a:gd name="T8" fmla="*/ 375 w 667"/>
                    <a:gd name="T9" fmla="*/ 0 h 1120"/>
                    <a:gd name="T10" fmla="*/ 667 w 667"/>
                    <a:gd name="T11" fmla="*/ 0 h 1120"/>
                    <a:gd name="T12" fmla="*/ 667 w 667"/>
                    <a:gd name="T13" fmla="*/ 1120 h 1120"/>
                    <a:gd name="T14" fmla="*/ 375 w 667"/>
                    <a:gd name="T15" fmla="*/ 1120 h 1120"/>
                    <a:gd name="T16" fmla="*/ 375 w 667"/>
                    <a:gd name="T17" fmla="*/ 649 h 1120"/>
                    <a:gd name="T18" fmla="*/ 291 w 667"/>
                    <a:gd name="T19" fmla="*/ 649 h 1120"/>
                    <a:gd name="T20" fmla="*/ 291 w 667"/>
                    <a:gd name="T21" fmla="*/ 1120 h 1120"/>
                    <a:gd name="T22" fmla="*/ 0 w 667"/>
                    <a:gd name="T23" fmla="*/ 1120 h 1120"/>
                    <a:gd name="T24" fmla="*/ 0 w 667"/>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7" h="1120">
                      <a:moveTo>
                        <a:pt x="0" y="0"/>
                      </a:moveTo>
                      <a:lnTo>
                        <a:pt x="291" y="0"/>
                      </a:lnTo>
                      <a:lnTo>
                        <a:pt x="291" y="401"/>
                      </a:lnTo>
                      <a:lnTo>
                        <a:pt x="375" y="401"/>
                      </a:lnTo>
                      <a:lnTo>
                        <a:pt x="375" y="0"/>
                      </a:lnTo>
                      <a:lnTo>
                        <a:pt x="667" y="0"/>
                      </a:lnTo>
                      <a:lnTo>
                        <a:pt x="667" y="1120"/>
                      </a:lnTo>
                      <a:lnTo>
                        <a:pt x="375" y="1120"/>
                      </a:lnTo>
                      <a:lnTo>
                        <a:pt x="375" y="649"/>
                      </a:lnTo>
                      <a:lnTo>
                        <a:pt x="291" y="649"/>
                      </a:lnTo>
                      <a:lnTo>
                        <a:pt x="291" y="1120"/>
                      </a:lnTo>
                      <a:lnTo>
                        <a:pt x="0" y="1120"/>
                      </a:lnTo>
                      <a:lnTo>
                        <a:pt x="0" y="0"/>
                      </a:lnTo>
                      <a:close/>
                    </a:path>
                  </a:pathLst>
                </a:custGeom>
                <a:solidFill>
                  <a:srgbClr val="002D7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srgbClr val="1F497D"/>
                    </a:solidFill>
                    <a:latin typeface="Arial"/>
                  </a:endParaRPr>
                </a:p>
              </p:txBody>
            </p:sp>
            <p:sp>
              <p:nvSpPr>
                <p:cNvPr id="33" name="Freeform 32">
                  <a:extLst>
                    <a:ext uri="{FF2B5EF4-FFF2-40B4-BE49-F238E27FC236}">
                      <a16:creationId xmlns:a16="http://schemas.microsoft.com/office/drawing/2014/main" id="{0F0E1D97-4531-C9D0-C68D-0CEFDBBB7DD1}"/>
                    </a:ext>
                  </a:extLst>
                </p:cNvPr>
                <p:cNvSpPr>
                  <a:spLocks noEditPoints="1"/>
                </p:cNvSpPr>
                <p:nvPr/>
              </p:nvSpPr>
              <p:spPr bwMode="auto">
                <a:xfrm>
                  <a:off x="6779399" y="5101310"/>
                  <a:ext cx="517459" cy="782780"/>
                </a:xfrm>
                <a:custGeom>
                  <a:avLst/>
                  <a:gdLst>
                    <a:gd name="T0" fmla="*/ 319 w 628"/>
                    <a:gd name="T1" fmla="*/ 522 h 951"/>
                    <a:gd name="T2" fmla="*/ 281 w 628"/>
                    <a:gd name="T3" fmla="*/ 562 h 951"/>
                    <a:gd name="T4" fmla="*/ 266 w 628"/>
                    <a:gd name="T5" fmla="*/ 606 h 951"/>
                    <a:gd name="T6" fmla="*/ 261 w 628"/>
                    <a:gd name="T7" fmla="*/ 675 h 951"/>
                    <a:gd name="T8" fmla="*/ 264 w 628"/>
                    <a:gd name="T9" fmla="*/ 734 h 951"/>
                    <a:gd name="T10" fmla="*/ 270 w 628"/>
                    <a:gd name="T11" fmla="*/ 766 h 951"/>
                    <a:gd name="T12" fmla="*/ 291 w 628"/>
                    <a:gd name="T13" fmla="*/ 786 h 951"/>
                    <a:gd name="T14" fmla="*/ 323 w 628"/>
                    <a:gd name="T15" fmla="*/ 786 h 951"/>
                    <a:gd name="T16" fmla="*/ 342 w 628"/>
                    <a:gd name="T17" fmla="*/ 773 h 951"/>
                    <a:gd name="T18" fmla="*/ 347 w 628"/>
                    <a:gd name="T19" fmla="*/ 742 h 951"/>
                    <a:gd name="T20" fmla="*/ 350 w 628"/>
                    <a:gd name="T21" fmla="*/ 687 h 951"/>
                    <a:gd name="T22" fmla="*/ 314 w 628"/>
                    <a:gd name="T23" fmla="*/ 0 h 951"/>
                    <a:gd name="T24" fmla="*/ 416 w 628"/>
                    <a:gd name="T25" fmla="*/ 8 h 951"/>
                    <a:gd name="T26" fmla="*/ 495 w 628"/>
                    <a:gd name="T27" fmla="*/ 32 h 951"/>
                    <a:gd name="T28" fmla="*/ 560 w 628"/>
                    <a:gd name="T29" fmla="*/ 76 h 951"/>
                    <a:gd name="T30" fmla="*/ 603 w 628"/>
                    <a:gd name="T31" fmla="*/ 138 h 951"/>
                    <a:gd name="T32" fmla="*/ 619 w 628"/>
                    <a:gd name="T33" fmla="*/ 202 h 951"/>
                    <a:gd name="T34" fmla="*/ 624 w 628"/>
                    <a:gd name="T35" fmla="*/ 284 h 951"/>
                    <a:gd name="T36" fmla="*/ 628 w 628"/>
                    <a:gd name="T37" fmla="*/ 402 h 951"/>
                    <a:gd name="T38" fmla="*/ 628 w 628"/>
                    <a:gd name="T39" fmla="*/ 934 h 951"/>
                    <a:gd name="T40" fmla="*/ 356 w 628"/>
                    <a:gd name="T41" fmla="*/ 851 h 951"/>
                    <a:gd name="T42" fmla="*/ 315 w 628"/>
                    <a:gd name="T43" fmla="*/ 907 h 951"/>
                    <a:gd name="T44" fmla="*/ 262 w 628"/>
                    <a:gd name="T45" fmla="*/ 940 h 951"/>
                    <a:gd name="T46" fmla="*/ 195 w 628"/>
                    <a:gd name="T47" fmla="*/ 951 h 951"/>
                    <a:gd name="T48" fmla="*/ 124 w 628"/>
                    <a:gd name="T49" fmla="*/ 940 h 951"/>
                    <a:gd name="T50" fmla="*/ 60 w 628"/>
                    <a:gd name="T51" fmla="*/ 910 h 951"/>
                    <a:gd name="T52" fmla="*/ 26 w 628"/>
                    <a:gd name="T53" fmla="*/ 871 h 951"/>
                    <a:gd name="T54" fmla="*/ 7 w 628"/>
                    <a:gd name="T55" fmla="*/ 811 h 951"/>
                    <a:gd name="T56" fmla="*/ 0 w 628"/>
                    <a:gd name="T57" fmla="*/ 730 h 951"/>
                    <a:gd name="T58" fmla="*/ 1 w 628"/>
                    <a:gd name="T59" fmla="*/ 615 h 951"/>
                    <a:gd name="T60" fmla="*/ 12 w 628"/>
                    <a:gd name="T61" fmla="*/ 554 h 951"/>
                    <a:gd name="T62" fmla="*/ 32 w 628"/>
                    <a:gd name="T63" fmla="*/ 514 h 951"/>
                    <a:gd name="T64" fmla="*/ 73 w 628"/>
                    <a:gd name="T65" fmla="*/ 482 h 951"/>
                    <a:gd name="T66" fmla="*/ 146 w 628"/>
                    <a:gd name="T67" fmla="*/ 446 h 951"/>
                    <a:gd name="T68" fmla="*/ 236 w 628"/>
                    <a:gd name="T69" fmla="*/ 410 h 951"/>
                    <a:gd name="T70" fmla="*/ 298 w 628"/>
                    <a:gd name="T71" fmla="*/ 381 h 951"/>
                    <a:gd name="T72" fmla="*/ 334 w 628"/>
                    <a:gd name="T73" fmla="*/ 361 h 951"/>
                    <a:gd name="T74" fmla="*/ 344 w 628"/>
                    <a:gd name="T75" fmla="*/ 343 h 951"/>
                    <a:gd name="T76" fmla="*/ 350 w 628"/>
                    <a:gd name="T77" fmla="*/ 304 h 951"/>
                    <a:gd name="T78" fmla="*/ 348 w 628"/>
                    <a:gd name="T79" fmla="*/ 246 h 951"/>
                    <a:gd name="T80" fmla="*/ 343 w 628"/>
                    <a:gd name="T81" fmla="*/ 198 h 951"/>
                    <a:gd name="T82" fmla="*/ 330 w 628"/>
                    <a:gd name="T83" fmla="*/ 171 h 951"/>
                    <a:gd name="T84" fmla="*/ 303 w 628"/>
                    <a:gd name="T85" fmla="*/ 162 h 951"/>
                    <a:gd name="T86" fmla="*/ 274 w 628"/>
                    <a:gd name="T87" fmla="*/ 170 h 951"/>
                    <a:gd name="T88" fmla="*/ 265 w 628"/>
                    <a:gd name="T89" fmla="*/ 194 h 951"/>
                    <a:gd name="T90" fmla="*/ 261 w 628"/>
                    <a:gd name="T91" fmla="*/ 242 h 951"/>
                    <a:gd name="T92" fmla="*/ 261 w 628"/>
                    <a:gd name="T93" fmla="*/ 372 h 951"/>
                    <a:gd name="T94" fmla="*/ 0 w 628"/>
                    <a:gd name="T95" fmla="*/ 309 h 951"/>
                    <a:gd name="T96" fmla="*/ 5 w 628"/>
                    <a:gd name="T97" fmla="*/ 216 h 951"/>
                    <a:gd name="T98" fmla="*/ 24 w 628"/>
                    <a:gd name="T99" fmla="*/ 146 h 951"/>
                    <a:gd name="T100" fmla="*/ 61 w 628"/>
                    <a:gd name="T101" fmla="*/ 92 h 951"/>
                    <a:gd name="T102" fmla="*/ 122 w 628"/>
                    <a:gd name="T103" fmla="*/ 44 h 951"/>
                    <a:gd name="T104" fmla="*/ 188 w 628"/>
                    <a:gd name="T105" fmla="*/ 15 h 951"/>
                    <a:gd name="T106" fmla="*/ 269 w 628"/>
                    <a:gd name="T107" fmla="*/ 1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8" h="951">
                      <a:moveTo>
                        <a:pt x="350" y="498"/>
                      </a:moveTo>
                      <a:lnTo>
                        <a:pt x="319" y="522"/>
                      </a:lnTo>
                      <a:lnTo>
                        <a:pt x="297" y="543"/>
                      </a:lnTo>
                      <a:lnTo>
                        <a:pt x="281" y="562"/>
                      </a:lnTo>
                      <a:lnTo>
                        <a:pt x="272" y="580"/>
                      </a:lnTo>
                      <a:lnTo>
                        <a:pt x="266" y="606"/>
                      </a:lnTo>
                      <a:lnTo>
                        <a:pt x="262" y="637"/>
                      </a:lnTo>
                      <a:lnTo>
                        <a:pt x="261" y="675"/>
                      </a:lnTo>
                      <a:lnTo>
                        <a:pt x="261" y="708"/>
                      </a:lnTo>
                      <a:lnTo>
                        <a:pt x="264" y="734"/>
                      </a:lnTo>
                      <a:lnTo>
                        <a:pt x="266" y="754"/>
                      </a:lnTo>
                      <a:lnTo>
                        <a:pt x="270" y="766"/>
                      </a:lnTo>
                      <a:lnTo>
                        <a:pt x="278" y="778"/>
                      </a:lnTo>
                      <a:lnTo>
                        <a:pt x="291" y="786"/>
                      </a:lnTo>
                      <a:lnTo>
                        <a:pt x="307" y="787"/>
                      </a:lnTo>
                      <a:lnTo>
                        <a:pt x="323" y="786"/>
                      </a:lnTo>
                      <a:lnTo>
                        <a:pt x="334" y="781"/>
                      </a:lnTo>
                      <a:lnTo>
                        <a:pt x="342" y="773"/>
                      </a:lnTo>
                      <a:lnTo>
                        <a:pt x="344" y="761"/>
                      </a:lnTo>
                      <a:lnTo>
                        <a:pt x="347" y="742"/>
                      </a:lnTo>
                      <a:lnTo>
                        <a:pt x="350" y="717"/>
                      </a:lnTo>
                      <a:lnTo>
                        <a:pt x="350" y="687"/>
                      </a:lnTo>
                      <a:lnTo>
                        <a:pt x="350" y="498"/>
                      </a:lnTo>
                      <a:close/>
                      <a:moveTo>
                        <a:pt x="314" y="0"/>
                      </a:moveTo>
                      <a:lnTo>
                        <a:pt x="368" y="1"/>
                      </a:lnTo>
                      <a:lnTo>
                        <a:pt x="416" y="8"/>
                      </a:lnTo>
                      <a:lnTo>
                        <a:pt x="460" y="17"/>
                      </a:lnTo>
                      <a:lnTo>
                        <a:pt x="495" y="32"/>
                      </a:lnTo>
                      <a:lnTo>
                        <a:pt x="527" y="49"/>
                      </a:lnTo>
                      <a:lnTo>
                        <a:pt x="560" y="76"/>
                      </a:lnTo>
                      <a:lnTo>
                        <a:pt x="586" y="105"/>
                      </a:lnTo>
                      <a:lnTo>
                        <a:pt x="603" y="138"/>
                      </a:lnTo>
                      <a:lnTo>
                        <a:pt x="613" y="173"/>
                      </a:lnTo>
                      <a:lnTo>
                        <a:pt x="619" y="202"/>
                      </a:lnTo>
                      <a:lnTo>
                        <a:pt x="621" y="239"/>
                      </a:lnTo>
                      <a:lnTo>
                        <a:pt x="624" y="284"/>
                      </a:lnTo>
                      <a:lnTo>
                        <a:pt x="627" y="339"/>
                      </a:lnTo>
                      <a:lnTo>
                        <a:pt x="628" y="402"/>
                      </a:lnTo>
                      <a:lnTo>
                        <a:pt x="628" y="474"/>
                      </a:lnTo>
                      <a:lnTo>
                        <a:pt x="628" y="934"/>
                      </a:lnTo>
                      <a:lnTo>
                        <a:pt x="356" y="934"/>
                      </a:lnTo>
                      <a:lnTo>
                        <a:pt x="356" y="851"/>
                      </a:lnTo>
                      <a:lnTo>
                        <a:pt x="338" y="882"/>
                      </a:lnTo>
                      <a:lnTo>
                        <a:pt x="315" y="907"/>
                      </a:lnTo>
                      <a:lnTo>
                        <a:pt x="290" y="927"/>
                      </a:lnTo>
                      <a:lnTo>
                        <a:pt x="262" y="940"/>
                      </a:lnTo>
                      <a:lnTo>
                        <a:pt x="230" y="948"/>
                      </a:lnTo>
                      <a:lnTo>
                        <a:pt x="195" y="951"/>
                      </a:lnTo>
                      <a:lnTo>
                        <a:pt x="159" y="948"/>
                      </a:lnTo>
                      <a:lnTo>
                        <a:pt x="124" y="940"/>
                      </a:lnTo>
                      <a:lnTo>
                        <a:pt x="91" y="927"/>
                      </a:lnTo>
                      <a:lnTo>
                        <a:pt x="60" y="910"/>
                      </a:lnTo>
                      <a:lnTo>
                        <a:pt x="41" y="894"/>
                      </a:lnTo>
                      <a:lnTo>
                        <a:pt x="26" y="871"/>
                      </a:lnTo>
                      <a:lnTo>
                        <a:pt x="15" y="845"/>
                      </a:lnTo>
                      <a:lnTo>
                        <a:pt x="7" y="811"/>
                      </a:lnTo>
                      <a:lnTo>
                        <a:pt x="1" y="773"/>
                      </a:lnTo>
                      <a:lnTo>
                        <a:pt x="0" y="730"/>
                      </a:lnTo>
                      <a:lnTo>
                        <a:pt x="0" y="653"/>
                      </a:lnTo>
                      <a:lnTo>
                        <a:pt x="1" y="615"/>
                      </a:lnTo>
                      <a:lnTo>
                        <a:pt x="5" y="582"/>
                      </a:lnTo>
                      <a:lnTo>
                        <a:pt x="12" y="554"/>
                      </a:lnTo>
                      <a:lnTo>
                        <a:pt x="20" y="531"/>
                      </a:lnTo>
                      <a:lnTo>
                        <a:pt x="32" y="514"/>
                      </a:lnTo>
                      <a:lnTo>
                        <a:pt x="49" y="498"/>
                      </a:lnTo>
                      <a:lnTo>
                        <a:pt x="73" y="482"/>
                      </a:lnTo>
                      <a:lnTo>
                        <a:pt x="105" y="465"/>
                      </a:lnTo>
                      <a:lnTo>
                        <a:pt x="146" y="446"/>
                      </a:lnTo>
                      <a:lnTo>
                        <a:pt x="193" y="428"/>
                      </a:lnTo>
                      <a:lnTo>
                        <a:pt x="236" y="410"/>
                      </a:lnTo>
                      <a:lnTo>
                        <a:pt x="270" y="394"/>
                      </a:lnTo>
                      <a:lnTo>
                        <a:pt x="298" y="381"/>
                      </a:lnTo>
                      <a:lnTo>
                        <a:pt x="319" y="370"/>
                      </a:lnTo>
                      <a:lnTo>
                        <a:pt x="334" y="361"/>
                      </a:lnTo>
                      <a:lnTo>
                        <a:pt x="340" y="353"/>
                      </a:lnTo>
                      <a:lnTo>
                        <a:pt x="344" y="343"/>
                      </a:lnTo>
                      <a:lnTo>
                        <a:pt x="347" y="327"/>
                      </a:lnTo>
                      <a:lnTo>
                        <a:pt x="350" y="304"/>
                      </a:lnTo>
                      <a:lnTo>
                        <a:pt x="350" y="279"/>
                      </a:lnTo>
                      <a:lnTo>
                        <a:pt x="348" y="246"/>
                      </a:lnTo>
                      <a:lnTo>
                        <a:pt x="347" y="219"/>
                      </a:lnTo>
                      <a:lnTo>
                        <a:pt x="343" y="198"/>
                      </a:lnTo>
                      <a:lnTo>
                        <a:pt x="338" y="183"/>
                      </a:lnTo>
                      <a:lnTo>
                        <a:pt x="330" y="171"/>
                      </a:lnTo>
                      <a:lnTo>
                        <a:pt x="318" y="165"/>
                      </a:lnTo>
                      <a:lnTo>
                        <a:pt x="303" y="162"/>
                      </a:lnTo>
                      <a:lnTo>
                        <a:pt x="286" y="165"/>
                      </a:lnTo>
                      <a:lnTo>
                        <a:pt x="274" y="170"/>
                      </a:lnTo>
                      <a:lnTo>
                        <a:pt x="268" y="181"/>
                      </a:lnTo>
                      <a:lnTo>
                        <a:pt x="265" y="194"/>
                      </a:lnTo>
                      <a:lnTo>
                        <a:pt x="262" y="214"/>
                      </a:lnTo>
                      <a:lnTo>
                        <a:pt x="261" y="242"/>
                      </a:lnTo>
                      <a:lnTo>
                        <a:pt x="261" y="276"/>
                      </a:lnTo>
                      <a:lnTo>
                        <a:pt x="261" y="372"/>
                      </a:lnTo>
                      <a:lnTo>
                        <a:pt x="0" y="372"/>
                      </a:lnTo>
                      <a:lnTo>
                        <a:pt x="0" y="309"/>
                      </a:lnTo>
                      <a:lnTo>
                        <a:pt x="1" y="260"/>
                      </a:lnTo>
                      <a:lnTo>
                        <a:pt x="5" y="216"/>
                      </a:lnTo>
                      <a:lnTo>
                        <a:pt x="13" y="178"/>
                      </a:lnTo>
                      <a:lnTo>
                        <a:pt x="24" y="146"/>
                      </a:lnTo>
                      <a:lnTo>
                        <a:pt x="40" y="118"/>
                      </a:lnTo>
                      <a:lnTo>
                        <a:pt x="61" y="92"/>
                      </a:lnTo>
                      <a:lnTo>
                        <a:pt x="89" y="66"/>
                      </a:lnTo>
                      <a:lnTo>
                        <a:pt x="122" y="44"/>
                      </a:lnTo>
                      <a:lnTo>
                        <a:pt x="154" y="28"/>
                      </a:lnTo>
                      <a:lnTo>
                        <a:pt x="188" y="15"/>
                      </a:lnTo>
                      <a:lnTo>
                        <a:pt x="226" y="7"/>
                      </a:lnTo>
                      <a:lnTo>
                        <a:pt x="269" y="1"/>
                      </a:lnTo>
                      <a:lnTo>
                        <a:pt x="314" y="0"/>
                      </a:lnTo>
                      <a:close/>
                    </a:path>
                  </a:pathLst>
                </a:custGeom>
                <a:solidFill>
                  <a:srgbClr val="002D7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srgbClr val="1F497D"/>
                    </a:solidFill>
                    <a:latin typeface="Arial"/>
                  </a:endParaRPr>
                </a:p>
              </p:txBody>
            </p:sp>
            <p:sp>
              <p:nvSpPr>
                <p:cNvPr id="34" name="Freeform 33">
                  <a:extLst>
                    <a:ext uri="{FF2B5EF4-FFF2-40B4-BE49-F238E27FC236}">
                      <a16:creationId xmlns:a16="http://schemas.microsoft.com/office/drawing/2014/main" id="{B97FC311-6244-2C63-CE14-20A6B54FFED1}"/>
                    </a:ext>
                  </a:extLst>
                </p:cNvPr>
                <p:cNvSpPr>
                  <a:spLocks/>
                </p:cNvSpPr>
                <p:nvPr/>
              </p:nvSpPr>
              <p:spPr bwMode="auto">
                <a:xfrm>
                  <a:off x="7324873" y="5116141"/>
                  <a:ext cx="528996" cy="861882"/>
                </a:xfrm>
                <a:custGeom>
                  <a:avLst/>
                  <a:gdLst>
                    <a:gd name="T0" fmla="*/ 0 w 641"/>
                    <a:gd name="T1" fmla="*/ 0 h 1047"/>
                    <a:gd name="T2" fmla="*/ 253 w 641"/>
                    <a:gd name="T3" fmla="*/ 0 h 1047"/>
                    <a:gd name="T4" fmla="*/ 345 w 641"/>
                    <a:gd name="T5" fmla="*/ 620 h 1047"/>
                    <a:gd name="T6" fmla="*/ 388 w 641"/>
                    <a:gd name="T7" fmla="*/ 0 h 1047"/>
                    <a:gd name="T8" fmla="*/ 641 w 641"/>
                    <a:gd name="T9" fmla="*/ 0 h 1047"/>
                    <a:gd name="T10" fmla="*/ 560 w 641"/>
                    <a:gd name="T11" fmla="*/ 664 h 1047"/>
                    <a:gd name="T12" fmla="*/ 554 w 641"/>
                    <a:gd name="T13" fmla="*/ 723 h 1047"/>
                    <a:gd name="T14" fmla="*/ 547 w 641"/>
                    <a:gd name="T15" fmla="*/ 774 h 1047"/>
                    <a:gd name="T16" fmla="*/ 541 w 641"/>
                    <a:gd name="T17" fmla="*/ 818 h 1047"/>
                    <a:gd name="T18" fmla="*/ 535 w 641"/>
                    <a:gd name="T19" fmla="*/ 853 h 1047"/>
                    <a:gd name="T20" fmla="*/ 530 w 641"/>
                    <a:gd name="T21" fmla="*/ 879 h 1047"/>
                    <a:gd name="T22" fmla="*/ 519 w 641"/>
                    <a:gd name="T23" fmla="*/ 915 h 1047"/>
                    <a:gd name="T24" fmla="*/ 505 w 641"/>
                    <a:gd name="T25" fmla="*/ 947 h 1047"/>
                    <a:gd name="T26" fmla="*/ 488 w 641"/>
                    <a:gd name="T27" fmla="*/ 975 h 1047"/>
                    <a:gd name="T28" fmla="*/ 465 w 641"/>
                    <a:gd name="T29" fmla="*/ 996 h 1047"/>
                    <a:gd name="T30" fmla="*/ 439 w 641"/>
                    <a:gd name="T31" fmla="*/ 1015 h 1047"/>
                    <a:gd name="T32" fmla="*/ 405 w 641"/>
                    <a:gd name="T33" fmla="*/ 1029 h 1047"/>
                    <a:gd name="T34" fmla="*/ 375 w 641"/>
                    <a:gd name="T35" fmla="*/ 1037 h 1047"/>
                    <a:gd name="T36" fmla="*/ 337 w 641"/>
                    <a:gd name="T37" fmla="*/ 1043 h 1047"/>
                    <a:gd name="T38" fmla="*/ 290 w 641"/>
                    <a:gd name="T39" fmla="*/ 1045 h 1047"/>
                    <a:gd name="T40" fmla="*/ 236 w 641"/>
                    <a:gd name="T41" fmla="*/ 1047 h 1047"/>
                    <a:gd name="T42" fmla="*/ 68 w 641"/>
                    <a:gd name="T43" fmla="*/ 1047 h 1047"/>
                    <a:gd name="T44" fmla="*/ 68 w 641"/>
                    <a:gd name="T45" fmla="*/ 899 h 1047"/>
                    <a:gd name="T46" fmla="*/ 98 w 641"/>
                    <a:gd name="T47" fmla="*/ 899 h 1047"/>
                    <a:gd name="T48" fmla="*/ 122 w 641"/>
                    <a:gd name="T49" fmla="*/ 898 h 1047"/>
                    <a:gd name="T50" fmla="*/ 139 w 641"/>
                    <a:gd name="T51" fmla="*/ 895 h 1047"/>
                    <a:gd name="T52" fmla="*/ 151 w 641"/>
                    <a:gd name="T53" fmla="*/ 893 h 1047"/>
                    <a:gd name="T54" fmla="*/ 162 w 641"/>
                    <a:gd name="T55" fmla="*/ 886 h 1047"/>
                    <a:gd name="T56" fmla="*/ 168 w 641"/>
                    <a:gd name="T57" fmla="*/ 877 h 1047"/>
                    <a:gd name="T58" fmla="*/ 170 w 641"/>
                    <a:gd name="T59" fmla="*/ 865 h 1047"/>
                    <a:gd name="T60" fmla="*/ 170 w 641"/>
                    <a:gd name="T61" fmla="*/ 857 h 1047"/>
                    <a:gd name="T62" fmla="*/ 167 w 641"/>
                    <a:gd name="T63" fmla="*/ 844 h 1047"/>
                    <a:gd name="T64" fmla="*/ 163 w 641"/>
                    <a:gd name="T65" fmla="*/ 824 h 1047"/>
                    <a:gd name="T66" fmla="*/ 159 w 641"/>
                    <a:gd name="T67" fmla="*/ 798 h 1047"/>
                    <a:gd name="T68" fmla="*/ 152 w 641"/>
                    <a:gd name="T69" fmla="*/ 768 h 1047"/>
                    <a:gd name="T70" fmla="*/ 0 w 641"/>
                    <a:gd name="T71" fmla="*/ 0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1" h="1047">
                      <a:moveTo>
                        <a:pt x="0" y="0"/>
                      </a:moveTo>
                      <a:lnTo>
                        <a:pt x="253" y="0"/>
                      </a:lnTo>
                      <a:lnTo>
                        <a:pt x="345" y="620"/>
                      </a:lnTo>
                      <a:lnTo>
                        <a:pt x="388" y="0"/>
                      </a:lnTo>
                      <a:lnTo>
                        <a:pt x="641" y="0"/>
                      </a:lnTo>
                      <a:lnTo>
                        <a:pt x="560" y="664"/>
                      </a:lnTo>
                      <a:lnTo>
                        <a:pt x="554" y="723"/>
                      </a:lnTo>
                      <a:lnTo>
                        <a:pt x="547" y="774"/>
                      </a:lnTo>
                      <a:lnTo>
                        <a:pt x="541" y="818"/>
                      </a:lnTo>
                      <a:lnTo>
                        <a:pt x="535" y="853"/>
                      </a:lnTo>
                      <a:lnTo>
                        <a:pt x="530" y="879"/>
                      </a:lnTo>
                      <a:lnTo>
                        <a:pt x="519" y="915"/>
                      </a:lnTo>
                      <a:lnTo>
                        <a:pt x="505" y="947"/>
                      </a:lnTo>
                      <a:lnTo>
                        <a:pt x="488" y="975"/>
                      </a:lnTo>
                      <a:lnTo>
                        <a:pt x="465" y="996"/>
                      </a:lnTo>
                      <a:lnTo>
                        <a:pt x="439" y="1015"/>
                      </a:lnTo>
                      <a:lnTo>
                        <a:pt x="405" y="1029"/>
                      </a:lnTo>
                      <a:lnTo>
                        <a:pt x="375" y="1037"/>
                      </a:lnTo>
                      <a:lnTo>
                        <a:pt x="337" y="1043"/>
                      </a:lnTo>
                      <a:lnTo>
                        <a:pt x="290" y="1045"/>
                      </a:lnTo>
                      <a:lnTo>
                        <a:pt x="236" y="1047"/>
                      </a:lnTo>
                      <a:lnTo>
                        <a:pt x="68" y="1047"/>
                      </a:lnTo>
                      <a:lnTo>
                        <a:pt x="68" y="899"/>
                      </a:lnTo>
                      <a:lnTo>
                        <a:pt x="98" y="899"/>
                      </a:lnTo>
                      <a:lnTo>
                        <a:pt x="122" y="898"/>
                      </a:lnTo>
                      <a:lnTo>
                        <a:pt x="139" y="895"/>
                      </a:lnTo>
                      <a:lnTo>
                        <a:pt x="151" y="893"/>
                      </a:lnTo>
                      <a:lnTo>
                        <a:pt x="162" y="886"/>
                      </a:lnTo>
                      <a:lnTo>
                        <a:pt x="168" y="877"/>
                      </a:lnTo>
                      <a:lnTo>
                        <a:pt x="170" y="865"/>
                      </a:lnTo>
                      <a:lnTo>
                        <a:pt x="170" y="857"/>
                      </a:lnTo>
                      <a:lnTo>
                        <a:pt x="167" y="844"/>
                      </a:lnTo>
                      <a:lnTo>
                        <a:pt x="163" y="824"/>
                      </a:lnTo>
                      <a:lnTo>
                        <a:pt x="159" y="798"/>
                      </a:lnTo>
                      <a:lnTo>
                        <a:pt x="152" y="768"/>
                      </a:lnTo>
                      <a:lnTo>
                        <a:pt x="0" y="0"/>
                      </a:lnTo>
                      <a:close/>
                    </a:path>
                  </a:pathLst>
                </a:custGeom>
                <a:solidFill>
                  <a:srgbClr val="002D7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srgbClr val="1F497D"/>
                    </a:solidFill>
                    <a:latin typeface="Arial"/>
                  </a:endParaRPr>
                </a:p>
              </p:txBody>
            </p:sp>
            <p:sp>
              <p:nvSpPr>
                <p:cNvPr id="35" name="Freeform 34">
                  <a:extLst>
                    <a:ext uri="{FF2B5EF4-FFF2-40B4-BE49-F238E27FC236}">
                      <a16:creationId xmlns:a16="http://schemas.microsoft.com/office/drawing/2014/main" id="{DF5E3EE1-21A1-273F-C409-D2F89BD8B45A}"/>
                    </a:ext>
                  </a:extLst>
                </p:cNvPr>
                <p:cNvSpPr>
                  <a:spLocks/>
                </p:cNvSpPr>
                <p:nvPr/>
              </p:nvSpPr>
              <p:spPr bwMode="auto">
                <a:xfrm>
                  <a:off x="7871996" y="5101310"/>
                  <a:ext cx="502628" cy="782780"/>
                </a:xfrm>
                <a:custGeom>
                  <a:avLst/>
                  <a:gdLst>
                    <a:gd name="T0" fmla="*/ 331 w 609"/>
                    <a:gd name="T1" fmla="*/ 1 h 951"/>
                    <a:gd name="T2" fmla="*/ 408 w 609"/>
                    <a:gd name="T3" fmla="*/ 12 h 951"/>
                    <a:gd name="T4" fmla="*/ 481 w 609"/>
                    <a:gd name="T5" fmla="*/ 40 h 951"/>
                    <a:gd name="T6" fmla="*/ 540 w 609"/>
                    <a:gd name="T7" fmla="*/ 85 h 951"/>
                    <a:gd name="T8" fmla="*/ 573 w 609"/>
                    <a:gd name="T9" fmla="*/ 133 h 951"/>
                    <a:gd name="T10" fmla="*/ 585 w 609"/>
                    <a:gd name="T11" fmla="*/ 181 h 951"/>
                    <a:gd name="T12" fmla="*/ 588 w 609"/>
                    <a:gd name="T13" fmla="*/ 256 h 951"/>
                    <a:gd name="T14" fmla="*/ 343 w 609"/>
                    <a:gd name="T15" fmla="*/ 309 h 951"/>
                    <a:gd name="T16" fmla="*/ 343 w 609"/>
                    <a:gd name="T17" fmla="*/ 231 h 951"/>
                    <a:gd name="T18" fmla="*/ 339 w 609"/>
                    <a:gd name="T19" fmla="*/ 191 h 951"/>
                    <a:gd name="T20" fmla="*/ 328 w 609"/>
                    <a:gd name="T21" fmla="*/ 170 h 951"/>
                    <a:gd name="T22" fmla="*/ 299 w 609"/>
                    <a:gd name="T23" fmla="*/ 162 h 951"/>
                    <a:gd name="T24" fmla="*/ 273 w 609"/>
                    <a:gd name="T25" fmla="*/ 170 h 951"/>
                    <a:gd name="T26" fmla="*/ 258 w 609"/>
                    <a:gd name="T27" fmla="*/ 190 h 951"/>
                    <a:gd name="T28" fmla="*/ 253 w 609"/>
                    <a:gd name="T29" fmla="*/ 224 h 951"/>
                    <a:gd name="T30" fmla="*/ 254 w 609"/>
                    <a:gd name="T31" fmla="*/ 271 h 951"/>
                    <a:gd name="T32" fmla="*/ 265 w 609"/>
                    <a:gd name="T33" fmla="*/ 300 h 951"/>
                    <a:gd name="T34" fmla="*/ 294 w 609"/>
                    <a:gd name="T35" fmla="*/ 329 h 951"/>
                    <a:gd name="T36" fmla="*/ 327 w 609"/>
                    <a:gd name="T37" fmla="*/ 352 h 951"/>
                    <a:gd name="T38" fmla="*/ 380 w 609"/>
                    <a:gd name="T39" fmla="*/ 381 h 951"/>
                    <a:gd name="T40" fmla="*/ 458 w 609"/>
                    <a:gd name="T41" fmla="*/ 422 h 951"/>
                    <a:gd name="T42" fmla="*/ 528 w 609"/>
                    <a:gd name="T43" fmla="*/ 467 h 951"/>
                    <a:gd name="T44" fmla="*/ 572 w 609"/>
                    <a:gd name="T45" fmla="*/ 511 h 951"/>
                    <a:gd name="T46" fmla="*/ 600 w 609"/>
                    <a:gd name="T47" fmla="*/ 575 h 951"/>
                    <a:gd name="T48" fmla="*/ 609 w 609"/>
                    <a:gd name="T49" fmla="*/ 664 h 951"/>
                    <a:gd name="T50" fmla="*/ 605 w 609"/>
                    <a:gd name="T51" fmla="*/ 744 h 951"/>
                    <a:gd name="T52" fmla="*/ 592 w 609"/>
                    <a:gd name="T53" fmla="*/ 807 h 951"/>
                    <a:gd name="T54" fmla="*/ 564 w 609"/>
                    <a:gd name="T55" fmla="*/ 859 h 951"/>
                    <a:gd name="T56" fmla="*/ 515 w 609"/>
                    <a:gd name="T57" fmla="*/ 903 h 951"/>
                    <a:gd name="T58" fmla="*/ 449 w 609"/>
                    <a:gd name="T59" fmla="*/ 934 h 951"/>
                    <a:gd name="T60" fmla="*/ 367 w 609"/>
                    <a:gd name="T61" fmla="*/ 949 h 951"/>
                    <a:gd name="T62" fmla="*/ 269 w 609"/>
                    <a:gd name="T63" fmla="*/ 948 h 951"/>
                    <a:gd name="T64" fmla="*/ 179 w 609"/>
                    <a:gd name="T65" fmla="*/ 932 h 951"/>
                    <a:gd name="T66" fmla="*/ 103 w 609"/>
                    <a:gd name="T67" fmla="*/ 900 h 951"/>
                    <a:gd name="T68" fmla="*/ 51 w 609"/>
                    <a:gd name="T69" fmla="*/ 855 h 951"/>
                    <a:gd name="T70" fmla="*/ 25 w 609"/>
                    <a:gd name="T71" fmla="*/ 803 h 951"/>
                    <a:gd name="T72" fmla="*/ 12 w 609"/>
                    <a:gd name="T73" fmla="*/ 740 h 951"/>
                    <a:gd name="T74" fmla="*/ 6 w 609"/>
                    <a:gd name="T75" fmla="*/ 656 h 951"/>
                    <a:gd name="T76" fmla="*/ 254 w 609"/>
                    <a:gd name="T77" fmla="*/ 612 h 951"/>
                    <a:gd name="T78" fmla="*/ 254 w 609"/>
                    <a:gd name="T79" fmla="*/ 704 h 951"/>
                    <a:gd name="T80" fmla="*/ 259 w 609"/>
                    <a:gd name="T81" fmla="*/ 752 h 951"/>
                    <a:gd name="T82" fmla="*/ 271 w 609"/>
                    <a:gd name="T83" fmla="*/ 778 h 951"/>
                    <a:gd name="T84" fmla="*/ 301 w 609"/>
                    <a:gd name="T85" fmla="*/ 787 h 951"/>
                    <a:gd name="T86" fmla="*/ 331 w 609"/>
                    <a:gd name="T87" fmla="*/ 781 h 951"/>
                    <a:gd name="T88" fmla="*/ 346 w 609"/>
                    <a:gd name="T89" fmla="*/ 764 h 951"/>
                    <a:gd name="T90" fmla="*/ 352 w 609"/>
                    <a:gd name="T91" fmla="*/ 732 h 951"/>
                    <a:gd name="T92" fmla="*/ 352 w 609"/>
                    <a:gd name="T93" fmla="*/ 680 h 951"/>
                    <a:gd name="T94" fmla="*/ 344 w 609"/>
                    <a:gd name="T95" fmla="*/ 640 h 951"/>
                    <a:gd name="T96" fmla="*/ 330 w 609"/>
                    <a:gd name="T97" fmla="*/ 621 h 951"/>
                    <a:gd name="T98" fmla="*/ 301 w 609"/>
                    <a:gd name="T99" fmla="*/ 602 h 951"/>
                    <a:gd name="T100" fmla="*/ 249 w 609"/>
                    <a:gd name="T101" fmla="*/ 571 h 951"/>
                    <a:gd name="T102" fmla="*/ 176 w 609"/>
                    <a:gd name="T103" fmla="*/ 530 h 951"/>
                    <a:gd name="T104" fmla="*/ 94 w 609"/>
                    <a:gd name="T105" fmla="*/ 477 h 951"/>
                    <a:gd name="T106" fmla="*/ 41 w 609"/>
                    <a:gd name="T107" fmla="*/ 428 h 951"/>
                    <a:gd name="T108" fmla="*/ 14 w 609"/>
                    <a:gd name="T109" fmla="*/ 376 h 951"/>
                    <a:gd name="T110" fmla="*/ 1 w 609"/>
                    <a:gd name="T111" fmla="*/ 308 h 951"/>
                    <a:gd name="T112" fmla="*/ 1 w 609"/>
                    <a:gd name="T113" fmla="*/ 230 h 951"/>
                    <a:gd name="T114" fmla="*/ 10 w 609"/>
                    <a:gd name="T115" fmla="*/ 161 h 951"/>
                    <a:gd name="T116" fmla="*/ 28 w 609"/>
                    <a:gd name="T117" fmla="*/ 109 h 951"/>
                    <a:gd name="T118" fmla="*/ 67 w 609"/>
                    <a:gd name="T119" fmla="*/ 62 h 951"/>
                    <a:gd name="T120" fmla="*/ 127 w 609"/>
                    <a:gd name="T121" fmla="*/ 28 h 951"/>
                    <a:gd name="T122" fmla="*/ 202 w 609"/>
                    <a:gd name="T123" fmla="*/ 7 h 951"/>
                    <a:gd name="T124" fmla="*/ 287 w 609"/>
                    <a:gd name="T125" fmla="*/ 0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9" h="951">
                      <a:moveTo>
                        <a:pt x="287" y="0"/>
                      </a:moveTo>
                      <a:lnTo>
                        <a:pt x="331" y="1"/>
                      </a:lnTo>
                      <a:lnTo>
                        <a:pt x="372" y="5"/>
                      </a:lnTo>
                      <a:lnTo>
                        <a:pt x="408" y="12"/>
                      </a:lnTo>
                      <a:lnTo>
                        <a:pt x="442" y="23"/>
                      </a:lnTo>
                      <a:lnTo>
                        <a:pt x="481" y="40"/>
                      </a:lnTo>
                      <a:lnTo>
                        <a:pt x="514" y="61"/>
                      </a:lnTo>
                      <a:lnTo>
                        <a:pt x="540" y="85"/>
                      </a:lnTo>
                      <a:lnTo>
                        <a:pt x="560" y="109"/>
                      </a:lnTo>
                      <a:lnTo>
                        <a:pt x="573" y="133"/>
                      </a:lnTo>
                      <a:lnTo>
                        <a:pt x="581" y="154"/>
                      </a:lnTo>
                      <a:lnTo>
                        <a:pt x="585" y="181"/>
                      </a:lnTo>
                      <a:lnTo>
                        <a:pt x="588" y="214"/>
                      </a:lnTo>
                      <a:lnTo>
                        <a:pt x="588" y="256"/>
                      </a:lnTo>
                      <a:lnTo>
                        <a:pt x="588" y="309"/>
                      </a:lnTo>
                      <a:lnTo>
                        <a:pt x="343" y="309"/>
                      </a:lnTo>
                      <a:lnTo>
                        <a:pt x="343" y="260"/>
                      </a:lnTo>
                      <a:lnTo>
                        <a:pt x="343" y="231"/>
                      </a:lnTo>
                      <a:lnTo>
                        <a:pt x="342" y="208"/>
                      </a:lnTo>
                      <a:lnTo>
                        <a:pt x="339" y="191"/>
                      </a:lnTo>
                      <a:lnTo>
                        <a:pt x="336" y="179"/>
                      </a:lnTo>
                      <a:lnTo>
                        <a:pt x="328" y="170"/>
                      </a:lnTo>
                      <a:lnTo>
                        <a:pt x="316" y="165"/>
                      </a:lnTo>
                      <a:lnTo>
                        <a:pt x="299" y="162"/>
                      </a:lnTo>
                      <a:lnTo>
                        <a:pt x="285" y="165"/>
                      </a:lnTo>
                      <a:lnTo>
                        <a:pt x="273" y="170"/>
                      </a:lnTo>
                      <a:lnTo>
                        <a:pt x="263" y="178"/>
                      </a:lnTo>
                      <a:lnTo>
                        <a:pt x="258" y="190"/>
                      </a:lnTo>
                      <a:lnTo>
                        <a:pt x="254" y="206"/>
                      </a:lnTo>
                      <a:lnTo>
                        <a:pt x="253" y="224"/>
                      </a:lnTo>
                      <a:lnTo>
                        <a:pt x="253" y="250"/>
                      </a:lnTo>
                      <a:lnTo>
                        <a:pt x="254" y="271"/>
                      </a:lnTo>
                      <a:lnTo>
                        <a:pt x="258" y="287"/>
                      </a:lnTo>
                      <a:lnTo>
                        <a:pt x="265" y="300"/>
                      </a:lnTo>
                      <a:lnTo>
                        <a:pt x="277" y="315"/>
                      </a:lnTo>
                      <a:lnTo>
                        <a:pt x="294" y="329"/>
                      </a:lnTo>
                      <a:lnTo>
                        <a:pt x="307" y="340"/>
                      </a:lnTo>
                      <a:lnTo>
                        <a:pt x="327" y="352"/>
                      </a:lnTo>
                      <a:lnTo>
                        <a:pt x="351" y="365"/>
                      </a:lnTo>
                      <a:lnTo>
                        <a:pt x="380" y="381"/>
                      </a:lnTo>
                      <a:lnTo>
                        <a:pt x="413" y="398"/>
                      </a:lnTo>
                      <a:lnTo>
                        <a:pt x="458" y="422"/>
                      </a:lnTo>
                      <a:lnTo>
                        <a:pt x="497" y="445"/>
                      </a:lnTo>
                      <a:lnTo>
                        <a:pt x="528" y="467"/>
                      </a:lnTo>
                      <a:lnTo>
                        <a:pt x="554" y="489"/>
                      </a:lnTo>
                      <a:lnTo>
                        <a:pt x="572" y="511"/>
                      </a:lnTo>
                      <a:lnTo>
                        <a:pt x="588" y="540"/>
                      </a:lnTo>
                      <a:lnTo>
                        <a:pt x="600" y="575"/>
                      </a:lnTo>
                      <a:lnTo>
                        <a:pt x="608" y="616"/>
                      </a:lnTo>
                      <a:lnTo>
                        <a:pt x="609" y="664"/>
                      </a:lnTo>
                      <a:lnTo>
                        <a:pt x="609" y="706"/>
                      </a:lnTo>
                      <a:lnTo>
                        <a:pt x="605" y="744"/>
                      </a:lnTo>
                      <a:lnTo>
                        <a:pt x="600" y="778"/>
                      </a:lnTo>
                      <a:lnTo>
                        <a:pt x="592" y="807"/>
                      </a:lnTo>
                      <a:lnTo>
                        <a:pt x="581" y="831"/>
                      </a:lnTo>
                      <a:lnTo>
                        <a:pt x="564" y="859"/>
                      </a:lnTo>
                      <a:lnTo>
                        <a:pt x="543" y="883"/>
                      </a:lnTo>
                      <a:lnTo>
                        <a:pt x="515" y="903"/>
                      </a:lnTo>
                      <a:lnTo>
                        <a:pt x="485" y="920"/>
                      </a:lnTo>
                      <a:lnTo>
                        <a:pt x="449" y="934"/>
                      </a:lnTo>
                      <a:lnTo>
                        <a:pt x="409" y="943"/>
                      </a:lnTo>
                      <a:lnTo>
                        <a:pt x="367" y="949"/>
                      </a:lnTo>
                      <a:lnTo>
                        <a:pt x="320" y="951"/>
                      </a:lnTo>
                      <a:lnTo>
                        <a:pt x="269" y="948"/>
                      </a:lnTo>
                      <a:lnTo>
                        <a:pt x="222" y="943"/>
                      </a:lnTo>
                      <a:lnTo>
                        <a:pt x="179" y="932"/>
                      </a:lnTo>
                      <a:lnTo>
                        <a:pt x="138" y="919"/>
                      </a:lnTo>
                      <a:lnTo>
                        <a:pt x="103" y="900"/>
                      </a:lnTo>
                      <a:lnTo>
                        <a:pt x="75" y="879"/>
                      </a:lnTo>
                      <a:lnTo>
                        <a:pt x="51" y="855"/>
                      </a:lnTo>
                      <a:lnTo>
                        <a:pt x="36" y="827"/>
                      </a:lnTo>
                      <a:lnTo>
                        <a:pt x="25" y="803"/>
                      </a:lnTo>
                      <a:lnTo>
                        <a:pt x="17" y="773"/>
                      </a:lnTo>
                      <a:lnTo>
                        <a:pt x="12" y="740"/>
                      </a:lnTo>
                      <a:lnTo>
                        <a:pt x="8" y="700"/>
                      </a:lnTo>
                      <a:lnTo>
                        <a:pt x="6" y="656"/>
                      </a:lnTo>
                      <a:lnTo>
                        <a:pt x="6" y="612"/>
                      </a:lnTo>
                      <a:lnTo>
                        <a:pt x="254" y="612"/>
                      </a:lnTo>
                      <a:lnTo>
                        <a:pt x="254" y="671"/>
                      </a:lnTo>
                      <a:lnTo>
                        <a:pt x="254" y="704"/>
                      </a:lnTo>
                      <a:lnTo>
                        <a:pt x="257" y="732"/>
                      </a:lnTo>
                      <a:lnTo>
                        <a:pt x="259" y="752"/>
                      </a:lnTo>
                      <a:lnTo>
                        <a:pt x="263" y="765"/>
                      </a:lnTo>
                      <a:lnTo>
                        <a:pt x="271" y="778"/>
                      </a:lnTo>
                      <a:lnTo>
                        <a:pt x="285" y="786"/>
                      </a:lnTo>
                      <a:lnTo>
                        <a:pt x="301" y="787"/>
                      </a:lnTo>
                      <a:lnTo>
                        <a:pt x="318" y="786"/>
                      </a:lnTo>
                      <a:lnTo>
                        <a:pt x="331" y="781"/>
                      </a:lnTo>
                      <a:lnTo>
                        <a:pt x="342" y="773"/>
                      </a:lnTo>
                      <a:lnTo>
                        <a:pt x="346" y="764"/>
                      </a:lnTo>
                      <a:lnTo>
                        <a:pt x="350" y="750"/>
                      </a:lnTo>
                      <a:lnTo>
                        <a:pt x="352" y="732"/>
                      </a:lnTo>
                      <a:lnTo>
                        <a:pt x="352" y="710"/>
                      </a:lnTo>
                      <a:lnTo>
                        <a:pt x="352" y="680"/>
                      </a:lnTo>
                      <a:lnTo>
                        <a:pt x="348" y="657"/>
                      </a:lnTo>
                      <a:lnTo>
                        <a:pt x="344" y="640"/>
                      </a:lnTo>
                      <a:lnTo>
                        <a:pt x="338" y="628"/>
                      </a:lnTo>
                      <a:lnTo>
                        <a:pt x="330" y="621"/>
                      </a:lnTo>
                      <a:lnTo>
                        <a:pt x="318" y="614"/>
                      </a:lnTo>
                      <a:lnTo>
                        <a:pt x="301" y="602"/>
                      </a:lnTo>
                      <a:lnTo>
                        <a:pt x="278" y="588"/>
                      </a:lnTo>
                      <a:lnTo>
                        <a:pt x="249" y="571"/>
                      </a:lnTo>
                      <a:lnTo>
                        <a:pt x="216" y="552"/>
                      </a:lnTo>
                      <a:lnTo>
                        <a:pt x="176" y="530"/>
                      </a:lnTo>
                      <a:lnTo>
                        <a:pt x="131" y="503"/>
                      </a:lnTo>
                      <a:lnTo>
                        <a:pt x="94" y="477"/>
                      </a:lnTo>
                      <a:lnTo>
                        <a:pt x="63" y="451"/>
                      </a:lnTo>
                      <a:lnTo>
                        <a:pt x="41" y="428"/>
                      </a:lnTo>
                      <a:lnTo>
                        <a:pt x="26" y="405"/>
                      </a:lnTo>
                      <a:lnTo>
                        <a:pt x="14" y="376"/>
                      </a:lnTo>
                      <a:lnTo>
                        <a:pt x="6" y="343"/>
                      </a:lnTo>
                      <a:lnTo>
                        <a:pt x="1" y="308"/>
                      </a:lnTo>
                      <a:lnTo>
                        <a:pt x="0" y="271"/>
                      </a:lnTo>
                      <a:lnTo>
                        <a:pt x="1" y="230"/>
                      </a:lnTo>
                      <a:lnTo>
                        <a:pt x="4" y="193"/>
                      </a:lnTo>
                      <a:lnTo>
                        <a:pt x="10" y="161"/>
                      </a:lnTo>
                      <a:lnTo>
                        <a:pt x="18" y="131"/>
                      </a:lnTo>
                      <a:lnTo>
                        <a:pt x="28" y="109"/>
                      </a:lnTo>
                      <a:lnTo>
                        <a:pt x="45" y="84"/>
                      </a:lnTo>
                      <a:lnTo>
                        <a:pt x="67" y="62"/>
                      </a:lnTo>
                      <a:lnTo>
                        <a:pt x="94" y="44"/>
                      </a:lnTo>
                      <a:lnTo>
                        <a:pt x="127" y="28"/>
                      </a:lnTo>
                      <a:lnTo>
                        <a:pt x="163" y="16"/>
                      </a:lnTo>
                      <a:lnTo>
                        <a:pt x="202" y="7"/>
                      </a:lnTo>
                      <a:lnTo>
                        <a:pt x="244" y="1"/>
                      </a:lnTo>
                      <a:lnTo>
                        <a:pt x="287" y="0"/>
                      </a:lnTo>
                      <a:close/>
                    </a:path>
                  </a:pathLst>
                </a:custGeom>
                <a:solidFill>
                  <a:srgbClr val="002D7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srgbClr val="1F497D"/>
                    </a:solidFill>
                    <a:latin typeface="Arial"/>
                  </a:endParaRPr>
                </a:p>
              </p:txBody>
            </p:sp>
            <p:sp>
              <p:nvSpPr>
                <p:cNvPr id="36" name="Rectangle 56">
                  <a:extLst>
                    <a:ext uri="{FF2B5EF4-FFF2-40B4-BE49-F238E27FC236}">
                      <a16:creationId xmlns:a16="http://schemas.microsoft.com/office/drawing/2014/main" id="{B2666E5D-AEBB-8702-FDB5-4FFDE02C3B2B}"/>
                    </a:ext>
                  </a:extLst>
                </p:cNvPr>
                <p:cNvSpPr>
                  <a:spLocks noChangeArrowheads="1"/>
                </p:cNvSpPr>
                <p:nvPr/>
              </p:nvSpPr>
              <p:spPr bwMode="auto">
                <a:xfrm>
                  <a:off x="4988067" y="4949697"/>
                  <a:ext cx="255434" cy="255433"/>
                </a:xfrm>
                <a:prstGeom prst="rect">
                  <a:avLst/>
                </a:prstGeom>
                <a:solidFill>
                  <a:srgbClr val="002D72"/>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37" name="Rectangle 57">
                  <a:extLst>
                    <a:ext uri="{FF2B5EF4-FFF2-40B4-BE49-F238E27FC236}">
                      <a16:creationId xmlns:a16="http://schemas.microsoft.com/office/drawing/2014/main" id="{B506BE86-A358-61AF-0C28-45DFD466F02A}"/>
                    </a:ext>
                  </a:extLst>
                </p:cNvPr>
                <p:cNvSpPr>
                  <a:spLocks noChangeArrowheads="1"/>
                </p:cNvSpPr>
                <p:nvPr/>
              </p:nvSpPr>
              <p:spPr bwMode="auto">
                <a:xfrm>
                  <a:off x="5319307" y="4949697"/>
                  <a:ext cx="255434" cy="255433"/>
                </a:xfrm>
                <a:prstGeom prst="rect">
                  <a:avLst/>
                </a:prstGeom>
                <a:solidFill>
                  <a:srgbClr val="9BCBEB"/>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38" name="Rectangle 58">
                  <a:extLst>
                    <a:ext uri="{FF2B5EF4-FFF2-40B4-BE49-F238E27FC236}">
                      <a16:creationId xmlns:a16="http://schemas.microsoft.com/office/drawing/2014/main" id="{988D3B24-CFBA-A018-3C71-5620914B79FE}"/>
                    </a:ext>
                  </a:extLst>
                </p:cNvPr>
                <p:cNvSpPr>
                  <a:spLocks noChangeArrowheads="1"/>
                </p:cNvSpPr>
                <p:nvPr/>
              </p:nvSpPr>
              <p:spPr bwMode="auto">
                <a:xfrm>
                  <a:off x="5648899" y="4949697"/>
                  <a:ext cx="255434" cy="255433"/>
                </a:xfrm>
                <a:prstGeom prst="rect">
                  <a:avLst/>
                </a:prstGeom>
                <a:solidFill>
                  <a:srgbClr val="319B42"/>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39" name="Rectangle 59">
                  <a:extLst>
                    <a:ext uri="{FF2B5EF4-FFF2-40B4-BE49-F238E27FC236}">
                      <a16:creationId xmlns:a16="http://schemas.microsoft.com/office/drawing/2014/main" id="{6CD3BE36-2642-5B6F-E569-63B6E4F827AB}"/>
                    </a:ext>
                  </a:extLst>
                </p:cNvPr>
                <p:cNvSpPr>
                  <a:spLocks noChangeArrowheads="1"/>
                </p:cNvSpPr>
                <p:nvPr/>
              </p:nvSpPr>
              <p:spPr bwMode="auto">
                <a:xfrm>
                  <a:off x="4988067" y="5277641"/>
                  <a:ext cx="255434" cy="255433"/>
                </a:xfrm>
                <a:prstGeom prst="rect">
                  <a:avLst/>
                </a:prstGeom>
                <a:solidFill>
                  <a:srgbClr val="DC582A"/>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40" name="Rectangle 60">
                  <a:extLst>
                    <a:ext uri="{FF2B5EF4-FFF2-40B4-BE49-F238E27FC236}">
                      <a16:creationId xmlns:a16="http://schemas.microsoft.com/office/drawing/2014/main" id="{D548F1A5-D042-CB71-EED8-D23FDC9DB11C}"/>
                    </a:ext>
                  </a:extLst>
                </p:cNvPr>
                <p:cNvSpPr>
                  <a:spLocks noChangeArrowheads="1"/>
                </p:cNvSpPr>
                <p:nvPr/>
              </p:nvSpPr>
              <p:spPr bwMode="auto">
                <a:xfrm>
                  <a:off x="5319307" y="5277641"/>
                  <a:ext cx="255434" cy="255433"/>
                </a:xfrm>
                <a:prstGeom prst="rect">
                  <a:avLst/>
                </a:prstGeom>
                <a:solidFill>
                  <a:srgbClr val="0072CE"/>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41" name="Rectangle 61">
                  <a:extLst>
                    <a:ext uri="{FF2B5EF4-FFF2-40B4-BE49-F238E27FC236}">
                      <a16:creationId xmlns:a16="http://schemas.microsoft.com/office/drawing/2014/main" id="{6D13FB94-666D-D908-F8C1-07F150FF69EB}"/>
                    </a:ext>
                  </a:extLst>
                </p:cNvPr>
                <p:cNvSpPr>
                  <a:spLocks noChangeArrowheads="1"/>
                </p:cNvSpPr>
                <p:nvPr/>
              </p:nvSpPr>
              <p:spPr bwMode="auto">
                <a:xfrm>
                  <a:off x="5648899" y="5277641"/>
                  <a:ext cx="255434" cy="255433"/>
                </a:xfrm>
                <a:prstGeom prst="rect">
                  <a:avLst/>
                </a:prstGeom>
                <a:solidFill>
                  <a:srgbClr val="B5BD00"/>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42" name="Rectangle 62">
                  <a:extLst>
                    <a:ext uri="{FF2B5EF4-FFF2-40B4-BE49-F238E27FC236}">
                      <a16:creationId xmlns:a16="http://schemas.microsoft.com/office/drawing/2014/main" id="{47720751-056B-7B5C-6C55-421F4E2D14AA}"/>
                    </a:ext>
                  </a:extLst>
                </p:cNvPr>
                <p:cNvSpPr>
                  <a:spLocks noChangeArrowheads="1"/>
                </p:cNvSpPr>
                <p:nvPr/>
              </p:nvSpPr>
              <p:spPr bwMode="auto">
                <a:xfrm>
                  <a:off x="5648899" y="5607233"/>
                  <a:ext cx="255434" cy="257082"/>
                </a:xfrm>
                <a:prstGeom prst="rect">
                  <a:avLst/>
                </a:prstGeom>
                <a:solidFill>
                  <a:srgbClr val="7BA4DB"/>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43" name="Rectangle 63">
                  <a:extLst>
                    <a:ext uri="{FF2B5EF4-FFF2-40B4-BE49-F238E27FC236}">
                      <a16:creationId xmlns:a16="http://schemas.microsoft.com/office/drawing/2014/main" id="{5807C162-AC10-534C-FEF9-627085287B62}"/>
                    </a:ext>
                  </a:extLst>
                </p:cNvPr>
                <p:cNvSpPr>
                  <a:spLocks noChangeArrowheads="1"/>
                </p:cNvSpPr>
                <p:nvPr/>
              </p:nvSpPr>
              <p:spPr bwMode="auto">
                <a:xfrm>
                  <a:off x="5319307" y="5607233"/>
                  <a:ext cx="255434" cy="257082"/>
                </a:xfrm>
                <a:prstGeom prst="rect">
                  <a:avLst/>
                </a:prstGeom>
                <a:solidFill>
                  <a:srgbClr val="D9D9D6"/>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44" name="Rectangle 64">
                  <a:extLst>
                    <a:ext uri="{FF2B5EF4-FFF2-40B4-BE49-F238E27FC236}">
                      <a16:creationId xmlns:a16="http://schemas.microsoft.com/office/drawing/2014/main" id="{412E43A2-09A5-26D5-B28D-4DD96B54AE52}"/>
                    </a:ext>
                  </a:extLst>
                </p:cNvPr>
                <p:cNvSpPr>
                  <a:spLocks noChangeArrowheads="1"/>
                </p:cNvSpPr>
                <p:nvPr/>
              </p:nvSpPr>
              <p:spPr bwMode="auto">
                <a:xfrm>
                  <a:off x="4988067" y="5607233"/>
                  <a:ext cx="255434" cy="257082"/>
                </a:xfrm>
                <a:prstGeom prst="rect">
                  <a:avLst/>
                </a:prstGeom>
                <a:solidFill>
                  <a:srgbClr val="FFC72C"/>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grpSp>
          <p:sp>
            <p:nvSpPr>
              <p:cNvPr id="31" name="Title 3">
                <a:extLst>
                  <a:ext uri="{FF2B5EF4-FFF2-40B4-BE49-F238E27FC236}">
                    <a16:creationId xmlns:a16="http://schemas.microsoft.com/office/drawing/2014/main" id="{F324749B-812A-1BC2-7CD0-15FEBBB82CA7}"/>
                  </a:ext>
                </a:extLst>
              </p:cNvPr>
              <p:cNvSpPr txBox="1">
                <a:spLocks/>
              </p:cNvSpPr>
              <p:nvPr/>
            </p:nvSpPr>
            <p:spPr>
              <a:xfrm>
                <a:off x="4052033" y="1430419"/>
                <a:ext cx="1228562" cy="3188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96">
                  <a:defRPr/>
                </a:pPr>
                <a:r>
                  <a:rPr lang="en-US" sz="400" b="1">
                    <a:solidFill>
                      <a:srgbClr val="002060"/>
                    </a:solidFill>
                    <a:latin typeface="Arial" charset="0"/>
                    <a:ea typeface="Arial" charset="0"/>
                    <a:cs typeface="Arial" charset="0"/>
                  </a:rPr>
                  <a:t>ABC Company</a:t>
                </a:r>
              </a:p>
            </p:txBody>
          </p:sp>
        </p:grpSp>
        <p:sp>
          <p:nvSpPr>
            <p:cNvPr id="26" name="Rectangle 25">
              <a:extLst>
                <a:ext uri="{FF2B5EF4-FFF2-40B4-BE49-F238E27FC236}">
                  <a16:creationId xmlns:a16="http://schemas.microsoft.com/office/drawing/2014/main" id="{0A751FE2-82A2-EA5F-126A-62854610C263}"/>
                </a:ext>
              </a:extLst>
            </p:cNvPr>
            <p:cNvSpPr/>
            <p:nvPr/>
          </p:nvSpPr>
          <p:spPr>
            <a:xfrm>
              <a:off x="8262803" y="4215016"/>
              <a:ext cx="494324" cy="178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718"/>
              <a:endParaRPr lang="en-US" sz="2400">
                <a:solidFill>
                  <a:srgbClr val="FFFFFF"/>
                </a:solidFill>
                <a:latin typeface="Arial" panose="020B0604020202020204"/>
              </a:endParaRPr>
            </a:p>
          </p:txBody>
        </p:sp>
        <p:pic>
          <p:nvPicPr>
            <p:cNvPr id="27" name="Picture 26" descr="BB008 TangleB-RGB_1000px_digital.png">
              <a:extLst>
                <a:ext uri="{FF2B5EF4-FFF2-40B4-BE49-F238E27FC236}">
                  <a16:creationId xmlns:a16="http://schemas.microsoft.com/office/drawing/2014/main" id="{D94367FA-E5CF-C81A-736C-2351D2FF74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03239" y="4224575"/>
              <a:ext cx="194197" cy="1990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grpSp>
        <p:nvGrpSpPr>
          <p:cNvPr id="47" name="Group 46">
            <a:extLst>
              <a:ext uri="{FF2B5EF4-FFF2-40B4-BE49-F238E27FC236}">
                <a16:creationId xmlns:a16="http://schemas.microsoft.com/office/drawing/2014/main" id="{1DE4DC13-8AD3-3CFC-1AA8-557C79A5B9B8}"/>
              </a:ext>
            </a:extLst>
          </p:cNvPr>
          <p:cNvGrpSpPr/>
          <p:nvPr/>
        </p:nvGrpSpPr>
        <p:grpSpPr>
          <a:xfrm>
            <a:off x="4959994" y="908846"/>
            <a:ext cx="2341435" cy="2959372"/>
            <a:chOff x="6995192" y="1281449"/>
            <a:chExt cx="1827932" cy="2346960"/>
          </a:xfrm>
        </p:grpSpPr>
        <p:grpSp>
          <p:nvGrpSpPr>
            <p:cNvPr id="48" name="Group 47">
              <a:extLst>
                <a:ext uri="{FF2B5EF4-FFF2-40B4-BE49-F238E27FC236}">
                  <a16:creationId xmlns:a16="http://schemas.microsoft.com/office/drawing/2014/main" id="{B7202E07-B006-80C1-5694-0EE6B4931002}"/>
                </a:ext>
              </a:extLst>
            </p:cNvPr>
            <p:cNvGrpSpPr/>
            <p:nvPr/>
          </p:nvGrpSpPr>
          <p:grpSpPr>
            <a:xfrm>
              <a:off x="6995192" y="1281449"/>
              <a:ext cx="1827932" cy="2346960"/>
              <a:chOff x="3168650" y="0"/>
              <a:chExt cx="2432050" cy="3122613"/>
            </a:xfrm>
          </p:grpSpPr>
          <p:sp>
            <p:nvSpPr>
              <p:cNvPr id="50" name="Freeform 16">
                <a:extLst>
                  <a:ext uri="{FF2B5EF4-FFF2-40B4-BE49-F238E27FC236}">
                    <a16:creationId xmlns:a16="http://schemas.microsoft.com/office/drawing/2014/main" id="{1B683A4C-180A-65CE-BFB8-C29532778D7F}"/>
                  </a:ext>
                </a:extLst>
              </p:cNvPr>
              <p:cNvSpPr>
                <a:spLocks/>
              </p:cNvSpPr>
              <p:nvPr/>
            </p:nvSpPr>
            <p:spPr bwMode="auto">
              <a:xfrm>
                <a:off x="3168650" y="0"/>
                <a:ext cx="2432050" cy="3122613"/>
              </a:xfrm>
              <a:custGeom>
                <a:avLst/>
                <a:gdLst>
                  <a:gd name="T0" fmla="*/ 3631 w 3631"/>
                  <a:gd name="T1" fmla="*/ 4667 h 4667"/>
                  <a:gd name="T2" fmla="*/ 1809 w 3631"/>
                  <a:gd name="T3" fmla="*/ 4607 h 4667"/>
                  <a:gd name="T4" fmla="*/ 24 w 3631"/>
                  <a:gd name="T5" fmla="*/ 4630 h 4667"/>
                  <a:gd name="T6" fmla="*/ 46 w 3631"/>
                  <a:gd name="T7" fmla="*/ 1904 h 4667"/>
                  <a:gd name="T8" fmla="*/ 0 w 3631"/>
                  <a:gd name="T9" fmla="*/ 0 h 4667"/>
                  <a:gd name="T10" fmla="*/ 1809 w 3631"/>
                  <a:gd name="T11" fmla="*/ 48 h 4667"/>
                  <a:gd name="T12" fmla="*/ 3587 w 3631"/>
                  <a:gd name="T13" fmla="*/ 31 h 4667"/>
                  <a:gd name="T14" fmla="*/ 3576 w 3631"/>
                  <a:gd name="T15" fmla="*/ 2776 h 4667"/>
                  <a:gd name="T16" fmla="*/ 3631 w 3631"/>
                  <a:gd name="T17" fmla="*/ 4666 h 4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1" h="4667">
                    <a:moveTo>
                      <a:pt x="3631" y="4667"/>
                    </a:moveTo>
                    <a:cubicBezTo>
                      <a:pt x="3631" y="4667"/>
                      <a:pt x="2577" y="4607"/>
                      <a:pt x="1809" y="4607"/>
                    </a:cubicBezTo>
                    <a:cubicBezTo>
                      <a:pt x="888" y="4607"/>
                      <a:pt x="24" y="4630"/>
                      <a:pt x="24" y="4630"/>
                    </a:cubicBezTo>
                    <a:cubicBezTo>
                      <a:pt x="24" y="4630"/>
                      <a:pt x="46" y="2795"/>
                      <a:pt x="46" y="1904"/>
                    </a:cubicBezTo>
                    <a:cubicBezTo>
                      <a:pt x="46" y="1325"/>
                      <a:pt x="0" y="0"/>
                      <a:pt x="0" y="0"/>
                    </a:cubicBezTo>
                    <a:cubicBezTo>
                      <a:pt x="0" y="0"/>
                      <a:pt x="1295" y="48"/>
                      <a:pt x="1809" y="48"/>
                    </a:cubicBezTo>
                    <a:cubicBezTo>
                      <a:pt x="2512" y="48"/>
                      <a:pt x="3587" y="31"/>
                      <a:pt x="3587" y="31"/>
                    </a:cubicBezTo>
                    <a:cubicBezTo>
                      <a:pt x="3587" y="31"/>
                      <a:pt x="3576" y="1730"/>
                      <a:pt x="3576" y="2776"/>
                    </a:cubicBezTo>
                    <a:cubicBezTo>
                      <a:pt x="3576" y="3320"/>
                      <a:pt x="3631" y="4666"/>
                      <a:pt x="3631" y="4666"/>
                    </a:cubicBezTo>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96">
                  <a:defRPr/>
                </a:pPr>
                <a:endParaRPr lang="en-US">
                  <a:solidFill>
                    <a:srgbClr val="888B8D"/>
                  </a:solidFill>
                  <a:latin typeface="Arial"/>
                </a:endParaRPr>
              </a:p>
            </p:txBody>
          </p:sp>
          <p:sp>
            <p:nvSpPr>
              <p:cNvPr id="51" name="Rectangle 17">
                <a:extLst>
                  <a:ext uri="{FF2B5EF4-FFF2-40B4-BE49-F238E27FC236}">
                    <a16:creationId xmlns:a16="http://schemas.microsoft.com/office/drawing/2014/main" id="{3BCEED09-FCB1-A64A-81A0-789F31B36D91}"/>
                  </a:ext>
                </a:extLst>
              </p:cNvPr>
              <p:cNvSpPr>
                <a:spLocks noChangeArrowheads="1"/>
              </p:cNvSpPr>
              <p:nvPr/>
            </p:nvSpPr>
            <p:spPr bwMode="auto">
              <a:xfrm>
                <a:off x="3200400" y="31750"/>
                <a:ext cx="2359025" cy="3049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96">
                  <a:defRPr/>
                </a:pPr>
                <a:endParaRPr lang="en-US">
                  <a:solidFill>
                    <a:srgbClr val="888B8D"/>
                  </a:solidFill>
                  <a:latin typeface="Arial"/>
                </a:endParaRPr>
              </a:p>
            </p:txBody>
          </p:sp>
        </p:grpSp>
        <p:pic>
          <p:nvPicPr>
            <p:cNvPr id="49" name="Picture 48">
              <a:extLst>
                <a:ext uri="{FF2B5EF4-FFF2-40B4-BE49-F238E27FC236}">
                  <a16:creationId xmlns:a16="http://schemas.microsoft.com/office/drawing/2014/main" id="{8B45A422-3AC6-F76A-52C7-3FC4AD01A5D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019055" y="1311008"/>
              <a:ext cx="1769153" cy="2289491"/>
            </a:xfrm>
            <a:prstGeom prst="rect">
              <a:avLst/>
            </a:prstGeom>
            <a:ln>
              <a:noFill/>
            </a:ln>
            <a:effectLst>
              <a:outerShdw blurRad="292100" dist="139700" dir="2700000" algn="tl" rotWithShape="0">
                <a:srgbClr val="333333">
                  <a:alpha val="65000"/>
                </a:srgbClr>
              </a:outerShdw>
            </a:effectLst>
          </p:spPr>
        </p:pic>
      </p:grpSp>
      <p:grpSp>
        <p:nvGrpSpPr>
          <p:cNvPr id="52" name="Group 51">
            <a:extLst>
              <a:ext uri="{FF2B5EF4-FFF2-40B4-BE49-F238E27FC236}">
                <a16:creationId xmlns:a16="http://schemas.microsoft.com/office/drawing/2014/main" id="{71DB3F9F-D83B-B094-ED33-0EFDA6AF3447}"/>
              </a:ext>
            </a:extLst>
          </p:cNvPr>
          <p:cNvGrpSpPr/>
          <p:nvPr/>
        </p:nvGrpSpPr>
        <p:grpSpPr>
          <a:xfrm>
            <a:off x="1447271" y="2126487"/>
            <a:ext cx="3290605" cy="2381620"/>
            <a:chOff x="4469659" y="886988"/>
            <a:chExt cx="4576504" cy="3227812"/>
          </a:xfrm>
        </p:grpSpPr>
        <p:grpSp>
          <p:nvGrpSpPr>
            <p:cNvPr id="53" name="Group 52">
              <a:extLst>
                <a:ext uri="{FF2B5EF4-FFF2-40B4-BE49-F238E27FC236}">
                  <a16:creationId xmlns:a16="http://schemas.microsoft.com/office/drawing/2014/main" id="{EA4C091D-798F-0BAE-CD7A-27B4D747E9DD}"/>
                </a:ext>
              </a:extLst>
            </p:cNvPr>
            <p:cNvGrpSpPr/>
            <p:nvPr/>
          </p:nvGrpSpPr>
          <p:grpSpPr>
            <a:xfrm>
              <a:off x="4469659" y="886988"/>
              <a:ext cx="4576504" cy="3227812"/>
              <a:chOff x="5551592" y="1814711"/>
              <a:chExt cx="2830410" cy="1995288"/>
            </a:xfrm>
          </p:grpSpPr>
          <p:pic>
            <p:nvPicPr>
              <p:cNvPr id="56" name="Picture 55">
                <a:extLst>
                  <a:ext uri="{FF2B5EF4-FFF2-40B4-BE49-F238E27FC236}">
                    <a16:creationId xmlns:a16="http://schemas.microsoft.com/office/drawing/2014/main" id="{8AAB2DD2-544B-588F-5656-201758A8D24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16200000">
                <a:off x="5983018" y="1411014"/>
                <a:ext cx="1973828" cy="2824141"/>
              </a:xfrm>
              <a:prstGeom prst="rect">
                <a:avLst/>
              </a:prstGeom>
              <a:ln>
                <a:noFill/>
              </a:ln>
              <a:effectLst>
                <a:outerShdw blurRad="292100" dist="139700" dir="2700000" algn="tl" rotWithShape="0">
                  <a:srgbClr val="333333">
                    <a:alpha val="65000"/>
                  </a:srgbClr>
                </a:outerShdw>
              </a:effectLst>
            </p:spPr>
          </p:pic>
          <p:grpSp>
            <p:nvGrpSpPr>
              <p:cNvPr id="57" name="Group 56">
                <a:extLst>
                  <a:ext uri="{FF2B5EF4-FFF2-40B4-BE49-F238E27FC236}">
                    <a16:creationId xmlns:a16="http://schemas.microsoft.com/office/drawing/2014/main" id="{D09892E6-59B2-C718-D180-078F344E29DA}"/>
                  </a:ext>
                </a:extLst>
              </p:cNvPr>
              <p:cNvGrpSpPr/>
              <p:nvPr/>
            </p:nvGrpSpPr>
            <p:grpSpPr>
              <a:xfrm>
                <a:off x="8062185" y="1942519"/>
                <a:ext cx="221217" cy="63271"/>
                <a:chOff x="4988067" y="4948049"/>
                <a:chExt cx="3386557" cy="1029974"/>
              </a:xfrm>
            </p:grpSpPr>
            <p:sp>
              <p:nvSpPr>
                <p:cNvPr id="60" name="Freeform 31">
                  <a:extLst>
                    <a:ext uri="{FF2B5EF4-FFF2-40B4-BE49-F238E27FC236}">
                      <a16:creationId xmlns:a16="http://schemas.microsoft.com/office/drawing/2014/main" id="{F8342DB6-B85A-61A7-82BC-CD05F9B46C6C}"/>
                    </a:ext>
                  </a:extLst>
                </p:cNvPr>
                <p:cNvSpPr>
                  <a:spLocks/>
                </p:cNvSpPr>
                <p:nvPr/>
              </p:nvSpPr>
              <p:spPr bwMode="auto">
                <a:xfrm>
                  <a:off x="6153174" y="4948049"/>
                  <a:ext cx="548771" cy="922857"/>
                </a:xfrm>
                <a:custGeom>
                  <a:avLst/>
                  <a:gdLst>
                    <a:gd name="T0" fmla="*/ 0 w 667"/>
                    <a:gd name="T1" fmla="*/ 0 h 1120"/>
                    <a:gd name="T2" fmla="*/ 291 w 667"/>
                    <a:gd name="T3" fmla="*/ 0 h 1120"/>
                    <a:gd name="T4" fmla="*/ 291 w 667"/>
                    <a:gd name="T5" fmla="*/ 401 h 1120"/>
                    <a:gd name="T6" fmla="*/ 375 w 667"/>
                    <a:gd name="T7" fmla="*/ 401 h 1120"/>
                    <a:gd name="T8" fmla="*/ 375 w 667"/>
                    <a:gd name="T9" fmla="*/ 0 h 1120"/>
                    <a:gd name="T10" fmla="*/ 667 w 667"/>
                    <a:gd name="T11" fmla="*/ 0 h 1120"/>
                    <a:gd name="T12" fmla="*/ 667 w 667"/>
                    <a:gd name="T13" fmla="*/ 1120 h 1120"/>
                    <a:gd name="T14" fmla="*/ 375 w 667"/>
                    <a:gd name="T15" fmla="*/ 1120 h 1120"/>
                    <a:gd name="T16" fmla="*/ 375 w 667"/>
                    <a:gd name="T17" fmla="*/ 649 h 1120"/>
                    <a:gd name="T18" fmla="*/ 291 w 667"/>
                    <a:gd name="T19" fmla="*/ 649 h 1120"/>
                    <a:gd name="T20" fmla="*/ 291 w 667"/>
                    <a:gd name="T21" fmla="*/ 1120 h 1120"/>
                    <a:gd name="T22" fmla="*/ 0 w 667"/>
                    <a:gd name="T23" fmla="*/ 1120 h 1120"/>
                    <a:gd name="T24" fmla="*/ 0 w 667"/>
                    <a:gd name="T2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7" h="1120">
                      <a:moveTo>
                        <a:pt x="0" y="0"/>
                      </a:moveTo>
                      <a:lnTo>
                        <a:pt x="291" y="0"/>
                      </a:lnTo>
                      <a:lnTo>
                        <a:pt x="291" y="401"/>
                      </a:lnTo>
                      <a:lnTo>
                        <a:pt x="375" y="401"/>
                      </a:lnTo>
                      <a:lnTo>
                        <a:pt x="375" y="0"/>
                      </a:lnTo>
                      <a:lnTo>
                        <a:pt x="667" y="0"/>
                      </a:lnTo>
                      <a:lnTo>
                        <a:pt x="667" y="1120"/>
                      </a:lnTo>
                      <a:lnTo>
                        <a:pt x="375" y="1120"/>
                      </a:lnTo>
                      <a:lnTo>
                        <a:pt x="375" y="649"/>
                      </a:lnTo>
                      <a:lnTo>
                        <a:pt x="291" y="649"/>
                      </a:lnTo>
                      <a:lnTo>
                        <a:pt x="291" y="1120"/>
                      </a:lnTo>
                      <a:lnTo>
                        <a:pt x="0" y="1120"/>
                      </a:lnTo>
                      <a:lnTo>
                        <a:pt x="0" y="0"/>
                      </a:lnTo>
                      <a:close/>
                    </a:path>
                  </a:pathLst>
                </a:custGeom>
                <a:solidFill>
                  <a:srgbClr val="002D7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srgbClr val="1F497D"/>
                    </a:solidFill>
                    <a:latin typeface="Arial"/>
                  </a:endParaRPr>
                </a:p>
              </p:txBody>
            </p:sp>
            <p:sp>
              <p:nvSpPr>
                <p:cNvPr id="61" name="Freeform 32">
                  <a:extLst>
                    <a:ext uri="{FF2B5EF4-FFF2-40B4-BE49-F238E27FC236}">
                      <a16:creationId xmlns:a16="http://schemas.microsoft.com/office/drawing/2014/main" id="{363900BA-7B2A-E229-0E8E-966D4E56EC9A}"/>
                    </a:ext>
                  </a:extLst>
                </p:cNvPr>
                <p:cNvSpPr>
                  <a:spLocks noEditPoints="1"/>
                </p:cNvSpPr>
                <p:nvPr/>
              </p:nvSpPr>
              <p:spPr bwMode="auto">
                <a:xfrm>
                  <a:off x="6779399" y="5101310"/>
                  <a:ext cx="517459" cy="782780"/>
                </a:xfrm>
                <a:custGeom>
                  <a:avLst/>
                  <a:gdLst>
                    <a:gd name="T0" fmla="*/ 319 w 628"/>
                    <a:gd name="T1" fmla="*/ 522 h 951"/>
                    <a:gd name="T2" fmla="*/ 281 w 628"/>
                    <a:gd name="T3" fmla="*/ 562 h 951"/>
                    <a:gd name="T4" fmla="*/ 266 w 628"/>
                    <a:gd name="T5" fmla="*/ 606 h 951"/>
                    <a:gd name="T6" fmla="*/ 261 w 628"/>
                    <a:gd name="T7" fmla="*/ 675 h 951"/>
                    <a:gd name="T8" fmla="*/ 264 w 628"/>
                    <a:gd name="T9" fmla="*/ 734 h 951"/>
                    <a:gd name="T10" fmla="*/ 270 w 628"/>
                    <a:gd name="T11" fmla="*/ 766 h 951"/>
                    <a:gd name="T12" fmla="*/ 291 w 628"/>
                    <a:gd name="T13" fmla="*/ 786 h 951"/>
                    <a:gd name="T14" fmla="*/ 323 w 628"/>
                    <a:gd name="T15" fmla="*/ 786 h 951"/>
                    <a:gd name="T16" fmla="*/ 342 w 628"/>
                    <a:gd name="T17" fmla="*/ 773 h 951"/>
                    <a:gd name="T18" fmla="*/ 347 w 628"/>
                    <a:gd name="T19" fmla="*/ 742 h 951"/>
                    <a:gd name="T20" fmla="*/ 350 w 628"/>
                    <a:gd name="T21" fmla="*/ 687 h 951"/>
                    <a:gd name="T22" fmla="*/ 314 w 628"/>
                    <a:gd name="T23" fmla="*/ 0 h 951"/>
                    <a:gd name="T24" fmla="*/ 416 w 628"/>
                    <a:gd name="T25" fmla="*/ 8 h 951"/>
                    <a:gd name="T26" fmla="*/ 495 w 628"/>
                    <a:gd name="T27" fmla="*/ 32 h 951"/>
                    <a:gd name="T28" fmla="*/ 560 w 628"/>
                    <a:gd name="T29" fmla="*/ 76 h 951"/>
                    <a:gd name="T30" fmla="*/ 603 w 628"/>
                    <a:gd name="T31" fmla="*/ 138 h 951"/>
                    <a:gd name="T32" fmla="*/ 619 w 628"/>
                    <a:gd name="T33" fmla="*/ 202 h 951"/>
                    <a:gd name="T34" fmla="*/ 624 w 628"/>
                    <a:gd name="T35" fmla="*/ 284 h 951"/>
                    <a:gd name="T36" fmla="*/ 628 w 628"/>
                    <a:gd name="T37" fmla="*/ 402 h 951"/>
                    <a:gd name="T38" fmla="*/ 628 w 628"/>
                    <a:gd name="T39" fmla="*/ 934 h 951"/>
                    <a:gd name="T40" fmla="*/ 356 w 628"/>
                    <a:gd name="T41" fmla="*/ 851 h 951"/>
                    <a:gd name="T42" fmla="*/ 315 w 628"/>
                    <a:gd name="T43" fmla="*/ 907 h 951"/>
                    <a:gd name="T44" fmla="*/ 262 w 628"/>
                    <a:gd name="T45" fmla="*/ 940 h 951"/>
                    <a:gd name="T46" fmla="*/ 195 w 628"/>
                    <a:gd name="T47" fmla="*/ 951 h 951"/>
                    <a:gd name="T48" fmla="*/ 124 w 628"/>
                    <a:gd name="T49" fmla="*/ 940 h 951"/>
                    <a:gd name="T50" fmla="*/ 60 w 628"/>
                    <a:gd name="T51" fmla="*/ 910 h 951"/>
                    <a:gd name="T52" fmla="*/ 26 w 628"/>
                    <a:gd name="T53" fmla="*/ 871 h 951"/>
                    <a:gd name="T54" fmla="*/ 7 w 628"/>
                    <a:gd name="T55" fmla="*/ 811 h 951"/>
                    <a:gd name="T56" fmla="*/ 0 w 628"/>
                    <a:gd name="T57" fmla="*/ 730 h 951"/>
                    <a:gd name="T58" fmla="*/ 1 w 628"/>
                    <a:gd name="T59" fmla="*/ 615 h 951"/>
                    <a:gd name="T60" fmla="*/ 12 w 628"/>
                    <a:gd name="T61" fmla="*/ 554 h 951"/>
                    <a:gd name="T62" fmla="*/ 32 w 628"/>
                    <a:gd name="T63" fmla="*/ 514 h 951"/>
                    <a:gd name="T64" fmla="*/ 73 w 628"/>
                    <a:gd name="T65" fmla="*/ 482 h 951"/>
                    <a:gd name="T66" fmla="*/ 146 w 628"/>
                    <a:gd name="T67" fmla="*/ 446 h 951"/>
                    <a:gd name="T68" fmla="*/ 236 w 628"/>
                    <a:gd name="T69" fmla="*/ 410 h 951"/>
                    <a:gd name="T70" fmla="*/ 298 w 628"/>
                    <a:gd name="T71" fmla="*/ 381 h 951"/>
                    <a:gd name="T72" fmla="*/ 334 w 628"/>
                    <a:gd name="T73" fmla="*/ 361 h 951"/>
                    <a:gd name="T74" fmla="*/ 344 w 628"/>
                    <a:gd name="T75" fmla="*/ 343 h 951"/>
                    <a:gd name="T76" fmla="*/ 350 w 628"/>
                    <a:gd name="T77" fmla="*/ 304 h 951"/>
                    <a:gd name="T78" fmla="*/ 348 w 628"/>
                    <a:gd name="T79" fmla="*/ 246 h 951"/>
                    <a:gd name="T80" fmla="*/ 343 w 628"/>
                    <a:gd name="T81" fmla="*/ 198 h 951"/>
                    <a:gd name="T82" fmla="*/ 330 w 628"/>
                    <a:gd name="T83" fmla="*/ 171 h 951"/>
                    <a:gd name="T84" fmla="*/ 303 w 628"/>
                    <a:gd name="T85" fmla="*/ 162 h 951"/>
                    <a:gd name="T86" fmla="*/ 274 w 628"/>
                    <a:gd name="T87" fmla="*/ 170 h 951"/>
                    <a:gd name="T88" fmla="*/ 265 w 628"/>
                    <a:gd name="T89" fmla="*/ 194 h 951"/>
                    <a:gd name="T90" fmla="*/ 261 w 628"/>
                    <a:gd name="T91" fmla="*/ 242 h 951"/>
                    <a:gd name="T92" fmla="*/ 261 w 628"/>
                    <a:gd name="T93" fmla="*/ 372 h 951"/>
                    <a:gd name="T94" fmla="*/ 0 w 628"/>
                    <a:gd name="T95" fmla="*/ 309 h 951"/>
                    <a:gd name="T96" fmla="*/ 5 w 628"/>
                    <a:gd name="T97" fmla="*/ 216 h 951"/>
                    <a:gd name="T98" fmla="*/ 24 w 628"/>
                    <a:gd name="T99" fmla="*/ 146 h 951"/>
                    <a:gd name="T100" fmla="*/ 61 w 628"/>
                    <a:gd name="T101" fmla="*/ 92 h 951"/>
                    <a:gd name="T102" fmla="*/ 122 w 628"/>
                    <a:gd name="T103" fmla="*/ 44 h 951"/>
                    <a:gd name="T104" fmla="*/ 188 w 628"/>
                    <a:gd name="T105" fmla="*/ 15 h 951"/>
                    <a:gd name="T106" fmla="*/ 269 w 628"/>
                    <a:gd name="T107" fmla="*/ 1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8" h="951">
                      <a:moveTo>
                        <a:pt x="350" y="498"/>
                      </a:moveTo>
                      <a:lnTo>
                        <a:pt x="319" y="522"/>
                      </a:lnTo>
                      <a:lnTo>
                        <a:pt x="297" y="543"/>
                      </a:lnTo>
                      <a:lnTo>
                        <a:pt x="281" y="562"/>
                      </a:lnTo>
                      <a:lnTo>
                        <a:pt x="272" y="580"/>
                      </a:lnTo>
                      <a:lnTo>
                        <a:pt x="266" y="606"/>
                      </a:lnTo>
                      <a:lnTo>
                        <a:pt x="262" y="637"/>
                      </a:lnTo>
                      <a:lnTo>
                        <a:pt x="261" y="675"/>
                      </a:lnTo>
                      <a:lnTo>
                        <a:pt x="261" y="708"/>
                      </a:lnTo>
                      <a:lnTo>
                        <a:pt x="264" y="734"/>
                      </a:lnTo>
                      <a:lnTo>
                        <a:pt x="266" y="754"/>
                      </a:lnTo>
                      <a:lnTo>
                        <a:pt x="270" y="766"/>
                      </a:lnTo>
                      <a:lnTo>
                        <a:pt x="278" y="778"/>
                      </a:lnTo>
                      <a:lnTo>
                        <a:pt x="291" y="786"/>
                      </a:lnTo>
                      <a:lnTo>
                        <a:pt x="307" y="787"/>
                      </a:lnTo>
                      <a:lnTo>
                        <a:pt x="323" y="786"/>
                      </a:lnTo>
                      <a:lnTo>
                        <a:pt x="334" y="781"/>
                      </a:lnTo>
                      <a:lnTo>
                        <a:pt x="342" y="773"/>
                      </a:lnTo>
                      <a:lnTo>
                        <a:pt x="344" y="761"/>
                      </a:lnTo>
                      <a:lnTo>
                        <a:pt x="347" y="742"/>
                      </a:lnTo>
                      <a:lnTo>
                        <a:pt x="350" y="717"/>
                      </a:lnTo>
                      <a:lnTo>
                        <a:pt x="350" y="687"/>
                      </a:lnTo>
                      <a:lnTo>
                        <a:pt x="350" y="498"/>
                      </a:lnTo>
                      <a:close/>
                      <a:moveTo>
                        <a:pt x="314" y="0"/>
                      </a:moveTo>
                      <a:lnTo>
                        <a:pt x="368" y="1"/>
                      </a:lnTo>
                      <a:lnTo>
                        <a:pt x="416" y="8"/>
                      </a:lnTo>
                      <a:lnTo>
                        <a:pt x="460" y="17"/>
                      </a:lnTo>
                      <a:lnTo>
                        <a:pt x="495" y="32"/>
                      </a:lnTo>
                      <a:lnTo>
                        <a:pt x="527" y="49"/>
                      </a:lnTo>
                      <a:lnTo>
                        <a:pt x="560" y="76"/>
                      </a:lnTo>
                      <a:lnTo>
                        <a:pt x="586" y="105"/>
                      </a:lnTo>
                      <a:lnTo>
                        <a:pt x="603" y="138"/>
                      </a:lnTo>
                      <a:lnTo>
                        <a:pt x="613" y="173"/>
                      </a:lnTo>
                      <a:lnTo>
                        <a:pt x="619" y="202"/>
                      </a:lnTo>
                      <a:lnTo>
                        <a:pt x="621" y="239"/>
                      </a:lnTo>
                      <a:lnTo>
                        <a:pt x="624" y="284"/>
                      </a:lnTo>
                      <a:lnTo>
                        <a:pt x="627" y="339"/>
                      </a:lnTo>
                      <a:lnTo>
                        <a:pt x="628" y="402"/>
                      </a:lnTo>
                      <a:lnTo>
                        <a:pt x="628" y="474"/>
                      </a:lnTo>
                      <a:lnTo>
                        <a:pt x="628" y="934"/>
                      </a:lnTo>
                      <a:lnTo>
                        <a:pt x="356" y="934"/>
                      </a:lnTo>
                      <a:lnTo>
                        <a:pt x="356" y="851"/>
                      </a:lnTo>
                      <a:lnTo>
                        <a:pt x="338" y="882"/>
                      </a:lnTo>
                      <a:lnTo>
                        <a:pt x="315" y="907"/>
                      </a:lnTo>
                      <a:lnTo>
                        <a:pt x="290" y="927"/>
                      </a:lnTo>
                      <a:lnTo>
                        <a:pt x="262" y="940"/>
                      </a:lnTo>
                      <a:lnTo>
                        <a:pt x="230" y="948"/>
                      </a:lnTo>
                      <a:lnTo>
                        <a:pt x="195" y="951"/>
                      </a:lnTo>
                      <a:lnTo>
                        <a:pt x="159" y="948"/>
                      </a:lnTo>
                      <a:lnTo>
                        <a:pt x="124" y="940"/>
                      </a:lnTo>
                      <a:lnTo>
                        <a:pt x="91" y="927"/>
                      </a:lnTo>
                      <a:lnTo>
                        <a:pt x="60" y="910"/>
                      </a:lnTo>
                      <a:lnTo>
                        <a:pt x="41" y="894"/>
                      </a:lnTo>
                      <a:lnTo>
                        <a:pt x="26" y="871"/>
                      </a:lnTo>
                      <a:lnTo>
                        <a:pt x="15" y="845"/>
                      </a:lnTo>
                      <a:lnTo>
                        <a:pt x="7" y="811"/>
                      </a:lnTo>
                      <a:lnTo>
                        <a:pt x="1" y="773"/>
                      </a:lnTo>
                      <a:lnTo>
                        <a:pt x="0" y="730"/>
                      </a:lnTo>
                      <a:lnTo>
                        <a:pt x="0" y="653"/>
                      </a:lnTo>
                      <a:lnTo>
                        <a:pt x="1" y="615"/>
                      </a:lnTo>
                      <a:lnTo>
                        <a:pt x="5" y="582"/>
                      </a:lnTo>
                      <a:lnTo>
                        <a:pt x="12" y="554"/>
                      </a:lnTo>
                      <a:lnTo>
                        <a:pt x="20" y="531"/>
                      </a:lnTo>
                      <a:lnTo>
                        <a:pt x="32" y="514"/>
                      </a:lnTo>
                      <a:lnTo>
                        <a:pt x="49" y="498"/>
                      </a:lnTo>
                      <a:lnTo>
                        <a:pt x="73" y="482"/>
                      </a:lnTo>
                      <a:lnTo>
                        <a:pt x="105" y="465"/>
                      </a:lnTo>
                      <a:lnTo>
                        <a:pt x="146" y="446"/>
                      </a:lnTo>
                      <a:lnTo>
                        <a:pt x="193" y="428"/>
                      </a:lnTo>
                      <a:lnTo>
                        <a:pt x="236" y="410"/>
                      </a:lnTo>
                      <a:lnTo>
                        <a:pt x="270" y="394"/>
                      </a:lnTo>
                      <a:lnTo>
                        <a:pt x="298" y="381"/>
                      </a:lnTo>
                      <a:lnTo>
                        <a:pt x="319" y="370"/>
                      </a:lnTo>
                      <a:lnTo>
                        <a:pt x="334" y="361"/>
                      </a:lnTo>
                      <a:lnTo>
                        <a:pt x="340" y="353"/>
                      </a:lnTo>
                      <a:lnTo>
                        <a:pt x="344" y="343"/>
                      </a:lnTo>
                      <a:lnTo>
                        <a:pt x="347" y="327"/>
                      </a:lnTo>
                      <a:lnTo>
                        <a:pt x="350" y="304"/>
                      </a:lnTo>
                      <a:lnTo>
                        <a:pt x="350" y="279"/>
                      </a:lnTo>
                      <a:lnTo>
                        <a:pt x="348" y="246"/>
                      </a:lnTo>
                      <a:lnTo>
                        <a:pt x="347" y="219"/>
                      </a:lnTo>
                      <a:lnTo>
                        <a:pt x="343" y="198"/>
                      </a:lnTo>
                      <a:lnTo>
                        <a:pt x="338" y="183"/>
                      </a:lnTo>
                      <a:lnTo>
                        <a:pt x="330" y="171"/>
                      </a:lnTo>
                      <a:lnTo>
                        <a:pt x="318" y="165"/>
                      </a:lnTo>
                      <a:lnTo>
                        <a:pt x="303" y="162"/>
                      </a:lnTo>
                      <a:lnTo>
                        <a:pt x="286" y="165"/>
                      </a:lnTo>
                      <a:lnTo>
                        <a:pt x="274" y="170"/>
                      </a:lnTo>
                      <a:lnTo>
                        <a:pt x="268" y="181"/>
                      </a:lnTo>
                      <a:lnTo>
                        <a:pt x="265" y="194"/>
                      </a:lnTo>
                      <a:lnTo>
                        <a:pt x="262" y="214"/>
                      </a:lnTo>
                      <a:lnTo>
                        <a:pt x="261" y="242"/>
                      </a:lnTo>
                      <a:lnTo>
                        <a:pt x="261" y="276"/>
                      </a:lnTo>
                      <a:lnTo>
                        <a:pt x="261" y="372"/>
                      </a:lnTo>
                      <a:lnTo>
                        <a:pt x="0" y="372"/>
                      </a:lnTo>
                      <a:lnTo>
                        <a:pt x="0" y="309"/>
                      </a:lnTo>
                      <a:lnTo>
                        <a:pt x="1" y="260"/>
                      </a:lnTo>
                      <a:lnTo>
                        <a:pt x="5" y="216"/>
                      </a:lnTo>
                      <a:lnTo>
                        <a:pt x="13" y="178"/>
                      </a:lnTo>
                      <a:lnTo>
                        <a:pt x="24" y="146"/>
                      </a:lnTo>
                      <a:lnTo>
                        <a:pt x="40" y="118"/>
                      </a:lnTo>
                      <a:lnTo>
                        <a:pt x="61" y="92"/>
                      </a:lnTo>
                      <a:lnTo>
                        <a:pt x="89" y="66"/>
                      </a:lnTo>
                      <a:lnTo>
                        <a:pt x="122" y="44"/>
                      </a:lnTo>
                      <a:lnTo>
                        <a:pt x="154" y="28"/>
                      </a:lnTo>
                      <a:lnTo>
                        <a:pt x="188" y="15"/>
                      </a:lnTo>
                      <a:lnTo>
                        <a:pt x="226" y="7"/>
                      </a:lnTo>
                      <a:lnTo>
                        <a:pt x="269" y="1"/>
                      </a:lnTo>
                      <a:lnTo>
                        <a:pt x="314" y="0"/>
                      </a:lnTo>
                      <a:close/>
                    </a:path>
                  </a:pathLst>
                </a:custGeom>
                <a:solidFill>
                  <a:srgbClr val="002D7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srgbClr val="1F497D"/>
                    </a:solidFill>
                    <a:latin typeface="Arial"/>
                  </a:endParaRPr>
                </a:p>
              </p:txBody>
            </p:sp>
            <p:sp>
              <p:nvSpPr>
                <p:cNvPr id="62" name="Freeform 33">
                  <a:extLst>
                    <a:ext uri="{FF2B5EF4-FFF2-40B4-BE49-F238E27FC236}">
                      <a16:creationId xmlns:a16="http://schemas.microsoft.com/office/drawing/2014/main" id="{4849BF83-6384-DD9D-7818-A16731366E15}"/>
                    </a:ext>
                  </a:extLst>
                </p:cNvPr>
                <p:cNvSpPr>
                  <a:spLocks/>
                </p:cNvSpPr>
                <p:nvPr/>
              </p:nvSpPr>
              <p:spPr bwMode="auto">
                <a:xfrm>
                  <a:off x="7324873" y="5116141"/>
                  <a:ext cx="528996" cy="861882"/>
                </a:xfrm>
                <a:custGeom>
                  <a:avLst/>
                  <a:gdLst>
                    <a:gd name="T0" fmla="*/ 0 w 641"/>
                    <a:gd name="T1" fmla="*/ 0 h 1047"/>
                    <a:gd name="T2" fmla="*/ 253 w 641"/>
                    <a:gd name="T3" fmla="*/ 0 h 1047"/>
                    <a:gd name="T4" fmla="*/ 345 w 641"/>
                    <a:gd name="T5" fmla="*/ 620 h 1047"/>
                    <a:gd name="T6" fmla="*/ 388 w 641"/>
                    <a:gd name="T7" fmla="*/ 0 h 1047"/>
                    <a:gd name="T8" fmla="*/ 641 w 641"/>
                    <a:gd name="T9" fmla="*/ 0 h 1047"/>
                    <a:gd name="T10" fmla="*/ 560 w 641"/>
                    <a:gd name="T11" fmla="*/ 664 h 1047"/>
                    <a:gd name="T12" fmla="*/ 554 w 641"/>
                    <a:gd name="T13" fmla="*/ 723 h 1047"/>
                    <a:gd name="T14" fmla="*/ 547 w 641"/>
                    <a:gd name="T15" fmla="*/ 774 h 1047"/>
                    <a:gd name="T16" fmla="*/ 541 w 641"/>
                    <a:gd name="T17" fmla="*/ 818 h 1047"/>
                    <a:gd name="T18" fmla="*/ 535 w 641"/>
                    <a:gd name="T19" fmla="*/ 853 h 1047"/>
                    <a:gd name="T20" fmla="*/ 530 w 641"/>
                    <a:gd name="T21" fmla="*/ 879 h 1047"/>
                    <a:gd name="T22" fmla="*/ 519 w 641"/>
                    <a:gd name="T23" fmla="*/ 915 h 1047"/>
                    <a:gd name="T24" fmla="*/ 505 w 641"/>
                    <a:gd name="T25" fmla="*/ 947 h 1047"/>
                    <a:gd name="T26" fmla="*/ 488 w 641"/>
                    <a:gd name="T27" fmla="*/ 975 h 1047"/>
                    <a:gd name="T28" fmla="*/ 465 w 641"/>
                    <a:gd name="T29" fmla="*/ 996 h 1047"/>
                    <a:gd name="T30" fmla="*/ 439 w 641"/>
                    <a:gd name="T31" fmla="*/ 1015 h 1047"/>
                    <a:gd name="T32" fmla="*/ 405 w 641"/>
                    <a:gd name="T33" fmla="*/ 1029 h 1047"/>
                    <a:gd name="T34" fmla="*/ 375 w 641"/>
                    <a:gd name="T35" fmla="*/ 1037 h 1047"/>
                    <a:gd name="T36" fmla="*/ 337 w 641"/>
                    <a:gd name="T37" fmla="*/ 1043 h 1047"/>
                    <a:gd name="T38" fmla="*/ 290 w 641"/>
                    <a:gd name="T39" fmla="*/ 1045 h 1047"/>
                    <a:gd name="T40" fmla="*/ 236 w 641"/>
                    <a:gd name="T41" fmla="*/ 1047 h 1047"/>
                    <a:gd name="T42" fmla="*/ 68 w 641"/>
                    <a:gd name="T43" fmla="*/ 1047 h 1047"/>
                    <a:gd name="T44" fmla="*/ 68 w 641"/>
                    <a:gd name="T45" fmla="*/ 899 h 1047"/>
                    <a:gd name="T46" fmla="*/ 98 w 641"/>
                    <a:gd name="T47" fmla="*/ 899 h 1047"/>
                    <a:gd name="T48" fmla="*/ 122 w 641"/>
                    <a:gd name="T49" fmla="*/ 898 h 1047"/>
                    <a:gd name="T50" fmla="*/ 139 w 641"/>
                    <a:gd name="T51" fmla="*/ 895 h 1047"/>
                    <a:gd name="T52" fmla="*/ 151 w 641"/>
                    <a:gd name="T53" fmla="*/ 893 h 1047"/>
                    <a:gd name="T54" fmla="*/ 162 w 641"/>
                    <a:gd name="T55" fmla="*/ 886 h 1047"/>
                    <a:gd name="T56" fmla="*/ 168 w 641"/>
                    <a:gd name="T57" fmla="*/ 877 h 1047"/>
                    <a:gd name="T58" fmla="*/ 170 w 641"/>
                    <a:gd name="T59" fmla="*/ 865 h 1047"/>
                    <a:gd name="T60" fmla="*/ 170 w 641"/>
                    <a:gd name="T61" fmla="*/ 857 h 1047"/>
                    <a:gd name="T62" fmla="*/ 167 w 641"/>
                    <a:gd name="T63" fmla="*/ 844 h 1047"/>
                    <a:gd name="T64" fmla="*/ 163 w 641"/>
                    <a:gd name="T65" fmla="*/ 824 h 1047"/>
                    <a:gd name="T66" fmla="*/ 159 w 641"/>
                    <a:gd name="T67" fmla="*/ 798 h 1047"/>
                    <a:gd name="T68" fmla="*/ 152 w 641"/>
                    <a:gd name="T69" fmla="*/ 768 h 1047"/>
                    <a:gd name="T70" fmla="*/ 0 w 641"/>
                    <a:gd name="T71" fmla="*/ 0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1" h="1047">
                      <a:moveTo>
                        <a:pt x="0" y="0"/>
                      </a:moveTo>
                      <a:lnTo>
                        <a:pt x="253" y="0"/>
                      </a:lnTo>
                      <a:lnTo>
                        <a:pt x="345" y="620"/>
                      </a:lnTo>
                      <a:lnTo>
                        <a:pt x="388" y="0"/>
                      </a:lnTo>
                      <a:lnTo>
                        <a:pt x="641" y="0"/>
                      </a:lnTo>
                      <a:lnTo>
                        <a:pt x="560" y="664"/>
                      </a:lnTo>
                      <a:lnTo>
                        <a:pt x="554" y="723"/>
                      </a:lnTo>
                      <a:lnTo>
                        <a:pt x="547" y="774"/>
                      </a:lnTo>
                      <a:lnTo>
                        <a:pt x="541" y="818"/>
                      </a:lnTo>
                      <a:lnTo>
                        <a:pt x="535" y="853"/>
                      </a:lnTo>
                      <a:lnTo>
                        <a:pt x="530" y="879"/>
                      </a:lnTo>
                      <a:lnTo>
                        <a:pt x="519" y="915"/>
                      </a:lnTo>
                      <a:lnTo>
                        <a:pt x="505" y="947"/>
                      </a:lnTo>
                      <a:lnTo>
                        <a:pt x="488" y="975"/>
                      </a:lnTo>
                      <a:lnTo>
                        <a:pt x="465" y="996"/>
                      </a:lnTo>
                      <a:lnTo>
                        <a:pt x="439" y="1015"/>
                      </a:lnTo>
                      <a:lnTo>
                        <a:pt x="405" y="1029"/>
                      </a:lnTo>
                      <a:lnTo>
                        <a:pt x="375" y="1037"/>
                      </a:lnTo>
                      <a:lnTo>
                        <a:pt x="337" y="1043"/>
                      </a:lnTo>
                      <a:lnTo>
                        <a:pt x="290" y="1045"/>
                      </a:lnTo>
                      <a:lnTo>
                        <a:pt x="236" y="1047"/>
                      </a:lnTo>
                      <a:lnTo>
                        <a:pt x="68" y="1047"/>
                      </a:lnTo>
                      <a:lnTo>
                        <a:pt x="68" y="899"/>
                      </a:lnTo>
                      <a:lnTo>
                        <a:pt x="98" y="899"/>
                      </a:lnTo>
                      <a:lnTo>
                        <a:pt x="122" y="898"/>
                      </a:lnTo>
                      <a:lnTo>
                        <a:pt x="139" y="895"/>
                      </a:lnTo>
                      <a:lnTo>
                        <a:pt x="151" y="893"/>
                      </a:lnTo>
                      <a:lnTo>
                        <a:pt x="162" y="886"/>
                      </a:lnTo>
                      <a:lnTo>
                        <a:pt x="168" y="877"/>
                      </a:lnTo>
                      <a:lnTo>
                        <a:pt x="170" y="865"/>
                      </a:lnTo>
                      <a:lnTo>
                        <a:pt x="170" y="857"/>
                      </a:lnTo>
                      <a:lnTo>
                        <a:pt x="167" y="844"/>
                      </a:lnTo>
                      <a:lnTo>
                        <a:pt x="163" y="824"/>
                      </a:lnTo>
                      <a:lnTo>
                        <a:pt x="159" y="798"/>
                      </a:lnTo>
                      <a:lnTo>
                        <a:pt x="152" y="768"/>
                      </a:lnTo>
                      <a:lnTo>
                        <a:pt x="0" y="0"/>
                      </a:lnTo>
                      <a:close/>
                    </a:path>
                  </a:pathLst>
                </a:custGeom>
                <a:solidFill>
                  <a:srgbClr val="002D7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srgbClr val="1F497D"/>
                    </a:solidFill>
                    <a:latin typeface="Arial"/>
                  </a:endParaRPr>
                </a:p>
              </p:txBody>
            </p:sp>
            <p:sp>
              <p:nvSpPr>
                <p:cNvPr id="63" name="Freeform 34">
                  <a:extLst>
                    <a:ext uri="{FF2B5EF4-FFF2-40B4-BE49-F238E27FC236}">
                      <a16:creationId xmlns:a16="http://schemas.microsoft.com/office/drawing/2014/main" id="{D48F8A25-301B-90CB-5580-7A87BC2094BE}"/>
                    </a:ext>
                  </a:extLst>
                </p:cNvPr>
                <p:cNvSpPr>
                  <a:spLocks/>
                </p:cNvSpPr>
                <p:nvPr/>
              </p:nvSpPr>
              <p:spPr bwMode="auto">
                <a:xfrm>
                  <a:off x="7871996" y="5101310"/>
                  <a:ext cx="502628" cy="782780"/>
                </a:xfrm>
                <a:custGeom>
                  <a:avLst/>
                  <a:gdLst>
                    <a:gd name="T0" fmla="*/ 331 w 609"/>
                    <a:gd name="T1" fmla="*/ 1 h 951"/>
                    <a:gd name="T2" fmla="*/ 408 w 609"/>
                    <a:gd name="T3" fmla="*/ 12 h 951"/>
                    <a:gd name="T4" fmla="*/ 481 w 609"/>
                    <a:gd name="T5" fmla="*/ 40 h 951"/>
                    <a:gd name="T6" fmla="*/ 540 w 609"/>
                    <a:gd name="T7" fmla="*/ 85 h 951"/>
                    <a:gd name="T8" fmla="*/ 573 w 609"/>
                    <a:gd name="T9" fmla="*/ 133 h 951"/>
                    <a:gd name="T10" fmla="*/ 585 w 609"/>
                    <a:gd name="T11" fmla="*/ 181 h 951"/>
                    <a:gd name="T12" fmla="*/ 588 w 609"/>
                    <a:gd name="T13" fmla="*/ 256 h 951"/>
                    <a:gd name="T14" fmla="*/ 343 w 609"/>
                    <a:gd name="T15" fmla="*/ 309 h 951"/>
                    <a:gd name="T16" fmla="*/ 343 w 609"/>
                    <a:gd name="T17" fmla="*/ 231 h 951"/>
                    <a:gd name="T18" fmla="*/ 339 w 609"/>
                    <a:gd name="T19" fmla="*/ 191 h 951"/>
                    <a:gd name="T20" fmla="*/ 328 w 609"/>
                    <a:gd name="T21" fmla="*/ 170 h 951"/>
                    <a:gd name="T22" fmla="*/ 299 w 609"/>
                    <a:gd name="T23" fmla="*/ 162 h 951"/>
                    <a:gd name="T24" fmla="*/ 273 w 609"/>
                    <a:gd name="T25" fmla="*/ 170 h 951"/>
                    <a:gd name="T26" fmla="*/ 258 w 609"/>
                    <a:gd name="T27" fmla="*/ 190 h 951"/>
                    <a:gd name="T28" fmla="*/ 253 w 609"/>
                    <a:gd name="T29" fmla="*/ 224 h 951"/>
                    <a:gd name="T30" fmla="*/ 254 w 609"/>
                    <a:gd name="T31" fmla="*/ 271 h 951"/>
                    <a:gd name="T32" fmla="*/ 265 w 609"/>
                    <a:gd name="T33" fmla="*/ 300 h 951"/>
                    <a:gd name="T34" fmla="*/ 294 w 609"/>
                    <a:gd name="T35" fmla="*/ 329 h 951"/>
                    <a:gd name="T36" fmla="*/ 327 w 609"/>
                    <a:gd name="T37" fmla="*/ 352 h 951"/>
                    <a:gd name="T38" fmla="*/ 380 w 609"/>
                    <a:gd name="T39" fmla="*/ 381 h 951"/>
                    <a:gd name="T40" fmla="*/ 458 w 609"/>
                    <a:gd name="T41" fmla="*/ 422 h 951"/>
                    <a:gd name="T42" fmla="*/ 528 w 609"/>
                    <a:gd name="T43" fmla="*/ 467 h 951"/>
                    <a:gd name="T44" fmla="*/ 572 w 609"/>
                    <a:gd name="T45" fmla="*/ 511 h 951"/>
                    <a:gd name="T46" fmla="*/ 600 w 609"/>
                    <a:gd name="T47" fmla="*/ 575 h 951"/>
                    <a:gd name="T48" fmla="*/ 609 w 609"/>
                    <a:gd name="T49" fmla="*/ 664 h 951"/>
                    <a:gd name="T50" fmla="*/ 605 w 609"/>
                    <a:gd name="T51" fmla="*/ 744 h 951"/>
                    <a:gd name="T52" fmla="*/ 592 w 609"/>
                    <a:gd name="T53" fmla="*/ 807 h 951"/>
                    <a:gd name="T54" fmla="*/ 564 w 609"/>
                    <a:gd name="T55" fmla="*/ 859 h 951"/>
                    <a:gd name="T56" fmla="*/ 515 w 609"/>
                    <a:gd name="T57" fmla="*/ 903 h 951"/>
                    <a:gd name="T58" fmla="*/ 449 w 609"/>
                    <a:gd name="T59" fmla="*/ 934 h 951"/>
                    <a:gd name="T60" fmla="*/ 367 w 609"/>
                    <a:gd name="T61" fmla="*/ 949 h 951"/>
                    <a:gd name="T62" fmla="*/ 269 w 609"/>
                    <a:gd name="T63" fmla="*/ 948 h 951"/>
                    <a:gd name="T64" fmla="*/ 179 w 609"/>
                    <a:gd name="T65" fmla="*/ 932 h 951"/>
                    <a:gd name="T66" fmla="*/ 103 w 609"/>
                    <a:gd name="T67" fmla="*/ 900 h 951"/>
                    <a:gd name="T68" fmla="*/ 51 w 609"/>
                    <a:gd name="T69" fmla="*/ 855 h 951"/>
                    <a:gd name="T70" fmla="*/ 25 w 609"/>
                    <a:gd name="T71" fmla="*/ 803 h 951"/>
                    <a:gd name="T72" fmla="*/ 12 w 609"/>
                    <a:gd name="T73" fmla="*/ 740 h 951"/>
                    <a:gd name="T74" fmla="*/ 6 w 609"/>
                    <a:gd name="T75" fmla="*/ 656 h 951"/>
                    <a:gd name="T76" fmla="*/ 254 w 609"/>
                    <a:gd name="T77" fmla="*/ 612 h 951"/>
                    <a:gd name="T78" fmla="*/ 254 w 609"/>
                    <a:gd name="T79" fmla="*/ 704 h 951"/>
                    <a:gd name="T80" fmla="*/ 259 w 609"/>
                    <a:gd name="T81" fmla="*/ 752 h 951"/>
                    <a:gd name="T82" fmla="*/ 271 w 609"/>
                    <a:gd name="T83" fmla="*/ 778 h 951"/>
                    <a:gd name="T84" fmla="*/ 301 w 609"/>
                    <a:gd name="T85" fmla="*/ 787 h 951"/>
                    <a:gd name="T86" fmla="*/ 331 w 609"/>
                    <a:gd name="T87" fmla="*/ 781 h 951"/>
                    <a:gd name="T88" fmla="*/ 346 w 609"/>
                    <a:gd name="T89" fmla="*/ 764 h 951"/>
                    <a:gd name="T90" fmla="*/ 352 w 609"/>
                    <a:gd name="T91" fmla="*/ 732 h 951"/>
                    <a:gd name="T92" fmla="*/ 352 w 609"/>
                    <a:gd name="T93" fmla="*/ 680 h 951"/>
                    <a:gd name="T94" fmla="*/ 344 w 609"/>
                    <a:gd name="T95" fmla="*/ 640 h 951"/>
                    <a:gd name="T96" fmla="*/ 330 w 609"/>
                    <a:gd name="T97" fmla="*/ 621 h 951"/>
                    <a:gd name="T98" fmla="*/ 301 w 609"/>
                    <a:gd name="T99" fmla="*/ 602 h 951"/>
                    <a:gd name="T100" fmla="*/ 249 w 609"/>
                    <a:gd name="T101" fmla="*/ 571 h 951"/>
                    <a:gd name="T102" fmla="*/ 176 w 609"/>
                    <a:gd name="T103" fmla="*/ 530 h 951"/>
                    <a:gd name="T104" fmla="*/ 94 w 609"/>
                    <a:gd name="T105" fmla="*/ 477 h 951"/>
                    <a:gd name="T106" fmla="*/ 41 w 609"/>
                    <a:gd name="T107" fmla="*/ 428 h 951"/>
                    <a:gd name="T108" fmla="*/ 14 w 609"/>
                    <a:gd name="T109" fmla="*/ 376 h 951"/>
                    <a:gd name="T110" fmla="*/ 1 w 609"/>
                    <a:gd name="T111" fmla="*/ 308 h 951"/>
                    <a:gd name="T112" fmla="*/ 1 w 609"/>
                    <a:gd name="T113" fmla="*/ 230 h 951"/>
                    <a:gd name="T114" fmla="*/ 10 w 609"/>
                    <a:gd name="T115" fmla="*/ 161 h 951"/>
                    <a:gd name="T116" fmla="*/ 28 w 609"/>
                    <a:gd name="T117" fmla="*/ 109 h 951"/>
                    <a:gd name="T118" fmla="*/ 67 w 609"/>
                    <a:gd name="T119" fmla="*/ 62 h 951"/>
                    <a:gd name="T120" fmla="*/ 127 w 609"/>
                    <a:gd name="T121" fmla="*/ 28 h 951"/>
                    <a:gd name="T122" fmla="*/ 202 w 609"/>
                    <a:gd name="T123" fmla="*/ 7 h 951"/>
                    <a:gd name="T124" fmla="*/ 287 w 609"/>
                    <a:gd name="T125" fmla="*/ 0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9" h="951">
                      <a:moveTo>
                        <a:pt x="287" y="0"/>
                      </a:moveTo>
                      <a:lnTo>
                        <a:pt x="331" y="1"/>
                      </a:lnTo>
                      <a:lnTo>
                        <a:pt x="372" y="5"/>
                      </a:lnTo>
                      <a:lnTo>
                        <a:pt x="408" y="12"/>
                      </a:lnTo>
                      <a:lnTo>
                        <a:pt x="442" y="23"/>
                      </a:lnTo>
                      <a:lnTo>
                        <a:pt x="481" y="40"/>
                      </a:lnTo>
                      <a:lnTo>
                        <a:pt x="514" y="61"/>
                      </a:lnTo>
                      <a:lnTo>
                        <a:pt x="540" y="85"/>
                      </a:lnTo>
                      <a:lnTo>
                        <a:pt x="560" y="109"/>
                      </a:lnTo>
                      <a:lnTo>
                        <a:pt x="573" y="133"/>
                      </a:lnTo>
                      <a:lnTo>
                        <a:pt x="581" y="154"/>
                      </a:lnTo>
                      <a:lnTo>
                        <a:pt x="585" y="181"/>
                      </a:lnTo>
                      <a:lnTo>
                        <a:pt x="588" y="214"/>
                      </a:lnTo>
                      <a:lnTo>
                        <a:pt x="588" y="256"/>
                      </a:lnTo>
                      <a:lnTo>
                        <a:pt x="588" y="309"/>
                      </a:lnTo>
                      <a:lnTo>
                        <a:pt x="343" y="309"/>
                      </a:lnTo>
                      <a:lnTo>
                        <a:pt x="343" y="260"/>
                      </a:lnTo>
                      <a:lnTo>
                        <a:pt x="343" y="231"/>
                      </a:lnTo>
                      <a:lnTo>
                        <a:pt x="342" y="208"/>
                      </a:lnTo>
                      <a:lnTo>
                        <a:pt x="339" y="191"/>
                      </a:lnTo>
                      <a:lnTo>
                        <a:pt x="336" y="179"/>
                      </a:lnTo>
                      <a:lnTo>
                        <a:pt x="328" y="170"/>
                      </a:lnTo>
                      <a:lnTo>
                        <a:pt x="316" y="165"/>
                      </a:lnTo>
                      <a:lnTo>
                        <a:pt x="299" y="162"/>
                      </a:lnTo>
                      <a:lnTo>
                        <a:pt x="285" y="165"/>
                      </a:lnTo>
                      <a:lnTo>
                        <a:pt x="273" y="170"/>
                      </a:lnTo>
                      <a:lnTo>
                        <a:pt x="263" y="178"/>
                      </a:lnTo>
                      <a:lnTo>
                        <a:pt x="258" y="190"/>
                      </a:lnTo>
                      <a:lnTo>
                        <a:pt x="254" y="206"/>
                      </a:lnTo>
                      <a:lnTo>
                        <a:pt x="253" y="224"/>
                      </a:lnTo>
                      <a:lnTo>
                        <a:pt x="253" y="250"/>
                      </a:lnTo>
                      <a:lnTo>
                        <a:pt x="254" y="271"/>
                      </a:lnTo>
                      <a:lnTo>
                        <a:pt x="258" y="287"/>
                      </a:lnTo>
                      <a:lnTo>
                        <a:pt x="265" y="300"/>
                      </a:lnTo>
                      <a:lnTo>
                        <a:pt x="277" y="315"/>
                      </a:lnTo>
                      <a:lnTo>
                        <a:pt x="294" y="329"/>
                      </a:lnTo>
                      <a:lnTo>
                        <a:pt x="307" y="340"/>
                      </a:lnTo>
                      <a:lnTo>
                        <a:pt x="327" y="352"/>
                      </a:lnTo>
                      <a:lnTo>
                        <a:pt x="351" y="365"/>
                      </a:lnTo>
                      <a:lnTo>
                        <a:pt x="380" y="381"/>
                      </a:lnTo>
                      <a:lnTo>
                        <a:pt x="413" y="398"/>
                      </a:lnTo>
                      <a:lnTo>
                        <a:pt x="458" y="422"/>
                      </a:lnTo>
                      <a:lnTo>
                        <a:pt x="497" y="445"/>
                      </a:lnTo>
                      <a:lnTo>
                        <a:pt x="528" y="467"/>
                      </a:lnTo>
                      <a:lnTo>
                        <a:pt x="554" y="489"/>
                      </a:lnTo>
                      <a:lnTo>
                        <a:pt x="572" y="511"/>
                      </a:lnTo>
                      <a:lnTo>
                        <a:pt x="588" y="540"/>
                      </a:lnTo>
                      <a:lnTo>
                        <a:pt x="600" y="575"/>
                      </a:lnTo>
                      <a:lnTo>
                        <a:pt x="608" y="616"/>
                      </a:lnTo>
                      <a:lnTo>
                        <a:pt x="609" y="664"/>
                      </a:lnTo>
                      <a:lnTo>
                        <a:pt x="609" y="706"/>
                      </a:lnTo>
                      <a:lnTo>
                        <a:pt x="605" y="744"/>
                      </a:lnTo>
                      <a:lnTo>
                        <a:pt x="600" y="778"/>
                      </a:lnTo>
                      <a:lnTo>
                        <a:pt x="592" y="807"/>
                      </a:lnTo>
                      <a:lnTo>
                        <a:pt x="581" y="831"/>
                      </a:lnTo>
                      <a:lnTo>
                        <a:pt x="564" y="859"/>
                      </a:lnTo>
                      <a:lnTo>
                        <a:pt x="543" y="883"/>
                      </a:lnTo>
                      <a:lnTo>
                        <a:pt x="515" y="903"/>
                      </a:lnTo>
                      <a:lnTo>
                        <a:pt x="485" y="920"/>
                      </a:lnTo>
                      <a:lnTo>
                        <a:pt x="449" y="934"/>
                      </a:lnTo>
                      <a:lnTo>
                        <a:pt x="409" y="943"/>
                      </a:lnTo>
                      <a:lnTo>
                        <a:pt x="367" y="949"/>
                      </a:lnTo>
                      <a:lnTo>
                        <a:pt x="320" y="951"/>
                      </a:lnTo>
                      <a:lnTo>
                        <a:pt x="269" y="948"/>
                      </a:lnTo>
                      <a:lnTo>
                        <a:pt x="222" y="943"/>
                      </a:lnTo>
                      <a:lnTo>
                        <a:pt x="179" y="932"/>
                      </a:lnTo>
                      <a:lnTo>
                        <a:pt x="138" y="919"/>
                      </a:lnTo>
                      <a:lnTo>
                        <a:pt x="103" y="900"/>
                      </a:lnTo>
                      <a:lnTo>
                        <a:pt x="75" y="879"/>
                      </a:lnTo>
                      <a:lnTo>
                        <a:pt x="51" y="855"/>
                      </a:lnTo>
                      <a:lnTo>
                        <a:pt x="36" y="827"/>
                      </a:lnTo>
                      <a:lnTo>
                        <a:pt x="25" y="803"/>
                      </a:lnTo>
                      <a:lnTo>
                        <a:pt x="17" y="773"/>
                      </a:lnTo>
                      <a:lnTo>
                        <a:pt x="12" y="740"/>
                      </a:lnTo>
                      <a:lnTo>
                        <a:pt x="8" y="700"/>
                      </a:lnTo>
                      <a:lnTo>
                        <a:pt x="6" y="656"/>
                      </a:lnTo>
                      <a:lnTo>
                        <a:pt x="6" y="612"/>
                      </a:lnTo>
                      <a:lnTo>
                        <a:pt x="254" y="612"/>
                      </a:lnTo>
                      <a:lnTo>
                        <a:pt x="254" y="671"/>
                      </a:lnTo>
                      <a:lnTo>
                        <a:pt x="254" y="704"/>
                      </a:lnTo>
                      <a:lnTo>
                        <a:pt x="257" y="732"/>
                      </a:lnTo>
                      <a:lnTo>
                        <a:pt x="259" y="752"/>
                      </a:lnTo>
                      <a:lnTo>
                        <a:pt x="263" y="765"/>
                      </a:lnTo>
                      <a:lnTo>
                        <a:pt x="271" y="778"/>
                      </a:lnTo>
                      <a:lnTo>
                        <a:pt x="285" y="786"/>
                      </a:lnTo>
                      <a:lnTo>
                        <a:pt x="301" y="787"/>
                      </a:lnTo>
                      <a:lnTo>
                        <a:pt x="318" y="786"/>
                      </a:lnTo>
                      <a:lnTo>
                        <a:pt x="331" y="781"/>
                      </a:lnTo>
                      <a:lnTo>
                        <a:pt x="342" y="773"/>
                      </a:lnTo>
                      <a:lnTo>
                        <a:pt x="346" y="764"/>
                      </a:lnTo>
                      <a:lnTo>
                        <a:pt x="350" y="750"/>
                      </a:lnTo>
                      <a:lnTo>
                        <a:pt x="352" y="732"/>
                      </a:lnTo>
                      <a:lnTo>
                        <a:pt x="352" y="710"/>
                      </a:lnTo>
                      <a:lnTo>
                        <a:pt x="352" y="680"/>
                      </a:lnTo>
                      <a:lnTo>
                        <a:pt x="348" y="657"/>
                      </a:lnTo>
                      <a:lnTo>
                        <a:pt x="344" y="640"/>
                      </a:lnTo>
                      <a:lnTo>
                        <a:pt x="338" y="628"/>
                      </a:lnTo>
                      <a:lnTo>
                        <a:pt x="330" y="621"/>
                      </a:lnTo>
                      <a:lnTo>
                        <a:pt x="318" y="614"/>
                      </a:lnTo>
                      <a:lnTo>
                        <a:pt x="301" y="602"/>
                      </a:lnTo>
                      <a:lnTo>
                        <a:pt x="278" y="588"/>
                      </a:lnTo>
                      <a:lnTo>
                        <a:pt x="249" y="571"/>
                      </a:lnTo>
                      <a:lnTo>
                        <a:pt x="216" y="552"/>
                      </a:lnTo>
                      <a:lnTo>
                        <a:pt x="176" y="530"/>
                      </a:lnTo>
                      <a:lnTo>
                        <a:pt x="131" y="503"/>
                      </a:lnTo>
                      <a:lnTo>
                        <a:pt x="94" y="477"/>
                      </a:lnTo>
                      <a:lnTo>
                        <a:pt x="63" y="451"/>
                      </a:lnTo>
                      <a:lnTo>
                        <a:pt x="41" y="428"/>
                      </a:lnTo>
                      <a:lnTo>
                        <a:pt x="26" y="405"/>
                      </a:lnTo>
                      <a:lnTo>
                        <a:pt x="14" y="376"/>
                      </a:lnTo>
                      <a:lnTo>
                        <a:pt x="6" y="343"/>
                      </a:lnTo>
                      <a:lnTo>
                        <a:pt x="1" y="308"/>
                      </a:lnTo>
                      <a:lnTo>
                        <a:pt x="0" y="271"/>
                      </a:lnTo>
                      <a:lnTo>
                        <a:pt x="1" y="230"/>
                      </a:lnTo>
                      <a:lnTo>
                        <a:pt x="4" y="193"/>
                      </a:lnTo>
                      <a:lnTo>
                        <a:pt x="10" y="161"/>
                      </a:lnTo>
                      <a:lnTo>
                        <a:pt x="18" y="131"/>
                      </a:lnTo>
                      <a:lnTo>
                        <a:pt x="28" y="109"/>
                      </a:lnTo>
                      <a:lnTo>
                        <a:pt x="45" y="84"/>
                      </a:lnTo>
                      <a:lnTo>
                        <a:pt x="67" y="62"/>
                      </a:lnTo>
                      <a:lnTo>
                        <a:pt x="94" y="44"/>
                      </a:lnTo>
                      <a:lnTo>
                        <a:pt x="127" y="28"/>
                      </a:lnTo>
                      <a:lnTo>
                        <a:pt x="163" y="16"/>
                      </a:lnTo>
                      <a:lnTo>
                        <a:pt x="202" y="7"/>
                      </a:lnTo>
                      <a:lnTo>
                        <a:pt x="244" y="1"/>
                      </a:lnTo>
                      <a:lnTo>
                        <a:pt x="287" y="0"/>
                      </a:lnTo>
                      <a:close/>
                    </a:path>
                  </a:pathLst>
                </a:custGeom>
                <a:solidFill>
                  <a:srgbClr val="002D7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srgbClr val="1F497D"/>
                    </a:solidFill>
                    <a:latin typeface="Arial"/>
                  </a:endParaRPr>
                </a:p>
              </p:txBody>
            </p:sp>
            <p:sp>
              <p:nvSpPr>
                <p:cNvPr id="64" name="Rectangle 56">
                  <a:extLst>
                    <a:ext uri="{FF2B5EF4-FFF2-40B4-BE49-F238E27FC236}">
                      <a16:creationId xmlns:a16="http://schemas.microsoft.com/office/drawing/2014/main" id="{19870BBB-4319-DE97-CC1F-0DE6DA690EC7}"/>
                    </a:ext>
                  </a:extLst>
                </p:cNvPr>
                <p:cNvSpPr>
                  <a:spLocks noChangeArrowheads="1"/>
                </p:cNvSpPr>
                <p:nvPr/>
              </p:nvSpPr>
              <p:spPr bwMode="auto">
                <a:xfrm>
                  <a:off x="4988067" y="4949697"/>
                  <a:ext cx="255434" cy="255433"/>
                </a:xfrm>
                <a:prstGeom prst="rect">
                  <a:avLst/>
                </a:prstGeom>
                <a:solidFill>
                  <a:srgbClr val="002D72"/>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65" name="Rectangle 57">
                  <a:extLst>
                    <a:ext uri="{FF2B5EF4-FFF2-40B4-BE49-F238E27FC236}">
                      <a16:creationId xmlns:a16="http://schemas.microsoft.com/office/drawing/2014/main" id="{580E1664-6F74-F560-8ED4-35FC5D8F6F44}"/>
                    </a:ext>
                  </a:extLst>
                </p:cNvPr>
                <p:cNvSpPr>
                  <a:spLocks noChangeArrowheads="1"/>
                </p:cNvSpPr>
                <p:nvPr/>
              </p:nvSpPr>
              <p:spPr bwMode="auto">
                <a:xfrm>
                  <a:off x="5319307" y="4949697"/>
                  <a:ext cx="255434" cy="255433"/>
                </a:xfrm>
                <a:prstGeom prst="rect">
                  <a:avLst/>
                </a:prstGeom>
                <a:solidFill>
                  <a:srgbClr val="9BCBEB"/>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66" name="Rectangle 58">
                  <a:extLst>
                    <a:ext uri="{FF2B5EF4-FFF2-40B4-BE49-F238E27FC236}">
                      <a16:creationId xmlns:a16="http://schemas.microsoft.com/office/drawing/2014/main" id="{3009965B-83B4-C34D-5825-FE7A99BB9DA1}"/>
                    </a:ext>
                  </a:extLst>
                </p:cNvPr>
                <p:cNvSpPr>
                  <a:spLocks noChangeArrowheads="1"/>
                </p:cNvSpPr>
                <p:nvPr/>
              </p:nvSpPr>
              <p:spPr bwMode="auto">
                <a:xfrm>
                  <a:off x="5648899" y="4949697"/>
                  <a:ext cx="255434" cy="255433"/>
                </a:xfrm>
                <a:prstGeom prst="rect">
                  <a:avLst/>
                </a:prstGeom>
                <a:solidFill>
                  <a:srgbClr val="319B42"/>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67" name="Rectangle 59">
                  <a:extLst>
                    <a:ext uri="{FF2B5EF4-FFF2-40B4-BE49-F238E27FC236}">
                      <a16:creationId xmlns:a16="http://schemas.microsoft.com/office/drawing/2014/main" id="{794F8625-DFA3-4ED3-0713-137CB7DE5591}"/>
                    </a:ext>
                  </a:extLst>
                </p:cNvPr>
                <p:cNvSpPr>
                  <a:spLocks noChangeArrowheads="1"/>
                </p:cNvSpPr>
                <p:nvPr/>
              </p:nvSpPr>
              <p:spPr bwMode="auto">
                <a:xfrm>
                  <a:off x="4988067" y="5277641"/>
                  <a:ext cx="255434" cy="255433"/>
                </a:xfrm>
                <a:prstGeom prst="rect">
                  <a:avLst/>
                </a:prstGeom>
                <a:solidFill>
                  <a:srgbClr val="DC582A"/>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68" name="Rectangle 60">
                  <a:extLst>
                    <a:ext uri="{FF2B5EF4-FFF2-40B4-BE49-F238E27FC236}">
                      <a16:creationId xmlns:a16="http://schemas.microsoft.com/office/drawing/2014/main" id="{1C9FD7B0-012E-9BDA-8292-F9A07EABE7D1}"/>
                    </a:ext>
                  </a:extLst>
                </p:cNvPr>
                <p:cNvSpPr>
                  <a:spLocks noChangeArrowheads="1"/>
                </p:cNvSpPr>
                <p:nvPr/>
              </p:nvSpPr>
              <p:spPr bwMode="auto">
                <a:xfrm>
                  <a:off x="5319307" y="5277641"/>
                  <a:ext cx="255434" cy="255433"/>
                </a:xfrm>
                <a:prstGeom prst="rect">
                  <a:avLst/>
                </a:prstGeom>
                <a:solidFill>
                  <a:srgbClr val="0072CE"/>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69" name="Rectangle 61">
                  <a:extLst>
                    <a:ext uri="{FF2B5EF4-FFF2-40B4-BE49-F238E27FC236}">
                      <a16:creationId xmlns:a16="http://schemas.microsoft.com/office/drawing/2014/main" id="{408E8C81-DC81-D2B5-5F5B-A57865E439D4}"/>
                    </a:ext>
                  </a:extLst>
                </p:cNvPr>
                <p:cNvSpPr>
                  <a:spLocks noChangeArrowheads="1"/>
                </p:cNvSpPr>
                <p:nvPr/>
              </p:nvSpPr>
              <p:spPr bwMode="auto">
                <a:xfrm>
                  <a:off x="5648899" y="5277641"/>
                  <a:ext cx="255434" cy="255433"/>
                </a:xfrm>
                <a:prstGeom prst="rect">
                  <a:avLst/>
                </a:prstGeom>
                <a:solidFill>
                  <a:srgbClr val="B5BD00"/>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70" name="Rectangle 62">
                  <a:extLst>
                    <a:ext uri="{FF2B5EF4-FFF2-40B4-BE49-F238E27FC236}">
                      <a16:creationId xmlns:a16="http://schemas.microsoft.com/office/drawing/2014/main" id="{F6A880D4-9D8B-D3DE-7979-027217BF182D}"/>
                    </a:ext>
                  </a:extLst>
                </p:cNvPr>
                <p:cNvSpPr>
                  <a:spLocks noChangeArrowheads="1"/>
                </p:cNvSpPr>
                <p:nvPr/>
              </p:nvSpPr>
              <p:spPr bwMode="auto">
                <a:xfrm>
                  <a:off x="5648899" y="5607233"/>
                  <a:ext cx="255434" cy="257082"/>
                </a:xfrm>
                <a:prstGeom prst="rect">
                  <a:avLst/>
                </a:prstGeom>
                <a:solidFill>
                  <a:srgbClr val="7BA4DB"/>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71" name="Rectangle 63">
                  <a:extLst>
                    <a:ext uri="{FF2B5EF4-FFF2-40B4-BE49-F238E27FC236}">
                      <a16:creationId xmlns:a16="http://schemas.microsoft.com/office/drawing/2014/main" id="{F2E7ADBA-A941-7747-2229-282E0DDC2060}"/>
                    </a:ext>
                  </a:extLst>
                </p:cNvPr>
                <p:cNvSpPr>
                  <a:spLocks noChangeArrowheads="1"/>
                </p:cNvSpPr>
                <p:nvPr/>
              </p:nvSpPr>
              <p:spPr bwMode="auto">
                <a:xfrm>
                  <a:off x="5319307" y="5607233"/>
                  <a:ext cx="255434" cy="257082"/>
                </a:xfrm>
                <a:prstGeom prst="rect">
                  <a:avLst/>
                </a:prstGeom>
                <a:solidFill>
                  <a:srgbClr val="D9D9D6"/>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sp>
              <p:nvSpPr>
                <p:cNvPr id="72" name="Rectangle 64">
                  <a:extLst>
                    <a:ext uri="{FF2B5EF4-FFF2-40B4-BE49-F238E27FC236}">
                      <a16:creationId xmlns:a16="http://schemas.microsoft.com/office/drawing/2014/main" id="{122E44A0-BDD0-8788-B68F-3C04B85BF0B4}"/>
                    </a:ext>
                  </a:extLst>
                </p:cNvPr>
                <p:cNvSpPr>
                  <a:spLocks noChangeArrowheads="1"/>
                </p:cNvSpPr>
                <p:nvPr/>
              </p:nvSpPr>
              <p:spPr bwMode="auto">
                <a:xfrm>
                  <a:off x="4988067" y="5607233"/>
                  <a:ext cx="255434" cy="257082"/>
                </a:xfrm>
                <a:prstGeom prst="rect">
                  <a:avLst/>
                </a:prstGeom>
                <a:solidFill>
                  <a:srgbClr val="FFC72C"/>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defTabSz="914396">
                    <a:defRPr/>
                  </a:pPr>
                  <a:endParaRPr lang="en-US" kern="0">
                    <a:solidFill>
                      <a:prstClr val="black"/>
                    </a:solidFill>
                    <a:latin typeface="Arial"/>
                  </a:endParaRPr>
                </a:p>
              </p:txBody>
            </p:sp>
          </p:grpSp>
          <p:sp>
            <p:nvSpPr>
              <p:cNvPr id="58" name="Title 3">
                <a:extLst>
                  <a:ext uri="{FF2B5EF4-FFF2-40B4-BE49-F238E27FC236}">
                    <a16:creationId xmlns:a16="http://schemas.microsoft.com/office/drawing/2014/main" id="{7026CBB2-F5D3-CF7B-DCE8-34FEEF679C7D}"/>
                  </a:ext>
                </a:extLst>
              </p:cNvPr>
              <p:cNvSpPr txBox="1">
                <a:spLocks/>
              </p:cNvSpPr>
              <p:nvPr/>
            </p:nvSpPr>
            <p:spPr>
              <a:xfrm>
                <a:off x="5551592" y="1814711"/>
                <a:ext cx="1306408" cy="3188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96">
                  <a:defRPr/>
                </a:pPr>
                <a:r>
                  <a:rPr lang="en-US" sz="400" b="1">
                    <a:solidFill>
                      <a:srgbClr val="002060"/>
                    </a:solidFill>
                    <a:latin typeface="Arial" charset="0"/>
                    <a:ea typeface="Arial" charset="0"/>
                    <a:cs typeface="Arial" charset="0"/>
                  </a:rPr>
                  <a:t>Executive Dashboard</a:t>
                </a:r>
              </a:p>
            </p:txBody>
          </p:sp>
          <p:pic>
            <p:nvPicPr>
              <p:cNvPr id="59" name="Picture 2" descr="C:\Users\bvalenti\Desktop\Docs\Dashboard Screenshot.png">
                <a:extLst>
                  <a:ext uri="{FF2B5EF4-FFF2-40B4-BE49-F238E27FC236}">
                    <a16:creationId xmlns:a16="http://schemas.microsoft.com/office/drawing/2014/main" id="{B7D4A8B7-F223-604F-7430-FF8D175E10B6}"/>
                  </a:ext>
                </a:extLst>
              </p:cNvPr>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a:stretch/>
            </p:blipFill>
            <p:spPr bwMode="auto">
              <a:xfrm>
                <a:off x="5634913" y="2038350"/>
                <a:ext cx="2670937" cy="16731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
          <p:nvSpPr>
            <p:cNvPr id="54" name="Rectangle 53">
              <a:extLst>
                <a:ext uri="{FF2B5EF4-FFF2-40B4-BE49-F238E27FC236}">
                  <a16:creationId xmlns:a16="http://schemas.microsoft.com/office/drawing/2014/main" id="{EB0D4E10-2ED2-A1DF-3E53-DE941E336B9D}"/>
                </a:ext>
              </a:extLst>
            </p:cNvPr>
            <p:cNvSpPr/>
            <p:nvPr/>
          </p:nvSpPr>
          <p:spPr>
            <a:xfrm>
              <a:off x="8436800" y="1050340"/>
              <a:ext cx="494324" cy="178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718"/>
              <a:endParaRPr lang="en-US" sz="2400">
                <a:solidFill>
                  <a:srgbClr val="FFFFFF"/>
                </a:solidFill>
                <a:latin typeface="Arial" panose="020B0604020202020204"/>
              </a:endParaRPr>
            </a:p>
          </p:txBody>
        </p:sp>
        <p:pic>
          <p:nvPicPr>
            <p:cNvPr id="55" name="Picture 54" descr="BB008 TangleB-RGB_1000px_digital.png">
              <a:extLst>
                <a:ext uri="{FF2B5EF4-FFF2-40B4-BE49-F238E27FC236}">
                  <a16:creationId xmlns:a16="http://schemas.microsoft.com/office/drawing/2014/main" id="{AE84A650-3F57-C88A-C1A9-BCFFC1557F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92539" y="1051291"/>
              <a:ext cx="194197" cy="1990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grpSp>
        <p:nvGrpSpPr>
          <p:cNvPr id="73" name="Group 72">
            <a:extLst>
              <a:ext uri="{FF2B5EF4-FFF2-40B4-BE49-F238E27FC236}">
                <a16:creationId xmlns:a16="http://schemas.microsoft.com/office/drawing/2014/main" id="{57DAF93E-9E2C-35B3-AE2F-632647B8617E}"/>
              </a:ext>
            </a:extLst>
          </p:cNvPr>
          <p:cNvGrpSpPr/>
          <p:nvPr/>
        </p:nvGrpSpPr>
        <p:grpSpPr>
          <a:xfrm>
            <a:off x="5643563" y="1782996"/>
            <a:ext cx="2284423" cy="3047524"/>
            <a:chOff x="5942366" y="1171909"/>
            <a:chExt cx="1827932" cy="2346960"/>
          </a:xfrm>
        </p:grpSpPr>
        <p:grpSp>
          <p:nvGrpSpPr>
            <p:cNvPr id="74" name="Group 73">
              <a:extLst>
                <a:ext uri="{FF2B5EF4-FFF2-40B4-BE49-F238E27FC236}">
                  <a16:creationId xmlns:a16="http://schemas.microsoft.com/office/drawing/2014/main" id="{73D570C3-CE40-CDC5-902A-4F777B420658}"/>
                </a:ext>
              </a:extLst>
            </p:cNvPr>
            <p:cNvGrpSpPr/>
            <p:nvPr/>
          </p:nvGrpSpPr>
          <p:grpSpPr>
            <a:xfrm>
              <a:off x="5942366" y="1171909"/>
              <a:ext cx="1827932" cy="2346960"/>
              <a:chOff x="3168650" y="0"/>
              <a:chExt cx="2432050" cy="3122613"/>
            </a:xfrm>
          </p:grpSpPr>
          <p:sp>
            <p:nvSpPr>
              <p:cNvPr id="76" name="Freeform 16">
                <a:extLst>
                  <a:ext uri="{FF2B5EF4-FFF2-40B4-BE49-F238E27FC236}">
                    <a16:creationId xmlns:a16="http://schemas.microsoft.com/office/drawing/2014/main" id="{96A7FA29-58C5-8704-338E-3BA054FF1E7E}"/>
                  </a:ext>
                </a:extLst>
              </p:cNvPr>
              <p:cNvSpPr>
                <a:spLocks/>
              </p:cNvSpPr>
              <p:nvPr/>
            </p:nvSpPr>
            <p:spPr bwMode="auto">
              <a:xfrm>
                <a:off x="3168650" y="0"/>
                <a:ext cx="2432050" cy="3122613"/>
              </a:xfrm>
              <a:custGeom>
                <a:avLst/>
                <a:gdLst>
                  <a:gd name="T0" fmla="*/ 3631 w 3631"/>
                  <a:gd name="T1" fmla="*/ 4667 h 4667"/>
                  <a:gd name="T2" fmla="*/ 1809 w 3631"/>
                  <a:gd name="T3" fmla="*/ 4607 h 4667"/>
                  <a:gd name="T4" fmla="*/ 24 w 3631"/>
                  <a:gd name="T5" fmla="*/ 4630 h 4667"/>
                  <a:gd name="T6" fmla="*/ 46 w 3631"/>
                  <a:gd name="T7" fmla="*/ 1904 h 4667"/>
                  <a:gd name="T8" fmla="*/ 0 w 3631"/>
                  <a:gd name="T9" fmla="*/ 0 h 4667"/>
                  <a:gd name="T10" fmla="*/ 1809 w 3631"/>
                  <a:gd name="T11" fmla="*/ 48 h 4667"/>
                  <a:gd name="T12" fmla="*/ 3587 w 3631"/>
                  <a:gd name="T13" fmla="*/ 31 h 4667"/>
                  <a:gd name="T14" fmla="*/ 3576 w 3631"/>
                  <a:gd name="T15" fmla="*/ 2776 h 4667"/>
                  <a:gd name="T16" fmla="*/ 3631 w 3631"/>
                  <a:gd name="T17" fmla="*/ 4666 h 4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1" h="4667">
                    <a:moveTo>
                      <a:pt x="3631" y="4667"/>
                    </a:moveTo>
                    <a:cubicBezTo>
                      <a:pt x="3631" y="4667"/>
                      <a:pt x="2577" y="4607"/>
                      <a:pt x="1809" y="4607"/>
                    </a:cubicBezTo>
                    <a:cubicBezTo>
                      <a:pt x="888" y="4607"/>
                      <a:pt x="24" y="4630"/>
                      <a:pt x="24" y="4630"/>
                    </a:cubicBezTo>
                    <a:cubicBezTo>
                      <a:pt x="24" y="4630"/>
                      <a:pt x="46" y="2795"/>
                      <a:pt x="46" y="1904"/>
                    </a:cubicBezTo>
                    <a:cubicBezTo>
                      <a:pt x="46" y="1325"/>
                      <a:pt x="0" y="0"/>
                      <a:pt x="0" y="0"/>
                    </a:cubicBezTo>
                    <a:cubicBezTo>
                      <a:pt x="0" y="0"/>
                      <a:pt x="1295" y="48"/>
                      <a:pt x="1809" y="48"/>
                    </a:cubicBezTo>
                    <a:cubicBezTo>
                      <a:pt x="2512" y="48"/>
                      <a:pt x="3587" y="31"/>
                      <a:pt x="3587" y="31"/>
                    </a:cubicBezTo>
                    <a:cubicBezTo>
                      <a:pt x="3587" y="31"/>
                      <a:pt x="3576" y="1730"/>
                      <a:pt x="3576" y="2776"/>
                    </a:cubicBezTo>
                    <a:cubicBezTo>
                      <a:pt x="3576" y="3320"/>
                      <a:pt x="3631" y="4666"/>
                      <a:pt x="3631" y="4666"/>
                    </a:cubicBezTo>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96">
                  <a:defRPr/>
                </a:pPr>
                <a:endParaRPr lang="en-US">
                  <a:solidFill>
                    <a:srgbClr val="888B8D"/>
                  </a:solidFill>
                  <a:latin typeface="Arial"/>
                </a:endParaRPr>
              </a:p>
            </p:txBody>
          </p:sp>
          <p:sp>
            <p:nvSpPr>
              <p:cNvPr id="77" name="Rectangle 17">
                <a:extLst>
                  <a:ext uri="{FF2B5EF4-FFF2-40B4-BE49-F238E27FC236}">
                    <a16:creationId xmlns:a16="http://schemas.microsoft.com/office/drawing/2014/main" id="{F4EA65CA-2898-76F2-228D-88711A8BB58B}"/>
                  </a:ext>
                </a:extLst>
              </p:cNvPr>
              <p:cNvSpPr>
                <a:spLocks noChangeArrowheads="1"/>
              </p:cNvSpPr>
              <p:nvPr/>
            </p:nvSpPr>
            <p:spPr bwMode="auto">
              <a:xfrm>
                <a:off x="3200400" y="31750"/>
                <a:ext cx="2359025" cy="3049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96">
                  <a:defRPr/>
                </a:pPr>
                <a:endParaRPr lang="en-US">
                  <a:solidFill>
                    <a:srgbClr val="888B8D"/>
                  </a:solidFill>
                  <a:latin typeface="Arial"/>
                </a:endParaRPr>
              </a:p>
            </p:txBody>
          </p:sp>
        </p:grpSp>
        <p:pic>
          <p:nvPicPr>
            <p:cNvPr id="75" name="Picture 74">
              <a:extLst>
                <a:ext uri="{FF2B5EF4-FFF2-40B4-BE49-F238E27FC236}">
                  <a16:creationId xmlns:a16="http://schemas.microsoft.com/office/drawing/2014/main" id="{D9F505CD-A11F-ACDA-83D8-F63DCA43BBD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5968585" y="1195772"/>
              <a:ext cx="1766146" cy="2285600"/>
            </a:xfrm>
            <a:prstGeom prst="rect">
              <a:avLst/>
            </a:prstGeom>
            <a:ln>
              <a:noFill/>
            </a:ln>
            <a:effectLst>
              <a:outerShdw blurRad="292100" dist="139700" dir="2700000" algn="tl" rotWithShape="0">
                <a:srgbClr val="333333">
                  <a:alpha val="65000"/>
                </a:srgbClr>
              </a:outerShdw>
            </a:effectLst>
          </p:spPr>
        </p:pic>
      </p:grpSp>
      <p:grpSp>
        <p:nvGrpSpPr>
          <p:cNvPr id="78" name="Group 77">
            <a:extLst>
              <a:ext uri="{FF2B5EF4-FFF2-40B4-BE49-F238E27FC236}">
                <a16:creationId xmlns:a16="http://schemas.microsoft.com/office/drawing/2014/main" id="{97680406-EAC8-67AA-3E3B-C58199830CEA}"/>
              </a:ext>
            </a:extLst>
          </p:cNvPr>
          <p:cNvGrpSpPr/>
          <p:nvPr/>
        </p:nvGrpSpPr>
        <p:grpSpPr>
          <a:xfrm>
            <a:off x="6130711" y="2864465"/>
            <a:ext cx="2215831" cy="2967848"/>
            <a:chOff x="4826639" y="1047232"/>
            <a:chExt cx="1827932" cy="2346960"/>
          </a:xfrm>
        </p:grpSpPr>
        <p:grpSp>
          <p:nvGrpSpPr>
            <p:cNvPr id="79" name="Group 78">
              <a:extLst>
                <a:ext uri="{FF2B5EF4-FFF2-40B4-BE49-F238E27FC236}">
                  <a16:creationId xmlns:a16="http://schemas.microsoft.com/office/drawing/2014/main" id="{9857C729-6DF3-9D4A-35C6-9CFF29593C04}"/>
                </a:ext>
              </a:extLst>
            </p:cNvPr>
            <p:cNvGrpSpPr/>
            <p:nvPr/>
          </p:nvGrpSpPr>
          <p:grpSpPr>
            <a:xfrm>
              <a:off x="4826639" y="1047232"/>
              <a:ext cx="1827932" cy="2346960"/>
              <a:chOff x="3168650" y="0"/>
              <a:chExt cx="2432050" cy="3122613"/>
            </a:xfrm>
          </p:grpSpPr>
          <p:sp>
            <p:nvSpPr>
              <p:cNvPr id="81" name="Freeform 16">
                <a:extLst>
                  <a:ext uri="{FF2B5EF4-FFF2-40B4-BE49-F238E27FC236}">
                    <a16:creationId xmlns:a16="http://schemas.microsoft.com/office/drawing/2014/main" id="{F1896624-AC55-4BFE-57F7-9F1F8534F460}"/>
                  </a:ext>
                </a:extLst>
              </p:cNvPr>
              <p:cNvSpPr>
                <a:spLocks/>
              </p:cNvSpPr>
              <p:nvPr/>
            </p:nvSpPr>
            <p:spPr bwMode="auto">
              <a:xfrm>
                <a:off x="3168650" y="0"/>
                <a:ext cx="2432050" cy="3122613"/>
              </a:xfrm>
              <a:custGeom>
                <a:avLst/>
                <a:gdLst>
                  <a:gd name="T0" fmla="*/ 3631 w 3631"/>
                  <a:gd name="T1" fmla="*/ 4667 h 4667"/>
                  <a:gd name="T2" fmla="*/ 1809 w 3631"/>
                  <a:gd name="T3" fmla="*/ 4607 h 4667"/>
                  <a:gd name="T4" fmla="*/ 24 w 3631"/>
                  <a:gd name="T5" fmla="*/ 4630 h 4667"/>
                  <a:gd name="T6" fmla="*/ 46 w 3631"/>
                  <a:gd name="T7" fmla="*/ 1904 h 4667"/>
                  <a:gd name="T8" fmla="*/ 0 w 3631"/>
                  <a:gd name="T9" fmla="*/ 0 h 4667"/>
                  <a:gd name="T10" fmla="*/ 1809 w 3631"/>
                  <a:gd name="T11" fmla="*/ 48 h 4667"/>
                  <a:gd name="T12" fmla="*/ 3587 w 3631"/>
                  <a:gd name="T13" fmla="*/ 31 h 4667"/>
                  <a:gd name="T14" fmla="*/ 3576 w 3631"/>
                  <a:gd name="T15" fmla="*/ 2776 h 4667"/>
                  <a:gd name="T16" fmla="*/ 3631 w 3631"/>
                  <a:gd name="T17" fmla="*/ 4666 h 4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1" h="4667">
                    <a:moveTo>
                      <a:pt x="3631" y="4667"/>
                    </a:moveTo>
                    <a:cubicBezTo>
                      <a:pt x="3631" y="4667"/>
                      <a:pt x="2577" y="4607"/>
                      <a:pt x="1809" y="4607"/>
                    </a:cubicBezTo>
                    <a:cubicBezTo>
                      <a:pt x="888" y="4607"/>
                      <a:pt x="24" y="4630"/>
                      <a:pt x="24" y="4630"/>
                    </a:cubicBezTo>
                    <a:cubicBezTo>
                      <a:pt x="24" y="4630"/>
                      <a:pt x="46" y="2795"/>
                      <a:pt x="46" y="1904"/>
                    </a:cubicBezTo>
                    <a:cubicBezTo>
                      <a:pt x="46" y="1325"/>
                      <a:pt x="0" y="0"/>
                      <a:pt x="0" y="0"/>
                    </a:cubicBezTo>
                    <a:cubicBezTo>
                      <a:pt x="0" y="0"/>
                      <a:pt x="1295" y="48"/>
                      <a:pt x="1809" y="48"/>
                    </a:cubicBezTo>
                    <a:cubicBezTo>
                      <a:pt x="2512" y="48"/>
                      <a:pt x="3587" y="31"/>
                      <a:pt x="3587" y="31"/>
                    </a:cubicBezTo>
                    <a:cubicBezTo>
                      <a:pt x="3587" y="31"/>
                      <a:pt x="3576" y="1730"/>
                      <a:pt x="3576" y="2776"/>
                    </a:cubicBezTo>
                    <a:cubicBezTo>
                      <a:pt x="3576" y="3320"/>
                      <a:pt x="3631" y="4666"/>
                      <a:pt x="3631" y="4666"/>
                    </a:cubicBezTo>
                  </a:path>
                </a:pathLst>
              </a:custGeom>
              <a:solidFill>
                <a:srgbClr val="D3D4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96">
                  <a:defRPr/>
                </a:pPr>
                <a:endParaRPr lang="en-US">
                  <a:solidFill>
                    <a:srgbClr val="C7C8CA"/>
                  </a:solidFill>
                  <a:latin typeface="Arial"/>
                </a:endParaRPr>
              </a:p>
            </p:txBody>
          </p:sp>
          <p:sp>
            <p:nvSpPr>
              <p:cNvPr id="82" name="Rectangle 17">
                <a:extLst>
                  <a:ext uri="{FF2B5EF4-FFF2-40B4-BE49-F238E27FC236}">
                    <a16:creationId xmlns:a16="http://schemas.microsoft.com/office/drawing/2014/main" id="{B62FCB35-F17D-EE1D-6701-70DAA7141857}"/>
                  </a:ext>
                </a:extLst>
              </p:cNvPr>
              <p:cNvSpPr>
                <a:spLocks noChangeArrowheads="1"/>
              </p:cNvSpPr>
              <p:nvPr/>
            </p:nvSpPr>
            <p:spPr bwMode="auto">
              <a:xfrm>
                <a:off x="3200400" y="31750"/>
                <a:ext cx="2359025" cy="3049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96">
                  <a:defRPr/>
                </a:pPr>
                <a:endParaRPr lang="en-US">
                  <a:solidFill>
                    <a:srgbClr val="888B8D"/>
                  </a:solidFill>
                  <a:latin typeface="Arial"/>
                </a:endParaRPr>
              </a:p>
            </p:txBody>
          </p:sp>
        </p:grpSp>
        <p:pic>
          <p:nvPicPr>
            <p:cNvPr id="80" name="Picture 79">
              <a:extLst>
                <a:ext uri="{FF2B5EF4-FFF2-40B4-BE49-F238E27FC236}">
                  <a16:creationId xmlns:a16="http://schemas.microsoft.com/office/drawing/2014/main" id="{CEE9D1A8-9E17-52C9-F165-B7BD924A793A}"/>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851671" y="1071303"/>
              <a:ext cx="1770828" cy="2291660"/>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100527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822960" y="548640"/>
            <a:ext cx="5486400" cy="365760"/>
          </a:xfrm>
          <a:prstGeom prst="rect">
            <a:avLst/>
          </a:prstGeom>
          <a:noFill/>
          <a:ln/>
        </p:spPr>
        <p:txBody>
          <a:bodyPr wrap="square" lIns="0" tIns="0" rIns="0" bIns="0" rtlCol="0" anchor="ctr"/>
          <a:lstStyle/>
          <a:p>
            <a:pPr marL="0" indent="0">
              <a:buNone/>
            </a:pPr>
            <a:endParaRPr lang="en-US" sz="1400">
              <a:solidFill>
                <a:srgbClr val="182469"/>
              </a:solidFill>
            </a:endParaRPr>
          </a:p>
        </p:txBody>
      </p:sp>
      <p:sp>
        <p:nvSpPr>
          <p:cNvPr id="4" name="Text 2"/>
          <p:cNvSpPr/>
          <p:nvPr/>
        </p:nvSpPr>
        <p:spPr>
          <a:xfrm>
            <a:off x="822960" y="896112"/>
            <a:ext cx="10515600" cy="777240"/>
          </a:xfrm>
          <a:prstGeom prst="rect">
            <a:avLst/>
          </a:prstGeom>
          <a:noFill/>
          <a:ln/>
        </p:spPr>
        <p:txBody>
          <a:bodyPr wrap="square" lIns="0" tIns="0" rIns="0" bIns="0" rtlCol="0" anchor="ctr"/>
          <a:lstStyle/>
          <a:p>
            <a:pPr marL="0" indent="0">
              <a:buNone/>
            </a:pPr>
            <a:endParaRPr lang="en-US" sz="3000"/>
          </a:p>
        </p:txBody>
      </p:sp>
      <p:sp>
        <p:nvSpPr>
          <p:cNvPr id="5" name="Text 3"/>
          <p:cNvSpPr/>
          <p:nvPr/>
        </p:nvSpPr>
        <p:spPr>
          <a:xfrm>
            <a:off x="822960" y="1700784"/>
            <a:ext cx="10424160" cy="868680"/>
          </a:xfrm>
          <a:prstGeom prst="rect">
            <a:avLst/>
          </a:prstGeom>
          <a:noFill/>
          <a:ln/>
        </p:spPr>
        <p:txBody>
          <a:bodyPr wrap="square" lIns="0" tIns="0" rIns="0" bIns="0" rtlCol="0" anchor="ctr"/>
          <a:lstStyle/>
          <a:p>
            <a:pPr marL="0" indent="0">
              <a:lnSpc>
                <a:spcPct val="112000"/>
              </a:lnSpc>
              <a:buNone/>
            </a:pPr>
            <a:endParaRPr lang="en-US" sz="1550">
              <a:solidFill>
                <a:schemeClr val="tx1">
                  <a:lumMod val="95000"/>
                  <a:lumOff val="5000"/>
                </a:schemeClr>
              </a:solidFill>
            </a:endParaRPr>
          </a:p>
        </p:txBody>
      </p:sp>
      <p:grpSp>
        <p:nvGrpSpPr>
          <p:cNvPr id="24" name="Group 23">
            <a:extLst>
              <a:ext uri="{FF2B5EF4-FFF2-40B4-BE49-F238E27FC236}">
                <a16:creationId xmlns:a16="http://schemas.microsoft.com/office/drawing/2014/main" id="{43D213D7-28A4-6AAD-6741-72CDFDA336CF}"/>
              </a:ext>
            </a:extLst>
          </p:cNvPr>
          <p:cNvGrpSpPr/>
          <p:nvPr/>
        </p:nvGrpSpPr>
        <p:grpSpPr>
          <a:xfrm>
            <a:off x="185928" y="1929384"/>
            <a:ext cx="2843784" cy="2651760"/>
            <a:chOff x="822960" y="2880360"/>
            <a:chExt cx="3419856" cy="2331720"/>
          </a:xfrm>
        </p:grpSpPr>
        <p:sp>
          <p:nvSpPr>
            <p:cNvPr id="6" name="Shape 4"/>
            <p:cNvSpPr/>
            <p:nvPr/>
          </p:nvSpPr>
          <p:spPr>
            <a:xfrm>
              <a:off x="822960" y="2880360"/>
              <a:ext cx="3419856" cy="2331720"/>
            </a:xfrm>
            <a:prstGeom prst="rect">
              <a:avLst/>
            </a:prstGeom>
            <a:solidFill>
              <a:srgbClr val="FFFFFF"/>
            </a:solidFill>
            <a:ln w="12700">
              <a:solidFill>
                <a:srgbClr val="F1E7D2"/>
              </a:solidFill>
              <a:prstDash val="solid"/>
            </a:ln>
            <a:effectLst>
              <a:outerShdw blurRad="101600" dist="38100" dir="8100000" algn="bl" rotWithShape="0">
                <a:srgbClr val="000000">
                  <a:alpha val="18000"/>
                </a:srgbClr>
              </a:outerShdw>
            </a:effectLst>
          </p:spPr>
          <p:txBody>
            <a:bodyPr/>
            <a:lstStyle/>
            <a:p>
              <a:pPr lvl="0" algn="ctr">
                <a:lnSpc>
                  <a:spcPct val="120000"/>
                </a:lnSpc>
                <a:spcAft>
                  <a:spcPts val="900"/>
                </a:spcAft>
              </a:pPr>
              <a:r>
                <a:rPr lang="en-US" sz="2000" b="1" dirty="0">
                  <a:ea typeface="Arial" charset="0"/>
                  <a:cs typeface="Arial"/>
                </a:rPr>
                <a:t>HPI Database* </a:t>
              </a:r>
              <a:endParaRPr lang="en-US" sz="2000" b="1" dirty="0">
                <a:ea typeface="Arial" charset="0"/>
                <a:cs typeface="Arial" charset="0"/>
              </a:endParaRPr>
            </a:p>
            <a:p>
              <a:pPr marL="342900" lvl="0" indent="-342900" defTabSz="233730">
                <a:lnSpc>
                  <a:spcPct val="120000"/>
                </a:lnSpc>
                <a:spcAft>
                  <a:spcPts val="600"/>
                </a:spcAft>
                <a:buClr>
                  <a:srgbClr val="0072CE"/>
                </a:buClr>
                <a:buSzPct val="100000"/>
                <a:buFont typeface="Arial" panose="020B0604020202020204" pitchFamily="34" charset="0"/>
                <a:buChar char="•"/>
                <a:tabLst>
                  <a:tab pos="114300" algn="l"/>
                </a:tabLst>
                <a:defRPr/>
              </a:pPr>
              <a:r>
                <a:rPr lang="en-US" sz="1400" dirty="0">
                  <a:solidFill>
                    <a:schemeClr val="tx2">
                      <a:lumMod val="75000"/>
                      <a:lumOff val="25000"/>
                    </a:schemeClr>
                  </a:solidFill>
                  <a:ea typeface="Arial" charset="0"/>
                  <a:cs typeface="Arial"/>
                </a:rPr>
                <a:t>1000+ Employer Groups</a:t>
              </a:r>
            </a:p>
            <a:p>
              <a:pPr marL="342900" lvl="0" indent="-342900" defTabSz="233730">
                <a:lnSpc>
                  <a:spcPct val="120000"/>
                </a:lnSpc>
                <a:spcAft>
                  <a:spcPts val="600"/>
                </a:spcAft>
                <a:buClr>
                  <a:srgbClr val="0072CE"/>
                </a:buClr>
                <a:buSzPct val="100000"/>
                <a:buFont typeface="Arial" panose="020B0604020202020204" pitchFamily="34" charset="0"/>
                <a:buChar char="•"/>
                <a:tabLst>
                  <a:tab pos="114300" algn="l"/>
                </a:tabLst>
                <a:defRPr/>
              </a:pPr>
              <a:r>
                <a:rPr lang="en-US" sz="1400" dirty="0">
                  <a:solidFill>
                    <a:schemeClr val="tx2">
                      <a:lumMod val="75000"/>
                      <a:lumOff val="25000"/>
                    </a:schemeClr>
                  </a:solidFill>
                  <a:ea typeface="Arial" charset="0"/>
                  <a:cs typeface="Arial"/>
                </a:rPr>
                <a:t>2.0+ Million Members</a:t>
              </a:r>
            </a:p>
            <a:p>
              <a:pPr marL="342900" lvl="0" indent="-342900" defTabSz="233730">
                <a:lnSpc>
                  <a:spcPct val="120000"/>
                </a:lnSpc>
                <a:spcAft>
                  <a:spcPts val="600"/>
                </a:spcAft>
                <a:buClr>
                  <a:srgbClr val="0072CE"/>
                </a:buClr>
                <a:buSzPct val="100000"/>
                <a:buFont typeface="Arial" panose="020B0604020202020204" pitchFamily="34" charset="0"/>
                <a:buChar char="•"/>
                <a:tabLst>
                  <a:tab pos="114300" algn="l"/>
                </a:tabLst>
                <a:defRPr/>
              </a:pPr>
              <a:r>
                <a:rPr lang="en-US" sz="1400" dirty="0">
                  <a:solidFill>
                    <a:schemeClr val="tx2">
                      <a:lumMod val="75000"/>
                      <a:lumOff val="25000"/>
                    </a:schemeClr>
                  </a:solidFill>
                  <a:ea typeface="Arial" charset="0"/>
                  <a:cs typeface="Arial"/>
                </a:rPr>
                <a:t>$20.9 Billion Medical Claim Volume</a:t>
              </a:r>
            </a:p>
            <a:p>
              <a:pPr marL="342900" lvl="0" indent="-342900" defTabSz="233730">
                <a:lnSpc>
                  <a:spcPct val="120000"/>
                </a:lnSpc>
                <a:spcAft>
                  <a:spcPts val="600"/>
                </a:spcAft>
                <a:buClr>
                  <a:srgbClr val="0072CE"/>
                </a:buClr>
                <a:buSzPct val="100000"/>
                <a:buFont typeface="Arial" panose="020B0604020202020204" pitchFamily="34" charset="0"/>
                <a:buChar char="•"/>
                <a:tabLst>
                  <a:tab pos="114300" algn="l"/>
                </a:tabLst>
                <a:defRPr/>
              </a:pPr>
              <a:r>
                <a:rPr lang="en-US" sz="1400" dirty="0">
                  <a:solidFill>
                    <a:schemeClr val="tx2">
                      <a:lumMod val="75000"/>
                      <a:lumOff val="25000"/>
                    </a:schemeClr>
                  </a:solidFill>
                  <a:ea typeface="Arial" charset="0"/>
                  <a:cs typeface="Arial"/>
                </a:rPr>
                <a:t>Average* Group Size of 990 Employees</a:t>
              </a:r>
            </a:p>
            <a:p>
              <a:endParaRPr lang="en-US" dirty="0"/>
            </a:p>
          </p:txBody>
        </p:sp>
        <p:sp>
          <p:nvSpPr>
            <p:cNvPr id="7" name="Shape 5"/>
            <p:cNvSpPr/>
            <p:nvPr/>
          </p:nvSpPr>
          <p:spPr>
            <a:xfrm>
              <a:off x="822960" y="2880360"/>
              <a:ext cx="3419856" cy="82296"/>
            </a:xfrm>
            <a:prstGeom prst="rect">
              <a:avLst/>
            </a:prstGeom>
            <a:solidFill>
              <a:srgbClr val="A6CE39"/>
            </a:solidFill>
            <a:ln/>
          </p:spPr>
          <p:txBody>
            <a:bodyPr/>
            <a:lstStyle/>
            <a:p>
              <a:endParaRPr lang="en-US"/>
            </a:p>
          </p:txBody>
        </p:sp>
      </p:grpSp>
      <p:grpSp>
        <p:nvGrpSpPr>
          <p:cNvPr id="25" name="Group 24">
            <a:extLst>
              <a:ext uri="{FF2B5EF4-FFF2-40B4-BE49-F238E27FC236}">
                <a16:creationId xmlns:a16="http://schemas.microsoft.com/office/drawing/2014/main" id="{B79CFE3E-5B87-1F76-83C6-8EBAE5E7EAD6}"/>
              </a:ext>
            </a:extLst>
          </p:cNvPr>
          <p:cNvGrpSpPr/>
          <p:nvPr/>
        </p:nvGrpSpPr>
        <p:grpSpPr>
          <a:xfrm>
            <a:off x="3182112" y="1929384"/>
            <a:ext cx="2843784" cy="2651760"/>
            <a:chOff x="4572000" y="2880360"/>
            <a:chExt cx="3419856" cy="2331720"/>
          </a:xfrm>
        </p:grpSpPr>
        <p:sp>
          <p:nvSpPr>
            <p:cNvPr id="12" name="Shape 10"/>
            <p:cNvSpPr/>
            <p:nvPr/>
          </p:nvSpPr>
          <p:spPr>
            <a:xfrm>
              <a:off x="4572000" y="2880360"/>
              <a:ext cx="3419856" cy="2331720"/>
            </a:xfrm>
            <a:prstGeom prst="rect">
              <a:avLst/>
            </a:prstGeom>
            <a:solidFill>
              <a:srgbClr val="FFFFFF"/>
            </a:solidFill>
            <a:ln w="12700">
              <a:solidFill>
                <a:srgbClr val="F1E7D2"/>
              </a:solidFill>
              <a:prstDash val="solid"/>
            </a:ln>
            <a:effectLst>
              <a:outerShdw blurRad="101600" dist="38100" dir="8100000" algn="bl" rotWithShape="0">
                <a:srgbClr val="000000">
                  <a:alpha val="18000"/>
                </a:srgbClr>
              </a:outerShdw>
            </a:effectLst>
          </p:spPr>
          <p:txBody>
            <a:bodyPr/>
            <a:lstStyle/>
            <a:p>
              <a:pPr lvl="0" algn="ctr" defTabSz="233730">
                <a:lnSpc>
                  <a:spcPct val="120000"/>
                </a:lnSpc>
                <a:spcAft>
                  <a:spcPts val="900"/>
                </a:spcAft>
                <a:buClr>
                  <a:srgbClr val="E36012"/>
                </a:buClr>
                <a:defRPr/>
              </a:pPr>
              <a:r>
                <a:rPr lang="en-US" sz="2000" b="1">
                  <a:ea typeface="Arial" charset="0"/>
                  <a:cs typeface="Arial"/>
                </a:rPr>
                <a:t>HPI Dashboard</a:t>
              </a:r>
            </a:p>
            <a:p>
              <a:pPr lvl="0" defTabSz="233730">
                <a:lnSpc>
                  <a:spcPct val="120000"/>
                </a:lnSpc>
                <a:spcAft>
                  <a:spcPts val="600"/>
                </a:spcAft>
                <a:buClr>
                  <a:srgbClr val="0072CE"/>
                </a:buClr>
                <a:buSzPct val="180000"/>
                <a:defRPr/>
              </a:pPr>
              <a:r>
                <a:rPr lang="en-US" sz="1400">
                  <a:solidFill>
                    <a:schemeClr val="tx2">
                      <a:lumMod val="75000"/>
                      <a:lumOff val="25000"/>
                    </a:schemeClr>
                  </a:solidFill>
                  <a:ea typeface="Arial" charset="0"/>
                  <a:cs typeface="Arial"/>
                </a:rPr>
                <a:t>Performance benchmarking of key healthcare utilization categories, plan efficiency and impact of chronic diseases.</a:t>
              </a:r>
            </a:p>
            <a:p>
              <a:pPr lvl="0" defTabSz="233730">
                <a:lnSpc>
                  <a:spcPct val="120000"/>
                </a:lnSpc>
                <a:spcAft>
                  <a:spcPts val="600"/>
                </a:spcAft>
                <a:buClr>
                  <a:srgbClr val="0072CE"/>
                </a:buClr>
                <a:buSzPct val="180000"/>
                <a:defRPr/>
              </a:pPr>
              <a:r>
                <a:rPr lang="en-US" sz="1400">
                  <a:solidFill>
                    <a:schemeClr val="tx2">
                      <a:lumMod val="75000"/>
                      <a:lumOff val="25000"/>
                    </a:schemeClr>
                  </a:solidFill>
                  <a:ea typeface="Arial" charset="0"/>
                  <a:cs typeface="Arial"/>
                </a:rPr>
                <a:t>Insight into which health strategies to pursue and steer communications.</a:t>
              </a:r>
            </a:p>
            <a:p>
              <a:endParaRPr lang="en-US"/>
            </a:p>
          </p:txBody>
        </p:sp>
        <p:sp>
          <p:nvSpPr>
            <p:cNvPr id="13" name="Shape 11"/>
            <p:cNvSpPr/>
            <p:nvPr/>
          </p:nvSpPr>
          <p:spPr>
            <a:xfrm>
              <a:off x="4572000" y="2880360"/>
              <a:ext cx="3419856" cy="82296"/>
            </a:xfrm>
            <a:prstGeom prst="rect">
              <a:avLst/>
            </a:prstGeom>
            <a:solidFill>
              <a:srgbClr val="A6CE39"/>
            </a:solidFill>
            <a:ln/>
          </p:spPr>
          <p:txBody>
            <a:bodyPr/>
            <a:lstStyle/>
            <a:p>
              <a:endParaRPr lang="en-US"/>
            </a:p>
          </p:txBody>
        </p:sp>
      </p:grpSp>
      <p:grpSp>
        <p:nvGrpSpPr>
          <p:cNvPr id="26" name="Group 25">
            <a:extLst>
              <a:ext uri="{FF2B5EF4-FFF2-40B4-BE49-F238E27FC236}">
                <a16:creationId xmlns:a16="http://schemas.microsoft.com/office/drawing/2014/main" id="{6C8406AE-3704-AFD9-4D06-676DBC1E48BE}"/>
              </a:ext>
            </a:extLst>
          </p:cNvPr>
          <p:cNvGrpSpPr/>
          <p:nvPr/>
        </p:nvGrpSpPr>
        <p:grpSpPr>
          <a:xfrm>
            <a:off x="6178296" y="1929384"/>
            <a:ext cx="2843784" cy="2651760"/>
            <a:chOff x="8321040" y="2880360"/>
            <a:chExt cx="3419856" cy="2331720"/>
          </a:xfrm>
        </p:grpSpPr>
        <p:sp>
          <p:nvSpPr>
            <p:cNvPr id="18" name="Shape 16"/>
            <p:cNvSpPr/>
            <p:nvPr/>
          </p:nvSpPr>
          <p:spPr>
            <a:xfrm>
              <a:off x="8321040" y="2880360"/>
              <a:ext cx="3419856" cy="2331720"/>
            </a:xfrm>
            <a:prstGeom prst="rect">
              <a:avLst/>
            </a:prstGeom>
            <a:solidFill>
              <a:srgbClr val="FFFFFF"/>
            </a:solidFill>
            <a:ln w="12700">
              <a:solidFill>
                <a:srgbClr val="F1E7D2"/>
              </a:solidFill>
              <a:prstDash val="solid"/>
            </a:ln>
            <a:effectLst>
              <a:outerShdw blurRad="101600" dist="38100" dir="8100000" algn="bl" rotWithShape="0">
                <a:srgbClr val="000000">
                  <a:alpha val="18000"/>
                </a:srgbClr>
              </a:outerShdw>
            </a:effectLst>
          </p:spPr>
          <p:txBody>
            <a:bodyPr/>
            <a:lstStyle/>
            <a:p>
              <a:pPr lvl="0" algn="ctr" defTabSz="233730">
                <a:lnSpc>
                  <a:spcPct val="120000"/>
                </a:lnSpc>
                <a:spcAft>
                  <a:spcPts val="900"/>
                </a:spcAft>
                <a:buClr>
                  <a:srgbClr val="1764A5"/>
                </a:buClr>
                <a:defRPr/>
              </a:pPr>
              <a:r>
                <a:rPr lang="is-IS" sz="2000" b="1">
                  <a:ea typeface="Arial" charset="0"/>
                  <a:cs typeface="Arial"/>
                </a:rPr>
                <a:t>HPI Analytics</a:t>
              </a:r>
            </a:p>
            <a:p>
              <a:pPr lvl="0">
                <a:lnSpc>
                  <a:spcPct val="120000"/>
                </a:lnSpc>
                <a:spcAft>
                  <a:spcPts val="600"/>
                </a:spcAft>
                <a:buClr>
                  <a:srgbClr val="0072CE"/>
                </a:buClr>
                <a:buSzPct val="180000"/>
              </a:pPr>
              <a:r>
                <a:rPr lang="en-US" sz="1400">
                  <a:solidFill>
                    <a:schemeClr val="tx2">
                      <a:lumMod val="75000"/>
                      <a:lumOff val="25000"/>
                    </a:schemeClr>
                  </a:solidFill>
                  <a:ea typeface="Arial" charset="0"/>
                  <a:cs typeface="Arial"/>
                </a:rPr>
                <a:t>Powerful views of underlying data with multi-dimensional filters, revealing hidden problem areas and potential opportunities. Includes trending topics like GLP-1s, Specialty Rx, Coverage Tier utilization and more. </a:t>
              </a:r>
              <a:endParaRPr lang="is-IS" sz="1400">
                <a:solidFill>
                  <a:schemeClr val="tx2">
                    <a:lumMod val="75000"/>
                    <a:lumOff val="25000"/>
                  </a:schemeClr>
                </a:solidFill>
                <a:ea typeface="Arial" charset="0"/>
                <a:cs typeface="Arial"/>
              </a:endParaRPr>
            </a:p>
            <a:p>
              <a:endParaRPr lang="en-US"/>
            </a:p>
          </p:txBody>
        </p:sp>
        <p:sp>
          <p:nvSpPr>
            <p:cNvPr id="19" name="Shape 17"/>
            <p:cNvSpPr/>
            <p:nvPr/>
          </p:nvSpPr>
          <p:spPr>
            <a:xfrm>
              <a:off x="8321040" y="2880360"/>
              <a:ext cx="3419856" cy="82296"/>
            </a:xfrm>
            <a:prstGeom prst="rect">
              <a:avLst/>
            </a:prstGeom>
            <a:solidFill>
              <a:srgbClr val="A6CE39"/>
            </a:solidFill>
            <a:ln/>
          </p:spPr>
          <p:txBody>
            <a:bodyPr/>
            <a:lstStyle/>
            <a:p>
              <a:endParaRPr lang="en-US"/>
            </a:p>
          </p:txBody>
        </p:sp>
      </p:grpSp>
      <p:grpSp>
        <p:nvGrpSpPr>
          <p:cNvPr id="2" name="Group 1">
            <a:extLst>
              <a:ext uri="{FF2B5EF4-FFF2-40B4-BE49-F238E27FC236}">
                <a16:creationId xmlns:a16="http://schemas.microsoft.com/office/drawing/2014/main" id="{860AE306-4F09-5EF5-9670-E58205E127C6}"/>
              </a:ext>
            </a:extLst>
          </p:cNvPr>
          <p:cNvGrpSpPr/>
          <p:nvPr/>
        </p:nvGrpSpPr>
        <p:grpSpPr>
          <a:xfrm>
            <a:off x="9162288" y="1920240"/>
            <a:ext cx="2843784" cy="2660904"/>
            <a:chOff x="8321040" y="2880360"/>
            <a:chExt cx="3419856" cy="2331720"/>
          </a:xfrm>
        </p:grpSpPr>
        <p:sp>
          <p:nvSpPr>
            <p:cNvPr id="8" name="Shape 16">
              <a:extLst>
                <a:ext uri="{FF2B5EF4-FFF2-40B4-BE49-F238E27FC236}">
                  <a16:creationId xmlns:a16="http://schemas.microsoft.com/office/drawing/2014/main" id="{3DFC2CAC-18D3-748D-AD50-CF321A97D8E2}"/>
                </a:ext>
              </a:extLst>
            </p:cNvPr>
            <p:cNvSpPr/>
            <p:nvPr/>
          </p:nvSpPr>
          <p:spPr>
            <a:xfrm>
              <a:off x="8321040" y="2880360"/>
              <a:ext cx="3419856" cy="2331720"/>
            </a:xfrm>
            <a:prstGeom prst="rect">
              <a:avLst/>
            </a:prstGeom>
            <a:solidFill>
              <a:srgbClr val="FFFFFF"/>
            </a:solidFill>
            <a:ln w="12700">
              <a:solidFill>
                <a:srgbClr val="F1E7D2"/>
              </a:solidFill>
              <a:prstDash val="solid"/>
            </a:ln>
            <a:effectLst>
              <a:outerShdw blurRad="101600" dist="38100" dir="8100000" algn="bl" rotWithShape="0">
                <a:srgbClr val="000000">
                  <a:alpha val="18000"/>
                </a:srgbClr>
              </a:outerShdw>
            </a:effectLst>
          </p:spPr>
          <p:txBody>
            <a:bodyPr/>
            <a:lstStyle/>
            <a:p>
              <a:pPr lvl="0" algn="ctr" defTabSz="233730">
                <a:lnSpc>
                  <a:spcPct val="120000"/>
                </a:lnSpc>
                <a:spcAft>
                  <a:spcPts val="900"/>
                </a:spcAft>
                <a:buClr>
                  <a:srgbClr val="A1CA11"/>
                </a:buClr>
                <a:defRPr/>
              </a:pPr>
              <a:r>
                <a:rPr lang="en-US" sz="2400" b="1">
                  <a:ea typeface="Arial" charset="0"/>
                  <a:cs typeface="Arial"/>
                </a:rPr>
                <a:t>HPI </a:t>
              </a:r>
              <a:r>
                <a:rPr lang="en-US" sz="2400" b="1" err="1">
                  <a:ea typeface="Arial" charset="0"/>
                  <a:cs typeface="Arial"/>
                </a:rPr>
                <a:t>BeneCalc</a:t>
              </a:r>
              <a:endParaRPr lang="en-US" sz="2400" b="1">
                <a:ea typeface="Arial" charset="0"/>
                <a:cs typeface="Arial"/>
              </a:endParaRPr>
            </a:p>
            <a:p>
              <a:pPr lvl="0" defTabSz="233730">
                <a:lnSpc>
                  <a:spcPct val="120000"/>
                </a:lnSpc>
                <a:spcAft>
                  <a:spcPts val="600"/>
                </a:spcAft>
                <a:buClr>
                  <a:srgbClr val="0072CE"/>
                </a:buClr>
                <a:buSzPct val="180000"/>
                <a:defRPr/>
              </a:pPr>
              <a:r>
                <a:rPr lang="en-US" sz="1400">
                  <a:solidFill>
                    <a:schemeClr val="tx2">
                      <a:lumMod val="75000"/>
                      <a:lumOff val="25000"/>
                    </a:schemeClr>
                  </a:solidFill>
                  <a:ea typeface="Arial" charset="0"/>
                  <a:cs typeface="Arial"/>
                </a:rPr>
                <a:t>Model the financial and member impact of changes in plan design, medical inflation, network performance and employee contributions.</a:t>
              </a:r>
            </a:p>
            <a:p>
              <a:endParaRPr lang="en-US"/>
            </a:p>
          </p:txBody>
        </p:sp>
        <p:sp>
          <p:nvSpPr>
            <p:cNvPr id="9" name="Shape 17">
              <a:extLst>
                <a:ext uri="{FF2B5EF4-FFF2-40B4-BE49-F238E27FC236}">
                  <a16:creationId xmlns:a16="http://schemas.microsoft.com/office/drawing/2014/main" id="{8D2A9822-0F4B-49B2-B20B-1FE598CC8F2A}"/>
                </a:ext>
              </a:extLst>
            </p:cNvPr>
            <p:cNvSpPr/>
            <p:nvPr/>
          </p:nvSpPr>
          <p:spPr>
            <a:xfrm>
              <a:off x="8321040" y="2880360"/>
              <a:ext cx="3419856" cy="82296"/>
            </a:xfrm>
            <a:prstGeom prst="rect">
              <a:avLst/>
            </a:prstGeom>
            <a:solidFill>
              <a:srgbClr val="A6CE39"/>
            </a:solidFill>
            <a:ln/>
          </p:spPr>
          <p:txBody>
            <a:bodyPr/>
            <a:lstStyle/>
            <a:p>
              <a:endParaRPr lang="en-US"/>
            </a:p>
          </p:txBody>
        </p:sp>
      </p:grpSp>
      <p:sp>
        <p:nvSpPr>
          <p:cNvPr id="11" name="TextBox 10">
            <a:extLst>
              <a:ext uri="{FF2B5EF4-FFF2-40B4-BE49-F238E27FC236}">
                <a16:creationId xmlns:a16="http://schemas.microsoft.com/office/drawing/2014/main" id="{4929E535-E818-A891-5979-645BA2840F83}"/>
              </a:ext>
            </a:extLst>
          </p:cNvPr>
          <p:cNvSpPr txBox="1"/>
          <p:nvPr/>
        </p:nvSpPr>
        <p:spPr>
          <a:xfrm>
            <a:off x="714756" y="5167730"/>
            <a:ext cx="10762488" cy="461665"/>
          </a:xfrm>
          <a:prstGeom prst="rect">
            <a:avLst/>
          </a:prstGeom>
          <a:noFill/>
        </p:spPr>
        <p:txBody>
          <a:bodyPr wrap="square">
            <a:spAutoFit/>
          </a:bodyPr>
          <a:lstStyle/>
          <a:p>
            <a:pPr algn="ctr"/>
            <a:r>
              <a:rPr lang="en-US" sz="2400" b="1">
                <a:solidFill>
                  <a:schemeClr val="accent1"/>
                </a:solidFill>
              </a:rPr>
              <a:t>Better Data = More Informed Decisions = Cost Effective, Efficient Health Plan</a:t>
            </a:r>
          </a:p>
        </p:txBody>
      </p:sp>
      <p:sp>
        <p:nvSpPr>
          <p:cNvPr id="15" name="TextBox 14">
            <a:extLst>
              <a:ext uri="{FF2B5EF4-FFF2-40B4-BE49-F238E27FC236}">
                <a16:creationId xmlns:a16="http://schemas.microsoft.com/office/drawing/2014/main" id="{C244F41E-7C61-1F3A-F906-B2B61F2646BF}"/>
              </a:ext>
            </a:extLst>
          </p:cNvPr>
          <p:cNvSpPr txBox="1"/>
          <p:nvPr/>
        </p:nvSpPr>
        <p:spPr>
          <a:xfrm>
            <a:off x="256032" y="4706065"/>
            <a:ext cx="10762488" cy="253916"/>
          </a:xfrm>
          <a:prstGeom prst="rect">
            <a:avLst/>
          </a:prstGeom>
          <a:noFill/>
        </p:spPr>
        <p:txBody>
          <a:bodyPr wrap="square">
            <a:spAutoFit/>
          </a:bodyPr>
          <a:lstStyle/>
          <a:p>
            <a:r>
              <a:rPr lang="en-US" sz="1050">
                <a:solidFill>
                  <a:schemeClr val="accent1"/>
                </a:solidFill>
              </a:rPr>
              <a:t>*Facts as of June 2024</a:t>
            </a:r>
          </a:p>
        </p:txBody>
      </p:sp>
      <p:sp>
        <p:nvSpPr>
          <p:cNvPr id="16" name="Title 1">
            <a:extLst>
              <a:ext uri="{FF2B5EF4-FFF2-40B4-BE49-F238E27FC236}">
                <a16:creationId xmlns:a16="http://schemas.microsoft.com/office/drawing/2014/main" id="{84DBBA7E-51C3-D5A6-B5A6-A40137CDE35F}"/>
              </a:ext>
            </a:extLst>
          </p:cNvPr>
          <p:cNvSpPr>
            <a:spLocks noGrp="1"/>
          </p:cNvSpPr>
          <p:nvPr>
            <p:ph type="title"/>
          </p:nvPr>
        </p:nvSpPr>
        <p:spPr>
          <a:xfrm>
            <a:off x="185928" y="466661"/>
            <a:ext cx="11518391" cy="1325563"/>
          </a:xfrm>
        </p:spPr>
        <p:txBody>
          <a:bodyPr/>
          <a:lstStyle/>
          <a:p>
            <a:r>
              <a:rPr lang="en-US" sz="3200" dirty="0"/>
              <a:t>Brown &amp; Brown Health &amp; Welfare Analytics with Embedded AI</a:t>
            </a:r>
          </a:p>
        </p:txBody>
      </p:sp>
    </p:spTree>
    <p:extLst>
      <p:ext uri="{BB962C8B-B14F-4D97-AF65-F5344CB8AC3E}">
        <p14:creationId xmlns:p14="http://schemas.microsoft.com/office/powerpoint/2010/main" val="360836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D5867-3400-F404-4F36-813F9CF8B826}"/>
              </a:ext>
            </a:extLst>
          </p:cNvPr>
          <p:cNvSpPr>
            <a:spLocks noGrp="1"/>
          </p:cNvSpPr>
          <p:nvPr>
            <p:ph type="title"/>
          </p:nvPr>
        </p:nvSpPr>
        <p:spPr>
          <a:xfrm>
            <a:off x="671848" y="55026"/>
            <a:ext cx="10599656" cy="1325563"/>
          </a:xfrm>
        </p:spPr>
        <p:txBody>
          <a:bodyPr/>
          <a:lstStyle/>
          <a:p>
            <a:r>
              <a:rPr lang="en-US" sz="3600" dirty="0"/>
              <a:t>Transforming Data into Action</a:t>
            </a:r>
          </a:p>
        </p:txBody>
      </p:sp>
      <p:sp>
        <p:nvSpPr>
          <p:cNvPr id="3" name="Content Placeholder 2">
            <a:extLst>
              <a:ext uri="{FF2B5EF4-FFF2-40B4-BE49-F238E27FC236}">
                <a16:creationId xmlns:a16="http://schemas.microsoft.com/office/drawing/2014/main" id="{D77568FE-6890-10F8-7A80-709F88BDF9B1}"/>
              </a:ext>
            </a:extLst>
          </p:cNvPr>
          <p:cNvSpPr>
            <a:spLocks noGrp="1"/>
          </p:cNvSpPr>
          <p:nvPr>
            <p:ph sz="quarter" idx="10"/>
          </p:nvPr>
        </p:nvSpPr>
        <p:spPr>
          <a:xfrm>
            <a:off x="8252224" y="662781"/>
            <a:ext cx="3939776" cy="3633030"/>
          </a:xfrm>
        </p:spPr>
        <p:txBody>
          <a:bodyPr/>
          <a:lstStyle/>
          <a:p>
            <a:pPr marL="233789" indent="-233789" defTabSz="311719">
              <a:spcAft>
                <a:spcPts val="409"/>
              </a:spcAft>
              <a:buClr>
                <a:schemeClr val="accent2"/>
              </a:buClr>
              <a:defRPr/>
            </a:pPr>
            <a:r>
              <a:rPr lang="en-US" sz="1800" dirty="0">
                <a:cs typeface="Arial" panose="020B0604020202020204" pitchFamily="34" charset="0"/>
              </a:rPr>
              <a:t>Plan Design Analysis and Modeling</a:t>
            </a:r>
          </a:p>
          <a:p>
            <a:pPr marL="233789" indent="-233789" defTabSz="311719">
              <a:spcAft>
                <a:spcPts val="409"/>
              </a:spcAft>
              <a:buClr>
                <a:schemeClr val="accent2"/>
              </a:buClr>
              <a:defRPr/>
            </a:pPr>
            <a:r>
              <a:rPr lang="en-US" sz="1800" dirty="0">
                <a:cs typeface="Arial" panose="020B0604020202020204" pitchFamily="34" charset="0"/>
              </a:rPr>
              <a:t>Member Burden Measurement</a:t>
            </a:r>
          </a:p>
          <a:p>
            <a:pPr marL="233789" indent="-233789" defTabSz="311719">
              <a:spcAft>
                <a:spcPts val="409"/>
              </a:spcAft>
              <a:buClr>
                <a:schemeClr val="accent2"/>
              </a:buClr>
              <a:defRPr/>
            </a:pPr>
            <a:r>
              <a:rPr lang="en-US" sz="1800" dirty="0">
                <a:cs typeface="Arial" panose="020B0604020202020204" pitchFamily="34" charset="0"/>
              </a:rPr>
              <a:t>Demographic Analysis</a:t>
            </a:r>
          </a:p>
          <a:p>
            <a:pPr marL="233789" indent="-233789" defTabSz="311719">
              <a:spcAft>
                <a:spcPts val="409"/>
              </a:spcAft>
              <a:buClr>
                <a:schemeClr val="accent2"/>
              </a:buClr>
              <a:defRPr/>
            </a:pPr>
            <a:r>
              <a:rPr lang="en-US" sz="1800" dirty="0">
                <a:cs typeface="Arial" panose="020B0604020202020204" pitchFamily="34" charset="0"/>
              </a:rPr>
              <a:t>Actuarial Alignment and Tiering Analysis</a:t>
            </a:r>
          </a:p>
          <a:p>
            <a:pPr marL="233789" indent="-233789" defTabSz="311719">
              <a:spcAft>
                <a:spcPts val="409"/>
              </a:spcAft>
              <a:buClr>
                <a:schemeClr val="accent2"/>
              </a:buClr>
              <a:defRPr/>
            </a:pPr>
            <a:r>
              <a:rPr lang="en-US" sz="1800" dirty="0">
                <a:cs typeface="Arial" panose="020B0604020202020204" pitchFamily="34" charset="0"/>
              </a:rPr>
              <a:t>High Case Analysis Tool (HCAT)</a:t>
            </a:r>
          </a:p>
          <a:p>
            <a:pPr marL="233789" indent="-233789" defTabSz="311719">
              <a:spcAft>
                <a:spcPts val="409"/>
              </a:spcAft>
              <a:buClr>
                <a:schemeClr val="accent2"/>
              </a:buClr>
              <a:defRPr/>
            </a:pPr>
            <a:r>
              <a:rPr lang="en-US" sz="1800" dirty="0">
                <a:cs typeface="Arial" panose="020B0604020202020204" pitchFamily="34" charset="0"/>
              </a:rPr>
              <a:t>Risk Pool Management Opportunity Analysis</a:t>
            </a:r>
          </a:p>
          <a:p>
            <a:pPr marL="233789" indent="-233789" defTabSz="311719">
              <a:spcAft>
                <a:spcPts val="409"/>
              </a:spcAft>
              <a:buClr>
                <a:schemeClr val="accent2"/>
              </a:buClr>
              <a:defRPr/>
            </a:pPr>
            <a:r>
              <a:rPr lang="en-US" sz="1800" dirty="0">
                <a:cs typeface="Arial" panose="020B0604020202020204" pitchFamily="34" charset="0"/>
              </a:rPr>
              <a:t>Pharmacy Plan Analysis</a:t>
            </a:r>
          </a:p>
          <a:p>
            <a:endParaRPr lang="en-US" sz="1800" dirty="0"/>
          </a:p>
        </p:txBody>
      </p:sp>
      <p:pic>
        <p:nvPicPr>
          <p:cNvPr id="9" name="Picture 8">
            <a:extLst>
              <a:ext uri="{FF2B5EF4-FFF2-40B4-BE49-F238E27FC236}">
                <a16:creationId xmlns:a16="http://schemas.microsoft.com/office/drawing/2014/main" id="{89846B89-2C8E-3226-D880-BD372C4D8766}"/>
              </a:ext>
            </a:extLst>
          </p:cNvPr>
          <p:cNvPicPr>
            <a:picLocks noChangeAspect="1"/>
          </p:cNvPicPr>
          <p:nvPr/>
        </p:nvPicPr>
        <p:blipFill>
          <a:blip r:embed="rId2"/>
          <a:stretch>
            <a:fillRect/>
          </a:stretch>
        </p:blipFill>
        <p:spPr>
          <a:xfrm>
            <a:off x="1633728" y="627643"/>
            <a:ext cx="3470851" cy="2638249"/>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C6E14672-B415-62EE-C221-2853F423E5F2}"/>
              </a:ext>
            </a:extLst>
          </p:cNvPr>
          <p:cNvPicPr>
            <a:picLocks noChangeAspect="1"/>
          </p:cNvPicPr>
          <p:nvPr/>
        </p:nvPicPr>
        <p:blipFill>
          <a:blip r:embed="rId3"/>
          <a:stretch>
            <a:fillRect/>
          </a:stretch>
        </p:blipFill>
        <p:spPr>
          <a:xfrm>
            <a:off x="4062597" y="2850711"/>
            <a:ext cx="4369846" cy="3259835"/>
          </a:xfrm>
          <a:prstGeom prst="rect">
            <a:avLst/>
          </a:prstGeom>
        </p:spPr>
      </p:pic>
      <p:pic>
        <p:nvPicPr>
          <p:cNvPr id="10" name="Picture 9">
            <a:extLst>
              <a:ext uri="{FF2B5EF4-FFF2-40B4-BE49-F238E27FC236}">
                <a16:creationId xmlns:a16="http://schemas.microsoft.com/office/drawing/2014/main" id="{8B401DEB-1BC2-E4CE-D13D-C91EEF91AB68}"/>
              </a:ext>
            </a:extLst>
          </p:cNvPr>
          <p:cNvPicPr>
            <a:picLocks noChangeAspect="1"/>
          </p:cNvPicPr>
          <p:nvPr/>
        </p:nvPicPr>
        <p:blipFill>
          <a:blip r:embed="rId4"/>
          <a:stretch>
            <a:fillRect/>
          </a:stretch>
        </p:blipFill>
        <p:spPr>
          <a:xfrm>
            <a:off x="0" y="2850711"/>
            <a:ext cx="4242816" cy="3319126"/>
          </a:xfrm>
          <a:prstGeom prst="rect">
            <a:avLst/>
          </a:prstGeom>
        </p:spPr>
      </p:pic>
    </p:spTree>
    <p:extLst>
      <p:ext uri="{BB962C8B-B14F-4D97-AF65-F5344CB8AC3E}">
        <p14:creationId xmlns:p14="http://schemas.microsoft.com/office/powerpoint/2010/main" val="105198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2F7E3E2-C12D-E971-86F0-9649BDD32016}"/>
              </a:ext>
            </a:extLst>
          </p:cNvPr>
          <p:cNvSpPr/>
          <p:nvPr/>
        </p:nvSpPr>
        <p:spPr>
          <a:xfrm>
            <a:off x="4982350" y="4215400"/>
            <a:ext cx="7136095" cy="160497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0338C1-1E5B-4842-5D53-2D57E6959E93}"/>
              </a:ext>
            </a:extLst>
          </p:cNvPr>
          <p:cNvSpPr>
            <a:spLocks noGrp="1"/>
          </p:cNvSpPr>
          <p:nvPr>
            <p:ph type="title"/>
          </p:nvPr>
        </p:nvSpPr>
        <p:spPr>
          <a:xfrm>
            <a:off x="78438" y="102910"/>
            <a:ext cx="11641996" cy="836715"/>
          </a:xfrm>
        </p:spPr>
        <p:txBody>
          <a:bodyPr/>
          <a:lstStyle/>
          <a:p>
            <a:r>
              <a:rPr lang="en-US" sz="2800" dirty="0"/>
              <a:t>Understanding the Impact of Plan Design and that Plan Design is Not Insurance </a:t>
            </a:r>
            <a:br>
              <a:rPr lang="en-US" sz="2400" dirty="0"/>
            </a:br>
            <a:r>
              <a:rPr lang="en-US" sz="1800" dirty="0"/>
              <a:t>Ex. </a:t>
            </a:r>
            <a:r>
              <a:rPr lang="en-US" sz="1800" i="1" dirty="0"/>
              <a:t>Ever had the lowest cost HDHP get the highest % increase? Anyone thought a MERP or HRA could stop the increases?</a:t>
            </a:r>
            <a:br>
              <a:rPr lang="en-US" sz="1800" i="1" dirty="0"/>
            </a:br>
            <a:endParaRPr lang="en-US" sz="1800" i="1" dirty="0">
              <a:solidFill>
                <a:schemeClr val="accent3">
                  <a:lumMod val="75000"/>
                </a:schemeClr>
              </a:solidFill>
            </a:endParaRPr>
          </a:p>
        </p:txBody>
      </p:sp>
      <p:sp>
        <p:nvSpPr>
          <p:cNvPr id="3" name="Content Placeholder 2">
            <a:extLst>
              <a:ext uri="{FF2B5EF4-FFF2-40B4-BE49-F238E27FC236}">
                <a16:creationId xmlns:a16="http://schemas.microsoft.com/office/drawing/2014/main" id="{AB07FDE1-2055-56B9-8059-76AA0C3FFAD5}"/>
              </a:ext>
            </a:extLst>
          </p:cNvPr>
          <p:cNvSpPr>
            <a:spLocks noGrp="1"/>
          </p:cNvSpPr>
          <p:nvPr>
            <p:ph sz="quarter" idx="10"/>
          </p:nvPr>
        </p:nvSpPr>
        <p:spPr>
          <a:xfrm>
            <a:off x="0" y="1428473"/>
            <a:ext cx="8278215" cy="3633030"/>
          </a:xfrm>
        </p:spPr>
        <p:txBody>
          <a:bodyPr/>
          <a:lstStyle/>
          <a:p>
            <a:pPr marL="175342" indent="-175342" defTabSz="467524">
              <a:lnSpc>
                <a:spcPct val="112000"/>
              </a:lnSpc>
              <a:spcBef>
                <a:spcPts val="0"/>
              </a:spcBef>
              <a:spcAft>
                <a:spcPts val="614"/>
              </a:spcAft>
              <a:buClr>
                <a:schemeClr val="accent1"/>
              </a:buClr>
              <a:buSzPct val="100000"/>
              <a:defRPr/>
            </a:pPr>
            <a:r>
              <a:rPr lang="en-US" sz="1800" dirty="0"/>
              <a:t>Leverage key metrics to understand awareness about resources and engagement in managing one’s health and well-being </a:t>
            </a:r>
          </a:p>
          <a:p>
            <a:pPr marL="175342" indent="-175342" defTabSz="467524">
              <a:lnSpc>
                <a:spcPct val="112000"/>
              </a:lnSpc>
              <a:spcBef>
                <a:spcPts val="0"/>
              </a:spcBef>
              <a:spcAft>
                <a:spcPts val="614"/>
              </a:spcAft>
              <a:buClr>
                <a:schemeClr val="accent1"/>
              </a:buClr>
              <a:buSzPct val="100000"/>
              <a:defRPr/>
            </a:pPr>
            <a:r>
              <a:rPr lang="en-US" sz="1800" dirty="0"/>
              <a:t>Detailed demographic information about conditions demonstrating risk to the health plan </a:t>
            </a:r>
          </a:p>
          <a:p>
            <a:pPr marL="175342" indent="-175342" defTabSz="467524">
              <a:lnSpc>
                <a:spcPct val="112000"/>
              </a:lnSpc>
              <a:spcBef>
                <a:spcPts val="0"/>
              </a:spcBef>
              <a:spcAft>
                <a:spcPts val="614"/>
              </a:spcAft>
              <a:buClr>
                <a:schemeClr val="accent1"/>
              </a:buClr>
              <a:buSzPct val="100000"/>
              <a:defRPr/>
            </a:pPr>
            <a:r>
              <a:rPr lang="en-US" sz="1800" dirty="0"/>
              <a:t>Analyze preventive care, pharmaceutical utilization</a:t>
            </a:r>
          </a:p>
          <a:p>
            <a:pPr marL="175342" indent="-175342" defTabSz="467524">
              <a:lnSpc>
                <a:spcPct val="112000"/>
              </a:lnSpc>
              <a:spcBef>
                <a:spcPts val="0"/>
              </a:spcBef>
              <a:spcAft>
                <a:spcPts val="614"/>
              </a:spcAft>
              <a:buClr>
                <a:schemeClr val="accent1"/>
              </a:buClr>
              <a:buSzPct val="100000"/>
              <a:defRPr/>
            </a:pPr>
            <a:r>
              <a:rPr lang="en-US" sz="1800" dirty="0"/>
              <a:t>What are the cost drivers for employees? Who’s driving these costs? </a:t>
            </a:r>
          </a:p>
          <a:p>
            <a:pPr marL="175342" indent="-175342" defTabSz="467524">
              <a:lnSpc>
                <a:spcPct val="112000"/>
              </a:lnSpc>
              <a:spcBef>
                <a:spcPts val="0"/>
              </a:spcBef>
              <a:spcAft>
                <a:spcPts val="614"/>
              </a:spcAft>
              <a:buClr>
                <a:schemeClr val="accent1"/>
              </a:buClr>
              <a:buSzPct val="100000"/>
              <a:defRPr/>
            </a:pPr>
            <a:r>
              <a:rPr lang="en-US" sz="1800" dirty="0"/>
              <a:t>Are members with chronic conditions taking their medication consistently?  </a:t>
            </a:r>
          </a:p>
          <a:p>
            <a:endParaRPr lang="en-US" sz="1800" dirty="0"/>
          </a:p>
        </p:txBody>
      </p:sp>
      <p:pic>
        <p:nvPicPr>
          <p:cNvPr id="4" name="Picture 3">
            <a:extLst>
              <a:ext uri="{FF2B5EF4-FFF2-40B4-BE49-F238E27FC236}">
                <a16:creationId xmlns:a16="http://schemas.microsoft.com/office/drawing/2014/main" id="{412EAD63-8651-8065-B5AD-2F56C3B21DF3}"/>
              </a:ext>
            </a:extLst>
          </p:cNvPr>
          <p:cNvPicPr>
            <a:picLocks noChangeAspect="1"/>
          </p:cNvPicPr>
          <p:nvPr/>
        </p:nvPicPr>
        <p:blipFill>
          <a:blip r:embed="rId2"/>
          <a:stretch>
            <a:fillRect/>
          </a:stretch>
        </p:blipFill>
        <p:spPr>
          <a:xfrm>
            <a:off x="7589018" y="2616017"/>
            <a:ext cx="4131416" cy="1528561"/>
          </a:xfrm>
          <a:prstGeom prst="rect">
            <a:avLst/>
          </a:prstGeom>
          <a:effectLst>
            <a:outerShdw blurRad="63500" sx="102000" sy="102000" algn="ctr" rotWithShape="0">
              <a:prstClr val="black">
                <a:alpha val="40000"/>
              </a:prstClr>
            </a:outerShdw>
          </a:effectLst>
        </p:spPr>
      </p:pic>
      <p:pic>
        <p:nvPicPr>
          <p:cNvPr id="5" name="Picture 4">
            <a:extLst>
              <a:ext uri="{FF2B5EF4-FFF2-40B4-BE49-F238E27FC236}">
                <a16:creationId xmlns:a16="http://schemas.microsoft.com/office/drawing/2014/main" id="{642F3923-87C8-B213-EA79-B597EFE6B5A9}"/>
              </a:ext>
            </a:extLst>
          </p:cNvPr>
          <p:cNvPicPr>
            <a:picLocks noChangeAspect="1"/>
          </p:cNvPicPr>
          <p:nvPr/>
        </p:nvPicPr>
        <p:blipFill>
          <a:blip r:embed="rId3"/>
          <a:stretch>
            <a:fillRect/>
          </a:stretch>
        </p:blipFill>
        <p:spPr>
          <a:xfrm>
            <a:off x="8550396" y="958052"/>
            <a:ext cx="3367295" cy="1657965"/>
          </a:xfrm>
          <a:prstGeom prst="rect">
            <a:avLst/>
          </a:prstGeom>
          <a:effectLst>
            <a:outerShdw blurRad="63500" sx="102000" sy="102000" algn="ctr" rotWithShape="0">
              <a:prstClr val="black">
                <a:alpha val="40000"/>
              </a:prstClr>
            </a:outerShdw>
          </a:effectLst>
        </p:spPr>
      </p:pic>
      <p:grpSp>
        <p:nvGrpSpPr>
          <p:cNvPr id="6" name="Group 5">
            <a:extLst>
              <a:ext uri="{FF2B5EF4-FFF2-40B4-BE49-F238E27FC236}">
                <a16:creationId xmlns:a16="http://schemas.microsoft.com/office/drawing/2014/main" id="{3766022F-E87E-0E18-4A68-314AC6CCB86A}"/>
              </a:ext>
            </a:extLst>
          </p:cNvPr>
          <p:cNvGrpSpPr/>
          <p:nvPr/>
        </p:nvGrpSpPr>
        <p:grpSpPr>
          <a:xfrm>
            <a:off x="47467" y="4409244"/>
            <a:ext cx="4887415" cy="1387659"/>
            <a:chOff x="2901427" y="-2330303"/>
            <a:chExt cx="6083300" cy="1727200"/>
          </a:xfrm>
          <a:effectLst>
            <a:outerShdw blurRad="63500" sx="102000" sy="102000" algn="ctr" rotWithShape="0">
              <a:prstClr val="black">
                <a:alpha val="40000"/>
              </a:prstClr>
            </a:outerShdw>
          </a:effectLst>
        </p:grpSpPr>
        <p:sp>
          <p:nvSpPr>
            <p:cNvPr id="7" name="Rectangle 6">
              <a:extLst>
                <a:ext uri="{FF2B5EF4-FFF2-40B4-BE49-F238E27FC236}">
                  <a16:creationId xmlns:a16="http://schemas.microsoft.com/office/drawing/2014/main" id="{FB0E2C74-A6EA-032B-669D-04362F7E22B1}"/>
                </a:ext>
              </a:extLst>
            </p:cNvPr>
            <p:cNvSpPr/>
            <p:nvPr/>
          </p:nvSpPr>
          <p:spPr>
            <a:xfrm>
              <a:off x="2904067" y="-2328333"/>
              <a:ext cx="6080660" cy="17218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a:extLst>
                <a:ext uri="{FF2B5EF4-FFF2-40B4-BE49-F238E27FC236}">
                  <a16:creationId xmlns:a16="http://schemas.microsoft.com/office/drawing/2014/main" id="{3958DEFB-EB95-A7A6-F69D-F3FED22ABF53}"/>
                </a:ext>
              </a:extLst>
            </p:cNvPr>
            <p:cNvPicPr>
              <a:picLocks noChangeAspect="1"/>
            </p:cNvPicPr>
            <p:nvPr/>
          </p:nvPicPr>
          <p:blipFill>
            <a:blip r:embed="rId4"/>
            <a:stretch>
              <a:fillRect/>
            </a:stretch>
          </p:blipFill>
          <p:spPr>
            <a:xfrm>
              <a:off x="2901427" y="-2330303"/>
              <a:ext cx="6083300" cy="1727200"/>
            </a:xfrm>
            <a:prstGeom prst="rect">
              <a:avLst/>
            </a:prstGeom>
          </p:spPr>
        </p:pic>
      </p:grpSp>
      <p:pic>
        <p:nvPicPr>
          <p:cNvPr id="9" name="Picture 8">
            <a:extLst>
              <a:ext uri="{FF2B5EF4-FFF2-40B4-BE49-F238E27FC236}">
                <a16:creationId xmlns:a16="http://schemas.microsoft.com/office/drawing/2014/main" id="{FF6A5094-A76A-2D0C-DE3F-A019A6695D62}"/>
              </a:ext>
            </a:extLst>
          </p:cNvPr>
          <p:cNvPicPr>
            <a:picLocks noChangeAspect="1"/>
          </p:cNvPicPr>
          <p:nvPr/>
        </p:nvPicPr>
        <p:blipFill>
          <a:blip r:embed="rId5"/>
          <a:stretch>
            <a:fillRect/>
          </a:stretch>
        </p:blipFill>
        <p:spPr>
          <a:xfrm>
            <a:off x="4982349" y="4191926"/>
            <a:ext cx="7136095" cy="1604977"/>
          </a:xfrm>
          <a:prstGeom prst="rect">
            <a:avLst/>
          </a:prstGeom>
        </p:spPr>
      </p:pic>
    </p:spTree>
    <p:extLst>
      <p:ext uri="{BB962C8B-B14F-4D97-AF65-F5344CB8AC3E}">
        <p14:creationId xmlns:p14="http://schemas.microsoft.com/office/powerpoint/2010/main" val="1134526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1749EC2-F0AC-79D4-24B4-05D477D0DC09}"/>
              </a:ext>
            </a:extLst>
          </p:cNvPr>
          <p:cNvPicPr>
            <a:picLocks noChangeAspect="1"/>
          </p:cNvPicPr>
          <p:nvPr/>
        </p:nvPicPr>
        <p:blipFill rotWithShape="1">
          <a:blip r:embed="rId2"/>
          <a:srcRect l="5348" r="5415"/>
          <a:stretch/>
        </p:blipFill>
        <p:spPr>
          <a:xfrm>
            <a:off x="1006695" y="3677595"/>
            <a:ext cx="10316633" cy="2060156"/>
          </a:xfrm>
          <a:prstGeom prst="rect">
            <a:avLst/>
          </a:prstGeom>
          <a:effectLst>
            <a:outerShdw blurRad="63500" sx="102000" sy="102000" algn="ctr" rotWithShape="0">
              <a:prstClr val="black">
                <a:alpha val="40000"/>
              </a:prstClr>
            </a:outerShdw>
          </a:effectLst>
        </p:spPr>
      </p:pic>
      <p:pic>
        <p:nvPicPr>
          <p:cNvPr id="7" name="Picture 6">
            <a:extLst>
              <a:ext uri="{FF2B5EF4-FFF2-40B4-BE49-F238E27FC236}">
                <a16:creationId xmlns:a16="http://schemas.microsoft.com/office/drawing/2014/main" id="{3A8D3D6C-9A75-3C4C-669A-DCA168C87508}"/>
              </a:ext>
            </a:extLst>
          </p:cNvPr>
          <p:cNvPicPr>
            <a:picLocks noChangeAspect="1"/>
          </p:cNvPicPr>
          <p:nvPr/>
        </p:nvPicPr>
        <p:blipFill>
          <a:blip r:embed="rId3"/>
          <a:stretch>
            <a:fillRect/>
          </a:stretch>
        </p:blipFill>
        <p:spPr>
          <a:xfrm>
            <a:off x="1440548" y="1178176"/>
            <a:ext cx="4577297" cy="2269700"/>
          </a:xfrm>
          <a:prstGeom prst="rect">
            <a:avLst/>
          </a:prstGeom>
          <a:effectLst>
            <a:outerShdw blurRad="63500" sx="102000" sy="102000" algn="ctr" rotWithShape="0">
              <a:prstClr val="black">
                <a:alpha val="40000"/>
              </a:prstClr>
            </a:outerShdw>
          </a:effectLst>
        </p:spPr>
      </p:pic>
      <p:pic>
        <p:nvPicPr>
          <p:cNvPr id="9" name="Picture 8">
            <a:extLst>
              <a:ext uri="{FF2B5EF4-FFF2-40B4-BE49-F238E27FC236}">
                <a16:creationId xmlns:a16="http://schemas.microsoft.com/office/drawing/2014/main" id="{D89D7985-8CBD-E8A1-22CF-0D147E173B75}"/>
              </a:ext>
            </a:extLst>
          </p:cNvPr>
          <p:cNvPicPr>
            <a:picLocks noChangeAspect="1"/>
          </p:cNvPicPr>
          <p:nvPr/>
        </p:nvPicPr>
        <p:blipFill>
          <a:blip r:embed="rId4"/>
          <a:stretch>
            <a:fillRect/>
          </a:stretch>
        </p:blipFill>
        <p:spPr>
          <a:xfrm>
            <a:off x="5886000" y="1684625"/>
            <a:ext cx="4847164" cy="1879829"/>
          </a:xfrm>
          <a:prstGeom prst="rect">
            <a:avLst/>
          </a:prstGeom>
          <a:effectLst>
            <a:outerShdw blurRad="63500" sx="102000" sy="102000" algn="ctr" rotWithShape="0">
              <a:prstClr val="black">
                <a:alpha val="40000"/>
              </a:prstClr>
            </a:outerShdw>
          </a:effectLst>
        </p:spPr>
      </p:pic>
      <p:sp>
        <p:nvSpPr>
          <p:cNvPr id="6" name="Title 1">
            <a:extLst>
              <a:ext uri="{FF2B5EF4-FFF2-40B4-BE49-F238E27FC236}">
                <a16:creationId xmlns:a16="http://schemas.microsoft.com/office/drawing/2014/main" id="{119489B5-5D0A-275A-38B8-00722D222F1D}"/>
              </a:ext>
            </a:extLst>
          </p:cNvPr>
          <p:cNvSpPr>
            <a:spLocks noGrp="1"/>
          </p:cNvSpPr>
          <p:nvPr>
            <p:ph type="title"/>
          </p:nvPr>
        </p:nvSpPr>
        <p:spPr>
          <a:xfrm>
            <a:off x="225991" y="242484"/>
            <a:ext cx="13982860" cy="1325563"/>
          </a:xfrm>
        </p:spPr>
        <p:txBody>
          <a:bodyPr/>
          <a:lstStyle/>
          <a:p>
            <a:pPr algn="l"/>
            <a:r>
              <a:rPr lang="en-US" sz="2800" dirty="0"/>
              <a:t>Understanding the Impact of Plan Design and that </a:t>
            </a:r>
            <a:r>
              <a:rPr lang="en-US" sz="2800" u="sng" dirty="0"/>
              <a:t>Plan Design is Not Insurance </a:t>
            </a:r>
            <a:br>
              <a:rPr lang="en-US" sz="2800" dirty="0"/>
            </a:br>
            <a:endParaRPr lang="en-US" sz="2800" dirty="0">
              <a:solidFill>
                <a:schemeClr val="accent3">
                  <a:lumMod val="75000"/>
                </a:schemeClr>
              </a:solidFill>
            </a:endParaRPr>
          </a:p>
        </p:txBody>
      </p:sp>
    </p:spTree>
    <p:extLst>
      <p:ext uri="{BB962C8B-B14F-4D97-AF65-F5344CB8AC3E}">
        <p14:creationId xmlns:p14="http://schemas.microsoft.com/office/powerpoint/2010/main" val="501813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AC96A-34FE-D47E-D726-F68E64C60653}"/>
              </a:ext>
            </a:extLst>
          </p:cNvPr>
          <p:cNvSpPr>
            <a:spLocks noGrp="1"/>
          </p:cNvSpPr>
          <p:nvPr>
            <p:ph type="title"/>
          </p:nvPr>
        </p:nvSpPr>
        <p:spPr>
          <a:xfrm>
            <a:off x="784624" y="91757"/>
            <a:ext cx="10599656" cy="1325563"/>
          </a:xfrm>
        </p:spPr>
        <p:txBody>
          <a:bodyPr/>
          <a:lstStyle/>
          <a:p>
            <a:r>
              <a:rPr lang="en-US" sz="4000" dirty="0"/>
              <a:t>How Underwriters Use Embedded AI</a:t>
            </a:r>
            <a:br>
              <a:rPr lang="en-US" sz="4000" dirty="0"/>
            </a:br>
            <a:r>
              <a:rPr lang="en-US" sz="1800" dirty="0">
                <a:solidFill>
                  <a:schemeClr val="accent3">
                    <a:lumMod val="75000"/>
                  </a:schemeClr>
                </a:solidFill>
              </a:rPr>
              <a:t>A repeatable workflow: ingest, score, validate, act and monitor in minutes vs. weeks or months!</a:t>
            </a:r>
          </a:p>
        </p:txBody>
      </p:sp>
      <p:sp>
        <p:nvSpPr>
          <p:cNvPr id="5" name="Shape 5">
            <a:extLst>
              <a:ext uri="{FF2B5EF4-FFF2-40B4-BE49-F238E27FC236}">
                <a16:creationId xmlns:a16="http://schemas.microsoft.com/office/drawing/2014/main" id="{A25CEE40-EDD5-5F05-2211-1681F4620C02}"/>
              </a:ext>
            </a:extLst>
          </p:cNvPr>
          <p:cNvSpPr/>
          <p:nvPr/>
        </p:nvSpPr>
        <p:spPr>
          <a:xfrm>
            <a:off x="557784" y="1481328"/>
            <a:ext cx="1938528" cy="4251960"/>
          </a:xfrm>
          <a:prstGeom prst="roundRect">
            <a:avLst>
              <a:gd name="adj" fmla="val 7075"/>
            </a:avLst>
          </a:prstGeom>
          <a:solidFill>
            <a:srgbClr val="FFFFFF"/>
          </a:solidFill>
          <a:ln w="12700">
            <a:solidFill>
              <a:srgbClr val="D9E2EC"/>
            </a:solidFill>
            <a:prstDash val="solid"/>
          </a:ln>
          <a:effectLst>
            <a:outerShdw blurRad="12700" dist="8890" dir="2700000" algn="bl" rotWithShape="0">
              <a:srgbClr val="000000">
                <a:alpha val="9000"/>
              </a:srgbClr>
            </a:outerShdw>
          </a:effectLst>
        </p:spPr>
        <p:txBody>
          <a:bodyPr/>
          <a:lstStyle/>
          <a:p>
            <a:endParaRPr lang="en-US"/>
          </a:p>
        </p:txBody>
      </p:sp>
      <p:sp>
        <p:nvSpPr>
          <p:cNvPr id="7" name="Shape 6">
            <a:extLst>
              <a:ext uri="{FF2B5EF4-FFF2-40B4-BE49-F238E27FC236}">
                <a16:creationId xmlns:a16="http://schemas.microsoft.com/office/drawing/2014/main" id="{F02BF003-7714-DCD9-0CC2-B8DF03181349}"/>
              </a:ext>
            </a:extLst>
          </p:cNvPr>
          <p:cNvSpPr/>
          <p:nvPr/>
        </p:nvSpPr>
        <p:spPr>
          <a:xfrm>
            <a:off x="1216152" y="1728216"/>
            <a:ext cx="594360" cy="594360"/>
          </a:xfrm>
          <a:prstGeom prst="ellipse">
            <a:avLst/>
          </a:prstGeom>
          <a:solidFill>
            <a:srgbClr val="0B2341"/>
          </a:solidFill>
          <a:ln w="12700">
            <a:solidFill>
              <a:srgbClr val="0B2341"/>
            </a:solidFill>
            <a:prstDash val="solid"/>
          </a:ln>
        </p:spPr>
        <p:txBody>
          <a:bodyPr/>
          <a:lstStyle/>
          <a:p>
            <a:endParaRPr lang="en-US"/>
          </a:p>
        </p:txBody>
      </p:sp>
      <p:sp>
        <p:nvSpPr>
          <p:cNvPr id="9" name="Text 7">
            <a:extLst>
              <a:ext uri="{FF2B5EF4-FFF2-40B4-BE49-F238E27FC236}">
                <a16:creationId xmlns:a16="http://schemas.microsoft.com/office/drawing/2014/main" id="{A7956ED1-CA57-0F1B-75A4-C56CC95BF218}"/>
              </a:ext>
            </a:extLst>
          </p:cNvPr>
          <p:cNvSpPr/>
          <p:nvPr/>
        </p:nvSpPr>
        <p:spPr>
          <a:xfrm>
            <a:off x="1216152" y="1856232"/>
            <a:ext cx="594360" cy="182880"/>
          </a:xfrm>
          <a:prstGeom prst="rect">
            <a:avLst/>
          </a:prstGeom>
          <a:noFill/>
          <a:ln/>
        </p:spPr>
        <p:txBody>
          <a:bodyPr wrap="square" lIns="0" tIns="0" rIns="0" bIns="0" rtlCol="0" anchor="ctr"/>
          <a:lstStyle/>
          <a:p>
            <a:pPr marL="0" indent="0" algn="ctr">
              <a:buNone/>
            </a:pPr>
            <a:r>
              <a:rPr lang="en-US" sz="1800" b="1">
                <a:solidFill>
                  <a:srgbClr val="FFFFFF"/>
                </a:solidFill>
              </a:rPr>
              <a:t>1</a:t>
            </a:r>
            <a:endParaRPr lang="en-US" sz="1800"/>
          </a:p>
        </p:txBody>
      </p:sp>
      <p:sp>
        <p:nvSpPr>
          <p:cNvPr id="11" name="Text 8">
            <a:extLst>
              <a:ext uri="{FF2B5EF4-FFF2-40B4-BE49-F238E27FC236}">
                <a16:creationId xmlns:a16="http://schemas.microsoft.com/office/drawing/2014/main" id="{71628169-7291-B23C-B4CE-ABEE676BB22E}"/>
              </a:ext>
            </a:extLst>
          </p:cNvPr>
          <p:cNvSpPr/>
          <p:nvPr/>
        </p:nvSpPr>
        <p:spPr>
          <a:xfrm>
            <a:off x="740664" y="2578608"/>
            <a:ext cx="1572768" cy="320040"/>
          </a:xfrm>
          <a:prstGeom prst="rect">
            <a:avLst/>
          </a:prstGeom>
          <a:noFill/>
          <a:ln/>
        </p:spPr>
        <p:txBody>
          <a:bodyPr wrap="square" lIns="0" tIns="0" rIns="0" bIns="0" rtlCol="0" anchor="ctr"/>
          <a:lstStyle/>
          <a:p>
            <a:pPr marL="0" indent="0" algn="ctr">
              <a:buNone/>
            </a:pPr>
            <a:r>
              <a:rPr lang="en-US" sz="2800" b="1">
                <a:solidFill>
                  <a:srgbClr val="0B2341"/>
                </a:solidFill>
              </a:rPr>
              <a:t>Ingest</a:t>
            </a:r>
            <a:endParaRPr lang="en-US" sz="2800"/>
          </a:p>
        </p:txBody>
      </p:sp>
      <p:sp>
        <p:nvSpPr>
          <p:cNvPr id="13" name="Text 9">
            <a:extLst>
              <a:ext uri="{FF2B5EF4-FFF2-40B4-BE49-F238E27FC236}">
                <a16:creationId xmlns:a16="http://schemas.microsoft.com/office/drawing/2014/main" id="{F87AE238-F5CC-D30B-C264-6243C73CBD89}"/>
              </a:ext>
            </a:extLst>
          </p:cNvPr>
          <p:cNvSpPr/>
          <p:nvPr/>
        </p:nvSpPr>
        <p:spPr>
          <a:xfrm>
            <a:off x="722376" y="3127248"/>
            <a:ext cx="1609344" cy="1371600"/>
          </a:xfrm>
          <a:prstGeom prst="rect">
            <a:avLst/>
          </a:prstGeom>
          <a:noFill/>
          <a:ln/>
        </p:spPr>
        <p:txBody>
          <a:bodyPr wrap="square" lIns="508" tIns="508" rIns="508" bIns="508" rtlCol="0" anchor="ctr">
            <a:normAutofit/>
          </a:bodyPr>
          <a:lstStyle/>
          <a:p>
            <a:pPr marL="0" indent="0" algn="ctr">
              <a:buNone/>
            </a:pPr>
            <a:r>
              <a:rPr lang="en-US" sz="1800">
                <a:solidFill>
                  <a:srgbClr val="111827"/>
                </a:solidFill>
              </a:rPr>
              <a:t>Claims, eligibility, Rx, plan design, provider contracts</a:t>
            </a:r>
            <a:endParaRPr lang="en-US" sz="1800"/>
          </a:p>
        </p:txBody>
      </p:sp>
      <p:sp>
        <p:nvSpPr>
          <p:cNvPr id="15" name="Shape 10">
            <a:extLst>
              <a:ext uri="{FF2B5EF4-FFF2-40B4-BE49-F238E27FC236}">
                <a16:creationId xmlns:a16="http://schemas.microsoft.com/office/drawing/2014/main" id="{0B1722E2-EFC5-8752-B962-C55AD9B8A01F}"/>
              </a:ext>
            </a:extLst>
          </p:cNvPr>
          <p:cNvSpPr/>
          <p:nvPr/>
        </p:nvSpPr>
        <p:spPr>
          <a:xfrm>
            <a:off x="2414016" y="3310128"/>
            <a:ext cx="384048" cy="530352"/>
          </a:xfrm>
          <a:prstGeom prst="chevron">
            <a:avLst/>
          </a:prstGeom>
          <a:solidFill>
            <a:srgbClr val="F05A28"/>
          </a:solidFill>
          <a:ln w="12700">
            <a:solidFill>
              <a:srgbClr val="F05A28"/>
            </a:solidFill>
            <a:prstDash val="solid"/>
          </a:ln>
        </p:spPr>
        <p:txBody>
          <a:bodyPr/>
          <a:lstStyle/>
          <a:p>
            <a:endParaRPr lang="en-US"/>
          </a:p>
        </p:txBody>
      </p:sp>
      <p:sp>
        <p:nvSpPr>
          <p:cNvPr id="17" name="Shape 11">
            <a:extLst>
              <a:ext uri="{FF2B5EF4-FFF2-40B4-BE49-F238E27FC236}">
                <a16:creationId xmlns:a16="http://schemas.microsoft.com/office/drawing/2014/main" id="{0C4C9743-3F33-EF63-B729-FD88F8A59E4B}"/>
              </a:ext>
            </a:extLst>
          </p:cNvPr>
          <p:cNvSpPr/>
          <p:nvPr/>
        </p:nvSpPr>
        <p:spPr>
          <a:xfrm>
            <a:off x="2825496" y="1481328"/>
            <a:ext cx="1938528" cy="4251960"/>
          </a:xfrm>
          <a:prstGeom prst="roundRect">
            <a:avLst>
              <a:gd name="adj" fmla="val 7075"/>
            </a:avLst>
          </a:prstGeom>
          <a:solidFill>
            <a:srgbClr val="F4F7FA"/>
          </a:solidFill>
          <a:ln w="12700">
            <a:solidFill>
              <a:srgbClr val="D9E2EC"/>
            </a:solidFill>
            <a:prstDash val="solid"/>
          </a:ln>
          <a:effectLst>
            <a:outerShdw blurRad="12700" dist="8890" dir="2700000" algn="bl" rotWithShape="0">
              <a:srgbClr val="000000">
                <a:alpha val="9000"/>
              </a:srgbClr>
            </a:outerShdw>
          </a:effectLst>
        </p:spPr>
        <p:txBody>
          <a:bodyPr/>
          <a:lstStyle/>
          <a:p>
            <a:endParaRPr lang="en-US"/>
          </a:p>
        </p:txBody>
      </p:sp>
      <p:sp>
        <p:nvSpPr>
          <p:cNvPr id="19" name="Shape 12">
            <a:extLst>
              <a:ext uri="{FF2B5EF4-FFF2-40B4-BE49-F238E27FC236}">
                <a16:creationId xmlns:a16="http://schemas.microsoft.com/office/drawing/2014/main" id="{26D37BC6-1CC6-7964-CDC5-D11F297044EB}"/>
              </a:ext>
            </a:extLst>
          </p:cNvPr>
          <p:cNvSpPr/>
          <p:nvPr/>
        </p:nvSpPr>
        <p:spPr>
          <a:xfrm>
            <a:off x="3483864" y="1728216"/>
            <a:ext cx="594360" cy="594360"/>
          </a:xfrm>
          <a:prstGeom prst="ellipse">
            <a:avLst/>
          </a:prstGeom>
          <a:solidFill>
            <a:srgbClr val="0B2341"/>
          </a:solidFill>
          <a:ln w="12700">
            <a:solidFill>
              <a:srgbClr val="0B2341"/>
            </a:solidFill>
            <a:prstDash val="solid"/>
          </a:ln>
        </p:spPr>
        <p:txBody>
          <a:bodyPr/>
          <a:lstStyle/>
          <a:p>
            <a:endParaRPr lang="en-US"/>
          </a:p>
        </p:txBody>
      </p:sp>
      <p:sp>
        <p:nvSpPr>
          <p:cNvPr id="21" name="Text 13">
            <a:extLst>
              <a:ext uri="{FF2B5EF4-FFF2-40B4-BE49-F238E27FC236}">
                <a16:creationId xmlns:a16="http://schemas.microsoft.com/office/drawing/2014/main" id="{3378D6CF-4760-27B0-66E0-91B216247D29}"/>
              </a:ext>
            </a:extLst>
          </p:cNvPr>
          <p:cNvSpPr/>
          <p:nvPr/>
        </p:nvSpPr>
        <p:spPr>
          <a:xfrm>
            <a:off x="3483864" y="1856232"/>
            <a:ext cx="594360" cy="182880"/>
          </a:xfrm>
          <a:prstGeom prst="rect">
            <a:avLst/>
          </a:prstGeom>
          <a:noFill/>
          <a:ln/>
        </p:spPr>
        <p:txBody>
          <a:bodyPr wrap="square" lIns="0" tIns="0" rIns="0" bIns="0" rtlCol="0" anchor="ctr"/>
          <a:lstStyle/>
          <a:p>
            <a:pPr marL="0" indent="0" algn="ctr">
              <a:buNone/>
            </a:pPr>
            <a:r>
              <a:rPr lang="en-US" sz="1800" b="1">
                <a:solidFill>
                  <a:srgbClr val="FFFFFF"/>
                </a:solidFill>
              </a:rPr>
              <a:t>2</a:t>
            </a:r>
            <a:endParaRPr lang="en-US" sz="1800"/>
          </a:p>
        </p:txBody>
      </p:sp>
      <p:sp>
        <p:nvSpPr>
          <p:cNvPr id="23" name="Text 14">
            <a:extLst>
              <a:ext uri="{FF2B5EF4-FFF2-40B4-BE49-F238E27FC236}">
                <a16:creationId xmlns:a16="http://schemas.microsoft.com/office/drawing/2014/main" id="{8AF7042C-60B2-7442-AAAE-FCCA53EFEA51}"/>
              </a:ext>
            </a:extLst>
          </p:cNvPr>
          <p:cNvSpPr/>
          <p:nvPr/>
        </p:nvSpPr>
        <p:spPr>
          <a:xfrm>
            <a:off x="3008376" y="2578608"/>
            <a:ext cx="1572768" cy="320040"/>
          </a:xfrm>
          <a:prstGeom prst="rect">
            <a:avLst/>
          </a:prstGeom>
          <a:noFill/>
          <a:ln/>
        </p:spPr>
        <p:txBody>
          <a:bodyPr wrap="square" lIns="0" tIns="0" rIns="0" bIns="0" rtlCol="0" anchor="ctr"/>
          <a:lstStyle/>
          <a:p>
            <a:pPr marL="0" indent="0" algn="ctr">
              <a:buNone/>
            </a:pPr>
            <a:r>
              <a:rPr lang="en-US" sz="2800" b="1">
                <a:solidFill>
                  <a:srgbClr val="0B2341"/>
                </a:solidFill>
              </a:rPr>
              <a:t>Detect</a:t>
            </a:r>
            <a:endParaRPr lang="en-US" sz="2800"/>
          </a:p>
        </p:txBody>
      </p:sp>
      <p:sp>
        <p:nvSpPr>
          <p:cNvPr id="25" name="Text 15">
            <a:extLst>
              <a:ext uri="{FF2B5EF4-FFF2-40B4-BE49-F238E27FC236}">
                <a16:creationId xmlns:a16="http://schemas.microsoft.com/office/drawing/2014/main" id="{3CFD0CBF-4A5A-0935-E96F-7CCF32349A0E}"/>
              </a:ext>
            </a:extLst>
          </p:cNvPr>
          <p:cNvSpPr/>
          <p:nvPr/>
        </p:nvSpPr>
        <p:spPr>
          <a:xfrm>
            <a:off x="2990088" y="3127248"/>
            <a:ext cx="1609344" cy="1371600"/>
          </a:xfrm>
          <a:prstGeom prst="rect">
            <a:avLst/>
          </a:prstGeom>
          <a:noFill/>
          <a:ln/>
        </p:spPr>
        <p:txBody>
          <a:bodyPr wrap="square" lIns="508" tIns="508" rIns="508" bIns="508" rtlCol="0" anchor="ctr">
            <a:normAutofit/>
          </a:bodyPr>
          <a:lstStyle/>
          <a:p>
            <a:pPr marL="0" indent="0" algn="ctr">
              <a:buNone/>
            </a:pPr>
            <a:r>
              <a:rPr lang="en-US" sz="1800">
                <a:solidFill>
                  <a:srgbClr val="111827"/>
                </a:solidFill>
              </a:rPr>
              <a:t>Anomaly scoring, clustering, benchmarks, duplicate logic</a:t>
            </a:r>
            <a:endParaRPr lang="en-US" sz="1800"/>
          </a:p>
        </p:txBody>
      </p:sp>
      <p:sp>
        <p:nvSpPr>
          <p:cNvPr id="27" name="Shape 16">
            <a:extLst>
              <a:ext uri="{FF2B5EF4-FFF2-40B4-BE49-F238E27FC236}">
                <a16:creationId xmlns:a16="http://schemas.microsoft.com/office/drawing/2014/main" id="{F6502A35-3EAD-93BC-1D83-4643860DC536}"/>
              </a:ext>
            </a:extLst>
          </p:cNvPr>
          <p:cNvSpPr/>
          <p:nvPr/>
        </p:nvSpPr>
        <p:spPr>
          <a:xfrm>
            <a:off x="4681728" y="3310128"/>
            <a:ext cx="384048" cy="530352"/>
          </a:xfrm>
          <a:prstGeom prst="chevron">
            <a:avLst/>
          </a:prstGeom>
          <a:solidFill>
            <a:srgbClr val="F05A28"/>
          </a:solidFill>
          <a:ln w="12700">
            <a:solidFill>
              <a:srgbClr val="F05A28"/>
            </a:solidFill>
            <a:prstDash val="solid"/>
          </a:ln>
        </p:spPr>
        <p:txBody>
          <a:bodyPr/>
          <a:lstStyle/>
          <a:p>
            <a:endParaRPr lang="en-US"/>
          </a:p>
        </p:txBody>
      </p:sp>
      <p:sp>
        <p:nvSpPr>
          <p:cNvPr id="29" name="Shape 17">
            <a:extLst>
              <a:ext uri="{FF2B5EF4-FFF2-40B4-BE49-F238E27FC236}">
                <a16:creationId xmlns:a16="http://schemas.microsoft.com/office/drawing/2014/main" id="{F688C6C9-7B88-0F42-66D3-310A1B71B5F4}"/>
              </a:ext>
            </a:extLst>
          </p:cNvPr>
          <p:cNvSpPr/>
          <p:nvPr/>
        </p:nvSpPr>
        <p:spPr>
          <a:xfrm>
            <a:off x="5093208" y="1481328"/>
            <a:ext cx="1938528" cy="4251960"/>
          </a:xfrm>
          <a:prstGeom prst="roundRect">
            <a:avLst>
              <a:gd name="adj" fmla="val 7075"/>
            </a:avLst>
          </a:prstGeom>
          <a:solidFill>
            <a:srgbClr val="FFFFFF"/>
          </a:solidFill>
          <a:ln w="12700">
            <a:solidFill>
              <a:srgbClr val="D9E2EC"/>
            </a:solidFill>
            <a:prstDash val="solid"/>
          </a:ln>
          <a:effectLst>
            <a:outerShdw blurRad="12700" dist="8890" dir="2700000" algn="bl" rotWithShape="0">
              <a:srgbClr val="000000">
                <a:alpha val="9000"/>
              </a:srgbClr>
            </a:outerShdw>
          </a:effectLst>
        </p:spPr>
        <p:txBody>
          <a:bodyPr/>
          <a:lstStyle/>
          <a:p>
            <a:endParaRPr lang="en-US"/>
          </a:p>
        </p:txBody>
      </p:sp>
      <p:sp>
        <p:nvSpPr>
          <p:cNvPr id="31" name="Shape 18">
            <a:extLst>
              <a:ext uri="{FF2B5EF4-FFF2-40B4-BE49-F238E27FC236}">
                <a16:creationId xmlns:a16="http://schemas.microsoft.com/office/drawing/2014/main" id="{0B090912-44A6-F5E0-07C6-B151F3E01485}"/>
              </a:ext>
            </a:extLst>
          </p:cNvPr>
          <p:cNvSpPr/>
          <p:nvPr/>
        </p:nvSpPr>
        <p:spPr>
          <a:xfrm>
            <a:off x="5751576" y="1728216"/>
            <a:ext cx="594360" cy="594360"/>
          </a:xfrm>
          <a:prstGeom prst="ellipse">
            <a:avLst/>
          </a:prstGeom>
          <a:solidFill>
            <a:srgbClr val="0B2341"/>
          </a:solidFill>
          <a:ln w="12700">
            <a:solidFill>
              <a:srgbClr val="0B2341"/>
            </a:solidFill>
            <a:prstDash val="solid"/>
          </a:ln>
        </p:spPr>
        <p:txBody>
          <a:bodyPr/>
          <a:lstStyle/>
          <a:p>
            <a:endParaRPr lang="en-US"/>
          </a:p>
        </p:txBody>
      </p:sp>
      <p:sp>
        <p:nvSpPr>
          <p:cNvPr id="33" name="Text 19">
            <a:extLst>
              <a:ext uri="{FF2B5EF4-FFF2-40B4-BE49-F238E27FC236}">
                <a16:creationId xmlns:a16="http://schemas.microsoft.com/office/drawing/2014/main" id="{3978CBA1-0397-6E86-754A-A3068D6F0A4C}"/>
              </a:ext>
            </a:extLst>
          </p:cNvPr>
          <p:cNvSpPr/>
          <p:nvPr/>
        </p:nvSpPr>
        <p:spPr>
          <a:xfrm>
            <a:off x="5751576" y="1856232"/>
            <a:ext cx="594360" cy="182880"/>
          </a:xfrm>
          <a:prstGeom prst="rect">
            <a:avLst/>
          </a:prstGeom>
          <a:noFill/>
          <a:ln/>
        </p:spPr>
        <p:txBody>
          <a:bodyPr wrap="square" lIns="0" tIns="0" rIns="0" bIns="0" rtlCol="0" anchor="ctr"/>
          <a:lstStyle/>
          <a:p>
            <a:pPr marL="0" indent="0" algn="ctr">
              <a:buNone/>
            </a:pPr>
            <a:r>
              <a:rPr lang="en-US" sz="1800" b="1">
                <a:solidFill>
                  <a:srgbClr val="FFFFFF"/>
                </a:solidFill>
              </a:rPr>
              <a:t>3</a:t>
            </a:r>
            <a:endParaRPr lang="en-US" sz="1800"/>
          </a:p>
        </p:txBody>
      </p:sp>
      <p:sp>
        <p:nvSpPr>
          <p:cNvPr id="35" name="Text 20">
            <a:extLst>
              <a:ext uri="{FF2B5EF4-FFF2-40B4-BE49-F238E27FC236}">
                <a16:creationId xmlns:a16="http://schemas.microsoft.com/office/drawing/2014/main" id="{BB73EAE2-4A4D-1555-D802-2ED3544869C0}"/>
              </a:ext>
            </a:extLst>
          </p:cNvPr>
          <p:cNvSpPr/>
          <p:nvPr/>
        </p:nvSpPr>
        <p:spPr>
          <a:xfrm>
            <a:off x="5276088" y="2578608"/>
            <a:ext cx="1572768" cy="320040"/>
          </a:xfrm>
          <a:prstGeom prst="rect">
            <a:avLst/>
          </a:prstGeom>
          <a:noFill/>
          <a:ln/>
        </p:spPr>
        <p:txBody>
          <a:bodyPr wrap="square" lIns="0" tIns="0" rIns="0" bIns="0" rtlCol="0" anchor="ctr"/>
          <a:lstStyle/>
          <a:p>
            <a:pPr marL="0" indent="0" algn="ctr">
              <a:buNone/>
            </a:pPr>
            <a:r>
              <a:rPr lang="en-US" sz="2800" b="1">
                <a:solidFill>
                  <a:srgbClr val="0B2341"/>
                </a:solidFill>
              </a:rPr>
              <a:t>Validate</a:t>
            </a:r>
            <a:endParaRPr lang="en-US" sz="2800"/>
          </a:p>
        </p:txBody>
      </p:sp>
      <p:sp>
        <p:nvSpPr>
          <p:cNvPr id="37" name="Text 21">
            <a:extLst>
              <a:ext uri="{FF2B5EF4-FFF2-40B4-BE49-F238E27FC236}">
                <a16:creationId xmlns:a16="http://schemas.microsoft.com/office/drawing/2014/main" id="{76F4278D-52A0-E2C2-441F-F3AED289F7A7}"/>
              </a:ext>
            </a:extLst>
          </p:cNvPr>
          <p:cNvSpPr/>
          <p:nvPr/>
        </p:nvSpPr>
        <p:spPr>
          <a:xfrm>
            <a:off x="5257800" y="3127248"/>
            <a:ext cx="1609344" cy="1371600"/>
          </a:xfrm>
          <a:prstGeom prst="rect">
            <a:avLst/>
          </a:prstGeom>
          <a:noFill/>
          <a:ln/>
        </p:spPr>
        <p:txBody>
          <a:bodyPr wrap="square" lIns="508" tIns="508" rIns="508" bIns="508" rtlCol="0" anchor="ctr">
            <a:normAutofit/>
          </a:bodyPr>
          <a:lstStyle/>
          <a:p>
            <a:pPr marL="0" indent="0" algn="ctr">
              <a:buNone/>
            </a:pPr>
            <a:r>
              <a:rPr lang="en-US" sz="1800">
                <a:solidFill>
                  <a:srgbClr val="111827"/>
                </a:solidFill>
              </a:rPr>
              <a:t>Clinical, pharmacy and underwriting team review</a:t>
            </a:r>
            <a:endParaRPr lang="en-US" sz="1800"/>
          </a:p>
        </p:txBody>
      </p:sp>
      <p:sp>
        <p:nvSpPr>
          <p:cNvPr id="39" name="Shape 22">
            <a:extLst>
              <a:ext uri="{FF2B5EF4-FFF2-40B4-BE49-F238E27FC236}">
                <a16:creationId xmlns:a16="http://schemas.microsoft.com/office/drawing/2014/main" id="{418DF21D-844E-9C6E-3BF5-7DEA6CFF1148}"/>
              </a:ext>
            </a:extLst>
          </p:cNvPr>
          <p:cNvSpPr/>
          <p:nvPr/>
        </p:nvSpPr>
        <p:spPr>
          <a:xfrm>
            <a:off x="6949440" y="3310128"/>
            <a:ext cx="384048" cy="530352"/>
          </a:xfrm>
          <a:prstGeom prst="chevron">
            <a:avLst/>
          </a:prstGeom>
          <a:solidFill>
            <a:srgbClr val="F05A28"/>
          </a:solidFill>
          <a:ln w="12700">
            <a:solidFill>
              <a:srgbClr val="F05A28"/>
            </a:solidFill>
            <a:prstDash val="solid"/>
          </a:ln>
        </p:spPr>
        <p:txBody>
          <a:bodyPr/>
          <a:lstStyle/>
          <a:p>
            <a:endParaRPr lang="en-US"/>
          </a:p>
        </p:txBody>
      </p:sp>
      <p:sp>
        <p:nvSpPr>
          <p:cNvPr id="41" name="Shape 23">
            <a:extLst>
              <a:ext uri="{FF2B5EF4-FFF2-40B4-BE49-F238E27FC236}">
                <a16:creationId xmlns:a16="http://schemas.microsoft.com/office/drawing/2014/main" id="{25E054BD-C9BD-B97A-B2B8-9EA2C2B73289}"/>
              </a:ext>
            </a:extLst>
          </p:cNvPr>
          <p:cNvSpPr/>
          <p:nvPr/>
        </p:nvSpPr>
        <p:spPr>
          <a:xfrm>
            <a:off x="7360920" y="1481328"/>
            <a:ext cx="1938528" cy="4251960"/>
          </a:xfrm>
          <a:prstGeom prst="roundRect">
            <a:avLst>
              <a:gd name="adj" fmla="val 7075"/>
            </a:avLst>
          </a:prstGeom>
          <a:solidFill>
            <a:srgbClr val="F4F7FA"/>
          </a:solidFill>
          <a:ln w="12700">
            <a:solidFill>
              <a:srgbClr val="D9E2EC"/>
            </a:solidFill>
            <a:prstDash val="solid"/>
          </a:ln>
          <a:effectLst>
            <a:outerShdw blurRad="12700" dist="8890" dir="2700000" algn="bl" rotWithShape="0">
              <a:srgbClr val="000000">
                <a:alpha val="9000"/>
              </a:srgbClr>
            </a:outerShdw>
          </a:effectLst>
        </p:spPr>
        <p:txBody>
          <a:bodyPr/>
          <a:lstStyle/>
          <a:p>
            <a:endParaRPr lang="en-US"/>
          </a:p>
        </p:txBody>
      </p:sp>
      <p:sp>
        <p:nvSpPr>
          <p:cNvPr id="43" name="Shape 24">
            <a:extLst>
              <a:ext uri="{FF2B5EF4-FFF2-40B4-BE49-F238E27FC236}">
                <a16:creationId xmlns:a16="http://schemas.microsoft.com/office/drawing/2014/main" id="{AEF21CFC-0504-4FD8-11F7-EAF82357496B}"/>
              </a:ext>
            </a:extLst>
          </p:cNvPr>
          <p:cNvSpPr/>
          <p:nvPr/>
        </p:nvSpPr>
        <p:spPr>
          <a:xfrm>
            <a:off x="8019288" y="1728216"/>
            <a:ext cx="594360" cy="594360"/>
          </a:xfrm>
          <a:prstGeom prst="ellipse">
            <a:avLst/>
          </a:prstGeom>
          <a:solidFill>
            <a:srgbClr val="0B2341"/>
          </a:solidFill>
          <a:ln w="12700">
            <a:solidFill>
              <a:srgbClr val="0B2341"/>
            </a:solidFill>
            <a:prstDash val="solid"/>
          </a:ln>
        </p:spPr>
        <p:txBody>
          <a:bodyPr/>
          <a:lstStyle/>
          <a:p>
            <a:endParaRPr lang="en-US"/>
          </a:p>
        </p:txBody>
      </p:sp>
      <p:sp>
        <p:nvSpPr>
          <p:cNvPr id="45" name="Text 25">
            <a:extLst>
              <a:ext uri="{FF2B5EF4-FFF2-40B4-BE49-F238E27FC236}">
                <a16:creationId xmlns:a16="http://schemas.microsoft.com/office/drawing/2014/main" id="{883B7556-67B8-B7F6-F0BE-BD1852114FD8}"/>
              </a:ext>
            </a:extLst>
          </p:cNvPr>
          <p:cNvSpPr/>
          <p:nvPr/>
        </p:nvSpPr>
        <p:spPr>
          <a:xfrm>
            <a:off x="8019288" y="1856232"/>
            <a:ext cx="594360" cy="182880"/>
          </a:xfrm>
          <a:prstGeom prst="rect">
            <a:avLst/>
          </a:prstGeom>
          <a:noFill/>
          <a:ln/>
        </p:spPr>
        <p:txBody>
          <a:bodyPr wrap="square" lIns="0" tIns="0" rIns="0" bIns="0" rtlCol="0" anchor="ctr"/>
          <a:lstStyle/>
          <a:p>
            <a:pPr marL="0" indent="0" algn="ctr">
              <a:buNone/>
            </a:pPr>
            <a:r>
              <a:rPr lang="en-US" sz="1800" b="1">
                <a:solidFill>
                  <a:srgbClr val="FFFFFF"/>
                </a:solidFill>
              </a:rPr>
              <a:t>4</a:t>
            </a:r>
            <a:endParaRPr lang="en-US" sz="1800"/>
          </a:p>
        </p:txBody>
      </p:sp>
      <p:sp>
        <p:nvSpPr>
          <p:cNvPr id="47" name="Text 26">
            <a:extLst>
              <a:ext uri="{FF2B5EF4-FFF2-40B4-BE49-F238E27FC236}">
                <a16:creationId xmlns:a16="http://schemas.microsoft.com/office/drawing/2014/main" id="{606BAFE0-4824-26D0-0AC6-0A0CD7D52520}"/>
              </a:ext>
            </a:extLst>
          </p:cNvPr>
          <p:cNvSpPr/>
          <p:nvPr/>
        </p:nvSpPr>
        <p:spPr>
          <a:xfrm>
            <a:off x="7543800" y="2578608"/>
            <a:ext cx="1572768" cy="320040"/>
          </a:xfrm>
          <a:prstGeom prst="rect">
            <a:avLst/>
          </a:prstGeom>
          <a:noFill/>
          <a:ln/>
        </p:spPr>
        <p:txBody>
          <a:bodyPr wrap="square" lIns="0" tIns="0" rIns="0" bIns="0" rtlCol="0" anchor="ctr"/>
          <a:lstStyle/>
          <a:p>
            <a:pPr marL="0" indent="0" algn="ctr">
              <a:buNone/>
            </a:pPr>
            <a:r>
              <a:rPr lang="en-US" sz="2800" b="1">
                <a:solidFill>
                  <a:srgbClr val="0B2341"/>
                </a:solidFill>
              </a:rPr>
              <a:t>Act</a:t>
            </a:r>
            <a:endParaRPr lang="en-US" sz="2800"/>
          </a:p>
        </p:txBody>
      </p:sp>
      <p:sp>
        <p:nvSpPr>
          <p:cNvPr id="49" name="Text 27">
            <a:extLst>
              <a:ext uri="{FF2B5EF4-FFF2-40B4-BE49-F238E27FC236}">
                <a16:creationId xmlns:a16="http://schemas.microsoft.com/office/drawing/2014/main" id="{3BAC633F-8C58-5947-882B-F59A03A4A689}"/>
              </a:ext>
            </a:extLst>
          </p:cNvPr>
          <p:cNvSpPr/>
          <p:nvPr/>
        </p:nvSpPr>
        <p:spPr>
          <a:xfrm>
            <a:off x="7525512" y="3127248"/>
            <a:ext cx="1609344" cy="1371600"/>
          </a:xfrm>
          <a:prstGeom prst="rect">
            <a:avLst/>
          </a:prstGeom>
          <a:noFill/>
          <a:ln/>
        </p:spPr>
        <p:txBody>
          <a:bodyPr wrap="square" lIns="508" tIns="508" rIns="508" bIns="508" rtlCol="0" anchor="ctr">
            <a:normAutofit lnSpcReduction="10000"/>
          </a:bodyPr>
          <a:lstStyle/>
          <a:p>
            <a:pPr marL="0" indent="0" algn="ctr">
              <a:buNone/>
            </a:pPr>
            <a:r>
              <a:rPr lang="en-US" sz="1800">
                <a:solidFill>
                  <a:srgbClr val="111827"/>
                </a:solidFill>
              </a:rPr>
              <a:t>Edit rules, care routing, Rx management, network steerage</a:t>
            </a:r>
            <a:endParaRPr lang="en-US" sz="1800"/>
          </a:p>
        </p:txBody>
      </p:sp>
      <p:sp>
        <p:nvSpPr>
          <p:cNvPr id="51" name="Shape 28">
            <a:extLst>
              <a:ext uri="{FF2B5EF4-FFF2-40B4-BE49-F238E27FC236}">
                <a16:creationId xmlns:a16="http://schemas.microsoft.com/office/drawing/2014/main" id="{1D21FF4D-72AD-1A1B-4DD4-3A5EA68D16BC}"/>
              </a:ext>
            </a:extLst>
          </p:cNvPr>
          <p:cNvSpPr/>
          <p:nvPr/>
        </p:nvSpPr>
        <p:spPr>
          <a:xfrm>
            <a:off x="9217152" y="3310128"/>
            <a:ext cx="384048" cy="530352"/>
          </a:xfrm>
          <a:prstGeom prst="chevron">
            <a:avLst/>
          </a:prstGeom>
          <a:solidFill>
            <a:srgbClr val="F05A28"/>
          </a:solidFill>
          <a:ln w="12700">
            <a:solidFill>
              <a:srgbClr val="F05A28"/>
            </a:solidFill>
            <a:prstDash val="solid"/>
          </a:ln>
        </p:spPr>
        <p:txBody>
          <a:bodyPr/>
          <a:lstStyle/>
          <a:p>
            <a:endParaRPr lang="en-US"/>
          </a:p>
        </p:txBody>
      </p:sp>
      <p:sp>
        <p:nvSpPr>
          <p:cNvPr id="53" name="Shape 29">
            <a:extLst>
              <a:ext uri="{FF2B5EF4-FFF2-40B4-BE49-F238E27FC236}">
                <a16:creationId xmlns:a16="http://schemas.microsoft.com/office/drawing/2014/main" id="{90B89CA0-6A9D-4F50-9DAA-0DCCB467477A}"/>
              </a:ext>
            </a:extLst>
          </p:cNvPr>
          <p:cNvSpPr/>
          <p:nvPr/>
        </p:nvSpPr>
        <p:spPr>
          <a:xfrm>
            <a:off x="9628632" y="1481328"/>
            <a:ext cx="1938528" cy="4251960"/>
          </a:xfrm>
          <a:prstGeom prst="roundRect">
            <a:avLst>
              <a:gd name="adj" fmla="val 7075"/>
            </a:avLst>
          </a:prstGeom>
          <a:solidFill>
            <a:srgbClr val="FFFFFF"/>
          </a:solidFill>
          <a:ln w="12700">
            <a:solidFill>
              <a:srgbClr val="D9E2EC"/>
            </a:solidFill>
            <a:prstDash val="solid"/>
          </a:ln>
          <a:effectLst>
            <a:outerShdw blurRad="12700" dist="8890" dir="2700000" algn="bl" rotWithShape="0">
              <a:srgbClr val="000000">
                <a:alpha val="9000"/>
              </a:srgbClr>
            </a:outerShdw>
          </a:effectLst>
        </p:spPr>
        <p:txBody>
          <a:bodyPr/>
          <a:lstStyle/>
          <a:p>
            <a:endParaRPr lang="en-US"/>
          </a:p>
        </p:txBody>
      </p:sp>
      <p:sp>
        <p:nvSpPr>
          <p:cNvPr id="55" name="Shape 30">
            <a:extLst>
              <a:ext uri="{FF2B5EF4-FFF2-40B4-BE49-F238E27FC236}">
                <a16:creationId xmlns:a16="http://schemas.microsoft.com/office/drawing/2014/main" id="{7DE0D03C-073B-42CD-5222-962B7EFAD5DF}"/>
              </a:ext>
            </a:extLst>
          </p:cNvPr>
          <p:cNvSpPr/>
          <p:nvPr/>
        </p:nvSpPr>
        <p:spPr>
          <a:xfrm>
            <a:off x="10287000" y="1728216"/>
            <a:ext cx="594360" cy="594360"/>
          </a:xfrm>
          <a:prstGeom prst="ellipse">
            <a:avLst/>
          </a:prstGeom>
          <a:solidFill>
            <a:srgbClr val="F05A28"/>
          </a:solidFill>
          <a:ln w="12700">
            <a:solidFill>
              <a:srgbClr val="F05A28"/>
            </a:solidFill>
            <a:prstDash val="solid"/>
          </a:ln>
        </p:spPr>
        <p:txBody>
          <a:bodyPr/>
          <a:lstStyle/>
          <a:p>
            <a:endParaRPr lang="en-US"/>
          </a:p>
        </p:txBody>
      </p:sp>
      <p:sp>
        <p:nvSpPr>
          <p:cNvPr id="57" name="Text 31">
            <a:extLst>
              <a:ext uri="{FF2B5EF4-FFF2-40B4-BE49-F238E27FC236}">
                <a16:creationId xmlns:a16="http://schemas.microsoft.com/office/drawing/2014/main" id="{6D1B4619-5CC8-FB16-4A27-B629FCE0C322}"/>
              </a:ext>
            </a:extLst>
          </p:cNvPr>
          <p:cNvSpPr/>
          <p:nvPr/>
        </p:nvSpPr>
        <p:spPr>
          <a:xfrm>
            <a:off x="10287000" y="1856232"/>
            <a:ext cx="594360" cy="182880"/>
          </a:xfrm>
          <a:prstGeom prst="rect">
            <a:avLst/>
          </a:prstGeom>
          <a:noFill/>
          <a:ln/>
        </p:spPr>
        <p:txBody>
          <a:bodyPr wrap="square" lIns="0" tIns="0" rIns="0" bIns="0" rtlCol="0" anchor="ctr"/>
          <a:lstStyle/>
          <a:p>
            <a:pPr marL="0" indent="0" algn="ctr">
              <a:buNone/>
            </a:pPr>
            <a:r>
              <a:rPr lang="en-US" sz="1800" b="1">
                <a:solidFill>
                  <a:srgbClr val="FFFFFF"/>
                </a:solidFill>
              </a:rPr>
              <a:t>5</a:t>
            </a:r>
            <a:endParaRPr lang="en-US" sz="1800"/>
          </a:p>
        </p:txBody>
      </p:sp>
      <p:sp>
        <p:nvSpPr>
          <p:cNvPr id="59" name="Text 32">
            <a:extLst>
              <a:ext uri="{FF2B5EF4-FFF2-40B4-BE49-F238E27FC236}">
                <a16:creationId xmlns:a16="http://schemas.microsoft.com/office/drawing/2014/main" id="{FA2811EB-35BD-E4BB-8FDF-310BDB532282}"/>
              </a:ext>
            </a:extLst>
          </p:cNvPr>
          <p:cNvSpPr/>
          <p:nvPr/>
        </p:nvSpPr>
        <p:spPr>
          <a:xfrm>
            <a:off x="9811512" y="2578608"/>
            <a:ext cx="1572768" cy="320040"/>
          </a:xfrm>
          <a:prstGeom prst="rect">
            <a:avLst/>
          </a:prstGeom>
          <a:noFill/>
          <a:ln/>
        </p:spPr>
        <p:txBody>
          <a:bodyPr wrap="square" lIns="0" tIns="0" rIns="0" bIns="0" rtlCol="0" anchor="ctr"/>
          <a:lstStyle/>
          <a:p>
            <a:pPr marL="0" indent="0" algn="ctr">
              <a:buNone/>
            </a:pPr>
            <a:r>
              <a:rPr lang="en-US" sz="2800" b="1">
                <a:solidFill>
                  <a:srgbClr val="0B2341"/>
                </a:solidFill>
              </a:rPr>
              <a:t>Forecast</a:t>
            </a:r>
            <a:endParaRPr lang="en-US" sz="2800"/>
          </a:p>
        </p:txBody>
      </p:sp>
      <p:sp>
        <p:nvSpPr>
          <p:cNvPr id="61" name="Text 33">
            <a:extLst>
              <a:ext uri="{FF2B5EF4-FFF2-40B4-BE49-F238E27FC236}">
                <a16:creationId xmlns:a16="http://schemas.microsoft.com/office/drawing/2014/main" id="{013B7EA1-DB29-6C63-9B97-927B2382AA74}"/>
              </a:ext>
            </a:extLst>
          </p:cNvPr>
          <p:cNvSpPr/>
          <p:nvPr/>
        </p:nvSpPr>
        <p:spPr>
          <a:xfrm>
            <a:off x="9793224" y="3127248"/>
            <a:ext cx="1609344" cy="1371600"/>
          </a:xfrm>
          <a:prstGeom prst="rect">
            <a:avLst/>
          </a:prstGeom>
          <a:noFill/>
          <a:ln/>
        </p:spPr>
        <p:txBody>
          <a:bodyPr wrap="square" lIns="508" tIns="508" rIns="508" bIns="508" rtlCol="0" anchor="ctr">
            <a:normAutofit lnSpcReduction="10000"/>
          </a:bodyPr>
          <a:lstStyle/>
          <a:p>
            <a:pPr marL="0" indent="0" algn="ctr">
              <a:buNone/>
            </a:pPr>
            <a:r>
              <a:rPr lang="en-US" sz="1800">
                <a:solidFill>
                  <a:srgbClr val="111827"/>
                </a:solidFill>
              </a:rPr>
              <a:t>Renewal projection, high-cost claimant probability, trend mitigation</a:t>
            </a:r>
            <a:endParaRPr lang="en-US" sz="1800"/>
          </a:p>
        </p:txBody>
      </p:sp>
    </p:spTree>
    <p:extLst>
      <p:ext uri="{BB962C8B-B14F-4D97-AF65-F5344CB8AC3E}">
        <p14:creationId xmlns:p14="http://schemas.microsoft.com/office/powerpoint/2010/main" val="828375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2DC6-A451-F191-6260-6DB1AFA37A64}"/>
              </a:ext>
            </a:extLst>
          </p:cNvPr>
          <p:cNvSpPr>
            <a:spLocks noGrp="1"/>
          </p:cNvSpPr>
          <p:nvPr>
            <p:ph type="title"/>
          </p:nvPr>
        </p:nvSpPr>
        <p:spPr>
          <a:xfrm>
            <a:off x="726712" y="0"/>
            <a:ext cx="11178776" cy="1325563"/>
          </a:xfrm>
        </p:spPr>
        <p:txBody>
          <a:bodyPr/>
          <a:lstStyle/>
          <a:p>
            <a:r>
              <a:rPr lang="en-US" dirty="0"/>
              <a:t>Case Study: Medical Service System</a:t>
            </a:r>
            <a:br>
              <a:rPr lang="en-US" dirty="0"/>
            </a:br>
            <a:r>
              <a:rPr lang="en-US" sz="1800" dirty="0">
                <a:solidFill>
                  <a:schemeClr val="accent3">
                    <a:lumMod val="75000"/>
                  </a:schemeClr>
                </a:solidFill>
              </a:rPr>
              <a:t>AI analytics + domestic care planning created an $850k modeled annual savings opportunity plus revenue stream.</a:t>
            </a:r>
          </a:p>
        </p:txBody>
      </p:sp>
      <p:sp>
        <p:nvSpPr>
          <p:cNvPr id="3" name="Content Placeholder 2">
            <a:extLst>
              <a:ext uri="{FF2B5EF4-FFF2-40B4-BE49-F238E27FC236}">
                <a16:creationId xmlns:a16="http://schemas.microsoft.com/office/drawing/2014/main" id="{22C2F8D6-AF06-7C12-4863-A58E15A358EB}"/>
              </a:ext>
            </a:extLst>
          </p:cNvPr>
          <p:cNvSpPr>
            <a:spLocks noGrp="1"/>
          </p:cNvSpPr>
          <p:nvPr>
            <p:ph sz="quarter" idx="10"/>
          </p:nvPr>
        </p:nvSpPr>
        <p:spPr>
          <a:xfrm>
            <a:off x="217697" y="1646279"/>
            <a:ext cx="5098016" cy="3633030"/>
          </a:xfrm>
        </p:spPr>
        <p:txBody>
          <a:bodyPr/>
          <a:lstStyle/>
          <a:p>
            <a:r>
              <a:rPr lang="en-US" sz="1800" dirty="0">
                <a:solidFill>
                  <a:srgbClr val="111827"/>
                </a:solidFill>
              </a:rPr>
              <a:t>Provider-heavy workforce with high plan familiarity but scattered care routing</a:t>
            </a:r>
            <a:endParaRPr lang="en-US" sz="1800" dirty="0"/>
          </a:p>
          <a:p>
            <a:r>
              <a:rPr lang="en-US" sz="1800" dirty="0">
                <a:solidFill>
                  <a:srgbClr val="111827"/>
                </a:solidFill>
              </a:rPr>
              <a:t>Frequent avoidable out-of-network, imaging and specialist spend.</a:t>
            </a:r>
            <a:endParaRPr lang="en-US" sz="1800" dirty="0"/>
          </a:p>
          <a:p>
            <a:r>
              <a:rPr lang="en-US" sz="1800" dirty="0">
                <a:solidFill>
                  <a:srgbClr val="111827"/>
                </a:solidFill>
              </a:rPr>
              <a:t>Pharmacy spend rising faster than medical trend.</a:t>
            </a:r>
            <a:endParaRPr lang="en-US" sz="1800" dirty="0"/>
          </a:p>
          <a:p>
            <a:endParaRPr lang="en-US" dirty="0"/>
          </a:p>
        </p:txBody>
      </p:sp>
      <p:sp>
        <p:nvSpPr>
          <p:cNvPr id="4" name="Content Placeholder 2">
            <a:extLst>
              <a:ext uri="{FF2B5EF4-FFF2-40B4-BE49-F238E27FC236}">
                <a16:creationId xmlns:a16="http://schemas.microsoft.com/office/drawing/2014/main" id="{7F34CA33-9CF3-9254-4583-560ADDB70352}"/>
              </a:ext>
            </a:extLst>
          </p:cNvPr>
          <p:cNvSpPr txBox="1">
            <a:spLocks/>
          </p:cNvSpPr>
          <p:nvPr/>
        </p:nvSpPr>
        <p:spPr>
          <a:xfrm>
            <a:off x="580408" y="1332324"/>
            <a:ext cx="1449560" cy="42662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solidFill>
                  <a:schemeClr val="accent1"/>
                </a:solidFill>
              </a:rPr>
              <a:t>Client Profile</a:t>
            </a:r>
          </a:p>
          <a:p>
            <a:endParaRPr lang="en-US" b="1" dirty="0">
              <a:solidFill>
                <a:schemeClr val="accent1"/>
              </a:solidFill>
            </a:endParaRPr>
          </a:p>
        </p:txBody>
      </p:sp>
      <p:sp>
        <p:nvSpPr>
          <p:cNvPr id="5" name="Content Placeholder 2">
            <a:extLst>
              <a:ext uri="{FF2B5EF4-FFF2-40B4-BE49-F238E27FC236}">
                <a16:creationId xmlns:a16="http://schemas.microsoft.com/office/drawing/2014/main" id="{E30F54DE-86A4-5DE6-E1D4-6DDA8EF624B0}"/>
              </a:ext>
            </a:extLst>
          </p:cNvPr>
          <p:cNvSpPr txBox="1">
            <a:spLocks/>
          </p:cNvSpPr>
          <p:nvPr/>
        </p:nvSpPr>
        <p:spPr>
          <a:xfrm>
            <a:off x="278656" y="3586947"/>
            <a:ext cx="7563330" cy="363303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solidFill>
                  <a:srgbClr val="111827"/>
                </a:solidFill>
              </a:rPr>
              <a:t>Mapped steerage leakage to domestic providers and preferred facilities.</a:t>
            </a:r>
            <a:endParaRPr lang="en-US" sz="1800" dirty="0"/>
          </a:p>
          <a:p>
            <a:r>
              <a:rPr lang="en-US" sz="1800" dirty="0">
                <a:solidFill>
                  <a:srgbClr val="111827"/>
                </a:solidFill>
              </a:rPr>
              <a:t>Identified drugs and sites of care that needed pharmacy management overlay.</a:t>
            </a:r>
            <a:endParaRPr lang="en-US" sz="1800" dirty="0"/>
          </a:p>
          <a:p>
            <a:r>
              <a:rPr lang="en-US" sz="1800" dirty="0">
                <a:solidFill>
                  <a:srgbClr val="111827"/>
                </a:solidFill>
              </a:rPr>
              <a:t>Forecasted high-cost claimant risk and mitigation timing before renewal.</a:t>
            </a:r>
          </a:p>
          <a:p>
            <a:r>
              <a:rPr lang="en-US" sz="1800" dirty="0">
                <a:solidFill>
                  <a:srgbClr val="111827"/>
                </a:solidFill>
              </a:rPr>
              <a:t>Determined financial positive impact and assisted in development of </a:t>
            </a:r>
            <a:r>
              <a:rPr lang="en-US" sz="1800" b="1" dirty="0">
                <a:solidFill>
                  <a:srgbClr val="111827"/>
                </a:solidFill>
              </a:rPr>
              <a:t>Domestic Care Plan</a:t>
            </a:r>
            <a:endParaRPr lang="en-US" sz="1800" b="1" dirty="0"/>
          </a:p>
          <a:p>
            <a:endParaRPr lang="en-US" dirty="0"/>
          </a:p>
        </p:txBody>
      </p:sp>
      <p:sp>
        <p:nvSpPr>
          <p:cNvPr id="6" name="Content Placeholder 2">
            <a:extLst>
              <a:ext uri="{FF2B5EF4-FFF2-40B4-BE49-F238E27FC236}">
                <a16:creationId xmlns:a16="http://schemas.microsoft.com/office/drawing/2014/main" id="{0887E013-C35B-A7B4-2082-67C6B0CA9F10}"/>
              </a:ext>
            </a:extLst>
          </p:cNvPr>
          <p:cNvSpPr txBox="1">
            <a:spLocks/>
          </p:cNvSpPr>
          <p:nvPr/>
        </p:nvSpPr>
        <p:spPr>
          <a:xfrm>
            <a:off x="580408" y="3249105"/>
            <a:ext cx="2089640" cy="42662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solidFill>
                  <a:schemeClr val="accent1"/>
                </a:solidFill>
              </a:rPr>
              <a:t>AI Intervention</a:t>
            </a:r>
          </a:p>
          <a:p>
            <a:endParaRPr lang="en-US" b="1" dirty="0">
              <a:solidFill>
                <a:schemeClr val="accent1"/>
              </a:solidFill>
            </a:endParaRPr>
          </a:p>
        </p:txBody>
      </p:sp>
      <p:pic>
        <p:nvPicPr>
          <p:cNvPr id="8" name="Image 0" descr="/mnt/data/6be7700138.png">
            <a:extLst>
              <a:ext uri="{FF2B5EF4-FFF2-40B4-BE49-F238E27FC236}">
                <a16:creationId xmlns:a16="http://schemas.microsoft.com/office/drawing/2014/main" id="{8070C5DD-304C-E8D3-D7F9-C4D7C2F9D2FB}"/>
              </a:ext>
            </a:extLst>
          </p:cNvPr>
          <p:cNvPicPr>
            <a:picLocks noChangeAspect="1"/>
          </p:cNvPicPr>
          <p:nvPr/>
        </p:nvPicPr>
        <p:blipFill>
          <a:blip r:embed="rId2"/>
          <a:srcRect l="17252" r="17252"/>
          <a:stretch/>
        </p:blipFill>
        <p:spPr>
          <a:xfrm>
            <a:off x="7841986" y="1325880"/>
            <a:ext cx="4132317" cy="4206240"/>
          </a:xfrm>
          <a:prstGeom prst="rect">
            <a:avLst/>
          </a:prstGeom>
        </p:spPr>
      </p:pic>
    </p:spTree>
    <p:extLst>
      <p:ext uri="{BB962C8B-B14F-4D97-AF65-F5344CB8AC3E}">
        <p14:creationId xmlns:p14="http://schemas.microsoft.com/office/powerpoint/2010/main" val="1821106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CA905-3B26-FD79-5856-C40C9103DB45}"/>
              </a:ext>
            </a:extLst>
          </p:cNvPr>
          <p:cNvSpPr>
            <a:spLocks noGrp="1"/>
          </p:cNvSpPr>
          <p:nvPr>
            <p:ph type="title"/>
          </p:nvPr>
        </p:nvSpPr>
        <p:spPr>
          <a:xfrm>
            <a:off x="796172" y="256508"/>
            <a:ext cx="10599656" cy="1325563"/>
          </a:xfrm>
        </p:spPr>
        <p:txBody>
          <a:bodyPr/>
          <a:lstStyle/>
          <a:p>
            <a:r>
              <a:rPr lang="en-US" dirty="0"/>
              <a:t>Analytics Bridge: Y1 $1.15M Savings Stack</a:t>
            </a:r>
            <a:br>
              <a:rPr lang="en-US" dirty="0"/>
            </a:br>
            <a:r>
              <a:rPr lang="en-US" sz="1800" dirty="0">
                <a:solidFill>
                  <a:schemeClr val="accent3">
                    <a:lumMod val="75000"/>
                  </a:schemeClr>
                </a:solidFill>
              </a:rPr>
              <a:t>Savings was not one big lever. It was multiple validated leakage and mitigation levers. </a:t>
            </a:r>
          </a:p>
        </p:txBody>
      </p:sp>
      <p:sp>
        <p:nvSpPr>
          <p:cNvPr id="5" name="Text 5">
            <a:extLst>
              <a:ext uri="{FF2B5EF4-FFF2-40B4-BE49-F238E27FC236}">
                <a16:creationId xmlns:a16="http://schemas.microsoft.com/office/drawing/2014/main" id="{C955F8E5-86F4-4541-63C4-CD93F28EA1E8}"/>
              </a:ext>
            </a:extLst>
          </p:cNvPr>
          <p:cNvSpPr/>
          <p:nvPr/>
        </p:nvSpPr>
        <p:spPr>
          <a:xfrm>
            <a:off x="630936" y="1792224"/>
            <a:ext cx="3200400" cy="201168"/>
          </a:xfrm>
          <a:prstGeom prst="rect">
            <a:avLst/>
          </a:prstGeom>
          <a:noFill/>
          <a:ln/>
        </p:spPr>
        <p:txBody>
          <a:bodyPr wrap="square" lIns="0" tIns="0" rIns="0" bIns="0" rtlCol="0" anchor="ctr"/>
          <a:lstStyle/>
          <a:p>
            <a:pPr marL="0" indent="0">
              <a:buNone/>
            </a:pPr>
            <a:r>
              <a:rPr lang="en-US" sz="1800" b="1">
                <a:solidFill>
                  <a:srgbClr val="0B2341"/>
                </a:solidFill>
              </a:rPr>
              <a:t>Claims leakage correction</a:t>
            </a:r>
            <a:endParaRPr lang="en-US" sz="1800"/>
          </a:p>
        </p:txBody>
      </p:sp>
      <p:sp>
        <p:nvSpPr>
          <p:cNvPr id="7" name="Shape 6">
            <a:extLst>
              <a:ext uri="{FF2B5EF4-FFF2-40B4-BE49-F238E27FC236}">
                <a16:creationId xmlns:a16="http://schemas.microsoft.com/office/drawing/2014/main" id="{6B201822-48E9-3695-0EB7-851E492EE575}"/>
              </a:ext>
            </a:extLst>
          </p:cNvPr>
          <p:cNvSpPr/>
          <p:nvPr/>
        </p:nvSpPr>
        <p:spPr>
          <a:xfrm>
            <a:off x="3922776" y="1810512"/>
            <a:ext cx="4114800" cy="201168"/>
          </a:xfrm>
          <a:prstGeom prst="rect">
            <a:avLst/>
          </a:prstGeom>
          <a:solidFill>
            <a:srgbClr val="F05A28"/>
          </a:solidFill>
          <a:ln w="12700">
            <a:solidFill>
              <a:srgbClr val="F05A28"/>
            </a:solidFill>
            <a:prstDash val="solid"/>
          </a:ln>
        </p:spPr>
        <p:txBody>
          <a:bodyPr/>
          <a:lstStyle/>
          <a:p>
            <a:endParaRPr lang="en-US"/>
          </a:p>
        </p:txBody>
      </p:sp>
      <p:sp>
        <p:nvSpPr>
          <p:cNvPr id="9" name="Text 7">
            <a:extLst>
              <a:ext uri="{FF2B5EF4-FFF2-40B4-BE49-F238E27FC236}">
                <a16:creationId xmlns:a16="http://schemas.microsoft.com/office/drawing/2014/main" id="{086D2026-98A2-5746-6007-06A1F8842A13}"/>
              </a:ext>
            </a:extLst>
          </p:cNvPr>
          <p:cNvSpPr/>
          <p:nvPr/>
        </p:nvSpPr>
        <p:spPr>
          <a:xfrm>
            <a:off x="8129016" y="1792224"/>
            <a:ext cx="1097280" cy="219456"/>
          </a:xfrm>
          <a:prstGeom prst="rect">
            <a:avLst/>
          </a:prstGeom>
          <a:noFill/>
          <a:ln/>
        </p:spPr>
        <p:txBody>
          <a:bodyPr wrap="square" lIns="0" tIns="0" rIns="0" bIns="0" rtlCol="0" anchor="ctr"/>
          <a:lstStyle/>
          <a:p>
            <a:pPr marL="0" indent="0">
              <a:buNone/>
            </a:pPr>
            <a:r>
              <a:rPr lang="en-US" sz="1800" b="1">
                <a:solidFill>
                  <a:srgbClr val="111827"/>
                </a:solidFill>
              </a:rPr>
              <a:t>$375K</a:t>
            </a:r>
            <a:endParaRPr lang="en-US" sz="1800"/>
          </a:p>
        </p:txBody>
      </p:sp>
      <p:sp>
        <p:nvSpPr>
          <p:cNvPr id="11" name="Text 8">
            <a:extLst>
              <a:ext uri="{FF2B5EF4-FFF2-40B4-BE49-F238E27FC236}">
                <a16:creationId xmlns:a16="http://schemas.microsoft.com/office/drawing/2014/main" id="{115A36C1-8DEA-E547-29FB-5E154C4C5316}"/>
              </a:ext>
            </a:extLst>
          </p:cNvPr>
          <p:cNvSpPr/>
          <p:nvPr/>
        </p:nvSpPr>
        <p:spPr>
          <a:xfrm>
            <a:off x="630936" y="2459736"/>
            <a:ext cx="3200400" cy="201168"/>
          </a:xfrm>
          <a:prstGeom prst="rect">
            <a:avLst/>
          </a:prstGeom>
          <a:noFill/>
          <a:ln/>
        </p:spPr>
        <p:txBody>
          <a:bodyPr wrap="square" lIns="0" tIns="0" rIns="0" bIns="0" rtlCol="0" anchor="ctr"/>
          <a:lstStyle/>
          <a:p>
            <a:pPr marL="0" indent="0">
              <a:buNone/>
            </a:pPr>
            <a:r>
              <a:rPr lang="en-US" sz="1800" b="1">
                <a:solidFill>
                  <a:srgbClr val="0B2341"/>
                </a:solidFill>
              </a:rPr>
              <a:t>MSK/onsite care redirection</a:t>
            </a:r>
            <a:endParaRPr lang="en-US" sz="1800"/>
          </a:p>
        </p:txBody>
      </p:sp>
      <p:sp>
        <p:nvSpPr>
          <p:cNvPr id="13" name="Shape 9">
            <a:extLst>
              <a:ext uri="{FF2B5EF4-FFF2-40B4-BE49-F238E27FC236}">
                <a16:creationId xmlns:a16="http://schemas.microsoft.com/office/drawing/2014/main" id="{D78B1F9B-EADE-5520-04A9-683922C5EE7D}"/>
              </a:ext>
            </a:extLst>
          </p:cNvPr>
          <p:cNvSpPr/>
          <p:nvPr/>
        </p:nvSpPr>
        <p:spPr>
          <a:xfrm>
            <a:off x="3922776" y="2478024"/>
            <a:ext cx="3401568" cy="201168"/>
          </a:xfrm>
          <a:prstGeom prst="rect">
            <a:avLst/>
          </a:prstGeom>
          <a:solidFill>
            <a:srgbClr val="1E6B9E"/>
          </a:solidFill>
          <a:ln w="12700">
            <a:solidFill>
              <a:srgbClr val="1E6B9E"/>
            </a:solidFill>
            <a:prstDash val="solid"/>
          </a:ln>
        </p:spPr>
        <p:txBody>
          <a:bodyPr/>
          <a:lstStyle/>
          <a:p>
            <a:endParaRPr lang="en-US"/>
          </a:p>
        </p:txBody>
      </p:sp>
      <p:sp>
        <p:nvSpPr>
          <p:cNvPr id="15" name="Text 10">
            <a:extLst>
              <a:ext uri="{FF2B5EF4-FFF2-40B4-BE49-F238E27FC236}">
                <a16:creationId xmlns:a16="http://schemas.microsoft.com/office/drawing/2014/main" id="{0637686D-7B7D-54EA-8C19-6DA24203F0B1}"/>
              </a:ext>
            </a:extLst>
          </p:cNvPr>
          <p:cNvSpPr/>
          <p:nvPr/>
        </p:nvSpPr>
        <p:spPr>
          <a:xfrm>
            <a:off x="7415784" y="2459736"/>
            <a:ext cx="1097280" cy="219456"/>
          </a:xfrm>
          <a:prstGeom prst="rect">
            <a:avLst/>
          </a:prstGeom>
          <a:noFill/>
          <a:ln/>
        </p:spPr>
        <p:txBody>
          <a:bodyPr wrap="square" lIns="0" tIns="0" rIns="0" bIns="0" rtlCol="0" anchor="ctr"/>
          <a:lstStyle/>
          <a:p>
            <a:pPr marL="0" indent="0">
              <a:buNone/>
            </a:pPr>
            <a:r>
              <a:rPr lang="en-US" sz="1800" b="1">
                <a:solidFill>
                  <a:srgbClr val="111827"/>
                </a:solidFill>
              </a:rPr>
              <a:t>$310K</a:t>
            </a:r>
            <a:endParaRPr lang="en-US" sz="1800"/>
          </a:p>
        </p:txBody>
      </p:sp>
      <p:sp>
        <p:nvSpPr>
          <p:cNvPr id="17" name="Text 11">
            <a:extLst>
              <a:ext uri="{FF2B5EF4-FFF2-40B4-BE49-F238E27FC236}">
                <a16:creationId xmlns:a16="http://schemas.microsoft.com/office/drawing/2014/main" id="{E1E514A8-D518-79F6-512E-24CCE7C365CD}"/>
              </a:ext>
            </a:extLst>
          </p:cNvPr>
          <p:cNvSpPr/>
          <p:nvPr/>
        </p:nvSpPr>
        <p:spPr>
          <a:xfrm>
            <a:off x="630936" y="3127248"/>
            <a:ext cx="3200400" cy="201168"/>
          </a:xfrm>
          <a:prstGeom prst="rect">
            <a:avLst/>
          </a:prstGeom>
          <a:noFill/>
          <a:ln/>
        </p:spPr>
        <p:txBody>
          <a:bodyPr wrap="square" lIns="0" tIns="0" rIns="0" bIns="0" rtlCol="0" anchor="ctr"/>
          <a:lstStyle/>
          <a:p>
            <a:pPr marL="0" indent="0">
              <a:buNone/>
            </a:pPr>
            <a:r>
              <a:rPr lang="en-US" sz="1800" b="1">
                <a:solidFill>
                  <a:srgbClr val="0B2341"/>
                </a:solidFill>
              </a:rPr>
              <a:t>Provider outlier steerage</a:t>
            </a:r>
            <a:endParaRPr lang="en-US" sz="1800"/>
          </a:p>
        </p:txBody>
      </p:sp>
      <p:sp>
        <p:nvSpPr>
          <p:cNvPr id="19" name="Shape 12">
            <a:extLst>
              <a:ext uri="{FF2B5EF4-FFF2-40B4-BE49-F238E27FC236}">
                <a16:creationId xmlns:a16="http://schemas.microsoft.com/office/drawing/2014/main" id="{84644BE0-9489-506D-8D9E-5EF6B791094A}"/>
              </a:ext>
            </a:extLst>
          </p:cNvPr>
          <p:cNvSpPr/>
          <p:nvPr/>
        </p:nvSpPr>
        <p:spPr>
          <a:xfrm>
            <a:off x="3922776" y="3145536"/>
            <a:ext cx="2468880" cy="201168"/>
          </a:xfrm>
          <a:prstGeom prst="rect">
            <a:avLst/>
          </a:prstGeom>
          <a:solidFill>
            <a:srgbClr val="1C9A9A"/>
          </a:solidFill>
          <a:ln w="12700">
            <a:solidFill>
              <a:srgbClr val="1C9A9A"/>
            </a:solidFill>
            <a:prstDash val="solid"/>
          </a:ln>
        </p:spPr>
        <p:txBody>
          <a:bodyPr/>
          <a:lstStyle/>
          <a:p>
            <a:endParaRPr lang="en-US"/>
          </a:p>
        </p:txBody>
      </p:sp>
      <p:sp>
        <p:nvSpPr>
          <p:cNvPr id="21" name="Text 13">
            <a:extLst>
              <a:ext uri="{FF2B5EF4-FFF2-40B4-BE49-F238E27FC236}">
                <a16:creationId xmlns:a16="http://schemas.microsoft.com/office/drawing/2014/main" id="{3615C5B0-9180-8369-2548-374FD8A68FF8}"/>
              </a:ext>
            </a:extLst>
          </p:cNvPr>
          <p:cNvSpPr/>
          <p:nvPr/>
        </p:nvSpPr>
        <p:spPr>
          <a:xfrm>
            <a:off x="6483096" y="3127248"/>
            <a:ext cx="1097280" cy="219456"/>
          </a:xfrm>
          <a:prstGeom prst="rect">
            <a:avLst/>
          </a:prstGeom>
          <a:noFill/>
          <a:ln/>
        </p:spPr>
        <p:txBody>
          <a:bodyPr wrap="square" lIns="0" tIns="0" rIns="0" bIns="0" rtlCol="0" anchor="ctr"/>
          <a:lstStyle/>
          <a:p>
            <a:pPr marL="0" indent="0">
              <a:buNone/>
            </a:pPr>
            <a:r>
              <a:rPr lang="en-US" sz="1800" b="1">
                <a:solidFill>
                  <a:srgbClr val="111827"/>
                </a:solidFill>
              </a:rPr>
              <a:t>$225K</a:t>
            </a:r>
            <a:endParaRPr lang="en-US" sz="1800"/>
          </a:p>
        </p:txBody>
      </p:sp>
      <p:sp>
        <p:nvSpPr>
          <p:cNvPr id="23" name="Text 14">
            <a:extLst>
              <a:ext uri="{FF2B5EF4-FFF2-40B4-BE49-F238E27FC236}">
                <a16:creationId xmlns:a16="http://schemas.microsoft.com/office/drawing/2014/main" id="{A1EABB91-8962-812D-64F1-695D472DBDAE}"/>
              </a:ext>
            </a:extLst>
          </p:cNvPr>
          <p:cNvSpPr/>
          <p:nvPr/>
        </p:nvSpPr>
        <p:spPr>
          <a:xfrm>
            <a:off x="630936" y="3794760"/>
            <a:ext cx="3200400" cy="201168"/>
          </a:xfrm>
          <a:prstGeom prst="rect">
            <a:avLst/>
          </a:prstGeom>
          <a:noFill/>
          <a:ln/>
        </p:spPr>
        <p:txBody>
          <a:bodyPr wrap="square" lIns="0" tIns="0" rIns="0" bIns="0" rtlCol="0" anchor="ctr"/>
          <a:lstStyle/>
          <a:p>
            <a:pPr marL="0" indent="0">
              <a:buNone/>
            </a:pPr>
            <a:r>
              <a:rPr lang="en-US" sz="1800" b="1">
                <a:solidFill>
                  <a:srgbClr val="0B2341"/>
                </a:solidFill>
              </a:rPr>
              <a:t>Rx optimization</a:t>
            </a:r>
            <a:endParaRPr lang="en-US" sz="1800"/>
          </a:p>
        </p:txBody>
      </p:sp>
      <p:sp>
        <p:nvSpPr>
          <p:cNvPr id="25" name="Shape 15">
            <a:extLst>
              <a:ext uri="{FF2B5EF4-FFF2-40B4-BE49-F238E27FC236}">
                <a16:creationId xmlns:a16="http://schemas.microsoft.com/office/drawing/2014/main" id="{09455734-5E98-7E71-BD09-20605DEA7DF2}"/>
              </a:ext>
            </a:extLst>
          </p:cNvPr>
          <p:cNvSpPr/>
          <p:nvPr/>
        </p:nvSpPr>
        <p:spPr>
          <a:xfrm>
            <a:off x="3922776" y="3813048"/>
            <a:ext cx="1755648" cy="201168"/>
          </a:xfrm>
          <a:prstGeom prst="rect">
            <a:avLst/>
          </a:prstGeom>
          <a:solidFill>
            <a:srgbClr val="4FAF50"/>
          </a:solidFill>
          <a:ln w="12700">
            <a:solidFill>
              <a:srgbClr val="4FAF50"/>
            </a:solidFill>
            <a:prstDash val="solid"/>
          </a:ln>
        </p:spPr>
        <p:txBody>
          <a:bodyPr/>
          <a:lstStyle/>
          <a:p>
            <a:endParaRPr lang="en-US"/>
          </a:p>
        </p:txBody>
      </p:sp>
      <p:sp>
        <p:nvSpPr>
          <p:cNvPr id="27" name="Text 16">
            <a:extLst>
              <a:ext uri="{FF2B5EF4-FFF2-40B4-BE49-F238E27FC236}">
                <a16:creationId xmlns:a16="http://schemas.microsoft.com/office/drawing/2014/main" id="{C520F1DB-0799-93B8-FB21-DAD2E00A2AD3}"/>
              </a:ext>
            </a:extLst>
          </p:cNvPr>
          <p:cNvSpPr/>
          <p:nvPr/>
        </p:nvSpPr>
        <p:spPr>
          <a:xfrm>
            <a:off x="5769864" y="3794760"/>
            <a:ext cx="1097280" cy="219456"/>
          </a:xfrm>
          <a:prstGeom prst="rect">
            <a:avLst/>
          </a:prstGeom>
          <a:noFill/>
          <a:ln/>
        </p:spPr>
        <p:txBody>
          <a:bodyPr wrap="square" lIns="0" tIns="0" rIns="0" bIns="0" rtlCol="0" anchor="ctr"/>
          <a:lstStyle/>
          <a:p>
            <a:pPr marL="0" indent="0">
              <a:buNone/>
            </a:pPr>
            <a:r>
              <a:rPr lang="en-US" sz="1800" b="1">
                <a:solidFill>
                  <a:srgbClr val="111827"/>
                </a:solidFill>
              </a:rPr>
              <a:t>$160K</a:t>
            </a:r>
            <a:endParaRPr lang="en-US" sz="1800"/>
          </a:p>
        </p:txBody>
      </p:sp>
      <p:sp>
        <p:nvSpPr>
          <p:cNvPr id="29" name="Text 17">
            <a:extLst>
              <a:ext uri="{FF2B5EF4-FFF2-40B4-BE49-F238E27FC236}">
                <a16:creationId xmlns:a16="http://schemas.microsoft.com/office/drawing/2014/main" id="{9019E4A0-019A-195D-75EC-8F544F927F22}"/>
              </a:ext>
            </a:extLst>
          </p:cNvPr>
          <p:cNvSpPr/>
          <p:nvPr/>
        </p:nvSpPr>
        <p:spPr>
          <a:xfrm>
            <a:off x="630936" y="4462272"/>
            <a:ext cx="3200400" cy="201168"/>
          </a:xfrm>
          <a:prstGeom prst="rect">
            <a:avLst/>
          </a:prstGeom>
          <a:noFill/>
          <a:ln/>
        </p:spPr>
        <p:txBody>
          <a:bodyPr wrap="square" lIns="0" tIns="0" rIns="0" bIns="0" rtlCol="0" anchor="ctr"/>
          <a:lstStyle/>
          <a:p>
            <a:pPr marL="0" indent="0">
              <a:buNone/>
            </a:pPr>
            <a:r>
              <a:rPr lang="en-US" sz="1800" b="1">
                <a:solidFill>
                  <a:srgbClr val="0B2341"/>
                </a:solidFill>
              </a:rPr>
              <a:t>Eligibility/COB recovery</a:t>
            </a:r>
            <a:endParaRPr lang="en-US" sz="1800"/>
          </a:p>
        </p:txBody>
      </p:sp>
      <p:sp>
        <p:nvSpPr>
          <p:cNvPr id="31" name="Shape 18">
            <a:extLst>
              <a:ext uri="{FF2B5EF4-FFF2-40B4-BE49-F238E27FC236}">
                <a16:creationId xmlns:a16="http://schemas.microsoft.com/office/drawing/2014/main" id="{FD87B81F-BACE-F784-8210-01FD536A9CA2}"/>
              </a:ext>
            </a:extLst>
          </p:cNvPr>
          <p:cNvSpPr/>
          <p:nvPr/>
        </p:nvSpPr>
        <p:spPr>
          <a:xfrm>
            <a:off x="3922776" y="4480560"/>
            <a:ext cx="877824" cy="201168"/>
          </a:xfrm>
          <a:prstGeom prst="rect">
            <a:avLst/>
          </a:prstGeom>
          <a:solidFill>
            <a:srgbClr val="C9362D"/>
          </a:solidFill>
          <a:ln w="12700">
            <a:solidFill>
              <a:srgbClr val="C9362D"/>
            </a:solidFill>
            <a:prstDash val="solid"/>
          </a:ln>
        </p:spPr>
        <p:txBody>
          <a:bodyPr/>
          <a:lstStyle/>
          <a:p>
            <a:endParaRPr lang="en-US"/>
          </a:p>
        </p:txBody>
      </p:sp>
      <p:sp>
        <p:nvSpPr>
          <p:cNvPr id="33" name="Text 19">
            <a:extLst>
              <a:ext uri="{FF2B5EF4-FFF2-40B4-BE49-F238E27FC236}">
                <a16:creationId xmlns:a16="http://schemas.microsoft.com/office/drawing/2014/main" id="{FBF0EF83-4BEC-C823-1B59-A75B5275C6A2}"/>
              </a:ext>
            </a:extLst>
          </p:cNvPr>
          <p:cNvSpPr/>
          <p:nvPr/>
        </p:nvSpPr>
        <p:spPr>
          <a:xfrm>
            <a:off x="4892040" y="4462272"/>
            <a:ext cx="1097280" cy="219456"/>
          </a:xfrm>
          <a:prstGeom prst="rect">
            <a:avLst/>
          </a:prstGeom>
          <a:noFill/>
          <a:ln/>
        </p:spPr>
        <p:txBody>
          <a:bodyPr wrap="square" lIns="0" tIns="0" rIns="0" bIns="0" rtlCol="0" anchor="ctr"/>
          <a:lstStyle/>
          <a:p>
            <a:pPr marL="0" indent="0">
              <a:buNone/>
            </a:pPr>
            <a:r>
              <a:rPr lang="en-US" sz="1800" b="1">
                <a:solidFill>
                  <a:srgbClr val="111827"/>
                </a:solidFill>
              </a:rPr>
              <a:t>$80K</a:t>
            </a:r>
            <a:endParaRPr lang="en-US" sz="1800"/>
          </a:p>
        </p:txBody>
      </p:sp>
      <p:sp>
        <p:nvSpPr>
          <p:cNvPr id="35" name="Shape 20">
            <a:extLst>
              <a:ext uri="{FF2B5EF4-FFF2-40B4-BE49-F238E27FC236}">
                <a16:creationId xmlns:a16="http://schemas.microsoft.com/office/drawing/2014/main" id="{DC0C312F-1708-1953-1FE3-2DC22927CBF3}"/>
              </a:ext>
            </a:extLst>
          </p:cNvPr>
          <p:cNvSpPr/>
          <p:nvPr/>
        </p:nvSpPr>
        <p:spPr>
          <a:xfrm>
            <a:off x="8385048" y="2340230"/>
            <a:ext cx="3520440" cy="3201034"/>
          </a:xfrm>
          <a:prstGeom prst="roundRect">
            <a:avLst>
              <a:gd name="adj" fmla="val 3896"/>
            </a:avLst>
          </a:prstGeom>
          <a:solidFill>
            <a:srgbClr val="0B2341"/>
          </a:solidFill>
          <a:ln w="12700">
            <a:solidFill>
              <a:srgbClr val="0B2341"/>
            </a:solidFill>
            <a:prstDash val="solid"/>
          </a:ln>
          <a:effectLst>
            <a:outerShdw blurRad="19050" dist="12700" dir="2700000" algn="bl" rotWithShape="0">
              <a:srgbClr val="000000">
                <a:alpha val="14000"/>
              </a:srgbClr>
            </a:outerShdw>
          </a:effectLst>
        </p:spPr>
        <p:txBody>
          <a:bodyPr/>
          <a:lstStyle/>
          <a:p>
            <a:endParaRPr lang="en-US"/>
          </a:p>
        </p:txBody>
      </p:sp>
      <p:sp>
        <p:nvSpPr>
          <p:cNvPr id="37" name="Text 21">
            <a:extLst>
              <a:ext uri="{FF2B5EF4-FFF2-40B4-BE49-F238E27FC236}">
                <a16:creationId xmlns:a16="http://schemas.microsoft.com/office/drawing/2014/main" id="{E9D64878-6437-6A44-307C-F996BA1AA4ED}"/>
              </a:ext>
            </a:extLst>
          </p:cNvPr>
          <p:cNvSpPr/>
          <p:nvPr/>
        </p:nvSpPr>
        <p:spPr>
          <a:xfrm>
            <a:off x="8659368" y="2381809"/>
            <a:ext cx="2971800" cy="548640"/>
          </a:xfrm>
          <a:prstGeom prst="rect">
            <a:avLst/>
          </a:prstGeom>
          <a:noFill/>
          <a:ln/>
        </p:spPr>
        <p:txBody>
          <a:bodyPr wrap="square" rtlCol="0" anchor="ctr"/>
          <a:lstStyle/>
          <a:p>
            <a:pPr marL="0" indent="0" algn="ctr">
              <a:buNone/>
            </a:pPr>
            <a:r>
              <a:rPr lang="en-US" sz="3200" b="1" dirty="0">
                <a:solidFill>
                  <a:srgbClr val="FFFFFF"/>
                </a:solidFill>
              </a:rPr>
              <a:t>$1.15M</a:t>
            </a:r>
            <a:endParaRPr lang="en-US" sz="3200" dirty="0"/>
          </a:p>
        </p:txBody>
      </p:sp>
      <p:sp>
        <p:nvSpPr>
          <p:cNvPr id="39" name="Text 22">
            <a:extLst>
              <a:ext uri="{FF2B5EF4-FFF2-40B4-BE49-F238E27FC236}">
                <a16:creationId xmlns:a16="http://schemas.microsoft.com/office/drawing/2014/main" id="{9710560B-EDA0-4B53-6AFD-104F6E5D12F2}"/>
              </a:ext>
            </a:extLst>
          </p:cNvPr>
          <p:cNvSpPr/>
          <p:nvPr/>
        </p:nvSpPr>
        <p:spPr>
          <a:xfrm>
            <a:off x="8641080" y="2931915"/>
            <a:ext cx="2971800" cy="512064"/>
          </a:xfrm>
          <a:prstGeom prst="rect">
            <a:avLst/>
          </a:prstGeom>
          <a:noFill/>
          <a:ln/>
        </p:spPr>
        <p:txBody>
          <a:bodyPr wrap="square" rtlCol="0" anchor="ctr">
            <a:normAutofit fontScale="70000" lnSpcReduction="20000"/>
          </a:bodyPr>
          <a:lstStyle/>
          <a:p>
            <a:pPr marL="0" indent="0" algn="ctr">
              <a:buNone/>
            </a:pPr>
            <a:r>
              <a:rPr lang="en-US" sz="2400" dirty="0">
                <a:solidFill>
                  <a:srgbClr val="FFFFFF"/>
                </a:solidFill>
              </a:rPr>
              <a:t>Modeled annualized Savings = Revenue  opportunity</a:t>
            </a:r>
            <a:endParaRPr lang="en-US" sz="2400" dirty="0"/>
          </a:p>
        </p:txBody>
      </p:sp>
      <p:sp>
        <p:nvSpPr>
          <p:cNvPr id="41" name="Text 23">
            <a:extLst>
              <a:ext uri="{FF2B5EF4-FFF2-40B4-BE49-F238E27FC236}">
                <a16:creationId xmlns:a16="http://schemas.microsoft.com/office/drawing/2014/main" id="{BAFDAEDB-062A-77C3-3E75-02FF2DFB1889}"/>
              </a:ext>
            </a:extLst>
          </p:cNvPr>
          <p:cNvSpPr/>
          <p:nvPr/>
        </p:nvSpPr>
        <p:spPr>
          <a:xfrm>
            <a:off x="8757537" y="3702513"/>
            <a:ext cx="2889504" cy="237744"/>
          </a:xfrm>
          <a:prstGeom prst="rect">
            <a:avLst/>
          </a:prstGeom>
          <a:noFill/>
          <a:ln/>
        </p:spPr>
        <p:txBody>
          <a:bodyPr wrap="square" rtlCol="0" anchor="ctr"/>
          <a:lstStyle/>
          <a:p>
            <a:pPr marL="0" indent="0" algn="ctr">
              <a:buNone/>
            </a:pPr>
            <a:r>
              <a:rPr lang="en-US" sz="1800" b="1">
                <a:solidFill>
                  <a:srgbClr val="FFB088"/>
                </a:solidFill>
              </a:rPr>
              <a:t>Underwriting impact</a:t>
            </a:r>
            <a:endParaRPr lang="en-US" sz="1800"/>
          </a:p>
        </p:txBody>
      </p:sp>
      <p:sp>
        <p:nvSpPr>
          <p:cNvPr id="43" name="Text 24">
            <a:extLst>
              <a:ext uri="{FF2B5EF4-FFF2-40B4-BE49-F238E27FC236}">
                <a16:creationId xmlns:a16="http://schemas.microsoft.com/office/drawing/2014/main" id="{267ED942-C70B-E901-223E-B2EB5831C8E1}"/>
              </a:ext>
            </a:extLst>
          </p:cNvPr>
          <p:cNvSpPr/>
          <p:nvPr/>
        </p:nvSpPr>
        <p:spPr>
          <a:xfrm>
            <a:off x="8769096" y="4004869"/>
            <a:ext cx="2889504" cy="960120"/>
          </a:xfrm>
          <a:prstGeom prst="rect">
            <a:avLst/>
          </a:prstGeom>
          <a:noFill/>
          <a:ln/>
        </p:spPr>
        <p:txBody>
          <a:bodyPr wrap="square" rtlCol="0" anchor="ctr">
            <a:normAutofit fontScale="77500" lnSpcReduction="20000"/>
          </a:bodyPr>
          <a:lstStyle/>
          <a:p>
            <a:pPr marL="0" indent="0" algn="ctr">
              <a:buNone/>
            </a:pPr>
            <a:r>
              <a:rPr lang="en-US" sz="2000">
                <a:solidFill>
                  <a:srgbClr val="FFFFFF"/>
                </a:solidFill>
              </a:rPr>
              <a:t>A cleaner claim baseline creates stronger renewal negotiation leverage and a more defensible self-funded forecast.</a:t>
            </a:r>
            <a:endParaRPr lang="en-US" sz="2000"/>
          </a:p>
        </p:txBody>
      </p:sp>
    </p:spTree>
    <p:extLst>
      <p:ext uri="{BB962C8B-B14F-4D97-AF65-F5344CB8AC3E}">
        <p14:creationId xmlns:p14="http://schemas.microsoft.com/office/powerpoint/2010/main" val="2429848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1EDB0-49A5-184D-43DC-4D60FAC698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257E3F-22AD-EB73-B284-504EA2578295}"/>
              </a:ext>
            </a:extLst>
          </p:cNvPr>
          <p:cNvSpPr>
            <a:spLocks noGrp="1"/>
          </p:cNvSpPr>
          <p:nvPr>
            <p:ph type="title"/>
          </p:nvPr>
        </p:nvSpPr>
        <p:spPr>
          <a:xfrm>
            <a:off x="796172" y="256508"/>
            <a:ext cx="10599656" cy="1325563"/>
          </a:xfrm>
        </p:spPr>
        <p:txBody>
          <a:bodyPr/>
          <a:lstStyle/>
          <a:p>
            <a:r>
              <a:rPr lang="en-US" dirty="0"/>
              <a:t>Analytics Bridge: Y2 $850K Savings Stack</a:t>
            </a:r>
            <a:br>
              <a:rPr lang="en-US" dirty="0"/>
            </a:br>
            <a:r>
              <a:rPr lang="en-US" sz="1800" dirty="0">
                <a:solidFill>
                  <a:schemeClr val="accent3">
                    <a:lumMod val="75000"/>
                  </a:schemeClr>
                </a:solidFill>
              </a:rPr>
              <a:t>Savings was not one big lever. It was multiple validated leakage and mitigation levers. </a:t>
            </a:r>
          </a:p>
        </p:txBody>
      </p:sp>
      <p:sp>
        <p:nvSpPr>
          <p:cNvPr id="5" name="Text 5">
            <a:extLst>
              <a:ext uri="{FF2B5EF4-FFF2-40B4-BE49-F238E27FC236}">
                <a16:creationId xmlns:a16="http://schemas.microsoft.com/office/drawing/2014/main" id="{E155496E-1F54-6D12-B2AE-78882E797341}"/>
              </a:ext>
            </a:extLst>
          </p:cNvPr>
          <p:cNvSpPr/>
          <p:nvPr/>
        </p:nvSpPr>
        <p:spPr>
          <a:xfrm>
            <a:off x="630936" y="1792224"/>
            <a:ext cx="3200400" cy="201168"/>
          </a:xfrm>
          <a:prstGeom prst="rect">
            <a:avLst/>
          </a:prstGeom>
          <a:noFill/>
          <a:ln/>
        </p:spPr>
        <p:txBody>
          <a:bodyPr wrap="square" lIns="0" tIns="0" rIns="0" bIns="0" rtlCol="0" anchor="ctr"/>
          <a:lstStyle/>
          <a:p>
            <a:pPr marL="0" indent="0">
              <a:buNone/>
            </a:pPr>
            <a:r>
              <a:rPr lang="en-US" sz="1800" b="1">
                <a:solidFill>
                  <a:srgbClr val="0B2341"/>
                </a:solidFill>
              </a:rPr>
              <a:t>Claims leakage correction</a:t>
            </a:r>
            <a:endParaRPr lang="en-US" sz="1800"/>
          </a:p>
        </p:txBody>
      </p:sp>
      <p:sp>
        <p:nvSpPr>
          <p:cNvPr id="7" name="Shape 6">
            <a:extLst>
              <a:ext uri="{FF2B5EF4-FFF2-40B4-BE49-F238E27FC236}">
                <a16:creationId xmlns:a16="http://schemas.microsoft.com/office/drawing/2014/main" id="{06B11551-536A-0AD4-82DD-34C722790AD0}"/>
              </a:ext>
            </a:extLst>
          </p:cNvPr>
          <p:cNvSpPr/>
          <p:nvPr/>
        </p:nvSpPr>
        <p:spPr>
          <a:xfrm>
            <a:off x="3922776" y="1810512"/>
            <a:ext cx="4114800" cy="201168"/>
          </a:xfrm>
          <a:prstGeom prst="rect">
            <a:avLst/>
          </a:prstGeom>
          <a:solidFill>
            <a:srgbClr val="F05A28"/>
          </a:solidFill>
          <a:ln w="12700">
            <a:solidFill>
              <a:srgbClr val="F05A28"/>
            </a:solidFill>
            <a:prstDash val="solid"/>
          </a:ln>
        </p:spPr>
        <p:txBody>
          <a:bodyPr/>
          <a:lstStyle/>
          <a:p>
            <a:endParaRPr lang="en-US"/>
          </a:p>
        </p:txBody>
      </p:sp>
      <p:sp>
        <p:nvSpPr>
          <p:cNvPr id="9" name="Text 7">
            <a:extLst>
              <a:ext uri="{FF2B5EF4-FFF2-40B4-BE49-F238E27FC236}">
                <a16:creationId xmlns:a16="http://schemas.microsoft.com/office/drawing/2014/main" id="{87398A37-F722-2995-71CC-89A2EDE8A6E9}"/>
              </a:ext>
            </a:extLst>
          </p:cNvPr>
          <p:cNvSpPr/>
          <p:nvPr/>
        </p:nvSpPr>
        <p:spPr>
          <a:xfrm>
            <a:off x="8129016" y="1792224"/>
            <a:ext cx="1097280" cy="219456"/>
          </a:xfrm>
          <a:prstGeom prst="rect">
            <a:avLst/>
          </a:prstGeom>
          <a:noFill/>
          <a:ln/>
        </p:spPr>
        <p:txBody>
          <a:bodyPr wrap="square" lIns="0" tIns="0" rIns="0" bIns="0" rtlCol="0" anchor="ctr"/>
          <a:lstStyle/>
          <a:p>
            <a:pPr marL="0" indent="0">
              <a:buNone/>
            </a:pPr>
            <a:r>
              <a:rPr lang="en-US" sz="1800" b="1" dirty="0">
                <a:solidFill>
                  <a:srgbClr val="111827"/>
                </a:solidFill>
              </a:rPr>
              <a:t>$</a:t>
            </a:r>
            <a:r>
              <a:rPr lang="en-US" b="1" dirty="0">
                <a:solidFill>
                  <a:srgbClr val="111827"/>
                </a:solidFill>
              </a:rPr>
              <a:t>270</a:t>
            </a:r>
            <a:r>
              <a:rPr lang="en-US" sz="1800" b="1" dirty="0">
                <a:solidFill>
                  <a:srgbClr val="111827"/>
                </a:solidFill>
              </a:rPr>
              <a:t>K</a:t>
            </a:r>
            <a:endParaRPr lang="en-US" sz="1800" dirty="0"/>
          </a:p>
        </p:txBody>
      </p:sp>
      <p:sp>
        <p:nvSpPr>
          <p:cNvPr id="11" name="Text 8">
            <a:extLst>
              <a:ext uri="{FF2B5EF4-FFF2-40B4-BE49-F238E27FC236}">
                <a16:creationId xmlns:a16="http://schemas.microsoft.com/office/drawing/2014/main" id="{72B89E65-7BDF-C781-0AE2-215C7078A94B}"/>
              </a:ext>
            </a:extLst>
          </p:cNvPr>
          <p:cNvSpPr/>
          <p:nvPr/>
        </p:nvSpPr>
        <p:spPr>
          <a:xfrm>
            <a:off x="630936" y="2459736"/>
            <a:ext cx="3200400" cy="201168"/>
          </a:xfrm>
          <a:prstGeom prst="rect">
            <a:avLst/>
          </a:prstGeom>
          <a:noFill/>
          <a:ln/>
        </p:spPr>
        <p:txBody>
          <a:bodyPr wrap="square" lIns="0" tIns="0" rIns="0" bIns="0" rtlCol="0" anchor="ctr"/>
          <a:lstStyle/>
          <a:p>
            <a:pPr marL="0" indent="0">
              <a:buNone/>
            </a:pPr>
            <a:r>
              <a:rPr lang="en-US" sz="1800" b="1">
                <a:solidFill>
                  <a:srgbClr val="0B2341"/>
                </a:solidFill>
              </a:rPr>
              <a:t>MSK/onsite care redirection</a:t>
            </a:r>
            <a:endParaRPr lang="en-US" sz="1800"/>
          </a:p>
        </p:txBody>
      </p:sp>
      <p:sp>
        <p:nvSpPr>
          <p:cNvPr id="13" name="Shape 9">
            <a:extLst>
              <a:ext uri="{FF2B5EF4-FFF2-40B4-BE49-F238E27FC236}">
                <a16:creationId xmlns:a16="http://schemas.microsoft.com/office/drawing/2014/main" id="{75B988EE-032E-E541-5B59-FA756C9794EC}"/>
              </a:ext>
            </a:extLst>
          </p:cNvPr>
          <p:cNvSpPr/>
          <p:nvPr/>
        </p:nvSpPr>
        <p:spPr>
          <a:xfrm>
            <a:off x="3922776" y="2478024"/>
            <a:ext cx="3401568" cy="201168"/>
          </a:xfrm>
          <a:prstGeom prst="rect">
            <a:avLst/>
          </a:prstGeom>
          <a:solidFill>
            <a:srgbClr val="1E6B9E"/>
          </a:solidFill>
          <a:ln w="12700">
            <a:solidFill>
              <a:srgbClr val="1E6B9E"/>
            </a:solidFill>
            <a:prstDash val="solid"/>
          </a:ln>
        </p:spPr>
        <p:txBody>
          <a:bodyPr/>
          <a:lstStyle/>
          <a:p>
            <a:endParaRPr lang="en-US"/>
          </a:p>
        </p:txBody>
      </p:sp>
      <p:sp>
        <p:nvSpPr>
          <p:cNvPr id="15" name="Text 10">
            <a:extLst>
              <a:ext uri="{FF2B5EF4-FFF2-40B4-BE49-F238E27FC236}">
                <a16:creationId xmlns:a16="http://schemas.microsoft.com/office/drawing/2014/main" id="{8B915019-E5BF-930A-35A6-B2F179B77F65}"/>
              </a:ext>
            </a:extLst>
          </p:cNvPr>
          <p:cNvSpPr/>
          <p:nvPr/>
        </p:nvSpPr>
        <p:spPr>
          <a:xfrm>
            <a:off x="7415784" y="2459736"/>
            <a:ext cx="1097280" cy="219456"/>
          </a:xfrm>
          <a:prstGeom prst="rect">
            <a:avLst/>
          </a:prstGeom>
          <a:noFill/>
          <a:ln/>
        </p:spPr>
        <p:txBody>
          <a:bodyPr wrap="square" lIns="0" tIns="0" rIns="0" bIns="0" rtlCol="0" anchor="ctr"/>
          <a:lstStyle/>
          <a:p>
            <a:pPr marL="0" indent="0">
              <a:buNone/>
            </a:pPr>
            <a:r>
              <a:rPr lang="en-US" sz="1800" b="1" dirty="0">
                <a:solidFill>
                  <a:srgbClr val="111827"/>
                </a:solidFill>
              </a:rPr>
              <a:t>$</a:t>
            </a:r>
            <a:r>
              <a:rPr lang="en-US" b="1" dirty="0">
                <a:solidFill>
                  <a:srgbClr val="111827"/>
                </a:solidFill>
              </a:rPr>
              <a:t>200</a:t>
            </a:r>
            <a:r>
              <a:rPr lang="en-US" sz="1800" b="1" dirty="0">
                <a:solidFill>
                  <a:srgbClr val="111827"/>
                </a:solidFill>
              </a:rPr>
              <a:t>K</a:t>
            </a:r>
            <a:endParaRPr lang="en-US" sz="1800" dirty="0"/>
          </a:p>
        </p:txBody>
      </p:sp>
      <p:sp>
        <p:nvSpPr>
          <p:cNvPr id="17" name="Text 11">
            <a:extLst>
              <a:ext uri="{FF2B5EF4-FFF2-40B4-BE49-F238E27FC236}">
                <a16:creationId xmlns:a16="http://schemas.microsoft.com/office/drawing/2014/main" id="{AD7361E0-C3C9-289E-6770-5D0888E77878}"/>
              </a:ext>
            </a:extLst>
          </p:cNvPr>
          <p:cNvSpPr/>
          <p:nvPr/>
        </p:nvSpPr>
        <p:spPr>
          <a:xfrm>
            <a:off x="630936" y="3127248"/>
            <a:ext cx="3200400" cy="201168"/>
          </a:xfrm>
          <a:prstGeom prst="rect">
            <a:avLst/>
          </a:prstGeom>
          <a:noFill/>
          <a:ln/>
        </p:spPr>
        <p:txBody>
          <a:bodyPr wrap="square" lIns="0" tIns="0" rIns="0" bIns="0" rtlCol="0" anchor="ctr"/>
          <a:lstStyle/>
          <a:p>
            <a:pPr marL="0" indent="0">
              <a:buNone/>
            </a:pPr>
            <a:r>
              <a:rPr lang="en-US" sz="1800" b="1">
                <a:solidFill>
                  <a:srgbClr val="0B2341"/>
                </a:solidFill>
              </a:rPr>
              <a:t>Provider outlier steerage</a:t>
            </a:r>
            <a:endParaRPr lang="en-US" sz="1800"/>
          </a:p>
        </p:txBody>
      </p:sp>
      <p:sp>
        <p:nvSpPr>
          <p:cNvPr id="19" name="Shape 12">
            <a:extLst>
              <a:ext uri="{FF2B5EF4-FFF2-40B4-BE49-F238E27FC236}">
                <a16:creationId xmlns:a16="http://schemas.microsoft.com/office/drawing/2014/main" id="{1F39CE1E-86ED-2A97-1580-FAEE340AF489}"/>
              </a:ext>
            </a:extLst>
          </p:cNvPr>
          <p:cNvSpPr/>
          <p:nvPr/>
        </p:nvSpPr>
        <p:spPr>
          <a:xfrm>
            <a:off x="3922776" y="3145536"/>
            <a:ext cx="2468880" cy="201168"/>
          </a:xfrm>
          <a:prstGeom prst="rect">
            <a:avLst/>
          </a:prstGeom>
          <a:solidFill>
            <a:srgbClr val="1C9A9A"/>
          </a:solidFill>
          <a:ln w="12700">
            <a:solidFill>
              <a:srgbClr val="1C9A9A"/>
            </a:solidFill>
            <a:prstDash val="solid"/>
          </a:ln>
        </p:spPr>
        <p:txBody>
          <a:bodyPr/>
          <a:lstStyle/>
          <a:p>
            <a:endParaRPr lang="en-US"/>
          </a:p>
        </p:txBody>
      </p:sp>
      <p:sp>
        <p:nvSpPr>
          <p:cNvPr id="21" name="Text 13">
            <a:extLst>
              <a:ext uri="{FF2B5EF4-FFF2-40B4-BE49-F238E27FC236}">
                <a16:creationId xmlns:a16="http://schemas.microsoft.com/office/drawing/2014/main" id="{87593DD5-60AA-458E-2A1E-EF71E91E14FE}"/>
              </a:ext>
            </a:extLst>
          </p:cNvPr>
          <p:cNvSpPr/>
          <p:nvPr/>
        </p:nvSpPr>
        <p:spPr>
          <a:xfrm>
            <a:off x="6483096" y="3127248"/>
            <a:ext cx="1097280" cy="219456"/>
          </a:xfrm>
          <a:prstGeom prst="rect">
            <a:avLst/>
          </a:prstGeom>
          <a:noFill/>
          <a:ln/>
        </p:spPr>
        <p:txBody>
          <a:bodyPr wrap="square" lIns="0" tIns="0" rIns="0" bIns="0" rtlCol="0" anchor="ctr"/>
          <a:lstStyle/>
          <a:p>
            <a:pPr marL="0" indent="0">
              <a:buNone/>
            </a:pPr>
            <a:r>
              <a:rPr lang="en-US" sz="1800" b="1" dirty="0">
                <a:solidFill>
                  <a:srgbClr val="111827"/>
                </a:solidFill>
              </a:rPr>
              <a:t>$</a:t>
            </a:r>
            <a:r>
              <a:rPr lang="en-US" b="1" dirty="0">
                <a:solidFill>
                  <a:srgbClr val="111827"/>
                </a:solidFill>
              </a:rPr>
              <a:t>180</a:t>
            </a:r>
            <a:r>
              <a:rPr lang="en-US" sz="1800" b="1" dirty="0">
                <a:solidFill>
                  <a:srgbClr val="111827"/>
                </a:solidFill>
              </a:rPr>
              <a:t>K</a:t>
            </a:r>
            <a:endParaRPr lang="en-US" sz="1800" dirty="0"/>
          </a:p>
        </p:txBody>
      </p:sp>
      <p:sp>
        <p:nvSpPr>
          <p:cNvPr id="23" name="Text 14">
            <a:extLst>
              <a:ext uri="{FF2B5EF4-FFF2-40B4-BE49-F238E27FC236}">
                <a16:creationId xmlns:a16="http://schemas.microsoft.com/office/drawing/2014/main" id="{896ECE94-9C2B-383F-C964-1C5455F9026F}"/>
              </a:ext>
            </a:extLst>
          </p:cNvPr>
          <p:cNvSpPr/>
          <p:nvPr/>
        </p:nvSpPr>
        <p:spPr>
          <a:xfrm>
            <a:off x="630936" y="3794760"/>
            <a:ext cx="3200400" cy="201168"/>
          </a:xfrm>
          <a:prstGeom prst="rect">
            <a:avLst/>
          </a:prstGeom>
          <a:noFill/>
          <a:ln/>
        </p:spPr>
        <p:txBody>
          <a:bodyPr wrap="square" lIns="0" tIns="0" rIns="0" bIns="0" rtlCol="0" anchor="ctr"/>
          <a:lstStyle/>
          <a:p>
            <a:pPr marL="0" indent="0">
              <a:buNone/>
            </a:pPr>
            <a:r>
              <a:rPr lang="en-US" sz="1800" b="1">
                <a:solidFill>
                  <a:srgbClr val="0B2341"/>
                </a:solidFill>
              </a:rPr>
              <a:t>Rx optimization</a:t>
            </a:r>
            <a:endParaRPr lang="en-US" sz="1800"/>
          </a:p>
        </p:txBody>
      </p:sp>
      <p:sp>
        <p:nvSpPr>
          <p:cNvPr id="25" name="Shape 15">
            <a:extLst>
              <a:ext uri="{FF2B5EF4-FFF2-40B4-BE49-F238E27FC236}">
                <a16:creationId xmlns:a16="http://schemas.microsoft.com/office/drawing/2014/main" id="{84290DBA-D344-6995-C43F-8A2C9EE3C891}"/>
              </a:ext>
            </a:extLst>
          </p:cNvPr>
          <p:cNvSpPr/>
          <p:nvPr/>
        </p:nvSpPr>
        <p:spPr>
          <a:xfrm>
            <a:off x="3922776" y="3813048"/>
            <a:ext cx="1755648" cy="201168"/>
          </a:xfrm>
          <a:prstGeom prst="rect">
            <a:avLst/>
          </a:prstGeom>
          <a:solidFill>
            <a:srgbClr val="4FAF50"/>
          </a:solidFill>
          <a:ln w="12700">
            <a:solidFill>
              <a:srgbClr val="4FAF50"/>
            </a:solidFill>
            <a:prstDash val="solid"/>
          </a:ln>
        </p:spPr>
        <p:txBody>
          <a:bodyPr/>
          <a:lstStyle/>
          <a:p>
            <a:endParaRPr lang="en-US"/>
          </a:p>
        </p:txBody>
      </p:sp>
      <p:sp>
        <p:nvSpPr>
          <p:cNvPr id="27" name="Text 16">
            <a:extLst>
              <a:ext uri="{FF2B5EF4-FFF2-40B4-BE49-F238E27FC236}">
                <a16:creationId xmlns:a16="http://schemas.microsoft.com/office/drawing/2014/main" id="{1D70D3C7-5C50-9811-34F4-D4C9F79E8BE5}"/>
              </a:ext>
            </a:extLst>
          </p:cNvPr>
          <p:cNvSpPr/>
          <p:nvPr/>
        </p:nvSpPr>
        <p:spPr>
          <a:xfrm>
            <a:off x="5769864" y="3794760"/>
            <a:ext cx="1097280" cy="219456"/>
          </a:xfrm>
          <a:prstGeom prst="rect">
            <a:avLst/>
          </a:prstGeom>
          <a:noFill/>
          <a:ln/>
        </p:spPr>
        <p:txBody>
          <a:bodyPr wrap="square" lIns="0" tIns="0" rIns="0" bIns="0" rtlCol="0" anchor="ctr"/>
          <a:lstStyle/>
          <a:p>
            <a:pPr marL="0" indent="0">
              <a:buNone/>
            </a:pPr>
            <a:r>
              <a:rPr lang="en-US" sz="1800" b="1" dirty="0">
                <a:solidFill>
                  <a:srgbClr val="111827"/>
                </a:solidFill>
              </a:rPr>
              <a:t>$150K</a:t>
            </a:r>
            <a:endParaRPr lang="en-US" sz="1800" dirty="0"/>
          </a:p>
        </p:txBody>
      </p:sp>
      <p:sp>
        <p:nvSpPr>
          <p:cNvPr id="29" name="Text 17">
            <a:extLst>
              <a:ext uri="{FF2B5EF4-FFF2-40B4-BE49-F238E27FC236}">
                <a16:creationId xmlns:a16="http://schemas.microsoft.com/office/drawing/2014/main" id="{32027E34-D10E-BC93-33C4-C37FA1111518}"/>
              </a:ext>
            </a:extLst>
          </p:cNvPr>
          <p:cNvSpPr/>
          <p:nvPr/>
        </p:nvSpPr>
        <p:spPr>
          <a:xfrm>
            <a:off x="630936" y="4462272"/>
            <a:ext cx="3200400" cy="201168"/>
          </a:xfrm>
          <a:prstGeom prst="rect">
            <a:avLst/>
          </a:prstGeom>
          <a:noFill/>
          <a:ln/>
        </p:spPr>
        <p:txBody>
          <a:bodyPr wrap="square" lIns="0" tIns="0" rIns="0" bIns="0" rtlCol="0" anchor="ctr"/>
          <a:lstStyle/>
          <a:p>
            <a:pPr marL="0" indent="0">
              <a:buNone/>
            </a:pPr>
            <a:r>
              <a:rPr lang="en-US" sz="1800" b="1">
                <a:solidFill>
                  <a:srgbClr val="0B2341"/>
                </a:solidFill>
              </a:rPr>
              <a:t>Eligibility/COB recovery</a:t>
            </a:r>
            <a:endParaRPr lang="en-US" sz="1800"/>
          </a:p>
        </p:txBody>
      </p:sp>
      <p:sp>
        <p:nvSpPr>
          <p:cNvPr id="31" name="Shape 18">
            <a:extLst>
              <a:ext uri="{FF2B5EF4-FFF2-40B4-BE49-F238E27FC236}">
                <a16:creationId xmlns:a16="http://schemas.microsoft.com/office/drawing/2014/main" id="{7C1FDD44-3D9A-E8CD-6FE2-DF40A4409A7F}"/>
              </a:ext>
            </a:extLst>
          </p:cNvPr>
          <p:cNvSpPr/>
          <p:nvPr/>
        </p:nvSpPr>
        <p:spPr>
          <a:xfrm>
            <a:off x="3922776" y="4480560"/>
            <a:ext cx="877824" cy="201168"/>
          </a:xfrm>
          <a:prstGeom prst="rect">
            <a:avLst/>
          </a:prstGeom>
          <a:solidFill>
            <a:srgbClr val="C9362D"/>
          </a:solidFill>
          <a:ln w="12700">
            <a:solidFill>
              <a:srgbClr val="C9362D"/>
            </a:solidFill>
            <a:prstDash val="solid"/>
          </a:ln>
        </p:spPr>
        <p:txBody>
          <a:bodyPr/>
          <a:lstStyle/>
          <a:p>
            <a:endParaRPr lang="en-US"/>
          </a:p>
        </p:txBody>
      </p:sp>
      <p:sp>
        <p:nvSpPr>
          <p:cNvPr id="33" name="Text 19">
            <a:extLst>
              <a:ext uri="{FF2B5EF4-FFF2-40B4-BE49-F238E27FC236}">
                <a16:creationId xmlns:a16="http://schemas.microsoft.com/office/drawing/2014/main" id="{B295A5DF-67E6-C6A1-0D87-05EECF65CF4B}"/>
              </a:ext>
            </a:extLst>
          </p:cNvPr>
          <p:cNvSpPr/>
          <p:nvPr/>
        </p:nvSpPr>
        <p:spPr>
          <a:xfrm>
            <a:off x="4892040" y="4462272"/>
            <a:ext cx="1097280" cy="219456"/>
          </a:xfrm>
          <a:prstGeom prst="rect">
            <a:avLst/>
          </a:prstGeom>
          <a:noFill/>
          <a:ln/>
        </p:spPr>
        <p:txBody>
          <a:bodyPr wrap="square" lIns="0" tIns="0" rIns="0" bIns="0" rtlCol="0" anchor="ctr"/>
          <a:lstStyle/>
          <a:p>
            <a:pPr marL="0" indent="0">
              <a:buNone/>
            </a:pPr>
            <a:r>
              <a:rPr lang="en-US" sz="1800" b="1" dirty="0">
                <a:solidFill>
                  <a:srgbClr val="111827"/>
                </a:solidFill>
              </a:rPr>
              <a:t>$50K</a:t>
            </a:r>
            <a:endParaRPr lang="en-US" sz="1800" dirty="0"/>
          </a:p>
        </p:txBody>
      </p:sp>
      <p:sp>
        <p:nvSpPr>
          <p:cNvPr id="35" name="Shape 20">
            <a:extLst>
              <a:ext uri="{FF2B5EF4-FFF2-40B4-BE49-F238E27FC236}">
                <a16:creationId xmlns:a16="http://schemas.microsoft.com/office/drawing/2014/main" id="{45245CAE-32EF-7816-D8EA-DF65BE2359C9}"/>
              </a:ext>
            </a:extLst>
          </p:cNvPr>
          <p:cNvSpPr/>
          <p:nvPr/>
        </p:nvSpPr>
        <p:spPr>
          <a:xfrm>
            <a:off x="8385048" y="2340230"/>
            <a:ext cx="3520440" cy="3201034"/>
          </a:xfrm>
          <a:prstGeom prst="roundRect">
            <a:avLst>
              <a:gd name="adj" fmla="val 3896"/>
            </a:avLst>
          </a:prstGeom>
          <a:solidFill>
            <a:srgbClr val="0B2341"/>
          </a:solidFill>
          <a:ln w="12700">
            <a:solidFill>
              <a:srgbClr val="0B2341"/>
            </a:solidFill>
            <a:prstDash val="solid"/>
          </a:ln>
          <a:effectLst>
            <a:outerShdw blurRad="19050" dist="12700" dir="2700000" algn="bl" rotWithShape="0">
              <a:srgbClr val="000000">
                <a:alpha val="14000"/>
              </a:srgbClr>
            </a:outerShdw>
          </a:effectLst>
        </p:spPr>
        <p:txBody>
          <a:bodyPr/>
          <a:lstStyle/>
          <a:p>
            <a:endParaRPr lang="en-US"/>
          </a:p>
        </p:txBody>
      </p:sp>
      <p:sp>
        <p:nvSpPr>
          <p:cNvPr id="37" name="Text 21">
            <a:extLst>
              <a:ext uri="{FF2B5EF4-FFF2-40B4-BE49-F238E27FC236}">
                <a16:creationId xmlns:a16="http://schemas.microsoft.com/office/drawing/2014/main" id="{BC1D1620-ED78-B109-DB5C-9B38E5632474}"/>
              </a:ext>
            </a:extLst>
          </p:cNvPr>
          <p:cNvSpPr/>
          <p:nvPr/>
        </p:nvSpPr>
        <p:spPr>
          <a:xfrm>
            <a:off x="8659368" y="2381809"/>
            <a:ext cx="2971800" cy="548640"/>
          </a:xfrm>
          <a:prstGeom prst="rect">
            <a:avLst/>
          </a:prstGeom>
          <a:noFill/>
          <a:ln/>
        </p:spPr>
        <p:txBody>
          <a:bodyPr wrap="square" rtlCol="0" anchor="ctr"/>
          <a:lstStyle/>
          <a:p>
            <a:pPr marL="0" indent="0" algn="ctr">
              <a:buNone/>
            </a:pPr>
            <a:r>
              <a:rPr lang="en-US" sz="3200" b="1" dirty="0">
                <a:solidFill>
                  <a:srgbClr val="FFFFFF"/>
                </a:solidFill>
              </a:rPr>
              <a:t>$850K</a:t>
            </a:r>
            <a:endParaRPr lang="en-US" sz="3200" dirty="0"/>
          </a:p>
        </p:txBody>
      </p:sp>
      <p:sp>
        <p:nvSpPr>
          <p:cNvPr id="39" name="Text 22">
            <a:extLst>
              <a:ext uri="{FF2B5EF4-FFF2-40B4-BE49-F238E27FC236}">
                <a16:creationId xmlns:a16="http://schemas.microsoft.com/office/drawing/2014/main" id="{685BE330-BA64-1D56-5AB7-AAB5AB508029}"/>
              </a:ext>
            </a:extLst>
          </p:cNvPr>
          <p:cNvSpPr/>
          <p:nvPr/>
        </p:nvSpPr>
        <p:spPr>
          <a:xfrm>
            <a:off x="8641080" y="2931915"/>
            <a:ext cx="2971800" cy="512064"/>
          </a:xfrm>
          <a:prstGeom prst="rect">
            <a:avLst/>
          </a:prstGeom>
          <a:noFill/>
          <a:ln/>
        </p:spPr>
        <p:txBody>
          <a:bodyPr wrap="square" rtlCol="0" anchor="ctr">
            <a:normAutofit fontScale="70000" lnSpcReduction="20000"/>
          </a:bodyPr>
          <a:lstStyle/>
          <a:p>
            <a:pPr marL="0" indent="0" algn="ctr">
              <a:buNone/>
            </a:pPr>
            <a:r>
              <a:rPr lang="en-US" sz="2400" dirty="0">
                <a:solidFill>
                  <a:srgbClr val="FFFFFF"/>
                </a:solidFill>
              </a:rPr>
              <a:t>Modeled annualized Savings = Revenue  opportunity</a:t>
            </a:r>
            <a:endParaRPr lang="en-US" sz="2400" dirty="0"/>
          </a:p>
        </p:txBody>
      </p:sp>
      <p:sp>
        <p:nvSpPr>
          <p:cNvPr id="41" name="Text 23">
            <a:extLst>
              <a:ext uri="{FF2B5EF4-FFF2-40B4-BE49-F238E27FC236}">
                <a16:creationId xmlns:a16="http://schemas.microsoft.com/office/drawing/2014/main" id="{A2836EE3-4FE9-6912-D530-00B3354BCE67}"/>
              </a:ext>
            </a:extLst>
          </p:cNvPr>
          <p:cNvSpPr/>
          <p:nvPr/>
        </p:nvSpPr>
        <p:spPr>
          <a:xfrm>
            <a:off x="8757537" y="3702513"/>
            <a:ext cx="2889504" cy="237744"/>
          </a:xfrm>
          <a:prstGeom prst="rect">
            <a:avLst/>
          </a:prstGeom>
          <a:noFill/>
          <a:ln/>
        </p:spPr>
        <p:txBody>
          <a:bodyPr wrap="square" rtlCol="0" anchor="ctr"/>
          <a:lstStyle/>
          <a:p>
            <a:pPr marL="0" indent="0" algn="ctr">
              <a:buNone/>
            </a:pPr>
            <a:r>
              <a:rPr lang="en-US" sz="1800" b="1">
                <a:solidFill>
                  <a:srgbClr val="FFB088"/>
                </a:solidFill>
              </a:rPr>
              <a:t>Underwriting impact</a:t>
            </a:r>
            <a:endParaRPr lang="en-US" sz="1800"/>
          </a:p>
        </p:txBody>
      </p:sp>
      <p:sp>
        <p:nvSpPr>
          <p:cNvPr id="43" name="Text 24">
            <a:extLst>
              <a:ext uri="{FF2B5EF4-FFF2-40B4-BE49-F238E27FC236}">
                <a16:creationId xmlns:a16="http://schemas.microsoft.com/office/drawing/2014/main" id="{38F8E762-DDE8-6A83-5FDC-B8C425527B69}"/>
              </a:ext>
            </a:extLst>
          </p:cNvPr>
          <p:cNvSpPr/>
          <p:nvPr/>
        </p:nvSpPr>
        <p:spPr>
          <a:xfrm>
            <a:off x="8769096" y="4004869"/>
            <a:ext cx="2889504" cy="960120"/>
          </a:xfrm>
          <a:prstGeom prst="rect">
            <a:avLst/>
          </a:prstGeom>
          <a:noFill/>
          <a:ln/>
        </p:spPr>
        <p:txBody>
          <a:bodyPr wrap="square" rtlCol="0" anchor="ctr">
            <a:normAutofit fontScale="77500" lnSpcReduction="20000"/>
          </a:bodyPr>
          <a:lstStyle/>
          <a:p>
            <a:pPr marL="0" indent="0" algn="ctr">
              <a:buNone/>
            </a:pPr>
            <a:r>
              <a:rPr lang="en-US" sz="2000">
                <a:solidFill>
                  <a:srgbClr val="FFFFFF"/>
                </a:solidFill>
              </a:rPr>
              <a:t>A cleaner claim baseline creates stronger renewal negotiation leverage and a more defensible self-funded forecast.</a:t>
            </a:r>
            <a:endParaRPr lang="en-US" sz="2000"/>
          </a:p>
        </p:txBody>
      </p:sp>
    </p:spTree>
    <p:extLst>
      <p:ext uri="{BB962C8B-B14F-4D97-AF65-F5344CB8AC3E}">
        <p14:creationId xmlns:p14="http://schemas.microsoft.com/office/powerpoint/2010/main" val="1226908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8B52A-6D8C-8B4F-CD54-427BF0CABB8E}"/>
              </a:ext>
            </a:extLst>
          </p:cNvPr>
          <p:cNvSpPr>
            <a:spLocks noGrp="1"/>
          </p:cNvSpPr>
          <p:nvPr>
            <p:ph type="title"/>
          </p:nvPr>
        </p:nvSpPr>
        <p:spPr>
          <a:xfrm>
            <a:off x="545096" y="67973"/>
            <a:ext cx="10599656" cy="1325563"/>
          </a:xfrm>
        </p:spPr>
        <p:txBody>
          <a:bodyPr/>
          <a:lstStyle/>
          <a:p>
            <a:r>
              <a:rPr lang="en-US" sz="3300" dirty="0"/>
              <a:t>Rx Management Overlay: Turning Pharmacy Data Into Action</a:t>
            </a:r>
            <a:br>
              <a:rPr lang="en-US" sz="3300" dirty="0"/>
            </a:br>
            <a:r>
              <a:rPr lang="en-US" sz="1800" dirty="0">
                <a:solidFill>
                  <a:schemeClr val="accent3">
                    <a:lumMod val="75000"/>
                  </a:schemeClr>
                </a:solidFill>
              </a:rPr>
              <a:t>AI highlights high-cost prescriptions, hidden PBM leakage and clinical alternatives for pharmacy review. </a:t>
            </a:r>
          </a:p>
        </p:txBody>
      </p:sp>
      <p:sp>
        <p:nvSpPr>
          <p:cNvPr id="3" name="Content Placeholder 2">
            <a:extLst>
              <a:ext uri="{FF2B5EF4-FFF2-40B4-BE49-F238E27FC236}">
                <a16:creationId xmlns:a16="http://schemas.microsoft.com/office/drawing/2014/main" id="{39CAF7DD-79CC-ACB0-15F7-E73FD1DE846F}"/>
              </a:ext>
            </a:extLst>
          </p:cNvPr>
          <p:cNvSpPr>
            <a:spLocks noGrp="1"/>
          </p:cNvSpPr>
          <p:nvPr>
            <p:ph sz="quarter" idx="10"/>
          </p:nvPr>
        </p:nvSpPr>
        <p:spPr>
          <a:xfrm>
            <a:off x="141496" y="1481666"/>
            <a:ext cx="6405608" cy="3633030"/>
          </a:xfrm>
        </p:spPr>
        <p:txBody>
          <a:bodyPr/>
          <a:lstStyle/>
          <a:p>
            <a:r>
              <a:rPr lang="en-US" sz="1800" dirty="0">
                <a:solidFill>
                  <a:srgbClr val="111827"/>
                </a:solidFill>
              </a:rPr>
              <a:t>Specialty drug management: biosimilar review, site-of-care steerage and prior authorization auditing.</a:t>
            </a:r>
            <a:endParaRPr lang="en-US" sz="1800" dirty="0"/>
          </a:p>
          <a:p>
            <a:r>
              <a:rPr lang="en-US" sz="1800" dirty="0">
                <a:solidFill>
                  <a:srgbClr val="111827"/>
                </a:solidFill>
              </a:rPr>
              <a:t>PBM contract review: rebate pass-through, spread pricing risk, specialty pharmacy steering and guarantees.</a:t>
            </a:r>
            <a:endParaRPr lang="en-US" sz="1800" dirty="0"/>
          </a:p>
          <a:p>
            <a:r>
              <a:rPr lang="en-US" sz="1800" dirty="0">
                <a:solidFill>
                  <a:srgbClr val="111827"/>
                </a:solidFill>
              </a:rPr>
              <a:t>Member support: pharmacist-led navigation for adherence and lower-cost clinically appropriate alternatives.</a:t>
            </a:r>
          </a:p>
          <a:p>
            <a:r>
              <a:rPr lang="en-US" sz="1800" dirty="0">
                <a:solidFill>
                  <a:srgbClr val="111827"/>
                </a:solidFill>
              </a:rPr>
              <a:t>Orphan drug risk assessments and financial impact monitoring. </a:t>
            </a:r>
            <a:endParaRPr lang="en-US" sz="1800" dirty="0"/>
          </a:p>
          <a:p>
            <a:pPr marL="0" indent="0" algn="ctr">
              <a:buNone/>
            </a:pPr>
            <a:endParaRPr lang="en-US" sz="1100" dirty="0"/>
          </a:p>
          <a:p>
            <a:pPr marL="0" indent="0">
              <a:buNone/>
            </a:pPr>
            <a:r>
              <a:rPr lang="en-US" sz="1100" dirty="0"/>
              <a:t>Are orphan drugs included or excluded from rebate guarantees?</a:t>
            </a:r>
          </a:p>
          <a:p>
            <a:pPr marL="0" indent="0">
              <a:buNone/>
            </a:pPr>
            <a:r>
              <a:rPr lang="en-US" sz="1100" dirty="0"/>
              <a:t>How do you define an orphan drug?</a:t>
            </a:r>
          </a:p>
          <a:p>
            <a:pPr marL="0" indent="0">
              <a:buNone/>
            </a:pPr>
            <a:r>
              <a:rPr lang="en-US" sz="1100" dirty="0"/>
              <a:t>Can the PBM change that definition during the contract?</a:t>
            </a:r>
          </a:p>
          <a:p>
            <a:pPr marL="0" indent="0">
              <a:buNone/>
            </a:pPr>
            <a:r>
              <a:rPr lang="en-US" sz="1100" dirty="0"/>
              <a:t>What orphan-drug management programs exist?</a:t>
            </a:r>
          </a:p>
          <a:p>
            <a:pPr marL="0" indent="0">
              <a:buNone/>
            </a:pPr>
            <a:r>
              <a:rPr lang="en-US" sz="1100" dirty="0"/>
              <a:t>How many orphan-drug claimants are currently in our population?</a:t>
            </a:r>
          </a:p>
          <a:p>
            <a:pPr marL="0" indent="0">
              <a:buNone/>
            </a:pPr>
            <a:r>
              <a:rPr lang="en-US" sz="1100" dirty="0"/>
              <a:t>What is the projected orphan-drug spend over the next 3 years?</a:t>
            </a:r>
          </a:p>
          <a:p>
            <a:pPr marL="0" indent="0">
              <a:buNone/>
            </a:pPr>
            <a:r>
              <a:rPr lang="en-US" sz="1100" dirty="0"/>
              <a:t>Is gene therapy included in your orphan-drug strategy?</a:t>
            </a:r>
          </a:p>
          <a:p>
            <a:pPr marL="0" indent="0" algn="ctr">
              <a:buNone/>
            </a:pPr>
            <a:endParaRPr lang="en-US" sz="1100" dirty="0"/>
          </a:p>
          <a:p>
            <a:pPr marL="0" indent="0" algn="ctr">
              <a:buNone/>
            </a:pPr>
            <a:endParaRPr lang="en-US" sz="1100" dirty="0"/>
          </a:p>
        </p:txBody>
      </p:sp>
      <p:sp>
        <p:nvSpPr>
          <p:cNvPr id="11" name="Shape 10">
            <a:extLst>
              <a:ext uri="{FF2B5EF4-FFF2-40B4-BE49-F238E27FC236}">
                <a16:creationId xmlns:a16="http://schemas.microsoft.com/office/drawing/2014/main" id="{2CB71421-C4B7-22E0-A0AA-5B992E1CC448}"/>
              </a:ext>
            </a:extLst>
          </p:cNvPr>
          <p:cNvSpPr/>
          <p:nvPr/>
        </p:nvSpPr>
        <p:spPr>
          <a:xfrm>
            <a:off x="9189336" y="4431182"/>
            <a:ext cx="2423160" cy="1143000"/>
          </a:xfrm>
          <a:prstGeom prst="roundRect">
            <a:avLst>
              <a:gd name="adj" fmla="val 9600"/>
            </a:avLst>
          </a:prstGeom>
          <a:solidFill>
            <a:srgbClr val="FFFFFF"/>
          </a:solidFill>
          <a:ln w="12700">
            <a:solidFill>
              <a:srgbClr val="D9E2EC"/>
            </a:solidFill>
            <a:prstDash val="solid"/>
          </a:ln>
          <a:effectLst>
            <a:outerShdw blurRad="19050" dist="12700" dir="2700000" algn="bl" rotWithShape="0">
              <a:srgbClr val="000000">
                <a:alpha val="12000"/>
              </a:srgbClr>
            </a:outerShdw>
          </a:effectLst>
        </p:spPr>
        <p:txBody>
          <a:bodyPr/>
          <a:lstStyle/>
          <a:p>
            <a:endParaRPr lang="en-US"/>
          </a:p>
        </p:txBody>
      </p:sp>
      <p:sp>
        <p:nvSpPr>
          <p:cNvPr id="13" name="Text 11">
            <a:extLst>
              <a:ext uri="{FF2B5EF4-FFF2-40B4-BE49-F238E27FC236}">
                <a16:creationId xmlns:a16="http://schemas.microsoft.com/office/drawing/2014/main" id="{FB136360-4964-33C0-78AF-C3B2F2172019}"/>
              </a:ext>
            </a:extLst>
          </p:cNvPr>
          <p:cNvSpPr/>
          <p:nvPr/>
        </p:nvSpPr>
        <p:spPr>
          <a:xfrm>
            <a:off x="9655296" y="4618634"/>
            <a:ext cx="2203704" cy="384048"/>
          </a:xfrm>
          <a:prstGeom prst="rect">
            <a:avLst/>
          </a:prstGeom>
          <a:noFill/>
          <a:ln/>
        </p:spPr>
        <p:txBody>
          <a:bodyPr wrap="square" rtlCol="0" anchor="ctr"/>
          <a:lstStyle/>
          <a:p>
            <a:pPr marL="0" indent="0">
              <a:buNone/>
            </a:pPr>
            <a:r>
              <a:rPr lang="en-US" sz="2800" b="1" dirty="0">
                <a:solidFill>
                  <a:srgbClr val="1C9A9A"/>
                </a:solidFill>
              </a:rPr>
              <a:t>$250K</a:t>
            </a:r>
            <a:endParaRPr lang="en-US" sz="2800" dirty="0"/>
          </a:p>
        </p:txBody>
      </p:sp>
      <p:sp>
        <p:nvSpPr>
          <p:cNvPr id="15" name="Text 12">
            <a:extLst>
              <a:ext uri="{FF2B5EF4-FFF2-40B4-BE49-F238E27FC236}">
                <a16:creationId xmlns:a16="http://schemas.microsoft.com/office/drawing/2014/main" id="{34EE09D2-7F4E-AD3F-D3CE-8188683AEB6F}"/>
              </a:ext>
            </a:extLst>
          </p:cNvPr>
          <p:cNvSpPr/>
          <p:nvPr/>
        </p:nvSpPr>
        <p:spPr>
          <a:xfrm>
            <a:off x="9189336" y="5150088"/>
            <a:ext cx="2728908" cy="347472"/>
          </a:xfrm>
          <a:prstGeom prst="rect">
            <a:avLst/>
          </a:prstGeom>
          <a:noFill/>
          <a:ln/>
        </p:spPr>
        <p:txBody>
          <a:bodyPr wrap="square" rtlCol="0" anchor="ctr">
            <a:noAutofit/>
          </a:bodyPr>
          <a:lstStyle/>
          <a:p>
            <a:pPr marL="0" indent="0">
              <a:buNone/>
            </a:pPr>
            <a:r>
              <a:rPr lang="en-US" sz="1100" dirty="0">
                <a:solidFill>
                  <a:srgbClr val="0B2341"/>
                </a:solidFill>
              </a:rPr>
              <a:t>Medical system Rx modeled opportunity</a:t>
            </a:r>
            <a:endParaRPr lang="en-US" sz="1100" dirty="0"/>
          </a:p>
        </p:txBody>
      </p:sp>
      <p:pic>
        <p:nvPicPr>
          <p:cNvPr id="17" name="Image 0" descr="/mnt/data/1a2fb80140.png">
            <a:extLst>
              <a:ext uri="{FF2B5EF4-FFF2-40B4-BE49-F238E27FC236}">
                <a16:creationId xmlns:a16="http://schemas.microsoft.com/office/drawing/2014/main" id="{78A5A220-E080-1F4C-7C1F-159679176C92}"/>
              </a:ext>
            </a:extLst>
          </p:cNvPr>
          <p:cNvPicPr>
            <a:picLocks noChangeAspect="1"/>
          </p:cNvPicPr>
          <p:nvPr/>
        </p:nvPicPr>
        <p:blipFill>
          <a:blip r:embed="rId3"/>
          <a:srcRect l="17252" r="17252"/>
          <a:stretch/>
        </p:blipFill>
        <p:spPr>
          <a:xfrm>
            <a:off x="8759952" y="972469"/>
            <a:ext cx="3099048" cy="3154487"/>
          </a:xfrm>
          <a:prstGeom prst="rect">
            <a:avLst/>
          </a:prstGeom>
        </p:spPr>
      </p:pic>
      <p:sp>
        <p:nvSpPr>
          <p:cNvPr id="10" name="TextBox 9">
            <a:extLst>
              <a:ext uri="{FF2B5EF4-FFF2-40B4-BE49-F238E27FC236}">
                <a16:creationId xmlns:a16="http://schemas.microsoft.com/office/drawing/2014/main" id="{4884EF46-280F-7E31-03D8-9D9F93DC8526}"/>
              </a:ext>
            </a:extLst>
          </p:cNvPr>
          <p:cNvSpPr txBox="1"/>
          <p:nvPr/>
        </p:nvSpPr>
        <p:spPr>
          <a:xfrm>
            <a:off x="492196" y="3583990"/>
            <a:ext cx="8320656" cy="261610"/>
          </a:xfrm>
          <a:prstGeom prst="rect">
            <a:avLst/>
          </a:prstGeom>
          <a:noFill/>
        </p:spPr>
        <p:txBody>
          <a:bodyPr wrap="square">
            <a:spAutoFit/>
          </a:bodyPr>
          <a:lstStyle/>
          <a:p>
            <a:r>
              <a:rPr lang="en-US" sz="1100" dirty="0"/>
              <a:t>Condition examples: Hemophilia Muscular Dystrophy Cystic Fibrosis Huntington's Disease Spinal Muscular Atrophy (SMA)Certain rare cancers</a:t>
            </a:r>
          </a:p>
        </p:txBody>
      </p:sp>
    </p:spTree>
    <p:extLst>
      <p:ext uri="{BB962C8B-B14F-4D97-AF65-F5344CB8AC3E}">
        <p14:creationId xmlns:p14="http://schemas.microsoft.com/office/powerpoint/2010/main" val="3527988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1EDC-C8EF-0CE2-F042-D4B2B180BE68}"/>
              </a:ext>
            </a:extLst>
          </p:cNvPr>
          <p:cNvSpPr>
            <a:spLocks noGrp="1"/>
          </p:cNvSpPr>
          <p:nvPr>
            <p:ph type="title"/>
          </p:nvPr>
        </p:nvSpPr>
        <p:spPr>
          <a:xfrm>
            <a:off x="137762" y="40561"/>
            <a:ext cx="11395869" cy="1325563"/>
          </a:xfrm>
        </p:spPr>
        <p:txBody>
          <a:bodyPr/>
          <a:lstStyle/>
          <a:p>
            <a:r>
              <a:rPr lang="en-US" sz="3900" dirty="0"/>
              <a:t>Domestic Care Plan for the Medical Service System</a:t>
            </a:r>
            <a:br>
              <a:rPr lang="en-US" dirty="0"/>
            </a:br>
            <a:r>
              <a:rPr lang="en-US" sz="1800" dirty="0">
                <a:solidFill>
                  <a:schemeClr val="accent3">
                    <a:lumMod val="75000"/>
                  </a:schemeClr>
                </a:solidFill>
              </a:rPr>
              <a:t>Keep appropriate care inside the system while protecting access, quality and member experience. AI is forecasting revenue potential, best care offerings and plan incentives, efficacy based on behavioral patterns and helping with employee privacy considerations. </a:t>
            </a:r>
          </a:p>
        </p:txBody>
      </p:sp>
      <p:sp>
        <p:nvSpPr>
          <p:cNvPr id="5" name="Shape 6">
            <a:extLst>
              <a:ext uri="{FF2B5EF4-FFF2-40B4-BE49-F238E27FC236}">
                <a16:creationId xmlns:a16="http://schemas.microsoft.com/office/drawing/2014/main" id="{94E44E04-61CF-D066-CFCD-6D5327E6E60D}"/>
              </a:ext>
            </a:extLst>
          </p:cNvPr>
          <p:cNvSpPr/>
          <p:nvPr/>
        </p:nvSpPr>
        <p:spPr>
          <a:xfrm>
            <a:off x="676656" y="1690688"/>
            <a:ext cx="2487168" cy="1325880"/>
          </a:xfrm>
          <a:prstGeom prst="roundRect">
            <a:avLst>
              <a:gd name="adj" fmla="val 9655"/>
            </a:avLst>
          </a:prstGeom>
          <a:solidFill>
            <a:schemeClr val="bg1"/>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7" name="Text 7">
            <a:extLst>
              <a:ext uri="{FF2B5EF4-FFF2-40B4-BE49-F238E27FC236}">
                <a16:creationId xmlns:a16="http://schemas.microsoft.com/office/drawing/2014/main" id="{3741E417-001A-8D3D-6C8A-90C1710C500D}"/>
              </a:ext>
            </a:extLst>
          </p:cNvPr>
          <p:cNvSpPr/>
          <p:nvPr/>
        </p:nvSpPr>
        <p:spPr>
          <a:xfrm>
            <a:off x="813816" y="1827848"/>
            <a:ext cx="2194560" cy="274320"/>
          </a:xfrm>
          <a:prstGeom prst="rect">
            <a:avLst/>
          </a:prstGeom>
          <a:noFill/>
          <a:ln/>
        </p:spPr>
        <p:txBody>
          <a:bodyPr wrap="square" rtlCol="0" anchor="ctr">
            <a:normAutofit fontScale="62500" lnSpcReduction="20000"/>
          </a:bodyPr>
          <a:lstStyle/>
          <a:p>
            <a:pPr marL="0" indent="0">
              <a:buNone/>
            </a:pPr>
            <a:r>
              <a:rPr lang="en-US" sz="2200" b="1">
                <a:solidFill>
                  <a:srgbClr val="0B2341"/>
                </a:solidFill>
              </a:rPr>
              <a:t>Primary care anchor</a:t>
            </a:r>
            <a:endParaRPr lang="en-US" sz="2200"/>
          </a:p>
        </p:txBody>
      </p:sp>
      <p:sp>
        <p:nvSpPr>
          <p:cNvPr id="9" name="Text 8">
            <a:extLst>
              <a:ext uri="{FF2B5EF4-FFF2-40B4-BE49-F238E27FC236}">
                <a16:creationId xmlns:a16="http://schemas.microsoft.com/office/drawing/2014/main" id="{40E09DE0-2112-3958-1C19-9008326368DB}"/>
              </a:ext>
            </a:extLst>
          </p:cNvPr>
          <p:cNvSpPr/>
          <p:nvPr/>
        </p:nvSpPr>
        <p:spPr>
          <a:xfrm>
            <a:off x="813816" y="2221040"/>
            <a:ext cx="2350008" cy="594360"/>
          </a:xfrm>
          <a:prstGeom prst="rect">
            <a:avLst/>
          </a:prstGeom>
          <a:noFill/>
          <a:ln/>
        </p:spPr>
        <p:txBody>
          <a:bodyPr wrap="square" rtlCol="0" anchor="ctr">
            <a:noAutofit/>
          </a:bodyPr>
          <a:lstStyle/>
          <a:p>
            <a:pPr marL="0" indent="0">
              <a:buNone/>
            </a:pPr>
            <a:r>
              <a:rPr lang="en-US" sz="1600">
                <a:solidFill>
                  <a:srgbClr val="111827"/>
                </a:solidFill>
              </a:rPr>
              <a:t>PCP first touch with same-day/next-day access standard</a:t>
            </a:r>
            <a:endParaRPr lang="en-US" sz="1600"/>
          </a:p>
        </p:txBody>
      </p:sp>
      <p:sp>
        <p:nvSpPr>
          <p:cNvPr id="11" name="Shape 9">
            <a:extLst>
              <a:ext uri="{FF2B5EF4-FFF2-40B4-BE49-F238E27FC236}">
                <a16:creationId xmlns:a16="http://schemas.microsoft.com/office/drawing/2014/main" id="{99D3F958-E3BB-213E-5231-FAD23D96262A}"/>
              </a:ext>
            </a:extLst>
          </p:cNvPr>
          <p:cNvSpPr/>
          <p:nvPr/>
        </p:nvSpPr>
        <p:spPr>
          <a:xfrm>
            <a:off x="3419856" y="1690688"/>
            <a:ext cx="2487168" cy="1325880"/>
          </a:xfrm>
          <a:prstGeom prst="roundRect">
            <a:avLst>
              <a:gd name="adj" fmla="val 9655"/>
            </a:avLst>
          </a:prstGeom>
          <a:solidFill>
            <a:schemeClr val="bg1"/>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13" name="Text 10">
            <a:extLst>
              <a:ext uri="{FF2B5EF4-FFF2-40B4-BE49-F238E27FC236}">
                <a16:creationId xmlns:a16="http://schemas.microsoft.com/office/drawing/2014/main" id="{C69B2E7F-DE05-270A-8D26-153BE99316AB}"/>
              </a:ext>
            </a:extLst>
          </p:cNvPr>
          <p:cNvSpPr/>
          <p:nvPr/>
        </p:nvSpPr>
        <p:spPr>
          <a:xfrm>
            <a:off x="3557016" y="1817752"/>
            <a:ext cx="2487168" cy="256030"/>
          </a:xfrm>
          <a:prstGeom prst="rect">
            <a:avLst/>
          </a:prstGeom>
          <a:noFill/>
          <a:ln/>
        </p:spPr>
        <p:txBody>
          <a:bodyPr wrap="square" rtlCol="0" anchor="ctr">
            <a:noAutofit/>
          </a:bodyPr>
          <a:lstStyle/>
          <a:p>
            <a:pPr marL="0" indent="0">
              <a:buNone/>
            </a:pPr>
            <a:r>
              <a:rPr lang="en-US" sz="1400" b="1">
                <a:solidFill>
                  <a:srgbClr val="0B2341"/>
                </a:solidFill>
              </a:rPr>
              <a:t>Preferred imaging / labs</a:t>
            </a:r>
            <a:endParaRPr lang="en-US" sz="1400"/>
          </a:p>
        </p:txBody>
      </p:sp>
      <p:sp>
        <p:nvSpPr>
          <p:cNvPr id="15" name="Text 11">
            <a:extLst>
              <a:ext uri="{FF2B5EF4-FFF2-40B4-BE49-F238E27FC236}">
                <a16:creationId xmlns:a16="http://schemas.microsoft.com/office/drawing/2014/main" id="{0326F1A8-512F-6692-4F33-03188C570FC5}"/>
              </a:ext>
            </a:extLst>
          </p:cNvPr>
          <p:cNvSpPr/>
          <p:nvPr/>
        </p:nvSpPr>
        <p:spPr>
          <a:xfrm>
            <a:off x="3548782" y="2056448"/>
            <a:ext cx="2194560" cy="594360"/>
          </a:xfrm>
          <a:prstGeom prst="rect">
            <a:avLst/>
          </a:prstGeom>
          <a:noFill/>
          <a:ln/>
        </p:spPr>
        <p:txBody>
          <a:bodyPr wrap="square" rtlCol="0" anchor="ctr">
            <a:normAutofit/>
          </a:bodyPr>
          <a:lstStyle/>
          <a:p>
            <a:pPr marL="0" indent="0">
              <a:buNone/>
            </a:pPr>
            <a:r>
              <a:rPr lang="en-US" sz="1600">
                <a:solidFill>
                  <a:srgbClr val="111827"/>
                </a:solidFill>
              </a:rPr>
              <a:t>Lower unit cost when clinically appropriate</a:t>
            </a:r>
            <a:endParaRPr lang="en-US" sz="1600"/>
          </a:p>
        </p:txBody>
      </p:sp>
      <p:sp>
        <p:nvSpPr>
          <p:cNvPr id="17" name="Shape 12">
            <a:extLst>
              <a:ext uri="{FF2B5EF4-FFF2-40B4-BE49-F238E27FC236}">
                <a16:creationId xmlns:a16="http://schemas.microsoft.com/office/drawing/2014/main" id="{25D53A56-0BB4-4291-92BA-2059D65E7106}"/>
              </a:ext>
            </a:extLst>
          </p:cNvPr>
          <p:cNvSpPr/>
          <p:nvPr/>
        </p:nvSpPr>
        <p:spPr>
          <a:xfrm>
            <a:off x="676656" y="3519488"/>
            <a:ext cx="2487168" cy="1325880"/>
          </a:xfrm>
          <a:prstGeom prst="roundRect">
            <a:avLst>
              <a:gd name="adj" fmla="val 9655"/>
            </a:avLst>
          </a:prstGeom>
          <a:solidFill>
            <a:srgbClr val="FFFFFF"/>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19" name="Text 13">
            <a:extLst>
              <a:ext uri="{FF2B5EF4-FFF2-40B4-BE49-F238E27FC236}">
                <a16:creationId xmlns:a16="http://schemas.microsoft.com/office/drawing/2014/main" id="{E59BC2A8-61CC-793A-37B8-3475A46CE74B}"/>
              </a:ext>
            </a:extLst>
          </p:cNvPr>
          <p:cNvSpPr/>
          <p:nvPr/>
        </p:nvSpPr>
        <p:spPr>
          <a:xfrm>
            <a:off x="813816" y="3656648"/>
            <a:ext cx="2194560" cy="274320"/>
          </a:xfrm>
          <a:prstGeom prst="rect">
            <a:avLst/>
          </a:prstGeom>
          <a:noFill/>
          <a:ln/>
        </p:spPr>
        <p:txBody>
          <a:bodyPr wrap="square" rtlCol="0" anchor="ctr">
            <a:normAutofit fontScale="62500" lnSpcReduction="20000"/>
          </a:bodyPr>
          <a:lstStyle/>
          <a:p>
            <a:pPr marL="0" indent="0">
              <a:buNone/>
            </a:pPr>
            <a:r>
              <a:rPr lang="en-US" sz="2200" b="1">
                <a:solidFill>
                  <a:srgbClr val="0B2341"/>
                </a:solidFill>
              </a:rPr>
              <a:t>Specialist coordination</a:t>
            </a:r>
            <a:endParaRPr lang="en-US" sz="2200"/>
          </a:p>
        </p:txBody>
      </p:sp>
      <p:sp>
        <p:nvSpPr>
          <p:cNvPr id="21" name="Text 14">
            <a:extLst>
              <a:ext uri="{FF2B5EF4-FFF2-40B4-BE49-F238E27FC236}">
                <a16:creationId xmlns:a16="http://schemas.microsoft.com/office/drawing/2014/main" id="{34E63B1B-C863-5275-C2F2-07FA7776D347}"/>
              </a:ext>
            </a:extLst>
          </p:cNvPr>
          <p:cNvSpPr/>
          <p:nvPr/>
        </p:nvSpPr>
        <p:spPr>
          <a:xfrm>
            <a:off x="801074" y="3950504"/>
            <a:ext cx="2238331" cy="594360"/>
          </a:xfrm>
          <a:prstGeom prst="rect">
            <a:avLst/>
          </a:prstGeom>
          <a:noFill/>
          <a:ln/>
        </p:spPr>
        <p:txBody>
          <a:bodyPr wrap="square" rtlCol="0" anchor="ctr">
            <a:noAutofit/>
          </a:bodyPr>
          <a:lstStyle/>
          <a:p>
            <a:pPr marL="0" indent="0">
              <a:buNone/>
            </a:pPr>
            <a:r>
              <a:rPr lang="en-US" sz="1600">
                <a:solidFill>
                  <a:srgbClr val="111827"/>
                </a:solidFill>
              </a:rPr>
              <a:t>Closed-loop referral path and documentation</a:t>
            </a:r>
            <a:endParaRPr lang="en-US" sz="1600"/>
          </a:p>
        </p:txBody>
      </p:sp>
      <p:sp>
        <p:nvSpPr>
          <p:cNvPr id="23" name="Shape 15">
            <a:extLst>
              <a:ext uri="{FF2B5EF4-FFF2-40B4-BE49-F238E27FC236}">
                <a16:creationId xmlns:a16="http://schemas.microsoft.com/office/drawing/2014/main" id="{02182CCF-74D1-28CB-389E-A92362B32B17}"/>
              </a:ext>
            </a:extLst>
          </p:cNvPr>
          <p:cNvSpPr/>
          <p:nvPr/>
        </p:nvSpPr>
        <p:spPr>
          <a:xfrm>
            <a:off x="3419856" y="3519488"/>
            <a:ext cx="2487168" cy="1325880"/>
          </a:xfrm>
          <a:prstGeom prst="roundRect">
            <a:avLst>
              <a:gd name="adj" fmla="val 9655"/>
            </a:avLst>
          </a:prstGeom>
          <a:solidFill>
            <a:srgbClr val="FFFFFF"/>
          </a:solidFill>
          <a:ln w="12700">
            <a:solidFill>
              <a:srgbClr val="D9E2EC"/>
            </a:solidFill>
            <a:prstDash val="solid"/>
          </a:ln>
          <a:effectLst>
            <a:outerShdw blurRad="12700" dist="6350" dir="2700000" algn="bl" rotWithShape="0">
              <a:srgbClr val="000000">
                <a:alpha val="8000"/>
              </a:srgbClr>
            </a:outerShdw>
          </a:effectLst>
        </p:spPr>
        <p:txBody>
          <a:bodyPr/>
          <a:lstStyle/>
          <a:p>
            <a:endParaRPr lang="en-US"/>
          </a:p>
        </p:txBody>
      </p:sp>
      <p:sp>
        <p:nvSpPr>
          <p:cNvPr id="25" name="Text 16">
            <a:extLst>
              <a:ext uri="{FF2B5EF4-FFF2-40B4-BE49-F238E27FC236}">
                <a16:creationId xmlns:a16="http://schemas.microsoft.com/office/drawing/2014/main" id="{04DD8A5F-6A64-7781-B59E-2E5E41705159}"/>
              </a:ext>
            </a:extLst>
          </p:cNvPr>
          <p:cNvSpPr/>
          <p:nvPr/>
        </p:nvSpPr>
        <p:spPr>
          <a:xfrm>
            <a:off x="3557016" y="3656648"/>
            <a:ext cx="2194560" cy="274320"/>
          </a:xfrm>
          <a:prstGeom prst="rect">
            <a:avLst/>
          </a:prstGeom>
          <a:noFill/>
          <a:ln/>
        </p:spPr>
        <p:txBody>
          <a:bodyPr wrap="square" rtlCol="0" anchor="ctr">
            <a:normAutofit fontScale="62500" lnSpcReduction="20000"/>
          </a:bodyPr>
          <a:lstStyle/>
          <a:p>
            <a:pPr marL="0" indent="0">
              <a:buNone/>
            </a:pPr>
            <a:r>
              <a:rPr lang="en-US" sz="2200" b="1">
                <a:solidFill>
                  <a:srgbClr val="0B2341"/>
                </a:solidFill>
              </a:rPr>
              <a:t>Rx + site-of-care</a:t>
            </a:r>
            <a:endParaRPr lang="en-US" sz="2200"/>
          </a:p>
        </p:txBody>
      </p:sp>
      <p:sp>
        <p:nvSpPr>
          <p:cNvPr id="27" name="Text 17">
            <a:extLst>
              <a:ext uri="{FF2B5EF4-FFF2-40B4-BE49-F238E27FC236}">
                <a16:creationId xmlns:a16="http://schemas.microsoft.com/office/drawing/2014/main" id="{67E660C1-96CE-8B86-C425-C0A26802336B}"/>
              </a:ext>
            </a:extLst>
          </p:cNvPr>
          <p:cNvSpPr/>
          <p:nvPr/>
        </p:nvSpPr>
        <p:spPr>
          <a:xfrm>
            <a:off x="3557016" y="3930968"/>
            <a:ext cx="2194560" cy="594360"/>
          </a:xfrm>
          <a:prstGeom prst="rect">
            <a:avLst/>
          </a:prstGeom>
          <a:noFill/>
          <a:ln/>
        </p:spPr>
        <p:txBody>
          <a:bodyPr wrap="square" rtlCol="0" anchor="ctr">
            <a:normAutofit/>
          </a:bodyPr>
          <a:lstStyle/>
          <a:p>
            <a:pPr marL="0" indent="0">
              <a:buNone/>
            </a:pPr>
            <a:r>
              <a:rPr lang="en-US" sz="1600">
                <a:solidFill>
                  <a:srgbClr val="111827"/>
                </a:solidFill>
              </a:rPr>
              <a:t>Integrated medication and infusion strategy</a:t>
            </a:r>
            <a:endParaRPr lang="en-US" sz="1600"/>
          </a:p>
        </p:txBody>
      </p:sp>
      <p:pic>
        <p:nvPicPr>
          <p:cNvPr id="29" name="Image 0" descr="/mnt/data/60df996549.png">
            <a:extLst>
              <a:ext uri="{FF2B5EF4-FFF2-40B4-BE49-F238E27FC236}">
                <a16:creationId xmlns:a16="http://schemas.microsoft.com/office/drawing/2014/main" id="{D20E12F9-3132-245C-1848-E5223426AA51}"/>
              </a:ext>
            </a:extLst>
          </p:cNvPr>
          <p:cNvPicPr>
            <a:picLocks noChangeAspect="1"/>
          </p:cNvPicPr>
          <p:nvPr/>
        </p:nvPicPr>
        <p:blipFill>
          <a:blip r:embed="rId2"/>
          <a:srcRect l="16251" r="16251"/>
          <a:stretch/>
        </p:blipFill>
        <p:spPr>
          <a:xfrm>
            <a:off x="7544710" y="1485472"/>
            <a:ext cx="3583537" cy="3539452"/>
          </a:xfrm>
          <a:prstGeom prst="rect">
            <a:avLst/>
          </a:prstGeom>
        </p:spPr>
      </p:pic>
      <p:sp>
        <p:nvSpPr>
          <p:cNvPr id="30" name="Title 1">
            <a:extLst>
              <a:ext uri="{FF2B5EF4-FFF2-40B4-BE49-F238E27FC236}">
                <a16:creationId xmlns:a16="http://schemas.microsoft.com/office/drawing/2014/main" id="{A0677F09-47A2-4CC0-AFFA-27101161D1D6}"/>
              </a:ext>
            </a:extLst>
          </p:cNvPr>
          <p:cNvSpPr>
            <a:spLocks noGrp="1"/>
          </p:cNvSpPr>
          <p:nvPr>
            <p:ph sz="quarter" idx="10"/>
          </p:nvPr>
        </p:nvSpPr>
        <p:spPr>
          <a:xfrm>
            <a:off x="796131" y="5162084"/>
            <a:ext cx="10599737" cy="3633787"/>
          </a:xfrm>
        </p:spPr>
        <p:txBody>
          <a:bodyPr/>
          <a:lstStyle/>
          <a:p>
            <a:pPr marL="0" indent="0" algn="ctr">
              <a:buNone/>
            </a:pPr>
            <a:r>
              <a:rPr lang="en-US" sz="2400" b="1" dirty="0">
                <a:solidFill>
                  <a:schemeClr val="accent1"/>
                </a:solidFill>
              </a:rPr>
              <a:t>Member promise: easier access to the right confidential care, not just lower cost. </a:t>
            </a:r>
          </a:p>
        </p:txBody>
      </p:sp>
    </p:spTree>
    <p:extLst>
      <p:ext uri="{BB962C8B-B14F-4D97-AF65-F5344CB8AC3E}">
        <p14:creationId xmlns:p14="http://schemas.microsoft.com/office/powerpoint/2010/main" val="814169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E8BC8-6922-3D23-8D84-5626F66DD3E9}"/>
              </a:ext>
            </a:extLst>
          </p:cNvPr>
          <p:cNvSpPr>
            <a:spLocks noGrp="1"/>
          </p:cNvSpPr>
          <p:nvPr>
            <p:ph type="title"/>
          </p:nvPr>
        </p:nvSpPr>
        <p:spPr/>
        <p:txBody>
          <a:bodyPr/>
          <a:lstStyle/>
          <a:p>
            <a:r>
              <a:rPr lang="en-US" sz="4100"/>
              <a:t>Forecasting for Claims Mitigation Before Renewal</a:t>
            </a:r>
            <a:br>
              <a:rPr lang="en-US" sz="4100"/>
            </a:br>
            <a:r>
              <a:rPr lang="en-US" sz="1800">
                <a:solidFill>
                  <a:schemeClr val="accent3">
                    <a:lumMod val="75000"/>
                  </a:schemeClr>
                </a:solidFill>
              </a:rPr>
              <a:t>The goal is to intervene early enough to change the renewal story.</a:t>
            </a:r>
          </a:p>
        </p:txBody>
      </p:sp>
      <p:sp>
        <p:nvSpPr>
          <p:cNvPr id="3" name="Content Placeholder 2">
            <a:extLst>
              <a:ext uri="{FF2B5EF4-FFF2-40B4-BE49-F238E27FC236}">
                <a16:creationId xmlns:a16="http://schemas.microsoft.com/office/drawing/2014/main" id="{93C37E4D-6D38-0A2F-0536-151F04E4C45C}"/>
              </a:ext>
            </a:extLst>
          </p:cNvPr>
          <p:cNvSpPr>
            <a:spLocks noGrp="1"/>
          </p:cNvSpPr>
          <p:nvPr>
            <p:ph sz="quarter" idx="10"/>
          </p:nvPr>
        </p:nvSpPr>
        <p:spPr>
          <a:xfrm>
            <a:off x="7152775" y="2027106"/>
            <a:ext cx="4860272" cy="1964250"/>
          </a:xfrm>
        </p:spPr>
        <p:txBody>
          <a:bodyPr/>
          <a:lstStyle/>
          <a:p>
            <a:r>
              <a:rPr lang="en-US" sz="1800">
                <a:solidFill>
                  <a:srgbClr val="111827"/>
                </a:solidFill>
              </a:rPr>
              <a:t>Predict high-cost claimant probability.</a:t>
            </a:r>
            <a:endParaRPr lang="en-US" sz="1800"/>
          </a:p>
          <a:p>
            <a:r>
              <a:rPr lang="en-US" sz="1800">
                <a:solidFill>
                  <a:srgbClr val="111827"/>
                </a:solidFill>
              </a:rPr>
              <a:t>Model impact of steerage, Rx, medical management and eligibility fixes.</a:t>
            </a:r>
            <a:endParaRPr lang="en-US" sz="1800"/>
          </a:p>
          <a:p>
            <a:r>
              <a:rPr lang="en-US" sz="1800">
                <a:solidFill>
                  <a:srgbClr val="111827"/>
                </a:solidFill>
              </a:rPr>
              <a:t>Re-run forecast monthly to show measurable movement before renewal.</a:t>
            </a:r>
            <a:endParaRPr lang="en-US" sz="1800"/>
          </a:p>
          <a:p>
            <a:endParaRPr lang="en-US" sz="1800"/>
          </a:p>
        </p:txBody>
      </p:sp>
      <p:sp>
        <p:nvSpPr>
          <p:cNvPr id="5" name="Shape 5">
            <a:extLst>
              <a:ext uri="{FF2B5EF4-FFF2-40B4-BE49-F238E27FC236}">
                <a16:creationId xmlns:a16="http://schemas.microsoft.com/office/drawing/2014/main" id="{7D5ED206-0395-7AE0-DE45-669D4FFB0B1B}"/>
              </a:ext>
            </a:extLst>
          </p:cNvPr>
          <p:cNvSpPr/>
          <p:nvPr/>
        </p:nvSpPr>
        <p:spPr>
          <a:xfrm>
            <a:off x="438912" y="1527048"/>
            <a:ext cx="6537960" cy="4133088"/>
          </a:xfrm>
          <a:prstGeom prst="roundRect">
            <a:avLst>
              <a:gd name="adj" fmla="val 2286"/>
            </a:avLst>
          </a:prstGeom>
          <a:solidFill>
            <a:srgbClr val="FFFFFF"/>
          </a:solidFill>
          <a:ln w="12700">
            <a:solidFill>
              <a:srgbClr val="D9E2EC"/>
            </a:solidFill>
            <a:prstDash val="solid"/>
          </a:ln>
          <a:effectLst>
            <a:outerShdw blurRad="19050" dist="10160" dir="2700000" algn="bl" rotWithShape="0">
              <a:srgbClr val="000000">
                <a:alpha val="10000"/>
              </a:srgbClr>
            </a:outerShdw>
          </a:effectLst>
        </p:spPr>
        <p:txBody>
          <a:bodyPr/>
          <a:lstStyle/>
          <a:p>
            <a:endParaRPr lang="en-US"/>
          </a:p>
        </p:txBody>
      </p:sp>
      <p:sp>
        <p:nvSpPr>
          <p:cNvPr id="7" name="Text 6">
            <a:extLst>
              <a:ext uri="{FF2B5EF4-FFF2-40B4-BE49-F238E27FC236}">
                <a16:creationId xmlns:a16="http://schemas.microsoft.com/office/drawing/2014/main" id="{A11173F0-2BDB-3982-3CBB-53C65015F95F}"/>
              </a:ext>
            </a:extLst>
          </p:cNvPr>
          <p:cNvSpPr/>
          <p:nvPr/>
        </p:nvSpPr>
        <p:spPr>
          <a:xfrm>
            <a:off x="694944" y="1618488"/>
            <a:ext cx="4389120" cy="274320"/>
          </a:xfrm>
          <a:prstGeom prst="rect">
            <a:avLst/>
          </a:prstGeom>
          <a:noFill/>
          <a:ln/>
        </p:spPr>
        <p:txBody>
          <a:bodyPr wrap="square" rtlCol="0" anchor="ctr"/>
          <a:lstStyle/>
          <a:p>
            <a:pPr marL="0" indent="0">
              <a:buNone/>
            </a:pPr>
            <a:r>
              <a:rPr lang="en-US" sz="2400" b="1">
                <a:solidFill>
                  <a:srgbClr val="0B2341"/>
                </a:solidFill>
              </a:rPr>
              <a:t>Risk Forecast Dashboard</a:t>
            </a:r>
            <a:endParaRPr lang="en-US" sz="2400"/>
          </a:p>
        </p:txBody>
      </p:sp>
      <p:sp>
        <p:nvSpPr>
          <p:cNvPr id="9" name="Shape 7">
            <a:extLst>
              <a:ext uri="{FF2B5EF4-FFF2-40B4-BE49-F238E27FC236}">
                <a16:creationId xmlns:a16="http://schemas.microsoft.com/office/drawing/2014/main" id="{0D508C78-BA6D-56A9-F8B6-5BA027EAFC58}"/>
              </a:ext>
            </a:extLst>
          </p:cNvPr>
          <p:cNvSpPr/>
          <p:nvPr/>
        </p:nvSpPr>
        <p:spPr>
          <a:xfrm>
            <a:off x="804672" y="5212080"/>
            <a:ext cx="731520" cy="0"/>
          </a:xfrm>
          <a:prstGeom prst="line">
            <a:avLst/>
          </a:prstGeom>
          <a:noFill/>
          <a:ln w="38100">
            <a:solidFill>
              <a:srgbClr val="C9362D"/>
            </a:solidFill>
            <a:prstDash val="solid"/>
          </a:ln>
        </p:spPr>
        <p:txBody>
          <a:bodyPr/>
          <a:lstStyle/>
          <a:p>
            <a:endParaRPr lang="en-US"/>
          </a:p>
        </p:txBody>
      </p:sp>
      <p:sp>
        <p:nvSpPr>
          <p:cNvPr id="11" name="Shape 8">
            <a:extLst>
              <a:ext uri="{FF2B5EF4-FFF2-40B4-BE49-F238E27FC236}">
                <a16:creationId xmlns:a16="http://schemas.microsoft.com/office/drawing/2014/main" id="{1B20AA67-C081-5DB0-1D22-324345FE2438}"/>
              </a:ext>
            </a:extLst>
          </p:cNvPr>
          <p:cNvSpPr/>
          <p:nvPr/>
        </p:nvSpPr>
        <p:spPr>
          <a:xfrm>
            <a:off x="804672" y="5212080"/>
            <a:ext cx="731520" cy="0"/>
          </a:xfrm>
          <a:prstGeom prst="line">
            <a:avLst/>
          </a:prstGeom>
          <a:noFill/>
          <a:ln w="38100">
            <a:solidFill>
              <a:srgbClr val="4FAF50"/>
            </a:solidFill>
            <a:prstDash val="solid"/>
          </a:ln>
        </p:spPr>
        <p:txBody>
          <a:bodyPr/>
          <a:lstStyle/>
          <a:p>
            <a:endParaRPr lang="en-US"/>
          </a:p>
        </p:txBody>
      </p:sp>
      <p:sp>
        <p:nvSpPr>
          <p:cNvPr id="13" name="Shape 9">
            <a:extLst>
              <a:ext uri="{FF2B5EF4-FFF2-40B4-BE49-F238E27FC236}">
                <a16:creationId xmlns:a16="http://schemas.microsoft.com/office/drawing/2014/main" id="{60BE5913-6FED-CE3A-F07C-4A617EE92C58}"/>
              </a:ext>
            </a:extLst>
          </p:cNvPr>
          <p:cNvSpPr/>
          <p:nvPr/>
        </p:nvSpPr>
        <p:spPr>
          <a:xfrm>
            <a:off x="1536192" y="4937760"/>
            <a:ext cx="731520" cy="0"/>
          </a:xfrm>
          <a:prstGeom prst="line">
            <a:avLst/>
          </a:prstGeom>
          <a:noFill/>
          <a:ln w="38100">
            <a:solidFill>
              <a:srgbClr val="C9362D"/>
            </a:solidFill>
            <a:prstDash val="solid"/>
          </a:ln>
        </p:spPr>
        <p:txBody>
          <a:bodyPr/>
          <a:lstStyle/>
          <a:p>
            <a:endParaRPr lang="en-US"/>
          </a:p>
        </p:txBody>
      </p:sp>
      <p:sp>
        <p:nvSpPr>
          <p:cNvPr id="15" name="Shape 10">
            <a:extLst>
              <a:ext uri="{FF2B5EF4-FFF2-40B4-BE49-F238E27FC236}">
                <a16:creationId xmlns:a16="http://schemas.microsoft.com/office/drawing/2014/main" id="{13445CD4-163E-F853-E273-57F6D5A66074}"/>
              </a:ext>
            </a:extLst>
          </p:cNvPr>
          <p:cNvSpPr/>
          <p:nvPr/>
        </p:nvSpPr>
        <p:spPr>
          <a:xfrm>
            <a:off x="1536192" y="5029200"/>
            <a:ext cx="731520" cy="0"/>
          </a:xfrm>
          <a:prstGeom prst="line">
            <a:avLst/>
          </a:prstGeom>
          <a:noFill/>
          <a:ln w="38100">
            <a:solidFill>
              <a:srgbClr val="4FAF50"/>
            </a:solidFill>
            <a:prstDash val="solid"/>
          </a:ln>
        </p:spPr>
        <p:txBody>
          <a:bodyPr/>
          <a:lstStyle/>
          <a:p>
            <a:endParaRPr lang="en-US"/>
          </a:p>
        </p:txBody>
      </p:sp>
      <p:sp>
        <p:nvSpPr>
          <p:cNvPr id="17" name="Shape 11">
            <a:extLst>
              <a:ext uri="{FF2B5EF4-FFF2-40B4-BE49-F238E27FC236}">
                <a16:creationId xmlns:a16="http://schemas.microsoft.com/office/drawing/2014/main" id="{2BBD87FF-FC95-343F-2B77-1DE264F4394E}"/>
              </a:ext>
            </a:extLst>
          </p:cNvPr>
          <p:cNvSpPr/>
          <p:nvPr/>
        </p:nvSpPr>
        <p:spPr>
          <a:xfrm>
            <a:off x="2267712" y="4572000"/>
            <a:ext cx="731520" cy="0"/>
          </a:xfrm>
          <a:prstGeom prst="line">
            <a:avLst/>
          </a:prstGeom>
          <a:noFill/>
          <a:ln w="38100">
            <a:solidFill>
              <a:srgbClr val="C9362D"/>
            </a:solidFill>
            <a:prstDash val="solid"/>
          </a:ln>
        </p:spPr>
        <p:txBody>
          <a:bodyPr/>
          <a:lstStyle/>
          <a:p>
            <a:endParaRPr lang="en-US"/>
          </a:p>
        </p:txBody>
      </p:sp>
      <p:sp>
        <p:nvSpPr>
          <p:cNvPr id="19" name="Shape 12">
            <a:extLst>
              <a:ext uri="{FF2B5EF4-FFF2-40B4-BE49-F238E27FC236}">
                <a16:creationId xmlns:a16="http://schemas.microsoft.com/office/drawing/2014/main" id="{7F730C30-D9D8-E6E5-50D7-8E1C3B54D562}"/>
              </a:ext>
            </a:extLst>
          </p:cNvPr>
          <p:cNvSpPr/>
          <p:nvPr/>
        </p:nvSpPr>
        <p:spPr>
          <a:xfrm>
            <a:off x="2267712" y="4818888"/>
            <a:ext cx="731520" cy="0"/>
          </a:xfrm>
          <a:prstGeom prst="line">
            <a:avLst/>
          </a:prstGeom>
          <a:noFill/>
          <a:ln w="38100">
            <a:solidFill>
              <a:srgbClr val="4FAF50"/>
            </a:solidFill>
            <a:prstDash val="solid"/>
          </a:ln>
        </p:spPr>
        <p:txBody>
          <a:bodyPr/>
          <a:lstStyle/>
          <a:p>
            <a:endParaRPr lang="en-US"/>
          </a:p>
        </p:txBody>
      </p:sp>
      <p:sp>
        <p:nvSpPr>
          <p:cNvPr id="21" name="Shape 13">
            <a:extLst>
              <a:ext uri="{FF2B5EF4-FFF2-40B4-BE49-F238E27FC236}">
                <a16:creationId xmlns:a16="http://schemas.microsoft.com/office/drawing/2014/main" id="{9E42B272-D126-4E6B-D5CB-9A4D8913FED8}"/>
              </a:ext>
            </a:extLst>
          </p:cNvPr>
          <p:cNvSpPr/>
          <p:nvPr/>
        </p:nvSpPr>
        <p:spPr>
          <a:xfrm>
            <a:off x="2999232" y="4297680"/>
            <a:ext cx="731520" cy="0"/>
          </a:xfrm>
          <a:prstGeom prst="line">
            <a:avLst/>
          </a:prstGeom>
          <a:noFill/>
          <a:ln w="38100">
            <a:solidFill>
              <a:srgbClr val="C9362D"/>
            </a:solidFill>
            <a:prstDash val="solid"/>
          </a:ln>
        </p:spPr>
        <p:txBody>
          <a:bodyPr/>
          <a:lstStyle/>
          <a:p>
            <a:endParaRPr lang="en-US"/>
          </a:p>
        </p:txBody>
      </p:sp>
      <p:sp>
        <p:nvSpPr>
          <p:cNvPr id="23" name="Shape 14">
            <a:extLst>
              <a:ext uri="{FF2B5EF4-FFF2-40B4-BE49-F238E27FC236}">
                <a16:creationId xmlns:a16="http://schemas.microsoft.com/office/drawing/2014/main" id="{191462EC-5073-0567-EB3E-8AADAB3825F9}"/>
              </a:ext>
            </a:extLst>
          </p:cNvPr>
          <p:cNvSpPr/>
          <p:nvPr/>
        </p:nvSpPr>
        <p:spPr>
          <a:xfrm>
            <a:off x="2999232" y="4663440"/>
            <a:ext cx="731520" cy="0"/>
          </a:xfrm>
          <a:prstGeom prst="line">
            <a:avLst/>
          </a:prstGeom>
          <a:noFill/>
          <a:ln w="38100">
            <a:solidFill>
              <a:srgbClr val="4FAF50"/>
            </a:solidFill>
            <a:prstDash val="solid"/>
          </a:ln>
        </p:spPr>
        <p:txBody>
          <a:bodyPr/>
          <a:lstStyle/>
          <a:p>
            <a:endParaRPr lang="en-US"/>
          </a:p>
        </p:txBody>
      </p:sp>
      <p:sp>
        <p:nvSpPr>
          <p:cNvPr id="25" name="Shape 15">
            <a:extLst>
              <a:ext uri="{FF2B5EF4-FFF2-40B4-BE49-F238E27FC236}">
                <a16:creationId xmlns:a16="http://schemas.microsoft.com/office/drawing/2014/main" id="{1E925D97-0CAC-B951-94BF-8AC31A3F8C7E}"/>
              </a:ext>
            </a:extLst>
          </p:cNvPr>
          <p:cNvSpPr/>
          <p:nvPr/>
        </p:nvSpPr>
        <p:spPr>
          <a:xfrm>
            <a:off x="3730752" y="4023360"/>
            <a:ext cx="731520" cy="0"/>
          </a:xfrm>
          <a:prstGeom prst="line">
            <a:avLst/>
          </a:prstGeom>
          <a:noFill/>
          <a:ln w="38100">
            <a:solidFill>
              <a:srgbClr val="C9362D"/>
            </a:solidFill>
            <a:prstDash val="solid"/>
          </a:ln>
        </p:spPr>
        <p:txBody>
          <a:bodyPr/>
          <a:lstStyle/>
          <a:p>
            <a:endParaRPr lang="en-US"/>
          </a:p>
        </p:txBody>
      </p:sp>
      <p:sp>
        <p:nvSpPr>
          <p:cNvPr id="27" name="Shape 16">
            <a:extLst>
              <a:ext uri="{FF2B5EF4-FFF2-40B4-BE49-F238E27FC236}">
                <a16:creationId xmlns:a16="http://schemas.microsoft.com/office/drawing/2014/main" id="{6A3F855E-A8A8-9980-DC29-7E4C4BF30E64}"/>
              </a:ext>
            </a:extLst>
          </p:cNvPr>
          <p:cNvSpPr/>
          <p:nvPr/>
        </p:nvSpPr>
        <p:spPr>
          <a:xfrm>
            <a:off x="3730752" y="4480560"/>
            <a:ext cx="731520" cy="0"/>
          </a:xfrm>
          <a:prstGeom prst="line">
            <a:avLst/>
          </a:prstGeom>
          <a:noFill/>
          <a:ln w="38100">
            <a:solidFill>
              <a:srgbClr val="4FAF50"/>
            </a:solidFill>
            <a:prstDash val="solid"/>
          </a:ln>
        </p:spPr>
        <p:txBody>
          <a:bodyPr/>
          <a:lstStyle/>
          <a:p>
            <a:endParaRPr lang="en-US"/>
          </a:p>
        </p:txBody>
      </p:sp>
      <p:sp>
        <p:nvSpPr>
          <p:cNvPr id="29" name="Shape 17">
            <a:extLst>
              <a:ext uri="{FF2B5EF4-FFF2-40B4-BE49-F238E27FC236}">
                <a16:creationId xmlns:a16="http://schemas.microsoft.com/office/drawing/2014/main" id="{EC14DF47-8792-C6E1-8178-47A99BBFB3B0}"/>
              </a:ext>
            </a:extLst>
          </p:cNvPr>
          <p:cNvSpPr/>
          <p:nvPr/>
        </p:nvSpPr>
        <p:spPr>
          <a:xfrm>
            <a:off x="4462272" y="3611880"/>
            <a:ext cx="731520" cy="0"/>
          </a:xfrm>
          <a:prstGeom prst="line">
            <a:avLst/>
          </a:prstGeom>
          <a:noFill/>
          <a:ln w="38100">
            <a:solidFill>
              <a:srgbClr val="C9362D"/>
            </a:solidFill>
            <a:prstDash val="solid"/>
          </a:ln>
        </p:spPr>
        <p:txBody>
          <a:bodyPr/>
          <a:lstStyle/>
          <a:p>
            <a:endParaRPr lang="en-US"/>
          </a:p>
        </p:txBody>
      </p:sp>
      <p:sp>
        <p:nvSpPr>
          <p:cNvPr id="31" name="Shape 18">
            <a:extLst>
              <a:ext uri="{FF2B5EF4-FFF2-40B4-BE49-F238E27FC236}">
                <a16:creationId xmlns:a16="http://schemas.microsoft.com/office/drawing/2014/main" id="{C44A74C7-94EB-90A2-C62E-18F347EB9DC0}"/>
              </a:ext>
            </a:extLst>
          </p:cNvPr>
          <p:cNvSpPr/>
          <p:nvPr/>
        </p:nvSpPr>
        <p:spPr>
          <a:xfrm>
            <a:off x="4462272" y="4233672"/>
            <a:ext cx="731520" cy="0"/>
          </a:xfrm>
          <a:prstGeom prst="line">
            <a:avLst/>
          </a:prstGeom>
          <a:noFill/>
          <a:ln w="38100">
            <a:solidFill>
              <a:srgbClr val="4FAF50"/>
            </a:solidFill>
            <a:prstDash val="solid"/>
          </a:ln>
        </p:spPr>
        <p:txBody>
          <a:bodyPr/>
          <a:lstStyle/>
          <a:p>
            <a:endParaRPr lang="en-US"/>
          </a:p>
        </p:txBody>
      </p:sp>
      <p:sp>
        <p:nvSpPr>
          <p:cNvPr id="33" name="Shape 19">
            <a:extLst>
              <a:ext uri="{FF2B5EF4-FFF2-40B4-BE49-F238E27FC236}">
                <a16:creationId xmlns:a16="http://schemas.microsoft.com/office/drawing/2014/main" id="{54B41AE2-8C70-B72A-1E22-DC57E4C2CBFE}"/>
              </a:ext>
            </a:extLst>
          </p:cNvPr>
          <p:cNvSpPr/>
          <p:nvPr/>
        </p:nvSpPr>
        <p:spPr>
          <a:xfrm>
            <a:off x="5193792" y="3291840"/>
            <a:ext cx="685800" cy="0"/>
          </a:xfrm>
          <a:prstGeom prst="line">
            <a:avLst/>
          </a:prstGeom>
          <a:noFill/>
          <a:ln w="38100">
            <a:solidFill>
              <a:srgbClr val="C9362D"/>
            </a:solidFill>
            <a:prstDash val="solid"/>
          </a:ln>
        </p:spPr>
        <p:txBody>
          <a:bodyPr/>
          <a:lstStyle/>
          <a:p>
            <a:endParaRPr lang="en-US"/>
          </a:p>
        </p:txBody>
      </p:sp>
      <p:sp>
        <p:nvSpPr>
          <p:cNvPr id="35" name="Shape 20">
            <a:extLst>
              <a:ext uri="{FF2B5EF4-FFF2-40B4-BE49-F238E27FC236}">
                <a16:creationId xmlns:a16="http://schemas.microsoft.com/office/drawing/2014/main" id="{805F4108-CAA0-9186-888A-C7E02F8738B3}"/>
              </a:ext>
            </a:extLst>
          </p:cNvPr>
          <p:cNvSpPr/>
          <p:nvPr/>
        </p:nvSpPr>
        <p:spPr>
          <a:xfrm>
            <a:off x="5193792" y="4023360"/>
            <a:ext cx="685800" cy="0"/>
          </a:xfrm>
          <a:prstGeom prst="line">
            <a:avLst/>
          </a:prstGeom>
          <a:noFill/>
          <a:ln w="38100">
            <a:solidFill>
              <a:srgbClr val="4FAF50"/>
            </a:solidFill>
            <a:prstDash val="solid"/>
          </a:ln>
        </p:spPr>
        <p:txBody>
          <a:bodyPr/>
          <a:lstStyle/>
          <a:p>
            <a:endParaRPr lang="en-US"/>
          </a:p>
        </p:txBody>
      </p:sp>
      <p:sp>
        <p:nvSpPr>
          <p:cNvPr id="37" name="Shape 21">
            <a:extLst>
              <a:ext uri="{FF2B5EF4-FFF2-40B4-BE49-F238E27FC236}">
                <a16:creationId xmlns:a16="http://schemas.microsoft.com/office/drawing/2014/main" id="{8495F787-1E8F-5F9E-4EC7-46EA45E012E0}"/>
              </a:ext>
            </a:extLst>
          </p:cNvPr>
          <p:cNvSpPr/>
          <p:nvPr/>
        </p:nvSpPr>
        <p:spPr>
          <a:xfrm>
            <a:off x="804672" y="5532120"/>
            <a:ext cx="5303520" cy="0"/>
          </a:xfrm>
          <a:prstGeom prst="line">
            <a:avLst/>
          </a:prstGeom>
          <a:noFill/>
          <a:ln w="12700">
            <a:solidFill>
              <a:srgbClr val="D9E2EC"/>
            </a:solidFill>
            <a:prstDash val="solid"/>
          </a:ln>
        </p:spPr>
        <p:txBody>
          <a:bodyPr/>
          <a:lstStyle/>
          <a:p>
            <a:endParaRPr lang="en-US"/>
          </a:p>
        </p:txBody>
      </p:sp>
      <p:sp>
        <p:nvSpPr>
          <p:cNvPr id="39" name="Shape 22">
            <a:extLst>
              <a:ext uri="{FF2B5EF4-FFF2-40B4-BE49-F238E27FC236}">
                <a16:creationId xmlns:a16="http://schemas.microsoft.com/office/drawing/2014/main" id="{4AB8E6A1-BD78-4FCE-23EA-3022974891CD}"/>
              </a:ext>
            </a:extLst>
          </p:cNvPr>
          <p:cNvSpPr/>
          <p:nvPr/>
        </p:nvSpPr>
        <p:spPr>
          <a:xfrm>
            <a:off x="804672" y="2606040"/>
            <a:ext cx="0" cy="2926080"/>
          </a:xfrm>
          <a:prstGeom prst="line">
            <a:avLst/>
          </a:prstGeom>
          <a:noFill/>
          <a:ln w="12700">
            <a:solidFill>
              <a:srgbClr val="D9E2EC"/>
            </a:solidFill>
            <a:prstDash val="solid"/>
          </a:ln>
        </p:spPr>
        <p:txBody>
          <a:bodyPr/>
          <a:lstStyle/>
          <a:p>
            <a:endParaRPr lang="en-US"/>
          </a:p>
        </p:txBody>
      </p:sp>
      <p:sp>
        <p:nvSpPr>
          <p:cNvPr id="41" name="Text 23">
            <a:extLst>
              <a:ext uri="{FF2B5EF4-FFF2-40B4-BE49-F238E27FC236}">
                <a16:creationId xmlns:a16="http://schemas.microsoft.com/office/drawing/2014/main" id="{B820BC64-EDAF-FA42-490D-6299D205349F}"/>
              </a:ext>
            </a:extLst>
          </p:cNvPr>
          <p:cNvSpPr/>
          <p:nvPr/>
        </p:nvSpPr>
        <p:spPr>
          <a:xfrm>
            <a:off x="4416552" y="2624328"/>
            <a:ext cx="1280160" cy="219456"/>
          </a:xfrm>
          <a:prstGeom prst="rect">
            <a:avLst/>
          </a:prstGeom>
          <a:noFill/>
          <a:ln/>
        </p:spPr>
        <p:txBody>
          <a:bodyPr wrap="square" rtlCol="0" anchor="ctr"/>
          <a:lstStyle/>
          <a:p>
            <a:pPr marL="0" indent="0">
              <a:buNone/>
            </a:pPr>
            <a:r>
              <a:rPr lang="en-US" sz="1800" b="1">
                <a:solidFill>
                  <a:srgbClr val="C9362D"/>
                </a:solidFill>
              </a:rPr>
              <a:t>Baseline trend</a:t>
            </a:r>
            <a:endParaRPr lang="en-US" sz="1800"/>
          </a:p>
        </p:txBody>
      </p:sp>
      <p:sp>
        <p:nvSpPr>
          <p:cNvPr id="43" name="Text 24">
            <a:extLst>
              <a:ext uri="{FF2B5EF4-FFF2-40B4-BE49-F238E27FC236}">
                <a16:creationId xmlns:a16="http://schemas.microsoft.com/office/drawing/2014/main" id="{B90C6671-861D-7DDC-14D6-CEC884051516}"/>
              </a:ext>
            </a:extLst>
          </p:cNvPr>
          <p:cNvSpPr/>
          <p:nvPr/>
        </p:nvSpPr>
        <p:spPr>
          <a:xfrm>
            <a:off x="4462272" y="3771900"/>
            <a:ext cx="1371600" cy="219456"/>
          </a:xfrm>
          <a:prstGeom prst="rect">
            <a:avLst/>
          </a:prstGeom>
          <a:noFill/>
          <a:ln/>
        </p:spPr>
        <p:txBody>
          <a:bodyPr wrap="square" rtlCol="0" anchor="ctr"/>
          <a:lstStyle/>
          <a:p>
            <a:pPr marL="0" indent="0">
              <a:buNone/>
            </a:pPr>
            <a:r>
              <a:rPr lang="en-US" sz="1800" b="1">
                <a:solidFill>
                  <a:srgbClr val="4FAF50"/>
                </a:solidFill>
              </a:rPr>
              <a:t>Mitigated trend</a:t>
            </a:r>
            <a:endParaRPr lang="en-US" sz="1800"/>
          </a:p>
        </p:txBody>
      </p:sp>
      <p:sp>
        <p:nvSpPr>
          <p:cNvPr id="44" name="Content Placeholder 2">
            <a:extLst>
              <a:ext uri="{FF2B5EF4-FFF2-40B4-BE49-F238E27FC236}">
                <a16:creationId xmlns:a16="http://schemas.microsoft.com/office/drawing/2014/main" id="{62B904B7-4CF4-5B2B-01C2-BC2AD2CAC80D}"/>
              </a:ext>
            </a:extLst>
          </p:cNvPr>
          <p:cNvSpPr txBox="1">
            <a:spLocks/>
          </p:cNvSpPr>
          <p:nvPr/>
        </p:nvSpPr>
        <p:spPr>
          <a:xfrm>
            <a:off x="7152775" y="4572000"/>
            <a:ext cx="4860272" cy="196425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1">
                <a:solidFill>
                  <a:schemeClr val="accent1"/>
                </a:solidFill>
              </a:rPr>
              <a:t>Renewal message: identified, validated and actively mitigated. </a:t>
            </a:r>
          </a:p>
          <a:p>
            <a:pPr marL="0" indent="0" algn="ctr">
              <a:buNone/>
            </a:pPr>
            <a:endParaRPr lang="en-US" sz="1800" b="1">
              <a:solidFill>
                <a:schemeClr val="accent1"/>
              </a:solidFill>
            </a:endParaRPr>
          </a:p>
        </p:txBody>
      </p:sp>
    </p:spTree>
    <p:extLst>
      <p:ext uri="{BB962C8B-B14F-4D97-AF65-F5344CB8AC3E}">
        <p14:creationId xmlns:p14="http://schemas.microsoft.com/office/powerpoint/2010/main" val="2213655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2F0DC-469F-F413-8B47-F7159F023A2C}"/>
              </a:ext>
            </a:extLst>
          </p:cNvPr>
          <p:cNvSpPr>
            <a:spLocks noGrp="1"/>
          </p:cNvSpPr>
          <p:nvPr>
            <p:ph type="title"/>
          </p:nvPr>
        </p:nvSpPr>
        <p:spPr>
          <a:xfrm>
            <a:off x="146948" y="69691"/>
            <a:ext cx="11283051" cy="1325563"/>
          </a:xfrm>
        </p:spPr>
        <p:txBody>
          <a:bodyPr/>
          <a:lstStyle/>
          <a:p>
            <a:r>
              <a:rPr lang="en-US" sz="2800" dirty="0"/>
              <a:t>Embedded AI Timing: What the Underwriter Sees and When they see it </a:t>
            </a:r>
            <a:br>
              <a:rPr lang="en-US" sz="2800" dirty="0"/>
            </a:br>
            <a:r>
              <a:rPr lang="en-US" sz="2800" dirty="0"/>
              <a:t>Affect your “experience period” impact on renewal justifications </a:t>
            </a:r>
            <a:br>
              <a:rPr lang="en-US" sz="3700" dirty="0"/>
            </a:br>
            <a:endParaRPr lang="en-US" sz="1800" dirty="0">
              <a:solidFill>
                <a:schemeClr val="accent3">
                  <a:lumMod val="75000"/>
                </a:schemeClr>
              </a:solidFill>
            </a:endParaRPr>
          </a:p>
        </p:txBody>
      </p:sp>
      <p:sp>
        <p:nvSpPr>
          <p:cNvPr id="5" name="Shape 5">
            <a:extLst>
              <a:ext uri="{FF2B5EF4-FFF2-40B4-BE49-F238E27FC236}">
                <a16:creationId xmlns:a16="http://schemas.microsoft.com/office/drawing/2014/main" id="{0EA44B1D-0903-E247-1634-EEDF0209740D}"/>
              </a:ext>
            </a:extLst>
          </p:cNvPr>
          <p:cNvSpPr/>
          <p:nvPr/>
        </p:nvSpPr>
        <p:spPr>
          <a:xfrm>
            <a:off x="750044" y="1062006"/>
            <a:ext cx="4829320" cy="4463548"/>
          </a:xfrm>
          <a:prstGeom prst="roundRect">
            <a:avLst>
              <a:gd name="adj" fmla="val 2273"/>
            </a:avLst>
          </a:prstGeom>
          <a:solidFill>
            <a:srgbClr val="FFFFFF"/>
          </a:solidFill>
          <a:ln w="12700">
            <a:solidFill>
              <a:srgbClr val="D9E2EC"/>
            </a:solidFill>
            <a:prstDash val="solid"/>
          </a:ln>
          <a:effectLst>
            <a:outerShdw blurRad="19050" dist="10160" dir="2700000" algn="bl" rotWithShape="0">
              <a:srgbClr val="000000">
                <a:alpha val="10000"/>
              </a:srgbClr>
            </a:outerShdw>
          </a:effectLst>
        </p:spPr>
        <p:txBody>
          <a:bodyPr/>
          <a:lstStyle/>
          <a:p>
            <a:endParaRPr lang="en-US"/>
          </a:p>
        </p:txBody>
      </p:sp>
      <p:pic>
        <p:nvPicPr>
          <p:cNvPr id="7" name="Image 0" descr="/mnt/data/ai_underwriting_demo.png">
            <a:extLst>
              <a:ext uri="{FF2B5EF4-FFF2-40B4-BE49-F238E27FC236}">
                <a16:creationId xmlns:a16="http://schemas.microsoft.com/office/drawing/2014/main" id="{BECF86E3-0DE0-CBB6-6FA9-2A8C1FFD46EB}"/>
              </a:ext>
            </a:extLst>
          </p:cNvPr>
          <p:cNvPicPr>
            <a:picLocks noChangeAspect="1"/>
          </p:cNvPicPr>
          <p:nvPr/>
        </p:nvPicPr>
        <p:blipFill>
          <a:blip r:embed="rId2"/>
          <a:srcRect l="869" r="869"/>
          <a:stretch/>
        </p:blipFill>
        <p:spPr>
          <a:xfrm>
            <a:off x="857362" y="1155039"/>
            <a:ext cx="4614684" cy="2926080"/>
          </a:xfrm>
          <a:prstGeom prst="rect">
            <a:avLst/>
          </a:prstGeom>
        </p:spPr>
      </p:pic>
      <p:sp>
        <p:nvSpPr>
          <p:cNvPr id="9" name="Text 6">
            <a:extLst>
              <a:ext uri="{FF2B5EF4-FFF2-40B4-BE49-F238E27FC236}">
                <a16:creationId xmlns:a16="http://schemas.microsoft.com/office/drawing/2014/main" id="{0A5351F9-1C1B-26F1-46FB-E6AE5C0997DC}"/>
              </a:ext>
            </a:extLst>
          </p:cNvPr>
          <p:cNvSpPr/>
          <p:nvPr/>
        </p:nvSpPr>
        <p:spPr>
          <a:xfrm>
            <a:off x="750044" y="4295948"/>
            <a:ext cx="4663440" cy="292608"/>
          </a:xfrm>
          <a:prstGeom prst="rect">
            <a:avLst/>
          </a:prstGeom>
          <a:noFill/>
          <a:ln/>
        </p:spPr>
        <p:txBody>
          <a:bodyPr wrap="square" rtlCol="0" anchor="ctr"/>
          <a:lstStyle/>
          <a:p>
            <a:pPr marL="0" indent="0" algn="ctr">
              <a:buNone/>
            </a:pPr>
            <a:r>
              <a:rPr lang="en-US" sz="2000" b="1" dirty="0">
                <a:solidFill>
                  <a:srgbClr val="0B2341"/>
                </a:solidFill>
              </a:rPr>
              <a:t>Underwriting AI Review Flow= Real Time vs. Weeks </a:t>
            </a:r>
            <a:endParaRPr lang="en-US" sz="2000" dirty="0"/>
          </a:p>
        </p:txBody>
      </p:sp>
      <p:sp>
        <p:nvSpPr>
          <p:cNvPr id="11" name="Text 7">
            <a:extLst>
              <a:ext uri="{FF2B5EF4-FFF2-40B4-BE49-F238E27FC236}">
                <a16:creationId xmlns:a16="http://schemas.microsoft.com/office/drawing/2014/main" id="{FEF6D26B-DB84-E2EC-5F6A-22EE732714B9}"/>
              </a:ext>
            </a:extLst>
          </p:cNvPr>
          <p:cNvSpPr/>
          <p:nvPr/>
        </p:nvSpPr>
        <p:spPr>
          <a:xfrm>
            <a:off x="757515" y="4865031"/>
            <a:ext cx="4572000" cy="384048"/>
          </a:xfrm>
          <a:prstGeom prst="rect">
            <a:avLst/>
          </a:prstGeom>
          <a:noFill/>
          <a:ln/>
        </p:spPr>
        <p:txBody>
          <a:bodyPr wrap="square" rtlCol="0" anchor="ctr">
            <a:noAutofit/>
          </a:bodyPr>
          <a:lstStyle/>
          <a:p>
            <a:pPr marL="0" indent="0" algn="ctr">
              <a:buNone/>
            </a:pPr>
            <a:r>
              <a:rPr lang="en-US" dirty="0">
                <a:solidFill>
                  <a:srgbClr val="6B7280"/>
                </a:solidFill>
              </a:rPr>
              <a:t>Ingest claims • flag anomalies • assign reviewer • create action plan</a:t>
            </a:r>
            <a:endParaRPr lang="en-US" dirty="0"/>
          </a:p>
        </p:txBody>
      </p:sp>
      <p:sp>
        <p:nvSpPr>
          <p:cNvPr id="13" name="Shape 8">
            <a:extLst>
              <a:ext uri="{FF2B5EF4-FFF2-40B4-BE49-F238E27FC236}">
                <a16:creationId xmlns:a16="http://schemas.microsoft.com/office/drawing/2014/main" id="{196FCE8E-AB58-4F10-095B-826DE7D38A0C}"/>
              </a:ext>
            </a:extLst>
          </p:cNvPr>
          <p:cNvSpPr/>
          <p:nvPr/>
        </p:nvSpPr>
        <p:spPr>
          <a:xfrm>
            <a:off x="6857999" y="1027906"/>
            <a:ext cx="4829320" cy="4463548"/>
          </a:xfrm>
          <a:prstGeom prst="roundRect">
            <a:avLst>
              <a:gd name="adj" fmla="val 2273"/>
            </a:avLst>
          </a:prstGeom>
          <a:solidFill>
            <a:srgbClr val="FFFFFF"/>
          </a:solidFill>
          <a:ln w="12700">
            <a:solidFill>
              <a:srgbClr val="D9E2EC"/>
            </a:solidFill>
            <a:prstDash val="solid"/>
          </a:ln>
          <a:effectLst>
            <a:outerShdw blurRad="19050" dist="10160" dir="2700000" algn="bl" rotWithShape="0">
              <a:srgbClr val="000000">
                <a:alpha val="10000"/>
              </a:srgbClr>
            </a:outerShdw>
          </a:effectLst>
        </p:spPr>
        <p:txBody>
          <a:bodyPr/>
          <a:lstStyle/>
          <a:p>
            <a:endParaRPr lang="en-US"/>
          </a:p>
        </p:txBody>
      </p:sp>
      <p:pic>
        <p:nvPicPr>
          <p:cNvPr id="15" name="Image 1" descr="/mnt/data/rx_management_demo.png">
            <a:extLst>
              <a:ext uri="{FF2B5EF4-FFF2-40B4-BE49-F238E27FC236}">
                <a16:creationId xmlns:a16="http://schemas.microsoft.com/office/drawing/2014/main" id="{D6657952-7877-0AE1-666B-DCE055C89849}"/>
              </a:ext>
            </a:extLst>
          </p:cNvPr>
          <p:cNvPicPr>
            <a:picLocks noChangeAspect="1"/>
          </p:cNvPicPr>
          <p:nvPr/>
        </p:nvPicPr>
        <p:blipFill>
          <a:blip r:embed="rId3"/>
          <a:srcRect l="869" r="869"/>
          <a:stretch/>
        </p:blipFill>
        <p:spPr>
          <a:xfrm>
            <a:off x="6945741" y="1145832"/>
            <a:ext cx="4591576" cy="2926080"/>
          </a:xfrm>
          <a:prstGeom prst="rect">
            <a:avLst/>
          </a:prstGeom>
        </p:spPr>
      </p:pic>
      <p:sp>
        <p:nvSpPr>
          <p:cNvPr id="17" name="Text 9">
            <a:extLst>
              <a:ext uri="{FF2B5EF4-FFF2-40B4-BE49-F238E27FC236}">
                <a16:creationId xmlns:a16="http://schemas.microsoft.com/office/drawing/2014/main" id="{D879B4F2-4516-48C0-80DE-9BCC96F91B51}"/>
              </a:ext>
            </a:extLst>
          </p:cNvPr>
          <p:cNvSpPr/>
          <p:nvPr/>
        </p:nvSpPr>
        <p:spPr>
          <a:xfrm>
            <a:off x="6940939" y="4295948"/>
            <a:ext cx="4663440" cy="292608"/>
          </a:xfrm>
          <a:prstGeom prst="rect">
            <a:avLst/>
          </a:prstGeom>
          <a:noFill/>
          <a:ln/>
        </p:spPr>
        <p:txBody>
          <a:bodyPr wrap="square" rtlCol="0" anchor="ctr"/>
          <a:lstStyle/>
          <a:p>
            <a:pPr marL="0" indent="0" algn="ctr">
              <a:buNone/>
            </a:pPr>
            <a:r>
              <a:rPr lang="en-US" sz="2000" b="1" dirty="0">
                <a:solidFill>
                  <a:srgbClr val="0B2341"/>
                </a:solidFill>
              </a:rPr>
              <a:t>Rx Leakage + Forecasting Flow = Real Time vs. Weeks </a:t>
            </a:r>
            <a:endParaRPr lang="en-US" sz="2000" dirty="0"/>
          </a:p>
        </p:txBody>
      </p:sp>
      <p:sp>
        <p:nvSpPr>
          <p:cNvPr id="19" name="Text 10">
            <a:extLst>
              <a:ext uri="{FF2B5EF4-FFF2-40B4-BE49-F238E27FC236}">
                <a16:creationId xmlns:a16="http://schemas.microsoft.com/office/drawing/2014/main" id="{3210B9F3-D3F2-F745-D68B-1B6E16FE5EDF}"/>
              </a:ext>
            </a:extLst>
          </p:cNvPr>
          <p:cNvSpPr/>
          <p:nvPr/>
        </p:nvSpPr>
        <p:spPr>
          <a:xfrm>
            <a:off x="7069599" y="4865031"/>
            <a:ext cx="4617720" cy="384048"/>
          </a:xfrm>
          <a:prstGeom prst="rect">
            <a:avLst/>
          </a:prstGeom>
          <a:noFill/>
          <a:ln/>
        </p:spPr>
        <p:txBody>
          <a:bodyPr wrap="square" rtlCol="0" anchor="ctr">
            <a:noAutofit/>
          </a:bodyPr>
          <a:lstStyle/>
          <a:p>
            <a:pPr marL="0" indent="0" algn="ctr">
              <a:buNone/>
            </a:pPr>
            <a:r>
              <a:rPr lang="en-US" dirty="0">
                <a:solidFill>
                  <a:srgbClr val="6B7280"/>
                </a:solidFill>
              </a:rPr>
              <a:t>Specialty drug review • PBM spread risk • clinical alternatives • forecast impact</a:t>
            </a:r>
            <a:endParaRPr lang="en-US" dirty="0"/>
          </a:p>
        </p:txBody>
      </p:sp>
    </p:spTree>
    <p:extLst>
      <p:ext uri="{BB962C8B-B14F-4D97-AF65-F5344CB8AC3E}">
        <p14:creationId xmlns:p14="http://schemas.microsoft.com/office/powerpoint/2010/main" val="3587328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E0F9F-3B54-0894-C7BA-D97A1F359E8D}"/>
              </a:ext>
            </a:extLst>
          </p:cNvPr>
          <p:cNvSpPr>
            <a:spLocks noGrp="1"/>
          </p:cNvSpPr>
          <p:nvPr>
            <p:ph type="title"/>
          </p:nvPr>
        </p:nvSpPr>
        <p:spPr/>
        <p:txBody>
          <a:bodyPr/>
          <a:lstStyle/>
          <a:p>
            <a:r>
              <a:rPr lang="en-US" sz="3500"/>
              <a:t>90-Day Roadmap: From Claim File to Measurable Savings</a:t>
            </a:r>
            <a:br>
              <a:rPr lang="en-US" sz="3500"/>
            </a:br>
            <a:r>
              <a:rPr lang="en-US" sz="1800">
                <a:solidFill>
                  <a:schemeClr val="accent3">
                    <a:lumMod val="75000"/>
                  </a:schemeClr>
                </a:solidFill>
              </a:rPr>
              <a:t>A fast but controlled implementation path for CFO, CHRO and board visibility</a:t>
            </a:r>
          </a:p>
        </p:txBody>
      </p:sp>
      <p:sp>
        <p:nvSpPr>
          <p:cNvPr id="5" name="Shape 5">
            <a:extLst>
              <a:ext uri="{FF2B5EF4-FFF2-40B4-BE49-F238E27FC236}">
                <a16:creationId xmlns:a16="http://schemas.microsoft.com/office/drawing/2014/main" id="{DDF208C8-47B2-0BCD-D28F-4F5CDF5770B9}"/>
              </a:ext>
            </a:extLst>
          </p:cNvPr>
          <p:cNvSpPr/>
          <p:nvPr/>
        </p:nvSpPr>
        <p:spPr>
          <a:xfrm>
            <a:off x="640080" y="1500892"/>
            <a:ext cx="2423160" cy="3455156"/>
          </a:xfrm>
          <a:prstGeom prst="roundRect">
            <a:avLst>
              <a:gd name="adj" fmla="val 5660"/>
            </a:avLst>
          </a:prstGeom>
          <a:solidFill>
            <a:srgbClr val="FFFFFF"/>
          </a:solidFill>
          <a:ln w="12700">
            <a:solidFill>
              <a:srgbClr val="D9E2EC"/>
            </a:solidFill>
            <a:prstDash val="solid"/>
          </a:ln>
          <a:effectLst>
            <a:outerShdw blurRad="12700" dist="8890" dir="2700000" algn="bl" rotWithShape="0">
              <a:srgbClr val="000000">
                <a:alpha val="9000"/>
              </a:srgbClr>
            </a:outerShdw>
          </a:effectLst>
        </p:spPr>
        <p:txBody>
          <a:bodyPr/>
          <a:lstStyle/>
          <a:p>
            <a:endParaRPr lang="en-US"/>
          </a:p>
        </p:txBody>
      </p:sp>
      <p:sp>
        <p:nvSpPr>
          <p:cNvPr id="7" name="Shape 6">
            <a:extLst>
              <a:ext uri="{FF2B5EF4-FFF2-40B4-BE49-F238E27FC236}">
                <a16:creationId xmlns:a16="http://schemas.microsoft.com/office/drawing/2014/main" id="{05AE7F34-AC86-C2B3-B1A6-42B8936C46EE}"/>
              </a:ext>
            </a:extLst>
          </p:cNvPr>
          <p:cNvSpPr/>
          <p:nvPr/>
        </p:nvSpPr>
        <p:spPr>
          <a:xfrm>
            <a:off x="868680" y="1756924"/>
            <a:ext cx="1965960" cy="384048"/>
          </a:xfrm>
          <a:prstGeom prst="roundRect">
            <a:avLst>
              <a:gd name="adj" fmla="val 19048"/>
            </a:avLst>
          </a:prstGeom>
          <a:solidFill>
            <a:srgbClr val="0B2341"/>
          </a:solidFill>
          <a:ln w="12700">
            <a:solidFill>
              <a:srgbClr val="0B2341"/>
            </a:solidFill>
            <a:prstDash val="solid"/>
          </a:ln>
          <a:effectLst>
            <a:outerShdw blurRad="15240" dist="7620" dir="2700000" algn="bl" rotWithShape="0">
              <a:srgbClr val="000000">
                <a:alpha val="10000"/>
              </a:srgbClr>
            </a:outerShdw>
          </a:effectLst>
        </p:spPr>
        <p:txBody>
          <a:bodyPr/>
          <a:lstStyle/>
          <a:p>
            <a:endParaRPr lang="en-US"/>
          </a:p>
        </p:txBody>
      </p:sp>
      <p:sp>
        <p:nvSpPr>
          <p:cNvPr id="9" name="Text 7">
            <a:extLst>
              <a:ext uri="{FF2B5EF4-FFF2-40B4-BE49-F238E27FC236}">
                <a16:creationId xmlns:a16="http://schemas.microsoft.com/office/drawing/2014/main" id="{B9377663-1F09-1FEA-E2EF-A9F5332C0857}"/>
              </a:ext>
            </a:extLst>
          </p:cNvPr>
          <p:cNvSpPr/>
          <p:nvPr/>
        </p:nvSpPr>
        <p:spPr>
          <a:xfrm>
            <a:off x="941832" y="1830076"/>
            <a:ext cx="1819656" cy="182880"/>
          </a:xfrm>
          <a:prstGeom prst="rect">
            <a:avLst/>
          </a:prstGeom>
          <a:noFill/>
          <a:ln/>
        </p:spPr>
        <p:txBody>
          <a:bodyPr wrap="square" lIns="0" tIns="0" rIns="0" bIns="0" rtlCol="0" anchor="ctr"/>
          <a:lstStyle/>
          <a:p>
            <a:pPr marL="0" indent="0" algn="ctr">
              <a:buNone/>
            </a:pPr>
            <a:r>
              <a:rPr lang="en-US" sz="1800" b="1">
                <a:solidFill>
                  <a:srgbClr val="FFFFFF"/>
                </a:solidFill>
              </a:rPr>
              <a:t>Days 1-15</a:t>
            </a:r>
            <a:endParaRPr lang="en-US" sz="1800"/>
          </a:p>
        </p:txBody>
      </p:sp>
      <p:sp>
        <p:nvSpPr>
          <p:cNvPr id="11" name="Text 8">
            <a:extLst>
              <a:ext uri="{FF2B5EF4-FFF2-40B4-BE49-F238E27FC236}">
                <a16:creationId xmlns:a16="http://schemas.microsoft.com/office/drawing/2014/main" id="{93DFF387-91AA-3023-42C7-F00A8A45FE57}"/>
              </a:ext>
            </a:extLst>
          </p:cNvPr>
          <p:cNvSpPr/>
          <p:nvPr/>
        </p:nvSpPr>
        <p:spPr>
          <a:xfrm>
            <a:off x="804672" y="2461012"/>
            <a:ext cx="2103120" cy="566928"/>
          </a:xfrm>
          <a:prstGeom prst="rect">
            <a:avLst/>
          </a:prstGeom>
          <a:noFill/>
          <a:ln/>
        </p:spPr>
        <p:txBody>
          <a:bodyPr wrap="square" rtlCol="0" anchor="ctr">
            <a:normAutofit fontScale="70000" lnSpcReduction="20000"/>
          </a:bodyPr>
          <a:lstStyle/>
          <a:p>
            <a:pPr marL="0" indent="0" algn="ctr">
              <a:buNone/>
            </a:pPr>
            <a:r>
              <a:rPr lang="en-US" sz="2600" b="1">
                <a:solidFill>
                  <a:srgbClr val="0B2341"/>
                </a:solidFill>
              </a:rPr>
              <a:t>Data intake + governance</a:t>
            </a:r>
            <a:endParaRPr lang="en-US" sz="2600"/>
          </a:p>
        </p:txBody>
      </p:sp>
      <p:sp>
        <p:nvSpPr>
          <p:cNvPr id="13" name="Text 9">
            <a:extLst>
              <a:ext uri="{FF2B5EF4-FFF2-40B4-BE49-F238E27FC236}">
                <a16:creationId xmlns:a16="http://schemas.microsoft.com/office/drawing/2014/main" id="{9DFE93EA-E6BE-6893-BC1F-BF5FAE388803}"/>
              </a:ext>
            </a:extLst>
          </p:cNvPr>
          <p:cNvSpPr/>
          <p:nvPr/>
        </p:nvSpPr>
        <p:spPr>
          <a:xfrm>
            <a:off x="841248" y="3283972"/>
            <a:ext cx="2011680" cy="1143000"/>
          </a:xfrm>
          <a:prstGeom prst="rect">
            <a:avLst/>
          </a:prstGeom>
          <a:noFill/>
          <a:ln/>
        </p:spPr>
        <p:txBody>
          <a:bodyPr wrap="square" rtlCol="0" anchor="ctr">
            <a:normAutofit fontScale="92500"/>
          </a:bodyPr>
          <a:lstStyle/>
          <a:p>
            <a:pPr marL="0" indent="0" algn="ctr">
              <a:buNone/>
            </a:pPr>
            <a:r>
              <a:rPr lang="en-US" sz="1800">
                <a:solidFill>
                  <a:srgbClr val="111827"/>
                </a:solidFill>
              </a:rPr>
              <a:t>Eligibility, medical, Rx, contracts, notes, stop-loss and renewal history.</a:t>
            </a:r>
            <a:endParaRPr lang="en-US" sz="1800"/>
          </a:p>
        </p:txBody>
      </p:sp>
      <p:sp>
        <p:nvSpPr>
          <p:cNvPr id="15" name="Shape 10">
            <a:extLst>
              <a:ext uri="{FF2B5EF4-FFF2-40B4-BE49-F238E27FC236}">
                <a16:creationId xmlns:a16="http://schemas.microsoft.com/office/drawing/2014/main" id="{EBBCD7FB-D074-29CF-F497-62D0733BCE45}"/>
              </a:ext>
            </a:extLst>
          </p:cNvPr>
          <p:cNvSpPr/>
          <p:nvPr/>
        </p:nvSpPr>
        <p:spPr>
          <a:xfrm>
            <a:off x="2980944" y="3128524"/>
            <a:ext cx="402336" cy="566928"/>
          </a:xfrm>
          <a:prstGeom prst="chevron">
            <a:avLst/>
          </a:prstGeom>
          <a:solidFill>
            <a:srgbClr val="F05A28"/>
          </a:solidFill>
          <a:ln w="12700">
            <a:solidFill>
              <a:srgbClr val="F05A28"/>
            </a:solidFill>
            <a:prstDash val="solid"/>
          </a:ln>
        </p:spPr>
        <p:txBody>
          <a:bodyPr/>
          <a:lstStyle/>
          <a:p>
            <a:endParaRPr lang="en-US"/>
          </a:p>
        </p:txBody>
      </p:sp>
      <p:sp>
        <p:nvSpPr>
          <p:cNvPr id="17" name="Shape 11">
            <a:extLst>
              <a:ext uri="{FF2B5EF4-FFF2-40B4-BE49-F238E27FC236}">
                <a16:creationId xmlns:a16="http://schemas.microsoft.com/office/drawing/2014/main" id="{06AE84C9-7C0A-B0CA-A136-10258A839AEB}"/>
              </a:ext>
            </a:extLst>
          </p:cNvPr>
          <p:cNvSpPr/>
          <p:nvPr/>
        </p:nvSpPr>
        <p:spPr>
          <a:xfrm>
            <a:off x="3456432" y="1500892"/>
            <a:ext cx="2423160" cy="3455156"/>
          </a:xfrm>
          <a:prstGeom prst="roundRect">
            <a:avLst>
              <a:gd name="adj" fmla="val 5660"/>
            </a:avLst>
          </a:prstGeom>
          <a:solidFill>
            <a:schemeClr val="bg1"/>
          </a:solidFill>
          <a:ln w="12700">
            <a:solidFill>
              <a:srgbClr val="D9E2EC"/>
            </a:solidFill>
            <a:prstDash val="solid"/>
          </a:ln>
          <a:effectLst>
            <a:outerShdw blurRad="12700" dist="8890" dir="2700000" algn="bl" rotWithShape="0">
              <a:srgbClr val="000000">
                <a:alpha val="9000"/>
              </a:srgbClr>
            </a:outerShdw>
          </a:effectLst>
        </p:spPr>
        <p:txBody>
          <a:bodyPr/>
          <a:lstStyle/>
          <a:p>
            <a:endParaRPr lang="en-US"/>
          </a:p>
        </p:txBody>
      </p:sp>
      <p:sp>
        <p:nvSpPr>
          <p:cNvPr id="19" name="Shape 12">
            <a:extLst>
              <a:ext uri="{FF2B5EF4-FFF2-40B4-BE49-F238E27FC236}">
                <a16:creationId xmlns:a16="http://schemas.microsoft.com/office/drawing/2014/main" id="{30A6A19B-87AA-675F-204C-08D5FF50B694}"/>
              </a:ext>
            </a:extLst>
          </p:cNvPr>
          <p:cNvSpPr/>
          <p:nvPr/>
        </p:nvSpPr>
        <p:spPr>
          <a:xfrm>
            <a:off x="3685032" y="1756924"/>
            <a:ext cx="1965960" cy="384048"/>
          </a:xfrm>
          <a:prstGeom prst="roundRect">
            <a:avLst>
              <a:gd name="adj" fmla="val 19048"/>
            </a:avLst>
          </a:prstGeom>
          <a:solidFill>
            <a:srgbClr val="0B2341"/>
          </a:solidFill>
          <a:ln w="12700">
            <a:solidFill>
              <a:srgbClr val="0B2341"/>
            </a:solidFill>
            <a:prstDash val="solid"/>
          </a:ln>
          <a:effectLst>
            <a:outerShdw blurRad="15240" dist="7620" dir="2700000" algn="bl" rotWithShape="0">
              <a:srgbClr val="000000">
                <a:alpha val="10000"/>
              </a:srgbClr>
            </a:outerShdw>
          </a:effectLst>
        </p:spPr>
        <p:txBody>
          <a:bodyPr/>
          <a:lstStyle/>
          <a:p>
            <a:endParaRPr lang="en-US"/>
          </a:p>
        </p:txBody>
      </p:sp>
      <p:sp>
        <p:nvSpPr>
          <p:cNvPr id="21" name="Text 13">
            <a:extLst>
              <a:ext uri="{FF2B5EF4-FFF2-40B4-BE49-F238E27FC236}">
                <a16:creationId xmlns:a16="http://schemas.microsoft.com/office/drawing/2014/main" id="{F7984FC2-D23E-72EB-3A72-376D6EAFF0D9}"/>
              </a:ext>
            </a:extLst>
          </p:cNvPr>
          <p:cNvSpPr/>
          <p:nvPr/>
        </p:nvSpPr>
        <p:spPr>
          <a:xfrm>
            <a:off x="3758184" y="1830076"/>
            <a:ext cx="1819656" cy="182880"/>
          </a:xfrm>
          <a:prstGeom prst="rect">
            <a:avLst/>
          </a:prstGeom>
          <a:noFill/>
          <a:ln/>
        </p:spPr>
        <p:txBody>
          <a:bodyPr wrap="square" lIns="0" tIns="0" rIns="0" bIns="0" rtlCol="0" anchor="ctr"/>
          <a:lstStyle/>
          <a:p>
            <a:pPr marL="0" indent="0" algn="ctr">
              <a:buNone/>
            </a:pPr>
            <a:r>
              <a:rPr lang="en-US" sz="1800" b="1">
                <a:solidFill>
                  <a:srgbClr val="FFFFFF"/>
                </a:solidFill>
              </a:rPr>
              <a:t>Days 16-35</a:t>
            </a:r>
            <a:endParaRPr lang="en-US" sz="1800"/>
          </a:p>
        </p:txBody>
      </p:sp>
      <p:sp>
        <p:nvSpPr>
          <p:cNvPr id="23" name="Text 14">
            <a:extLst>
              <a:ext uri="{FF2B5EF4-FFF2-40B4-BE49-F238E27FC236}">
                <a16:creationId xmlns:a16="http://schemas.microsoft.com/office/drawing/2014/main" id="{59C1A293-1902-114C-3A2B-AB9F6CBFCE93}"/>
              </a:ext>
            </a:extLst>
          </p:cNvPr>
          <p:cNvSpPr/>
          <p:nvPr/>
        </p:nvSpPr>
        <p:spPr>
          <a:xfrm>
            <a:off x="3621024" y="2461012"/>
            <a:ext cx="2103120" cy="566928"/>
          </a:xfrm>
          <a:prstGeom prst="rect">
            <a:avLst/>
          </a:prstGeom>
          <a:noFill/>
          <a:ln/>
        </p:spPr>
        <p:txBody>
          <a:bodyPr wrap="square" rtlCol="0" anchor="ctr">
            <a:normAutofit fontScale="70000" lnSpcReduction="20000"/>
          </a:bodyPr>
          <a:lstStyle/>
          <a:p>
            <a:pPr marL="0" indent="0" algn="ctr">
              <a:buNone/>
            </a:pPr>
            <a:r>
              <a:rPr lang="en-US" sz="2600" b="1">
                <a:solidFill>
                  <a:srgbClr val="0B2341"/>
                </a:solidFill>
              </a:rPr>
              <a:t>AI scoring + leakage triage</a:t>
            </a:r>
            <a:endParaRPr lang="en-US" sz="2600"/>
          </a:p>
        </p:txBody>
      </p:sp>
      <p:sp>
        <p:nvSpPr>
          <p:cNvPr id="25" name="Text 15">
            <a:extLst>
              <a:ext uri="{FF2B5EF4-FFF2-40B4-BE49-F238E27FC236}">
                <a16:creationId xmlns:a16="http://schemas.microsoft.com/office/drawing/2014/main" id="{88EEA973-CF87-B5A2-D019-15A03C69BCA3}"/>
              </a:ext>
            </a:extLst>
          </p:cNvPr>
          <p:cNvSpPr/>
          <p:nvPr/>
        </p:nvSpPr>
        <p:spPr>
          <a:xfrm>
            <a:off x="3657600" y="3283972"/>
            <a:ext cx="2011680" cy="1143000"/>
          </a:xfrm>
          <a:prstGeom prst="rect">
            <a:avLst/>
          </a:prstGeom>
          <a:noFill/>
          <a:ln/>
        </p:spPr>
        <p:txBody>
          <a:bodyPr wrap="square" rtlCol="0" anchor="ctr">
            <a:normAutofit fontScale="92500" lnSpcReduction="20000"/>
          </a:bodyPr>
          <a:lstStyle/>
          <a:p>
            <a:pPr marL="0" indent="0" algn="ctr">
              <a:buNone/>
            </a:pPr>
            <a:r>
              <a:rPr lang="en-US" sz="1800">
                <a:solidFill>
                  <a:srgbClr val="111827"/>
                </a:solidFill>
              </a:rPr>
              <a:t>Run anomaly models, identify outliers and prioritize high-value review queues.</a:t>
            </a:r>
            <a:endParaRPr lang="en-US" sz="1800"/>
          </a:p>
        </p:txBody>
      </p:sp>
      <p:sp>
        <p:nvSpPr>
          <p:cNvPr id="27" name="Shape 16">
            <a:extLst>
              <a:ext uri="{FF2B5EF4-FFF2-40B4-BE49-F238E27FC236}">
                <a16:creationId xmlns:a16="http://schemas.microsoft.com/office/drawing/2014/main" id="{803B2C8D-C5F1-B8A5-D1A7-5AFC89C609C3}"/>
              </a:ext>
            </a:extLst>
          </p:cNvPr>
          <p:cNvSpPr/>
          <p:nvPr/>
        </p:nvSpPr>
        <p:spPr>
          <a:xfrm>
            <a:off x="5797296" y="3128524"/>
            <a:ext cx="402336" cy="566928"/>
          </a:xfrm>
          <a:prstGeom prst="chevron">
            <a:avLst/>
          </a:prstGeom>
          <a:solidFill>
            <a:srgbClr val="F05A28"/>
          </a:solidFill>
          <a:ln w="12700">
            <a:solidFill>
              <a:srgbClr val="F05A28"/>
            </a:solidFill>
            <a:prstDash val="solid"/>
          </a:ln>
        </p:spPr>
        <p:txBody>
          <a:bodyPr/>
          <a:lstStyle/>
          <a:p>
            <a:endParaRPr lang="en-US"/>
          </a:p>
        </p:txBody>
      </p:sp>
      <p:sp>
        <p:nvSpPr>
          <p:cNvPr id="29" name="Shape 17">
            <a:extLst>
              <a:ext uri="{FF2B5EF4-FFF2-40B4-BE49-F238E27FC236}">
                <a16:creationId xmlns:a16="http://schemas.microsoft.com/office/drawing/2014/main" id="{DEE8650C-6F24-CF55-996C-FB0D0EB53263}"/>
              </a:ext>
            </a:extLst>
          </p:cNvPr>
          <p:cNvSpPr/>
          <p:nvPr/>
        </p:nvSpPr>
        <p:spPr>
          <a:xfrm>
            <a:off x="6272784" y="1500892"/>
            <a:ext cx="2423160" cy="3455156"/>
          </a:xfrm>
          <a:prstGeom prst="roundRect">
            <a:avLst>
              <a:gd name="adj" fmla="val 5660"/>
            </a:avLst>
          </a:prstGeom>
          <a:solidFill>
            <a:srgbClr val="FFFFFF"/>
          </a:solidFill>
          <a:ln w="12700">
            <a:solidFill>
              <a:srgbClr val="D9E2EC"/>
            </a:solidFill>
            <a:prstDash val="solid"/>
          </a:ln>
          <a:effectLst>
            <a:outerShdw blurRad="12700" dist="8890" dir="2700000" algn="bl" rotWithShape="0">
              <a:srgbClr val="000000">
                <a:alpha val="9000"/>
              </a:srgbClr>
            </a:outerShdw>
          </a:effectLst>
        </p:spPr>
        <p:txBody>
          <a:bodyPr/>
          <a:lstStyle/>
          <a:p>
            <a:endParaRPr lang="en-US"/>
          </a:p>
        </p:txBody>
      </p:sp>
      <p:sp>
        <p:nvSpPr>
          <p:cNvPr id="31" name="Shape 18">
            <a:extLst>
              <a:ext uri="{FF2B5EF4-FFF2-40B4-BE49-F238E27FC236}">
                <a16:creationId xmlns:a16="http://schemas.microsoft.com/office/drawing/2014/main" id="{824C96D8-4E8E-2511-0A4E-1847612DBA6A}"/>
              </a:ext>
            </a:extLst>
          </p:cNvPr>
          <p:cNvSpPr/>
          <p:nvPr/>
        </p:nvSpPr>
        <p:spPr>
          <a:xfrm>
            <a:off x="6501384" y="1756924"/>
            <a:ext cx="1965960" cy="384048"/>
          </a:xfrm>
          <a:prstGeom prst="roundRect">
            <a:avLst>
              <a:gd name="adj" fmla="val 19048"/>
            </a:avLst>
          </a:prstGeom>
          <a:solidFill>
            <a:srgbClr val="0B2341"/>
          </a:solidFill>
          <a:ln w="12700">
            <a:solidFill>
              <a:srgbClr val="0B2341"/>
            </a:solidFill>
            <a:prstDash val="solid"/>
          </a:ln>
          <a:effectLst>
            <a:outerShdw blurRad="15240" dist="7620" dir="2700000" algn="bl" rotWithShape="0">
              <a:srgbClr val="000000">
                <a:alpha val="10000"/>
              </a:srgbClr>
            </a:outerShdw>
          </a:effectLst>
        </p:spPr>
        <p:txBody>
          <a:bodyPr/>
          <a:lstStyle/>
          <a:p>
            <a:endParaRPr lang="en-US"/>
          </a:p>
        </p:txBody>
      </p:sp>
      <p:sp>
        <p:nvSpPr>
          <p:cNvPr id="33" name="Text 19">
            <a:extLst>
              <a:ext uri="{FF2B5EF4-FFF2-40B4-BE49-F238E27FC236}">
                <a16:creationId xmlns:a16="http://schemas.microsoft.com/office/drawing/2014/main" id="{8A6DADE3-0243-00BD-BF9F-FFB8E9CC188D}"/>
              </a:ext>
            </a:extLst>
          </p:cNvPr>
          <p:cNvSpPr/>
          <p:nvPr/>
        </p:nvSpPr>
        <p:spPr>
          <a:xfrm>
            <a:off x="6574536" y="1830076"/>
            <a:ext cx="1819656" cy="182880"/>
          </a:xfrm>
          <a:prstGeom prst="rect">
            <a:avLst/>
          </a:prstGeom>
          <a:noFill/>
          <a:ln/>
        </p:spPr>
        <p:txBody>
          <a:bodyPr wrap="square" lIns="0" tIns="0" rIns="0" bIns="0" rtlCol="0" anchor="ctr"/>
          <a:lstStyle/>
          <a:p>
            <a:pPr marL="0" indent="0" algn="ctr">
              <a:buNone/>
            </a:pPr>
            <a:r>
              <a:rPr lang="en-US" sz="1800" b="1">
                <a:solidFill>
                  <a:srgbClr val="FFFFFF"/>
                </a:solidFill>
              </a:rPr>
              <a:t>Days 36-60</a:t>
            </a:r>
            <a:endParaRPr lang="en-US" sz="1800"/>
          </a:p>
        </p:txBody>
      </p:sp>
      <p:sp>
        <p:nvSpPr>
          <p:cNvPr id="35" name="Text 20">
            <a:extLst>
              <a:ext uri="{FF2B5EF4-FFF2-40B4-BE49-F238E27FC236}">
                <a16:creationId xmlns:a16="http://schemas.microsoft.com/office/drawing/2014/main" id="{88CCABD5-D49C-5FAF-BF12-5A175D690A45}"/>
              </a:ext>
            </a:extLst>
          </p:cNvPr>
          <p:cNvSpPr/>
          <p:nvPr/>
        </p:nvSpPr>
        <p:spPr>
          <a:xfrm>
            <a:off x="6355080" y="2460057"/>
            <a:ext cx="2258568" cy="566928"/>
          </a:xfrm>
          <a:prstGeom prst="rect">
            <a:avLst/>
          </a:prstGeom>
          <a:noFill/>
          <a:ln/>
        </p:spPr>
        <p:txBody>
          <a:bodyPr wrap="square" rtlCol="0" anchor="ctr">
            <a:noAutofit/>
          </a:bodyPr>
          <a:lstStyle/>
          <a:p>
            <a:pPr marL="0" indent="0" algn="ctr">
              <a:buNone/>
            </a:pPr>
            <a:r>
              <a:rPr lang="en-US" b="1">
                <a:solidFill>
                  <a:srgbClr val="0B2341"/>
                </a:solidFill>
              </a:rPr>
              <a:t>Clinical + underwriter validation</a:t>
            </a:r>
            <a:endParaRPr lang="en-US"/>
          </a:p>
        </p:txBody>
      </p:sp>
      <p:sp>
        <p:nvSpPr>
          <p:cNvPr id="37" name="Text 21">
            <a:extLst>
              <a:ext uri="{FF2B5EF4-FFF2-40B4-BE49-F238E27FC236}">
                <a16:creationId xmlns:a16="http://schemas.microsoft.com/office/drawing/2014/main" id="{4CE5BCB0-4A8D-BFA6-E7EF-AC6D5900303E}"/>
              </a:ext>
            </a:extLst>
          </p:cNvPr>
          <p:cNvSpPr/>
          <p:nvPr/>
        </p:nvSpPr>
        <p:spPr>
          <a:xfrm>
            <a:off x="6473952" y="3283972"/>
            <a:ext cx="2011680" cy="1143000"/>
          </a:xfrm>
          <a:prstGeom prst="rect">
            <a:avLst/>
          </a:prstGeom>
          <a:noFill/>
          <a:ln/>
        </p:spPr>
        <p:txBody>
          <a:bodyPr wrap="square" rtlCol="0" anchor="ctr">
            <a:normAutofit fontScale="92500" lnSpcReduction="20000"/>
          </a:bodyPr>
          <a:lstStyle/>
          <a:p>
            <a:pPr marL="0" indent="0" algn="ctr">
              <a:buNone/>
            </a:pPr>
            <a:r>
              <a:rPr lang="en-US" sz="1800">
                <a:solidFill>
                  <a:srgbClr val="111827"/>
                </a:solidFill>
              </a:rPr>
              <a:t>Validate savings categories and response actions with carrier/TPA/PBM.</a:t>
            </a:r>
            <a:endParaRPr lang="en-US" sz="1800"/>
          </a:p>
        </p:txBody>
      </p:sp>
      <p:sp>
        <p:nvSpPr>
          <p:cNvPr id="39" name="Shape 22">
            <a:extLst>
              <a:ext uri="{FF2B5EF4-FFF2-40B4-BE49-F238E27FC236}">
                <a16:creationId xmlns:a16="http://schemas.microsoft.com/office/drawing/2014/main" id="{216DBDD2-F60D-2524-5D9C-9904F937316F}"/>
              </a:ext>
            </a:extLst>
          </p:cNvPr>
          <p:cNvSpPr/>
          <p:nvPr/>
        </p:nvSpPr>
        <p:spPr>
          <a:xfrm>
            <a:off x="8613648" y="3128524"/>
            <a:ext cx="402336" cy="566928"/>
          </a:xfrm>
          <a:prstGeom prst="chevron">
            <a:avLst/>
          </a:prstGeom>
          <a:solidFill>
            <a:srgbClr val="F05A28"/>
          </a:solidFill>
          <a:ln w="12700">
            <a:solidFill>
              <a:srgbClr val="F05A28"/>
            </a:solidFill>
            <a:prstDash val="solid"/>
          </a:ln>
        </p:spPr>
        <p:txBody>
          <a:bodyPr/>
          <a:lstStyle/>
          <a:p>
            <a:endParaRPr lang="en-US"/>
          </a:p>
        </p:txBody>
      </p:sp>
      <p:sp>
        <p:nvSpPr>
          <p:cNvPr id="41" name="Shape 23">
            <a:extLst>
              <a:ext uri="{FF2B5EF4-FFF2-40B4-BE49-F238E27FC236}">
                <a16:creationId xmlns:a16="http://schemas.microsoft.com/office/drawing/2014/main" id="{63EDB4E4-ACFD-8D15-E6EE-EC16E0DC8B69}"/>
              </a:ext>
            </a:extLst>
          </p:cNvPr>
          <p:cNvSpPr/>
          <p:nvPr/>
        </p:nvSpPr>
        <p:spPr>
          <a:xfrm>
            <a:off x="9089136" y="1500892"/>
            <a:ext cx="2423160" cy="3455156"/>
          </a:xfrm>
          <a:prstGeom prst="roundRect">
            <a:avLst>
              <a:gd name="adj" fmla="val 5660"/>
            </a:avLst>
          </a:prstGeom>
          <a:solidFill>
            <a:schemeClr val="bg1"/>
          </a:solidFill>
          <a:ln w="12700">
            <a:solidFill>
              <a:srgbClr val="D9E2EC"/>
            </a:solidFill>
            <a:prstDash val="solid"/>
          </a:ln>
          <a:effectLst>
            <a:outerShdw blurRad="12700" dist="8890" dir="2700000" algn="bl" rotWithShape="0">
              <a:srgbClr val="000000">
                <a:alpha val="9000"/>
              </a:srgbClr>
            </a:outerShdw>
          </a:effectLst>
        </p:spPr>
        <p:txBody>
          <a:bodyPr/>
          <a:lstStyle/>
          <a:p>
            <a:endParaRPr lang="en-US"/>
          </a:p>
        </p:txBody>
      </p:sp>
      <p:sp>
        <p:nvSpPr>
          <p:cNvPr id="43" name="Shape 24">
            <a:extLst>
              <a:ext uri="{FF2B5EF4-FFF2-40B4-BE49-F238E27FC236}">
                <a16:creationId xmlns:a16="http://schemas.microsoft.com/office/drawing/2014/main" id="{2C43D338-2F7F-6F3C-CA21-13927A78AD1C}"/>
              </a:ext>
            </a:extLst>
          </p:cNvPr>
          <p:cNvSpPr/>
          <p:nvPr/>
        </p:nvSpPr>
        <p:spPr>
          <a:xfrm>
            <a:off x="9317736" y="1756924"/>
            <a:ext cx="1965960" cy="384048"/>
          </a:xfrm>
          <a:prstGeom prst="roundRect">
            <a:avLst>
              <a:gd name="adj" fmla="val 19048"/>
            </a:avLst>
          </a:prstGeom>
          <a:solidFill>
            <a:srgbClr val="0B2341"/>
          </a:solidFill>
          <a:ln w="12700">
            <a:solidFill>
              <a:srgbClr val="0B2341"/>
            </a:solidFill>
            <a:prstDash val="solid"/>
          </a:ln>
          <a:effectLst>
            <a:outerShdw blurRad="15240" dist="7620" dir="2700000" algn="bl" rotWithShape="0">
              <a:srgbClr val="000000">
                <a:alpha val="10000"/>
              </a:srgbClr>
            </a:outerShdw>
          </a:effectLst>
        </p:spPr>
        <p:txBody>
          <a:bodyPr/>
          <a:lstStyle/>
          <a:p>
            <a:endParaRPr lang="en-US"/>
          </a:p>
        </p:txBody>
      </p:sp>
      <p:sp>
        <p:nvSpPr>
          <p:cNvPr id="45" name="Text 25">
            <a:extLst>
              <a:ext uri="{FF2B5EF4-FFF2-40B4-BE49-F238E27FC236}">
                <a16:creationId xmlns:a16="http://schemas.microsoft.com/office/drawing/2014/main" id="{7DB1353E-9BCB-59EF-A67B-9F4B3AA34B5D}"/>
              </a:ext>
            </a:extLst>
          </p:cNvPr>
          <p:cNvSpPr/>
          <p:nvPr/>
        </p:nvSpPr>
        <p:spPr>
          <a:xfrm>
            <a:off x="9390888" y="1830076"/>
            <a:ext cx="1819656" cy="182880"/>
          </a:xfrm>
          <a:prstGeom prst="rect">
            <a:avLst/>
          </a:prstGeom>
          <a:noFill/>
          <a:ln/>
        </p:spPr>
        <p:txBody>
          <a:bodyPr wrap="square" lIns="0" tIns="0" rIns="0" bIns="0" rtlCol="0" anchor="ctr"/>
          <a:lstStyle/>
          <a:p>
            <a:pPr marL="0" indent="0" algn="ctr">
              <a:buNone/>
            </a:pPr>
            <a:r>
              <a:rPr lang="en-US" sz="1800" b="1">
                <a:solidFill>
                  <a:srgbClr val="FFFFFF"/>
                </a:solidFill>
              </a:rPr>
              <a:t>Days 61-90</a:t>
            </a:r>
            <a:endParaRPr lang="en-US" sz="1800"/>
          </a:p>
        </p:txBody>
      </p:sp>
      <p:sp>
        <p:nvSpPr>
          <p:cNvPr id="47" name="Text 26">
            <a:extLst>
              <a:ext uri="{FF2B5EF4-FFF2-40B4-BE49-F238E27FC236}">
                <a16:creationId xmlns:a16="http://schemas.microsoft.com/office/drawing/2014/main" id="{2ABB628F-D7AD-0CC2-64DC-6EE573293D66}"/>
              </a:ext>
            </a:extLst>
          </p:cNvPr>
          <p:cNvSpPr/>
          <p:nvPr/>
        </p:nvSpPr>
        <p:spPr>
          <a:xfrm>
            <a:off x="9253728" y="2461012"/>
            <a:ext cx="2103120" cy="566928"/>
          </a:xfrm>
          <a:prstGeom prst="rect">
            <a:avLst/>
          </a:prstGeom>
          <a:noFill/>
          <a:ln/>
        </p:spPr>
        <p:txBody>
          <a:bodyPr wrap="square" rtlCol="0" anchor="ctr">
            <a:normAutofit fontScale="70000" lnSpcReduction="20000"/>
          </a:bodyPr>
          <a:lstStyle/>
          <a:p>
            <a:pPr marL="0" indent="0" algn="ctr">
              <a:buNone/>
            </a:pPr>
            <a:r>
              <a:rPr lang="en-US" sz="2600" b="1">
                <a:solidFill>
                  <a:srgbClr val="0B2341"/>
                </a:solidFill>
              </a:rPr>
              <a:t>Implementation + tracking</a:t>
            </a:r>
            <a:endParaRPr lang="en-US" sz="2600"/>
          </a:p>
        </p:txBody>
      </p:sp>
      <p:sp>
        <p:nvSpPr>
          <p:cNvPr id="49" name="Text 27">
            <a:extLst>
              <a:ext uri="{FF2B5EF4-FFF2-40B4-BE49-F238E27FC236}">
                <a16:creationId xmlns:a16="http://schemas.microsoft.com/office/drawing/2014/main" id="{79C8F5D4-D5E9-D747-5548-2B5F9C14161C}"/>
              </a:ext>
            </a:extLst>
          </p:cNvPr>
          <p:cNvSpPr/>
          <p:nvPr/>
        </p:nvSpPr>
        <p:spPr>
          <a:xfrm>
            <a:off x="9290304" y="3283972"/>
            <a:ext cx="2011680" cy="1143000"/>
          </a:xfrm>
          <a:prstGeom prst="rect">
            <a:avLst/>
          </a:prstGeom>
          <a:noFill/>
          <a:ln/>
        </p:spPr>
        <p:txBody>
          <a:bodyPr wrap="square" rtlCol="0" anchor="ctr">
            <a:normAutofit fontScale="92500" lnSpcReduction="20000"/>
          </a:bodyPr>
          <a:lstStyle/>
          <a:p>
            <a:pPr marL="0" indent="0" algn="ctr">
              <a:buNone/>
            </a:pPr>
            <a:r>
              <a:rPr lang="en-US" sz="1800">
                <a:solidFill>
                  <a:srgbClr val="111827"/>
                </a:solidFill>
              </a:rPr>
              <a:t>Launch claim edits, Rx strategies, domestic plan routing and monthly dashboard.</a:t>
            </a:r>
            <a:endParaRPr lang="en-US" sz="1800"/>
          </a:p>
        </p:txBody>
      </p:sp>
      <p:sp>
        <p:nvSpPr>
          <p:cNvPr id="51" name="Content Placeholder 2">
            <a:extLst>
              <a:ext uri="{FF2B5EF4-FFF2-40B4-BE49-F238E27FC236}">
                <a16:creationId xmlns:a16="http://schemas.microsoft.com/office/drawing/2014/main" id="{92FADAD6-FCFA-448A-F189-7A977E3E6604}"/>
              </a:ext>
            </a:extLst>
          </p:cNvPr>
          <p:cNvSpPr txBox="1">
            <a:spLocks/>
          </p:cNvSpPr>
          <p:nvPr/>
        </p:nvSpPr>
        <p:spPr>
          <a:xfrm>
            <a:off x="1798320" y="5156582"/>
            <a:ext cx="8595360" cy="196425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1">
                <a:solidFill>
                  <a:schemeClr val="accent1"/>
                </a:solidFill>
              </a:rPr>
              <a:t>Deliverable: executive scorecard with leakage findings, validated savings, forecast model and accountable action owners.</a:t>
            </a:r>
          </a:p>
          <a:p>
            <a:pPr marL="0" indent="0" algn="ctr">
              <a:buNone/>
            </a:pPr>
            <a:endParaRPr lang="en-US" sz="1800" b="1">
              <a:solidFill>
                <a:schemeClr val="accent1"/>
              </a:solidFill>
            </a:endParaRPr>
          </a:p>
        </p:txBody>
      </p:sp>
    </p:spTree>
    <p:extLst>
      <p:ext uri="{BB962C8B-B14F-4D97-AF65-F5344CB8AC3E}">
        <p14:creationId xmlns:p14="http://schemas.microsoft.com/office/powerpoint/2010/main" val="4210120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EDF2A-9ECB-7250-E333-1DC3EB805A2F}"/>
              </a:ext>
            </a:extLst>
          </p:cNvPr>
          <p:cNvSpPr>
            <a:spLocks noGrp="1"/>
          </p:cNvSpPr>
          <p:nvPr>
            <p:ph type="title"/>
          </p:nvPr>
        </p:nvSpPr>
        <p:spPr/>
        <p:txBody>
          <a:bodyPr/>
          <a:lstStyle/>
          <a:p>
            <a:r>
              <a:rPr lang="en-US" sz="3300"/>
              <a:t>Appendix: Assumptions, Disclosures &amp; Governance Controls</a:t>
            </a:r>
            <a:br>
              <a:rPr lang="en-US" sz="3300"/>
            </a:br>
            <a:r>
              <a:rPr lang="en-US" sz="1800">
                <a:solidFill>
                  <a:schemeClr val="accent3">
                    <a:lumMod val="75000"/>
                  </a:schemeClr>
                </a:solidFill>
              </a:rPr>
              <a:t>Use this slide too protect credibility and legal/compliance reviewers.</a:t>
            </a:r>
          </a:p>
        </p:txBody>
      </p:sp>
      <p:sp>
        <p:nvSpPr>
          <p:cNvPr id="3" name="Content Placeholder 2">
            <a:extLst>
              <a:ext uri="{FF2B5EF4-FFF2-40B4-BE49-F238E27FC236}">
                <a16:creationId xmlns:a16="http://schemas.microsoft.com/office/drawing/2014/main" id="{0DAD79A1-3488-966B-3DEE-A25FB5477951}"/>
              </a:ext>
            </a:extLst>
          </p:cNvPr>
          <p:cNvSpPr>
            <a:spLocks noGrp="1"/>
          </p:cNvSpPr>
          <p:nvPr>
            <p:ph sz="quarter" idx="10"/>
          </p:nvPr>
        </p:nvSpPr>
        <p:spPr>
          <a:xfrm>
            <a:off x="754144" y="1690688"/>
            <a:ext cx="10599656" cy="3633030"/>
          </a:xfrm>
        </p:spPr>
        <p:txBody>
          <a:bodyPr/>
          <a:lstStyle/>
          <a:p>
            <a:r>
              <a:rPr lang="en-US" sz="1800">
                <a:solidFill>
                  <a:srgbClr val="111827"/>
                </a:solidFill>
              </a:rPr>
              <a:t>Savings values are modeled examples, not guarantees. They require claim-level validation and vendor acceptance.</a:t>
            </a:r>
            <a:endParaRPr lang="en-US" sz="1800"/>
          </a:p>
          <a:p>
            <a:r>
              <a:rPr lang="en-US" sz="1800">
                <a:solidFill>
                  <a:srgbClr val="111827"/>
                </a:solidFill>
              </a:rPr>
              <a:t>AI output should be treated as a prioritization engine. Final decisions require human underwriting, clinical and pharmacy review.</a:t>
            </a:r>
            <a:endParaRPr lang="en-US" sz="1800"/>
          </a:p>
          <a:p>
            <a:r>
              <a:rPr lang="en-US" sz="1800">
                <a:solidFill>
                  <a:srgbClr val="111827"/>
                </a:solidFill>
              </a:rPr>
              <a:t>Recommended controls: data use agreement, PHI minimization, audit trail, model bias monitoring, vendor documentation and fiduciary review.</a:t>
            </a:r>
            <a:endParaRPr lang="en-US" sz="1800"/>
          </a:p>
          <a:p>
            <a:r>
              <a:rPr lang="en-US" sz="1800">
                <a:solidFill>
                  <a:srgbClr val="111827"/>
                </a:solidFill>
              </a:rPr>
              <a:t>Domestic care plan design must be reviewed for plan document alignment, access, quality, ERISA/ACA/MHPAEA considerations and state rules.</a:t>
            </a:r>
            <a:endParaRPr lang="en-US" sz="1800"/>
          </a:p>
          <a:p>
            <a:r>
              <a:rPr lang="en-US" sz="1800">
                <a:solidFill>
                  <a:srgbClr val="111827"/>
                </a:solidFill>
              </a:rPr>
              <a:t>Rx strategies should document clinical appropriateness, member disruption impact and PBM contract economics.</a:t>
            </a:r>
            <a:endParaRPr lang="en-US" sz="1800"/>
          </a:p>
          <a:p>
            <a:endParaRPr lang="en-US" sz="1800"/>
          </a:p>
        </p:txBody>
      </p:sp>
    </p:spTree>
    <p:extLst>
      <p:ext uri="{BB962C8B-B14F-4D97-AF65-F5344CB8AC3E}">
        <p14:creationId xmlns:p14="http://schemas.microsoft.com/office/powerpoint/2010/main" val="3795374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F0256AF-43B4-9B8C-C070-75EAA3BAAFB6}"/>
              </a:ext>
            </a:extLst>
          </p:cNvPr>
          <p:cNvSpPr/>
          <p:nvPr/>
        </p:nvSpPr>
        <p:spPr>
          <a:xfrm>
            <a:off x="0" y="0"/>
            <a:ext cx="12192000" cy="1783080"/>
          </a:xfrm>
          <a:prstGeom prst="rect">
            <a:avLst/>
          </a:prstGeom>
          <a:noFill/>
          <a:ln/>
          <a:effectLst>
            <a:outerShdw blurRad="127000" dist="38100" dir="8100000" algn="bl" rotWithShape="0">
              <a:srgbClr val="000000">
                <a:alpha val="35000"/>
              </a:srgbClr>
            </a:outerShdw>
          </a:effectLst>
        </p:spPr>
        <p:txBody>
          <a:bodyPr wrap="square" lIns="0" tIns="0" rIns="0" bIns="0" rtlCol="0" anchor="t"/>
          <a:lstStyle/>
          <a:p>
            <a:pPr marL="0" indent="0" algn="ctr">
              <a:lnSpc>
                <a:spcPct val="100000"/>
              </a:lnSpc>
              <a:buNone/>
            </a:pPr>
            <a:r>
              <a:rPr lang="en-US" sz="6000" b="1" dirty="0">
                <a:solidFill>
                  <a:srgbClr val="FFFFFF"/>
                </a:solidFill>
                <a:effectLst>
                  <a:outerShdw blurRad="38100" dist="38100" dir="2700000" algn="tl">
                    <a:srgbClr val="000000">
                      <a:alpha val="43137"/>
                    </a:srgbClr>
                  </a:outerShdw>
                </a:effectLst>
                <a:ea typeface="Georgia" pitchFamily="34" charset="-122"/>
                <a:cs typeface="Georgia" pitchFamily="34" charset="-120"/>
              </a:rPr>
              <a:t>Let’s chat.</a:t>
            </a:r>
            <a:endParaRPr lang="en-US" sz="3200" b="1" dirty="0">
              <a:solidFill>
                <a:srgbClr val="FFFFFF"/>
              </a:solidFill>
              <a:effectLst>
                <a:outerShdw blurRad="38100" dist="38100" dir="2700000" algn="tl">
                  <a:srgbClr val="000000">
                    <a:alpha val="43137"/>
                  </a:srgbClr>
                </a:outerShdw>
              </a:effectLst>
            </a:endParaRPr>
          </a:p>
          <a:p>
            <a:pPr marL="0" indent="0" algn="ctr">
              <a:lnSpc>
                <a:spcPct val="100000"/>
              </a:lnSpc>
              <a:buNone/>
            </a:pPr>
            <a:r>
              <a:rPr lang="en-US" sz="2800" b="1" dirty="0">
                <a:solidFill>
                  <a:srgbClr val="FFFFFF"/>
                </a:solidFill>
                <a:effectLst>
                  <a:outerShdw blurRad="38100" dist="38100" dir="2700000" algn="tl">
                    <a:srgbClr val="000000">
                      <a:alpha val="43137"/>
                    </a:srgbClr>
                  </a:outerShdw>
                </a:effectLst>
              </a:rPr>
              <a:t>Nikki Petrazzuolo Whitaker, M.A.</a:t>
            </a:r>
          </a:p>
          <a:p>
            <a:pPr marL="0" indent="0" algn="ctr">
              <a:lnSpc>
                <a:spcPct val="100000"/>
              </a:lnSpc>
              <a:buNone/>
            </a:pPr>
            <a:r>
              <a:rPr lang="en-US" sz="2800" b="1" dirty="0">
                <a:solidFill>
                  <a:srgbClr val="FFFFFF"/>
                </a:solidFill>
                <a:effectLst>
                  <a:outerShdw blurRad="38100" dist="38100" dir="2700000" algn="tl">
                    <a:srgbClr val="000000">
                      <a:alpha val="43137"/>
                    </a:srgbClr>
                  </a:outerShdw>
                </a:effectLst>
              </a:rPr>
              <a:t>Cell: (571) 358-0608</a:t>
            </a:r>
          </a:p>
          <a:p>
            <a:pPr marL="0" indent="0" algn="ctr">
              <a:lnSpc>
                <a:spcPct val="100000"/>
              </a:lnSpc>
              <a:buNone/>
            </a:pPr>
            <a:r>
              <a:rPr lang="en-US" sz="2800" b="1" u="sng" dirty="0">
                <a:solidFill>
                  <a:srgbClr val="FFFFFF"/>
                </a:solidFill>
                <a:effectLst>
                  <a:outerShdw blurRad="38100" dist="38100" dir="2700000" algn="tl">
                    <a:srgbClr val="000000">
                      <a:alpha val="43137"/>
                    </a:srgbClr>
                  </a:outerShdw>
                </a:effectLst>
              </a:rPr>
              <a:t>Nikki.petrazzuolowhitaker@bbrown.com</a:t>
            </a:r>
            <a:endParaRPr lang="en-US" sz="2800" u="sng" dirty="0">
              <a:effectLst>
                <a:outerShdw blurRad="38100" dist="38100" dir="2700000" algn="tl">
                  <a:srgbClr val="000000">
                    <a:alpha val="43137"/>
                  </a:srgbClr>
                </a:outerShdw>
              </a:effectLst>
            </a:endParaRPr>
          </a:p>
        </p:txBody>
      </p:sp>
      <p:grpSp>
        <p:nvGrpSpPr>
          <p:cNvPr id="3" name="Group 2">
            <a:extLst>
              <a:ext uri="{FF2B5EF4-FFF2-40B4-BE49-F238E27FC236}">
                <a16:creationId xmlns:a16="http://schemas.microsoft.com/office/drawing/2014/main" id="{F1FA5AC4-7065-9F1F-1D44-4A10E1C36491}"/>
              </a:ext>
            </a:extLst>
          </p:cNvPr>
          <p:cNvGrpSpPr/>
          <p:nvPr/>
        </p:nvGrpSpPr>
        <p:grpSpPr>
          <a:xfrm>
            <a:off x="454784" y="5165944"/>
            <a:ext cx="11547032" cy="816848"/>
            <a:chOff x="2176772" y="7442893"/>
            <a:chExt cx="16935647" cy="1198044"/>
          </a:xfrm>
        </p:grpSpPr>
        <p:pic>
          <p:nvPicPr>
            <p:cNvPr id="4" name="Picture 3">
              <a:extLst>
                <a:ext uri="{FF2B5EF4-FFF2-40B4-BE49-F238E27FC236}">
                  <a16:creationId xmlns:a16="http://schemas.microsoft.com/office/drawing/2014/main" id="{FDA4D4B4-6B1A-D017-7907-4680E4083A9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176772" y="8098509"/>
              <a:ext cx="3988439" cy="542428"/>
            </a:xfrm>
            <a:prstGeom prst="rect">
              <a:avLst/>
            </a:prstGeom>
          </p:spPr>
        </p:pic>
        <p:sp>
          <p:nvSpPr>
            <p:cNvPr id="5" name="TextBox 4">
              <a:extLst>
                <a:ext uri="{FF2B5EF4-FFF2-40B4-BE49-F238E27FC236}">
                  <a16:creationId xmlns:a16="http://schemas.microsoft.com/office/drawing/2014/main" id="{DF9654FC-B4D2-58CE-B5F5-BA73811E1AE3}"/>
                </a:ext>
              </a:extLst>
            </p:cNvPr>
            <p:cNvSpPr txBox="1"/>
            <p:nvPr/>
          </p:nvSpPr>
          <p:spPr>
            <a:xfrm>
              <a:off x="12064370" y="7442893"/>
              <a:ext cx="7048049" cy="1058453"/>
            </a:xfrm>
            <a:prstGeom prst="rect">
              <a:avLst/>
            </a:prstGeom>
            <a:noFill/>
          </p:spPr>
          <p:txBody>
            <a:bodyPr wrap="square">
              <a:spAutoFit/>
            </a:bodyPr>
            <a:lstStyle/>
            <a:p>
              <a:pPr marR="82550" defTabSz="914396"/>
              <a:r>
                <a:rPr lang="en-US" sz="818" i="1" dirty="0">
                  <a:solidFill>
                    <a:schemeClr val="bg1"/>
                  </a:solidFill>
                  <a:latin typeface="Arial" panose="020B0604020202020204" pitchFamily="34" charset="0"/>
                  <a:ea typeface="Century" panose="02040604050505020304" pitchFamily="18" charset="0"/>
                </a:rPr>
                <a:t>Any solicitation or invitation to discuss insurance sales or servicing is being provided at the request of Brown &amp; Brown Insurance Services, Inc., an owned subsidiary of  Brown &amp; Brown, Inc. Brown &amp; Brown Insurance Services, Inc. only provides insurance related solicitations or services to insureds or insured risks in jurisdictions where it and its individual insurance professionals are properly licensed. </a:t>
              </a:r>
              <a:endParaRPr lang="en-US" sz="818" i="1" dirty="0">
                <a:solidFill>
                  <a:schemeClr val="bg1"/>
                </a:solidFill>
                <a:latin typeface="Times New Roman" panose="02020603050405020304" pitchFamily="18" charset="0"/>
                <a:ea typeface="Times New Roman" panose="02020603050405020304" pitchFamily="18" charset="0"/>
              </a:endParaRPr>
            </a:p>
          </p:txBody>
        </p:sp>
      </p:grpSp>
      <p:sp>
        <p:nvSpPr>
          <p:cNvPr id="7" name="object 21">
            <a:extLst>
              <a:ext uri="{FF2B5EF4-FFF2-40B4-BE49-F238E27FC236}">
                <a16:creationId xmlns:a16="http://schemas.microsoft.com/office/drawing/2014/main" id="{226D6D2E-2354-EE9F-E0FB-310F49FE987F}"/>
              </a:ext>
            </a:extLst>
          </p:cNvPr>
          <p:cNvSpPr txBox="1"/>
          <p:nvPr/>
        </p:nvSpPr>
        <p:spPr>
          <a:xfrm>
            <a:off x="3347911" y="4511102"/>
            <a:ext cx="5642481" cy="537991"/>
          </a:xfrm>
          <a:prstGeom prst="rect">
            <a:avLst/>
          </a:prstGeom>
        </p:spPr>
        <p:txBody>
          <a:bodyPr vert="horz" wrap="square" lIns="0" tIns="8659" rIns="0" bIns="0" rtlCol="0">
            <a:spAutoFit/>
          </a:bodyPr>
          <a:lstStyle/>
          <a:p>
            <a:pPr marL="20348" marR="101309" algn="ctr">
              <a:spcBef>
                <a:spcPts val="68"/>
              </a:spcBef>
            </a:pPr>
            <a:r>
              <a:rPr lang="en-US" sz="1091" dirty="0">
                <a:solidFill>
                  <a:schemeClr val="bg1"/>
                </a:solidFill>
                <a:latin typeface="Arial" panose="020B0604020202020204" pitchFamily="34" charset="0"/>
                <a:cs typeface="Arial" panose="020B0604020202020204" pitchFamily="34" charset="0"/>
              </a:rPr>
              <a:t>Brown &amp; Brown Insurance Services, Inc.</a:t>
            </a:r>
          </a:p>
          <a:p>
            <a:pPr marL="20348" marR="101309" algn="ctr">
              <a:spcBef>
                <a:spcPts val="68"/>
              </a:spcBef>
            </a:pPr>
            <a:r>
              <a:rPr lang="en-US" sz="1091" dirty="0">
                <a:solidFill>
                  <a:schemeClr val="bg1"/>
                </a:solidFill>
                <a:latin typeface="Arial" panose="020B0604020202020204" pitchFamily="34" charset="0"/>
                <a:cs typeface="Arial" panose="020B0604020202020204" pitchFamily="34" charset="0"/>
              </a:rPr>
              <a:t>In CA: Brown &amp; Brown Retail Insurance Services (CA Entity License #0F56560)</a:t>
            </a:r>
          </a:p>
          <a:p>
            <a:pPr marL="20348" marR="101309" algn="ctr">
              <a:spcBef>
                <a:spcPts val="68"/>
              </a:spcBef>
            </a:pPr>
            <a:r>
              <a:rPr lang="en-US" sz="1091" dirty="0">
                <a:solidFill>
                  <a:schemeClr val="bg1"/>
                </a:solidFill>
                <a:latin typeface="Arial" panose="020B0604020202020204" pitchFamily="34" charset="0"/>
                <a:cs typeface="Arial" panose="020B0604020202020204" pitchFamily="34" charset="0"/>
              </a:rPr>
              <a:t>11220 Assett Loop Drive, Manassas VA 20109</a:t>
            </a:r>
            <a:endParaRPr sz="1091" dirty="0">
              <a:solidFill>
                <a:schemeClr val="bg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AE436B1-E5A9-5DDC-5445-95AD9314C25C}"/>
              </a:ext>
            </a:extLst>
          </p:cNvPr>
          <p:cNvSpPr txBox="1"/>
          <p:nvPr/>
        </p:nvSpPr>
        <p:spPr>
          <a:xfrm>
            <a:off x="7196328" y="5843215"/>
            <a:ext cx="4805488" cy="1061829"/>
          </a:xfrm>
          <a:prstGeom prst="rect">
            <a:avLst/>
          </a:prstGeom>
          <a:noFill/>
        </p:spPr>
        <p:txBody>
          <a:bodyPr wrap="square">
            <a:spAutoFit/>
          </a:bodyPr>
          <a:lstStyle/>
          <a:p>
            <a:pPr marR="82550" defTabSz="914396"/>
            <a:r>
              <a:rPr lang="en-US" sz="900" dirty="0">
                <a:solidFill>
                  <a:schemeClr val="bg1"/>
                </a:solidFill>
              </a:rPr>
              <a:t>DISCLAIMER: Brown &amp; Brown, Inc. and all its affiliates, do not provide legal, regulatory, tax guidance and/or advice. If legal advice, counsel or representation is needed, the services of a legal professional should be sought. The information in this document is intended to provide a general overview of the topics and services contained herein. Brown &amp; Brown, Inc. and all its affiliates make no representation or warranty as to the accuracy or completeness of the document and undertakes no obligation to update or revise the document based upon new information or future changes.</a:t>
            </a:r>
            <a:endParaRPr lang="en-US" sz="818" i="1" dirty="0">
              <a:solidFill>
                <a:schemeClr val="bg1"/>
              </a:solidFill>
              <a:latin typeface="Times New Roman" panose="02020603050405020304" pitchFamily="18" charset="0"/>
              <a:ea typeface="Times New Roman" panose="02020603050405020304" pitchFamily="18" charset="0"/>
            </a:endParaRPr>
          </a:p>
        </p:txBody>
      </p:sp>
      <p:pic>
        <p:nvPicPr>
          <p:cNvPr id="8" name="Picture 7">
            <a:extLst>
              <a:ext uri="{FF2B5EF4-FFF2-40B4-BE49-F238E27FC236}">
                <a16:creationId xmlns:a16="http://schemas.microsoft.com/office/drawing/2014/main" id="{F0AD9ACC-9A6E-C8FF-13A9-E295A98612E2}"/>
              </a:ext>
            </a:extLst>
          </p:cNvPr>
          <p:cNvPicPr>
            <a:picLocks noChangeAspect="1"/>
          </p:cNvPicPr>
          <p:nvPr/>
        </p:nvPicPr>
        <p:blipFill>
          <a:blip r:embed="rId4"/>
          <a:stretch>
            <a:fillRect/>
          </a:stretch>
        </p:blipFill>
        <p:spPr>
          <a:xfrm>
            <a:off x="4978877" y="2276856"/>
            <a:ext cx="2234246" cy="223424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617</TotalTime>
  <Words>2049</Words>
  <Application>Microsoft Office PowerPoint</Application>
  <PresentationFormat>Widescreen</PresentationFormat>
  <Paragraphs>214</Paragraphs>
  <Slides>20</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Georgia</vt:lpstr>
      <vt:lpstr>Times New Roman</vt:lpstr>
      <vt:lpstr>Office Theme</vt:lpstr>
      <vt:lpstr>PowerPoint Presentation</vt:lpstr>
      <vt:lpstr>Executive Summary: $2.0M Modeled Savings + Revenue  Opportunity Representative employer case study built from claims leakage, forecasting and Rx mitigation logic.</vt:lpstr>
      <vt:lpstr>Key Questions / Considerations AI Does not replace underwriting judgement. It prioritizes suspicious patterns for human validation. AI Does not replace renewal negotiations. It changes the review from backward past performance to forward forecasting. </vt:lpstr>
      <vt:lpstr>Where Claims Leakage Hides AI Does not replace auditors. It prioritizes suspicious patterns for human validation in minutes. </vt:lpstr>
      <vt:lpstr>Brown &amp; Brown Health &amp; Welfare Analytics with Embedded AI</vt:lpstr>
      <vt:lpstr>Brown &amp; Brown Health &amp; Welfare Analytics with Embedded AI</vt:lpstr>
      <vt:lpstr>Transforming Data into Action</vt:lpstr>
      <vt:lpstr>Understanding the Impact of Plan Design and that Plan Design is Not Insurance  Ex. Ever had the lowest cost HDHP get the highest % increase? Anyone thought a MERP or HRA could stop the increases? </vt:lpstr>
      <vt:lpstr>Understanding the Impact of Plan Design and that Plan Design is Not Insurance  </vt:lpstr>
      <vt:lpstr>How Underwriters Use Embedded AI A repeatable workflow: ingest, score, validate, act and monitor in minutes vs. weeks or months!</vt:lpstr>
      <vt:lpstr>Case Study: Medical Service System AI analytics + domestic care planning created an $850k modeled annual savings opportunity plus revenue stream.</vt:lpstr>
      <vt:lpstr>Analytics Bridge: Y1 $1.15M Savings Stack Savings was not one big lever. It was multiple validated leakage and mitigation levers. </vt:lpstr>
      <vt:lpstr>Analytics Bridge: Y2 $850K Savings Stack Savings was not one big lever. It was multiple validated leakage and mitigation levers. </vt:lpstr>
      <vt:lpstr>Rx Management Overlay: Turning Pharmacy Data Into Action AI highlights high-cost prescriptions, hidden PBM leakage and clinical alternatives for pharmacy review. </vt:lpstr>
      <vt:lpstr>Domestic Care Plan for the Medical Service System Keep appropriate care inside the system while protecting access, quality and member experience. AI is forecasting revenue potential, best care offerings and plan incentives, efficacy based on behavioral patterns and helping with employee privacy considerations. </vt:lpstr>
      <vt:lpstr>Forecasting for Claims Mitigation Before Renewal The goal is to intervene early enough to change the renewal story.</vt:lpstr>
      <vt:lpstr>Embedded AI Timing: What the Underwriter Sees and When they see it  Affect your “experience period” impact on renewal justifications  </vt:lpstr>
      <vt:lpstr>90-Day Roadmap: From Claim File to Measurable Savings A fast but controlled implementation path for CFO, CHRO and board visibility</vt:lpstr>
      <vt:lpstr>Appendix: Assumptions, Disclosures &amp; Governance Controls Use this slide too protect credibility and legal/compliance reviewers.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Joseph Stevens</dc:creator>
  <cp:lastModifiedBy>Nikki Petrazzuolo Whitaker</cp:lastModifiedBy>
  <cp:revision>2</cp:revision>
  <dcterms:created xsi:type="dcterms:W3CDTF">2026-06-24T19:49:17Z</dcterms:created>
  <dcterms:modified xsi:type="dcterms:W3CDTF">2026-09-09T14:15:39Z</dcterms:modified>
</cp:coreProperties>
</file>