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 id="2147483689" r:id="rId6"/>
  </p:sldMasterIdLst>
  <p:notesMasterIdLst>
    <p:notesMasterId r:id="rId45"/>
  </p:notesMasterIdLst>
  <p:sldIdLst>
    <p:sldId id="271" r:id="rId7"/>
    <p:sldId id="2147473006" r:id="rId8"/>
    <p:sldId id="2147480362" r:id="rId9"/>
    <p:sldId id="2147480363" r:id="rId10"/>
    <p:sldId id="2147480345" r:id="rId11"/>
    <p:sldId id="2147480347" r:id="rId12"/>
    <p:sldId id="2147480348" r:id="rId13"/>
    <p:sldId id="2230" r:id="rId14"/>
    <p:sldId id="2147480369" r:id="rId15"/>
    <p:sldId id="2147480372" r:id="rId16"/>
    <p:sldId id="2147480167" r:id="rId17"/>
    <p:sldId id="2146847420" r:id="rId18"/>
    <p:sldId id="2147480302" r:id="rId19"/>
    <p:sldId id="2147480303" r:id="rId20"/>
    <p:sldId id="2147480378" r:id="rId21"/>
    <p:sldId id="2147480371" r:id="rId22"/>
    <p:sldId id="2147480346" r:id="rId23"/>
    <p:sldId id="2147480367" r:id="rId24"/>
    <p:sldId id="2147480326" r:id="rId25"/>
    <p:sldId id="264" r:id="rId26"/>
    <p:sldId id="2147480356" r:id="rId27"/>
    <p:sldId id="2147480350" r:id="rId28"/>
    <p:sldId id="2147480353" r:id="rId29"/>
    <p:sldId id="2147480357" r:id="rId30"/>
    <p:sldId id="2147480365" r:id="rId31"/>
    <p:sldId id="2147480355" r:id="rId32"/>
    <p:sldId id="2147480354" r:id="rId33"/>
    <p:sldId id="2147480377" r:id="rId34"/>
    <p:sldId id="2147480358" r:id="rId35"/>
    <p:sldId id="2147480368" r:id="rId36"/>
    <p:sldId id="2147480360" r:id="rId37"/>
    <p:sldId id="2147480050" r:id="rId38"/>
    <p:sldId id="2147480373" r:id="rId39"/>
    <p:sldId id="261" r:id="rId40"/>
    <p:sldId id="2147480374" r:id="rId41"/>
    <p:sldId id="2147473005" r:id="rId42"/>
    <p:sldId id="2147480376" r:id="rId43"/>
    <p:sldId id="2147480375"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EFDFC00-BA1A-A89F-57B8-9AE8C04FD07D}" name="Rachel House" initials="RH" userId="S::rhouse@pcdc.org::519eb8e7-796b-4553-a434-51d3ddbd52a9" providerId="AD"/>
  <p188:author id="{DB39503B-73BD-0297-B06D-4A62A0768544}" name="Shannon Lea" initials="SL" userId="S::slea@pcdc.org::d9913b8d-8172-4b2b-a809-d76a407e7522" providerId="AD"/>
  <p188:author id="{5D1A8571-7398-FB43-DBEE-BCE646EDDD96}" name="Julie Schilz" initials="JS" userId="S::jschilz@pcdc.org::a5326898-ba7f-44e1-b908-17a58588c0f5" providerId="AD"/>
  <p188:author id="{004FD2C1-6970-8298-2E1C-6BE2A18749CF}" name="Isaac Kastenbaum" initials="IK" userId="S::ikastenbaum@pcdc.org::f9de4578-fa65-4bfd-b4e9-1e410d2a576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30C0"/>
    <a:srgbClr val="54E9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447" autoAdjust="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4_2#5">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6">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DFB7245-52D4-40FD-8DFF-F03DCAD32373}" type="doc">
      <dgm:prSet loTypeId="urn:microsoft.com/office/officeart/2005/8/layout/vList5" loCatId="list" qsTypeId="urn:microsoft.com/office/officeart/2005/8/quickstyle/simple1#18" qsCatId="simple" csTypeId="urn:microsoft.com/office/officeart/2005/8/colors/accent4_2#5" csCatId="accent4" phldr="1"/>
      <dgm:spPr/>
      <dgm:t>
        <a:bodyPr/>
        <a:lstStyle/>
        <a:p>
          <a:endParaRPr lang="en-US"/>
        </a:p>
      </dgm:t>
    </dgm:pt>
    <dgm:pt modelId="{3A4E305E-2BA4-4A29-A32B-E22F1DC7214F}">
      <dgm:prSet custT="1"/>
      <dgm:spPr>
        <a:solidFill>
          <a:srgbClr val="54E9B1"/>
        </a:solidFill>
      </dgm:spPr>
      <dgm: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Core Descriptors</a:t>
          </a:r>
        </a:p>
      </dgm:t>
    </dgm:pt>
    <dgm:pt modelId="{90198925-5DAB-4921-89EE-B38A7EA4A560}" type="parTrans" cxnId="{F7B96D74-7C37-4D0D-9410-F7DBF5B41D54}">
      <dgm:prSet/>
      <dgm:spPr/>
      <dgm:t>
        <a:bodyPr/>
        <a:lstStyle/>
        <a:p>
          <a:endParaRPr lang="en-US" sz="1800">
            <a:latin typeface="Ballinger" pitchFamily="50" charset="0"/>
            <a:ea typeface="Cambria" panose="02040503050406030204" pitchFamily="18" charset="0"/>
          </a:endParaRPr>
        </a:p>
      </dgm:t>
    </dgm:pt>
    <dgm:pt modelId="{7C3B3637-59AE-4022-8B1D-4D7D5A4A88ED}" type="sibTrans" cxnId="{F7B96D74-7C37-4D0D-9410-F7DBF5B41D54}">
      <dgm:prSet/>
      <dgm:spPr/>
      <dgm:t>
        <a:bodyPr/>
        <a:lstStyle/>
        <a:p>
          <a:endParaRPr lang="en-US" sz="1800">
            <a:latin typeface="Ballinger" pitchFamily="50" charset="0"/>
            <a:ea typeface="Cambria" panose="02040503050406030204" pitchFamily="18" charset="0"/>
          </a:endParaRPr>
        </a:p>
      </dgm:t>
    </dgm:pt>
    <dgm:pt modelId="{9AA39D7A-3038-4544-B725-526045B145A1}">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Actively seek system solutions together</a:t>
          </a:r>
        </a:p>
      </dgm:t>
    </dgm:pt>
    <dgm:pt modelId="{D176977A-3E1F-4B88-91F9-EE6287462DDE}" type="parTrans" cxnId="{85263DCD-0C5B-4950-9A7E-74272930B361}">
      <dgm:prSet/>
      <dgm:spPr/>
      <dgm:t>
        <a:bodyPr/>
        <a:lstStyle/>
        <a:p>
          <a:endParaRPr lang="en-US" sz="1800">
            <a:latin typeface="Ballinger" pitchFamily="50" charset="0"/>
            <a:ea typeface="Cambria" panose="02040503050406030204" pitchFamily="18" charset="0"/>
          </a:endParaRPr>
        </a:p>
      </dgm:t>
    </dgm:pt>
    <dgm:pt modelId="{D948694A-7C3B-4BA9-9A09-B288F38E550C}" type="sibTrans" cxnId="{85263DCD-0C5B-4950-9A7E-74272930B361}">
      <dgm:prSet/>
      <dgm:spPr/>
      <dgm:t>
        <a:bodyPr/>
        <a:lstStyle/>
        <a:p>
          <a:endParaRPr lang="en-US" sz="1800">
            <a:latin typeface="Ballinger" pitchFamily="50" charset="0"/>
            <a:ea typeface="Cambria" panose="02040503050406030204" pitchFamily="18" charset="0"/>
          </a:endParaRPr>
        </a:p>
      </dgm:t>
    </dgm:pt>
    <dgm:pt modelId="{D928399A-6532-40B0-9097-B7B9F8419300}">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Have an in-depth­ understanding of roles and culture</a:t>
          </a:r>
        </a:p>
      </dgm:t>
    </dgm:pt>
    <dgm:pt modelId="{DC40743B-43A9-4E1F-A7AF-BA6233209966}" type="parTrans" cxnId="{DB7DE83B-D4EE-47A4-8276-B32B0B3B8298}">
      <dgm:prSet/>
      <dgm:spPr/>
      <dgm:t>
        <a:bodyPr/>
        <a:lstStyle/>
        <a:p>
          <a:endParaRPr lang="en-US" sz="1800">
            <a:latin typeface="Ballinger" pitchFamily="50" charset="0"/>
            <a:ea typeface="Cambria" panose="02040503050406030204" pitchFamily="18" charset="0"/>
          </a:endParaRPr>
        </a:p>
      </dgm:t>
    </dgm:pt>
    <dgm:pt modelId="{F7E6F6ED-CFAD-454A-9971-23E1AF1D70A9}" type="sibTrans" cxnId="{DB7DE83B-D4EE-47A4-8276-B32B0B3B8298}">
      <dgm:prSet/>
      <dgm:spPr/>
      <dgm:t>
        <a:bodyPr/>
        <a:lstStyle/>
        <a:p>
          <a:endParaRPr lang="en-US" sz="1800">
            <a:latin typeface="Ballinger" pitchFamily="50" charset="0"/>
            <a:ea typeface="Cambria" panose="02040503050406030204" pitchFamily="18" charset="0"/>
          </a:endParaRPr>
        </a:p>
      </dgm:t>
    </dgm:pt>
    <dgm:pt modelId="{47D5706E-1C69-4E64-8FE7-FEE37FF5F062}">
      <dgm:prSet custT="1"/>
      <dgm:spPr>
        <a:solidFill>
          <a:srgbClr val="54E9B1"/>
        </a:solidFill>
      </dgm:spPr>
      <dgm: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Clinical Delivery &amp; Patient Experience</a:t>
          </a:r>
        </a:p>
      </dgm:t>
    </dgm:pt>
    <dgm:pt modelId="{A8D3B63D-887D-403F-BE97-70EDE273642D}" type="parTrans" cxnId="{187BB5E2-EEC4-4EB9-8707-CF313BAB7594}">
      <dgm:prSet/>
      <dgm:spPr/>
      <dgm:t>
        <a:bodyPr/>
        <a:lstStyle/>
        <a:p>
          <a:endParaRPr lang="en-US" sz="1800">
            <a:latin typeface="Ballinger" pitchFamily="50" charset="0"/>
            <a:ea typeface="Cambria" panose="02040503050406030204" pitchFamily="18" charset="0"/>
          </a:endParaRPr>
        </a:p>
      </dgm:t>
    </dgm:pt>
    <dgm:pt modelId="{1ACD784C-CDDE-48DE-A741-184137871DEA}" type="sibTrans" cxnId="{187BB5E2-EEC4-4EB9-8707-CF313BAB7594}">
      <dgm:prSet/>
      <dgm:spPr/>
      <dgm:t>
        <a:bodyPr/>
        <a:lstStyle/>
        <a:p>
          <a:endParaRPr lang="en-US" sz="1800">
            <a:latin typeface="Ballinger" pitchFamily="50" charset="0"/>
            <a:ea typeface="Cambria" panose="02040503050406030204" pitchFamily="18" charset="0"/>
          </a:endParaRPr>
        </a:p>
      </dgm:t>
    </dgm:pt>
    <dgm:pt modelId="{8DB1F61B-00E7-45AD-8E1D-18217E7C74B2}">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Collaborative treatment planning for all shared patients</a:t>
          </a:r>
        </a:p>
      </dgm:t>
    </dgm:pt>
    <dgm:pt modelId="{72A560E9-4BFB-4FFC-8397-62726A398B6F}" type="parTrans" cxnId="{43238816-0A02-4285-A3D2-20CA17132FBB}">
      <dgm:prSet/>
      <dgm:spPr/>
      <dgm:t>
        <a:bodyPr/>
        <a:lstStyle/>
        <a:p>
          <a:endParaRPr lang="en-US" sz="1800">
            <a:latin typeface="Ballinger" pitchFamily="50" charset="0"/>
            <a:ea typeface="Cambria" panose="02040503050406030204" pitchFamily="18" charset="0"/>
          </a:endParaRPr>
        </a:p>
      </dgm:t>
    </dgm:pt>
    <dgm:pt modelId="{B0757F5B-DF54-4893-BD4B-54220997EDC6}" type="sibTrans" cxnId="{43238816-0A02-4285-A3D2-20CA17132FBB}">
      <dgm:prSet/>
      <dgm:spPr/>
      <dgm:t>
        <a:bodyPr/>
        <a:lstStyle/>
        <a:p>
          <a:endParaRPr lang="en-US" sz="1800">
            <a:latin typeface="Ballinger" pitchFamily="50" charset="0"/>
            <a:ea typeface="Cambria" panose="02040503050406030204" pitchFamily="18" charset="0"/>
          </a:endParaRPr>
        </a:p>
      </dgm:t>
    </dgm:pt>
    <dgm:pt modelId="{C9B48F99-228A-4812-861D-540AB315ACFB}">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Patient needs are treated as a team</a:t>
          </a:r>
        </a:p>
      </dgm:t>
    </dgm:pt>
    <dgm:pt modelId="{FDFEC39E-15E2-4D63-9C81-141A9443DCE9}" type="parTrans" cxnId="{782DF21A-DC99-4E96-9AC8-8C91C9426B8D}">
      <dgm:prSet/>
      <dgm:spPr/>
      <dgm:t>
        <a:bodyPr/>
        <a:lstStyle/>
        <a:p>
          <a:endParaRPr lang="en-US" sz="1800">
            <a:latin typeface="Ballinger" pitchFamily="50" charset="0"/>
            <a:ea typeface="Cambria" panose="02040503050406030204" pitchFamily="18" charset="0"/>
          </a:endParaRPr>
        </a:p>
      </dgm:t>
    </dgm:pt>
    <dgm:pt modelId="{805516B6-AA25-4A8A-9134-0F0C6889273D}" type="sibTrans" cxnId="{782DF21A-DC99-4E96-9AC8-8C91C9426B8D}">
      <dgm:prSet/>
      <dgm:spPr/>
      <dgm:t>
        <a:bodyPr/>
        <a:lstStyle/>
        <a:p>
          <a:endParaRPr lang="en-US" sz="1800">
            <a:latin typeface="Ballinger" pitchFamily="50" charset="0"/>
            <a:ea typeface="Cambria" panose="02040503050406030204" pitchFamily="18" charset="0"/>
          </a:endParaRPr>
        </a:p>
      </dgm:t>
    </dgm:pt>
    <dgm:pt modelId="{38E3D82E-FC60-4328-AB43-A8D6E3CA5399}">
      <dgm:prSet custT="1"/>
      <dgm:spPr>
        <a:solidFill>
          <a:srgbClr val="54E9B1"/>
        </a:solidFill>
      </dgm:spPr>
      <dgm: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Practice/Organization &amp; Business Model</a:t>
          </a:r>
        </a:p>
      </dgm:t>
    </dgm:pt>
    <dgm:pt modelId="{07A13AB4-8270-4C20-BAF5-A3694B85B561}" type="parTrans" cxnId="{03A4898D-D100-42C2-8FAB-97AB51825CB0}">
      <dgm:prSet/>
      <dgm:spPr/>
      <dgm:t>
        <a:bodyPr/>
        <a:lstStyle/>
        <a:p>
          <a:endParaRPr lang="en-US" sz="1800">
            <a:latin typeface="Ballinger" pitchFamily="50" charset="0"/>
            <a:ea typeface="Cambria" panose="02040503050406030204" pitchFamily="18" charset="0"/>
          </a:endParaRPr>
        </a:p>
      </dgm:t>
    </dgm:pt>
    <dgm:pt modelId="{F4736719-C016-4B32-9266-1EE3C57C6530}" type="sibTrans" cxnId="{03A4898D-D100-42C2-8FAB-97AB51825CB0}">
      <dgm:prSet/>
      <dgm:spPr/>
      <dgm:t>
        <a:bodyPr/>
        <a:lstStyle/>
        <a:p>
          <a:endParaRPr lang="en-US" sz="1800">
            <a:latin typeface="Ballinger" pitchFamily="50" charset="0"/>
            <a:ea typeface="Cambria" panose="02040503050406030204" pitchFamily="18" charset="0"/>
          </a:endParaRPr>
        </a:p>
      </dgm:t>
    </dgm:pt>
    <dgm:pt modelId="{34DC76CF-0BD5-496D-B0D9-6184EF55EDC1}">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Organizational Leaders support integration if funding allows</a:t>
          </a:r>
        </a:p>
      </dgm:t>
    </dgm:pt>
    <dgm:pt modelId="{5DE046F0-3991-41CE-B20D-20B9FF66064E}" type="parTrans" cxnId="{A13C71F0-39A3-48A9-B0DF-CED02D9907F8}">
      <dgm:prSet/>
      <dgm:spPr/>
      <dgm:t>
        <a:bodyPr/>
        <a:lstStyle/>
        <a:p>
          <a:endParaRPr lang="en-US" sz="1800">
            <a:latin typeface="Ballinger" pitchFamily="50" charset="0"/>
            <a:ea typeface="Cambria" panose="02040503050406030204" pitchFamily="18" charset="0"/>
          </a:endParaRPr>
        </a:p>
      </dgm:t>
    </dgm:pt>
    <dgm:pt modelId="{FA0A8CBD-1212-4C39-BDCE-DC29D4EC3A94}" type="sibTrans" cxnId="{A13C71F0-39A3-48A9-B0DF-CED02D9907F8}">
      <dgm:prSet/>
      <dgm:spPr/>
      <dgm:t>
        <a:bodyPr/>
        <a:lstStyle/>
        <a:p>
          <a:endParaRPr lang="en-US" sz="1800">
            <a:latin typeface="Ballinger" pitchFamily="50" charset="0"/>
            <a:ea typeface="Cambria" panose="02040503050406030204" pitchFamily="18" charset="0"/>
          </a:endParaRPr>
        </a:p>
      </dgm:t>
    </dgm:pt>
    <dgm:pt modelId="{6EE66DA4-4DF5-48F7-9D0F-222A08155335}">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 Care is responsive to identified patient needs by a team </a:t>
          </a:r>
        </a:p>
      </dgm:t>
    </dgm:pt>
    <dgm:pt modelId="{BC5F9C04-5EA8-4101-A8B9-5CCD97BCD86C}" type="parTrans" cxnId="{E859A39C-DA8D-48EE-8F81-3C249B788081}">
      <dgm:prSet/>
      <dgm:spPr/>
      <dgm:t>
        <a:bodyPr/>
        <a:lstStyle/>
        <a:p>
          <a:endParaRPr lang="en-US" sz="1800">
            <a:latin typeface="Ballinger" pitchFamily="50" charset="0"/>
            <a:ea typeface="Cambria" panose="02040503050406030204" pitchFamily="18" charset="0"/>
          </a:endParaRPr>
        </a:p>
      </dgm:t>
    </dgm:pt>
    <dgm:pt modelId="{B50451C1-78D1-4886-9D37-6E032759A448}" type="sibTrans" cxnId="{E859A39C-DA8D-48EE-8F81-3C249B788081}">
      <dgm:prSet/>
      <dgm:spPr/>
      <dgm:t>
        <a:bodyPr/>
        <a:lstStyle/>
        <a:p>
          <a:endParaRPr lang="en-US" sz="1800">
            <a:latin typeface="Ballinger" pitchFamily="50" charset="0"/>
            <a:ea typeface="Cambria" panose="02040503050406030204" pitchFamily="18" charset="0"/>
          </a:endParaRPr>
        </a:p>
      </dgm:t>
    </dgm:pt>
    <dgm:pt modelId="{44401F62-1193-44D5-A0F6-6F3432FC8986}">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effectLst/>
              <a:latin typeface="Ballinger"/>
              <a:ea typeface="Open Sans" panose="020B0606030504020204" pitchFamily="34" charset="0"/>
              <a:cs typeface="Open Sans" panose="020B0606030504020204" pitchFamily="34" charset="0"/>
            </a:rPr>
            <a:t>In the same space within the same facility</a:t>
          </a:r>
          <a:endPar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endParaRPr>
        </a:p>
      </dgm:t>
    </dgm:pt>
    <dgm:pt modelId="{E98F95C1-97D6-408F-8C05-698AF1F7A1A4}" type="parTrans" cxnId="{35D4D37D-5745-4543-943E-0132AB713C1A}">
      <dgm:prSet/>
      <dgm:spPr/>
      <dgm:t>
        <a:bodyPr/>
        <a:lstStyle/>
        <a:p>
          <a:endParaRPr lang="en-US">
            <a:latin typeface="Ballinger" pitchFamily="50" charset="0"/>
          </a:endParaRPr>
        </a:p>
      </dgm:t>
    </dgm:pt>
    <dgm:pt modelId="{990F3ADC-0223-467D-B803-67F6591D1D60}" type="sibTrans" cxnId="{35D4D37D-5745-4543-943E-0132AB713C1A}">
      <dgm:prSet/>
      <dgm:spPr/>
      <dgm:t>
        <a:bodyPr/>
        <a:lstStyle/>
        <a:p>
          <a:endParaRPr lang="en-US">
            <a:latin typeface="Ballinger" pitchFamily="50" charset="0"/>
          </a:endParaRPr>
        </a:p>
      </dgm:t>
    </dgm:pt>
    <dgm:pt modelId="{8FF18E49-12FE-40AC-90C8-138C23DDE440}">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Communicate frequently in person</a:t>
          </a:r>
        </a:p>
      </dgm:t>
    </dgm:pt>
    <dgm:pt modelId="{0F64E655-C74C-486C-85D9-7D2C67CA5A83}" type="parTrans" cxnId="{B1C1E8CA-F233-467A-9266-045FE1713524}">
      <dgm:prSet/>
      <dgm:spPr/>
      <dgm:t>
        <a:bodyPr/>
        <a:lstStyle/>
        <a:p>
          <a:endParaRPr lang="en-US">
            <a:latin typeface="Ballinger" pitchFamily="50" charset="0"/>
          </a:endParaRPr>
        </a:p>
      </dgm:t>
    </dgm:pt>
    <dgm:pt modelId="{AF80E3C5-478B-4058-A221-D67D6BE6F308}" type="sibTrans" cxnId="{B1C1E8CA-F233-467A-9266-045FE1713524}">
      <dgm:prSet/>
      <dgm:spPr/>
      <dgm:t>
        <a:bodyPr/>
        <a:lstStyle/>
        <a:p>
          <a:endParaRPr lang="en-US">
            <a:latin typeface="Ballinger" pitchFamily="50" charset="0"/>
          </a:endParaRPr>
        </a:p>
      </dgm:t>
    </dgm:pt>
    <dgm:pt modelId="{0A63A535-343F-43DB-A196-D1683D1C2EC6}">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Blended funding based on contracts, grants, or agreements</a:t>
          </a:r>
        </a:p>
      </dgm:t>
    </dgm:pt>
    <dgm:pt modelId="{EBF98EF5-DDD1-4BE4-9410-3237AAFD2675}" type="parTrans" cxnId="{4CC7BEA4-DD21-4A54-A207-C9113025ED55}">
      <dgm:prSet/>
      <dgm:spPr/>
      <dgm:t>
        <a:bodyPr/>
        <a:lstStyle/>
        <a:p>
          <a:endParaRPr lang="en-US" sz="1800">
            <a:latin typeface="Ballinger" pitchFamily="50" charset="0"/>
            <a:ea typeface="Cambria" panose="02040503050406030204" pitchFamily="18" charset="0"/>
          </a:endParaRPr>
        </a:p>
      </dgm:t>
    </dgm:pt>
    <dgm:pt modelId="{79CC5BB2-1295-44C4-A2F4-74FFC61B3899}" type="sibTrans" cxnId="{4CC7BEA4-DD21-4A54-A207-C9113025ED55}">
      <dgm:prSet/>
      <dgm:spPr/>
      <dgm:t>
        <a:bodyPr/>
        <a:lstStyle/>
        <a:p>
          <a:endParaRPr lang="en-US" sz="1800">
            <a:latin typeface="Ballinger" pitchFamily="50" charset="0"/>
            <a:ea typeface="Cambria" panose="02040503050406030204" pitchFamily="18" charset="0"/>
          </a:endParaRPr>
        </a:p>
      </dgm:t>
    </dgm:pt>
    <dgm:pt modelId="{0FEC6469-D870-40BB-8F2C-04281ABFBC28}">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Billing function combined or agreed upon process</a:t>
          </a:r>
        </a:p>
      </dgm:t>
    </dgm:pt>
    <dgm:pt modelId="{DF743F6A-6B70-42F2-8598-32F72A1884F4}" type="parTrans" cxnId="{C6212CD7-0D52-48AF-8086-CA9D1696C57E}">
      <dgm:prSet/>
      <dgm:spPr/>
      <dgm:t>
        <a:bodyPr/>
        <a:lstStyle/>
        <a:p>
          <a:endParaRPr lang="en-US" sz="1800">
            <a:latin typeface="Ballinger" pitchFamily="50" charset="0"/>
            <a:ea typeface="Cambria" panose="02040503050406030204" pitchFamily="18" charset="0"/>
          </a:endParaRPr>
        </a:p>
      </dgm:t>
    </dgm:pt>
    <dgm:pt modelId="{BA58B7C4-22C5-4578-A6C0-7912214620E4}" type="sibTrans" cxnId="{C6212CD7-0D52-48AF-8086-CA9D1696C57E}">
      <dgm:prSet/>
      <dgm:spPr/>
      <dgm:t>
        <a:bodyPr/>
        <a:lstStyle/>
        <a:p>
          <a:endParaRPr lang="en-US" sz="1800">
            <a:latin typeface="Ballinger" pitchFamily="50" charset="0"/>
            <a:ea typeface="Cambria" panose="02040503050406030204" pitchFamily="18" charset="0"/>
          </a:endParaRPr>
        </a:p>
      </dgm:t>
    </dgm:pt>
    <dgm:pt modelId="{916AAB85-E6E9-4601-9EF5-733DF925D7DC}" type="pres">
      <dgm:prSet presAssocID="{8DFB7245-52D4-40FD-8DFF-F03DCAD32373}" presName="Name0" presStyleCnt="0">
        <dgm:presLayoutVars>
          <dgm:dir/>
          <dgm:animLvl val="lvl"/>
          <dgm:resizeHandles val="exact"/>
        </dgm:presLayoutVars>
      </dgm:prSet>
      <dgm:spPr/>
    </dgm:pt>
    <dgm:pt modelId="{D7FB79D6-5676-40EF-A1D7-807CF123EEC6}" type="pres">
      <dgm:prSet presAssocID="{3A4E305E-2BA4-4A29-A32B-E22F1DC7214F}" presName="linNode" presStyleCnt="0"/>
      <dgm:spPr/>
    </dgm:pt>
    <dgm:pt modelId="{C2CE6C9D-E930-4E4A-B501-8EB9F40F95FD}" type="pres">
      <dgm:prSet presAssocID="{3A4E305E-2BA4-4A29-A32B-E22F1DC7214F}" presName="parentText" presStyleLbl="node1" presStyleIdx="0" presStyleCnt="3">
        <dgm:presLayoutVars>
          <dgm:chMax val="1"/>
          <dgm:bulletEnabled val="1"/>
        </dgm:presLayoutVars>
      </dgm:prSet>
      <dgm:spPr/>
    </dgm:pt>
    <dgm:pt modelId="{0F124C48-5E5E-4648-B15A-735DA72BEC54}" type="pres">
      <dgm:prSet presAssocID="{3A4E305E-2BA4-4A29-A32B-E22F1DC7214F}" presName="descendantText" presStyleLbl="alignAccFollowNode1" presStyleIdx="0" presStyleCnt="3">
        <dgm:presLayoutVars>
          <dgm:bulletEnabled val="1"/>
        </dgm:presLayoutVars>
      </dgm:prSet>
      <dgm:spPr/>
    </dgm:pt>
    <dgm:pt modelId="{428CE4D1-AF63-4F06-B40E-6E6AF63048A0}" type="pres">
      <dgm:prSet presAssocID="{7C3B3637-59AE-4022-8B1D-4D7D5A4A88ED}" presName="sp" presStyleCnt="0"/>
      <dgm:spPr/>
    </dgm:pt>
    <dgm:pt modelId="{BE5F3238-E4B5-4F15-84F2-E0135853B9C9}" type="pres">
      <dgm:prSet presAssocID="{47D5706E-1C69-4E64-8FE7-FEE37FF5F062}" presName="linNode" presStyleCnt="0"/>
      <dgm:spPr/>
    </dgm:pt>
    <dgm:pt modelId="{6B5928AB-2F8D-46C8-9365-8574677EEFD8}" type="pres">
      <dgm:prSet presAssocID="{47D5706E-1C69-4E64-8FE7-FEE37FF5F062}" presName="parentText" presStyleLbl="node1" presStyleIdx="1" presStyleCnt="3">
        <dgm:presLayoutVars>
          <dgm:chMax val="1"/>
          <dgm:bulletEnabled val="1"/>
        </dgm:presLayoutVars>
      </dgm:prSet>
      <dgm:spPr/>
    </dgm:pt>
    <dgm:pt modelId="{2704C273-2A74-4C0B-85C6-332D34E8D5EC}" type="pres">
      <dgm:prSet presAssocID="{47D5706E-1C69-4E64-8FE7-FEE37FF5F062}" presName="descendantText" presStyleLbl="alignAccFollowNode1" presStyleIdx="1" presStyleCnt="3">
        <dgm:presLayoutVars>
          <dgm:bulletEnabled val="1"/>
        </dgm:presLayoutVars>
      </dgm:prSet>
      <dgm:spPr/>
    </dgm:pt>
    <dgm:pt modelId="{E4FA8EDB-BD9E-4996-B2F4-6808376CDC72}" type="pres">
      <dgm:prSet presAssocID="{1ACD784C-CDDE-48DE-A741-184137871DEA}" presName="sp" presStyleCnt="0"/>
      <dgm:spPr/>
    </dgm:pt>
    <dgm:pt modelId="{1F4334B6-EE12-4F3F-8894-E0A2609FF2F8}" type="pres">
      <dgm:prSet presAssocID="{38E3D82E-FC60-4328-AB43-A8D6E3CA5399}" presName="linNode" presStyleCnt="0"/>
      <dgm:spPr/>
    </dgm:pt>
    <dgm:pt modelId="{198B878E-1FAD-4F9E-8A31-920926C4364A}" type="pres">
      <dgm:prSet presAssocID="{38E3D82E-FC60-4328-AB43-A8D6E3CA5399}" presName="parentText" presStyleLbl="node1" presStyleIdx="2" presStyleCnt="3">
        <dgm:presLayoutVars>
          <dgm:chMax val="1"/>
          <dgm:bulletEnabled val="1"/>
        </dgm:presLayoutVars>
      </dgm:prSet>
      <dgm:spPr/>
    </dgm:pt>
    <dgm:pt modelId="{B42162A7-AEF0-491B-9D88-168529420FDE}" type="pres">
      <dgm:prSet presAssocID="{38E3D82E-FC60-4328-AB43-A8D6E3CA5399}" presName="descendantText" presStyleLbl="alignAccFollowNode1" presStyleIdx="2" presStyleCnt="3" custScaleY="103145">
        <dgm:presLayoutVars>
          <dgm:bulletEnabled val="1"/>
        </dgm:presLayoutVars>
      </dgm:prSet>
      <dgm:spPr/>
    </dgm:pt>
  </dgm:ptLst>
  <dgm:cxnLst>
    <dgm:cxn modelId="{D75CF404-48D4-432D-A287-44C07B1D8094}" type="presOf" srcId="{8DFB7245-52D4-40FD-8DFF-F03DCAD32373}" destId="{916AAB85-E6E9-4601-9EF5-733DF925D7DC}" srcOrd="0" destOrd="0" presId="urn:microsoft.com/office/officeart/2005/8/layout/vList5"/>
    <dgm:cxn modelId="{1F7DC50D-CC70-4497-815A-72F5CB9F1EA1}" type="presOf" srcId="{44401F62-1193-44D5-A0F6-6F3432FC8986}" destId="{0F124C48-5E5E-4648-B15A-735DA72BEC54}" srcOrd="0" destOrd="0" presId="urn:microsoft.com/office/officeart/2005/8/layout/vList5"/>
    <dgm:cxn modelId="{43238816-0A02-4285-A3D2-20CA17132FBB}" srcId="{47D5706E-1C69-4E64-8FE7-FEE37FF5F062}" destId="{8DB1F61B-00E7-45AD-8E1D-18217E7C74B2}" srcOrd="0" destOrd="0" parTransId="{72A560E9-4BFB-4FFC-8397-62726A398B6F}" sibTransId="{B0757F5B-DF54-4893-BD4B-54220997EDC6}"/>
    <dgm:cxn modelId="{782DF21A-DC99-4E96-9AC8-8C91C9426B8D}" srcId="{47D5706E-1C69-4E64-8FE7-FEE37FF5F062}" destId="{C9B48F99-228A-4812-861D-540AB315ACFB}" srcOrd="1" destOrd="0" parTransId="{FDFEC39E-15E2-4D63-9C81-141A9443DCE9}" sibTransId="{805516B6-AA25-4A8A-9134-0F0C6889273D}"/>
    <dgm:cxn modelId="{DB7DE83B-D4EE-47A4-8276-B32B0B3B8298}" srcId="{3A4E305E-2BA4-4A29-A32B-E22F1DC7214F}" destId="{D928399A-6532-40B0-9097-B7B9F8419300}" srcOrd="3" destOrd="0" parTransId="{DC40743B-43A9-4E1F-A7AF-BA6233209966}" sibTransId="{F7E6F6ED-CFAD-454A-9971-23E1AF1D70A9}"/>
    <dgm:cxn modelId="{21100069-B575-4189-B3D9-99EB9C56F250}" type="presOf" srcId="{38E3D82E-FC60-4328-AB43-A8D6E3CA5399}" destId="{198B878E-1FAD-4F9E-8A31-920926C4364A}" srcOrd="0" destOrd="0" presId="urn:microsoft.com/office/officeart/2005/8/layout/vList5"/>
    <dgm:cxn modelId="{F7B96D74-7C37-4D0D-9410-F7DBF5B41D54}" srcId="{8DFB7245-52D4-40FD-8DFF-F03DCAD32373}" destId="{3A4E305E-2BA4-4A29-A32B-E22F1DC7214F}" srcOrd="0" destOrd="0" parTransId="{90198925-5DAB-4921-89EE-B38A7EA4A560}" sibTransId="{7C3B3637-59AE-4022-8B1D-4D7D5A4A88ED}"/>
    <dgm:cxn modelId="{7BABC954-8884-4A54-A1E5-7544C793AA15}" type="presOf" srcId="{0FEC6469-D870-40BB-8F2C-04281ABFBC28}" destId="{B42162A7-AEF0-491B-9D88-168529420FDE}" srcOrd="0" destOrd="2" presId="urn:microsoft.com/office/officeart/2005/8/layout/vList5"/>
    <dgm:cxn modelId="{9AC0077D-90E6-4FF7-B5BE-5C1C26440719}" type="presOf" srcId="{0A63A535-343F-43DB-A196-D1683D1C2EC6}" destId="{B42162A7-AEF0-491B-9D88-168529420FDE}" srcOrd="0" destOrd="1" presId="urn:microsoft.com/office/officeart/2005/8/layout/vList5"/>
    <dgm:cxn modelId="{35D4D37D-5745-4543-943E-0132AB713C1A}" srcId="{3A4E305E-2BA4-4A29-A32B-E22F1DC7214F}" destId="{44401F62-1193-44D5-A0F6-6F3432FC8986}" srcOrd="0" destOrd="0" parTransId="{E98F95C1-97D6-408F-8C05-698AF1F7A1A4}" sibTransId="{990F3ADC-0223-467D-B803-67F6591D1D60}"/>
    <dgm:cxn modelId="{03A4898D-D100-42C2-8FAB-97AB51825CB0}" srcId="{8DFB7245-52D4-40FD-8DFF-F03DCAD32373}" destId="{38E3D82E-FC60-4328-AB43-A8D6E3CA5399}" srcOrd="2" destOrd="0" parTransId="{07A13AB4-8270-4C20-BAF5-A3694B85B561}" sibTransId="{F4736719-C016-4B32-9266-1EE3C57C6530}"/>
    <dgm:cxn modelId="{5FE40E95-07A2-4255-939F-6132BD4C7C05}" type="presOf" srcId="{3A4E305E-2BA4-4A29-A32B-E22F1DC7214F}" destId="{C2CE6C9D-E930-4E4A-B501-8EB9F40F95FD}" srcOrd="0" destOrd="0" presId="urn:microsoft.com/office/officeart/2005/8/layout/vList5"/>
    <dgm:cxn modelId="{E859A39C-DA8D-48EE-8F81-3C249B788081}" srcId="{47D5706E-1C69-4E64-8FE7-FEE37FF5F062}" destId="{6EE66DA4-4DF5-48F7-9D0F-222A08155335}" srcOrd="2" destOrd="0" parTransId="{BC5F9C04-5EA8-4101-A8B9-5CCD97BCD86C}" sibTransId="{B50451C1-78D1-4886-9D37-6E032759A448}"/>
    <dgm:cxn modelId="{4CC7BEA4-DD21-4A54-A207-C9113025ED55}" srcId="{38E3D82E-FC60-4328-AB43-A8D6E3CA5399}" destId="{0A63A535-343F-43DB-A196-D1683D1C2EC6}" srcOrd="1" destOrd="0" parTransId="{EBF98EF5-DDD1-4BE4-9410-3237AAFD2675}" sibTransId="{79CC5BB2-1295-44C4-A2F4-74FFC61B3899}"/>
    <dgm:cxn modelId="{05386DAE-3682-493C-817A-8662DBC18E96}" type="presOf" srcId="{8DB1F61B-00E7-45AD-8E1D-18217E7C74B2}" destId="{2704C273-2A74-4C0B-85C6-332D34E8D5EC}" srcOrd="0" destOrd="0" presId="urn:microsoft.com/office/officeart/2005/8/layout/vList5"/>
    <dgm:cxn modelId="{35BEE9B3-3BFF-483C-A478-60625E204811}" type="presOf" srcId="{D928399A-6532-40B0-9097-B7B9F8419300}" destId="{0F124C48-5E5E-4648-B15A-735DA72BEC54}" srcOrd="0" destOrd="3" presId="urn:microsoft.com/office/officeart/2005/8/layout/vList5"/>
    <dgm:cxn modelId="{F21842B6-4306-4C5E-AFB2-F5A72A87B857}" type="presOf" srcId="{8FF18E49-12FE-40AC-90C8-138C23DDE440}" destId="{0F124C48-5E5E-4648-B15A-735DA72BEC54}" srcOrd="0" destOrd="2" presId="urn:microsoft.com/office/officeart/2005/8/layout/vList5"/>
    <dgm:cxn modelId="{14CA99C1-7D2A-4EDD-8256-F923FC0C83A4}" type="presOf" srcId="{6EE66DA4-4DF5-48F7-9D0F-222A08155335}" destId="{2704C273-2A74-4C0B-85C6-332D34E8D5EC}" srcOrd="0" destOrd="2" presId="urn:microsoft.com/office/officeart/2005/8/layout/vList5"/>
    <dgm:cxn modelId="{B1C1E8CA-F233-467A-9266-045FE1713524}" srcId="{3A4E305E-2BA4-4A29-A32B-E22F1DC7214F}" destId="{8FF18E49-12FE-40AC-90C8-138C23DDE440}" srcOrd="2" destOrd="0" parTransId="{0F64E655-C74C-486C-85D9-7D2C67CA5A83}" sibTransId="{AF80E3C5-478B-4058-A221-D67D6BE6F308}"/>
    <dgm:cxn modelId="{85263DCD-0C5B-4950-9A7E-74272930B361}" srcId="{3A4E305E-2BA4-4A29-A32B-E22F1DC7214F}" destId="{9AA39D7A-3038-4544-B725-526045B145A1}" srcOrd="1" destOrd="0" parTransId="{D176977A-3E1F-4B88-91F9-EE6287462DDE}" sibTransId="{D948694A-7C3B-4BA9-9A09-B288F38E550C}"/>
    <dgm:cxn modelId="{C6212CD7-0D52-48AF-8086-CA9D1696C57E}" srcId="{38E3D82E-FC60-4328-AB43-A8D6E3CA5399}" destId="{0FEC6469-D870-40BB-8F2C-04281ABFBC28}" srcOrd="2" destOrd="0" parTransId="{DF743F6A-6B70-42F2-8598-32F72A1884F4}" sibTransId="{BA58B7C4-22C5-4578-A6C0-7912214620E4}"/>
    <dgm:cxn modelId="{44BE9FDE-F31F-4482-83B4-0EC8683EC0BD}" type="presOf" srcId="{34DC76CF-0BD5-496D-B0D9-6184EF55EDC1}" destId="{B42162A7-AEF0-491B-9D88-168529420FDE}" srcOrd="0" destOrd="0" presId="urn:microsoft.com/office/officeart/2005/8/layout/vList5"/>
    <dgm:cxn modelId="{F146C1DE-5072-4E87-B1D4-68540F912E53}" type="presOf" srcId="{47D5706E-1C69-4E64-8FE7-FEE37FF5F062}" destId="{6B5928AB-2F8D-46C8-9365-8574677EEFD8}" srcOrd="0" destOrd="0" presId="urn:microsoft.com/office/officeart/2005/8/layout/vList5"/>
    <dgm:cxn modelId="{187BB5E2-EEC4-4EB9-8707-CF313BAB7594}" srcId="{8DFB7245-52D4-40FD-8DFF-F03DCAD32373}" destId="{47D5706E-1C69-4E64-8FE7-FEE37FF5F062}" srcOrd="1" destOrd="0" parTransId="{A8D3B63D-887D-403F-BE97-70EDE273642D}" sibTransId="{1ACD784C-CDDE-48DE-A741-184137871DEA}"/>
    <dgm:cxn modelId="{90195BEE-D61E-4537-B8AB-F3F4A57F7685}" type="presOf" srcId="{9AA39D7A-3038-4544-B725-526045B145A1}" destId="{0F124C48-5E5E-4648-B15A-735DA72BEC54}" srcOrd="0" destOrd="1" presId="urn:microsoft.com/office/officeart/2005/8/layout/vList5"/>
    <dgm:cxn modelId="{A13C71F0-39A3-48A9-B0DF-CED02D9907F8}" srcId="{38E3D82E-FC60-4328-AB43-A8D6E3CA5399}" destId="{34DC76CF-0BD5-496D-B0D9-6184EF55EDC1}" srcOrd="0" destOrd="0" parTransId="{5DE046F0-3991-41CE-B20D-20B9FF66064E}" sibTransId="{FA0A8CBD-1212-4C39-BDCE-DC29D4EC3A94}"/>
    <dgm:cxn modelId="{D58959F1-C727-431A-BF6D-3CCAE864B0EC}" type="presOf" srcId="{C9B48F99-228A-4812-861D-540AB315ACFB}" destId="{2704C273-2A74-4C0B-85C6-332D34E8D5EC}" srcOrd="0" destOrd="1" presId="urn:microsoft.com/office/officeart/2005/8/layout/vList5"/>
    <dgm:cxn modelId="{A5FDDDFF-2110-40B7-8272-FC75A4D6D6F9}" type="presParOf" srcId="{916AAB85-E6E9-4601-9EF5-733DF925D7DC}" destId="{D7FB79D6-5676-40EF-A1D7-807CF123EEC6}" srcOrd="0" destOrd="0" presId="urn:microsoft.com/office/officeart/2005/8/layout/vList5"/>
    <dgm:cxn modelId="{1CD3FA43-E842-4833-A30D-FEDDC74AE859}" type="presParOf" srcId="{D7FB79D6-5676-40EF-A1D7-807CF123EEC6}" destId="{C2CE6C9D-E930-4E4A-B501-8EB9F40F95FD}" srcOrd="0" destOrd="0" presId="urn:microsoft.com/office/officeart/2005/8/layout/vList5"/>
    <dgm:cxn modelId="{D096CC6E-C6E2-4C6B-BAED-7C6206B2D8BE}" type="presParOf" srcId="{D7FB79D6-5676-40EF-A1D7-807CF123EEC6}" destId="{0F124C48-5E5E-4648-B15A-735DA72BEC54}" srcOrd="1" destOrd="0" presId="urn:microsoft.com/office/officeart/2005/8/layout/vList5"/>
    <dgm:cxn modelId="{D75A0964-76D3-452F-BA39-297A5821EAF9}" type="presParOf" srcId="{916AAB85-E6E9-4601-9EF5-733DF925D7DC}" destId="{428CE4D1-AF63-4F06-B40E-6E6AF63048A0}" srcOrd="1" destOrd="0" presId="urn:microsoft.com/office/officeart/2005/8/layout/vList5"/>
    <dgm:cxn modelId="{CDA34AD2-6591-40B7-BEA9-A575FC434A4E}" type="presParOf" srcId="{916AAB85-E6E9-4601-9EF5-733DF925D7DC}" destId="{BE5F3238-E4B5-4F15-84F2-E0135853B9C9}" srcOrd="2" destOrd="0" presId="urn:microsoft.com/office/officeart/2005/8/layout/vList5"/>
    <dgm:cxn modelId="{607D5A02-6B00-43AD-A888-E6C56F7935FF}" type="presParOf" srcId="{BE5F3238-E4B5-4F15-84F2-E0135853B9C9}" destId="{6B5928AB-2F8D-46C8-9365-8574677EEFD8}" srcOrd="0" destOrd="0" presId="urn:microsoft.com/office/officeart/2005/8/layout/vList5"/>
    <dgm:cxn modelId="{81B7C832-9B3B-4CF8-9A21-9886B5341D4C}" type="presParOf" srcId="{BE5F3238-E4B5-4F15-84F2-E0135853B9C9}" destId="{2704C273-2A74-4C0B-85C6-332D34E8D5EC}" srcOrd="1" destOrd="0" presId="urn:microsoft.com/office/officeart/2005/8/layout/vList5"/>
    <dgm:cxn modelId="{8CC9C011-37FA-4BC4-A53B-42CDE449811D}" type="presParOf" srcId="{916AAB85-E6E9-4601-9EF5-733DF925D7DC}" destId="{E4FA8EDB-BD9E-4996-B2F4-6808376CDC72}" srcOrd="3" destOrd="0" presId="urn:microsoft.com/office/officeart/2005/8/layout/vList5"/>
    <dgm:cxn modelId="{5579B7B5-AA6E-4EDB-95D5-A8CACDABDAFE}" type="presParOf" srcId="{916AAB85-E6E9-4601-9EF5-733DF925D7DC}" destId="{1F4334B6-EE12-4F3F-8894-E0A2609FF2F8}" srcOrd="4" destOrd="0" presId="urn:microsoft.com/office/officeart/2005/8/layout/vList5"/>
    <dgm:cxn modelId="{3115D93C-AC5B-48A1-8715-E693AAF8DA33}" type="presParOf" srcId="{1F4334B6-EE12-4F3F-8894-E0A2609FF2F8}" destId="{198B878E-1FAD-4F9E-8A31-920926C4364A}" srcOrd="0" destOrd="0" presId="urn:microsoft.com/office/officeart/2005/8/layout/vList5"/>
    <dgm:cxn modelId="{0090895F-E326-4904-A980-EC57E495F9C9}" type="presParOf" srcId="{1F4334B6-EE12-4F3F-8894-E0A2609FF2F8}" destId="{B42162A7-AEF0-491B-9D88-168529420FD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DFB7245-52D4-40FD-8DFF-F03DCAD32373}" type="doc">
      <dgm:prSet loTypeId="urn:microsoft.com/office/officeart/2005/8/layout/vList5" loCatId="list" qsTypeId="urn:microsoft.com/office/officeart/2005/8/quickstyle/simple1#19" qsCatId="simple" csTypeId="urn:microsoft.com/office/officeart/2005/8/colors/accent4_2#6" csCatId="accent4" phldr="1"/>
      <dgm:spPr/>
      <dgm:t>
        <a:bodyPr/>
        <a:lstStyle/>
        <a:p>
          <a:endParaRPr lang="en-US"/>
        </a:p>
      </dgm:t>
    </dgm:pt>
    <dgm:pt modelId="{3A4E305E-2BA4-4A29-A32B-E22F1DC7214F}">
      <dgm:prSet custT="1"/>
      <dgm:spPr>
        <a:solidFill>
          <a:srgbClr val="54E9B1"/>
        </a:solidFill>
      </dgm:spPr>
      <dgm: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Core Descriptors</a:t>
          </a:r>
        </a:p>
      </dgm:t>
    </dgm:pt>
    <dgm:pt modelId="{90198925-5DAB-4921-89EE-B38A7EA4A560}" type="parTrans" cxnId="{F7B96D74-7C37-4D0D-9410-F7DBF5B41D54}">
      <dgm:prSet/>
      <dgm:spPr/>
      <dgm:t>
        <a:bodyPr/>
        <a:lstStyle/>
        <a:p>
          <a:endParaRPr lang="en-US" sz="1800">
            <a:latin typeface="Ballinger" pitchFamily="50" charset="0"/>
            <a:ea typeface="Cambria" panose="02040503050406030204" pitchFamily="18" charset="0"/>
          </a:endParaRPr>
        </a:p>
      </dgm:t>
    </dgm:pt>
    <dgm:pt modelId="{7C3B3637-59AE-4022-8B1D-4D7D5A4A88ED}" type="sibTrans" cxnId="{F7B96D74-7C37-4D0D-9410-F7DBF5B41D54}">
      <dgm:prSet/>
      <dgm:spPr/>
      <dgm:t>
        <a:bodyPr/>
        <a:lstStyle/>
        <a:p>
          <a:endParaRPr lang="en-US" sz="1800">
            <a:latin typeface="Ballinger" pitchFamily="50" charset="0"/>
            <a:ea typeface="Cambria" panose="02040503050406030204" pitchFamily="18" charset="0"/>
          </a:endParaRPr>
        </a:p>
      </dgm:t>
    </dgm:pt>
    <dgm:pt modelId="{9AA39D7A-3038-4544-B725-526045B145A1}">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a:solidFill>
                <a:schemeClr val="tx1">
                  <a:lumMod val="75000"/>
                  <a:lumOff val="25000"/>
                </a:schemeClr>
              </a:solidFill>
              <a:latin typeface="Ballinger"/>
              <a:ea typeface="Open Sans" panose="020B0606030504020204" pitchFamily="34" charset="0"/>
              <a:cs typeface="Open Sans" panose="020B0606030504020204" pitchFamily="34" charset="0"/>
            </a:rPr>
            <a:t>Shared practice space</a:t>
          </a:r>
        </a:p>
      </dgm:t>
    </dgm:pt>
    <dgm:pt modelId="{D176977A-3E1F-4B88-91F9-EE6287462DDE}" type="parTrans" cxnId="{85263DCD-0C5B-4950-9A7E-74272930B361}">
      <dgm:prSet/>
      <dgm:spPr/>
      <dgm:t>
        <a:bodyPr/>
        <a:lstStyle/>
        <a:p>
          <a:endParaRPr lang="en-US" sz="1800">
            <a:latin typeface="Ballinger" pitchFamily="50" charset="0"/>
            <a:ea typeface="Cambria" panose="02040503050406030204" pitchFamily="18" charset="0"/>
          </a:endParaRPr>
        </a:p>
      </dgm:t>
    </dgm:pt>
    <dgm:pt modelId="{D948694A-7C3B-4BA9-9A09-B288F38E550C}" type="sibTrans" cxnId="{85263DCD-0C5B-4950-9A7E-74272930B361}">
      <dgm:prSet/>
      <dgm:spPr/>
      <dgm:t>
        <a:bodyPr/>
        <a:lstStyle/>
        <a:p>
          <a:endParaRPr lang="en-US" sz="1800">
            <a:latin typeface="Ballinger" pitchFamily="50" charset="0"/>
            <a:ea typeface="Cambria" panose="02040503050406030204" pitchFamily="18" charset="0"/>
          </a:endParaRPr>
        </a:p>
      </dgm:t>
    </dgm:pt>
    <dgm:pt modelId="{47D5706E-1C69-4E64-8FE7-FEE37FF5F062}">
      <dgm:prSet custT="1"/>
      <dgm:spPr>
        <a:solidFill>
          <a:srgbClr val="54E9B1"/>
        </a:solidFill>
      </dgm:spPr>
      <dgm:t>
        <a:bodyPr/>
        <a:lstStyle/>
        <a:p>
          <a:r>
            <a:rPr lang="en-US" sz="2200" b="1" i="0" dirty="0">
              <a:solidFill>
                <a:schemeClr val="tx1">
                  <a:lumMod val="75000"/>
                  <a:lumOff val="25000"/>
                </a:schemeClr>
              </a:solidFill>
              <a:latin typeface="Ballinger"/>
              <a:ea typeface="Open Sans" panose="020B0606030504020204" pitchFamily="34" charset="0"/>
              <a:cs typeface="Open Sans" panose="020B0606030504020204" pitchFamily="34" charset="0"/>
            </a:rPr>
            <a:t>Clinical Delivery &amp; Patient Experience</a:t>
          </a:r>
        </a:p>
      </dgm:t>
    </dgm:pt>
    <dgm:pt modelId="{A8D3B63D-887D-403F-BE97-70EDE273642D}" type="parTrans" cxnId="{187BB5E2-EEC4-4EB9-8707-CF313BAB7594}">
      <dgm:prSet/>
      <dgm:spPr/>
      <dgm:t>
        <a:bodyPr/>
        <a:lstStyle/>
        <a:p>
          <a:endParaRPr lang="en-US" sz="1800">
            <a:latin typeface="Ballinger" pitchFamily="50" charset="0"/>
            <a:ea typeface="Cambria" panose="02040503050406030204" pitchFamily="18" charset="0"/>
          </a:endParaRPr>
        </a:p>
      </dgm:t>
    </dgm:pt>
    <dgm:pt modelId="{1ACD784C-CDDE-48DE-A741-184137871DEA}" type="sibTrans" cxnId="{187BB5E2-EEC4-4EB9-8707-CF313BAB7594}">
      <dgm:prSet/>
      <dgm:spPr/>
      <dgm:t>
        <a:bodyPr/>
        <a:lstStyle/>
        <a:p>
          <a:endParaRPr lang="en-US" sz="1800">
            <a:latin typeface="Ballinger" pitchFamily="50" charset="0"/>
            <a:ea typeface="Cambria" panose="02040503050406030204" pitchFamily="18" charset="0"/>
          </a:endParaRPr>
        </a:p>
      </dgm:t>
    </dgm:pt>
    <dgm:pt modelId="{8DB1F61B-00E7-45AD-8E1D-18217E7C74B2}">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Population-based medical and behavioral health screening is standard practice </a:t>
          </a:r>
        </a:p>
      </dgm:t>
    </dgm:pt>
    <dgm:pt modelId="{72A560E9-4BFB-4FFC-8397-62726A398B6F}" type="parTrans" cxnId="{43238816-0A02-4285-A3D2-20CA17132FBB}">
      <dgm:prSet/>
      <dgm:spPr/>
      <dgm:t>
        <a:bodyPr/>
        <a:lstStyle/>
        <a:p>
          <a:endParaRPr lang="en-US" sz="1800">
            <a:latin typeface="Ballinger" pitchFamily="50" charset="0"/>
            <a:ea typeface="Cambria" panose="02040503050406030204" pitchFamily="18" charset="0"/>
          </a:endParaRPr>
        </a:p>
      </dgm:t>
    </dgm:pt>
    <dgm:pt modelId="{B0757F5B-DF54-4893-BD4B-54220997EDC6}" type="sibTrans" cxnId="{43238816-0A02-4285-A3D2-20CA17132FBB}">
      <dgm:prSet/>
      <dgm:spPr/>
      <dgm:t>
        <a:bodyPr/>
        <a:lstStyle/>
        <a:p>
          <a:endParaRPr lang="en-US" sz="1800">
            <a:latin typeface="Ballinger" pitchFamily="50" charset="0"/>
            <a:ea typeface="Cambria" panose="02040503050406030204" pitchFamily="18" charset="0"/>
          </a:endParaRPr>
        </a:p>
      </dgm:t>
    </dgm:pt>
    <dgm:pt modelId="{38E3D82E-FC60-4328-AB43-A8D6E3CA5399}">
      <dgm:prSet custT="1"/>
      <dgm:spPr>
        <a:solidFill>
          <a:srgbClr val="54E9B1"/>
        </a:solidFill>
      </dgm:spPr>
      <dgm: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Practice/Organization &amp; Business Model</a:t>
          </a:r>
        </a:p>
      </dgm:t>
    </dgm:pt>
    <dgm:pt modelId="{07A13AB4-8270-4C20-BAF5-A3694B85B561}" type="parTrans" cxnId="{03A4898D-D100-42C2-8FAB-97AB51825CB0}">
      <dgm:prSet/>
      <dgm:spPr/>
      <dgm:t>
        <a:bodyPr/>
        <a:lstStyle/>
        <a:p>
          <a:endParaRPr lang="en-US" sz="1800">
            <a:latin typeface="Ballinger" pitchFamily="50" charset="0"/>
            <a:ea typeface="Cambria" panose="02040503050406030204" pitchFamily="18" charset="0"/>
          </a:endParaRPr>
        </a:p>
      </dgm:t>
    </dgm:pt>
    <dgm:pt modelId="{F4736719-C016-4B32-9266-1EE3C57C6530}" type="sibTrans" cxnId="{03A4898D-D100-42C2-8FAB-97AB51825CB0}">
      <dgm:prSet/>
      <dgm:spPr/>
      <dgm:t>
        <a:bodyPr/>
        <a:lstStyle/>
        <a:p>
          <a:endParaRPr lang="en-US" sz="1800">
            <a:latin typeface="Ballinger" pitchFamily="50" charset="0"/>
            <a:ea typeface="Cambria" panose="02040503050406030204" pitchFamily="18" charset="0"/>
          </a:endParaRPr>
        </a:p>
      </dgm:t>
    </dgm:pt>
    <dgm:pt modelId="{34DC76CF-0BD5-496D-B0D9-6184EF55EDC1}">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Leaders strongly support integration as a practice model </a:t>
          </a:r>
        </a:p>
      </dgm:t>
    </dgm:pt>
    <dgm:pt modelId="{5DE046F0-3991-41CE-B20D-20B9FF66064E}" type="parTrans" cxnId="{A13C71F0-39A3-48A9-B0DF-CED02D9907F8}">
      <dgm:prSet/>
      <dgm:spPr/>
      <dgm:t>
        <a:bodyPr/>
        <a:lstStyle/>
        <a:p>
          <a:endParaRPr lang="en-US" sz="1800">
            <a:latin typeface="Ballinger" pitchFamily="50" charset="0"/>
            <a:ea typeface="Cambria" panose="02040503050406030204" pitchFamily="18" charset="0"/>
          </a:endParaRPr>
        </a:p>
      </dgm:t>
    </dgm:pt>
    <dgm:pt modelId="{FA0A8CBD-1212-4C39-BDCE-DC29D4EC3A94}" type="sibTrans" cxnId="{A13C71F0-39A3-48A9-B0DF-CED02D9907F8}">
      <dgm:prSet/>
      <dgm:spPr/>
      <dgm:t>
        <a:bodyPr/>
        <a:lstStyle/>
        <a:p>
          <a:endParaRPr lang="en-US" sz="1800">
            <a:latin typeface="Ballinger" pitchFamily="50" charset="0"/>
            <a:ea typeface="Cambria" panose="02040503050406030204" pitchFamily="18" charset="0"/>
          </a:endParaRPr>
        </a:p>
      </dgm:t>
    </dgm:pt>
    <dgm:pt modelId="{3270AB82-40DB-4B49-9370-E13DAB7314C9}">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Communicate consistently at the system, team</a:t>
          </a:r>
        </a:p>
      </dgm:t>
    </dgm:pt>
    <dgm:pt modelId="{2BE365DF-FA2C-4E02-BCC7-5A76E06A30D0}" type="parTrans" cxnId="{711F0267-A571-4DCC-BA4E-F795C50373AA}">
      <dgm:prSet/>
      <dgm:spPr/>
      <dgm:t>
        <a:bodyPr/>
        <a:lstStyle/>
        <a:p>
          <a:endParaRPr lang="en-US" sz="1800">
            <a:latin typeface="Ballinger" pitchFamily="50" charset="0"/>
            <a:ea typeface="Cambria" panose="02040503050406030204" pitchFamily="18" charset="0"/>
          </a:endParaRPr>
        </a:p>
      </dgm:t>
    </dgm:pt>
    <dgm:pt modelId="{F0EF899B-4607-441E-9EBB-9F55E201CA6E}" type="sibTrans" cxnId="{711F0267-A571-4DCC-BA4E-F795C50373AA}">
      <dgm:prSet/>
      <dgm:spPr/>
      <dgm:t>
        <a:bodyPr/>
        <a:lstStyle/>
        <a:p>
          <a:endParaRPr lang="en-US" sz="1800">
            <a:latin typeface="Ballinger" pitchFamily="50" charset="0"/>
            <a:ea typeface="Cambria" panose="02040503050406030204" pitchFamily="18" charset="0"/>
          </a:endParaRPr>
        </a:p>
      </dgm:t>
    </dgm:pt>
    <dgm:pt modelId="{40FC49CF-5E8A-498E-93B0-566A6A16F551}">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a:solidFill>
                <a:schemeClr val="tx1">
                  <a:lumMod val="75000"/>
                  <a:lumOff val="25000"/>
                </a:schemeClr>
              </a:solidFill>
              <a:latin typeface="Ballinger"/>
              <a:ea typeface="Open Sans" panose="020B0606030504020204" pitchFamily="34" charset="0"/>
              <a:cs typeface="Open Sans" panose="020B0606030504020204" pitchFamily="34" charset="0"/>
            </a:rPr>
            <a:t>Have formal and informal meetings</a:t>
          </a:r>
        </a:p>
      </dgm:t>
    </dgm:pt>
    <dgm:pt modelId="{919CD2A7-15B2-43AE-95E9-E8A33B797E1D}" type="parTrans" cxnId="{16E2140B-CF8C-4C96-8D1A-324EC9B6885C}">
      <dgm:prSet/>
      <dgm:spPr/>
      <dgm:t>
        <a:bodyPr/>
        <a:lstStyle/>
        <a:p>
          <a:endParaRPr lang="en-US" sz="1800">
            <a:latin typeface="Ballinger" pitchFamily="50" charset="0"/>
            <a:ea typeface="Cambria" panose="02040503050406030204" pitchFamily="18" charset="0"/>
          </a:endParaRPr>
        </a:p>
      </dgm:t>
    </dgm:pt>
    <dgm:pt modelId="{8D007508-0A48-40E9-BDF2-084D8D4D24ED}" type="sibTrans" cxnId="{16E2140B-CF8C-4C96-8D1A-324EC9B6885C}">
      <dgm:prSet/>
      <dgm:spPr/>
      <dgm:t>
        <a:bodyPr/>
        <a:lstStyle/>
        <a:p>
          <a:endParaRPr lang="en-US" sz="1800">
            <a:latin typeface="Ballinger" pitchFamily="50" charset="0"/>
            <a:ea typeface="Cambria" panose="02040503050406030204" pitchFamily="18" charset="0"/>
          </a:endParaRPr>
        </a:p>
      </dgm:t>
    </dgm:pt>
    <dgm:pt modelId="{9E50866F-23DE-4436-87A5-C355F51BB292}">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All patient needs are treated by a cross-functional team</a:t>
          </a:r>
        </a:p>
      </dgm:t>
    </dgm:pt>
    <dgm:pt modelId="{89DDAAFF-C1E8-4DDC-A684-0C4790208C8A}" type="parTrans" cxnId="{F11508F3-AA52-481E-ADBF-B550A38EC86F}">
      <dgm:prSet/>
      <dgm:spPr/>
      <dgm:t>
        <a:bodyPr/>
        <a:lstStyle/>
        <a:p>
          <a:endParaRPr lang="en-US" sz="1800">
            <a:latin typeface="Ballinger" pitchFamily="50" charset="0"/>
            <a:ea typeface="Cambria" panose="02040503050406030204" pitchFamily="18" charset="0"/>
          </a:endParaRPr>
        </a:p>
      </dgm:t>
    </dgm:pt>
    <dgm:pt modelId="{73B658B7-D8F8-4B4D-B05D-BD5D2DB48589}" type="sibTrans" cxnId="{F11508F3-AA52-481E-ADBF-B550A38EC86F}">
      <dgm:prSet/>
      <dgm:spPr/>
      <dgm:t>
        <a:bodyPr/>
        <a:lstStyle/>
        <a:p>
          <a:endParaRPr lang="en-US" sz="1800">
            <a:latin typeface="Ballinger" pitchFamily="50" charset="0"/>
            <a:ea typeface="Cambria" panose="02040503050406030204" pitchFamily="18" charset="0"/>
          </a:endParaRPr>
        </a:p>
      </dgm:t>
    </dgm:pt>
    <dgm:pt modelId="{4BCAFF33-4615-4A54-879E-9316AC45BB7A}">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Seamless communication with patient about all healthcare</a:t>
          </a:r>
        </a:p>
      </dgm:t>
    </dgm:pt>
    <dgm:pt modelId="{0ADA47BB-D0CA-4E6E-9C9E-50FCDED81959}" type="parTrans" cxnId="{72EE5EC7-5B24-491F-BFC9-E5B31D95C1F6}">
      <dgm:prSet/>
      <dgm:spPr/>
      <dgm:t>
        <a:bodyPr/>
        <a:lstStyle/>
        <a:p>
          <a:endParaRPr lang="en-US" sz="1800">
            <a:latin typeface="Ballinger" pitchFamily="50" charset="0"/>
            <a:ea typeface="Cambria" panose="02040503050406030204" pitchFamily="18" charset="0"/>
          </a:endParaRPr>
        </a:p>
      </dgm:t>
    </dgm:pt>
    <dgm:pt modelId="{A3A5938F-0D64-4472-967E-A958844C22AC}" type="sibTrans" cxnId="{72EE5EC7-5B24-491F-BFC9-E5B31D95C1F6}">
      <dgm:prSet/>
      <dgm:spPr/>
      <dgm:t>
        <a:bodyPr/>
        <a:lstStyle/>
        <a:p>
          <a:endParaRPr lang="en-US" sz="1800">
            <a:latin typeface="Ballinger" pitchFamily="50" charset="0"/>
            <a:ea typeface="Cambria" panose="02040503050406030204" pitchFamily="18" charset="0"/>
          </a:endParaRPr>
        </a:p>
      </dgm:t>
    </dgm:pt>
    <dgm:pt modelId="{7BBE46D0-06CA-43CC-BDC3-6AEA1539B8DD}">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Integrated funding and shared resources across the whole practice</a:t>
          </a:r>
        </a:p>
      </dgm:t>
    </dgm:pt>
    <dgm:pt modelId="{127760E5-0E0E-49BC-A9A6-B6DCCF862FB3}" type="parTrans" cxnId="{52598992-5FC7-4B4A-A331-EC05490F7B11}">
      <dgm:prSet/>
      <dgm:spPr/>
      <dgm:t>
        <a:bodyPr/>
        <a:lstStyle/>
        <a:p>
          <a:endParaRPr lang="en-US" sz="1800">
            <a:latin typeface="Ballinger" pitchFamily="50" charset="0"/>
            <a:ea typeface="Cambria" panose="02040503050406030204" pitchFamily="18" charset="0"/>
          </a:endParaRPr>
        </a:p>
      </dgm:t>
    </dgm:pt>
    <dgm:pt modelId="{C0350B17-130B-414E-ACEB-40D47164AEEC}" type="sibTrans" cxnId="{52598992-5FC7-4B4A-A331-EC05490F7B11}">
      <dgm:prSet/>
      <dgm:spPr/>
      <dgm:t>
        <a:bodyPr/>
        <a:lstStyle/>
        <a:p>
          <a:endParaRPr lang="en-US" sz="1800">
            <a:latin typeface="Ballinger" pitchFamily="50" charset="0"/>
            <a:ea typeface="Cambria" panose="02040503050406030204" pitchFamily="18" charset="0"/>
          </a:endParaRPr>
        </a:p>
      </dgm:t>
    </dgm:pt>
    <dgm:pt modelId="{770246BD-FB42-41DF-B915-FAED552A1E14}">
      <dgm:prSet custT="1"/>
      <dgm:spPr>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a:noFill/>
        </a:ln>
      </dgm:spPr>
      <dgm:t>
        <a:bodyPr/>
        <a:lstStyle/>
        <a:p>
          <a:pPr>
            <a:buClr>
              <a:srgbClr val="00847D"/>
            </a:buClr>
          </a:pPr>
          <a:r>
            <a:rPr lang="en-US" sz="1800" dirty="0">
              <a:solidFill>
                <a:schemeClr val="tx1">
                  <a:lumMod val="75000"/>
                  <a:lumOff val="25000"/>
                </a:schemeClr>
              </a:solidFill>
              <a:latin typeface="Ballinger"/>
              <a:ea typeface="Open Sans" panose="020B0606030504020204" pitchFamily="34" charset="0"/>
              <a:cs typeface="Open Sans" panose="020B0606030504020204" pitchFamily="34" charset="0"/>
            </a:rPr>
            <a:t>Integrated care embraced by all providers </a:t>
          </a:r>
        </a:p>
      </dgm:t>
    </dgm:pt>
    <dgm:pt modelId="{2660129B-EE54-437F-AD04-BBE65C83CE9C}" type="parTrans" cxnId="{D2516265-5B48-4B4F-BA1C-E6E77987B4F9}">
      <dgm:prSet/>
      <dgm:spPr/>
      <dgm:t>
        <a:bodyPr/>
        <a:lstStyle/>
        <a:p>
          <a:endParaRPr lang="en-US" sz="1800">
            <a:latin typeface="Ballinger" pitchFamily="50" charset="0"/>
            <a:ea typeface="Cambria" panose="02040503050406030204" pitchFamily="18" charset="0"/>
          </a:endParaRPr>
        </a:p>
      </dgm:t>
    </dgm:pt>
    <dgm:pt modelId="{506F4427-E917-4F3E-9617-C074AF0C87F6}" type="sibTrans" cxnId="{D2516265-5B48-4B4F-BA1C-E6E77987B4F9}">
      <dgm:prSet/>
      <dgm:spPr/>
      <dgm:t>
        <a:bodyPr/>
        <a:lstStyle/>
        <a:p>
          <a:endParaRPr lang="en-US" sz="1800">
            <a:latin typeface="Ballinger" pitchFamily="50" charset="0"/>
            <a:ea typeface="Cambria" panose="02040503050406030204" pitchFamily="18" charset="0"/>
          </a:endParaRPr>
        </a:p>
      </dgm:t>
    </dgm:pt>
    <dgm:pt modelId="{8952AFA8-E5DA-42F7-9229-9720D83A356A}" type="pres">
      <dgm:prSet presAssocID="{8DFB7245-52D4-40FD-8DFF-F03DCAD32373}" presName="Name0" presStyleCnt="0">
        <dgm:presLayoutVars>
          <dgm:dir/>
          <dgm:animLvl val="lvl"/>
          <dgm:resizeHandles val="exact"/>
        </dgm:presLayoutVars>
      </dgm:prSet>
      <dgm:spPr/>
    </dgm:pt>
    <dgm:pt modelId="{5EB601C5-1555-47D4-9E3B-80CD42F5BA50}" type="pres">
      <dgm:prSet presAssocID="{3A4E305E-2BA4-4A29-A32B-E22F1DC7214F}" presName="linNode" presStyleCnt="0"/>
      <dgm:spPr/>
    </dgm:pt>
    <dgm:pt modelId="{97A8E173-EFA5-47C2-9DE8-49C1AE8B933C}" type="pres">
      <dgm:prSet presAssocID="{3A4E305E-2BA4-4A29-A32B-E22F1DC7214F}" presName="parentText" presStyleLbl="node1" presStyleIdx="0" presStyleCnt="3" custLinFactNeighborY="-13069">
        <dgm:presLayoutVars>
          <dgm:chMax val="1"/>
          <dgm:bulletEnabled val="1"/>
        </dgm:presLayoutVars>
      </dgm:prSet>
      <dgm:spPr/>
    </dgm:pt>
    <dgm:pt modelId="{BA4C8F7B-5D66-4518-9D02-9B2B19ECD515}" type="pres">
      <dgm:prSet presAssocID="{3A4E305E-2BA4-4A29-A32B-E22F1DC7214F}" presName="descendantText" presStyleLbl="alignAccFollowNode1" presStyleIdx="0" presStyleCnt="3">
        <dgm:presLayoutVars>
          <dgm:bulletEnabled val="1"/>
        </dgm:presLayoutVars>
      </dgm:prSet>
      <dgm:spPr/>
    </dgm:pt>
    <dgm:pt modelId="{488914C0-7DB4-4E09-B142-349D4E770DF0}" type="pres">
      <dgm:prSet presAssocID="{7C3B3637-59AE-4022-8B1D-4D7D5A4A88ED}" presName="sp" presStyleCnt="0"/>
      <dgm:spPr/>
    </dgm:pt>
    <dgm:pt modelId="{E295F10D-6B5B-478E-A314-4E194ED9B697}" type="pres">
      <dgm:prSet presAssocID="{47D5706E-1C69-4E64-8FE7-FEE37FF5F062}" presName="linNode" presStyleCnt="0"/>
      <dgm:spPr/>
    </dgm:pt>
    <dgm:pt modelId="{FE1251CD-ADAD-4C83-9F4E-3D86277E3665}" type="pres">
      <dgm:prSet presAssocID="{47D5706E-1C69-4E64-8FE7-FEE37FF5F062}" presName="parentText" presStyleLbl="node1" presStyleIdx="1" presStyleCnt="3">
        <dgm:presLayoutVars>
          <dgm:chMax val="1"/>
          <dgm:bulletEnabled val="1"/>
        </dgm:presLayoutVars>
      </dgm:prSet>
      <dgm:spPr/>
    </dgm:pt>
    <dgm:pt modelId="{06F3B40F-43A8-43B1-B44C-D0F5F53FCD95}" type="pres">
      <dgm:prSet presAssocID="{47D5706E-1C69-4E64-8FE7-FEE37FF5F062}" presName="descendantText" presStyleLbl="alignAccFollowNode1" presStyleIdx="1" presStyleCnt="3">
        <dgm:presLayoutVars>
          <dgm:bulletEnabled val="1"/>
        </dgm:presLayoutVars>
      </dgm:prSet>
      <dgm:spPr/>
    </dgm:pt>
    <dgm:pt modelId="{BAA9ABA2-F948-4BAD-A705-73DBF46A41DC}" type="pres">
      <dgm:prSet presAssocID="{1ACD784C-CDDE-48DE-A741-184137871DEA}" presName="sp" presStyleCnt="0"/>
      <dgm:spPr/>
    </dgm:pt>
    <dgm:pt modelId="{41A6A1A5-53D3-4190-9A58-F46489E9A265}" type="pres">
      <dgm:prSet presAssocID="{38E3D82E-FC60-4328-AB43-A8D6E3CA5399}" presName="linNode" presStyleCnt="0"/>
      <dgm:spPr/>
    </dgm:pt>
    <dgm:pt modelId="{53A3DC06-0DD7-4BBD-B13C-2E2CFA67D650}" type="pres">
      <dgm:prSet presAssocID="{38E3D82E-FC60-4328-AB43-A8D6E3CA5399}" presName="parentText" presStyleLbl="node1" presStyleIdx="2" presStyleCnt="3">
        <dgm:presLayoutVars>
          <dgm:chMax val="1"/>
          <dgm:bulletEnabled val="1"/>
        </dgm:presLayoutVars>
      </dgm:prSet>
      <dgm:spPr/>
    </dgm:pt>
    <dgm:pt modelId="{AA8A7F64-9C50-413D-A674-7324BEE387BD}" type="pres">
      <dgm:prSet presAssocID="{38E3D82E-FC60-4328-AB43-A8D6E3CA5399}" presName="descendantText" presStyleLbl="alignAccFollowNode1" presStyleIdx="2" presStyleCnt="3">
        <dgm:presLayoutVars>
          <dgm:bulletEnabled val="1"/>
        </dgm:presLayoutVars>
      </dgm:prSet>
      <dgm:spPr/>
    </dgm:pt>
  </dgm:ptLst>
  <dgm:cxnLst>
    <dgm:cxn modelId="{16E2140B-CF8C-4C96-8D1A-324EC9B6885C}" srcId="{3A4E305E-2BA4-4A29-A32B-E22F1DC7214F}" destId="{40FC49CF-5E8A-498E-93B0-566A6A16F551}" srcOrd="2" destOrd="0" parTransId="{919CD2A7-15B2-43AE-95E9-E8A33B797E1D}" sibTransId="{8D007508-0A48-40E9-BDF2-084D8D4D24ED}"/>
    <dgm:cxn modelId="{43238816-0A02-4285-A3D2-20CA17132FBB}" srcId="{47D5706E-1C69-4E64-8FE7-FEE37FF5F062}" destId="{8DB1F61B-00E7-45AD-8E1D-18217E7C74B2}" srcOrd="0" destOrd="0" parTransId="{72A560E9-4BFB-4FFC-8397-62726A398B6F}" sibTransId="{B0757F5B-DF54-4893-BD4B-54220997EDC6}"/>
    <dgm:cxn modelId="{7F63F81A-5FB3-489B-937E-69AAD061D5DE}" type="presOf" srcId="{8DFB7245-52D4-40FD-8DFF-F03DCAD32373}" destId="{8952AFA8-E5DA-42F7-9229-9720D83A356A}" srcOrd="0" destOrd="0" presId="urn:microsoft.com/office/officeart/2005/8/layout/vList5"/>
    <dgm:cxn modelId="{3193CB28-209A-40A0-B5D9-C6C89D597E5B}" type="presOf" srcId="{9E50866F-23DE-4436-87A5-C355F51BB292}" destId="{06F3B40F-43A8-43B1-B44C-D0F5F53FCD95}" srcOrd="0" destOrd="1" presId="urn:microsoft.com/office/officeart/2005/8/layout/vList5"/>
    <dgm:cxn modelId="{EDD21D2F-5355-45EB-A282-BFE51598997D}" type="presOf" srcId="{4BCAFF33-4615-4A54-879E-9316AC45BB7A}" destId="{06F3B40F-43A8-43B1-B44C-D0F5F53FCD95}" srcOrd="0" destOrd="2" presId="urn:microsoft.com/office/officeart/2005/8/layout/vList5"/>
    <dgm:cxn modelId="{8EA3B52F-6160-442B-81EB-825D2BAD084E}" type="presOf" srcId="{38E3D82E-FC60-4328-AB43-A8D6E3CA5399}" destId="{53A3DC06-0DD7-4BBD-B13C-2E2CFA67D650}" srcOrd="0" destOrd="0" presId="urn:microsoft.com/office/officeart/2005/8/layout/vList5"/>
    <dgm:cxn modelId="{D2516265-5B48-4B4F-BA1C-E6E77987B4F9}" srcId="{38E3D82E-FC60-4328-AB43-A8D6E3CA5399}" destId="{770246BD-FB42-41DF-B915-FAED552A1E14}" srcOrd="1" destOrd="0" parTransId="{2660129B-EE54-437F-AD04-BBE65C83CE9C}" sibTransId="{506F4427-E917-4F3E-9617-C074AF0C87F6}"/>
    <dgm:cxn modelId="{711F0267-A571-4DCC-BA4E-F795C50373AA}" srcId="{3A4E305E-2BA4-4A29-A32B-E22F1DC7214F}" destId="{3270AB82-40DB-4B49-9370-E13DAB7314C9}" srcOrd="1" destOrd="0" parTransId="{2BE365DF-FA2C-4E02-BCC7-5A76E06A30D0}" sibTransId="{F0EF899B-4607-441E-9EBB-9F55E201CA6E}"/>
    <dgm:cxn modelId="{10834771-AFF4-43C7-ACB4-EA3601D399F3}" type="presOf" srcId="{9AA39D7A-3038-4544-B725-526045B145A1}" destId="{BA4C8F7B-5D66-4518-9D02-9B2B19ECD515}" srcOrd="0" destOrd="0" presId="urn:microsoft.com/office/officeart/2005/8/layout/vList5"/>
    <dgm:cxn modelId="{F7B96D74-7C37-4D0D-9410-F7DBF5B41D54}" srcId="{8DFB7245-52D4-40FD-8DFF-F03DCAD32373}" destId="{3A4E305E-2BA4-4A29-A32B-E22F1DC7214F}" srcOrd="0" destOrd="0" parTransId="{90198925-5DAB-4921-89EE-B38A7EA4A560}" sibTransId="{7C3B3637-59AE-4022-8B1D-4D7D5A4A88ED}"/>
    <dgm:cxn modelId="{A8DA8085-9026-42E9-BF72-1BE2A75E6EAB}" type="presOf" srcId="{34DC76CF-0BD5-496D-B0D9-6184EF55EDC1}" destId="{AA8A7F64-9C50-413D-A674-7324BEE387BD}" srcOrd="0" destOrd="0" presId="urn:microsoft.com/office/officeart/2005/8/layout/vList5"/>
    <dgm:cxn modelId="{03A4898D-D100-42C2-8FAB-97AB51825CB0}" srcId="{8DFB7245-52D4-40FD-8DFF-F03DCAD32373}" destId="{38E3D82E-FC60-4328-AB43-A8D6E3CA5399}" srcOrd="2" destOrd="0" parTransId="{07A13AB4-8270-4C20-BAF5-A3694B85B561}" sibTransId="{F4736719-C016-4B32-9266-1EE3C57C6530}"/>
    <dgm:cxn modelId="{52598992-5FC7-4B4A-A331-EC05490F7B11}" srcId="{38E3D82E-FC60-4328-AB43-A8D6E3CA5399}" destId="{7BBE46D0-06CA-43CC-BDC3-6AEA1539B8DD}" srcOrd="2" destOrd="0" parTransId="{127760E5-0E0E-49BC-A9A6-B6DCCF862FB3}" sibTransId="{C0350B17-130B-414E-ACEB-40D47164AEEC}"/>
    <dgm:cxn modelId="{B4EC649D-7BDD-402B-A3BA-6392A46F201B}" type="presOf" srcId="{8DB1F61B-00E7-45AD-8E1D-18217E7C74B2}" destId="{06F3B40F-43A8-43B1-B44C-D0F5F53FCD95}" srcOrd="0" destOrd="0" presId="urn:microsoft.com/office/officeart/2005/8/layout/vList5"/>
    <dgm:cxn modelId="{73C93CA5-72C7-4CCD-90FE-44B640D6F24C}" type="presOf" srcId="{770246BD-FB42-41DF-B915-FAED552A1E14}" destId="{AA8A7F64-9C50-413D-A674-7324BEE387BD}" srcOrd="0" destOrd="1" presId="urn:microsoft.com/office/officeart/2005/8/layout/vList5"/>
    <dgm:cxn modelId="{36138EAD-1F87-47BE-A0EC-2C0B5E5AD1B5}" type="presOf" srcId="{3A4E305E-2BA4-4A29-A32B-E22F1DC7214F}" destId="{97A8E173-EFA5-47C2-9DE8-49C1AE8B933C}" srcOrd="0" destOrd="0" presId="urn:microsoft.com/office/officeart/2005/8/layout/vList5"/>
    <dgm:cxn modelId="{3967E1BE-CEFA-4AF9-A8BB-EBDA04B7AD14}" type="presOf" srcId="{3270AB82-40DB-4B49-9370-E13DAB7314C9}" destId="{BA4C8F7B-5D66-4518-9D02-9B2B19ECD515}" srcOrd="0" destOrd="1" presId="urn:microsoft.com/office/officeart/2005/8/layout/vList5"/>
    <dgm:cxn modelId="{72EE5EC7-5B24-491F-BFC9-E5B31D95C1F6}" srcId="{47D5706E-1C69-4E64-8FE7-FEE37FF5F062}" destId="{4BCAFF33-4615-4A54-879E-9316AC45BB7A}" srcOrd="2" destOrd="0" parTransId="{0ADA47BB-D0CA-4E6E-9C9E-50FCDED81959}" sibTransId="{A3A5938F-0D64-4472-967E-A958844C22AC}"/>
    <dgm:cxn modelId="{85263DCD-0C5B-4950-9A7E-74272930B361}" srcId="{3A4E305E-2BA4-4A29-A32B-E22F1DC7214F}" destId="{9AA39D7A-3038-4544-B725-526045B145A1}" srcOrd="0" destOrd="0" parTransId="{D176977A-3E1F-4B88-91F9-EE6287462DDE}" sibTransId="{D948694A-7C3B-4BA9-9A09-B288F38E550C}"/>
    <dgm:cxn modelId="{FC5D26D0-77B4-41C1-A39F-F117A437E76C}" type="presOf" srcId="{47D5706E-1C69-4E64-8FE7-FEE37FF5F062}" destId="{FE1251CD-ADAD-4C83-9F4E-3D86277E3665}" srcOrd="0" destOrd="0" presId="urn:microsoft.com/office/officeart/2005/8/layout/vList5"/>
    <dgm:cxn modelId="{2453D4D9-F75E-47D5-BDAA-F3CA6BACC6E0}" type="presOf" srcId="{40FC49CF-5E8A-498E-93B0-566A6A16F551}" destId="{BA4C8F7B-5D66-4518-9D02-9B2B19ECD515}" srcOrd="0" destOrd="2" presId="urn:microsoft.com/office/officeart/2005/8/layout/vList5"/>
    <dgm:cxn modelId="{187BB5E2-EEC4-4EB9-8707-CF313BAB7594}" srcId="{8DFB7245-52D4-40FD-8DFF-F03DCAD32373}" destId="{47D5706E-1C69-4E64-8FE7-FEE37FF5F062}" srcOrd="1" destOrd="0" parTransId="{A8D3B63D-887D-403F-BE97-70EDE273642D}" sibTransId="{1ACD784C-CDDE-48DE-A741-184137871DEA}"/>
    <dgm:cxn modelId="{A13C71F0-39A3-48A9-B0DF-CED02D9907F8}" srcId="{38E3D82E-FC60-4328-AB43-A8D6E3CA5399}" destId="{34DC76CF-0BD5-496D-B0D9-6184EF55EDC1}" srcOrd="0" destOrd="0" parTransId="{5DE046F0-3991-41CE-B20D-20B9FF66064E}" sibTransId="{FA0A8CBD-1212-4C39-BDCE-DC29D4EC3A94}"/>
    <dgm:cxn modelId="{F11508F3-AA52-481E-ADBF-B550A38EC86F}" srcId="{47D5706E-1C69-4E64-8FE7-FEE37FF5F062}" destId="{9E50866F-23DE-4436-87A5-C355F51BB292}" srcOrd="1" destOrd="0" parTransId="{89DDAAFF-C1E8-4DDC-A684-0C4790208C8A}" sibTransId="{73B658B7-D8F8-4B4D-B05D-BD5D2DB48589}"/>
    <dgm:cxn modelId="{102619F6-8E64-45FB-97D9-107E669FFADB}" type="presOf" srcId="{7BBE46D0-06CA-43CC-BDC3-6AEA1539B8DD}" destId="{AA8A7F64-9C50-413D-A674-7324BEE387BD}" srcOrd="0" destOrd="2" presId="urn:microsoft.com/office/officeart/2005/8/layout/vList5"/>
    <dgm:cxn modelId="{EC314FBA-1E22-48CA-AFE9-C43C7F46D83D}" type="presParOf" srcId="{8952AFA8-E5DA-42F7-9229-9720D83A356A}" destId="{5EB601C5-1555-47D4-9E3B-80CD42F5BA50}" srcOrd="0" destOrd="0" presId="urn:microsoft.com/office/officeart/2005/8/layout/vList5"/>
    <dgm:cxn modelId="{9AD6FFF5-2362-45C2-926A-C872007A4ACE}" type="presParOf" srcId="{5EB601C5-1555-47D4-9E3B-80CD42F5BA50}" destId="{97A8E173-EFA5-47C2-9DE8-49C1AE8B933C}" srcOrd="0" destOrd="0" presId="urn:microsoft.com/office/officeart/2005/8/layout/vList5"/>
    <dgm:cxn modelId="{E06C5097-1546-4C73-B258-DB3316CB6AD4}" type="presParOf" srcId="{5EB601C5-1555-47D4-9E3B-80CD42F5BA50}" destId="{BA4C8F7B-5D66-4518-9D02-9B2B19ECD515}" srcOrd="1" destOrd="0" presId="urn:microsoft.com/office/officeart/2005/8/layout/vList5"/>
    <dgm:cxn modelId="{48DBF6FE-7138-48CF-96F0-C820C58B34CD}" type="presParOf" srcId="{8952AFA8-E5DA-42F7-9229-9720D83A356A}" destId="{488914C0-7DB4-4E09-B142-349D4E770DF0}" srcOrd="1" destOrd="0" presId="urn:microsoft.com/office/officeart/2005/8/layout/vList5"/>
    <dgm:cxn modelId="{6ECCD1FE-EA0A-4200-A85F-9E3A62D7FC35}" type="presParOf" srcId="{8952AFA8-E5DA-42F7-9229-9720D83A356A}" destId="{E295F10D-6B5B-478E-A314-4E194ED9B697}" srcOrd="2" destOrd="0" presId="urn:microsoft.com/office/officeart/2005/8/layout/vList5"/>
    <dgm:cxn modelId="{DD41E7CA-E279-40E8-9BA0-C8B9F4FBCA2E}" type="presParOf" srcId="{E295F10D-6B5B-478E-A314-4E194ED9B697}" destId="{FE1251CD-ADAD-4C83-9F4E-3D86277E3665}" srcOrd="0" destOrd="0" presId="urn:microsoft.com/office/officeart/2005/8/layout/vList5"/>
    <dgm:cxn modelId="{E33D4818-D7CA-47F3-961A-24A79B59D54D}" type="presParOf" srcId="{E295F10D-6B5B-478E-A314-4E194ED9B697}" destId="{06F3B40F-43A8-43B1-B44C-D0F5F53FCD95}" srcOrd="1" destOrd="0" presId="urn:microsoft.com/office/officeart/2005/8/layout/vList5"/>
    <dgm:cxn modelId="{3BD642AD-3746-4D3C-AF60-B44C8298FD07}" type="presParOf" srcId="{8952AFA8-E5DA-42F7-9229-9720D83A356A}" destId="{BAA9ABA2-F948-4BAD-A705-73DBF46A41DC}" srcOrd="3" destOrd="0" presId="urn:microsoft.com/office/officeart/2005/8/layout/vList5"/>
    <dgm:cxn modelId="{8F76B334-36DB-4BF4-935D-CDC1F4B21300}" type="presParOf" srcId="{8952AFA8-E5DA-42F7-9229-9720D83A356A}" destId="{41A6A1A5-53D3-4190-9A58-F46489E9A265}" srcOrd="4" destOrd="0" presId="urn:microsoft.com/office/officeart/2005/8/layout/vList5"/>
    <dgm:cxn modelId="{17C49ECA-1A1F-46D3-BF70-AD886960C25A}" type="presParOf" srcId="{41A6A1A5-53D3-4190-9A58-F46489E9A265}" destId="{53A3DC06-0DD7-4BBD-B13C-2E2CFA67D650}" srcOrd="0" destOrd="0" presId="urn:microsoft.com/office/officeart/2005/8/layout/vList5"/>
    <dgm:cxn modelId="{C2C645B1-E4A8-4E24-94C4-D0AE8ECB489B}" type="presParOf" srcId="{41A6A1A5-53D3-4190-9A58-F46489E9A265}" destId="{AA8A7F64-9C50-413D-A674-7324BEE387B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124C48-5E5E-4648-B15A-735DA72BEC54}">
      <dsp:nvSpPr>
        <dsp:cNvPr id="0" name=""/>
        <dsp:cNvSpPr/>
      </dsp:nvSpPr>
      <dsp:spPr>
        <a:xfrm rot="5400000">
          <a:off x="6131498" y="-2480741"/>
          <a:ext cx="1033375" cy="6257116"/>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effectLst/>
              <a:latin typeface="Ballinger"/>
              <a:ea typeface="Open Sans" panose="020B0606030504020204" pitchFamily="34" charset="0"/>
              <a:cs typeface="Open Sans" panose="020B0606030504020204" pitchFamily="34" charset="0"/>
            </a:rPr>
            <a:t>In the same space within the same facility</a:t>
          </a:r>
          <a:endPar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endParaRP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Actively seek system solutions together</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Communicate frequently in person</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Have an in-depth­ understanding of roles and culture</a:t>
          </a:r>
        </a:p>
      </dsp:txBody>
      <dsp:txXfrm rot="-5400000">
        <a:off x="3519628" y="181574"/>
        <a:ext cx="6206671" cy="932485"/>
      </dsp:txXfrm>
    </dsp:sp>
    <dsp:sp modelId="{C2CE6C9D-E930-4E4A-B501-8EB9F40F95FD}">
      <dsp:nvSpPr>
        <dsp:cNvPr id="0" name=""/>
        <dsp:cNvSpPr/>
      </dsp:nvSpPr>
      <dsp:spPr>
        <a:xfrm>
          <a:off x="0" y="1957"/>
          <a:ext cx="3519628" cy="1291719"/>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Core Descriptors</a:t>
          </a:r>
        </a:p>
      </dsp:txBody>
      <dsp:txXfrm>
        <a:off x="63057" y="65014"/>
        <a:ext cx="3393514" cy="1165605"/>
      </dsp:txXfrm>
    </dsp:sp>
    <dsp:sp modelId="{2704C273-2A74-4C0B-85C6-332D34E8D5EC}">
      <dsp:nvSpPr>
        <dsp:cNvPr id="0" name=""/>
        <dsp:cNvSpPr/>
      </dsp:nvSpPr>
      <dsp:spPr>
        <a:xfrm rot="5400000">
          <a:off x="6131498" y="-1124435"/>
          <a:ext cx="1033375" cy="6257116"/>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Collaborative treatment planning for all shared patients</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Patient needs are treated as a team</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 Care is responsive to identified patient needs by a team </a:t>
          </a:r>
        </a:p>
      </dsp:txBody>
      <dsp:txXfrm rot="-5400000">
        <a:off x="3519628" y="1537880"/>
        <a:ext cx="6206671" cy="932485"/>
      </dsp:txXfrm>
    </dsp:sp>
    <dsp:sp modelId="{6B5928AB-2F8D-46C8-9365-8574677EEFD8}">
      <dsp:nvSpPr>
        <dsp:cNvPr id="0" name=""/>
        <dsp:cNvSpPr/>
      </dsp:nvSpPr>
      <dsp:spPr>
        <a:xfrm>
          <a:off x="0" y="1358263"/>
          <a:ext cx="3519628" cy="1291719"/>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lumMod val="75000"/>
                  <a:lumOff val="25000"/>
                </a:schemeClr>
              </a:solidFill>
              <a:latin typeface="Ballinger"/>
              <a:ea typeface="Open Sans" panose="020B0606030504020204" pitchFamily="34" charset="0"/>
              <a:cs typeface="Open Sans" panose="020B0606030504020204" pitchFamily="34" charset="0"/>
            </a:rPr>
            <a:t>Clinical Delivery &amp; Patient Experience</a:t>
          </a:r>
        </a:p>
      </dsp:txBody>
      <dsp:txXfrm>
        <a:off x="63057" y="1421320"/>
        <a:ext cx="3393514" cy="1165605"/>
      </dsp:txXfrm>
    </dsp:sp>
    <dsp:sp modelId="{B42162A7-AEF0-491B-9D88-168529420FDE}">
      <dsp:nvSpPr>
        <dsp:cNvPr id="0" name=""/>
        <dsp:cNvSpPr/>
      </dsp:nvSpPr>
      <dsp:spPr>
        <a:xfrm rot="5400000">
          <a:off x="6115248" y="231870"/>
          <a:ext cx="1065875" cy="6257116"/>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Organizational Leaders support integration if funding allows</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Blended funding based on contracts, grants, or agreements</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Billing function combined or agreed upon process</a:t>
          </a:r>
        </a:p>
      </dsp:txBody>
      <dsp:txXfrm rot="-5400000">
        <a:off x="3519628" y="2879522"/>
        <a:ext cx="6205084" cy="961811"/>
      </dsp:txXfrm>
    </dsp:sp>
    <dsp:sp modelId="{198B878E-1FAD-4F9E-8A31-920926C4364A}">
      <dsp:nvSpPr>
        <dsp:cNvPr id="0" name=""/>
        <dsp:cNvSpPr/>
      </dsp:nvSpPr>
      <dsp:spPr>
        <a:xfrm>
          <a:off x="0" y="2714568"/>
          <a:ext cx="3519628" cy="1291719"/>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lumMod val="75000"/>
                  <a:lumOff val="25000"/>
                </a:schemeClr>
              </a:solidFill>
              <a:latin typeface="Ballinger"/>
              <a:ea typeface="Open Sans" panose="020B0606030504020204" pitchFamily="34" charset="0"/>
              <a:cs typeface="Open Sans" panose="020B0606030504020204" pitchFamily="34" charset="0"/>
            </a:rPr>
            <a:t>Practice/Organization &amp; Business Model</a:t>
          </a:r>
        </a:p>
      </dsp:txBody>
      <dsp:txXfrm>
        <a:off x="63057" y="2777625"/>
        <a:ext cx="3393514" cy="11656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4C8F7B-5D66-4518-9D02-9B2B19ECD515}">
      <dsp:nvSpPr>
        <dsp:cNvPr id="0" name=""/>
        <dsp:cNvSpPr/>
      </dsp:nvSpPr>
      <dsp:spPr>
        <a:xfrm rot="5400000">
          <a:off x="6089970" y="-2457105"/>
          <a:ext cx="1043827" cy="6222949"/>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a:solidFill>
                <a:schemeClr val="tx1">
                  <a:lumMod val="75000"/>
                  <a:lumOff val="25000"/>
                </a:schemeClr>
              </a:solidFill>
              <a:latin typeface="Ballinger"/>
              <a:ea typeface="Open Sans" panose="020B0606030504020204" pitchFamily="34" charset="0"/>
              <a:cs typeface="Open Sans" panose="020B0606030504020204" pitchFamily="34" charset="0"/>
            </a:rPr>
            <a:t>Shared practice space</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Communicate consistently at the system, team</a:t>
          </a:r>
        </a:p>
        <a:p>
          <a:pPr marL="171450" lvl="1" indent="-171450" algn="l" defTabSz="800100">
            <a:lnSpc>
              <a:spcPct val="90000"/>
            </a:lnSpc>
            <a:spcBef>
              <a:spcPct val="0"/>
            </a:spcBef>
            <a:spcAft>
              <a:spcPct val="15000"/>
            </a:spcAft>
            <a:buClr>
              <a:srgbClr val="00847D"/>
            </a:buClr>
            <a:buChar char="•"/>
          </a:pPr>
          <a:r>
            <a:rPr lang="en-US" sz="1800" kern="1200">
              <a:solidFill>
                <a:schemeClr val="tx1">
                  <a:lumMod val="75000"/>
                  <a:lumOff val="25000"/>
                </a:schemeClr>
              </a:solidFill>
              <a:latin typeface="Ballinger"/>
              <a:ea typeface="Open Sans" panose="020B0606030504020204" pitchFamily="34" charset="0"/>
              <a:cs typeface="Open Sans" panose="020B0606030504020204" pitchFamily="34" charset="0"/>
            </a:rPr>
            <a:t>Have formal and informal meetings</a:t>
          </a:r>
        </a:p>
      </dsp:txBody>
      <dsp:txXfrm rot="-5400000">
        <a:off x="3500410" y="183410"/>
        <a:ext cx="6171994" cy="941917"/>
      </dsp:txXfrm>
    </dsp:sp>
    <dsp:sp modelId="{97A8E173-EFA5-47C2-9DE8-49C1AE8B933C}">
      <dsp:nvSpPr>
        <dsp:cNvPr id="0" name=""/>
        <dsp:cNvSpPr/>
      </dsp:nvSpPr>
      <dsp:spPr>
        <a:xfrm>
          <a:off x="0" y="0"/>
          <a:ext cx="3500409" cy="1304784"/>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Core Descriptors</a:t>
          </a:r>
        </a:p>
      </dsp:txBody>
      <dsp:txXfrm>
        <a:off x="63694" y="63694"/>
        <a:ext cx="3373021" cy="1177396"/>
      </dsp:txXfrm>
    </dsp:sp>
    <dsp:sp modelId="{06F3B40F-43A8-43B1-B44C-D0F5F53FCD95}">
      <dsp:nvSpPr>
        <dsp:cNvPr id="0" name=""/>
        <dsp:cNvSpPr/>
      </dsp:nvSpPr>
      <dsp:spPr>
        <a:xfrm rot="5400000">
          <a:off x="6089970" y="-1087081"/>
          <a:ext cx="1043827" cy="6222949"/>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Population-based medical and behavioral health screening is standard practice </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All patient needs are treated by a cross-functional team</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Seamless communication with patient about all healthcare</a:t>
          </a:r>
        </a:p>
      </dsp:txBody>
      <dsp:txXfrm rot="-5400000">
        <a:off x="3500410" y="1553434"/>
        <a:ext cx="6171994" cy="941917"/>
      </dsp:txXfrm>
    </dsp:sp>
    <dsp:sp modelId="{FE1251CD-ADAD-4C83-9F4E-3D86277E3665}">
      <dsp:nvSpPr>
        <dsp:cNvPr id="0" name=""/>
        <dsp:cNvSpPr/>
      </dsp:nvSpPr>
      <dsp:spPr>
        <a:xfrm>
          <a:off x="0" y="1372001"/>
          <a:ext cx="3500409" cy="1304784"/>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i="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Clinical Delivery &amp; Patient Experience</a:t>
          </a:r>
        </a:p>
      </dsp:txBody>
      <dsp:txXfrm>
        <a:off x="63694" y="1435695"/>
        <a:ext cx="3373021" cy="1177396"/>
      </dsp:txXfrm>
    </dsp:sp>
    <dsp:sp modelId="{AA8A7F64-9C50-413D-A674-7324BEE387BD}">
      <dsp:nvSpPr>
        <dsp:cNvPr id="0" name=""/>
        <dsp:cNvSpPr/>
      </dsp:nvSpPr>
      <dsp:spPr>
        <a:xfrm rot="5400000">
          <a:off x="6089970" y="282942"/>
          <a:ext cx="1043827" cy="6222949"/>
        </a:xfrm>
        <a:prstGeom prst="round2SameRect">
          <a:avLst/>
        </a:prstGeom>
        <a:gradFill flip="none" rotWithShape="0">
          <a:gsLst>
            <a:gs pos="0">
              <a:srgbClr val="54E9B1">
                <a:tint val="66000"/>
                <a:satMod val="160000"/>
              </a:srgbClr>
            </a:gs>
            <a:gs pos="50000">
              <a:srgbClr val="54E9B1">
                <a:tint val="44500"/>
                <a:satMod val="160000"/>
              </a:srgbClr>
            </a:gs>
            <a:gs pos="100000">
              <a:srgbClr val="54E9B1">
                <a:tint val="23500"/>
                <a:satMod val="160000"/>
              </a:srgbClr>
            </a:gs>
          </a:gsLst>
          <a:lin ang="13500000" scaled="1"/>
          <a:tileRect/>
        </a:gra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Leaders strongly support integration as a practice model </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Integrated care embraced by all providers </a:t>
          </a:r>
        </a:p>
        <a:p>
          <a:pPr marL="171450" lvl="1" indent="-171450" algn="l" defTabSz="800100">
            <a:lnSpc>
              <a:spcPct val="90000"/>
            </a:lnSpc>
            <a:spcBef>
              <a:spcPct val="0"/>
            </a:spcBef>
            <a:spcAft>
              <a:spcPct val="15000"/>
            </a:spcAft>
            <a:buClr>
              <a:srgbClr val="00847D"/>
            </a:buClr>
            <a:buChar char="•"/>
          </a:pPr>
          <a:r>
            <a:rPr lang="en-US" sz="18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Integrated funding and shared resources across the whole practice</a:t>
          </a:r>
        </a:p>
      </dsp:txBody>
      <dsp:txXfrm rot="-5400000">
        <a:off x="3500410" y="2923458"/>
        <a:ext cx="6171994" cy="941917"/>
      </dsp:txXfrm>
    </dsp:sp>
    <dsp:sp modelId="{53A3DC06-0DD7-4BBD-B13C-2E2CFA67D650}">
      <dsp:nvSpPr>
        <dsp:cNvPr id="0" name=""/>
        <dsp:cNvSpPr/>
      </dsp:nvSpPr>
      <dsp:spPr>
        <a:xfrm>
          <a:off x="0" y="2742025"/>
          <a:ext cx="3500409" cy="1304784"/>
        </a:xfrm>
        <a:prstGeom prst="roundRect">
          <a:avLst/>
        </a:prstGeom>
        <a:solidFill>
          <a:srgbClr val="54E9B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41910" rIns="83820" bIns="4191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chemeClr val="tx1">
                  <a:lumMod val="75000"/>
                  <a:lumOff val="25000"/>
                </a:schemeClr>
              </a:solidFill>
              <a:latin typeface="Ballinger"/>
              <a:ea typeface="Open Sans" panose="020B0606030504020204" pitchFamily="34" charset="0"/>
              <a:cs typeface="Open Sans" panose="020B0606030504020204" pitchFamily="34" charset="0"/>
            </a:rPr>
            <a:t>Practice/Organization &amp; Business Model</a:t>
          </a:r>
        </a:p>
      </dsp:txBody>
      <dsp:txXfrm>
        <a:off x="63694" y="2805719"/>
        <a:ext cx="3373021" cy="117739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1448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4259726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D8F552-CCF9-4C66-BD3D-EFF21DAE3698}" type="slidenum">
              <a:rPr lang="en-US" smtClean="0"/>
              <a:t>2</a:t>
            </a:fld>
            <a:endParaRPr lang="en-US"/>
          </a:p>
        </p:txBody>
      </p:sp>
    </p:spTree>
    <p:extLst>
      <p:ext uri="{BB962C8B-B14F-4D97-AF65-F5344CB8AC3E}">
        <p14:creationId xmlns:p14="http://schemas.microsoft.com/office/powerpoint/2010/main" val="1536688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3</a:t>
            </a:fld>
            <a:endParaRPr lang="en-US"/>
          </a:p>
        </p:txBody>
      </p:sp>
    </p:spTree>
    <p:extLst>
      <p:ext uri="{BB962C8B-B14F-4D97-AF65-F5344CB8AC3E}">
        <p14:creationId xmlns:p14="http://schemas.microsoft.com/office/powerpoint/2010/main" val="3944263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2659320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F2634-8ACA-C820-30E4-EA523D7108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F2E9D-EF70-91D2-0373-47C566461A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0B40C7-900A-42BF-EE6A-A27B15BA517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cs typeface="Times New Roman" panose="02020603050405020304" pitchFamily="18" charset="0"/>
            </a:endParaRPr>
          </a:p>
          <a:p>
            <a:endParaRPr lang="en-US"/>
          </a:p>
        </p:txBody>
      </p:sp>
      <p:sp>
        <p:nvSpPr>
          <p:cNvPr id="4" name="Slide Number Placeholder 3">
            <a:extLst>
              <a:ext uri="{FF2B5EF4-FFF2-40B4-BE49-F238E27FC236}">
                <a16:creationId xmlns:a16="http://schemas.microsoft.com/office/drawing/2014/main" id="{5A33B41F-1C3C-CFAC-84D3-3EB883CFFE47}"/>
              </a:ext>
            </a:extLst>
          </p:cNvPr>
          <p:cNvSpPr>
            <a:spLocks noGrp="1"/>
          </p:cNvSpPr>
          <p:nvPr>
            <p:ph type="sldNum" sz="quarter" idx="5"/>
          </p:nvPr>
        </p:nvSpPr>
        <p:spPr/>
        <p:txBody>
          <a:bodyPr/>
          <a:lstStyle/>
          <a:p>
            <a:fld id="{FED17638-B273-0940-97F6-6486C1678566}" type="slidenum">
              <a:rPr lang="en-US" smtClean="0"/>
              <a:t>5</a:t>
            </a:fld>
            <a:endParaRPr lang="en-US"/>
          </a:p>
        </p:txBody>
      </p:sp>
    </p:spTree>
    <p:extLst>
      <p:ext uri="{BB962C8B-B14F-4D97-AF65-F5344CB8AC3E}">
        <p14:creationId xmlns:p14="http://schemas.microsoft.com/office/powerpoint/2010/main" val="3086824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6</a:t>
            </a:fld>
            <a:endParaRPr lang="en-US"/>
          </a:p>
        </p:txBody>
      </p:sp>
    </p:spTree>
    <p:extLst>
      <p:ext uri="{BB962C8B-B14F-4D97-AF65-F5344CB8AC3E}">
        <p14:creationId xmlns:p14="http://schemas.microsoft.com/office/powerpoint/2010/main" val="27674482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ED17638-B273-0940-97F6-6486C1678566}" type="slidenum">
              <a:rPr lang="en-US" smtClean="0"/>
              <a:t>7</a:t>
            </a:fld>
            <a:endParaRPr lang="en-US"/>
          </a:p>
        </p:txBody>
      </p:sp>
    </p:spTree>
    <p:extLst>
      <p:ext uri="{BB962C8B-B14F-4D97-AF65-F5344CB8AC3E}">
        <p14:creationId xmlns:p14="http://schemas.microsoft.com/office/powerpoint/2010/main" val="380496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FED17638-B273-0940-97F6-6486C1678566}" type="slidenum">
              <a:rPr lang="en-US" smtClean="0"/>
              <a:t>8</a:t>
            </a:fld>
            <a:endParaRPr lang="en-US"/>
          </a:p>
        </p:txBody>
      </p:sp>
    </p:spTree>
    <p:extLst>
      <p:ext uri="{BB962C8B-B14F-4D97-AF65-F5344CB8AC3E}">
        <p14:creationId xmlns:p14="http://schemas.microsoft.com/office/powerpoint/2010/main" val="3804966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42848832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600636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F92478-793D-46CB-8680-731546722526}" type="slidenum">
              <a:rPr lang="en-US" smtClean="0"/>
              <a:t>11</a:t>
            </a:fld>
            <a:endParaRPr lang="en-US"/>
          </a:p>
        </p:txBody>
      </p:sp>
    </p:spTree>
    <p:extLst>
      <p:ext uri="{BB962C8B-B14F-4D97-AF65-F5344CB8AC3E}">
        <p14:creationId xmlns:p14="http://schemas.microsoft.com/office/powerpoint/2010/main" val="3828649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5"/>
          </p:nvPr>
        </p:nvSpPr>
        <p:spPr/>
        <p:txBody>
          <a:bodyPr/>
          <a:lstStyle/>
          <a:p>
            <a:fld id="{FED17638-B273-0940-97F6-6486C1678566}" type="slidenum">
              <a:rPr lang="en-US" smtClean="0"/>
              <a:t>12</a:t>
            </a:fld>
            <a:endParaRPr lang="en-US"/>
          </a:p>
        </p:txBody>
      </p:sp>
    </p:spTree>
    <p:extLst>
      <p:ext uri="{BB962C8B-B14F-4D97-AF65-F5344CB8AC3E}">
        <p14:creationId xmlns:p14="http://schemas.microsoft.com/office/powerpoint/2010/main" val="2296550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BD5BD-02E1-1768-A1B0-3E39557FD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99A3E-9F44-7557-E291-79E8EFDBFB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2333C-15A0-B52B-AC6C-35827522C66A}"/>
              </a:ext>
            </a:extLst>
          </p:cNvPr>
          <p:cNvSpPr>
            <a:spLocks noGrp="1"/>
          </p:cNvSpPr>
          <p:nvPr>
            <p:ph type="body" idx="1"/>
          </p:nvPr>
        </p:nvSpPr>
        <p:spPr/>
        <p:txBody>
          <a:bodyPr/>
          <a:lstStyle/>
          <a:p>
            <a:pPr marL="171450" lvl="0" indent="-171450">
              <a:buFont typeface="Arial" panose="020B0604020202020204" pitchFamily="34" charset="0"/>
              <a:buChar char="•"/>
            </a:pPr>
            <a:endParaRPr lang="en-US" sz="1200" dirty="0">
              <a:solidFill>
                <a:srgbClr val="1430C0"/>
              </a:solidFill>
              <a:latin typeface="Cambria" panose="02040503050406030204" pitchFamily="18" charset="0"/>
              <a:ea typeface="Cambria" panose="02040503050406030204" pitchFamily="18" charset="0"/>
            </a:endParaRPr>
          </a:p>
          <a:p>
            <a:pPr marL="171450" lvl="0" indent="-171450">
              <a:buFont typeface="Arial" panose="020B0604020202020204" pitchFamily="34" charset="0"/>
              <a:buChar char="•"/>
            </a:pPr>
            <a:endParaRPr lang="en-US" sz="1200" kern="1200" dirty="0">
              <a:solidFill>
                <a:srgbClr val="1430C0"/>
              </a:solidFill>
              <a:effectLst/>
              <a:latin typeface="Cambria" panose="02040503050406030204" pitchFamily="18" charset="0"/>
              <a:ea typeface="Cambria" panose="02040503050406030204" pitchFamily="18" charset="0"/>
              <a:cs typeface="+mn-cs"/>
            </a:endParaRPr>
          </a:p>
          <a:p>
            <a:pPr marL="171450" lvl="0" indent="-171450">
              <a:buFont typeface="Arial" panose="020B0604020202020204" pitchFamily="34" charset="0"/>
              <a:buChar char="•"/>
            </a:pPr>
            <a:endParaRPr lang="en-US" sz="1200" dirty="0">
              <a:latin typeface="Cambria" panose="02040503050406030204" pitchFamily="18" charset="0"/>
              <a:ea typeface="Cambria" panose="02040503050406030204" pitchFamily="18" charset="0"/>
            </a:endParaRPr>
          </a:p>
          <a:p>
            <a:endParaRPr lang="en-US" dirty="0"/>
          </a:p>
        </p:txBody>
      </p:sp>
      <p:sp>
        <p:nvSpPr>
          <p:cNvPr id="4" name="Slide Number Placeholder 3">
            <a:extLst>
              <a:ext uri="{FF2B5EF4-FFF2-40B4-BE49-F238E27FC236}">
                <a16:creationId xmlns:a16="http://schemas.microsoft.com/office/drawing/2014/main" id="{BBD12D97-24DD-78A8-36FA-E11B8E5FF783}"/>
              </a:ext>
            </a:extLst>
          </p:cNvPr>
          <p:cNvSpPr>
            <a:spLocks noGrp="1"/>
          </p:cNvSpPr>
          <p:nvPr>
            <p:ph type="sldNum" sz="quarter" idx="5"/>
          </p:nvPr>
        </p:nvSpPr>
        <p:spPr/>
        <p:txBody>
          <a:bodyPr/>
          <a:lstStyle/>
          <a:p>
            <a:fld id="{3115C432-F150-1547-97FE-2FDB42377C25}" type="slidenum">
              <a:rPr lang="en-US" smtClean="0"/>
              <a:t>13</a:t>
            </a:fld>
            <a:endParaRPr lang="en-US"/>
          </a:p>
        </p:txBody>
      </p:sp>
    </p:spTree>
    <p:extLst>
      <p:ext uri="{BB962C8B-B14F-4D97-AF65-F5344CB8AC3E}">
        <p14:creationId xmlns:p14="http://schemas.microsoft.com/office/powerpoint/2010/main" val="2916170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B9744F-A634-4152-F4BE-006EAABB1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F161D5-74C0-0177-FD74-64090CC530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41DBA2-EE12-FF9A-1261-787E79597B1D}"/>
              </a:ext>
            </a:extLst>
          </p:cNvPr>
          <p:cNvSpPr>
            <a:spLocks noGrp="1"/>
          </p:cNvSpPr>
          <p:nvPr>
            <p:ph type="body" idx="1"/>
          </p:nvPr>
        </p:nvSpPr>
        <p:spPr/>
        <p:txBody>
          <a:bodyPr/>
          <a:lstStyle/>
          <a:p>
            <a:pPr marL="171450" lvl="0" indent="-171450">
              <a:buFont typeface="Arial" panose="020B0604020202020204" pitchFamily="34" charset="0"/>
              <a:buChar char="•"/>
            </a:pPr>
            <a:endParaRPr lang="en-US" sz="1200" dirty="0">
              <a:solidFill>
                <a:srgbClr val="1430C0"/>
              </a:solidFill>
              <a:latin typeface="Cambria" panose="02040503050406030204" pitchFamily="18" charset="0"/>
              <a:ea typeface="Cambria" panose="02040503050406030204" pitchFamily="18" charset="0"/>
            </a:endParaRPr>
          </a:p>
          <a:p>
            <a:pPr marL="171450" lvl="0" indent="-171450">
              <a:buFont typeface="Arial" panose="020B0604020202020204" pitchFamily="34" charset="0"/>
              <a:buChar char="•"/>
            </a:pPr>
            <a:endParaRPr lang="en-US" sz="1200" kern="1200" dirty="0">
              <a:solidFill>
                <a:srgbClr val="1430C0"/>
              </a:solidFill>
              <a:effectLst/>
              <a:latin typeface="Cambria" panose="02040503050406030204" pitchFamily="18" charset="0"/>
              <a:ea typeface="Cambria" panose="02040503050406030204" pitchFamily="18" charset="0"/>
              <a:cs typeface="+mn-cs"/>
            </a:endParaRPr>
          </a:p>
          <a:p>
            <a:pPr marL="171450" lvl="0" indent="-171450">
              <a:buFont typeface="Arial" panose="020B0604020202020204" pitchFamily="34" charset="0"/>
              <a:buChar char="•"/>
            </a:pPr>
            <a:endParaRPr lang="en-US" sz="1200" dirty="0">
              <a:latin typeface="Cambria" panose="02040503050406030204" pitchFamily="18" charset="0"/>
              <a:ea typeface="Cambria" panose="02040503050406030204" pitchFamily="18" charset="0"/>
            </a:endParaRPr>
          </a:p>
          <a:p>
            <a:endParaRPr lang="en-US" dirty="0"/>
          </a:p>
        </p:txBody>
      </p:sp>
      <p:sp>
        <p:nvSpPr>
          <p:cNvPr id="4" name="Slide Number Placeholder 3">
            <a:extLst>
              <a:ext uri="{FF2B5EF4-FFF2-40B4-BE49-F238E27FC236}">
                <a16:creationId xmlns:a16="http://schemas.microsoft.com/office/drawing/2014/main" id="{D2CAF46E-D092-41BB-1122-15714FB1DB93}"/>
              </a:ext>
            </a:extLst>
          </p:cNvPr>
          <p:cNvSpPr>
            <a:spLocks noGrp="1"/>
          </p:cNvSpPr>
          <p:nvPr>
            <p:ph type="sldNum" sz="quarter" idx="5"/>
          </p:nvPr>
        </p:nvSpPr>
        <p:spPr/>
        <p:txBody>
          <a:bodyPr/>
          <a:lstStyle/>
          <a:p>
            <a:fld id="{3115C432-F150-1547-97FE-2FDB42377C25}" type="slidenum">
              <a:rPr lang="en-US" smtClean="0"/>
              <a:t>14</a:t>
            </a:fld>
            <a:endParaRPr lang="en-US"/>
          </a:p>
        </p:txBody>
      </p:sp>
    </p:spTree>
    <p:extLst>
      <p:ext uri="{BB962C8B-B14F-4D97-AF65-F5344CB8AC3E}">
        <p14:creationId xmlns:p14="http://schemas.microsoft.com/office/powerpoint/2010/main" val="364101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2EC83-FDDE-6968-D55C-B1F0AC689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7608E-8587-F3D3-AC41-7B8E954790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F06300-3AA3-913A-80A8-3E415108B795}"/>
              </a:ext>
            </a:extLst>
          </p:cNvPr>
          <p:cNvSpPr>
            <a:spLocks noGrp="1"/>
          </p:cNvSpPr>
          <p:nvPr>
            <p:ph type="body" idx="1"/>
          </p:nvPr>
        </p:nvSpPr>
        <p:spPr/>
        <p:txBody>
          <a:bodyPr/>
          <a:lstStyle/>
          <a:p>
            <a:pPr marL="171450" lvl="0" indent="-171450">
              <a:buFont typeface="Arial" panose="020B0604020202020204" pitchFamily="34" charset="0"/>
              <a:buChar char="•"/>
            </a:pPr>
            <a:endParaRPr lang="en-US" sz="1200">
              <a:solidFill>
                <a:srgbClr val="1430C0"/>
              </a:solidFill>
              <a:latin typeface="Cambria" panose="02040503050406030204" pitchFamily="18" charset="0"/>
              <a:ea typeface="Cambria" panose="02040503050406030204" pitchFamily="18" charset="0"/>
            </a:endParaRPr>
          </a:p>
          <a:p>
            <a:pPr marL="171450" lvl="0" indent="-171450">
              <a:buFont typeface="Arial" panose="020B0604020202020204" pitchFamily="34" charset="0"/>
              <a:buChar char="•"/>
            </a:pPr>
            <a:endParaRPr lang="en-US" sz="1200" kern="1200">
              <a:solidFill>
                <a:srgbClr val="1430C0"/>
              </a:solidFill>
              <a:effectLst/>
              <a:latin typeface="Cambria" panose="02040503050406030204" pitchFamily="18" charset="0"/>
              <a:ea typeface="Cambria" panose="02040503050406030204" pitchFamily="18" charset="0"/>
              <a:cs typeface="+mn-cs"/>
            </a:endParaRPr>
          </a:p>
          <a:p>
            <a:pPr marL="171450" lvl="0" indent="-171450">
              <a:buFont typeface="Arial" panose="020B0604020202020204" pitchFamily="34" charset="0"/>
              <a:buChar char="•"/>
            </a:pPr>
            <a:endParaRPr lang="en-US" sz="1200">
              <a:latin typeface="Cambria" panose="02040503050406030204" pitchFamily="18" charset="0"/>
              <a:ea typeface="Cambria" panose="02040503050406030204" pitchFamily="18" charset="0"/>
            </a:endParaRPr>
          </a:p>
          <a:p>
            <a:endParaRPr lang="en-US"/>
          </a:p>
        </p:txBody>
      </p:sp>
      <p:sp>
        <p:nvSpPr>
          <p:cNvPr id="4" name="Slide Number Placeholder 3">
            <a:extLst>
              <a:ext uri="{FF2B5EF4-FFF2-40B4-BE49-F238E27FC236}">
                <a16:creationId xmlns:a16="http://schemas.microsoft.com/office/drawing/2014/main" id="{8B445DEC-DBF7-B692-80FB-7B367AE5697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5C432-F150-1547-97FE-2FDB42377C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2825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sz="1200">
              <a:latin typeface="Cambria" panose="02040503050406030204" pitchFamily="18" charset="0"/>
              <a:ea typeface="Cambria" panose="020405030504060302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115C432-F150-1547-97FE-2FDB42377C2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4253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AE438-9E96-ED55-B991-4CD479E38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D2DED2-634F-A33F-5D90-85991F1C41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31E0A2-5D96-C024-F2E4-809994AA0E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6836B2-BB53-3E41-207C-D2BA2D775D7D}"/>
              </a:ext>
            </a:extLst>
          </p:cNvPr>
          <p:cNvSpPr>
            <a:spLocks noGrp="1"/>
          </p:cNvSpPr>
          <p:nvPr>
            <p:ph type="sldNum" sz="quarter" idx="5"/>
          </p:nvPr>
        </p:nvSpPr>
        <p:spPr/>
        <p:txBody>
          <a:bodyPr/>
          <a:lstStyle/>
          <a:p>
            <a:fld id="{FED17638-B273-0940-97F6-6486C1678566}" type="slidenum">
              <a:rPr lang="en-US" smtClean="0"/>
              <a:t>17</a:t>
            </a:fld>
            <a:endParaRPr lang="en-US"/>
          </a:p>
        </p:txBody>
      </p:sp>
    </p:spTree>
    <p:extLst>
      <p:ext uri="{BB962C8B-B14F-4D97-AF65-F5344CB8AC3E}">
        <p14:creationId xmlns:p14="http://schemas.microsoft.com/office/powerpoint/2010/main" val="3077721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4168777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19</a:t>
            </a:fld>
            <a:endParaRPr lang="en-US"/>
          </a:p>
        </p:txBody>
      </p:sp>
    </p:spTree>
    <p:extLst>
      <p:ext uri="{BB962C8B-B14F-4D97-AF65-F5344CB8AC3E}">
        <p14:creationId xmlns:p14="http://schemas.microsoft.com/office/powerpoint/2010/main" val="2100112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5E9CC1-C706-0F49-92D6-E571CC5EEA8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65541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21</a:t>
            </a:fld>
            <a:endParaRPr lang="en-US"/>
          </a:p>
        </p:txBody>
      </p:sp>
    </p:spTree>
    <p:extLst>
      <p:ext uri="{BB962C8B-B14F-4D97-AF65-F5344CB8AC3E}">
        <p14:creationId xmlns:p14="http://schemas.microsoft.com/office/powerpoint/2010/main" val="15023556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22</a:t>
            </a:fld>
            <a:endParaRPr lang="en-US"/>
          </a:p>
        </p:txBody>
      </p:sp>
    </p:spTree>
    <p:extLst>
      <p:ext uri="{BB962C8B-B14F-4D97-AF65-F5344CB8AC3E}">
        <p14:creationId xmlns:p14="http://schemas.microsoft.com/office/powerpoint/2010/main" val="13836954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23</a:t>
            </a:fld>
            <a:endParaRPr lang="en-US"/>
          </a:p>
        </p:txBody>
      </p:sp>
    </p:spTree>
    <p:extLst>
      <p:ext uri="{BB962C8B-B14F-4D97-AF65-F5344CB8AC3E}">
        <p14:creationId xmlns:p14="http://schemas.microsoft.com/office/powerpoint/2010/main" val="19916000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24</a:t>
            </a:fld>
            <a:endParaRPr lang="en-US"/>
          </a:p>
        </p:txBody>
      </p:sp>
    </p:spTree>
    <p:extLst>
      <p:ext uri="{BB962C8B-B14F-4D97-AF65-F5344CB8AC3E}">
        <p14:creationId xmlns:p14="http://schemas.microsoft.com/office/powerpoint/2010/main" val="940721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4169-D37C-F5E0-48D7-45C750C2C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4FF98F-11C4-9BEE-D4ED-7F7965500F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418B9A-793E-A65B-79BE-C4743005E0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7EC4F7-B2E1-9816-CDA9-03933E3B72BD}"/>
              </a:ext>
            </a:extLst>
          </p:cNvPr>
          <p:cNvSpPr>
            <a:spLocks noGrp="1"/>
          </p:cNvSpPr>
          <p:nvPr>
            <p:ph type="sldNum" sz="quarter" idx="5"/>
          </p:nvPr>
        </p:nvSpPr>
        <p:spPr/>
        <p:txBody>
          <a:bodyPr/>
          <a:lstStyle/>
          <a:p>
            <a:fld id="{EF918DB5-0710-41DF-A375-DCB90BFE0210}" type="slidenum">
              <a:rPr lang="en-US" smtClean="0"/>
              <a:t>25</a:t>
            </a:fld>
            <a:endParaRPr lang="en-US"/>
          </a:p>
        </p:txBody>
      </p:sp>
    </p:spTree>
    <p:extLst>
      <p:ext uri="{BB962C8B-B14F-4D97-AF65-F5344CB8AC3E}">
        <p14:creationId xmlns:p14="http://schemas.microsoft.com/office/powerpoint/2010/main" val="3943061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26</a:t>
            </a:fld>
            <a:endParaRPr lang="en-US"/>
          </a:p>
        </p:txBody>
      </p:sp>
    </p:spTree>
    <p:extLst>
      <p:ext uri="{BB962C8B-B14F-4D97-AF65-F5344CB8AC3E}">
        <p14:creationId xmlns:p14="http://schemas.microsoft.com/office/powerpoint/2010/main" val="14269485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27</a:t>
            </a:fld>
            <a:endParaRPr lang="en-US"/>
          </a:p>
        </p:txBody>
      </p:sp>
    </p:spTree>
    <p:extLst>
      <p:ext uri="{BB962C8B-B14F-4D97-AF65-F5344CB8AC3E}">
        <p14:creationId xmlns:p14="http://schemas.microsoft.com/office/powerpoint/2010/main" val="37277849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31B26-CB41-7B30-80A5-7C1A68B115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B17DEF-8DCA-B616-0063-0DA6252B9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FA332-B154-7102-1CD8-03FDDEC602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8606D65-B7F4-E8E4-DC30-5291D15B8917}"/>
              </a:ext>
            </a:extLst>
          </p:cNvPr>
          <p:cNvSpPr>
            <a:spLocks noGrp="1"/>
          </p:cNvSpPr>
          <p:nvPr>
            <p:ph type="sldNum" sz="quarter" idx="5"/>
          </p:nvPr>
        </p:nvSpPr>
        <p:spPr/>
        <p:txBody>
          <a:bodyPr/>
          <a:lstStyle/>
          <a:p>
            <a:fld id="{EF918DB5-0710-41DF-A375-DCB90BFE0210}" type="slidenum">
              <a:rPr lang="en-US" smtClean="0"/>
              <a:t>28</a:t>
            </a:fld>
            <a:endParaRPr lang="en-US"/>
          </a:p>
        </p:txBody>
      </p:sp>
    </p:spTree>
    <p:extLst>
      <p:ext uri="{BB962C8B-B14F-4D97-AF65-F5344CB8AC3E}">
        <p14:creationId xmlns:p14="http://schemas.microsoft.com/office/powerpoint/2010/main" val="10084626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29</a:t>
            </a:fld>
            <a:endParaRPr lang="en-US"/>
          </a:p>
        </p:txBody>
      </p:sp>
    </p:spTree>
    <p:extLst>
      <p:ext uri="{BB962C8B-B14F-4D97-AF65-F5344CB8AC3E}">
        <p14:creationId xmlns:p14="http://schemas.microsoft.com/office/powerpoint/2010/main" val="36040020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142227987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918DB5-0710-41DF-A375-DCB90BFE0210}" type="slidenum">
              <a:rPr lang="en-US" smtClean="0"/>
              <a:t>31</a:t>
            </a:fld>
            <a:endParaRPr lang="en-US"/>
          </a:p>
        </p:txBody>
      </p:sp>
    </p:spTree>
    <p:extLst>
      <p:ext uri="{BB962C8B-B14F-4D97-AF65-F5344CB8AC3E}">
        <p14:creationId xmlns:p14="http://schemas.microsoft.com/office/powerpoint/2010/main" val="78308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C96DF9-93F7-4396-B770-D9E21DF14859}"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29535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0064D-1C56-2806-CD59-7EA5A823D8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763DB-0285-C658-735F-5B7D1CB1F8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7F41A8-CED1-6594-8284-3D600DD040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0F8C2A-2CDE-1B4B-2984-26A87A96A841}"/>
              </a:ext>
            </a:extLst>
          </p:cNvPr>
          <p:cNvSpPr>
            <a:spLocks noGrp="1"/>
          </p:cNvSpPr>
          <p:nvPr>
            <p:ph type="sldNum" sz="quarter" idx="5"/>
          </p:nvPr>
        </p:nvSpPr>
        <p:spPr/>
        <p:txBody>
          <a:bodyPr/>
          <a:lstStyle/>
          <a:p>
            <a:fld id="{4BD8F552-CCF9-4C66-BD3D-EFF21DAE3698}" type="slidenum">
              <a:rPr lang="en-US" smtClean="0"/>
              <a:t>33</a:t>
            </a:fld>
            <a:endParaRPr lang="en-US"/>
          </a:p>
        </p:txBody>
      </p:sp>
    </p:spTree>
    <p:extLst>
      <p:ext uri="{BB962C8B-B14F-4D97-AF65-F5344CB8AC3E}">
        <p14:creationId xmlns:p14="http://schemas.microsoft.com/office/powerpoint/2010/main" val="3618456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2B13-8AB6-4A18-2941-DB9C9D293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EDF98-76A7-4069-CFFA-955463834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31DAC-6807-2D68-C91D-B028E142F1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C6B632-663D-7B30-7CF8-6481192F08DC}"/>
              </a:ext>
            </a:extLst>
          </p:cNvPr>
          <p:cNvSpPr>
            <a:spLocks noGrp="1"/>
          </p:cNvSpPr>
          <p:nvPr>
            <p:ph type="sldNum" sz="quarter" idx="5"/>
          </p:nvPr>
        </p:nvSpPr>
        <p:spPr/>
        <p:txBody>
          <a:bodyPr/>
          <a:lstStyle/>
          <a:p>
            <a:fld id="{EF918DB5-0710-41DF-A375-DCB90BFE0210}" type="slidenum">
              <a:rPr lang="en-US" smtClean="0"/>
              <a:t>35</a:t>
            </a:fld>
            <a:endParaRPr lang="en-US"/>
          </a:p>
        </p:txBody>
      </p:sp>
    </p:spTree>
    <p:extLst>
      <p:ext uri="{BB962C8B-B14F-4D97-AF65-F5344CB8AC3E}">
        <p14:creationId xmlns:p14="http://schemas.microsoft.com/office/powerpoint/2010/main" val="28030788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C02B13-8AB6-4A18-2941-DB9C9D293F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EDF98-76A7-4069-CFFA-955463834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231DAC-6807-2D68-C91D-B028E142F1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8C6B632-663D-7B30-7CF8-6481192F08DC}"/>
              </a:ext>
            </a:extLst>
          </p:cNvPr>
          <p:cNvSpPr>
            <a:spLocks noGrp="1"/>
          </p:cNvSpPr>
          <p:nvPr>
            <p:ph type="sldNum" sz="quarter" idx="5"/>
          </p:nvPr>
        </p:nvSpPr>
        <p:spPr/>
        <p:txBody>
          <a:bodyPr/>
          <a:lstStyle/>
          <a:p>
            <a:fld id="{EF918DB5-0710-41DF-A375-DCB90BFE0210}" type="slidenum">
              <a:rPr lang="en-US" smtClean="0"/>
              <a:t>37</a:t>
            </a:fld>
            <a:endParaRPr lang="en-US"/>
          </a:p>
        </p:txBody>
      </p:sp>
    </p:spTree>
    <p:extLst>
      <p:ext uri="{BB962C8B-B14F-4D97-AF65-F5344CB8AC3E}">
        <p14:creationId xmlns:p14="http://schemas.microsoft.com/office/powerpoint/2010/main" val="18218644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95A10-BFFD-E7F1-0805-6A60ED6B26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60DD42-21E7-6736-3781-E426BE1A4E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838F31-CD09-75B0-10A8-09B68508E993}"/>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BF40EEB5-0280-CE6A-1859-FFF8765F4B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195A2B-0276-5A57-6EFE-2A4EB820BA95}"/>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13459460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4F3AA-78B8-3CF3-2F13-A6595F54FD5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D25B6E-215D-A367-497C-DFD0F96439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0A15C5-2F30-2E97-38B9-F1413974344C}"/>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FF2CCC1C-5504-D797-F627-915840A420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B6E56-4B03-BBDD-47D1-4179167421F2}"/>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619237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4629-2969-425C-C1E8-A3784EE8A49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1BBE52-A0EC-3148-F49B-A9AD3640E6E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D0DE589-5CCA-4CB3-75F1-7B6EE5FC1D62}"/>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8CB67B0C-A94D-AD05-50EF-61AABA3878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68E340-1896-B674-AC56-2EC430D145A6}"/>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4156487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525EB-7256-A508-3C1A-7BF5BE7212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3D998F-EC3B-0D7D-E905-E208DAA9F2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7D17764-1DAE-1F54-6F51-AB9DFD2B09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F9BAE7F-6C67-488A-CEA6-C35F3656C574}"/>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6" name="Footer Placeholder 5">
            <a:extLst>
              <a:ext uri="{FF2B5EF4-FFF2-40B4-BE49-F238E27FC236}">
                <a16:creationId xmlns:a16="http://schemas.microsoft.com/office/drawing/2014/main" id="{37A498D8-DEAC-5CAD-312B-ABD4F368CE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5EA58EA-D0B6-9492-A488-B6CF9D2C23CF}"/>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85175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D70B0-1A90-E708-A6A1-343DEAAE85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C6C6D12-BB7C-D526-B518-0F210B5C44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0164053-AB92-99DF-86FB-E2948A5D5A7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3F4AC12-00F1-DC6F-4D56-24B4024826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6D7CED3-8F49-23FD-2195-C25416FCED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40F545-BD65-7A8C-8A63-9BE422EA6D7F}"/>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8" name="Footer Placeholder 7">
            <a:extLst>
              <a:ext uri="{FF2B5EF4-FFF2-40B4-BE49-F238E27FC236}">
                <a16:creationId xmlns:a16="http://schemas.microsoft.com/office/drawing/2014/main" id="{FA3D7076-4DDA-35BD-3903-02CE31DC9E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F07083-4908-364C-0237-8D9642570C25}"/>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2459725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A12D5-5AB6-DBA5-BCBE-8A8C2F098CA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2FAC034-FD11-8D23-217C-40E5BF24A878}"/>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4" name="Footer Placeholder 3">
            <a:extLst>
              <a:ext uri="{FF2B5EF4-FFF2-40B4-BE49-F238E27FC236}">
                <a16:creationId xmlns:a16="http://schemas.microsoft.com/office/drawing/2014/main" id="{C414C287-AC83-614B-EC6E-67A3FAE706D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8D849E3-C901-AF48-DEFF-A56637BDFFCF}"/>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667339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455860-469E-44D9-E5C0-1851AFA1AA23}"/>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3" name="Footer Placeholder 2">
            <a:extLst>
              <a:ext uri="{FF2B5EF4-FFF2-40B4-BE49-F238E27FC236}">
                <a16:creationId xmlns:a16="http://schemas.microsoft.com/office/drawing/2014/main" id="{35C27A9F-00C9-B739-A0B0-C0E645FBB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45E583-F588-4C19-6A3E-2381F2A7C055}"/>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867062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1B38D-DB98-76BA-2C15-608545E39F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1892A0C-C3B0-6307-CF28-3A7DF4328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73DA821-4B6F-22E1-AAB0-76A3EC1054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F7B12F-F63E-FC5D-BF11-9A3F8BD962D9}"/>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6" name="Footer Placeholder 5">
            <a:extLst>
              <a:ext uri="{FF2B5EF4-FFF2-40B4-BE49-F238E27FC236}">
                <a16:creationId xmlns:a16="http://schemas.microsoft.com/office/drawing/2014/main" id="{A06ACD2C-67DA-9B2A-BD3B-A5889AE78D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F254D3-474C-DF9B-077C-3FDF4651A69A}"/>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446775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EAB4C-1FD2-291D-F86A-6AA10778F8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E1A04D-C662-C6FB-AC18-D0525EE8B1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1DE973D-AB08-5856-B4DB-92DBDC9874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184416-0B87-D583-25E8-2A991F296B03}"/>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6" name="Footer Placeholder 5">
            <a:extLst>
              <a:ext uri="{FF2B5EF4-FFF2-40B4-BE49-F238E27FC236}">
                <a16:creationId xmlns:a16="http://schemas.microsoft.com/office/drawing/2014/main" id="{AE782AC6-0FFB-8D2F-A783-5F8CD743EE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794FB0-C20E-583D-DB7D-80297887FA31}"/>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351218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5FE82-74B9-59C5-D922-CAA2116086E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24E947-3E14-C83C-FCBA-B1EB5B60EAF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90E706-AFAA-EE7C-4031-2C929FB72F71}"/>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EDEE185C-ADA8-8529-581B-E72D809218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7A7353-14DC-044A-3EFA-818DEB39236B}"/>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17238989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F4D81E-0F02-7C2D-9472-10472221BA8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D83EDA4-4B30-CF46-7517-3FB9E5C30B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69C5A4-A7D8-25E7-3A8A-759A869A1157}"/>
              </a:ext>
            </a:extLst>
          </p:cNvPr>
          <p:cNvSpPr>
            <a:spLocks noGrp="1"/>
          </p:cNvSpPr>
          <p:nvPr>
            <p:ph type="dt" sz="half" idx="10"/>
          </p:nvPr>
        </p:nvSpPr>
        <p:spPr/>
        <p:txBody>
          <a:body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861FF534-BEF0-CFD0-5E9B-CCD01DA0D1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351F5E-95EC-AB7B-EDFD-A56731891379}"/>
              </a:ext>
            </a:extLst>
          </p:cNvPr>
          <p:cNvSpPr>
            <a:spLocks noGrp="1"/>
          </p:cNvSpPr>
          <p:nvPr>
            <p:ph type="sldNum" sz="quarter" idx="12"/>
          </p:nvPr>
        </p:nvSpPr>
        <p:spPr/>
        <p:txBody>
          <a:bodyPr/>
          <a:lstStyle/>
          <a:p>
            <a:fld id="{1F1EB1FA-00A3-4CCA-8CC5-3C0447B61D69}" type="slidenum">
              <a:rPr lang="en-US" smtClean="0"/>
              <a:t>‹#›</a:t>
            </a:fld>
            <a:endParaRPr lang="en-US"/>
          </a:p>
        </p:txBody>
      </p:sp>
    </p:spTree>
    <p:extLst>
      <p:ext uri="{BB962C8B-B14F-4D97-AF65-F5344CB8AC3E}">
        <p14:creationId xmlns:p14="http://schemas.microsoft.com/office/powerpoint/2010/main" val="3641854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3200396" cy="3886200"/>
          </a:xfrm>
        </p:spPr>
        <p:txBody>
          <a:bodyPr/>
          <a:lstStyle>
            <a:lvl1pPr marL="0" indent="0">
              <a:buNone/>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A85D8ACB-B974-1047-816A-673D09EAC9C7}"/>
              </a:ext>
            </a:extLst>
          </p:cNvPr>
          <p:cNvCxnSpPr>
            <a:cxnSpLocks/>
          </p:cNvCxnSpPr>
          <p:nvPr userDrawn="1"/>
        </p:nvCxnSpPr>
        <p:spPr>
          <a:xfrm>
            <a:off x="7912150"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378529" y="2286000"/>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70076" y="2286000"/>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a:cxnSpLocks/>
          </p:cNvCxnSpPr>
          <p:nvPr userDrawn="1"/>
        </p:nvCxnSpPr>
        <p:spPr>
          <a:xfrm>
            <a:off x="4008572"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6974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Main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solidFill>
                  <a:schemeClr val="accent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8229600" cy="3886200"/>
          </a:xfrm>
        </p:spPr>
        <p:txBody>
          <a:bodyPr/>
          <a:lstStyle>
            <a:lvl1pPr>
              <a:lnSpc>
                <a:spcPts val="2800"/>
              </a:lnSpc>
              <a:spcAft>
                <a:spcPts val="1200"/>
              </a:spcAft>
              <a:buClr>
                <a:srgbClr val="54E9B1"/>
              </a:buClr>
              <a:defRPr/>
            </a:lvl1pPr>
            <a:lvl2pPr>
              <a:lnSpc>
                <a:spcPts val="2800"/>
              </a:lnSpc>
              <a:spcAft>
                <a:spcPts val="1200"/>
              </a:spcAft>
              <a:buClr>
                <a:srgbClr val="54E9B1"/>
              </a:buClr>
              <a:defRPr/>
            </a:lvl2pPr>
            <a:lvl3pPr>
              <a:lnSpc>
                <a:spcPts val="2800"/>
              </a:lnSpc>
              <a:spcAft>
                <a:spcPts val="1200"/>
              </a:spcAft>
              <a:buClr>
                <a:srgbClr val="54E9B1"/>
              </a:buClr>
              <a:defRPr/>
            </a:lvl3pPr>
            <a:lvl4pPr>
              <a:lnSpc>
                <a:spcPts val="2800"/>
              </a:lnSpc>
              <a:spcAft>
                <a:spcPts val="1200"/>
              </a:spcAft>
              <a:buClr>
                <a:srgbClr val="54E9B1"/>
              </a:buClr>
              <a:defRPr/>
            </a:lvl4pPr>
            <a:lvl5pPr>
              <a:lnSpc>
                <a:spcPts val="2800"/>
              </a:lnSpc>
              <a:spcAft>
                <a:spcPts val="1200"/>
              </a:spcAft>
              <a:buClr>
                <a:srgbClr val="54E9B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D84D240-8F58-2A3C-F2FD-8781C55C4CD1}"/>
              </a:ext>
            </a:extLst>
          </p:cNvPr>
          <p:cNvSpPr>
            <a:spLocks noGrp="1"/>
          </p:cNvSpPr>
          <p:nvPr>
            <p:ph type="ftr" sz="quarter" idx="3"/>
          </p:nvPr>
        </p:nvSpPr>
        <p:spPr>
          <a:xfrm>
            <a:off x="391160" y="6444942"/>
            <a:ext cx="4114800" cy="365125"/>
          </a:xfrm>
          <a:prstGeom prst="rect">
            <a:avLst/>
          </a:prstGeom>
        </p:spPr>
        <p:txBody>
          <a:bodyPr vert="horz" lIns="91440" tIns="45720" rIns="91440" bIns="45720" rtlCol="0" anchor="ctr"/>
          <a:lstStyle>
            <a:lvl1pPr algn="l">
              <a:defRPr sz="1200" b="1" i="0">
                <a:solidFill>
                  <a:srgbClr val="1430C0"/>
                </a:solidFill>
                <a:latin typeface="Ballinger Bold" pitchFamily="2" charset="77"/>
                <a:cs typeface="Arial" panose="020B0604020202020204" pitchFamily="34" charset="0"/>
              </a:defRPr>
            </a:lvl1pPr>
          </a:lstStyle>
          <a:p>
            <a:endParaRPr lang="en-US"/>
          </a:p>
        </p:txBody>
      </p:sp>
    </p:spTree>
    <p:extLst>
      <p:ext uri="{BB962C8B-B14F-4D97-AF65-F5344CB8AC3E}">
        <p14:creationId xmlns:p14="http://schemas.microsoft.com/office/powerpoint/2010/main" val="3481077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98DD1-3437-C14E-A8D9-8648F8F547D2}"/>
              </a:ext>
            </a:extLst>
          </p:cNvPr>
          <p:cNvSpPr>
            <a:spLocks noGrp="1"/>
          </p:cNvSpPr>
          <p:nvPr>
            <p:ph type="title"/>
          </p:nvPr>
        </p:nvSpPr>
        <p:spPr>
          <a:xfrm>
            <a:off x="457902" y="425302"/>
            <a:ext cx="11276897" cy="839972"/>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23080C6C-F30D-E743-9EF8-BB5BDFB5DD82}"/>
              </a:ext>
            </a:extLst>
          </p:cNvPr>
          <p:cNvSpPr>
            <a:spLocks noGrp="1"/>
          </p:cNvSpPr>
          <p:nvPr>
            <p:ph idx="11"/>
          </p:nvPr>
        </p:nvSpPr>
        <p:spPr>
          <a:xfrm>
            <a:off x="457201" y="1345915"/>
            <a:ext cx="5422604" cy="391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A33DB0F6-1C93-FD48-A804-5C8A73747076}"/>
              </a:ext>
            </a:extLst>
          </p:cNvPr>
          <p:cNvSpPr>
            <a:spLocks noGrp="1"/>
          </p:cNvSpPr>
          <p:nvPr>
            <p:ph idx="12"/>
          </p:nvPr>
        </p:nvSpPr>
        <p:spPr>
          <a:xfrm>
            <a:off x="6312195" y="1345915"/>
            <a:ext cx="5422604" cy="391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090991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dirty="0"/>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September 16–18, 2026</a:t>
            </a:r>
            <a:r>
              <a:rPr lang="en-US" sz="1600" dirty="0">
                <a:solidFill>
                  <a:srgbClr val="C9A24B"/>
                </a:solidFill>
                <a:latin typeface="Calibri" pitchFamily="34" charset="0"/>
                <a:ea typeface="Calibri" pitchFamily="34" charset="-122"/>
                <a:cs typeface="Calibri" pitchFamily="34" charset="-120"/>
              </a:rPr>
              <a:t>     </a:t>
            </a:r>
            <a:r>
              <a:rPr lang="en-US" sz="1600" dirty="0">
                <a:solidFill>
                  <a:schemeClr val="bg1"/>
                </a:solidFill>
                <a:latin typeface="Calibri" pitchFamily="34" charset="0"/>
                <a:ea typeface="Calibri" pitchFamily="34" charset="-122"/>
                <a:cs typeface="Calibri" pitchFamily="34" charset="-120"/>
              </a:rPr>
              <a:t> |      </a:t>
            </a:r>
            <a:r>
              <a:rPr lang="en-US" sz="1600" dirty="0">
                <a:solidFill>
                  <a:srgbClr val="E9E4D8"/>
                </a:solidFill>
                <a:latin typeface="Calibri" pitchFamily="34" charset="0"/>
                <a:ea typeface="Calibri" pitchFamily="34" charset="-122"/>
                <a:cs typeface="Calibri" pitchFamily="34" charset="-120"/>
              </a:rPr>
              <a:t>Williamsburg, Virginia</a:t>
            </a:r>
            <a:endParaRPr lang="en-US" sz="1600" dirty="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3536447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dirty="0"/>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12197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ody Slide_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C260-2B4F-C4D2-C497-F2EE1E3E10A9}"/>
              </a:ext>
            </a:extLst>
          </p:cNvPr>
          <p:cNvSpPr>
            <a:spLocks noGrp="1"/>
          </p:cNvSpPr>
          <p:nvPr>
            <p:ph type="title"/>
          </p:nvPr>
        </p:nvSpPr>
        <p:spPr/>
        <p:txBody>
          <a:bodyPr/>
          <a:lstStyle>
            <a:lvl1pPr>
              <a:lnSpc>
                <a:spcPct val="100000"/>
              </a:lnSpc>
              <a:defRPr/>
            </a:lvl1pPr>
          </a:lstStyle>
          <a:p>
            <a:r>
              <a:rPr lang="en-US"/>
              <a:t>Click to edit Master title style</a:t>
            </a:r>
          </a:p>
        </p:txBody>
      </p:sp>
      <p:sp>
        <p:nvSpPr>
          <p:cNvPr id="7" name="Content Placeholder 6">
            <a:extLst>
              <a:ext uri="{FF2B5EF4-FFF2-40B4-BE49-F238E27FC236}">
                <a16:creationId xmlns:a16="http://schemas.microsoft.com/office/drawing/2014/main" id="{F88C1635-BDA6-516B-AC75-C622F0955EEB}"/>
              </a:ext>
            </a:extLst>
          </p:cNvPr>
          <p:cNvSpPr>
            <a:spLocks noGrp="1"/>
          </p:cNvSpPr>
          <p:nvPr>
            <p:ph sz="quarter" idx="13"/>
          </p:nvPr>
        </p:nvSpPr>
        <p:spPr>
          <a:xfrm>
            <a:off x="616945" y="1828800"/>
            <a:ext cx="10961783" cy="423203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2">
            <a:extLst>
              <a:ext uri="{FF2B5EF4-FFF2-40B4-BE49-F238E27FC236}">
                <a16:creationId xmlns:a16="http://schemas.microsoft.com/office/drawing/2014/main" id="{0C56C365-03E7-69C6-F855-639731DFF8F9}"/>
              </a:ext>
            </a:extLst>
          </p:cNvPr>
          <p:cNvSpPr>
            <a:spLocks noGrp="1"/>
          </p:cNvSpPr>
          <p:nvPr>
            <p:ph type="sldNum" sz="quarter" idx="14"/>
          </p:nvPr>
        </p:nvSpPr>
        <p:spPr/>
        <p:txBody>
          <a:bodyPr/>
          <a:lstStyle/>
          <a:p>
            <a:fld id="{2584EEBF-D9BC-A949-ADD9-7348958BDDFB}" type="slidenum">
              <a:rPr lang="en-US" smtClean="0"/>
              <a:pPr/>
              <a:t>‹#›</a:t>
            </a:fld>
            <a:endParaRPr lang="en-US"/>
          </a:p>
        </p:txBody>
      </p:sp>
    </p:spTree>
    <p:extLst>
      <p:ext uri="{BB962C8B-B14F-4D97-AF65-F5344CB8AC3E}">
        <p14:creationId xmlns:p14="http://schemas.microsoft.com/office/powerpoint/2010/main" val="26482638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Header and text" userDrawn="1">
  <p:cSld name="Header and text">
    <p:spTree>
      <p:nvGrpSpPr>
        <p:cNvPr id="1" name="Shape 62"/>
        <p:cNvGrpSpPr/>
        <p:nvPr/>
      </p:nvGrpSpPr>
      <p:grpSpPr>
        <a:xfrm>
          <a:off x="0" y="0"/>
          <a:ext cx="0" cy="0"/>
          <a:chOff x="0" y="0"/>
          <a:chExt cx="0" cy="0"/>
        </a:xfrm>
      </p:grpSpPr>
      <p:sp>
        <p:nvSpPr>
          <p:cNvPr id="63" name="Google Shape;63;g286a2d2de19_0_150"/>
          <p:cNvSpPr txBox="1">
            <a:spLocks noGrp="1"/>
          </p:cNvSpPr>
          <p:nvPr>
            <p:ph type="sldNum" idx="12"/>
          </p:nvPr>
        </p:nvSpPr>
        <p:spPr>
          <a:xfrm>
            <a:off x="11336865" y="6356350"/>
            <a:ext cx="5757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 name="Text Placeholder 2">
            <a:extLst>
              <a:ext uri="{FF2B5EF4-FFF2-40B4-BE49-F238E27FC236}">
                <a16:creationId xmlns:a16="http://schemas.microsoft.com/office/drawing/2014/main" id="{05C7DBCA-2F18-8522-296E-3D570FB817DE}"/>
              </a:ext>
            </a:extLst>
          </p:cNvPr>
          <p:cNvSpPr>
            <a:spLocks noGrp="1"/>
          </p:cNvSpPr>
          <p:nvPr>
            <p:ph type="body" sz="quarter" idx="13" hasCustomPrompt="1"/>
          </p:nvPr>
        </p:nvSpPr>
        <p:spPr>
          <a:xfrm>
            <a:off x="1076325" y="1782675"/>
            <a:ext cx="10158414" cy="4348250"/>
          </a:xfrm>
          <a:prstGeom prst="rect">
            <a:avLst/>
          </a:prstGeom>
        </p:spPr>
        <p:txBody>
          <a:bodyPr/>
          <a:lstStyle>
            <a:lvl1pPr>
              <a:defRPr sz="2000">
                <a:solidFill>
                  <a:schemeClr val="tx1"/>
                </a:solidFill>
                <a:latin typeface="Cambria" panose="02040503050406030204" pitchFamily="18" charset="0"/>
              </a:defRPr>
            </a:lvl1pPr>
            <a:lvl2pPr>
              <a:defRPr sz="2400">
                <a:solidFill>
                  <a:schemeClr val="tx1"/>
                </a:solidFill>
                <a:latin typeface="Cambria" panose="02040503050406030204" pitchFamily="18" charset="0"/>
              </a:defRPr>
            </a:lvl2pPr>
            <a:lvl3pPr>
              <a:defRPr sz="2400">
                <a:solidFill>
                  <a:schemeClr val="tx1"/>
                </a:solidFill>
                <a:latin typeface="Cambria" panose="02040503050406030204" pitchFamily="18" charset="0"/>
              </a:defRPr>
            </a:lvl3pPr>
            <a:lvl4pPr>
              <a:defRPr sz="2400">
                <a:solidFill>
                  <a:schemeClr val="tx1"/>
                </a:solidFill>
                <a:latin typeface="Cambria" panose="02040503050406030204" pitchFamily="18" charset="0"/>
              </a:defRPr>
            </a:lvl4pPr>
            <a:lvl5pPr>
              <a:defRPr sz="2400">
                <a:solidFill>
                  <a:schemeClr val="tx1"/>
                </a:solidFill>
                <a:latin typeface="Cambria" panose="02040503050406030204" pitchFamily="18" charset="0"/>
              </a:defRPr>
            </a:lvl5pPr>
          </a:lstStyle>
          <a:p>
            <a:pPr lvl="0"/>
            <a:r>
              <a:rPr lang="en-US"/>
              <a:t>Click to text </a:t>
            </a:r>
          </a:p>
        </p:txBody>
      </p:sp>
      <p:sp>
        <p:nvSpPr>
          <p:cNvPr id="12" name="Google Shape;67;p27">
            <a:extLst>
              <a:ext uri="{FF2B5EF4-FFF2-40B4-BE49-F238E27FC236}">
                <a16:creationId xmlns:a16="http://schemas.microsoft.com/office/drawing/2014/main" id="{3E022E2A-CC83-8E38-3BD6-B823D0944208}"/>
              </a:ext>
            </a:extLst>
          </p:cNvPr>
          <p:cNvSpPr txBox="1">
            <a:spLocks noGrp="1"/>
          </p:cNvSpPr>
          <p:nvPr>
            <p:ph type="title"/>
          </p:nvPr>
        </p:nvSpPr>
        <p:spPr>
          <a:xfrm>
            <a:off x="1085850" y="365125"/>
            <a:ext cx="10267949"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02426D"/>
              </a:buClr>
              <a:buSzPts val="4400"/>
              <a:buFont typeface="Arial"/>
              <a:buNone/>
              <a:defRPr sz="3200" b="1">
                <a:solidFill>
                  <a:srgbClr val="02426D"/>
                </a:solidFill>
                <a:latin typeface="Cambria" panose="02040503050406030204" pitchFamily="18" charset="0"/>
                <a:ea typeface="Cambria" panose="02040503050406030204" pitchFamily="18" charset="0"/>
                <a:cs typeface="Arial"/>
                <a:sym typeface="Arial"/>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609887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C)">
    <p:bg>
      <p:bgPr>
        <a:solidFill>
          <a:srgbClr val="1430C0"/>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685800" y="2286000"/>
            <a:ext cx="8107849" cy="2852737"/>
          </a:xfrm>
        </p:spPr>
        <p:txBody>
          <a:bodyPr anchor="t">
            <a:normAutofit/>
          </a:bodyPr>
          <a:lstStyle>
            <a:lvl1pPr>
              <a:lnSpc>
                <a:spcPct val="80000"/>
              </a:lnSpc>
              <a:defRPr sz="5400" b="1" i="0">
                <a:solidFill>
                  <a:schemeClr val="bg1"/>
                </a:solidFill>
                <a:latin typeface="Ballinger Bold"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685800" y="1463040"/>
            <a:ext cx="8107847" cy="592138"/>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5" name="Picture 4">
            <a:extLst>
              <a:ext uri="{FF2B5EF4-FFF2-40B4-BE49-F238E27FC236}">
                <a16:creationId xmlns:a16="http://schemas.microsoft.com/office/drawing/2014/main" id="{1D985B0C-A9F0-199B-9EA1-FD72F6477887}"/>
              </a:ext>
            </a:extLst>
          </p:cNvPr>
          <p:cNvPicPr>
            <a:picLocks noChangeAspect="1"/>
          </p:cNvPicPr>
          <p:nvPr userDrawn="1"/>
        </p:nvPicPr>
        <p:blipFill>
          <a:blip r:embed="rId2"/>
          <a:srcRect/>
          <a:stretch/>
        </p:blipFill>
        <p:spPr>
          <a:xfrm>
            <a:off x="457200" y="5609968"/>
            <a:ext cx="2288176" cy="938152"/>
          </a:xfrm>
          <a:prstGeom prst="rect">
            <a:avLst/>
          </a:prstGeom>
        </p:spPr>
      </p:pic>
    </p:spTree>
    <p:extLst>
      <p:ext uri="{BB962C8B-B14F-4D97-AF65-F5344CB8AC3E}">
        <p14:creationId xmlns:p14="http://schemas.microsoft.com/office/powerpoint/2010/main" val="18874366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_Title Slide (C)">
    <p:bg>
      <p:bgPr>
        <a:solidFill>
          <a:srgbClr val="EEF8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685800" y="2286000"/>
            <a:ext cx="8107849" cy="2852737"/>
          </a:xfrm>
        </p:spPr>
        <p:txBody>
          <a:bodyPr anchor="t">
            <a:normAutofit/>
          </a:bodyPr>
          <a:lstStyle>
            <a:lvl1pPr>
              <a:lnSpc>
                <a:spcPct val="80000"/>
              </a:lnSpc>
              <a:defRPr sz="5400" b="1" i="0">
                <a:solidFill>
                  <a:schemeClr val="accent2"/>
                </a:solidFill>
                <a:latin typeface="Ballinger Bold"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685800" y="1463040"/>
            <a:ext cx="8107847" cy="512128"/>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C7E7FB19-0BF0-8814-28C8-1C296D0ADECB}"/>
              </a:ext>
            </a:extLst>
          </p:cNvPr>
          <p:cNvPicPr>
            <a:picLocks noChangeAspect="1"/>
          </p:cNvPicPr>
          <p:nvPr userDrawn="1"/>
        </p:nvPicPr>
        <p:blipFill>
          <a:blip r:embed="rId2"/>
          <a:srcRect/>
          <a:stretch/>
        </p:blipFill>
        <p:spPr>
          <a:xfrm>
            <a:off x="457200" y="5715000"/>
            <a:ext cx="2032000" cy="833120"/>
          </a:xfrm>
          <a:prstGeom prst="rect">
            <a:avLst/>
          </a:prstGeom>
        </p:spPr>
      </p:pic>
    </p:spTree>
    <p:extLst>
      <p:ext uri="{BB962C8B-B14F-4D97-AF65-F5344CB8AC3E}">
        <p14:creationId xmlns:p14="http://schemas.microsoft.com/office/powerpoint/2010/main" val="13810440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Slide (C)">
    <p:bg>
      <p:bgPr>
        <a:solidFill>
          <a:srgbClr val="FFCA75"/>
        </a:solidFill>
        <a:effectLst/>
      </p:bgPr>
    </p:bg>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B51E9717-2300-3B3B-2F14-B1A1715475C5}"/>
              </a:ext>
            </a:extLst>
          </p:cNvPr>
          <p:cNvSpPr>
            <a:spLocks noGrp="1"/>
          </p:cNvSpPr>
          <p:nvPr>
            <p:ph type="title"/>
          </p:nvPr>
        </p:nvSpPr>
        <p:spPr>
          <a:xfrm>
            <a:off x="4999990" y="497951"/>
            <a:ext cx="6385186" cy="2852737"/>
          </a:xfrm>
        </p:spPr>
        <p:txBody>
          <a:bodyPr anchor="t">
            <a:normAutofit/>
          </a:bodyPr>
          <a:lstStyle>
            <a:lvl1pPr>
              <a:lnSpc>
                <a:spcPct val="80000"/>
              </a:lnSpc>
              <a:defRPr sz="5500" b="1" i="0">
                <a:solidFill>
                  <a:schemeClr val="accent2"/>
                </a:solidFill>
                <a:latin typeface="Ballinger Bold" pitchFamily="2" charset="77"/>
              </a:defRPr>
            </a:lvl1pPr>
          </a:lstStyle>
          <a:p>
            <a:r>
              <a:rPr lang="en-US"/>
              <a:t>Click to edit Master title style</a:t>
            </a:r>
          </a:p>
        </p:txBody>
      </p:sp>
      <p:sp>
        <p:nvSpPr>
          <p:cNvPr id="16" name="Text Placeholder 2">
            <a:extLst>
              <a:ext uri="{FF2B5EF4-FFF2-40B4-BE49-F238E27FC236}">
                <a16:creationId xmlns:a16="http://schemas.microsoft.com/office/drawing/2014/main" id="{49F22E20-DF86-C923-A1D8-3F995E098DE0}"/>
              </a:ext>
            </a:extLst>
          </p:cNvPr>
          <p:cNvSpPr>
            <a:spLocks noGrp="1"/>
          </p:cNvSpPr>
          <p:nvPr>
            <p:ph type="body" idx="1"/>
          </p:nvPr>
        </p:nvSpPr>
        <p:spPr>
          <a:xfrm>
            <a:off x="5011196" y="3507313"/>
            <a:ext cx="6385186"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 name="Picture 1">
            <a:extLst>
              <a:ext uri="{FF2B5EF4-FFF2-40B4-BE49-F238E27FC236}">
                <a16:creationId xmlns:a16="http://schemas.microsoft.com/office/drawing/2014/main" id="{B6EC5BC0-C941-3EEC-11AE-0D8928BE2C06}"/>
              </a:ext>
            </a:extLst>
          </p:cNvPr>
          <p:cNvPicPr>
            <a:picLocks noChangeAspect="1"/>
          </p:cNvPicPr>
          <p:nvPr userDrawn="1"/>
        </p:nvPicPr>
        <p:blipFill>
          <a:blip r:embed="rId2"/>
          <a:srcRect/>
          <a:stretch/>
        </p:blipFill>
        <p:spPr>
          <a:xfrm>
            <a:off x="9652000" y="5718569"/>
            <a:ext cx="2032000" cy="833120"/>
          </a:xfrm>
          <a:prstGeom prst="rect">
            <a:avLst/>
          </a:prstGeom>
        </p:spPr>
      </p:pic>
    </p:spTree>
    <p:extLst>
      <p:ext uri="{BB962C8B-B14F-4D97-AF65-F5344CB8AC3E}">
        <p14:creationId xmlns:p14="http://schemas.microsoft.com/office/powerpoint/2010/main" val="35698427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le Slide (C)">
    <p:bg>
      <p:bgPr>
        <a:solidFill>
          <a:srgbClr val="1430C0"/>
        </a:solidFill>
        <a:effectLst/>
      </p:bgPr>
    </p:bg>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98272A-F81F-47B7-11CB-E40C2A2340F5}"/>
              </a:ext>
            </a:extLst>
          </p:cNvPr>
          <p:cNvSpPr>
            <a:spLocks noGrp="1"/>
          </p:cNvSpPr>
          <p:nvPr>
            <p:ph type="title"/>
          </p:nvPr>
        </p:nvSpPr>
        <p:spPr>
          <a:xfrm>
            <a:off x="4999990" y="497951"/>
            <a:ext cx="6385186" cy="2852737"/>
          </a:xfrm>
        </p:spPr>
        <p:txBody>
          <a:bodyPr anchor="t">
            <a:normAutofit/>
          </a:bodyPr>
          <a:lstStyle>
            <a:lvl1pPr>
              <a:lnSpc>
                <a:spcPct val="80000"/>
              </a:lnSpc>
              <a:defRPr sz="5500" b="1" i="0">
                <a:solidFill>
                  <a:schemeClr val="bg1"/>
                </a:solidFill>
                <a:latin typeface="Ballinger Bold" pitchFamily="2" charset="77"/>
              </a:defRPr>
            </a:lvl1pPr>
          </a:lstStyle>
          <a:p>
            <a:r>
              <a:rPr lang="en-US"/>
              <a:t>Click to edit Master title style</a:t>
            </a:r>
          </a:p>
        </p:txBody>
      </p:sp>
      <p:sp>
        <p:nvSpPr>
          <p:cNvPr id="13" name="Text Placeholder 2">
            <a:extLst>
              <a:ext uri="{FF2B5EF4-FFF2-40B4-BE49-F238E27FC236}">
                <a16:creationId xmlns:a16="http://schemas.microsoft.com/office/drawing/2014/main" id="{1681EF3F-8329-FEDD-36E6-FA28121D4D66}"/>
              </a:ext>
            </a:extLst>
          </p:cNvPr>
          <p:cNvSpPr>
            <a:spLocks noGrp="1"/>
          </p:cNvSpPr>
          <p:nvPr>
            <p:ph type="body" idx="1"/>
          </p:nvPr>
        </p:nvSpPr>
        <p:spPr>
          <a:xfrm>
            <a:off x="5011196" y="3507313"/>
            <a:ext cx="6385186"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 name="Picture 1">
            <a:extLst>
              <a:ext uri="{FF2B5EF4-FFF2-40B4-BE49-F238E27FC236}">
                <a16:creationId xmlns:a16="http://schemas.microsoft.com/office/drawing/2014/main" id="{B67AA525-6A33-410D-1C7B-B573CF35B204}"/>
              </a:ext>
            </a:extLst>
          </p:cNvPr>
          <p:cNvPicPr>
            <a:picLocks noChangeAspect="1"/>
          </p:cNvPicPr>
          <p:nvPr userDrawn="1"/>
        </p:nvPicPr>
        <p:blipFill>
          <a:blip r:embed="rId2"/>
          <a:srcRect/>
          <a:stretch/>
        </p:blipFill>
        <p:spPr>
          <a:xfrm>
            <a:off x="9652000" y="5718569"/>
            <a:ext cx="2032000" cy="833120"/>
          </a:xfrm>
          <a:prstGeom prst="rect">
            <a:avLst/>
          </a:prstGeom>
        </p:spPr>
      </p:pic>
    </p:spTree>
    <p:extLst>
      <p:ext uri="{BB962C8B-B14F-4D97-AF65-F5344CB8AC3E}">
        <p14:creationId xmlns:p14="http://schemas.microsoft.com/office/powerpoint/2010/main" val="86541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2_Title Slide (C)">
    <p:bg>
      <p:bgPr>
        <a:solidFill>
          <a:srgbClr val="EEF8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4999990" y="497951"/>
            <a:ext cx="6385186" cy="2852737"/>
          </a:xfrm>
        </p:spPr>
        <p:txBody>
          <a:bodyPr anchor="t">
            <a:normAutofit/>
          </a:bodyPr>
          <a:lstStyle>
            <a:lvl1pPr>
              <a:lnSpc>
                <a:spcPct val="80000"/>
              </a:lnSpc>
              <a:defRPr sz="5500" b="1" i="0">
                <a:solidFill>
                  <a:schemeClr val="accent2"/>
                </a:solidFill>
                <a:latin typeface="Ballinger Bold" pitchFamily="2" charset="77"/>
              </a:defRPr>
            </a:lvl1pPr>
          </a:lstStyle>
          <a:p>
            <a:r>
              <a:rPr lang="en-US"/>
              <a:t>Click to edit Master title style</a:t>
            </a:r>
          </a:p>
        </p:txBody>
      </p:sp>
      <p:sp>
        <p:nvSpPr>
          <p:cNvPr id="3" name="Text Placeholder 2">
            <a:extLst>
              <a:ext uri="{FF2B5EF4-FFF2-40B4-BE49-F238E27FC236}">
                <a16:creationId xmlns:a16="http://schemas.microsoft.com/office/drawing/2014/main" id="{0620D1EF-842B-674B-B258-83FC1E4201CA}"/>
              </a:ext>
            </a:extLst>
          </p:cNvPr>
          <p:cNvSpPr>
            <a:spLocks noGrp="1"/>
          </p:cNvSpPr>
          <p:nvPr>
            <p:ph type="body" idx="1"/>
          </p:nvPr>
        </p:nvSpPr>
        <p:spPr>
          <a:xfrm>
            <a:off x="5011196" y="3983339"/>
            <a:ext cx="6216004"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4" name="Picture 3">
            <a:extLst>
              <a:ext uri="{FF2B5EF4-FFF2-40B4-BE49-F238E27FC236}">
                <a16:creationId xmlns:a16="http://schemas.microsoft.com/office/drawing/2014/main" id="{F61CAC99-94BD-A268-A4F9-E3D1FAB6EAC5}"/>
              </a:ext>
            </a:extLst>
          </p:cNvPr>
          <p:cNvPicPr>
            <a:picLocks noChangeAspect="1"/>
          </p:cNvPicPr>
          <p:nvPr userDrawn="1"/>
        </p:nvPicPr>
        <p:blipFill>
          <a:blip r:embed="rId2"/>
          <a:srcRect/>
          <a:stretch/>
        </p:blipFill>
        <p:spPr>
          <a:xfrm>
            <a:off x="9652000" y="5718569"/>
            <a:ext cx="2032000" cy="833120"/>
          </a:xfrm>
          <a:prstGeom prst="rect">
            <a:avLst/>
          </a:prstGeom>
        </p:spPr>
      </p:pic>
    </p:spTree>
    <p:extLst>
      <p:ext uri="{BB962C8B-B14F-4D97-AF65-F5344CB8AC3E}">
        <p14:creationId xmlns:p14="http://schemas.microsoft.com/office/powerpoint/2010/main" val="34108007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Title Slide (C)">
    <p:bg>
      <p:bgPr>
        <a:solidFill>
          <a:srgbClr val="98F2D0"/>
        </a:solidFill>
        <a:effectLst/>
      </p:bgPr>
    </p:b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A4F8F91D-2103-FB03-464A-BE7BD6B00C8D}"/>
              </a:ext>
            </a:extLst>
          </p:cNvPr>
          <p:cNvSpPr>
            <a:spLocks noGrp="1"/>
          </p:cNvSpPr>
          <p:nvPr>
            <p:ph type="title"/>
          </p:nvPr>
        </p:nvSpPr>
        <p:spPr>
          <a:xfrm>
            <a:off x="4999990" y="509381"/>
            <a:ext cx="6385186" cy="2852737"/>
          </a:xfrm>
        </p:spPr>
        <p:txBody>
          <a:bodyPr anchor="t">
            <a:normAutofit/>
          </a:bodyPr>
          <a:lstStyle>
            <a:lvl1pPr>
              <a:lnSpc>
                <a:spcPct val="80000"/>
              </a:lnSpc>
              <a:defRPr sz="5500" b="1" i="0">
                <a:solidFill>
                  <a:schemeClr val="accent2"/>
                </a:solidFill>
                <a:latin typeface="Ballinger Bold" pitchFamily="2" charset="77"/>
              </a:defRPr>
            </a:lvl1pPr>
          </a:lstStyle>
          <a:p>
            <a:r>
              <a:rPr lang="en-US"/>
              <a:t>Click to edit Master title style</a:t>
            </a:r>
          </a:p>
        </p:txBody>
      </p:sp>
      <p:sp>
        <p:nvSpPr>
          <p:cNvPr id="14" name="Text Placeholder 2">
            <a:extLst>
              <a:ext uri="{FF2B5EF4-FFF2-40B4-BE49-F238E27FC236}">
                <a16:creationId xmlns:a16="http://schemas.microsoft.com/office/drawing/2014/main" id="{C6BDEB1C-8E45-2007-30ED-95259398EF4E}"/>
              </a:ext>
            </a:extLst>
          </p:cNvPr>
          <p:cNvSpPr>
            <a:spLocks noGrp="1"/>
          </p:cNvSpPr>
          <p:nvPr>
            <p:ph type="body" idx="1"/>
          </p:nvPr>
        </p:nvSpPr>
        <p:spPr>
          <a:xfrm>
            <a:off x="5011196" y="3486148"/>
            <a:ext cx="6385186" cy="1500187"/>
          </a:xfrm>
        </p:spPr>
        <p:txBody>
          <a:bodyPr/>
          <a:lstStyle>
            <a:lvl1pPr marL="0" indent="0">
              <a:buNone/>
              <a:defRPr sz="2400">
                <a:solidFill>
                  <a:schemeClr val="accent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 name="Picture 1">
            <a:extLst>
              <a:ext uri="{FF2B5EF4-FFF2-40B4-BE49-F238E27FC236}">
                <a16:creationId xmlns:a16="http://schemas.microsoft.com/office/drawing/2014/main" id="{B687DBF7-B603-46F0-0564-D2C8EDC03FE6}"/>
              </a:ext>
            </a:extLst>
          </p:cNvPr>
          <p:cNvPicPr>
            <a:picLocks noChangeAspect="1"/>
          </p:cNvPicPr>
          <p:nvPr userDrawn="1"/>
        </p:nvPicPr>
        <p:blipFill>
          <a:blip r:embed="rId2"/>
          <a:srcRect/>
          <a:stretch/>
        </p:blipFill>
        <p:spPr>
          <a:xfrm>
            <a:off x="9652000" y="5718569"/>
            <a:ext cx="2032000" cy="833120"/>
          </a:xfrm>
          <a:prstGeom prst="rect">
            <a:avLst/>
          </a:prstGeom>
        </p:spPr>
      </p:pic>
    </p:spTree>
    <p:extLst>
      <p:ext uri="{BB962C8B-B14F-4D97-AF65-F5344CB8AC3E}">
        <p14:creationId xmlns:p14="http://schemas.microsoft.com/office/powerpoint/2010/main" val="13198761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Content (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solidFill>
                  <a:schemeClr val="accent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8229600" cy="3886200"/>
          </a:xfrm>
        </p:spPr>
        <p:txBody>
          <a:bodyPr/>
          <a:lstStyle>
            <a:lvl1pPr>
              <a:lnSpc>
                <a:spcPts val="2800"/>
              </a:lnSpc>
              <a:spcAft>
                <a:spcPts val="1200"/>
              </a:spcAft>
              <a:buClr>
                <a:srgbClr val="54E9B1"/>
              </a:buClr>
              <a:defRPr/>
            </a:lvl1pPr>
            <a:lvl2pPr>
              <a:lnSpc>
                <a:spcPts val="2800"/>
              </a:lnSpc>
              <a:spcAft>
                <a:spcPts val="1200"/>
              </a:spcAft>
              <a:buClr>
                <a:srgbClr val="54E9B1"/>
              </a:buClr>
              <a:defRPr/>
            </a:lvl2pPr>
            <a:lvl3pPr>
              <a:lnSpc>
                <a:spcPts val="2800"/>
              </a:lnSpc>
              <a:spcAft>
                <a:spcPts val="1200"/>
              </a:spcAft>
              <a:buClr>
                <a:srgbClr val="54E9B1"/>
              </a:buClr>
              <a:defRPr/>
            </a:lvl3pPr>
            <a:lvl4pPr>
              <a:lnSpc>
                <a:spcPts val="2800"/>
              </a:lnSpc>
              <a:spcAft>
                <a:spcPts val="1200"/>
              </a:spcAft>
              <a:buClr>
                <a:srgbClr val="54E9B1"/>
              </a:buClr>
              <a:defRPr/>
            </a:lvl4pPr>
            <a:lvl5pPr>
              <a:lnSpc>
                <a:spcPts val="2800"/>
              </a:lnSpc>
              <a:spcAft>
                <a:spcPts val="1200"/>
              </a:spcAft>
              <a:buClr>
                <a:srgbClr val="54E9B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D84D240-8F58-2A3C-F2FD-8781C55C4CD1}"/>
              </a:ext>
            </a:extLst>
          </p:cNvPr>
          <p:cNvSpPr>
            <a:spLocks noGrp="1"/>
          </p:cNvSpPr>
          <p:nvPr>
            <p:ph type="ftr" sz="quarter" idx="3"/>
          </p:nvPr>
        </p:nvSpPr>
        <p:spPr>
          <a:xfrm>
            <a:off x="391160" y="6444942"/>
            <a:ext cx="4114800" cy="365125"/>
          </a:xfrm>
          <a:prstGeom prst="rect">
            <a:avLst/>
          </a:prstGeom>
        </p:spPr>
        <p:txBody>
          <a:bodyPr vert="horz" lIns="91440" tIns="45720" rIns="91440" bIns="45720" rtlCol="0" anchor="ctr"/>
          <a:lstStyle>
            <a:lvl1pPr algn="l">
              <a:defRPr sz="1200" b="1" i="0">
                <a:solidFill>
                  <a:srgbClr val="1430C0"/>
                </a:solidFill>
                <a:latin typeface="Ballinger Bold" pitchFamily="2" charset="77"/>
                <a:cs typeface="Arial" panose="020B0604020202020204" pitchFamily="34" charset="0"/>
              </a:defRPr>
            </a:lvl1pPr>
          </a:lstStyle>
          <a:p>
            <a:r>
              <a:rPr lang="en-US"/>
              <a:t>www.nachc.org</a:t>
            </a:r>
          </a:p>
        </p:txBody>
      </p:sp>
    </p:spTree>
    <p:extLst>
      <p:ext uri="{BB962C8B-B14F-4D97-AF65-F5344CB8AC3E}">
        <p14:creationId xmlns:p14="http://schemas.microsoft.com/office/powerpoint/2010/main" val="2143325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150CA-6B7F-0243-9491-9228C22AAAB5}"/>
              </a:ext>
            </a:extLst>
          </p:cNvPr>
          <p:cNvSpPr>
            <a:spLocks noGrp="1"/>
          </p:cNvSpPr>
          <p:nvPr>
            <p:ph type="title"/>
          </p:nvPr>
        </p:nvSpPr>
        <p:spPr>
          <a:xfrm>
            <a:off x="457200" y="365760"/>
            <a:ext cx="9144000" cy="1325563"/>
          </a:xfrm>
        </p:spPr>
        <p:txBody>
          <a:bodyPr/>
          <a:lstStyle>
            <a:lvl1pPr>
              <a:defRPr b="0"/>
            </a:lvl1pPr>
          </a:lstStyle>
          <a:p>
            <a:r>
              <a:rPr lang="en-US"/>
              <a:t>Click to edit Master title style</a:t>
            </a:r>
          </a:p>
        </p:txBody>
      </p:sp>
      <p:sp>
        <p:nvSpPr>
          <p:cNvPr id="3" name="Footer Placeholder 4">
            <a:extLst>
              <a:ext uri="{FF2B5EF4-FFF2-40B4-BE49-F238E27FC236}">
                <a16:creationId xmlns:a16="http://schemas.microsoft.com/office/drawing/2014/main" id="{CE4282BE-2587-DEDA-86D9-5933C3B97FF8}"/>
              </a:ext>
            </a:extLst>
          </p:cNvPr>
          <p:cNvSpPr>
            <a:spLocks noGrp="1"/>
          </p:cNvSpPr>
          <p:nvPr>
            <p:ph type="ftr" sz="quarter" idx="3"/>
          </p:nvPr>
        </p:nvSpPr>
        <p:spPr>
          <a:xfrm>
            <a:off x="391160" y="6444942"/>
            <a:ext cx="4114800" cy="365125"/>
          </a:xfrm>
          <a:prstGeom prst="rect">
            <a:avLst/>
          </a:prstGeom>
        </p:spPr>
        <p:txBody>
          <a:bodyPr vert="horz" lIns="91440" tIns="45720" rIns="91440" bIns="45720" rtlCol="0" anchor="ctr"/>
          <a:lstStyle>
            <a:lvl1pPr algn="l">
              <a:defRPr sz="1200" b="1" i="0">
                <a:solidFill>
                  <a:srgbClr val="1430C0"/>
                </a:solidFill>
                <a:latin typeface="Ballinger Bold" pitchFamily="2" charset="77"/>
                <a:cs typeface="Arial" panose="020B0604020202020204" pitchFamily="34" charset="0"/>
              </a:defRPr>
            </a:lvl1pPr>
          </a:lstStyle>
          <a:p>
            <a:r>
              <a:rPr lang="en-US"/>
              <a:t>www.nachc.org</a:t>
            </a:r>
          </a:p>
        </p:txBody>
      </p:sp>
    </p:spTree>
    <p:extLst>
      <p:ext uri="{BB962C8B-B14F-4D97-AF65-F5344CB8AC3E}">
        <p14:creationId xmlns:p14="http://schemas.microsoft.com/office/powerpoint/2010/main" val="13879703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Main Content (2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solidFill>
                  <a:schemeClr val="accent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518160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5953494" y="2286000"/>
            <a:ext cx="5181600" cy="39862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AB383D87-3106-974D-8F9F-F1F998F8511C}"/>
              </a:ext>
            </a:extLst>
          </p:cNvPr>
          <p:cNvCxnSpPr>
            <a:cxnSpLocks/>
          </p:cNvCxnSpPr>
          <p:nvPr userDrawn="1"/>
        </p:nvCxnSpPr>
        <p:spPr>
          <a:xfrm>
            <a:off x="5790313" y="2273968"/>
            <a:ext cx="0" cy="399824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46499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5" name="Footer Placeholder 4">
            <a:extLst>
              <a:ext uri="{FF2B5EF4-FFF2-40B4-BE49-F238E27FC236}">
                <a16:creationId xmlns:a16="http://schemas.microsoft.com/office/drawing/2014/main" id="{3BBFD1E2-2EBE-CAB8-91B4-1C70A58B5DCD}"/>
              </a:ext>
            </a:extLst>
          </p:cNvPr>
          <p:cNvSpPr>
            <a:spLocks noGrp="1"/>
          </p:cNvSpPr>
          <p:nvPr>
            <p:ph type="ftr" sz="quarter" idx="3"/>
          </p:nvPr>
        </p:nvSpPr>
        <p:spPr>
          <a:xfrm>
            <a:off x="391160" y="6444942"/>
            <a:ext cx="4114800" cy="365125"/>
          </a:xfrm>
          <a:prstGeom prst="rect">
            <a:avLst/>
          </a:prstGeom>
        </p:spPr>
        <p:txBody>
          <a:bodyPr vert="horz" lIns="91440" tIns="45720" rIns="91440" bIns="45720" rtlCol="0" anchor="ctr"/>
          <a:lstStyle>
            <a:lvl1pPr algn="l">
              <a:defRPr sz="1200" b="1" i="0">
                <a:solidFill>
                  <a:srgbClr val="1430C0"/>
                </a:solidFill>
                <a:latin typeface="Ballinger Bold" pitchFamily="2" charset="77"/>
                <a:cs typeface="Arial" panose="020B0604020202020204" pitchFamily="34" charset="0"/>
              </a:defRPr>
            </a:lvl1pPr>
          </a:lstStyle>
          <a:p>
            <a:r>
              <a:rPr lang="en-US"/>
              <a:t>www.nachc.org</a:t>
            </a:r>
          </a:p>
        </p:txBody>
      </p:sp>
    </p:spTree>
    <p:extLst>
      <p:ext uri="{BB962C8B-B14F-4D97-AF65-F5344CB8AC3E}">
        <p14:creationId xmlns:p14="http://schemas.microsoft.com/office/powerpoint/2010/main" val="7210806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3200396" cy="3886200"/>
          </a:xfrm>
        </p:spPr>
        <p:txBody>
          <a:bodyPr/>
          <a:lstStyle>
            <a:lvl1pPr marL="0" indent="0">
              <a:buNone/>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A85D8ACB-B974-1047-816A-673D09EAC9C7}"/>
              </a:ext>
            </a:extLst>
          </p:cNvPr>
          <p:cNvCxnSpPr>
            <a:cxnSpLocks/>
          </p:cNvCxnSpPr>
          <p:nvPr userDrawn="1"/>
        </p:nvCxnSpPr>
        <p:spPr>
          <a:xfrm>
            <a:off x="7912150"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378529" y="2286000"/>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70076" y="2286000"/>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a:cxnSpLocks/>
          </p:cNvCxnSpPr>
          <p:nvPr userDrawn="1"/>
        </p:nvCxnSpPr>
        <p:spPr>
          <a:xfrm>
            <a:off x="4008572"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61127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Main Content (image + tex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E29CD9-D1C3-E946-B59C-D2911089A6BA}"/>
              </a:ext>
            </a:extLst>
          </p:cNvPr>
          <p:cNvSpPr>
            <a:spLocks noGrp="1"/>
          </p:cNvSpPr>
          <p:nvPr>
            <p:ph sz="half" idx="2"/>
          </p:nvPr>
        </p:nvSpPr>
        <p:spPr>
          <a:xfrm>
            <a:off x="6624714" y="446049"/>
            <a:ext cx="5181600" cy="58349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a:extLst>
              <a:ext uri="{FF2B5EF4-FFF2-40B4-BE49-F238E27FC236}">
                <a16:creationId xmlns:a16="http://schemas.microsoft.com/office/drawing/2014/main" id="{547ECB49-6F78-3A4C-A67B-F5B264C9B7F0}"/>
              </a:ext>
            </a:extLst>
          </p:cNvPr>
          <p:cNvSpPr txBox="1">
            <a:spLocks/>
          </p:cNvSpPr>
          <p:nvPr userDrawn="1"/>
        </p:nvSpPr>
        <p:spPr>
          <a:xfrm>
            <a:off x="7881558" y="6492875"/>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1200" b="1" i="0" kern="1200">
                <a:solidFill>
                  <a:srgbClr val="2AB9DD"/>
                </a:solidFill>
                <a:latin typeface="Sofia Pro" pitchFamily="2"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37762785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p:bg>
      <p:bgPr>
        <a:solidFill>
          <a:srgbClr val="59CBFF"/>
        </a:solidFill>
        <a:effectLst/>
      </p:bgPr>
    </p:bg>
    <p:spTree>
      <p:nvGrpSpPr>
        <p:cNvPr id="1" name=""/>
        <p:cNvGrpSpPr/>
        <p:nvPr/>
      </p:nvGrpSpPr>
      <p:grpSpPr>
        <a:xfrm>
          <a:off x="0" y="0"/>
          <a:ext cx="0" cy="0"/>
          <a:chOff x="0" y="0"/>
          <a:chExt cx="0" cy="0"/>
        </a:xfrm>
      </p:grpSpPr>
      <p:sp>
        <p:nvSpPr>
          <p:cNvPr id="4" name="Round Single Corner Rectangle 3">
            <a:extLst>
              <a:ext uri="{FF2B5EF4-FFF2-40B4-BE49-F238E27FC236}">
                <a16:creationId xmlns:a16="http://schemas.microsoft.com/office/drawing/2014/main" id="{CE2D791B-6849-08D9-621D-8ECC1A46C044}"/>
              </a:ext>
            </a:extLst>
          </p:cNvPr>
          <p:cNvSpPr/>
          <p:nvPr userDrawn="1"/>
        </p:nvSpPr>
        <p:spPr>
          <a:xfrm flipH="1">
            <a:off x="264695" y="266095"/>
            <a:ext cx="8191318" cy="6325809"/>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782132" y="1949116"/>
            <a:ext cx="6376657" cy="4220389"/>
          </a:xfrm>
        </p:spPr>
        <p:txBody>
          <a:bodyPr anchor="t">
            <a:normAutofit/>
          </a:bodyPr>
          <a:lstStyle>
            <a:lvl1pPr algn="l">
              <a:lnSpc>
                <a:spcPct val="100000"/>
              </a:lnSpc>
              <a:defRPr sz="3600" b="0">
                <a:solidFill>
                  <a:srgbClr val="1430C0"/>
                </a:solidFill>
              </a:defRPr>
            </a:lvl1pPr>
          </a:lstStyle>
          <a:p>
            <a:r>
              <a:rPr lang="en-US"/>
              <a:t>Click to edit Master title style</a:t>
            </a:r>
          </a:p>
        </p:txBody>
      </p:sp>
      <p:sp>
        <p:nvSpPr>
          <p:cNvPr id="3" name="Title 1">
            <a:extLst>
              <a:ext uri="{FF2B5EF4-FFF2-40B4-BE49-F238E27FC236}">
                <a16:creationId xmlns:a16="http://schemas.microsoft.com/office/drawing/2014/main" id="{FC0B2A72-2D1A-6B8A-2782-FC98604BD95E}"/>
              </a:ext>
            </a:extLst>
          </p:cNvPr>
          <p:cNvSpPr txBox="1">
            <a:spLocks/>
          </p:cNvSpPr>
          <p:nvPr userDrawn="1"/>
        </p:nvSpPr>
        <p:spPr>
          <a:xfrm>
            <a:off x="782132" y="1133663"/>
            <a:ext cx="1620173" cy="16122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0" i="0" kern="1200" spc="0" baseline="0">
                <a:solidFill>
                  <a:schemeClr val="bg1"/>
                </a:solidFill>
                <a:latin typeface="Ballinger Bold" pitchFamily="2" charset="77"/>
                <a:ea typeface="+mj-ea"/>
                <a:cs typeface="Arial" panose="020B0604020202020204" pitchFamily="34" charset="0"/>
              </a:defRPr>
            </a:lvl1pPr>
          </a:lstStyle>
          <a:p>
            <a:r>
              <a:rPr lang="en-US" sz="15000">
                <a:solidFill>
                  <a:srgbClr val="FFBD52"/>
                </a:solidFill>
              </a:rPr>
              <a:t>“</a:t>
            </a:r>
          </a:p>
        </p:txBody>
      </p:sp>
    </p:spTree>
    <p:extLst>
      <p:ext uri="{BB962C8B-B14F-4D97-AF65-F5344CB8AC3E}">
        <p14:creationId xmlns:p14="http://schemas.microsoft.com/office/powerpoint/2010/main" val="26591458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Quote">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782132" y="1949116"/>
            <a:ext cx="6376657" cy="4220389"/>
          </a:xfrm>
        </p:spPr>
        <p:txBody>
          <a:bodyPr anchor="t">
            <a:normAutofit/>
          </a:bodyPr>
          <a:lstStyle>
            <a:lvl1pPr algn="l">
              <a:lnSpc>
                <a:spcPct val="100000"/>
              </a:lnSpc>
              <a:defRPr sz="3600" b="0">
                <a:solidFill>
                  <a:schemeClr val="bg1"/>
                </a:solidFill>
              </a:defRPr>
            </a:lvl1pPr>
          </a:lstStyle>
          <a:p>
            <a:r>
              <a:rPr lang="en-US"/>
              <a:t>Click to edit Master title style</a:t>
            </a:r>
          </a:p>
        </p:txBody>
      </p:sp>
      <p:sp>
        <p:nvSpPr>
          <p:cNvPr id="3" name="Title 1">
            <a:extLst>
              <a:ext uri="{FF2B5EF4-FFF2-40B4-BE49-F238E27FC236}">
                <a16:creationId xmlns:a16="http://schemas.microsoft.com/office/drawing/2014/main" id="{FC0B2A72-2D1A-6B8A-2782-FC98604BD95E}"/>
              </a:ext>
            </a:extLst>
          </p:cNvPr>
          <p:cNvSpPr txBox="1">
            <a:spLocks/>
          </p:cNvSpPr>
          <p:nvPr userDrawn="1"/>
        </p:nvSpPr>
        <p:spPr>
          <a:xfrm>
            <a:off x="782132" y="1133663"/>
            <a:ext cx="1620173" cy="16122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0" i="0" kern="1200" spc="0" baseline="0">
                <a:solidFill>
                  <a:schemeClr val="bg1"/>
                </a:solidFill>
                <a:latin typeface="Ballinger Bold" pitchFamily="2" charset="77"/>
                <a:ea typeface="+mj-ea"/>
                <a:cs typeface="Arial" panose="020B0604020202020204" pitchFamily="34" charset="0"/>
              </a:defRPr>
            </a:lvl1pPr>
          </a:lstStyle>
          <a:p>
            <a:r>
              <a:rPr lang="en-US" sz="15000">
                <a:solidFill>
                  <a:srgbClr val="FFED5E"/>
                </a:solidFill>
              </a:rPr>
              <a:t>“</a:t>
            </a:r>
          </a:p>
        </p:txBody>
      </p:sp>
    </p:spTree>
    <p:extLst>
      <p:ext uri="{BB962C8B-B14F-4D97-AF65-F5344CB8AC3E}">
        <p14:creationId xmlns:p14="http://schemas.microsoft.com/office/powerpoint/2010/main" val="1220136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mint">
    <p:bg>
      <p:bgPr>
        <a:solidFill>
          <a:srgbClr val="54E9B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782132" y="1949116"/>
            <a:ext cx="6376657" cy="4220389"/>
          </a:xfrm>
        </p:spPr>
        <p:txBody>
          <a:bodyPr anchor="t">
            <a:normAutofit/>
          </a:bodyPr>
          <a:lstStyle>
            <a:lvl1pPr algn="l">
              <a:lnSpc>
                <a:spcPct val="100000"/>
              </a:lnSpc>
              <a:defRPr sz="3600" b="0">
                <a:solidFill>
                  <a:srgbClr val="1430C0"/>
                </a:solidFill>
              </a:defRPr>
            </a:lvl1pPr>
          </a:lstStyle>
          <a:p>
            <a:r>
              <a:rPr lang="en-US"/>
              <a:t>Click to edit Master title style</a:t>
            </a:r>
          </a:p>
        </p:txBody>
      </p:sp>
      <p:sp>
        <p:nvSpPr>
          <p:cNvPr id="3" name="Title 1">
            <a:extLst>
              <a:ext uri="{FF2B5EF4-FFF2-40B4-BE49-F238E27FC236}">
                <a16:creationId xmlns:a16="http://schemas.microsoft.com/office/drawing/2014/main" id="{FC0B2A72-2D1A-6B8A-2782-FC98604BD95E}"/>
              </a:ext>
            </a:extLst>
          </p:cNvPr>
          <p:cNvSpPr txBox="1">
            <a:spLocks/>
          </p:cNvSpPr>
          <p:nvPr userDrawn="1"/>
        </p:nvSpPr>
        <p:spPr>
          <a:xfrm>
            <a:off x="782132" y="1133663"/>
            <a:ext cx="1620173" cy="16122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0" i="0" kern="1200" spc="0" baseline="0">
                <a:solidFill>
                  <a:schemeClr val="bg1"/>
                </a:solidFill>
                <a:latin typeface="Ballinger Bold" pitchFamily="2" charset="77"/>
                <a:ea typeface="+mj-ea"/>
                <a:cs typeface="Arial" panose="020B0604020202020204" pitchFamily="34" charset="0"/>
              </a:defRPr>
            </a:lvl1pPr>
          </a:lstStyle>
          <a:p>
            <a:r>
              <a:rPr lang="en-US" sz="15000">
                <a:solidFill>
                  <a:srgbClr val="1430C0"/>
                </a:solidFill>
              </a:rPr>
              <a:t>“</a:t>
            </a:r>
          </a:p>
        </p:txBody>
      </p:sp>
    </p:spTree>
    <p:extLst>
      <p:ext uri="{BB962C8B-B14F-4D97-AF65-F5344CB8AC3E}">
        <p14:creationId xmlns:p14="http://schemas.microsoft.com/office/powerpoint/2010/main" val="958363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honey">
    <p:bg>
      <p:bgPr>
        <a:solidFill>
          <a:srgbClr val="FFBD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782132" y="1949116"/>
            <a:ext cx="6376657" cy="4220389"/>
          </a:xfrm>
        </p:spPr>
        <p:txBody>
          <a:bodyPr anchor="t">
            <a:normAutofit/>
          </a:bodyPr>
          <a:lstStyle>
            <a:lvl1pPr algn="l">
              <a:lnSpc>
                <a:spcPct val="100000"/>
              </a:lnSpc>
              <a:defRPr sz="3600" b="0">
                <a:solidFill>
                  <a:srgbClr val="1430C0"/>
                </a:solidFill>
              </a:defRPr>
            </a:lvl1pPr>
          </a:lstStyle>
          <a:p>
            <a:r>
              <a:rPr lang="en-US"/>
              <a:t>Click to edit Master title style</a:t>
            </a:r>
          </a:p>
        </p:txBody>
      </p:sp>
      <p:sp>
        <p:nvSpPr>
          <p:cNvPr id="3" name="Title 1">
            <a:extLst>
              <a:ext uri="{FF2B5EF4-FFF2-40B4-BE49-F238E27FC236}">
                <a16:creationId xmlns:a16="http://schemas.microsoft.com/office/drawing/2014/main" id="{FC0B2A72-2D1A-6B8A-2782-FC98604BD95E}"/>
              </a:ext>
            </a:extLst>
          </p:cNvPr>
          <p:cNvSpPr txBox="1">
            <a:spLocks/>
          </p:cNvSpPr>
          <p:nvPr userDrawn="1"/>
        </p:nvSpPr>
        <p:spPr>
          <a:xfrm>
            <a:off x="782132" y="1133663"/>
            <a:ext cx="1620173" cy="161223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0" i="0" kern="1200" spc="0" baseline="0">
                <a:solidFill>
                  <a:schemeClr val="bg1"/>
                </a:solidFill>
                <a:latin typeface="Ballinger Bold" pitchFamily="2" charset="77"/>
                <a:ea typeface="+mj-ea"/>
                <a:cs typeface="Arial" panose="020B0604020202020204" pitchFamily="34" charset="0"/>
              </a:defRPr>
            </a:lvl1pPr>
          </a:lstStyle>
          <a:p>
            <a:r>
              <a:rPr lang="en-US" sz="15000">
                <a:solidFill>
                  <a:srgbClr val="1430C0"/>
                </a:solidFill>
              </a:rPr>
              <a:t>“</a:t>
            </a:r>
          </a:p>
        </p:txBody>
      </p:sp>
    </p:spTree>
    <p:extLst>
      <p:ext uri="{BB962C8B-B14F-4D97-AF65-F5344CB8AC3E}">
        <p14:creationId xmlns:p14="http://schemas.microsoft.com/office/powerpoint/2010/main" val="2192398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Divider Slide-blue">
    <p:bg>
      <p:bgPr>
        <a:solidFill>
          <a:schemeClr val="accent2"/>
        </a:solidFill>
        <a:effectLst/>
      </p:bgPr>
    </p:bg>
    <p:spTree>
      <p:nvGrpSpPr>
        <p:cNvPr id="1" name=""/>
        <p:cNvGrpSpPr/>
        <p:nvPr/>
      </p:nvGrpSpPr>
      <p:grpSpPr>
        <a:xfrm>
          <a:off x="0" y="0"/>
          <a:ext cx="0" cy="0"/>
          <a:chOff x="0" y="0"/>
          <a:chExt cx="0" cy="0"/>
        </a:xfrm>
      </p:grpSpPr>
      <p:sp>
        <p:nvSpPr>
          <p:cNvPr id="3" name="Round Single Corner Rectangle 2">
            <a:extLst>
              <a:ext uri="{FF2B5EF4-FFF2-40B4-BE49-F238E27FC236}">
                <a16:creationId xmlns:a16="http://schemas.microsoft.com/office/drawing/2014/main" id="{66B71FBA-CB6C-93AD-4137-B609176AA0E0}"/>
              </a:ext>
            </a:extLst>
          </p:cNvPr>
          <p:cNvSpPr/>
          <p:nvPr userDrawn="1"/>
        </p:nvSpPr>
        <p:spPr>
          <a:xfrm>
            <a:off x="0" y="266095"/>
            <a:ext cx="11911263" cy="6325809"/>
          </a:xfrm>
          <a:prstGeom prst="round1Rect">
            <a:avLst/>
          </a:prstGeom>
          <a:solidFill>
            <a:schemeClr val="bg1">
              <a:alpha val="14891"/>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chemeClr val="bg1"/>
                </a:solidFill>
              </a:defRPr>
            </a:lvl1pPr>
          </a:lstStyle>
          <a:p>
            <a:r>
              <a:rPr lang="en-US"/>
              <a:t>Click to edit Master title style</a:t>
            </a:r>
          </a:p>
        </p:txBody>
      </p:sp>
    </p:spTree>
    <p:extLst>
      <p:ext uri="{BB962C8B-B14F-4D97-AF65-F5344CB8AC3E}">
        <p14:creationId xmlns:p14="http://schemas.microsoft.com/office/powerpoint/2010/main" val="25851910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ivider Slide-mint">
    <p:bg>
      <p:bgPr>
        <a:solidFill>
          <a:srgbClr val="54E9B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rgbClr val="1430C0"/>
                </a:solidFill>
              </a:defRPr>
            </a:lvl1pPr>
          </a:lstStyle>
          <a:p>
            <a:r>
              <a:rPr lang="en-US"/>
              <a:t>Click to edit Master title style</a:t>
            </a:r>
          </a:p>
        </p:txBody>
      </p:sp>
    </p:spTree>
    <p:extLst>
      <p:ext uri="{BB962C8B-B14F-4D97-AF65-F5344CB8AC3E}">
        <p14:creationId xmlns:p14="http://schemas.microsoft.com/office/powerpoint/2010/main" val="41345105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ivider Slide-honey">
    <p:bg>
      <p:bgPr>
        <a:solidFill>
          <a:srgbClr val="FFBD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rgbClr val="1430C0"/>
                </a:solidFill>
              </a:defRPr>
            </a:lvl1pPr>
          </a:lstStyle>
          <a:p>
            <a:r>
              <a:rPr lang="en-US"/>
              <a:t>Click to edit Master title style</a:t>
            </a:r>
          </a:p>
        </p:txBody>
      </p:sp>
    </p:spTree>
    <p:extLst>
      <p:ext uri="{BB962C8B-B14F-4D97-AF65-F5344CB8AC3E}">
        <p14:creationId xmlns:p14="http://schemas.microsoft.com/office/powerpoint/2010/main" val="11984874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Divider Slide-light-mint">
    <p:bg>
      <p:bgPr>
        <a:solidFill>
          <a:srgbClr val="EEF8E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rgbClr val="1430C0"/>
                </a:solidFill>
              </a:defRPr>
            </a:lvl1pPr>
          </a:lstStyle>
          <a:p>
            <a:r>
              <a:rPr lang="en-US"/>
              <a:t>Click to edit Master title style</a:t>
            </a:r>
          </a:p>
        </p:txBody>
      </p:sp>
    </p:spTree>
    <p:extLst>
      <p:ext uri="{BB962C8B-B14F-4D97-AF65-F5344CB8AC3E}">
        <p14:creationId xmlns:p14="http://schemas.microsoft.com/office/powerpoint/2010/main" val="41955772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ivider Slide-yellow">
    <p:bg>
      <p:bgPr>
        <a:solidFill>
          <a:srgbClr val="FFED5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rgbClr val="1430C0"/>
                </a:solidFill>
              </a:defRPr>
            </a:lvl1pPr>
          </a:lstStyle>
          <a:p>
            <a:r>
              <a:rPr lang="en-US"/>
              <a:t>Click to edit Master title style</a:t>
            </a:r>
          </a:p>
        </p:txBody>
      </p:sp>
    </p:spTree>
    <p:extLst>
      <p:ext uri="{BB962C8B-B14F-4D97-AF65-F5344CB8AC3E}">
        <p14:creationId xmlns:p14="http://schemas.microsoft.com/office/powerpoint/2010/main" val="23650718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ivider Slide-yellow">
    <p:bg>
      <p:bgPr>
        <a:solidFill>
          <a:srgbClr val="59CB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2D6AD-3AAA-CF4B-B8E4-387CD0506A44}"/>
              </a:ext>
            </a:extLst>
          </p:cNvPr>
          <p:cNvSpPr>
            <a:spLocks noGrp="1"/>
          </p:cNvSpPr>
          <p:nvPr>
            <p:ph type="title"/>
          </p:nvPr>
        </p:nvSpPr>
        <p:spPr>
          <a:xfrm>
            <a:off x="1864974" y="2002631"/>
            <a:ext cx="8462052" cy="2852737"/>
          </a:xfrm>
        </p:spPr>
        <p:txBody>
          <a:bodyPr anchor="ctr">
            <a:normAutofit/>
          </a:bodyPr>
          <a:lstStyle>
            <a:lvl1pPr algn="ctr">
              <a:lnSpc>
                <a:spcPct val="80000"/>
              </a:lnSpc>
              <a:defRPr sz="5400" b="0">
                <a:solidFill>
                  <a:srgbClr val="1430C0"/>
                </a:solidFill>
              </a:defRPr>
            </a:lvl1pPr>
          </a:lstStyle>
          <a:p>
            <a:r>
              <a:rPr lang="en-US"/>
              <a:t>Click to edit Master title style</a:t>
            </a:r>
          </a:p>
        </p:txBody>
      </p:sp>
    </p:spTree>
    <p:extLst>
      <p:ext uri="{BB962C8B-B14F-4D97-AF65-F5344CB8AC3E}">
        <p14:creationId xmlns:p14="http://schemas.microsoft.com/office/powerpoint/2010/main" val="415227324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41869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822964-0534-769F-8E0C-6C3A5465CDE1}"/>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83EA2629-FD75-B923-1642-5AA0F4285562}"/>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6" name="Shape 1">
            <a:extLst>
              <a:ext uri="{FF2B5EF4-FFF2-40B4-BE49-F238E27FC236}">
                <a16:creationId xmlns:a16="http://schemas.microsoft.com/office/drawing/2014/main" id="{4B7EC1BD-7DCD-323E-444D-C680E0CB1C1E}"/>
              </a:ext>
            </a:extLst>
          </p:cNvPr>
          <p:cNvSpPr/>
          <p:nvPr userDrawn="1"/>
        </p:nvSpPr>
        <p:spPr>
          <a:xfrm>
            <a:off x="3417904" y="0"/>
            <a:ext cx="8780498" cy="6858000"/>
          </a:xfrm>
          <a:prstGeom prst="rect">
            <a:avLst/>
          </a:prstGeom>
          <a:solidFill>
            <a:srgbClr val="182469">
              <a:alpha val="54902"/>
            </a:srgbClr>
          </a:solidFill>
          <a:ln/>
        </p:spPr>
        <p:txBody>
          <a:bodyPr/>
          <a:lstStyle/>
          <a:p>
            <a:endParaRPr lang="en-US"/>
          </a:p>
        </p:txBody>
      </p:sp>
      <p:sp>
        <p:nvSpPr>
          <p:cNvPr id="7" name="Shape 1">
            <a:extLst>
              <a:ext uri="{FF2B5EF4-FFF2-40B4-BE49-F238E27FC236}">
                <a16:creationId xmlns:a16="http://schemas.microsoft.com/office/drawing/2014/main" id="{DD1F5A97-F2EC-FA4C-77FF-3ECF20C538A2}"/>
              </a:ext>
            </a:extLst>
          </p:cNvPr>
          <p:cNvSpPr/>
          <p:nvPr userDrawn="1"/>
        </p:nvSpPr>
        <p:spPr>
          <a:xfrm>
            <a:off x="3424610" y="0"/>
            <a:ext cx="8780497" cy="6858001"/>
          </a:xfrm>
          <a:prstGeom prst="rect">
            <a:avLst/>
          </a:prstGeom>
          <a:solidFill>
            <a:srgbClr val="182469">
              <a:alpha val="54902"/>
            </a:srgbClr>
          </a:solidFill>
          <a:ln/>
        </p:spPr>
        <p:txBody>
          <a:bodyPr/>
          <a:lstStyle/>
          <a:p>
            <a:endParaRPr lang="en-US" dirty="0"/>
          </a:p>
        </p:txBody>
      </p:sp>
      <p:sp>
        <p:nvSpPr>
          <p:cNvPr id="8" name="Text 6">
            <a:extLst>
              <a:ext uri="{FF2B5EF4-FFF2-40B4-BE49-F238E27FC236}">
                <a16:creationId xmlns:a16="http://schemas.microsoft.com/office/drawing/2014/main" id="{515165D8-1687-9189-065F-6A015ED91508}"/>
              </a:ext>
            </a:extLst>
          </p:cNvPr>
          <p:cNvSpPr/>
          <p:nvPr userDrawn="1"/>
        </p:nvSpPr>
        <p:spPr>
          <a:xfrm>
            <a:off x="6953416" y="6163056"/>
            <a:ext cx="4501578" cy="457200"/>
          </a:xfrm>
          <a:prstGeom prst="rect">
            <a:avLst/>
          </a:prstGeom>
          <a:noFill/>
          <a:ln/>
        </p:spPr>
        <p:txBody>
          <a:bodyPr wrap="square" lIns="0" tIns="0" rIns="0" bIns="0" rtlCol="0" anchor="ctr"/>
          <a:lstStyle/>
          <a:p>
            <a:pPr marL="0" indent="0" algn="l">
              <a:buNone/>
            </a:pPr>
            <a:r>
              <a:rPr lang="en-US" sz="1600" b="1" dirty="0">
                <a:solidFill>
                  <a:srgbClr val="FFFFFF"/>
                </a:solidFill>
                <a:latin typeface="Calibri" pitchFamily="34" charset="0"/>
                <a:ea typeface="Calibri" pitchFamily="34" charset="-122"/>
                <a:cs typeface="Calibri" pitchFamily="34" charset="-120"/>
              </a:rPr>
              <a:t>September 16–18, 2026</a:t>
            </a:r>
            <a:r>
              <a:rPr lang="en-US" sz="1600" dirty="0">
                <a:solidFill>
                  <a:srgbClr val="C9A24B"/>
                </a:solidFill>
                <a:latin typeface="Calibri" pitchFamily="34" charset="0"/>
                <a:ea typeface="Calibri" pitchFamily="34" charset="-122"/>
                <a:cs typeface="Calibri" pitchFamily="34" charset="-120"/>
              </a:rPr>
              <a:t>     </a:t>
            </a:r>
            <a:r>
              <a:rPr lang="en-US" sz="1600" dirty="0">
                <a:solidFill>
                  <a:schemeClr val="bg1"/>
                </a:solidFill>
                <a:latin typeface="Calibri" pitchFamily="34" charset="0"/>
                <a:ea typeface="Calibri" pitchFamily="34" charset="-122"/>
                <a:cs typeface="Calibri" pitchFamily="34" charset="-120"/>
              </a:rPr>
              <a:t> |      </a:t>
            </a:r>
            <a:r>
              <a:rPr lang="en-US" sz="1600" dirty="0">
                <a:solidFill>
                  <a:srgbClr val="E9E4D8"/>
                </a:solidFill>
                <a:latin typeface="Calibri" pitchFamily="34" charset="0"/>
                <a:ea typeface="Calibri" pitchFamily="34" charset="-122"/>
                <a:cs typeface="Calibri" pitchFamily="34" charset="-120"/>
              </a:rPr>
              <a:t>Williamsburg, Virginia</a:t>
            </a:r>
            <a:endParaRPr lang="en-US" sz="1600" dirty="0"/>
          </a:p>
        </p:txBody>
      </p:sp>
      <p:pic>
        <p:nvPicPr>
          <p:cNvPr id="9" name="Picture 8">
            <a:extLst>
              <a:ext uri="{FF2B5EF4-FFF2-40B4-BE49-F238E27FC236}">
                <a16:creationId xmlns:a16="http://schemas.microsoft.com/office/drawing/2014/main" id="{0C5536F3-9985-50B1-6725-45B46C39FB86}"/>
              </a:ext>
            </a:extLst>
          </p:cNvPr>
          <p:cNvPicPr>
            <a:picLocks noChangeAspect="1"/>
          </p:cNvPicPr>
          <p:nvPr userDrawn="1"/>
        </p:nvPicPr>
        <p:blipFill>
          <a:blip r:embed="rId3"/>
          <a:stretch>
            <a:fillRect/>
          </a:stretch>
        </p:blipFill>
        <p:spPr>
          <a:xfrm>
            <a:off x="9411880" y="120957"/>
            <a:ext cx="2620370" cy="1208011"/>
          </a:xfrm>
          <a:prstGeom prst="rect">
            <a:avLst/>
          </a:prstGeom>
        </p:spPr>
      </p:pic>
      <p:sp>
        <p:nvSpPr>
          <p:cNvPr id="10" name="Shape 0">
            <a:extLst>
              <a:ext uri="{FF2B5EF4-FFF2-40B4-BE49-F238E27FC236}">
                <a16:creationId xmlns:a16="http://schemas.microsoft.com/office/drawing/2014/main" id="{589505AF-79A6-627F-70CC-CD7E70C3DFAF}"/>
              </a:ext>
            </a:extLst>
          </p:cNvPr>
          <p:cNvSpPr/>
          <p:nvPr userDrawn="1"/>
        </p:nvSpPr>
        <p:spPr>
          <a:xfrm rot="5400000" flipV="1">
            <a:off x="-16366" y="3359297"/>
            <a:ext cx="6857999" cy="139405"/>
          </a:xfrm>
          <a:prstGeom prst="rect">
            <a:avLst/>
          </a:prstGeom>
          <a:solidFill>
            <a:srgbClr val="A6CE39"/>
          </a:solidFill>
          <a:ln/>
          <a:effectLst>
            <a:outerShdw blurRad="50800" dist="38100" dir="2700000" algn="tl" rotWithShape="0">
              <a:prstClr val="black">
                <a:alpha val="40000"/>
              </a:prstClr>
            </a:outerShdw>
          </a:effectLst>
        </p:spPr>
        <p:txBody>
          <a:bodyPr/>
          <a:lstStyle/>
          <a:p>
            <a:endParaRPr lang="en-US"/>
          </a:p>
        </p:txBody>
      </p:sp>
    </p:spTree>
    <p:extLst>
      <p:ext uri="{BB962C8B-B14F-4D97-AF65-F5344CB8AC3E}">
        <p14:creationId xmlns:p14="http://schemas.microsoft.com/office/powerpoint/2010/main" val="47289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2BF3B59-20EB-BA58-EB48-49DBFC29A847}"/>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2" name="Title 1">
            <a:extLst>
              <a:ext uri="{FF2B5EF4-FFF2-40B4-BE49-F238E27FC236}">
                <a16:creationId xmlns:a16="http://schemas.microsoft.com/office/drawing/2014/main" id="{A7C248B4-B270-26FF-4F05-9B031FC2B5C4}"/>
              </a:ext>
            </a:extLst>
          </p:cNvPr>
          <p:cNvSpPr>
            <a:spLocks noGrp="1"/>
          </p:cNvSpPr>
          <p:nvPr>
            <p:ph type="title"/>
          </p:nvPr>
        </p:nvSpPr>
        <p:spPr>
          <a:xfrm>
            <a:off x="754144" y="365125"/>
            <a:ext cx="10599656" cy="1325563"/>
          </a:xfrm>
          <a:prstGeom prst="rect">
            <a:avLst/>
          </a:prstGeom>
        </p:spPr>
        <p:txBody>
          <a:bodyPr/>
          <a:lstStyle>
            <a:lvl1pPr>
              <a:defRPr>
                <a:latin typeface="+mn-lt"/>
              </a:defRPr>
            </a:lvl1pPr>
          </a:lstStyle>
          <a:p>
            <a:r>
              <a:rPr lang="en-US" dirty="0"/>
              <a:t>Click to edit Master title style</a:t>
            </a:r>
          </a:p>
        </p:txBody>
      </p:sp>
      <p:sp>
        <p:nvSpPr>
          <p:cNvPr id="3" name="Shape 0">
            <a:extLst>
              <a:ext uri="{FF2B5EF4-FFF2-40B4-BE49-F238E27FC236}">
                <a16:creationId xmlns:a16="http://schemas.microsoft.com/office/drawing/2014/main" id="{7DA1D5B6-ADE8-B248-BDFF-33E167F889FE}"/>
              </a:ext>
            </a:extLst>
          </p:cNvPr>
          <p:cNvSpPr/>
          <p:nvPr userDrawn="1"/>
        </p:nvSpPr>
        <p:spPr>
          <a:xfrm>
            <a:off x="0" y="0"/>
            <a:ext cx="12191695" cy="164592"/>
          </a:xfrm>
          <a:prstGeom prst="rect">
            <a:avLst/>
          </a:prstGeom>
          <a:solidFill>
            <a:srgbClr val="A6CE39"/>
          </a:solidFill>
          <a:ln/>
        </p:spPr>
        <p:txBody>
          <a:bodyPr/>
          <a:lstStyle/>
          <a:p>
            <a:endParaRPr lang="en-US"/>
          </a:p>
        </p:txBody>
      </p:sp>
      <p:sp>
        <p:nvSpPr>
          <p:cNvPr id="4" name="Shape 22">
            <a:extLst>
              <a:ext uri="{FF2B5EF4-FFF2-40B4-BE49-F238E27FC236}">
                <a16:creationId xmlns:a16="http://schemas.microsoft.com/office/drawing/2014/main" id="{26BEA4CA-4229-6A01-6390-4F4BC3A67F7B}"/>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5" name="Text 26">
            <a:extLst>
              <a:ext uri="{FF2B5EF4-FFF2-40B4-BE49-F238E27FC236}">
                <a16:creationId xmlns:a16="http://schemas.microsoft.com/office/drawing/2014/main" id="{CB9AAB27-D1A8-DBFC-BE39-D573B0FD4E0E}"/>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6" name="Picture 5">
            <a:extLst>
              <a:ext uri="{FF2B5EF4-FFF2-40B4-BE49-F238E27FC236}">
                <a16:creationId xmlns:a16="http://schemas.microsoft.com/office/drawing/2014/main" id="{4C91086F-E411-1822-D281-2A33FFF911C7}"/>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7" name="Text 6">
            <a:extLst>
              <a:ext uri="{FF2B5EF4-FFF2-40B4-BE49-F238E27FC236}">
                <a16:creationId xmlns:a16="http://schemas.microsoft.com/office/drawing/2014/main" id="{C91148A3-3B2F-9790-6C77-564EA21C60FD}"/>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8" name="Text 4">
            <a:extLst>
              <a:ext uri="{FF2B5EF4-FFF2-40B4-BE49-F238E27FC236}">
                <a16:creationId xmlns:a16="http://schemas.microsoft.com/office/drawing/2014/main" id="{8AE195B2-A116-7F7C-DFC1-5BFBB2CB8BA8}"/>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7953EF6A-E595-AC11-9289-5E7718D8286E}"/>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9010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3E603-AD60-0746-F2A3-2927DA0AAB90}"/>
              </a:ext>
            </a:extLst>
          </p:cNvPr>
          <p:cNvSpPr>
            <a:spLocks noGrp="1"/>
          </p:cNvSpPr>
          <p:nvPr>
            <p:ph type="title"/>
          </p:nvPr>
        </p:nvSpPr>
        <p:spPr>
          <a:xfrm>
            <a:off x="754144" y="365125"/>
            <a:ext cx="10599656" cy="1325563"/>
          </a:xfrm>
          <a:prstGeom prst="rect">
            <a:avLst/>
          </a:prstGeom>
        </p:spPr>
        <p:txBody>
          <a:bodyPr/>
          <a:lstStyle>
            <a:lvl1pPr>
              <a:defRPr b="1"/>
            </a:lvl1pPr>
          </a:lstStyle>
          <a:p>
            <a:r>
              <a:rPr lang="en-US"/>
              <a:t>Click to edit Master title style</a:t>
            </a:r>
          </a:p>
        </p:txBody>
      </p:sp>
      <p:sp>
        <p:nvSpPr>
          <p:cNvPr id="3" name="Shape 0">
            <a:extLst>
              <a:ext uri="{FF2B5EF4-FFF2-40B4-BE49-F238E27FC236}">
                <a16:creationId xmlns:a16="http://schemas.microsoft.com/office/drawing/2014/main" id="{4FBB7155-76C9-2D36-A82E-16DCEC320371}"/>
              </a:ext>
            </a:extLst>
          </p:cNvPr>
          <p:cNvSpPr/>
          <p:nvPr userDrawn="1"/>
        </p:nvSpPr>
        <p:spPr>
          <a:xfrm>
            <a:off x="0" y="0"/>
            <a:ext cx="12191695" cy="164592"/>
          </a:xfrm>
          <a:prstGeom prst="rect">
            <a:avLst/>
          </a:prstGeom>
          <a:solidFill>
            <a:srgbClr val="A6CE39"/>
          </a:solidFill>
          <a:ln/>
        </p:spPr>
        <p:txBody>
          <a:bodyPr/>
          <a:lstStyle/>
          <a:p>
            <a:endParaRPr lang="en-US"/>
          </a:p>
        </p:txBody>
      </p:sp>
      <p:pic>
        <p:nvPicPr>
          <p:cNvPr id="4" name="Picture 3">
            <a:extLst>
              <a:ext uri="{FF2B5EF4-FFF2-40B4-BE49-F238E27FC236}">
                <a16:creationId xmlns:a16="http://schemas.microsoft.com/office/drawing/2014/main" id="{EF630BB3-4ABD-1F74-5FBD-DC48BCC04A98}"/>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5" name="Shape 22">
            <a:extLst>
              <a:ext uri="{FF2B5EF4-FFF2-40B4-BE49-F238E27FC236}">
                <a16:creationId xmlns:a16="http://schemas.microsoft.com/office/drawing/2014/main" id="{5A3CB82B-2091-E82A-6B93-D032CC908C66}"/>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6" name="Text 26">
            <a:extLst>
              <a:ext uri="{FF2B5EF4-FFF2-40B4-BE49-F238E27FC236}">
                <a16:creationId xmlns:a16="http://schemas.microsoft.com/office/drawing/2014/main" id="{D4C241B0-EAE9-9B1E-9274-4168DAFBB72D}"/>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7" name="Picture 6">
            <a:extLst>
              <a:ext uri="{FF2B5EF4-FFF2-40B4-BE49-F238E27FC236}">
                <a16:creationId xmlns:a16="http://schemas.microsoft.com/office/drawing/2014/main" id="{1605255D-1285-BFEF-1267-F25AB5E1FE46}"/>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8" name="Text 6">
            <a:extLst>
              <a:ext uri="{FF2B5EF4-FFF2-40B4-BE49-F238E27FC236}">
                <a16:creationId xmlns:a16="http://schemas.microsoft.com/office/drawing/2014/main" id="{E247B7C0-0AC3-6546-B3FC-84B1F00DB3AC}"/>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9" name="Text 4">
            <a:extLst>
              <a:ext uri="{FF2B5EF4-FFF2-40B4-BE49-F238E27FC236}">
                <a16:creationId xmlns:a16="http://schemas.microsoft.com/office/drawing/2014/main" id="{E53B3B0E-7A53-93CE-F3B4-0A079D6C978A}"/>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0" name="Content Placeholder 9">
            <a:extLst>
              <a:ext uri="{FF2B5EF4-FFF2-40B4-BE49-F238E27FC236}">
                <a16:creationId xmlns:a16="http://schemas.microsoft.com/office/drawing/2014/main" id="{C0DE1A18-29FF-3C48-583E-ADE4B1F0150A}"/>
              </a:ext>
            </a:extLst>
          </p:cNvPr>
          <p:cNvSpPr>
            <a:spLocks noGrp="1"/>
          </p:cNvSpPr>
          <p:nvPr>
            <p:ph sz="quarter" idx="10"/>
          </p:nvPr>
        </p:nvSpPr>
        <p:spPr>
          <a:xfrm>
            <a:off x="754144" y="1891222"/>
            <a:ext cx="10599656" cy="3633030"/>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3116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F43DA-F959-832E-69A4-9BF74C01067D}"/>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8" name="Content Placeholder 7">
            <a:extLst>
              <a:ext uri="{FF2B5EF4-FFF2-40B4-BE49-F238E27FC236}">
                <a16:creationId xmlns:a16="http://schemas.microsoft.com/office/drawing/2014/main" id="{21BCF664-417F-B55F-DBB5-A146AAE2B8F1}"/>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9511FF26-4D8C-FB0B-F9A0-D40CD6469BFD}"/>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10" name="Shape 22">
            <a:extLst>
              <a:ext uri="{FF2B5EF4-FFF2-40B4-BE49-F238E27FC236}">
                <a16:creationId xmlns:a16="http://schemas.microsoft.com/office/drawing/2014/main" id="{82D19B17-E00C-CA3C-91FD-E49E675EA847}"/>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11" name="Text 26">
            <a:extLst>
              <a:ext uri="{FF2B5EF4-FFF2-40B4-BE49-F238E27FC236}">
                <a16:creationId xmlns:a16="http://schemas.microsoft.com/office/drawing/2014/main" id="{0A31607F-8D87-84B6-E266-95D17E8898EA}"/>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12" name="Picture 11">
            <a:extLst>
              <a:ext uri="{FF2B5EF4-FFF2-40B4-BE49-F238E27FC236}">
                <a16:creationId xmlns:a16="http://schemas.microsoft.com/office/drawing/2014/main" id="{36E95FB6-B1C6-05A3-00F8-B6B9811D447C}"/>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13" name="Text 6">
            <a:extLst>
              <a:ext uri="{FF2B5EF4-FFF2-40B4-BE49-F238E27FC236}">
                <a16:creationId xmlns:a16="http://schemas.microsoft.com/office/drawing/2014/main" id="{C0C75BCD-92D3-3568-D506-45AD48F5579A}"/>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4" name="Text 4">
            <a:extLst>
              <a:ext uri="{FF2B5EF4-FFF2-40B4-BE49-F238E27FC236}">
                <a16:creationId xmlns:a16="http://schemas.microsoft.com/office/drawing/2014/main" id="{9527139A-5CA8-873D-DB68-DA1B3C62D0A2}"/>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3" name="Shape 0">
            <a:extLst>
              <a:ext uri="{FF2B5EF4-FFF2-40B4-BE49-F238E27FC236}">
                <a16:creationId xmlns:a16="http://schemas.microsoft.com/office/drawing/2014/main" id="{16E8D7F9-F158-0FDC-9879-7C07FB13505D}"/>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245129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6AF64AC-BC4C-BCA9-D3E0-7D644898E308}"/>
              </a:ext>
            </a:extLst>
          </p:cNvPr>
          <p:cNvSpPr>
            <a:spLocks noGrp="1"/>
          </p:cNvSpPr>
          <p:nvPr>
            <p:ph type="title"/>
          </p:nvPr>
        </p:nvSpPr>
        <p:spPr>
          <a:xfrm>
            <a:off x="838200" y="365125"/>
            <a:ext cx="10515600" cy="1325563"/>
          </a:xfrm>
          <a:prstGeom prst="rect">
            <a:avLst/>
          </a:prstGeom>
        </p:spPr>
        <p:txBody>
          <a:bodyPr/>
          <a:lstStyle>
            <a:lvl1pPr>
              <a:defRPr>
                <a:latin typeface="+mn-lt"/>
              </a:defRPr>
            </a:lvl1pPr>
          </a:lstStyle>
          <a:p>
            <a:r>
              <a:rPr lang="en-US"/>
              <a:t>Click to edit Master title style</a:t>
            </a:r>
          </a:p>
        </p:txBody>
      </p:sp>
      <p:sp>
        <p:nvSpPr>
          <p:cNvPr id="4" name="Content Placeholder 7">
            <a:extLst>
              <a:ext uri="{FF2B5EF4-FFF2-40B4-BE49-F238E27FC236}">
                <a16:creationId xmlns:a16="http://schemas.microsoft.com/office/drawing/2014/main" id="{F0421D53-DA39-E540-C3E7-74AAF6D8D059}"/>
              </a:ext>
            </a:extLst>
          </p:cNvPr>
          <p:cNvSpPr>
            <a:spLocks noGrp="1"/>
          </p:cNvSpPr>
          <p:nvPr>
            <p:ph sz="quarter" idx="10"/>
          </p:nvPr>
        </p:nvSpPr>
        <p:spPr>
          <a:xfrm>
            <a:off x="838200" y="1809750"/>
            <a:ext cx="10515600" cy="4683125"/>
          </a:xfrm>
          <a:prstGeom prst="rect">
            <a:avLst/>
          </a:prstGeo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7B9A93D1-681E-FB61-9F27-A7E52FE04696}"/>
              </a:ext>
            </a:extLst>
          </p:cNvPr>
          <p:cNvPicPr>
            <a:picLocks noChangeAspect="1"/>
          </p:cNvPicPr>
          <p:nvPr userDrawn="1"/>
        </p:nvPicPr>
        <p:blipFill>
          <a:blip r:embed="rId2"/>
          <a:srcRect l="-61" t="27709" r="61" b="59522"/>
          <a:stretch>
            <a:fillRect/>
          </a:stretch>
        </p:blipFill>
        <p:spPr>
          <a:xfrm>
            <a:off x="-15088" y="5878599"/>
            <a:ext cx="12207088" cy="980535"/>
          </a:xfrm>
          <a:prstGeom prst="rect">
            <a:avLst/>
          </a:prstGeom>
        </p:spPr>
      </p:pic>
      <p:sp>
        <p:nvSpPr>
          <p:cNvPr id="6" name="Shape 22">
            <a:extLst>
              <a:ext uri="{FF2B5EF4-FFF2-40B4-BE49-F238E27FC236}">
                <a16:creationId xmlns:a16="http://schemas.microsoft.com/office/drawing/2014/main" id="{B2D6B14C-8D51-B960-58E2-64CAF1894572}"/>
              </a:ext>
            </a:extLst>
          </p:cNvPr>
          <p:cNvSpPr/>
          <p:nvPr userDrawn="1"/>
        </p:nvSpPr>
        <p:spPr>
          <a:xfrm>
            <a:off x="0" y="5878598"/>
            <a:ext cx="12207087" cy="980535"/>
          </a:xfrm>
          <a:prstGeom prst="rect">
            <a:avLst/>
          </a:prstGeom>
          <a:solidFill>
            <a:srgbClr val="182469">
              <a:alpha val="60000"/>
            </a:srgbClr>
          </a:solidFill>
          <a:ln/>
        </p:spPr>
        <p:txBody>
          <a:bodyPr/>
          <a:lstStyle/>
          <a:p>
            <a:endParaRPr lang="en-US"/>
          </a:p>
        </p:txBody>
      </p:sp>
      <p:sp>
        <p:nvSpPr>
          <p:cNvPr id="7" name="Text 26">
            <a:extLst>
              <a:ext uri="{FF2B5EF4-FFF2-40B4-BE49-F238E27FC236}">
                <a16:creationId xmlns:a16="http://schemas.microsoft.com/office/drawing/2014/main" id="{B9345169-1397-F33C-EE22-932DF2E36CB5}"/>
              </a:ext>
            </a:extLst>
          </p:cNvPr>
          <p:cNvSpPr/>
          <p:nvPr userDrawn="1"/>
        </p:nvSpPr>
        <p:spPr>
          <a:xfrm>
            <a:off x="1990556" y="5962171"/>
            <a:ext cx="6623092" cy="384048"/>
          </a:xfrm>
          <a:prstGeom prst="rect">
            <a:avLst/>
          </a:prstGeom>
          <a:noFill/>
          <a:ln/>
        </p:spPr>
        <p:txBody>
          <a:bodyPr wrap="square" lIns="0" tIns="0" rIns="0" bIns="0" rtlCol="0" anchor="ctr"/>
          <a:lstStyle/>
          <a:p>
            <a:r>
              <a:rPr lang="en-US" sz="1600" b="1" dirty="0">
                <a:solidFill>
                  <a:srgbClr val="FFFFFF"/>
                </a:solidFill>
                <a:latin typeface="+mn-lt"/>
                <a:ea typeface="Georgia" pitchFamily="34" charset="-122"/>
                <a:cs typeface="Georgia" pitchFamily="34" charset="-120"/>
              </a:rPr>
              <a:t>2026 VCHA Annual Membership</a:t>
            </a:r>
            <a:r>
              <a:rPr lang="en-US" sz="1600" dirty="0">
                <a:latin typeface="+mn-lt"/>
              </a:rPr>
              <a:t> </a:t>
            </a:r>
            <a:r>
              <a:rPr lang="en-US" sz="1600" b="1" dirty="0">
                <a:solidFill>
                  <a:srgbClr val="FFFFFF"/>
                </a:solidFill>
                <a:latin typeface="+mn-lt"/>
                <a:ea typeface="Georgia" pitchFamily="34" charset="-122"/>
                <a:cs typeface="Georgia" pitchFamily="34" charset="-120"/>
              </a:rPr>
              <a:t>Meeting &amp; Conference</a:t>
            </a:r>
            <a:endParaRPr lang="en-US" sz="1600" dirty="0">
              <a:latin typeface="+mn-lt"/>
            </a:endParaRPr>
          </a:p>
        </p:txBody>
      </p:sp>
      <p:pic>
        <p:nvPicPr>
          <p:cNvPr id="8" name="Picture 7">
            <a:extLst>
              <a:ext uri="{FF2B5EF4-FFF2-40B4-BE49-F238E27FC236}">
                <a16:creationId xmlns:a16="http://schemas.microsoft.com/office/drawing/2014/main" id="{D3CDEFC6-624A-00A6-E5CC-B410AB315D61}"/>
              </a:ext>
            </a:extLst>
          </p:cNvPr>
          <p:cNvPicPr>
            <a:picLocks noChangeAspect="1"/>
          </p:cNvPicPr>
          <p:nvPr userDrawn="1"/>
        </p:nvPicPr>
        <p:blipFill>
          <a:blip r:embed="rId3"/>
          <a:stretch>
            <a:fillRect/>
          </a:stretch>
        </p:blipFill>
        <p:spPr>
          <a:xfrm>
            <a:off x="69448" y="5971315"/>
            <a:ext cx="1836574" cy="846675"/>
          </a:xfrm>
          <a:prstGeom prst="rect">
            <a:avLst/>
          </a:prstGeom>
        </p:spPr>
      </p:pic>
      <p:sp>
        <p:nvSpPr>
          <p:cNvPr id="9" name="Text 6">
            <a:extLst>
              <a:ext uri="{FF2B5EF4-FFF2-40B4-BE49-F238E27FC236}">
                <a16:creationId xmlns:a16="http://schemas.microsoft.com/office/drawing/2014/main" id="{CEDBC5C1-AE5E-814D-BE32-A2CB0B0FC2B1}"/>
              </a:ext>
            </a:extLst>
          </p:cNvPr>
          <p:cNvSpPr/>
          <p:nvPr userDrawn="1"/>
        </p:nvSpPr>
        <p:spPr>
          <a:xfrm>
            <a:off x="7916429" y="6331865"/>
            <a:ext cx="4076541" cy="457200"/>
          </a:xfrm>
          <a:prstGeom prst="rect">
            <a:avLst/>
          </a:prstGeom>
          <a:noFill/>
          <a:ln/>
        </p:spPr>
        <p:txBody>
          <a:bodyPr wrap="square" lIns="0" tIns="0" rIns="0" bIns="0" rtlCol="0" anchor="ctr"/>
          <a:lstStyle/>
          <a:p>
            <a:pPr marL="0" indent="0" algn="r">
              <a:buNone/>
            </a:pPr>
            <a:r>
              <a:rPr lang="en-US" sz="1400" b="1" dirty="0">
                <a:solidFill>
                  <a:srgbClr val="FFFFFF"/>
                </a:solidFill>
                <a:latin typeface="Calibri" pitchFamily="34" charset="0"/>
                <a:ea typeface="Calibri" pitchFamily="34" charset="-122"/>
                <a:cs typeface="Calibri" pitchFamily="34" charset="-120"/>
              </a:rPr>
              <a:t>September 16–18, 2026</a:t>
            </a:r>
            <a:r>
              <a:rPr lang="en-US" sz="1400" dirty="0">
                <a:solidFill>
                  <a:srgbClr val="C9A24B"/>
                </a:solidFill>
                <a:latin typeface="Calibri" pitchFamily="34" charset="0"/>
                <a:ea typeface="Calibri" pitchFamily="34" charset="-122"/>
                <a:cs typeface="Calibri" pitchFamily="34" charset="-120"/>
              </a:rPr>
              <a:t>     </a:t>
            </a:r>
            <a:r>
              <a:rPr lang="en-US" sz="1400" dirty="0">
                <a:solidFill>
                  <a:schemeClr val="bg1"/>
                </a:solidFill>
                <a:latin typeface="Calibri" pitchFamily="34" charset="0"/>
                <a:ea typeface="Calibri" pitchFamily="34" charset="-122"/>
                <a:cs typeface="Calibri" pitchFamily="34" charset="-120"/>
              </a:rPr>
              <a:t> |      </a:t>
            </a:r>
            <a:r>
              <a:rPr lang="en-US" sz="1400" dirty="0">
                <a:solidFill>
                  <a:srgbClr val="E9E4D8"/>
                </a:solidFill>
                <a:latin typeface="Calibri" pitchFamily="34" charset="0"/>
                <a:ea typeface="Calibri" pitchFamily="34" charset="-122"/>
                <a:cs typeface="Calibri" pitchFamily="34" charset="-120"/>
              </a:rPr>
              <a:t>Williamsburg, Virginia</a:t>
            </a:r>
            <a:endParaRPr lang="en-US" sz="1400" dirty="0"/>
          </a:p>
        </p:txBody>
      </p:sp>
      <p:sp>
        <p:nvSpPr>
          <p:cNvPr id="10" name="Text 4">
            <a:extLst>
              <a:ext uri="{FF2B5EF4-FFF2-40B4-BE49-F238E27FC236}">
                <a16:creationId xmlns:a16="http://schemas.microsoft.com/office/drawing/2014/main" id="{80CF94AD-53DD-6107-F293-2635D4E04E87}"/>
              </a:ext>
            </a:extLst>
          </p:cNvPr>
          <p:cNvSpPr/>
          <p:nvPr userDrawn="1"/>
        </p:nvSpPr>
        <p:spPr>
          <a:xfrm>
            <a:off x="1990557" y="6303795"/>
            <a:ext cx="5362350" cy="470916"/>
          </a:xfrm>
          <a:prstGeom prst="rect">
            <a:avLst/>
          </a:prstGeom>
          <a:noFill/>
          <a:ln/>
        </p:spPr>
        <p:txBody>
          <a:bodyPr wrap="square" lIns="0" tIns="0" rIns="0" bIns="0" rtlCol="0" anchor="t"/>
          <a:lstStyle/>
          <a:p>
            <a:pPr marL="0" indent="0" algn="l">
              <a:buNone/>
            </a:pPr>
            <a:r>
              <a:rPr lang="en-US" sz="1200" i="1" dirty="0">
                <a:solidFill>
                  <a:schemeClr val="bg1"/>
                </a:solidFill>
                <a:latin typeface="+mn-lt"/>
                <a:ea typeface="Georgia" pitchFamily="34" charset="-122"/>
                <a:cs typeface="Georgia" pitchFamily="34" charset="-120"/>
              </a:rPr>
              <a:t>From Colonial Clinics to Community Health Centers: Pioneering the Next Era of Healthcare in Virginia</a:t>
            </a:r>
            <a:endParaRPr lang="en-US" sz="1200" dirty="0">
              <a:solidFill>
                <a:schemeClr val="bg1"/>
              </a:solidFill>
              <a:latin typeface="+mn-lt"/>
            </a:endParaRPr>
          </a:p>
        </p:txBody>
      </p:sp>
      <p:sp>
        <p:nvSpPr>
          <p:cNvPr id="11" name="Shape 0">
            <a:extLst>
              <a:ext uri="{FF2B5EF4-FFF2-40B4-BE49-F238E27FC236}">
                <a16:creationId xmlns:a16="http://schemas.microsoft.com/office/drawing/2014/main" id="{625D82FD-BA7F-933E-6808-743653FF405E}"/>
              </a:ext>
            </a:extLst>
          </p:cNvPr>
          <p:cNvSpPr/>
          <p:nvPr userDrawn="1"/>
        </p:nvSpPr>
        <p:spPr>
          <a:xfrm>
            <a:off x="0" y="0"/>
            <a:ext cx="12191695" cy="164592"/>
          </a:xfrm>
          <a:prstGeom prst="rect">
            <a:avLst/>
          </a:prstGeom>
          <a:solidFill>
            <a:srgbClr val="A6CE39"/>
          </a:solidFill>
          <a:ln/>
        </p:spPr>
        <p:txBody>
          <a:bodyPr/>
          <a:lstStyle/>
          <a:p>
            <a:endParaRPr lang="en-US"/>
          </a:p>
        </p:txBody>
      </p:sp>
    </p:spTree>
    <p:extLst>
      <p:ext uri="{BB962C8B-B14F-4D97-AF65-F5344CB8AC3E}">
        <p14:creationId xmlns:p14="http://schemas.microsoft.com/office/powerpoint/2010/main" val="300765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DEFAULT">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B342F41-CAC9-1963-6C17-14E7A3CD3AC7}"/>
              </a:ext>
            </a:extLst>
          </p:cNvPr>
          <p:cNvGrpSpPr/>
          <p:nvPr userDrawn="1"/>
        </p:nvGrpSpPr>
        <p:grpSpPr>
          <a:xfrm>
            <a:off x="0" y="-1"/>
            <a:ext cx="12198401" cy="6858001"/>
            <a:chOff x="0" y="-1"/>
            <a:chExt cx="12198401" cy="6858001"/>
          </a:xfrm>
        </p:grpSpPr>
        <p:pic>
          <p:nvPicPr>
            <p:cNvPr id="8" name="Picture 7">
              <a:extLst>
                <a:ext uri="{FF2B5EF4-FFF2-40B4-BE49-F238E27FC236}">
                  <a16:creationId xmlns:a16="http://schemas.microsoft.com/office/drawing/2014/main" id="{878A3587-1A06-56A6-194B-9517616F4B30}"/>
                </a:ext>
              </a:extLst>
            </p:cNvPr>
            <p:cNvPicPr>
              <a:picLocks noChangeAspect="1"/>
            </p:cNvPicPr>
            <p:nvPr userDrawn="1"/>
          </p:nvPicPr>
          <p:blipFill>
            <a:blip r:embed="rId2"/>
            <a:srcRect t="5347" b="5347"/>
            <a:stretch>
              <a:fillRect/>
            </a:stretch>
          </p:blipFill>
          <p:spPr>
            <a:xfrm>
              <a:off x="0" y="-1"/>
              <a:ext cx="12185294" cy="6858001"/>
            </a:xfrm>
            <a:prstGeom prst="rect">
              <a:avLst/>
            </a:prstGeom>
          </p:spPr>
        </p:pic>
        <p:pic>
          <p:nvPicPr>
            <p:cNvPr id="5" name="Picture 4">
              <a:extLst>
                <a:ext uri="{FF2B5EF4-FFF2-40B4-BE49-F238E27FC236}">
                  <a16:creationId xmlns:a16="http://schemas.microsoft.com/office/drawing/2014/main" id="{2C72632D-A8AD-4B2A-561A-60515D310BE0}"/>
                </a:ext>
              </a:extLst>
            </p:cNvPr>
            <p:cNvPicPr>
              <a:picLocks noChangeAspect="1"/>
            </p:cNvPicPr>
            <p:nvPr userDrawn="1"/>
          </p:nvPicPr>
          <p:blipFill>
            <a:blip r:embed="rId2"/>
            <a:srcRect l="8804" t="80017" r="64199" b="5347"/>
            <a:stretch>
              <a:fillRect/>
            </a:stretch>
          </p:blipFill>
          <p:spPr>
            <a:xfrm>
              <a:off x="1065320" y="4844953"/>
              <a:ext cx="2574525" cy="1123950"/>
            </a:xfrm>
            <a:prstGeom prst="rect">
              <a:avLst/>
            </a:prstGeom>
          </p:spPr>
        </p:pic>
        <p:sp>
          <p:nvSpPr>
            <p:cNvPr id="9" name="Shape 1">
              <a:extLst>
                <a:ext uri="{FF2B5EF4-FFF2-40B4-BE49-F238E27FC236}">
                  <a16:creationId xmlns:a16="http://schemas.microsoft.com/office/drawing/2014/main" id="{D99BDCDF-0742-9E32-3D28-A0D43BE38C8B}"/>
                </a:ext>
              </a:extLst>
            </p:cNvPr>
            <p:cNvSpPr/>
            <p:nvPr userDrawn="1"/>
          </p:nvSpPr>
          <p:spPr>
            <a:xfrm>
              <a:off x="6706" y="-1"/>
              <a:ext cx="12191695" cy="6858000"/>
            </a:xfrm>
            <a:prstGeom prst="rect">
              <a:avLst/>
            </a:prstGeom>
            <a:solidFill>
              <a:srgbClr val="182469">
                <a:alpha val="54902"/>
              </a:srgbClr>
            </a:solidFill>
            <a:ln/>
          </p:spPr>
          <p:txBody>
            <a:bodyPr/>
            <a:lstStyle/>
            <a:p>
              <a:endParaRPr lang="en-US"/>
            </a:p>
          </p:txBody>
        </p:sp>
        <p:pic>
          <p:nvPicPr>
            <p:cNvPr id="11" name="Picture 10">
              <a:extLst>
                <a:ext uri="{FF2B5EF4-FFF2-40B4-BE49-F238E27FC236}">
                  <a16:creationId xmlns:a16="http://schemas.microsoft.com/office/drawing/2014/main" id="{176D2866-7BA5-5E06-F43F-E2AF86FEB85E}"/>
                </a:ext>
              </a:extLst>
            </p:cNvPr>
            <p:cNvPicPr>
              <a:picLocks noChangeAspect="1"/>
            </p:cNvPicPr>
            <p:nvPr userDrawn="1"/>
          </p:nvPicPr>
          <p:blipFill>
            <a:blip r:embed="rId3"/>
            <a:stretch>
              <a:fillRect/>
            </a:stretch>
          </p:blipFill>
          <p:spPr>
            <a:xfrm>
              <a:off x="4442143" y="4907096"/>
              <a:ext cx="2620370" cy="1208011"/>
            </a:xfrm>
            <a:prstGeom prst="rect">
              <a:avLst/>
            </a:prstGeom>
          </p:spPr>
        </p:pic>
      </p:grpSp>
    </p:spTree>
    <p:extLst>
      <p:ext uri="{BB962C8B-B14F-4D97-AF65-F5344CB8AC3E}">
        <p14:creationId xmlns:p14="http://schemas.microsoft.com/office/powerpoint/2010/main" val="358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Main content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C0C4-0F8B-A649-8B79-A30ECF413BF4}"/>
              </a:ext>
            </a:extLst>
          </p:cNvPr>
          <p:cNvSpPr>
            <a:spLocks noGrp="1"/>
          </p:cNvSpPr>
          <p:nvPr>
            <p:ph type="title"/>
          </p:nvPr>
        </p:nvSpPr>
        <p:spPr>
          <a:xfrm>
            <a:off x="457200" y="365760"/>
            <a:ext cx="8229600"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FB600D07-6F21-E144-BC4C-0F834C1CDBEC}"/>
              </a:ext>
            </a:extLst>
          </p:cNvPr>
          <p:cNvSpPr>
            <a:spLocks noGrp="1"/>
          </p:cNvSpPr>
          <p:nvPr>
            <p:ph sz="half" idx="1"/>
          </p:nvPr>
        </p:nvSpPr>
        <p:spPr>
          <a:xfrm>
            <a:off x="457200" y="2286000"/>
            <a:ext cx="3200396" cy="3886200"/>
          </a:xfrm>
        </p:spPr>
        <p:txBody>
          <a:bodyPr/>
          <a:lstStyle>
            <a:lvl1pPr marL="0" indent="0">
              <a:buNone/>
              <a:defRPr/>
            </a:lvl1pPr>
          </a:lstStyle>
          <a:p>
            <a:pPr lvl="0"/>
            <a:r>
              <a:rPr lang="en-US"/>
              <a:t>Click to edit Master text styles</a:t>
            </a:r>
          </a:p>
        </p:txBody>
      </p:sp>
      <p:cxnSp>
        <p:nvCxnSpPr>
          <p:cNvPr id="10" name="Straight Connector 9">
            <a:extLst>
              <a:ext uri="{FF2B5EF4-FFF2-40B4-BE49-F238E27FC236}">
                <a16:creationId xmlns:a16="http://schemas.microsoft.com/office/drawing/2014/main" id="{A85D8ACB-B974-1047-816A-673D09EAC9C7}"/>
              </a:ext>
            </a:extLst>
          </p:cNvPr>
          <p:cNvCxnSpPr>
            <a:cxnSpLocks/>
          </p:cNvCxnSpPr>
          <p:nvPr userDrawn="1"/>
        </p:nvCxnSpPr>
        <p:spPr>
          <a:xfrm>
            <a:off x="7912150"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C4DDEE3-B635-5540-AF82-CF10C00AEE80}"/>
              </a:ext>
            </a:extLst>
          </p:cNvPr>
          <p:cNvSpPr>
            <a:spLocks noGrp="1"/>
          </p:cNvSpPr>
          <p:nvPr>
            <p:ph sz="half" idx="13"/>
          </p:nvPr>
        </p:nvSpPr>
        <p:spPr>
          <a:xfrm>
            <a:off x="4378529" y="2286000"/>
            <a:ext cx="3200399" cy="3886200"/>
          </a:xfrm>
        </p:spPr>
        <p:txBody>
          <a:bodyPr/>
          <a:lstStyle>
            <a:lvl1pPr marL="0" indent="0">
              <a:buNone/>
              <a:defRPr/>
            </a:lvl1pPr>
          </a:lstStyle>
          <a:p>
            <a:pPr lvl="0"/>
            <a:r>
              <a:rPr lang="en-US"/>
              <a:t>Click to edit Master text styles</a:t>
            </a:r>
          </a:p>
        </p:txBody>
      </p:sp>
      <p:sp>
        <p:nvSpPr>
          <p:cNvPr id="12" name="Content Placeholder 2">
            <a:extLst>
              <a:ext uri="{FF2B5EF4-FFF2-40B4-BE49-F238E27FC236}">
                <a16:creationId xmlns:a16="http://schemas.microsoft.com/office/drawing/2014/main" id="{0B8F3A6C-0250-5045-8A12-2557FC31B405}"/>
              </a:ext>
            </a:extLst>
          </p:cNvPr>
          <p:cNvSpPr>
            <a:spLocks noGrp="1"/>
          </p:cNvSpPr>
          <p:nvPr>
            <p:ph sz="half" idx="14"/>
          </p:nvPr>
        </p:nvSpPr>
        <p:spPr>
          <a:xfrm>
            <a:off x="8270076" y="2286000"/>
            <a:ext cx="3200395" cy="3886200"/>
          </a:xfrm>
        </p:spPr>
        <p:txBody>
          <a:bodyPr/>
          <a:lstStyle>
            <a:lvl1pPr marL="0" indent="0">
              <a:buNone/>
              <a:defRPr/>
            </a:lvl1pPr>
          </a:lstStyle>
          <a:p>
            <a:pPr lvl="0"/>
            <a:r>
              <a:rPr lang="en-US"/>
              <a:t>Click to edit Master text styles</a:t>
            </a:r>
          </a:p>
        </p:txBody>
      </p:sp>
      <p:cxnSp>
        <p:nvCxnSpPr>
          <p:cNvPr id="13" name="Straight Connector 12">
            <a:extLst>
              <a:ext uri="{FF2B5EF4-FFF2-40B4-BE49-F238E27FC236}">
                <a16:creationId xmlns:a16="http://schemas.microsoft.com/office/drawing/2014/main" id="{D4108013-BA20-1A42-A434-9EE29149E213}"/>
              </a:ext>
            </a:extLst>
          </p:cNvPr>
          <p:cNvCxnSpPr>
            <a:cxnSpLocks/>
          </p:cNvCxnSpPr>
          <p:nvPr userDrawn="1"/>
        </p:nvCxnSpPr>
        <p:spPr>
          <a:xfrm>
            <a:off x="4008572" y="2286000"/>
            <a:ext cx="0" cy="38862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75883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35" name="Picture 34" descr="Logo&#10;&#10;Description automatically generated">
            <a:extLst>
              <a:ext uri="{FF2B5EF4-FFF2-40B4-BE49-F238E27FC236}">
                <a16:creationId xmlns:a16="http://schemas.microsoft.com/office/drawing/2014/main" id="{B884AF2D-DFE5-5EA6-E3E6-B4D00181EF7F}"/>
              </a:ext>
            </a:extLst>
          </p:cNvPr>
          <p:cNvPicPr>
            <a:picLocks noChangeAspect="1"/>
          </p:cNvPicPr>
          <p:nvPr userDrawn="1"/>
        </p:nvPicPr>
        <p:blipFill rotWithShape="1">
          <a:blip r:embed="rId2" cstate="print">
            <a:alphaModFix amt="10000"/>
            <a:extLst>
              <a:ext uri="{28A0092B-C50C-407E-A947-70E740481C1C}">
                <a14:useLocalDpi xmlns:a14="http://schemas.microsoft.com/office/drawing/2010/main"/>
              </a:ext>
            </a:extLst>
          </a:blip>
          <a:srcRect/>
          <a:stretch/>
        </p:blipFill>
        <p:spPr>
          <a:xfrm flipH="1">
            <a:off x="-1" y="3103647"/>
            <a:ext cx="4031286" cy="3754353"/>
          </a:xfrm>
          <a:prstGeom prst="rect">
            <a:avLst/>
          </a:prstGeom>
        </p:spPr>
      </p:pic>
      <p:sp>
        <p:nvSpPr>
          <p:cNvPr id="2" name="Title 1">
            <a:extLst>
              <a:ext uri="{FF2B5EF4-FFF2-40B4-BE49-F238E27FC236}">
                <a16:creationId xmlns:a16="http://schemas.microsoft.com/office/drawing/2014/main" id="{F0EEAC10-D300-BD46-9679-F8E2272D6548}"/>
              </a:ext>
            </a:extLst>
          </p:cNvPr>
          <p:cNvSpPr>
            <a:spLocks noGrp="1"/>
          </p:cNvSpPr>
          <p:nvPr>
            <p:ph type="title" hasCustomPrompt="1"/>
          </p:nvPr>
        </p:nvSpPr>
        <p:spPr>
          <a:xfrm>
            <a:off x="562427" y="365125"/>
            <a:ext cx="11062252" cy="1325563"/>
          </a:xfrm>
        </p:spPr>
        <p:txBody>
          <a:bodyPr>
            <a:noAutofit/>
          </a:bodyPr>
          <a:lstStyle>
            <a:lvl1pPr>
              <a:defRPr b="1" i="0">
                <a:solidFill>
                  <a:srgbClr val="00847D"/>
                </a:solidFill>
                <a:latin typeface="Calibri" panose="020F0502020204030204" pitchFamily="34" charset="0"/>
                <a:cs typeface="Calibri" panose="020F0502020204030204" pitchFamily="34" charset="0"/>
              </a:defRPr>
            </a:lvl1pPr>
          </a:lstStyle>
          <a:p>
            <a:r>
              <a:rPr lang="en-US"/>
              <a:t>Set Title Font Between 35-55pt</a:t>
            </a:r>
          </a:p>
        </p:txBody>
      </p:sp>
      <p:sp>
        <p:nvSpPr>
          <p:cNvPr id="3" name="Content Placeholder 2">
            <a:extLst>
              <a:ext uri="{FF2B5EF4-FFF2-40B4-BE49-F238E27FC236}">
                <a16:creationId xmlns:a16="http://schemas.microsoft.com/office/drawing/2014/main" id="{0B7906DB-83BD-6C47-B6A4-A94ACD60BCFF}"/>
              </a:ext>
            </a:extLst>
          </p:cNvPr>
          <p:cNvSpPr>
            <a:spLocks noGrp="1"/>
          </p:cNvSpPr>
          <p:nvPr>
            <p:ph sz="half" idx="1" hasCustomPrompt="1"/>
          </p:nvPr>
        </p:nvSpPr>
        <p:spPr>
          <a:xfrm>
            <a:off x="562427"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
        <p:nvSpPr>
          <p:cNvPr id="4" name="Content Placeholder 3">
            <a:extLst>
              <a:ext uri="{FF2B5EF4-FFF2-40B4-BE49-F238E27FC236}">
                <a16:creationId xmlns:a16="http://schemas.microsoft.com/office/drawing/2014/main" id="{0B29A26C-206B-6344-8299-4A5F98C258A8}"/>
              </a:ext>
            </a:extLst>
          </p:cNvPr>
          <p:cNvSpPr>
            <a:spLocks noGrp="1"/>
          </p:cNvSpPr>
          <p:nvPr>
            <p:ph sz="half" idx="2" hasCustomPrompt="1"/>
          </p:nvPr>
        </p:nvSpPr>
        <p:spPr>
          <a:xfrm>
            <a:off x="6172200"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
        <p:nvSpPr>
          <p:cNvPr id="21" name="Slide Number Placeholder 5">
            <a:extLst>
              <a:ext uri="{FF2B5EF4-FFF2-40B4-BE49-F238E27FC236}">
                <a16:creationId xmlns:a16="http://schemas.microsoft.com/office/drawing/2014/main" id="{87894D2F-8187-2BAF-6FA8-84208EE69A49}"/>
              </a:ext>
            </a:extLst>
          </p:cNvPr>
          <p:cNvSpPr>
            <a:spLocks noGrp="1"/>
          </p:cNvSpPr>
          <p:nvPr>
            <p:ph type="sldNum" sz="quarter" idx="12"/>
          </p:nvPr>
        </p:nvSpPr>
        <p:spPr>
          <a:xfrm>
            <a:off x="9448800" y="6447155"/>
            <a:ext cx="2178326" cy="365125"/>
          </a:xfrm>
        </p:spPr>
        <p:txBody>
          <a:bodyPr/>
          <a:lstStyle>
            <a:lvl1pPr>
              <a:defRPr sz="1000">
                <a:solidFill>
                  <a:schemeClr val="bg1"/>
                </a:solidFill>
              </a:defRPr>
            </a:lvl1pPr>
          </a:lstStyle>
          <a:p>
            <a:fld id="{73E3F615-0371-7B44-8B36-5A304F524AD2}" type="slidenum">
              <a:rPr lang="en-US" smtClean="0"/>
              <a:pPr/>
              <a:t>‹#›</a:t>
            </a:fld>
            <a:endParaRPr lang="en-US"/>
          </a:p>
        </p:txBody>
      </p:sp>
      <p:sp>
        <p:nvSpPr>
          <p:cNvPr id="5" name="Rectangle 4">
            <a:extLst>
              <a:ext uri="{FF2B5EF4-FFF2-40B4-BE49-F238E27FC236}">
                <a16:creationId xmlns:a16="http://schemas.microsoft.com/office/drawing/2014/main" id="{016385DF-28BB-8F6D-1460-B50FEDA1379E}"/>
              </a:ext>
            </a:extLst>
          </p:cNvPr>
          <p:cNvSpPr/>
          <p:nvPr userDrawn="1"/>
        </p:nvSpPr>
        <p:spPr>
          <a:xfrm flipH="1">
            <a:off x="0" y="6786800"/>
            <a:ext cx="12192000" cy="71200"/>
          </a:xfrm>
          <a:prstGeom prst="rect">
            <a:avLst/>
          </a:prstGeom>
          <a:gradFill flip="none" rotWithShape="1">
            <a:gsLst>
              <a:gs pos="100000">
                <a:srgbClr val="00847D"/>
              </a:gs>
              <a:gs pos="0">
                <a:srgbClr val="074E8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logo for a company&#10;&#10;AI-generated content may be incorrect.">
            <a:extLst>
              <a:ext uri="{FF2B5EF4-FFF2-40B4-BE49-F238E27FC236}">
                <a16:creationId xmlns:a16="http://schemas.microsoft.com/office/drawing/2014/main" id="{3116F8CC-A45A-A1B3-82B3-265CE44C80CD}"/>
              </a:ext>
            </a:extLst>
          </p:cNvPr>
          <p:cNvPicPr>
            <a:picLocks noChangeAspect="1"/>
          </p:cNvPicPr>
          <p:nvPr userDrawn="1"/>
        </p:nvPicPr>
        <p:blipFill>
          <a:blip r:embed="rId3"/>
          <a:stretch>
            <a:fillRect/>
          </a:stretch>
        </p:blipFill>
        <p:spPr>
          <a:xfrm>
            <a:off x="10789919" y="158583"/>
            <a:ext cx="1173669" cy="518548"/>
          </a:xfrm>
          <a:prstGeom prst="rect">
            <a:avLst/>
          </a:prstGeom>
        </p:spPr>
      </p:pic>
    </p:spTree>
    <p:extLst>
      <p:ext uri="{BB962C8B-B14F-4D97-AF65-F5344CB8AC3E}">
        <p14:creationId xmlns:p14="http://schemas.microsoft.com/office/powerpoint/2010/main" val="209461905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5" name="Picture 4" descr="A black and green background with squares&#10;&#10;AI-generated content may be incorrect.">
            <a:extLst>
              <a:ext uri="{FF2B5EF4-FFF2-40B4-BE49-F238E27FC236}">
                <a16:creationId xmlns:a16="http://schemas.microsoft.com/office/drawing/2014/main" id="{A0F4666C-3694-6947-36F5-ADDC311E97FF}"/>
              </a:ext>
            </a:extLst>
          </p:cNvPr>
          <p:cNvPicPr>
            <a:picLocks noChangeAspect="1"/>
          </p:cNvPicPr>
          <p:nvPr userDrawn="1"/>
        </p:nvPicPr>
        <p:blipFill>
          <a:blip r:embed="rId2">
            <a:alphaModFix amt="18000"/>
          </a:blip>
          <a:srcRect l="6687" r="-6687"/>
          <a:stretch>
            <a:fillRect/>
          </a:stretch>
        </p:blipFill>
        <p:spPr>
          <a:xfrm>
            <a:off x="0" y="-1"/>
            <a:ext cx="12192000" cy="6858000"/>
          </a:xfrm>
          <a:prstGeom prst="rect">
            <a:avLst/>
          </a:prstGeom>
        </p:spPr>
      </p:pic>
      <p:sp>
        <p:nvSpPr>
          <p:cNvPr id="12" name="Rectangle 11">
            <a:extLst>
              <a:ext uri="{FF2B5EF4-FFF2-40B4-BE49-F238E27FC236}">
                <a16:creationId xmlns:a16="http://schemas.microsoft.com/office/drawing/2014/main" id="{4A7A393F-A660-3221-46BF-3DB2B650000D}"/>
              </a:ext>
            </a:extLst>
          </p:cNvPr>
          <p:cNvSpPr/>
          <p:nvPr userDrawn="1"/>
        </p:nvSpPr>
        <p:spPr>
          <a:xfrm flipH="1">
            <a:off x="0" y="6786800"/>
            <a:ext cx="12192000" cy="71200"/>
          </a:xfrm>
          <a:prstGeom prst="rect">
            <a:avLst/>
          </a:prstGeom>
          <a:gradFill flip="none" rotWithShape="1">
            <a:gsLst>
              <a:gs pos="100000">
                <a:srgbClr val="00847D"/>
              </a:gs>
              <a:gs pos="0">
                <a:srgbClr val="074E8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0AD1DA2-A021-7142-B956-10996DCC09D1}"/>
              </a:ext>
            </a:extLst>
          </p:cNvPr>
          <p:cNvSpPr>
            <a:spLocks noGrp="1"/>
          </p:cNvSpPr>
          <p:nvPr userDrawn="1">
            <p:ph idx="1" hasCustomPrompt="1"/>
          </p:nvPr>
        </p:nvSpPr>
        <p:spPr>
          <a:xfrm>
            <a:off x="564874" y="1825626"/>
            <a:ext cx="11062252" cy="3657601"/>
          </a:xfrm>
        </p:spPr>
        <p:txBody>
          <a:bodyPr>
            <a:noAutofit/>
          </a:bodyPr>
          <a:lstStyle>
            <a:lvl1pPr marL="342900" indent="-342900">
              <a:lnSpc>
                <a:spcPct val="100000"/>
              </a:lnSpc>
              <a:buFont typeface="Arial" panose="020B0604020202020204" pitchFamily="34" charset="0"/>
              <a:buChar char="•"/>
              <a:defRPr sz="2000" b="0" i="0">
                <a:latin typeface="+mn-lt"/>
                <a:cs typeface="Calibri Light" panose="020F0302020204030204" pitchFamily="34" charset="0"/>
              </a:defRPr>
            </a:lvl1pPr>
            <a:lvl2pPr>
              <a:defRPr sz="2000"/>
            </a:lvl2pPr>
            <a:lvl3pPr>
              <a:defRPr sz="2000"/>
            </a:lvl3pPr>
            <a:lvl4pPr>
              <a:defRPr sz="2000"/>
            </a:lvl4pPr>
          </a:lstStyle>
          <a:p>
            <a:pPr lvl="0"/>
            <a:r>
              <a:rPr lang="en-US"/>
              <a:t>Set body text font between 18-22pt. If body text cannot fit within these ranges, push text to second slide or copy edits may be necessary.</a:t>
            </a:r>
          </a:p>
        </p:txBody>
      </p:sp>
      <p:sp>
        <p:nvSpPr>
          <p:cNvPr id="2" name="Title 1">
            <a:extLst>
              <a:ext uri="{FF2B5EF4-FFF2-40B4-BE49-F238E27FC236}">
                <a16:creationId xmlns:a16="http://schemas.microsoft.com/office/drawing/2014/main" id="{A090F14D-D7C6-4744-9649-46967A3603D7}"/>
              </a:ext>
            </a:extLst>
          </p:cNvPr>
          <p:cNvSpPr>
            <a:spLocks noGrp="1"/>
          </p:cNvSpPr>
          <p:nvPr userDrawn="1">
            <p:ph type="title" hasCustomPrompt="1"/>
          </p:nvPr>
        </p:nvSpPr>
        <p:spPr>
          <a:xfrm>
            <a:off x="564874" y="365125"/>
            <a:ext cx="11062252" cy="1325563"/>
          </a:xfrm>
        </p:spPr>
        <p:txBody>
          <a:bodyPr>
            <a:noAutofit/>
          </a:bodyPr>
          <a:lstStyle>
            <a:lvl1pPr>
              <a:defRPr sz="4500" b="1" i="0">
                <a:solidFill>
                  <a:srgbClr val="00847D"/>
                </a:solidFill>
                <a:latin typeface="Calibri" panose="020F0502020204030204" pitchFamily="34" charset="0"/>
                <a:cs typeface="Calibri" panose="020F0502020204030204" pitchFamily="34" charset="0"/>
              </a:defRPr>
            </a:lvl1pPr>
          </a:lstStyle>
          <a:p>
            <a:r>
              <a:rPr lang="en-US"/>
              <a:t>Set Title Font Between 35-55pt</a:t>
            </a:r>
          </a:p>
        </p:txBody>
      </p:sp>
      <p:sp>
        <p:nvSpPr>
          <p:cNvPr id="6" name="Slide Number Placeholder 5">
            <a:extLst>
              <a:ext uri="{FF2B5EF4-FFF2-40B4-BE49-F238E27FC236}">
                <a16:creationId xmlns:a16="http://schemas.microsoft.com/office/drawing/2014/main" id="{37FE8183-5489-2A49-9A6F-02B2ED2B448E}"/>
              </a:ext>
            </a:extLst>
          </p:cNvPr>
          <p:cNvSpPr>
            <a:spLocks noGrp="1"/>
          </p:cNvSpPr>
          <p:nvPr userDrawn="1">
            <p:ph type="sldNum" sz="quarter" idx="12"/>
          </p:nvPr>
        </p:nvSpPr>
        <p:spPr>
          <a:xfrm>
            <a:off x="9448800" y="6447155"/>
            <a:ext cx="2178326" cy="365125"/>
          </a:xfrm>
        </p:spPr>
        <p:txBody>
          <a:bodyPr/>
          <a:lstStyle>
            <a:lvl1pPr>
              <a:defRPr sz="1000">
                <a:solidFill>
                  <a:schemeClr val="bg1"/>
                </a:solidFill>
              </a:defRPr>
            </a:lvl1pPr>
          </a:lstStyle>
          <a:p>
            <a:fld id="{73E3F615-0371-7B44-8B36-5A304F524AD2}" type="slidenum">
              <a:rPr lang="en-US" smtClean="0"/>
              <a:pPr/>
              <a:t>‹#›</a:t>
            </a:fld>
            <a:endParaRPr lang="en-US"/>
          </a:p>
        </p:txBody>
      </p:sp>
      <p:pic>
        <p:nvPicPr>
          <p:cNvPr id="4" name="Picture 3" descr="A logo for a company&#10;&#10;AI-generated content may be incorrect.">
            <a:extLst>
              <a:ext uri="{FF2B5EF4-FFF2-40B4-BE49-F238E27FC236}">
                <a16:creationId xmlns:a16="http://schemas.microsoft.com/office/drawing/2014/main" id="{E3DF1D00-D063-9E4D-2A6B-D93797E0F43E}"/>
              </a:ext>
            </a:extLst>
          </p:cNvPr>
          <p:cNvPicPr>
            <a:picLocks noChangeAspect="1"/>
          </p:cNvPicPr>
          <p:nvPr userDrawn="1"/>
        </p:nvPicPr>
        <p:blipFill>
          <a:blip r:embed="rId3"/>
          <a:stretch>
            <a:fillRect/>
          </a:stretch>
        </p:blipFill>
        <p:spPr>
          <a:xfrm>
            <a:off x="10789919" y="158583"/>
            <a:ext cx="1173669" cy="518548"/>
          </a:xfrm>
          <a:prstGeom prst="rect">
            <a:avLst/>
          </a:prstGeom>
        </p:spPr>
      </p:pic>
    </p:spTree>
    <p:extLst>
      <p:ext uri="{BB962C8B-B14F-4D97-AF65-F5344CB8AC3E}">
        <p14:creationId xmlns:p14="http://schemas.microsoft.com/office/powerpoint/2010/main" val="23991634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pic>
        <p:nvPicPr>
          <p:cNvPr id="5" name="Picture 4" descr="A black and green background with squares&#10;&#10;AI-generated content may be incorrect.">
            <a:extLst>
              <a:ext uri="{FF2B5EF4-FFF2-40B4-BE49-F238E27FC236}">
                <a16:creationId xmlns:a16="http://schemas.microsoft.com/office/drawing/2014/main" id="{19EDA237-7261-CF46-9035-05AB6B12E528}"/>
              </a:ext>
            </a:extLst>
          </p:cNvPr>
          <p:cNvPicPr>
            <a:picLocks noChangeAspect="1"/>
          </p:cNvPicPr>
          <p:nvPr userDrawn="1"/>
        </p:nvPicPr>
        <p:blipFill>
          <a:blip r:embed="rId2">
            <a:alphaModFix amt="32000"/>
          </a:blip>
          <a:srcRect l="6687" r="-6687"/>
          <a:stretch>
            <a:fillRect/>
          </a:stretch>
        </p:blipFill>
        <p:spPr>
          <a:xfrm>
            <a:off x="0" y="-1"/>
            <a:ext cx="12192000" cy="6858000"/>
          </a:xfrm>
          <a:prstGeom prst="rect">
            <a:avLst/>
          </a:prstGeom>
        </p:spPr>
      </p:pic>
      <p:sp>
        <p:nvSpPr>
          <p:cNvPr id="2" name="Title 1">
            <a:extLst>
              <a:ext uri="{FF2B5EF4-FFF2-40B4-BE49-F238E27FC236}">
                <a16:creationId xmlns:a16="http://schemas.microsoft.com/office/drawing/2014/main" id="{C4133838-55F5-1E4A-B5FD-9A4BE6FC20E8}"/>
              </a:ext>
            </a:extLst>
          </p:cNvPr>
          <p:cNvSpPr>
            <a:spLocks noGrp="1"/>
          </p:cNvSpPr>
          <p:nvPr>
            <p:ph type="ctrTitle" hasCustomPrompt="1"/>
          </p:nvPr>
        </p:nvSpPr>
        <p:spPr>
          <a:xfrm>
            <a:off x="584752" y="1713094"/>
            <a:ext cx="11022496" cy="1655763"/>
          </a:xfrm>
        </p:spPr>
        <p:txBody>
          <a:bodyPr anchor="b" anchorCtr="0">
            <a:noAutofit/>
          </a:bodyPr>
          <a:lstStyle>
            <a:lvl1pPr algn="ctr">
              <a:defRPr sz="6000" b="1" i="0">
                <a:solidFill>
                  <a:srgbClr val="EA5E29"/>
                </a:solidFill>
                <a:latin typeface="Calibri" panose="020F0502020204030204" pitchFamily="34" charset="0"/>
                <a:cs typeface="Calibri" panose="020F0502020204030204" pitchFamily="34" charset="0"/>
              </a:defRPr>
            </a:lvl1pPr>
          </a:lstStyle>
          <a:p>
            <a:r>
              <a:rPr lang="en-US"/>
              <a:t>Set Title Slide Font Between </a:t>
            </a:r>
            <a:br>
              <a:rPr lang="en-US"/>
            </a:br>
            <a:r>
              <a:rPr lang="en-US"/>
              <a:t>40-65pt</a:t>
            </a:r>
          </a:p>
        </p:txBody>
      </p:sp>
      <p:sp>
        <p:nvSpPr>
          <p:cNvPr id="3" name="Subtitle 2">
            <a:extLst>
              <a:ext uri="{FF2B5EF4-FFF2-40B4-BE49-F238E27FC236}">
                <a16:creationId xmlns:a16="http://schemas.microsoft.com/office/drawing/2014/main" id="{79732EF6-2C34-0345-AA20-6335C996C994}"/>
              </a:ext>
            </a:extLst>
          </p:cNvPr>
          <p:cNvSpPr>
            <a:spLocks noGrp="1"/>
          </p:cNvSpPr>
          <p:nvPr>
            <p:ph type="subTitle" idx="1" hasCustomPrompt="1"/>
          </p:nvPr>
        </p:nvSpPr>
        <p:spPr>
          <a:xfrm>
            <a:off x="584752" y="3727683"/>
            <a:ext cx="11022496" cy="1052098"/>
          </a:xfrm>
        </p:spPr>
        <p:txBody>
          <a:bodyPr>
            <a:noAutofit/>
          </a:bodyPr>
          <a:lstStyle>
            <a:lvl1pPr marL="0" indent="0" algn="ctr">
              <a:lnSpc>
                <a:spcPct val="100000"/>
              </a:lnSpc>
              <a:spcBef>
                <a:spcPts val="0"/>
              </a:spcBef>
              <a:buNone/>
              <a:defRPr sz="2400" b="1" i="1">
                <a:solidFill>
                  <a:srgbClr val="074E80"/>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Set subtitle font between 24-35pt. If titles cannot fit within these ranges, </a:t>
            </a:r>
            <a:br>
              <a:rPr lang="en-US"/>
            </a:br>
            <a:r>
              <a:rPr lang="en-US"/>
              <a:t>copy edits may be necessary.</a:t>
            </a:r>
          </a:p>
        </p:txBody>
      </p:sp>
      <p:sp>
        <p:nvSpPr>
          <p:cNvPr id="6" name="Slide Number Placeholder 5">
            <a:extLst>
              <a:ext uri="{FF2B5EF4-FFF2-40B4-BE49-F238E27FC236}">
                <a16:creationId xmlns:a16="http://schemas.microsoft.com/office/drawing/2014/main" id="{E1628CAE-3A65-6A4A-842D-CE02EAE9337A}"/>
              </a:ext>
            </a:extLst>
          </p:cNvPr>
          <p:cNvSpPr>
            <a:spLocks noGrp="1"/>
          </p:cNvSpPr>
          <p:nvPr>
            <p:ph type="sldNum" sz="quarter" idx="12"/>
          </p:nvPr>
        </p:nvSpPr>
        <p:spPr>
          <a:xfrm>
            <a:off x="9139109" y="6492875"/>
            <a:ext cx="2743200" cy="365125"/>
          </a:xfrm>
        </p:spPr>
        <p:txBody>
          <a:bodyPr/>
          <a:lstStyle>
            <a:lvl1pPr>
              <a:defRPr>
                <a:solidFill>
                  <a:schemeClr val="bg1"/>
                </a:solidFill>
              </a:defRPr>
            </a:lvl1pPr>
          </a:lstStyle>
          <a:p>
            <a:fld id="{73E3F615-0371-7B44-8B36-5A304F524AD2}" type="slidenum">
              <a:rPr lang="en-US" smtClean="0"/>
              <a:pPr/>
              <a:t>‹#›</a:t>
            </a:fld>
            <a:endParaRPr lang="en-US"/>
          </a:p>
        </p:txBody>
      </p:sp>
      <p:pic>
        <p:nvPicPr>
          <p:cNvPr id="7" name="Picture 6" descr="A logo for a company&#10;&#10;AI-generated content may be incorrect.">
            <a:extLst>
              <a:ext uri="{FF2B5EF4-FFF2-40B4-BE49-F238E27FC236}">
                <a16:creationId xmlns:a16="http://schemas.microsoft.com/office/drawing/2014/main" id="{D896579E-F0BD-2C91-5A1B-EF0ED7029136}"/>
              </a:ext>
            </a:extLst>
          </p:cNvPr>
          <p:cNvPicPr>
            <a:picLocks noChangeAspect="1"/>
          </p:cNvPicPr>
          <p:nvPr userDrawn="1"/>
        </p:nvPicPr>
        <p:blipFill>
          <a:blip r:embed="rId3"/>
          <a:stretch>
            <a:fillRect/>
          </a:stretch>
        </p:blipFill>
        <p:spPr>
          <a:xfrm>
            <a:off x="10789919" y="158583"/>
            <a:ext cx="1173669" cy="518548"/>
          </a:xfrm>
          <a:prstGeom prst="rect">
            <a:avLst/>
          </a:prstGeom>
        </p:spPr>
      </p:pic>
      <p:sp>
        <p:nvSpPr>
          <p:cNvPr id="8" name="Rectangle 7">
            <a:extLst>
              <a:ext uri="{FF2B5EF4-FFF2-40B4-BE49-F238E27FC236}">
                <a16:creationId xmlns:a16="http://schemas.microsoft.com/office/drawing/2014/main" id="{3522D4F3-C95E-60C7-BF84-CEDF6F9BD47D}"/>
              </a:ext>
            </a:extLst>
          </p:cNvPr>
          <p:cNvSpPr/>
          <p:nvPr userDrawn="1"/>
        </p:nvSpPr>
        <p:spPr>
          <a:xfrm flipH="1">
            <a:off x="0" y="6786800"/>
            <a:ext cx="12192000" cy="71200"/>
          </a:xfrm>
          <a:prstGeom prst="rect">
            <a:avLst/>
          </a:prstGeom>
          <a:gradFill flip="none" rotWithShape="1">
            <a:gsLst>
              <a:gs pos="100000">
                <a:srgbClr val="00847D"/>
              </a:gs>
              <a:gs pos="0">
                <a:srgbClr val="074E8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69266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98DD1-3437-C14E-A8D9-8648F8F547D2}"/>
              </a:ext>
            </a:extLst>
          </p:cNvPr>
          <p:cNvSpPr>
            <a:spLocks noGrp="1"/>
          </p:cNvSpPr>
          <p:nvPr>
            <p:ph type="title"/>
          </p:nvPr>
        </p:nvSpPr>
        <p:spPr>
          <a:xfrm>
            <a:off x="457902" y="425302"/>
            <a:ext cx="11276897" cy="839972"/>
          </a:xfrm>
        </p:spPr>
        <p:txBody>
          <a:bodyPr/>
          <a:lstStyle/>
          <a:p>
            <a:r>
              <a:rPr lang="en-US"/>
              <a:t>Click to edit Master title style</a:t>
            </a:r>
          </a:p>
        </p:txBody>
      </p:sp>
      <p:sp>
        <p:nvSpPr>
          <p:cNvPr id="11" name="Content Placeholder 2">
            <a:extLst>
              <a:ext uri="{FF2B5EF4-FFF2-40B4-BE49-F238E27FC236}">
                <a16:creationId xmlns:a16="http://schemas.microsoft.com/office/drawing/2014/main" id="{23080C6C-F30D-E743-9EF8-BB5BDFB5DD82}"/>
              </a:ext>
            </a:extLst>
          </p:cNvPr>
          <p:cNvSpPr>
            <a:spLocks noGrp="1"/>
          </p:cNvSpPr>
          <p:nvPr>
            <p:ph idx="11"/>
          </p:nvPr>
        </p:nvSpPr>
        <p:spPr>
          <a:xfrm>
            <a:off x="457201" y="1345915"/>
            <a:ext cx="5422604" cy="391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A33DB0F6-1C93-FD48-A804-5C8A73747076}"/>
              </a:ext>
            </a:extLst>
          </p:cNvPr>
          <p:cNvSpPr>
            <a:spLocks noGrp="1"/>
          </p:cNvSpPr>
          <p:nvPr>
            <p:ph idx="12"/>
          </p:nvPr>
        </p:nvSpPr>
        <p:spPr>
          <a:xfrm>
            <a:off x="6312195" y="1345915"/>
            <a:ext cx="5422604" cy="391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84978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24" name="Picture 23" descr="Logo&#10;&#10;Description automatically generated">
            <a:extLst>
              <a:ext uri="{FF2B5EF4-FFF2-40B4-BE49-F238E27FC236}">
                <a16:creationId xmlns:a16="http://schemas.microsoft.com/office/drawing/2014/main" id="{5F1383AF-E290-DA3E-D2CD-3B35AE58E322}"/>
              </a:ext>
            </a:extLst>
          </p:cNvPr>
          <p:cNvPicPr>
            <a:picLocks noChangeAspect="1"/>
          </p:cNvPicPr>
          <p:nvPr userDrawn="1"/>
        </p:nvPicPr>
        <p:blipFill rotWithShape="1">
          <a:blip r:embed="rId2" cstate="print">
            <a:alphaModFix amt="10000"/>
            <a:extLst>
              <a:ext uri="{28A0092B-C50C-407E-A947-70E740481C1C}">
                <a14:useLocalDpi xmlns:a14="http://schemas.microsoft.com/office/drawing/2010/main"/>
              </a:ext>
            </a:extLst>
          </a:blip>
          <a:srcRect/>
          <a:stretch/>
        </p:blipFill>
        <p:spPr>
          <a:xfrm flipH="1">
            <a:off x="-1" y="3103647"/>
            <a:ext cx="4031286" cy="3754353"/>
          </a:xfrm>
          <a:prstGeom prst="rect">
            <a:avLst/>
          </a:prstGeom>
        </p:spPr>
      </p:pic>
      <p:sp>
        <p:nvSpPr>
          <p:cNvPr id="2" name="Title 1">
            <a:extLst>
              <a:ext uri="{FF2B5EF4-FFF2-40B4-BE49-F238E27FC236}">
                <a16:creationId xmlns:a16="http://schemas.microsoft.com/office/drawing/2014/main" id="{BDBE336E-6AA0-154E-B50C-A797F984307C}"/>
              </a:ext>
            </a:extLst>
          </p:cNvPr>
          <p:cNvSpPr>
            <a:spLocks noGrp="1"/>
          </p:cNvSpPr>
          <p:nvPr>
            <p:ph type="title" hasCustomPrompt="1"/>
          </p:nvPr>
        </p:nvSpPr>
        <p:spPr/>
        <p:txBody>
          <a:bodyPr>
            <a:noAutofit/>
          </a:bodyPr>
          <a:lstStyle>
            <a:lvl1pPr>
              <a:defRPr b="1" i="0">
                <a:solidFill>
                  <a:srgbClr val="00847D"/>
                </a:solidFill>
                <a:latin typeface="Calibri" panose="020F0502020204030204" pitchFamily="34" charset="0"/>
                <a:cs typeface="Calibri" panose="020F0502020204030204" pitchFamily="34" charset="0"/>
              </a:defRPr>
            </a:lvl1pPr>
          </a:lstStyle>
          <a:p>
            <a:r>
              <a:rPr lang="en-US"/>
              <a:t>Set Title Font Between 35-55pt</a:t>
            </a:r>
          </a:p>
        </p:txBody>
      </p:sp>
      <p:sp>
        <p:nvSpPr>
          <p:cNvPr id="19" name="Slide Number Placeholder 5">
            <a:extLst>
              <a:ext uri="{FF2B5EF4-FFF2-40B4-BE49-F238E27FC236}">
                <a16:creationId xmlns:a16="http://schemas.microsoft.com/office/drawing/2014/main" id="{25BD8425-9BBB-740F-0CB5-25BAD64AA5A3}"/>
              </a:ext>
            </a:extLst>
          </p:cNvPr>
          <p:cNvSpPr>
            <a:spLocks noGrp="1"/>
          </p:cNvSpPr>
          <p:nvPr>
            <p:ph type="sldNum" sz="quarter" idx="12"/>
          </p:nvPr>
        </p:nvSpPr>
        <p:spPr>
          <a:xfrm>
            <a:off x="9448800" y="6447155"/>
            <a:ext cx="2178326" cy="365125"/>
          </a:xfrm>
        </p:spPr>
        <p:txBody>
          <a:bodyPr/>
          <a:lstStyle>
            <a:lvl1pPr>
              <a:defRPr sz="1000">
                <a:solidFill>
                  <a:schemeClr val="bg1"/>
                </a:solidFill>
              </a:defRPr>
            </a:lvl1pPr>
          </a:lstStyle>
          <a:p>
            <a:fld id="{73E3F615-0371-7B44-8B36-5A304F524AD2}" type="slidenum">
              <a:rPr lang="en-US" smtClean="0"/>
              <a:pPr/>
              <a:t>‹#›</a:t>
            </a:fld>
            <a:endParaRPr lang="en-US"/>
          </a:p>
        </p:txBody>
      </p:sp>
      <p:sp>
        <p:nvSpPr>
          <p:cNvPr id="3" name="Rectangle 2">
            <a:extLst>
              <a:ext uri="{FF2B5EF4-FFF2-40B4-BE49-F238E27FC236}">
                <a16:creationId xmlns:a16="http://schemas.microsoft.com/office/drawing/2014/main" id="{42288605-F5ED-92C9-212D-AFA274A840BB}"/>
              </a:ext>
            </a:extLst>
          </p:cNvPr>
          <p:cNvSpPr/>
          <p:nvPr userDrawn="1"/>
        </p:nvSpPr>
        <p:spPr>
          <a:xfrm flipH="1">
            <a:off x="0" y="6786800"/>
            <a:ext cx="12192000" cy="71200"/>
          </a:xfrm>
          <a:prstGeom prst="rect">
            <a:avLst/>
          </a:prstGeom>
          <a:gradFill flip="none" rotWithShape="1">
            <a:gsLst>
              <a:gs pos="100000">
                <a:srgbClr val="00847D"/>
              </a:gs>
              <a:gs pos="0">
                <a:srgbClr val="074E80"/>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logo for a company&#10;&#10;AI-generated content may be incorrect.">
            <a:extLst>
              <a:ext uri="{FF2B5EF4-FFF2-40B4-BE49-F238E27FC236}">
                <a16:creationId xmlns:a16="http://schemas.microsoft.com/office/drawing/2014/main" id="{8EC4893D-0B58-0B98-8807-8E963658576F}"/>
              </a:ext>
            </a:extLst>
          </p:cNvPr>
          <p:cNvPicPr>
            <a:picLocks noChangeAspect="1"/>
          </p:cNvPicPr>
          <p:nvPr userDrawn="1"/>
        </p:nvPicPr>
        <p:blipFill>
          <a:blip r:embed="rId3"/>
          <a:stretch>
            <a:fillRect/>
          </a:stretch>
        </p:blipFill>
        <p:spPr>
          <a:xfrm>
            <a:off x="10789919" y="158583"/>
            <a:ext cx="1173669" cy="518548"/>
          </a:xfrm>
          <a:prstGeom prst="rect">
            <a:avLst/>
          </a:prstGeom>
        </p:spPr>
      </p:pic>
    </p:spTree>
    <p:extLst>
      <p:ext uri="{BB962C8B-B14F-4D97-AF65-F5344CB8AC3E}">
        <p14:creationId xmlns:p14="http://schemas.microsoft.com/office/powerpoint/2010/main" val="3045793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theme" Target="../theme/theme2.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621FD2B-CDE4-0E87-9D98-4C43356979F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7F6882F-41D9-59E3-7959-97EBB54DEC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58D93C-D901-EDCB-3B2E-1FBD40EAA4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4073A1-F85A-453F-B6C4-ECDDE1FA6340}" type="datetimeFigureOut">
              <a:rPr lang="en-US" smtClean="0"/>
              <a:t>9/9/2026</a:t>
            </a:fld>
            <a:endParaRPr lang="en-US"/>
          </a:p>
        </p:txBody>
      </p:sp>
      <p:sp>
        <p:nvSpPr>
          <p:cNvPr id="5" name="Footer Placeholder 4">
            <a:extLst>
              <a:ext uri="{FF2B5EF4-FFF2-40B4-BE49-F238E27FC236}">
                <a16:creationId xmlns:a16="http://schemas.microsoft.com/office/drawing/2014/main" id="{0C1FD8D1-F8EB-17EF-02B0-5B3DDFAA81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8AC57B-175C-A217-0323-A2FF43A93F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F1EB1FA-00A3-4CCA-8CC5-3C0447B61D69}" type="slidenum">
              <a:rPr lang="en-US" smtClean="0"/>
              <a:t>‹#›</a:t>
            </a:fld>
            <a:endParaRPr lang="en-US"/>
          </a:p>
        </p:txBody>
      </p:sp>
    </p:spTree>
    <p:extLst>
      <p:ext uri="{BB962C8B-B14F-4D97-AF65-F5344CB8AC3E}">
        <p14:creationId xmlns:p14="http://schemas.microsoft.com/office/powerpoint/2010/main" val="31855687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5" r:id="rId12"/>
    <p:sldLayoutId id="2147483686" r:id="rId13"/>
    <p:sldLayoutId id="2147483687" r:id="rId14"/>
    <p:sldLayoutId id="2147483688" r:id="rId15"/>
    <p:sldLayoutId id="2147483703" r:id="rId16"/>
    <p:sldLayoutId id="2147483704" r:id="rId17"/>
    <p:sldLayoutId id="2147483705"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C7000F-C7FC-B04B-AB4B-994EC6883793}"/>
              </a:ext>
            </a:extLst>
          </p:cNvPr>
          <p:cNvSpPr>
            <a:spLocks noGrp="1"/>
          </p:cNvSpPr>
          <p:nvPr>
            <p:ph type="title"/>
          </p:nvPr>
        </p:nvSpPr>
        <p:spPr>
          <a:xfrm>
            <a:off x="457200" y="365760"/>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0284C6F-3D98-AC42-9742-8101408110CB}"/>
              </a:ext>
            </a:extLst>
          </p:cNvPr>
          <p:cNvSpPr>
            <a:spLocks noGrp="1"/>
          </p:cNvSpPr>
          <p:nvPr>
            <p:ph type="body" idx="1"/>
          </p:nvPr>
        </p:nvSpPr>
        <p:spPr>
          <a:xfrm>
            <a:off x="457200" y="2057400"/>
            <a:ext cx="10515600" cy="412623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3463B23B-2C22-7B48-A306-13495EA80C65}"/>
              </a:ext>
            </a:extLst>
          </p:cNvPr>
          <p:cNvSpPr>
            <a:spLocks noGrp="1"/>
          </p:cNvSpPr>
          <p:nvPr>
            <p:ph type="ftr" sz="quarter" idx="3"/>
          </p:nvPr>
        </p:nvSpPr>
        <p:spPr>
          <a:xfrm>
            <a:off x="391160" y="6444942"/>
            <a:ext cx="4114800" cy="365125"/>
          </a:xfrm>
          <a:prstGeom prst="rect">
            <a:avLst/>
          </a:prstGeom>
        </p:spPr>
        <p:txBody>
          <a:bodyPr vert="horz" lIns="91440" tIns="45720" rIns="91440" bIns="45720" rtlCol="0" anchor="ctr"/>
          <a:lstStyle>
            <a:lvl1pPr algn="l">
              <a:defRPr sz="1200" b="1" i="0">
                <a:solidFill>
                  <a:srgbClr val="1430C0"/>
                </a:solidFill>
                <a:latin typeface="Ballinger Bold" pitchFamily="2" charset="77"/>
                <a:cs typeface="Arial" panose="020B0604020202020204" pitchFamily="34" charset="0"/>
              </a:defRPr>
            </a:lvl1pPr>
          </a:lstStyle>
          <a:p>
            <a:r>
              <a:rPr lang="en-US"/>
              <a:t>www.nachc.org</a:t>
            </a:r>
          </a:p>
        </p:txBody>
      </p:sp>
    </p:spTree>
    <p:extLst>
      <p:ext uri="{BB962C8B-B14F-4D97-AF65-F5344CB8AC3E}">
        <p14:creationId xmlns:p14="http://schemas.microsoft.com/office/powerpoint/2010/main" val="174965869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Lst>
  <p:hf sldNum="0" hdr="0" ftr="0" dt="0"/>
  <p:txStyles>
    <p:titleStyle>
      <a:lvl1pPr algn="l" defTabSz="914400" rtl="0" eaLnBrk="1" latinLnBrk="0" hangingPunct="1">
        <a:lnSpc>
          <a:spcPct val="90000"/>
        </a:lnSpc>
        <a:spcBef>
          <a:spcPct val="0"/>
        </a:spcBef>
        <a:buNone/>
        <a:defRPr sz="4400" b="1" i="0" kern="1200" spc="0" baseline="0">
          <a:solidFill>
            <a:srgbClr val="1430C0"/>
          </a:solidFill>
          <a:latin typeface="Ballinger Bold" pitchFamily="2" charset="77"/>
          <a:ea typeface="+mj-ea"/>
          <a:cs typeface="Arial" panose="020B0604020202020204" pitchFamily="34" charset="0"/>
        </a:defRPr>
      </a:lvl1pPr>
    </p:titleStyle>
    <p:bodyStyle>
      <a:lvl1pPr marL="228600" indent="-228600" algn="l" defTabSz="914400" rtl="0" eaLnBrk="1" latinLnBrk="0" hangingPunct="1">
        <a:lnSpc>
          <a:spcPts val="2880"/>
        </a:lnSpc>
        <a:spcBef>
          <a:spcPts val="0"/>
        </a:spcBef>
        <a:spcAft>
          <a:spcPts val="1000"/>
        </a:spcAft>
        <a:buClr>
          <a:srgbClr val="54E9B1"/>
        </a:buClr>
        <a:buFont typeface="Arial" panose="020B0604020202020204" pitchFamily="34" charset="0"/>
        <a:buChar char="•"/>
        <a:defRPr sz="2400" b="0" i="0" kern="1200">
          <a:solidFill>
            <a:schemeClr val="tx1">
              <a:lumMod val="75000"/>
              <a:lumOff val="25000"/>
            </a:schemeClr>
          </a:solidFill>
          <a:latin typeface="Ballinger" pitchFamily="2" charset="77"/>
          <a:ea typeface="+mn-ea"/>
          <a:cs typeface="Arial" panose="020B0604020202020204" pitchFamily="34" charset="0"/>
        </a:defRPr>
      </a:lvl1pPr>
      <a:lvl2pPr marL="685800" indent="-228600" algn="l" defTabSz="914400" rtl="0" eaLnBrk="1" latinLnBrk="0" hangingPunct="1">
        <a:lnSpc>
          <a:spcPts val="2880"/>
        </a:lnSpc>
        <a:spcBef>
          <a:spcPts val="0"/>
        </a:spcBef>
        <a:spcAft>
          <a:spcPts val="1000"/>
        </a:spcAft>
        <a:buClr>
          <a:srgbClr val="54E9B1"/>
        </a:buClr>
        <a:buFont typeface="Arial" panose="020B0604020202020204" pitchFamily="34" charset="0"/>
        <a:buChar char="•"/>
        <a:defRPr sz="2400" b="0" i="0" kern="1200">
          <a:solidFill>
            <a:schemeClr val="tx1">
              <a:lumMod val="75000"/>
              <a:lumOff val="25000"/>
            </a:schemeClr>
          </a:solidFill>
          <a:latin typeface="Ballinger" pitchFamily="2" charset="77"/>
          <a:ea typeface="+mn-ea"/>
          <a:cs typeface="Arial" panose="020B0604020202020204" pitchFamily="34" charset="0"/>
        </a:defRPr>
      </a:lvl2pPr>
      <a:lvl3pPr marL="1143000" indent="-228600" algn="l" defTabSz="914400" rtl="0" eaLnBrk="1" latinLnBrk="0" hangingPunct="1">
        <a:lnSpc>
          <a:spcPts val="2880"/>
        </a:lnSpc>
        <a:spcBef>
          <a:spcPts val="0"/>
        </a:spcBef>
        <a:spcAft>
          <a:spcPts val="1000"/>
        </a:spcAft>
        <a:buClr>
          <a:srgbClr val="54E9B1"/>
        </a:buClr>
        <a:buFont typeface="Arial" panose="020B0604020202020204" pitchFamily="34" charset="0"/>
        <a:buChar char="•"/>
        <a:defRPr sz="2400" b="0" i="0" kern="1200">
          <a:solidFill>
            <a:schemeClr val="tx1">
              <a:lumMod val="75000"/>
              <a:lumOff val="25000"/>
            </a:schemeClr>
          </a:solidFill>
          <a:latin typeface="Ballinger" pitchFamily="2" charset="77"/>
          <a:ea typeface="+mn-ea"/>
          <a:cs typeface="Arial" panose="020B0604020202020204" pitchFamily="34" charset="0"/>
        </a:defRPr>
      </a:lvl3pPr>
      <a:lvl4pPr marL="1600200" indent="-228600" algn="l" defTabSz="914400" rtl="0" eaLnBrk="1" latinLnBrk="0" hangingPunct="1">
        <a:lnSpc>
          <a:spcPts val="2880"/>
        </a:lnSpc>
        <a:spcBef>
          <a:spcPts val="0"/>
        </a:spcBef>
        <a:spcAft>
          <a:spcPts val="1000"/>
        </a:spcAft>
        <a:buClr>
          <a:srgbClr val="54E9B1"/>
        </a:buClr>
        <a:buFont typeface="Arial" panose="020B0604020202020204" pitchFamily="34" charset="0"/>
        <a:buChar char="•"/>
        <a:defRPr sz="2400" b="0" i="0" kern="1200">
          <a:solidFill>
            <a:schemeClr val="tx1">
              <a:lumMod val="75000"/>
              <a:lumOff val="25000"/>
            </a:schemeClr>
          </a:solidFill>
          <a:latin typeface="Ballinger" pitchFamily="2" charset="77"/>
          <a:ea typeface="+mn-ea"/>
          <a:cs typeface="Arial" panose="020B0604020202020204" pitchFamily="34" charset="0"/>
        </a:defRPr>
      </a:lvl4pPr>
      <a:lvl5pPr marL="2057400" indent="-228600" algn="l" defTabSz="914400" rtl="0" eaLnBrk="1" latinLnBrk="0" hangingPunct="1">
        <a:lnSpc>
          <a:spcPts val="2880"/>
        </a:lnSpc>
        <a:spcBef>
          <a:spcPts val="0"/>
        </a:spcBef>
        <a:spcAft>
          <a:spcPts val="1000"/>
        </a:spcAft>
        <a:buClr>
          <a:srgbClr val="54E9B1"/>
        </a:buClr>
        <a:buFont typeface="Arial" panose="020B0604020202020204" pitchFamily="34" charset="0"/>
        <a:buChar char="•"/>
        <a:defRPr sz="2400" b="0" i="0" kern="1200">
          <a:solidFill>
            <a:schemeClr val="tx1">
              <a:lumMod val="75000"/>
              <a:lumOff val="25000"/>
            </a:schemeClr>
          </a:solidFill>
          <a:latin typeface="Ballinger"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A6CE39">
            <a:alpha val="9000"/>
          </a:srgb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010804"/>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8" r:id="rId8"/>
    <p:sldLayoutId id="2147483699" r:id="rId9"/>
    <p:sldLayoutId id="2147483700" r:id="rId10"/>
    <p:sldLayoutId id="2147483701" r:id="rId11"/>
    <p:sldLayoutId id="214748370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9.xml"/></Relationships>
</file>

<file path=ppt/slides/_rels/slide5.xml.rels><?xml version="1.0" encoding="UTF-8" standalone="yes"?>
<Relationships xmlns="http://schemas.openxmlformats.org/package/2006/relationships"><Relationship Id="rId3" Type="http://schemas.openxmlformats.org/officeDocument/2006/relationships/hyperlink" Target="https://www.colonialbh.org/media/5ewf0xzc/strategic-plan-april-2024.pdf" TargetMode="External"/><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2.png"/><Relationship Id="rId5" Type="http://schemas.openxmlformats.org/officeDocument/2006/relationships/hyperlink" Target="https://www.colonialbh.org/media/ib3ptxe0/cbh-fy2025-annual-report.pdf"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hyperlink" Target="https://sevhs.org/about-us/" TargetMode="External"/><Relationship Id="rId2" Type="http://schemas.openxmlformats.org/officeDocument/2006/relationships/notesSlide" Target="../notesSlides/notesSlide7.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hyperlink" Target="https://sevhs.org/about-us/" TargetMode="External"/><Relationship Id="rId2" Type="http://schemas.openxmlformats.org/officeDocument/2006/relationships/notesSlide" Target="../notesSlides/notesSlide8.xml"/><Relationship Id="rId1" Type="http://schemas.openxmlformats.org/officeDocument/2006/relationships/slideLayout" Target="../slideLayouts/slideLayout16.xml"/><Relationship Id="rId5" Type="http://schemas.openxmlformats.org/officeDocument/2006/relationships/image" Target="../media/image14.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henationalcouncil.org/wp-content/uploads/2020/01/CIHS_Framework_Final_charts.pdf" TargetMode="External"/><Relationship Id="rId2" Type="http://schemas.openxmlformats.org/officeDocument/2006/relationships/notesSlide" Target="../notesSlides/notesSlide12.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s://www.thenationalcouncil.org/wp-content/uploads/2020/01/CIHS_Framework_Final_charts.pdf" TargetMode="External"/><Relationship Id="rId2" Type="http://schemas.openxmlformats.org/officeDocument/2006/relationships/notesSlide" Target="../notesSlides/notesSlide13.xml"/><Relationship Id="rId1" Type="http://schemas.openxmlformats.org/officeDocument/2006/relationships/slideLayout" Target="../slideLayouts/slideLayout44.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hyperlink" Target="https://www.thenationalcouncil.org/wp-content/uploads/2020/01/CIHS_Framework_Final_charts.pdf" TargetMode="External"/><Relationship Id="rId2" Type="http://schemas.openxmlformats.org/officeDocument/2006/relationships/notesSlide" Target="../notesSlides/notesSlide14.xml"/><Relationship Id="rId1" Type="http://schemas.openxmlformats.org/officeDocument/2006/relationships/slideLayout" Target="../slideLayouts/slideLayout4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8" Type="http://schemas.openxmlformats.org/officeDocument/2006/relationships/hyperlink" Target="https://www.thenationalcouncil.org/wp-content/uploads/2020/01/CIHS_Framework_Final_charts.pdf" TargetMode="Externa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4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10.png"/></Relationships>
</file>

<file path=ppt/slides/_rels/slide16.xml.rels><?xml version="1.0" encoding="UTF-8" standalone="yes"?>
<Relationships xmlns="http://schemas.openxmlformats.org/package/2006/relationships"><Relationship Id="rId8" Type="http://schemas.openxmlformats.org/officeDocument/2006/relationships/hyperlink" Target="https://www.thenationalcouncil.org/wp-content/uploads/2020/01/CIHS_Framework_Final_charts.pdf"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4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9.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44.xml"/><Relationship Id="rId4" Type="http://schemas.openxmlformats.org/officeDocument/2006/relationships/image" Target="../media/image10.pn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6.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9.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_rels/slide3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3.xml"/><Relationship Id="rId1" Type="http://schemas.openxmlformats.org/officeDocument/2006/relationships/slideLayout" Target="../slideLayouts/slideLayout16.xml"/><Relationship Id="rId5" Type="http://schemas.openxmlformats.org/officeDocument/2006/relationships/image" Target="../media/image10.png"/><Relationship Id="rId4" Type="http://schemas.openxmlformats.org/officeDocument/2006/relationships/hyperlink" Target="mailto:slea@pcdc.org"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hyperlink" Target="https://www.colonialbh.org/media/5ewf0xzc/strategic-plan-april-2024.pdf" TargetMode="External"/><Relationship Id="rId7"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16.xml"/><Relationship Id="rId6" Type="http://schemas.openxmlformats.org/officeDocument/2006/relationships/hyperlink" Target="https://www.thenationalcouncil.org/resources/the-comprehensive-health-integration-framework/" TargetMode="External"/><Relationship Id="rId5" Type="http://schemas.openxmlformats.org/officeDocument/2006/relationships/hyperlink" Target="https://www.thenationalcouncil.org/wp-content/uploads/2020/01/CIHS_Framework_Final_charts.pdf" TargetMode="External"/><Relationship Id="rId4" Type="http://schemas.openxmlformats.org/officeDocument/2006/relationships/hyperlink" Target="https://www.colonialbh.org/media/ib3ptxe0/cbh-fy2025-annual-report.pdf"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https://www.thenationalcouncil.org/wp-content/uploads/2020/01/CIHS_Framework_Final_charts.pdf" TargetMode="External"/><Relationship Id="rId2" Type="http://schemas.openxmlformats.org/officeDocument/2006/relationships/hyperlink" Target="https://chcnrv.org/about/" TargetMode="External"/><Relationship Id="rId1" Type="http://schemas.openxmlformats.org/officeDocument/2006/relationships/slideLayout" Target="../slideLayouts/slideLayout42.xml"/><Relationship Id="rId5" Type="http://schemas.openxmlformats.org/officeDocument/2006/relationships/hyperlink" Target="https://www.thenationalcouncil.org/resources/the-comprehensive-health-integration-framework/" TargetMode="External"/><Relationship Id="rId4" Type="http://schemas.openxmlformats.org/officeDocument/2006/relationships/hyperlink" Target="https://www.wsls.com/news/local/2025/05/22/new-river-valley-health-center-expands-promises-affordable-care-for-more-patients/"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www.colonialbh.org/media/5ewf0xzc/strategic-plan-april-2024.pdf" TargetMode="External"/><Relationship Id="rId2" Type="http://schemas.openxmlformats.org/officeDocument/2006/relationships/notesSlide" Target="../notesSlides/notesSlide36.xml"/><Relationship Id="rId1" Type="http://schemas.openxmlformats.org/officeDocument/2006/relationships/slideLayout" Target="../slideLayouts/slideLayout42.xml"/><Relationship Id="rId5" Type="http://schemas.openxmlformats.org/officeDocument/2006/relationships/hyperlink" Target="https://www.thenationalcouncil.org/wp-content/uploads/2020/01/CIHS_Framework_Final_charts.pdf" TargetMode="External"/><Relationship Id="rId4" Type="http://schemas.openxmlformats.org/officeDocument/2006/relationships/hyperlink" Target="https://www.colonialbh.org/media/ib3ptxe0/cbh-fy2025-annual-report.pdf" TargetMode="External"/></Relationships>
</file>

<file path=ppt/slides/_rels/slide38.xml.rels><?xml version="1.0" encoding="UTF-8" standalone="yes"?>
<Relationships xmlns="http://schemas.openxmlformats.org/package/2006/relationships"><Relationship Id="rId2" Type="http://schemas.openxmlformats.org/officeDocument/2006/relationships/hyperlink" Target="https://sevhs.org/about-us/" TargetMode="External"/><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81BA5182-E2C8-A0D5-6AB9-3E03123DBBA5}"/>
              </a:ext>
            </a:extLst>
          </p:cNvPr>
          <p:cNvSpPr/>
          <p:nvPr/>
        </p:nvSpPr>
        <p:spPr>
          <a:xfrm>
            <a:off x="3914775" y="2404110"/>
            <a:ext cx="80391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r>
              <a:rPr lang="en-US" sz="2400" i="1" dirty="0">
                <a:solidFill>
                  <a:schemeClr val="bg1"/>
                </a:solidFill>
                <a:latin typeface="Ballinger"/>
              </a:rPr>
              <a:t>Integrated Care in Action</a:t>
            </a:r>
          </a:p>
          <a:p>
            <a:r>
              <a:rPr lang="en-US" sz="6000" dirty="0">
                <a:solidFill>
                  <a:schemeClr val="bg1"/>
                </a:solidFill>
                <a:latin typeface="Ballinger"/>
              </a:rPr>
              <a:t>Integrated Care in a </a:t>
            </a:r>
            <a:r>
              <a:rPr lang="en-US" sz="5400" dirty="0">
                <a:solidFill>
                  <a:schemeClr val="bg1"/>
                </a:solidFill>
                <a:latin typeface="Ballinger"/>
              </a:rPr>
              <a:t>Community</a:t>
            </a:r>
            <a:r>
              <a:rPr lang="en-US" sz="6000" dirty="0">
                <a:solidFill>
                  <a:schemeClr val="bg1"/>
                </a:solidFill>
                <a:latin typeface="Ballinger"/>
              </a:rPr>
              <a:t> Health Setting</a:t>
            </a:r>
            <a:endParaRPr lang="en-US" sz="6000" dirty="0">
              <a:solidFill>
                <a:schemeClr val="bg1"/>
              </a:solidFill>
              <a:effectLst>
                <a:outerShdw blurRad="38100" dist="38100" dir="2700000" algn="tl">
                  <a:srgbClr val="000000">
                    <a:alpha val="43137"/>
                  </a:srgbClr>
                </a:outerShdw>
              </a:effectLst>
              <a:latin typeface="Ballinger"/>
            </a:endParaRPr>
          </a:p>
        </p:txBody>
      </p:sp>
      <p:sp>
        <p:nvSpPr>
          <p:cNvPr id="3" name="Text 4">
            <a:extLst>
              <a:ext uri="{FF2B5EF4-FFF2-40B4-BE49-F238E27FC236}">
                <a16:creationId xmlns:a16="http://schemas.microsoft.com/office/drawing/2014/main" id="{EE115A8D-1196-185F-F38E-CD36B4EA1B95}"/>
              </a:ext>
            </a:extLst>
          </p:cNvPr>
          <p:cNvSpPr/>
          <p:nvPr/>
        </p:nvSpPr>
        <p:spPr>
          <a:xfrm>
            <a:off x="3914775" y="5184648"/>
            <a:ext cx="7622103" cy="822960"/>
          </a:xfrm>
          <a:prstGeom prst="rect">
            <a:avLst/>
          </a:prstGeom>
          <a:noFill/>
          <a:ln/>
        </p:spPr>
        <p:txBody>
          <a:bodyPr wrap="square" lIns="0" tIns="0" rIns="0" bIns="0" rtlCol="0" anchor="t"/>
          <a:lstStyle/>
          <a:p>
            <a:pPr marL="0" indent="0" algn="l">
              <a:buNone/>
            </a:pPr>
            <a:r>
              <a:rPr lang="en-US" sz="2000" b="1" i="1" dirty="0">
                <a:solidFill>
                  <a:srgbClr val="A6CE39"/>
                </a:solidFill>
                <a:latin typeface="Ballinger"/>
                <a:ea typeface="Georgia" pitchFamily="34" charset="-122"/>
                <a:cs typeface="Georgia" pitchFamily="34" charset="-120"/>
              </a:rPr>
              <a:t>Prepared for the Virginia Community Healthcare Association</a:t>
            </a:r>
            <a:endParaRPr lang="en-US" sz="2000" b="1" dirty="0">
              <a:solidFill>
                <a:srgbClr val="A6CE39"/>
              </a:solidFill>
              <a:latin typeface="Ballinger"/>
            </a:endParaRPr>
          </a:p>
        </p:txBody>
      </p:sp>
    </p:spTree>
    <p:extLst>
      <p:ext uri="{BB962C8B-B14F-4D97-AF65-F5344CB8AC3E}">
        <p14:creationId xmlns:p14="http://schemas.microsoft.com/office/powerpoint/2010/main" val="97385050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52055D80-92EE-320D-87A9-FD4D4A8CC8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480" r="1880"/>
          <a:stretch/>
        </p:blipFill>
        <p:spPr bwMode="auto">
          <a:xfrm>
            <a:off x="7128608" y="1502229"/>
            <a:ext cx="3761923" cy="3974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E348C3F-86FA-3279-8A57-DA772A9023E4}"/>
              </a:ext>
            </a:extLst>
          </p:cNvPr>
          <p:cNvSpPr>
            <a:spLocks noGrp="1"/>
          </p:cNvSpPr>
          <p:nvPr>
            <p:ph type="title"/>
          </p:nvPr>
        </p:nvSpPr>
        <p:spPr/>
        <p:txBody>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Today’s Presenters</a:t>
            </a:r>
          </a:p>
        </p:txBody>
      </p:sp>
      <p:sp>
        <p:nvSpPr>
          <p:cNvPr id="5" name="Rectangle 4" descr="Photo of Shannon Lea">
            <a:extLst>
              <a:ext uri="{FF2B5EF4-FFF2-40B4-BE49-F238E27FC236}">
                <a16:creationId xmlns:a16="http://schemas.microsoft.com/office/drawing/2014/main" id="{6E03A8A9-E901-DA25-8B4E-B01B261A56A9}"/>
              </a:ext>
            </a:extLst>
          </p:cNvPr>
          <p:cNvSpPr/>
          <p:nvPr/>
        </p:nvSpPr>
        <p:spPr>
          <a:xfrm>
            <a:off x="1920179" y="1502229"/>
            <a:ext cx="3511931" cy="3974990"/>
          </a:xfrm>
          <a:prstGeom prst="rect">
            <a:avLst/>
          </a:prstGeom>
          <a:blipFill dpi="0" rotWithShape="1">
            <a:blip r:embed="rId4">
              <a:extLst>
                <a:ext uri="{28A0092B-C50C-407E-A947-70E740481C1C}">
                  <a14:useLocalDpi xmlns:a14="http://schemas.microsoft.com/office/drawing/2010/main" val="0"/>
                </a:ext>
              </a:extLst>
            </a:blip>
            <a:srcRect/>
            <a:stretch>
              <a:fillRect l="1024" t="-5261" r="-1024" b="-14739"/>
            </a:stretch>
          </a:blipFill>
          <a:effectLst>
            <a:outerShdw blurRad="50800" dist="50800" dir="5400000" algn="ctr" rotWithShape="0">
              <a:schemeClr val="bg1"/>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6" name="Group 5" descr="White background with blue and gray text reading: Shannon Lea​&#10;&#10;Senior Program Manager​&#10;&#10;Primary Care Development Corporation">
            <a:extLst>
              <a:ext uri="{FF2B5EF4-FFF2-40B4-BE49-F238E27FC236}">
                <a16:creationId xmlns:a16="http://schemas.microsoft.com/office/drawing/2014/main" id="{30A3A320-161E-02D4-C39F-DA640A7BD3C3}"/>
              </a:ext>
            </a:extLst>
          </p:cNvPr>
          <p:cNvGrpSpPr/>
          <p:nvPr/>
        </p:nvGrpSpPr>
        <p:grpSpPr>
          <a:xfrm>
            <a:off x="1561481" y="4230165"/>
            <a:ext cx="3511929" cy="1125607"/>
            <a:chOff x="1339615" y="2819760"/>
            <a:chExt cx="3972120" cy="1192924"/>
          </a:xfrm>
        </p:grpSpPr>
        <p:sp>
          <p:nvSpPr>
            <p:cNvPr id="11" name="Rectangle 10">
              <a:extLst>
                <a:ext uri="{FF2B5EF4-FFF2-40B4-BE49-F238E27FC236}">
                  <a16:creationId xmlns:a16="http://schemas.microsoft.com/office/drawing/2014/main" id="{F887E3DB-0FC8-02FF-3389-FE5089768D54}"/>
                </a:ext>
              </a:extLst>
            </p:cNvPr>
            <p:cNvSpPr/>
            <p:nvPr/>
          </p:nvSpPr>
          <p:spPr>
            <a:xfrm>
              <a:off x="1339615" y="2819760"/>
              <a:ext cx="3972120" cy="1192924"/>
            </a:xfrm>
            <a:prstGeom prst="rect">
              <a:avLst/>
            </a:prstGeom>
            <a:solidFill>
              <a:srgbClr val="FFFFFF"/>
            </a:solidFill>
            <a:ln w="12700" cap="flat" cmpd="sng" algn="ctr">
              <a:solidFill>
                <a:srgbClr val="007CA3"/>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E9784332-8B4F-DC5E-A9CF-B2907DBC9CC3}"/>
                </a:ext>
              </a:extLst>
            </p:cNvPr>
            <p:cNvSpPr txBox="1"/>
            <p:nvPr/>
          </p:nvSpPr>
          <p:spPr>
            <a:xfrm>
              <a:off x="1339615" y="2819760"/>
              <a:ext cx="3972120" cy="11929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20955" rIns="91440" bIns="20955" numCol="1" spcCol="1270" anchor="ctr" anchorCtr="0">
              <a:noAutofit/>
            </a:bodyPr>
            <a:lstStyle/>
            <a:p>
              <a:pPr marL="0" lvl="0" indent="0" algn="l" defTabSz="466725">
                <a:lnSpc>
                  <a:spcPts val="1060"/>
                </a:lnSpc>
                <a:spcBef>
                  <a:spcPct val="0"/>
                </a:spcBef>
                <a:spcAft>
                  <a:spcPct val="5000"/>
                </a:spcAft>
                <a:buNone/>
              </a:pPr>
              <a:r>
                <a:rPr lang="en-US" b="1" kern="1200" dirty="0">
                  <a:solidFill>
                    <a:srgbClr val="1430C0"/>
                  </a:solidFill>
                  <a:latin typeface="Ballinger"/>
                  <a:ea typeface="Open Sans" panose="020B0606030504020204" pitchFamily="34" charset="0"/>
                  <a:cs typeface="Open Sans" panose="020B0606030504020204" pitchFamily="34" charset="0"/>
                </a:rPr>
                <a:t>Shannon Lea</a:t>
              </a:r>
            </a:p>
            <a:p>
              <a:pPr marL="0" lvl="0" indent="0" algn="l" defTabSz="466725">
                <a:lnSpc>
                  <a:spcPts val="1060"/>
                </a:lnSpc>
                <a:spcBef>
                  <a:spcPct val="0"/>
                </a:spcBef>
                <a:spcAft>
                  <a:spcPct val="5000"/>
                </a:spcAft>
                <a:buNone/>
              </a:pPr>
              <a:r>
                <a:rPr lang="en-US" sz="1200" i="1" kern="1200" dirty="0">
                  <a:solidFill>
                    <a:schemeClr val="accent6">
                      <a:lumMod val="75000"/>
                    </a:schemeClr>
                  </a:solidFill>
                  <a:latin typeface="Ballinger"/>
                  <a:ea typeface="Open Sans" panose="020B0606030504020204" pitchFamily="34" charset="0"/>
                  <a:cs typeface="Open Sans" panose="020B0606030504020204" pitchFamily="34" charset="0"/>
                </a:rPr>
                <a:t>Senior Program Manager</a:t>
              </a:r>
            </a:p>
            <a:p>
              <a:pPr marL="0" lvl="0" indent="0" algn="l" defTabSz="466725">
                <a:lnSpc>
                  <a:spcPts val="1060"/>
                </a:lnSpc>
                <a:spcBef>
                  <a:spcPct val="0"/>
                </a:spcBef>
                <a:spcAft>
                  <a:spcPct val="5000"/>
                </a:spcAft>
                <a:buNone/>
              </a:pPr>
              <a:r>
                <a:rPr lang="en-US" sz="1200" i="1" kern="1200" dirty="0">
                  <a:solidFill>
                    <a:schemeClr val="accent6">
                      <a:lumMod val="75000"/>
                    </a:schemeClr>
                  </a:solidFill>
                  <a:latin typeface="Ballinger"/>
                  <a:ea typeface="Open Sans" panose="020B0606030504020204" pitchFamily="34" charset="0"/>
                  <a:cs typeface="Open Sans" panose="020B0606030504020204" pitchFamily="34" charset="0"/>
                </a:rPr>
                <a:t>Primary Care Development Corporation</a:t>
              </a:r>
            </a:p>
          </p:txBody>
        </p:sp>
      </p:grpSp>
      <p:grpSp>
        <p:nvGrpSpPr>
          <p:cNvPr id="8" name="Group 7" descr="White background with blue and gray text reading &quot;Julie Schilz, Senior Director, Primary Care Development Corporation&quot;">
            <a:extLst>
              <a:ext uri="{FF2B5EF4-FFF2-40B4-BE49-F238E27FC236}">
                <a16:creationId xmlns:a16="http://schemas.microsoft.com/office/drawing/2014/main" id="{76778DDC-AEA5-374F-DA3C-BAD154A41DE6}"/>
              </a:ext>
            </a:extLst>
          </p:cNvPr>
          <p:cNvGrpSpPr/>
          <p:nvPr/>
        </p:nvGrpSpPr>
        <p:grpSpPr>
          <a:xfrm>
            <a:off x="6759892" y="4230164"/>
            <a:ext cx="3511929" cy="1125608"/>
            <a:chOff x="6504462" y="2819759"/>
            <a:chExt cx="3972120" cy="1192925"/>
          </a:xfrm>
        </p:grpSpPr>
        <p:sp>
          <p:nvSpPr>
            <p:cNvPr id="9" name="Rectangle 8">
              <a:extLst>
                <a:ext uri="{FF2B5EF4-FFF2-40B4-BE49-F238E27FC236}">
                  <a16:creationId xmlns:a16="http://schemas.microsoft.com/office/drawing/2014/main" id="{FC0E411A-A3FD-568A-7C93-FFBD4DDA9C7B}"/>
                </a:ext>
              </a:extLst>
            </p:cNvPr>
            <p:cNvSpPr/>
            <p:nvPr/>
          </p:nvSpPr>
          <p:spPr>
            <a:xfrm>
              <a:off x="6504462" y="2819760"/>
              <a:ext cx="3972120" cy="1192924"/>
            </a:xfrm>
            <a:prstGeom prst="rect">
              <a:avLst/>
            </a:prstGeom>
            <a:solidFill>
              <a:srgbClr val="FFFFFF"/>
            </a:solidFill>
            <a:ln w="12700" cap="flat" cmpd="sng" algn="ctr">
              <a:solidFill>
                <a:srgbClr val="007CA3"/>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0" name="TextBox 9" descr="White background with blue and gray text reading &quot;Julie Schilz​&#10;&#10;Senior Director​&#10;&#10;Primary Care Development Corporation​&quot;">
              <a:extLst>
                <a:ext uri="{FF2B5EF4-FFF2-40B4-BE49-F238E27FC236}">
                  <a16:creationId xmlns:a16="http://schemas.microsoft.com/office/drawing/2014/main" id="{8243D118-E61E-667E-EFEB-06B82400B492}"/>
                </a:ext>
              </a:extLst>
            </p:cNvPr>
            <p:cNvSpPr txBox="1"/>
            <p:nvPr/>
          </p:nvSpPr>
          <p:spPr>
            <a:xfrm>
              <a:off x="6504462" y="2819759"/>
              <a:ext cx="3972120" cy="11929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20955" rIns="91440" bIns="20955" numCol="1" spcCol="1270" anchor="ctr" anchorCtr="0">
              <a:noAutofit/>
            </a:bodyPr>
            <a:lstStyle/>
            <a:p>
              <a:pPr defTabSz="466725">
                <a:lnSpc>
                  <a:spcPts val="1060"/>
                </a:lnSpc>
                <a:spcBef>
                  <a:spcPct val="0"/>
                </a:spcBef>
                <a:spcAft>
                  <a:spcPct val="5000"/>
                </a:spcAft>
              </a:pPr>
              <a:r>
                <a:rPr lang="en-US" b="1" dirty="0">
                  <a:solidFill>
                    <a:srgbClr val="1430C0"/>
                  </a:solidFill>
                  <a:latin typeface="Ballinger"/>
                  <a:ea typeface="Open Sans"/>
                  <a:cs typeface="Open Sans"/>
                </a:rPr>
                <a:t>Angela Futrell</a:t>
              </a:r>
            </a:p>
            <a:p>
              <a:pPr defTabSz="466725">
                <a:lnSpc>
                  <a:spcPts val="1060"/>
                </a:lnSpc>
                <a:spcBef>
                  <a:spcPct val="0"/>
                </a:spcBef>
                <a:spcAft>
                  <a:spcPct val="5000"/>
                </a:spcAft>
              </a:pPr>
              <a:r>
                <a:rPr lang="en-US" sz="1200" i="1" dirty="0">
                  <a:solidFill>
                    <a:schemeClr val="accent6">
                      <a:lumMod val="75000"/>
                    </a:schemeClr>
                  </a:solidFill>
                  <a:latin typeface="Ballinger"/>
                  <a:ea typeface="Open Sans"/>
                  <a:cs typeface="Open Sans"/>
                </a:rPr>
                <a:t>Chief Executive Officer </a:t>
              </a:r>
              <a:endParaRPr lang="en-US" dirty="0">
                <a:latin typeface="Ballinger"/>
              </a:endParaRPr>
            </a:p>
            <a:p>
              <a:pPr marL="0" lvl="0" indent="0" algn="l" defTabSz="466725">
                <a:lnSpc>
                  <a:spcPts val="1060"/>
                </a:lnSpc>
                <a:spcBef>
                  <a:spcPct val="0"/>
                </a:spcBef>
                <a:spcAft>
                  <a:spcPct val="5000"/>
                </a:spcAft>
                <a:buNone/>
              </a:pPr>
              <a:r>
                <a:rPr lang="en-US" sz="1200" i="1" kern="1200" dirty="0">
                  <a:solidFill>
                    <a:schemeClr val="accent6">
                      <a:lumMod val="75000"/>
                    </a:schemeClr>
                  </a:solidFill>
                  <a:latin typeface="Ballinger"/>
                  <a:ea typeface="Open Sans"/>
                  <a:cs typeface="Open Sans"/>
                </a:rPr>
                <a:t>Southeastern Virginia Health System</a:t>
              </a:r>
              <a:endParaRPr lang="en-US" dirty="0">
                <a:solidFill>
                  <a:schemeClr val="accent6">
                    <a:lumMod val="75000"/>
                  </a:schemeClr>
                </a:solidFill>
                <a:latin typeface="Ballinger"/>
              </a:endParaRPr>
            </a:p>
          </p:txBody>
        </p:sp>
      </p:grpSp>
    </p:spTree>
    <p:extLst>
      <p:ext uri="{BB962C8B-B14F-4D97-AF65-F5344CB8AC3E}">
        <p14:creationId xmlns:p14="http://schemas.microsoft.com/office/powerpoint/2010/main" val="3302658978"/>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271F3D4-9B82-3BC0-1172-A6990274A8F3}"/>
              </a:ext>
            </a:extLst>
          </p:cNvPr>
          <p:cNvSpPr>
            <a:spLocks noGrp="1"/>
          </p:cNvSpPr>
          <p:nvPr>
            <p:ph type="title"/>
          </p:nvPr>
        </p:nvSpPr>
        <p:spPr/>
        <p:txBody>
          <a:bodyPr/>
          <a:lstStyle/>
          <a:p>
            <a:pPr algn="ctr"/>
            <a:r>
              <a:rPr lang="en-US" sz="4500" dirty="0">
                <a:solidFill>
                  <a:srgbClr val="1430C0"/>
                </a:solidFill>
                <a:latin typeface="Ballinger"/>
              </a:rPr>
              <a:t>Learning Objectives</a:t>
            </a:r>
          </a:p>
        </p:txBody>
      </p:sp>
      <p:sp>
        <p:nvSpPr>
          <p:cNvPr id="6" name="Content Placeholder 5">
            <a:extLst>
              <a:ext uri="{FF2B5EF4-FFF2-40B4-BE49-F238E27FC236}">
                <a16:creationId xmlns:a16="http://schemas.microsoft.com/office/drawing/2014/main" id="{2CB5E48C-5959-0B8E-08AE-0ECAC2A24290}"/>
              </a:ext>
            </a:extLst>
          </p:cNvPr>
          <p:cNvSpPr>
            <a:spLocks noGrp="1"/>
          </p:cNvSpPr>
          <p:nvPr>
            <p:ph sz="quarter" idx="10"/>
          </p:nvPr>
        </p:nvSpPr>
        <p:spPr/>
        <p:txBody>
          <a:bodyPr/>
          <a:lstStyle/>
          <a:p>
            <a:pPr>
              <a:buClr>
                <a:srgbClr val="1430C0"/>
              </a:buClr>
            </a:pPr>
            <a:r>
              <a:rPr lang="en-US" dirty="0">
                <a:solidFill>
                  <a:schemeClr val="tx1">
                    <a:lumMod val="75000"/>
                    <a:lumOff val="25000"/>
                  </a:schemeClr>
                </a:solidFill>
                <a:latin typeface="Ballinger"/>
              </a:rPr>
              <a:t>Recognize the benefits of integrated care and how it positively impacts organizations and health outcomes.</a:t>
            </a:r>
          </a:p>
          <a:p>
            <a:pPr>
              <a:buClr>
                <a:srgbClr val="1430C0"/>
              </a:buClr>
            </a:pPr>
            <a:r>
              <a:rPr lang="en-US" dirty="0">
                <a:solidFill>
                  <a:schemeClr val="tx1">
                    <a:lumMod val="75000"/>
                    <a:lumOff val="25000"/>
                  </a:schemeClr>
                </a:solidFill>
                <a:latin typeface="Ballinger"/>
              </a:rPr>
              <a:t>Learn practical information and gain access to valuable tools for implementing an integrated care program.</a:t>
            </a:r>
          </a:p>
          <a:p>
            <a:pPr>
              <a:buClr>
                <a:srgbClr val="1430C0"/>
              </a:buClr>
            </a:pPr>
            <a:r>
              <a:rPr lang="en-US" dirty="0">
                <a:solidFill>
                  <a:schemeClr val="tx1">
                    <a:lumMod val="75000"/>
                    <a:lumOff val="25000"/>
                  </a:schemeClr>
                </a:solidFill>
                <a:latin typeface="Ballinger"/>
              </a:rPr>
              <a:t>Discover emerging and best practices for implementing integrated care in a Community Health Center setting. </a:t>
            </a:r>
          </a:p>
        </p:txBody>
      </p:sp>
      <p:pic>
        <p:nvPicPr>
          <p:cNvPr id="3" name="Picture 2" descr="White background with blue text reading &quot;PCDC | Primary Care Development Corporation&quot;">
            <a:extLst>
              <a:ext uri="{FF2B5EF4-FFF2-40B4-BE49-F238E27FC236}">
                <a16:creationId xmlns:a16="http://schemas.microsoft.com/office/drawing/2014/main" id="{D096CA34-F439-1CCE-7256-D776212CED1C}"/>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03750749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2A987764-DB47-748A-E3FD-3634DD0A7481}"/>
              </a:ext>
            </a:extLst>
          </p:cNvPr>
          <p:cNvSpPr>
            <a:spLocks noGrp="1"/>
          </p:cNvSpPr>
          <p:nvPr>
            <p:ph type="title"/>
          </p:nvPr>
        </p:nvSpPr>
        <p:spPr/>
        <p:txBody>
          <a:bodyPr/>
          <a:lstStyle/>
          <a:p>
            <a:r>
              <a:rPr lang="en-US" dirty="0">
                <a:solidFill>
                  <a:schemeClr val="bg1"/>
                </a:solidFill>
              </a:rPr>
              <a:t>Setting the Stage</a:t>
            </a:r>
          </a:p>
        </p:txBody>
      </p:sp>
    </p:spTree>
    <p:extLst>
      <p:ext uri="{BB962C8B-B14F-4D97-AF65-F5344CB8AC3E}">
        <p14:creationId xmlns:p14="http://schemas.microsoft.com/office/powerpoint/2010/main" val="11999001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38746-B01C-1B71-6D0E-B5CCB021F4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172040-9389-1B94-56EF-EED54C367E86}"/>
              </a:ext>
            </a:extLst>
          </p:cNvPr>
          <p:cNvSpPr>
            <a:spLocks noGrp="1"/>
          </p:cNvSpPr>
          <p:nvPr>
            <p:ph type="title"/>
          </p:nvPr>
        </p:nvSpPr>
        <p:spPr/>
        <p:txBody>
          <a:bodyPr>
            <a:normAutofit/>
          </a:bodyPr>
          <a:lstStyle/>
          <a:p>
            <a:pPr marL="0" indent="0" algn="ctr">
              <a:lnSpc>
                <a:spcPct val="120000"/>
              </a:lnSpc>
              <a:buNone/>
            </a:pPr>
            <a:r>
              <a:rPr lang="en-US" sz="4500" dirty="0">
                <a:solidFill>
                  <a:srgbClr val="1430C0"/>
                </a:solidFill>
                <a:latin typeface="Ballinger"/>
                <a:ea typeface="Calibri Light" panose="020F0302020204030204" pitchFamily="34" charset="0"/>
                <a:cs typeface="Calibri Light" panose="020F0302020204030204" pitchFamily="34" charset="0"/>
              </a:rPr>
              <a:t>Colonial Behavioral Health</a:t>
            </a:r>
          </a:p>
        </p:txBody>
      </p:sp>
      <p:sp>
        <p:nvSpPr>
          <p:cNvPr id="3" name="Content Placeholder 2">
            <a:extLst>
              <a:ext uri="{FF2B5EF4-FFF2-40B4-BE49-F238E27FC236}">
                <a16:creationId xmlns:a16="http://schemas.microsoft.com/office/drawing/2014/main" id="{888C9E24-90FF-3BDE-06E5-EC0C786D7A20}"/>
              </a:ext>
            </a:extLst>
          </p:cNvPr>
          <p:cNvSpPr>
            <a:spLocks noGrp="1"/>
          </p:cNvSpPr>
          <p:nvPr>
            <p:ph sz="quarter" idx="10"/>
          </p:nvPr>
        </p:nvSpPr>
        <p:spPr>
          <a:xfrm>
            <a:off x="754144" y="1536659"/>
            <a:ext cx="10599656" cy="3633030"/>
          </a:xfrm>
        </p:spPr>
        <p:txBody>
          <a:bodyPr>
            <a:noAutofit/>
          </a:bodyPr>
          <a:lstStyle/>
          <a:p>
            <a:pPr marL="69850" indent="0" algn="l">
              <a:lnSpc>
                <a:spcPct val="100000"/>
              </a:lnSpc>
              <a:spcAft>
                <a:spcPts val="0"/>
              </a:spcAft>
              <a:buNone/>
            </a:pPr>
            <a:r>
              <a:rPr lang="en-US" sz="2000" b="1" i="0" dirty="0">
                <a:solidFill>
                  <a:srgbClr val="1430C0"/>
                </a:solidFill>
                <a:effectLst/>
              </a:rPr>
              <a:t>Vision</a:t>
            </a:r>
          </a:p>
          <a:p>
            <a:pPr marL="69850" indent="0" algn="l">
              <a:lnSpc>
                <a:spcPct val="100000"/>
              </a:lnSpc>
              <a:buNone/>
            </a:pPr>
            <a:r>
              <a:rPr lang="en-US" sz="2000" b="0" i="0" dirty="0">
                <a:solidFill>
                  <a:schemeClr val="tx1">
                    <a:lumMod val="75000"/>
                    <a:lumOff val="25000"/>
                  </a:schemeClr>
                </a:solidFill>
                <a:effectLst/>
              </a:rPr>
              <a:t>Continuing to serve as a </a:t>
            </a:r>
            <a:r>
              <a:rPr lang="en-US" sz="2000" b="1" i="0" dirty="0">
                <a:solidFill>
                  <a:srgbClr val="1430C0"/>
                </a:solidFill>
                <a:effectLst/>
              </a:rPr>
              <a:t>vital</a:t>
            </a:r>
            <a:r>
              <a:rPr lang="en-US" sz="2000" b="0" i="0" dirty="0">
                <a:solidFill>
                  <a:srgbClr val="1430C0"/>
                </a:solidFill>
                <a:effectLst/>
              </a:rPr>
              <a:t> </a:t>
            </a:r>
            <a:r>
              <a:rPr lang="en-US" sz="2000" b="1" i="0" dirty="0">
                <a:solidFill>
                  <a:srgbClr val="1430C0"/>
                </a:solidFill>
                <a:effectLst/>
              </a:rPr>
              <a:t>partner</a:t>
            </a:r>
            <a:r>
              <a:rPr lang="en-US" sz="2000" b="0" i="0" dirty="0">
                <a:solidFill>
                  <a:srgbClr val="1430C0"/>
                </a:solidFill>
                <a:effectLst/>
              </a:rPr>
              <a:t> </a:t>
            </a:r>
            <a:r>
              <a:rPr lang="en-US" sz="2000" b="0" i="0" dirty="0">
                <a:solidFill>
                  <a:schemeClr val="tx1">
                    <a:lumMod val="75000"/>
                    <a:lumOff val="25000"/>
                  </a:schemeClr>
                </a:solidFill>
                <a:effectLst/>
              </a:rPr>
              <a:t>in a community system of care that </a:t>
            </a:r>
            <a:r>
              <a:rPr lang="en-US" sz="2000" b="1" i="0" dirty="0">
                <a:solidFill>
                  <a:srgbClr val="1430C0"/>
                </a:solidFill>
                <a:effectLst/>
              </a:rPr>
              <a:t>promotes</a:t>
            </a:r>
            <a:r>
              <a:rPr lang="en-US" sz="2000" b="0" i="0" dirty="0">
                <a:solidFill>
                  <a:srgbClr val="1430C0"/>
                </a:solidFill>
                <a:effectLst/>
              </a:rPr>
              <a:t> </a:t>
            </a:r>
            <a:r>
              <a:rPr lang="en-US" sz="2000" b="1" i="0" dirty="0">
                <a:solidFill>
                  <a:srgbClr val="1430C0"/>
                </a:solidFill>
                <a:effectLst/>
              </a:rPr>
              <a:t>the</a:t>
            </a:r>
            <a:r>
              <a:rPr lang="en-US" sz="2000" b="0" i="0" dirty="0">
                <a:solidFill>
                  <a:srgbClr val="1430C0"/>
                </a:solidFill>
                <a:effectLst/>
              </a:rPr>
              <a:t> </a:t>
            </a:r>
            <a:r>
              <a:rPr lang="en-US" sz="2000" b="1" i="0" dirty="0">
                <a:solidFill>
                  <a:srgbClr val="1430C0"/>
                </a:solidFill>
                <a:effectLst/>
              </a:rPr>
              <a:t>highest</a:t>
            </a:r>
            <a:r>
              <a:rPr lang="en-US" sz="2000" b="0" i="0" dirty="0">
                <a:solidFill>
                  <a:srgbClr val="1430C0"/>
                </a:solidFill>
                <a:effectLst/>
              </a:rPr>
              <a:t> </a:t>
            </a:r>
            <a:r>
              <a:rPr lang="en-US" sz="2000" b="1" i="0" dirty="0">
                <a:solidFill>
                  <a:srgbClr val="1430C0"/>
                </a:solidFill>
                <a:effectLst/>
              </a:rPr>
              <a:t>possible</a:t>
            </a:r>
            <a:r>
              <a:rPr lang="en-US" sz="2000" b="0" i="0" dirty="0">
                <a:solidFill>
                  <a:srgbClr val="1430C0"/>
                </a:solidFill>
                <a:effectLst/>
              </a:rPr>
              <a:t> </a:t>
            </a:r>
            <a:r>
              <a:rPr lang="en-US" sz="2000" b="1" i="0" dirty="0">
                <a:solidFill>
                  <a:srgbClr val="1430C0"/>
                </a:solidFill>
                <a:effectLst/>
              </a:rPr>
              <a:t>quality</a:t>
            </a:r>
            <a:r>
              <a:rPr lang="en-US" sz="2000" b="0" i="0" dirty="0">
                <a:solidFill>
                  <a:srgbClr val="1430C0"/>
                </a:solidFill>
                <a:effectLst/>
              </a:rPr>
              <a:t> </a:t>
            </a:r>
            <a:r>
              <a:rPr lang="en-US" sz="2000" b="1" i="0" dirty="0">
                <a:solidFill>
                  <a:srgbClr val="1430C0"/>
                </a:solidFill>
                <a:effectLst/>
              </a:rPr>
              <a:t>of</a:t>
            </a:r>
            <a:r>
              <a:rPr lang="en-US" sz="2000" b="0" i="0" dirty="0">
                <a:solidFill>
                  <a:srgbClr val="1430C0"/>
                </a:solidFill>
                <a:effectLst/>
              </a:rPr>
              <a:t> </a:t>
            </a:r>
            <a:r>
              <a:rPr lang="en-US" sz="2000" b="1" i="0" dirty="0">
                <a:solidFill>
                  <a:srgbClr val="1430C0"/>
                </a:solidFill>
                <a:effectLst/>
              </a:rPr>
              <a:t>life.</a:t>
            </a:r>
          </a:p>
          <a:p>
            <a:pPr marL="69850" indent="0" algn="l">
              <a:lnSpc>
                <a:spcPct val="100000"/>
              </a:lnSpc>
              <a:spcAft>
                <a:spcPts val="0"/>
              </a:spcAft>
              <a:buNone/>
            </a:pPr>
            <a:r>
              <a:rPr lang="en-US" sz="2000" b="1" i="0" dirty="0">
                <a:solidFill>
                  <a:srgbClr val="1430C0"/>
                </a:solidFill>
                <a:effectLst/>
              </a:rPr>
              <a:t>Mission</a:t>
            </a:r>
          </a:p>
          <a:p>
            <a:pPr marL="69850" indent="0" algn="l">
              <a:lnSpc>
                <a:spcPct val="100000"/>
              </a:lnSpc>
              <a:spcAft>
                <a:spcPts val="0"/>
              </a:spcAft>
              <a:buNone/>
            </a:pPr>
            <a:r>
              <a:rPr lang="en-US" sz="2000" b="0" i="0" dirty="0">
                <a:solidFill>
                  <a:schemeClr val="tx1">
                    <a:lumMod val="75000"/>
                    <a:lumOff val="25000"/>
                  </a:schemeClr>
                </a:solidFill>
                <a:effectLst/>
              </a:rPr>
              <a:t>To facilitate the </a:t>
            </a:r>
            <a:r>
              <a:rPr lang="en-US" sz="2000" b="1" i="0" dirty="0">
                <a:solidFill>
                  <a:srgbClr val="1430C0"/>
                </a:solidFill>
                <a:effectLst/>
              </a:rPr>
              <a:t>recovery</a:t>
            </a:r>
            <a:r>
              <a:rPr lang="en-US" sz="2000" b="0" i="0" dirty="0">
                <a:solidFill>
                  <a:schemeClr val="tx1">
                    <a:lumMod val="75000"/>
                    <a:lumOff val="25000"/>
                  </a:schemeClr>
                </a:solidFill>
                <a:effectLst/>
              </a:rPr>
              <a:t> and </a:t>
            </a:r>
            <a:r>
              <a:rPr lang="en-US" sz="2000" b="1" i="0" dirty="0">
                <a:solidFill>
                  <a:srgbClr val="1430C0"/>
                </a:solidFill>
                <a:effectLst/>
              </a:rPr>
              <a:t>resiliency</a:t>
            </a:r>
            <a:r>
              <a:rPr lang="en-US" sz="2000" b="0" i="0" dirty="0">
                <a:solidFill>
                  <a:schemeClr val="tx1">
                    <a:lumMod val="75000"/>
                    <a:lumOff val="25000"/>
                  </a:schemeClr>
                </a:solidFill>
                <a:effectLst/>
              </a:rPr>
              <a:t> of individuals and families affected by mental illness, developmental disabilities, and substance use disorders.</a:t>
            </a:r>
          </a:p>
          <a:p>
            <a:pPr marL="69850" indent="0" algn="l">
              <a:lnSpc>
                <a:spcPct val="100000"/>
              </a:lnSpc>
              <a:spcAft>
                <a:spcPts val="0"/>
              </a:spcAft>
              <a:buNone/>
            </a:pPr>
            <a:r>
              <a:rPr lang="en-US" sz="2000" b="1" i="0" dirty="0">
                <a:solidFill>
                  <a:srgbClr val="1430C0"/>
                </a:solidFill>
                <a:effectLst/>
              </a:rPr>
              <a:t>Values</a:t>
            </a:r>
          </a:p>
          <a:p>
            <a:pPr marL="573088" indent="-285750">
              <a:lnSpc>
                <a:spcPct val="100000"/>
              </a:lnSpc>
              <a:spcBef>
                <a:spcPts val="0"/>
              </a:spcBef>
              <a:spcAft>
                <a:spcPts val="0"/>
              </a:spcAft>
              <a:buClr>
                <a:srgbClr val="1430C0"/>
              </a:buClr>
            </a:pPr>
            <a:r>
              <a:rPr lang="en-US" sz="1800" b="0" i="0" dirty="0">
                <a:solidFill>
                  <a:schemeClr val="tx1">
                    <a:lumMod val="75000"/>
                    <a:lumOff val="25000"/>
                  </a:schemeClr>
                </a:solidFill>
                <a:effectLst/>
              </a:rPr>
              <a:t>Trustworthiness</a:t>
            </a:r>
          </a:p>
          <a:p>
            <a:pPr marL="573088" indent="-285750">
              <a:lnSpc>
                <a:spcPct val="100000"/>
              </a:lnSpc>
              <a:spcBef>
                <a:spcPts val="0"/>
              </a:spcBef>
              <a:spcAft>
                <a:spcPts val="0"/>
              </a:spcAft>
              <a:buClr>
                <a:srgbClr val="1430C0"/>
              </a:buClr>
            </a:pPr>
            <a:r>
              <a:rPr lang="en-US" sz="1800" b="0" i="0" dirty="0">
                <a:solidFill>
                  <a:schemeClr val="tx1">
                    <a:lumMod val="75000"/>
                    <a:lumOff val="25000"/>
                  </a:schemeClr>
                </a:solidFill>
                <a:effectLst/>
              </a:rPr>
              <a:t>Meaningful </a:t>
            </a:r>
          </a:p>
          <a:p>
            <a:pPr marL="573088" indent="-285750">
              <a:lnSpc>
                <a:spcPct val="100000"/>
              </a:lnSpc>
              <a:spcBef>
                <a:spcPts val="0"/>
              </a:spcBef>
              <a:spcAft>
                <a:spcPts val="0"/>
              </a:spcAft>
              <a:buClr>
                <a:srgbClr val="1430C0"/>
              </a:buClr>
            </a:pPr>
            <a:r>
              <a:rPr lang="en-US" sz="1800" b="0" i="0" dirty="0">
                <a:solidFill>
                  <a:schemeClr val="tx1">
                    <a:lumMod val="75000"/>
                    <a:lumOff val="25000"/>
                  </a:schemeClr>
                </a:solidFill>
                <a:effectLst/>
              </a:rPr>
              <a:t>Collaborative </a:t>
            </a:r>
          </a:p>
        </p:txBody>
      </p:sp>
      <p:sp>
        <p:nvSpPr>
          <p:cNvPr id="8" name="TextBox 7">
            <a:extLst>
              <a:ext uri="{FF2B5EF4-FFF2-40B4-BE49-F238E27FC236}">
                <a16:creationId xmlns:a16="http://schemas.microsoft.com/office/drawing/2014/main" id="{A729DDD8-D311-9A68-032C-060C3464A412}"/>
              </a:ext>
            </a:extLst>
          </p:cNvPr>
          <p:cNvSpPr txBox="1"/>
          <p:nvPr/>
        </p:nvSpPr>
        <p:spPr>
          <a:xfrm>
            <a:off x="754144" y="5169689"/>
            <a:ext cx="6096000" cy="215444"/>
          </a:xfrm>
          <a:prstGeom prst="rect">
            <a:avLst/>
          </a:prstGeom>
          <a:noFill/>
        </p:spPr>
        <p:txBody>
          <a:bodyPr wrap="square">
            <a:spAutoFit/>
          </a:bodyPr>
          <a:lstStyle/>
          <a:p>
            <a:r>
              <a:rPr lang="en-US" sz="800" dirty="0">
                <a:latin typeface="Ballinger"/>
                <a:ea typeface="Calibri" panose="020F0502020204030204" pitchFamily="34" charset="0"/>
                <a:cs typeface="Calibri" panose="020F0502020204030204" pitchFamily="34" charset="0"/>
              </a:rPr>
              <a:t>Source: Colonial Behavioral Health </a:t>
            </a:r>
            <a:r>
              <a:rPr lang="en-US" sz="800" dirty="0">
                <a:latin typeface="Ballinger"/>
              </a:rPr>
              <a:t>(2024). </a:t>
            </a:r>
            <a:r>
              <a:rPr lang="en-US" sz="800" i="1" dirty="0">
                <a:latin typeface="Ballinger"/>
              </a:rPr>
              <a:t>Strategic Plan</a:t>
            </a:r>
            <a:r>
              <a:rPr lang="en-US" sz="800" dirty="0">
                <a:latin typeface="Ballinger"/>
              </a:rPr>
              <a:t>. </a:t>
            </a:r>
            <a:r>
              <a:rPr lang="en-US" sz="800" dirty="0">
                <a:latin typeface="Ballinger"/>
                <a:hlinkClick r:id="rId3"/>
              </a:rPr>
              <a:t>https://www.colonialbh.org/media/5ewf0xzc/strategic-plan-april-2024.pdf</a:t>
            </a:r>
            <a:r>
              <a:rPr lang="en-US" sz="800" dirty="0">
                <a:latin typeface="Ballinger"/>
              </a:rPr>
              <a:t> </a:t>
            </a:r>
            <a:endParaRPr lang="en-US" sz="800" dirty="0">
              <a:latin typeface="Ballinger"/>
              <a:ea typeface="Calibri" panose="020F0502020204030204" pitchFamily="34" charset="0"/>
              <a:cs typeface="Calibri" panose="020F0502020204030204" pitchFamily="34" charset="0"/>
            </a:endParaRPr>
          </a:p>
        </p:txBody>
      </p:sp>
      <p:pic>
        <p:nvPicPr>
          <p:cNvPr id="5" name="Picture 4" descr="White background with blue text reading &quot;PCDC | Primary Care Development Corporation&quot;">
            <a:extLst>
              <a:ext uri="{FF2B5EF4-FFF2-40B4-BE49-F238E27FC236}">
                <a16:creationId xmlns:a16="http://schemas.microsoft.com/office/drawing/2014/main" id="{60711AC5-4CA4-185A-BEE0-DF2FF529B6DD}"/>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839846651"/>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8C11FEA-CFA3-8671-C647-B4C929FB90AD}"/>
              </a:ext>
              <a:ext uri="{C183D7F6-B498-43B3-948B-1728B52AA6E4}">
                <adec:decorative xmlns:adec="http://schemas.microsoft.com/office/drawing/2017/decorative" val="1"/>
              </a:ext>
            </a:extLst>
          </p:cNvPr>
          <p:cNvSpPr/>
          <p:nvPr/>
        </p:nvSpPr>
        <p:spPr>
          <a:xfrm>
            <a:off x="3657600" y="4960883"/>
            <a:ext cx="1198179" cy="5512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E28AB94-ED9D-2B3F-E954-3E2FE187EE9C}"/>
              </a:ext>
              <a:ext uri="{C183D7F6-B498-43B3-948B-1728B52AA6E4}">
                <adec:decorative xmlns:adec="http://schemas.microsoft.com/office/drawing/2017/decorative" val="1"/>
              </a:ext>
            </a:extLst>
          </p:cNvPr>
          <p:cNvSpPr/>
          <p:nvPr/>
        </p:nvSpPr>
        <p:spPr>
          <a:xfrm>
            <a:off x="6096000" y="1823545"/>
            <a:ext cx="2879834" cy="55120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White background with blue text reading &quot;PCDC | Primary Care Development Corporation&quot;">
            <a:extLst>
              <a:ext uri="{FF2B5EF4-FFF2-40B4-BE49-F238E27FC236}">
                <a16:creationId xmlns:a16="http://schemas.microsoft.com/office/drawing/2014/main" id="{0214B6DA-3245-7B30-E839-011F06DAC8E0}"/>
              </a:ext>
            </a:extLst>
          </p:cNvPr>
          <p:cNvPicPr>
            <a:picLocks noChangeAspect="1"/>
          </p:cNvPicPr>
          <p:nvPr/>
        </p:nvPicPr>
        <p:blipFill>
          <a:blip r:embed="rId3"/>
          <a:stretch>
            <a:fillRect/>
          </a:stretch>
        </p:blipFill>
        <p:spPr>
          <a:xfrm>
            <a:off x="9084117" y="5587034"/>
            <a:ext cx="4737016" cy="371889"/>
          </a:xfrm>
          <a:prstGeom prst="rect">
            <a:avLst/>
          </a:prstGeom>
        </p:spPr>
      </p:pic>
      <p:pic>
        <p:nvPicPr>
          <p:cNvPr id="4" name="Picture 3" descr="Orange globe icon with website link: TheNationalCouncil.org/program/Center-of-Excellence">
            <a:extLst>
              <a:ext uri="{FF2B5EF4-FFF2-40B4-BE49-F238E27FC236}">
                <a16:creationId xmlns:a16="http://schemas.microsoft.com/office/drawing/2014/main" id="{2551CD5C-AD1D-B65B-95D9-4EAC50224E9F}"/>
              </a:ext>
            </a:extLst>
          </p:cNvPr>
          <p:cNvPicPr>
            <a:picLocks noChangeAspect="1"/>
          </p:cNvPicPr>
          <p:nvPr/>
        </p:nvPicPr>
        <p:blipFill rotWithShape="1">
          <a:blip r:embed="rId4"/>
          <a:srcRect l="4046" t="90352" r="62826" b="4226"/>
          <a:stretch/>
        </p:blipFill>
        <p:spPr>
          <a:xfrm>
            <a:off x="7927766" y="6324656"/>
            <a:ext cx="4038947" cy="371889"/>
          </a:xfrm>
          <a:prstGeom prst="rect">
            <a:avLst/>
          </a:prstGeom>
        </p:spPr>
      </p:pic>
      <p:sp>
        <p:nvSpPr>
          <p:cNvPr id="6" name="TextBox 5">
            <a:extLst>
              <a:ext uri="{FF2B5EF4-FFF2-40B4-BE49-F238E27FC236}">
                <a16:creationId xmlns:a16="http://schemas.microsoft.com/office/drawing/2014/main" id="{EADBF71A-D974-93F6-B8F4-6EA1406F89CA}"/>
              </a:ext>
            </a:extLst>
          </p:cNvPr>
          <p:cNvSpPr txBox="1"/>
          <p:nvPr/>
        </p:nvSpPr>
        <p:spPr>
          <a:xfrm>
            <a:off x="754144" y="5587084"/>
            <a:ext cx="6096000" cy="215444"/>
          </a:xfrm>
          <a:prstGeom prst="rect">
            <a:avLst/>
          </a:prstGeom>
          <a:noFill/>
        </p:spPr>
        <p:txBody>
          <a:bodyPr wrap="square">
            <a:spAutoFit/>
          </a:bodyPr>
          <a:lstStyle/>
          <a:p>
            <a:r>
              <a:rPr lang="en-US" sz="800" dirty="0">
                <a:latin typeface="Ballinger"/>
              </a:rPr>
              <a:t>Source: Colonial Behavioral Health. </a:t>
            </a:r>
            <a:r>
              <a:rPr lang="en-US" sz="800" i="1" dirty="0">
                <a:latin typeface="Ballinger"/>
              </a:rPr>
              <a:t>FY2025</a:t>
            </a:r>
            <a:r>
              <a:rPr lang="en-US" sz="800" dirty="0">
                <a:latin typeface="Ballinger"/>
              </a:rPr>
              <a:t> </a:t>
            </a:r>
            <a:r>
              <a:rPr lang="en-US" sz="800" i="1" dirty="0">
                <a:latin typeface="Ballinger"/>
              </a:rPr>
              <a:t>Annual Report</a:t>
            </a:r>
            <a:r>
              <a:rPr lang="en-US" sz="800" dirty="0">
                <a:latin typeface="Ballinger"/>
              </a:rPr>
              <a:t>. (n.d.) </a:t>
            </a:r>
            <a:r>
              <a:rPr lang="en-US" sz="800" dirty="0">
                <a:latin typeface="Ballinger"/>
                <a:hlinkClick r:id="rId5"/>
              </a:rPr>
              <a:t>https://www.colonialbh.org/media/ib3ptxe0/cbh-fy2025-annual-report.pdf</a:t>
            </a:r>
            <a:r>
              <a:rPr lang="en-US" sz="800" dirty="0">
                <a:latin typeface="Ballinger"/>
              </a:rPr>
              <a:t> </a:t>
            </a:r>
            <a:endParaRPr lang="en-US" sz="800" dirty="0">
              <a:latin typeface="Ballinger"/>
              <a:ea typeface="Calibri" panose="020F0502020204030204" pitchFamily="34" charset="0"/>
              <a:cs typeface="Calibri" panose="020F0502020204030204" pitchFamily="34" charset="0"/>
            </a:endParaRPr>
          </a:p>
        </p:txBody>
      </p:sp>
      <p:sp>
        <p:nvSpPr>
          <p:cNvPr id="12" name="Title 1">
            <a:extLst>
              <a:ext uri="{FF2B5EF4-FFF2-40B4-BE49-F238E27FC236}">
                <a16:creationId xmlns:a16="http://schemas.microsoft.com/office/drawing/2014/main" id="{AF348202-CADD-D23A-A46F-D15B91221837}"/>
              </a:ext>
            </a:extLst>
          </p:cNvPr>
          <p:cNvSpPr>
            <a:spLocks noGrp="1"/>
          </p:cNvSpPr>
          <p:nvPr>
            <p:ph type="title"/>
          </p:nvPr>
        </p:nvSpPr>
        <p:spPr/>
        <p:txBody>
          <a:bodyPr>
            <a:normAutofit/>
          </a:bodyPr>
          <a:lstStyle/>
          <a:p>
            <a:pPr marL="0" indent="0" algn="ctr">
              <a:lnSpc>
                <a:spcPct val="120000"/>
              </a:lnSpc>
              <a:buNone/>
            </a:pPr>
            <a:r>
              <a:rPr lang="en-US" sz="4500" dirty="0">
                <a:solidFill>
                  <a:srgbClr val="1430C0"/>
                </a:solidFill>
                <a:latin typeface="Ballinger"/>
                <a:ea typeface="Calibri Light" panose="020F0302020204030204" pitchFamily="34" charset="0"/>
                <a:cs typeface="Calibri Light" panose="020F0302020204030204" pitchFamily="34" charset="0"/>
              </a:rPr>
              <a:t>Colonial Behavioral Health</a:t>
            </a:r>
          </a:p>
        </p:txBody>
      </p:sp>
      <p:pic>
        <p:nvPicPr>
          <p:cNvPr id="10" name="Picture 9" descr="Infographic showing service statistics. 3,642 community members received services. Breakdown: 706 youth (ages 0–17), 2,512 adults (ages 18–59), and 424 older adults (ages 60+). There were 63,473 total interactions between CBH staff and individuals, families, and groups served, and 31,627 total appointments. Additionally, 585 individuals received developmental disability services, 1,830 received emergency or other services, 1,936 received mental health services, and 389 received substance use disorder services. A note indicates totals include face-to-face and telehealth (video and telephone) contacts.">
            <a:extLst>
              <a:ext uri="{FF2B5EF4-FFF2-40B4-BE49-F238E27FC236}">
                <a16:creationId xmlns:a16="http://schemas.microsoft.com/office/drawing/2014/main" id="{1B52DFC3-492C-A3E1-762A-CD8E129E57C6}"/>
              </a:ext>
            </a:extLst>
          </p:cNvPr>
          <p:cNvPicPr>
            <a:picLocks noChangeAspect="1"/>
          </p:cNvPicPr>
          <p:nvPr/>
        </p:nvPicPr>
        <p:blipFill>
          <a:blip r:embed="rId6"/>
          <a:stretch>
            <a:fillRect/>
          </a:stretch>
        </p:blipFill>
        <p:spPr>
          <a:xfrm>
            <a:off x="496520" y="1376239"/>
            <a:ext cx="5599651" cy="4148013"/>
          </a:xfrm>
          <a:prstGeom prst="rect">
            <a:avLst/>
          </a:prstGeom>
        </p:spPr>
      </p:pic>
      <p:sp>
        <p:nvSpPr>
          <p:cNvPr id="14" name="Rectangle 13">
            <a:extLst>
              <a:ext uri="{FF2B5EF4-FFF2-40B4-BE49-F238E27FC236}">
                <a16:creationId xmlns:a16="http://schemas.microsoft.com/office/drawing/2014/main" id="{04271C33-E3D1-297D-ADC3-6AEC8213D0EF}"/>
              </a:ext>
              <a:ext uri="{C183D7F6-B498-43B3-948B-1728B52AA6E4}">
                <adec:decorative xmlns:adec="http://schemas.microsoft.com/office/drawing/2017/decorative" val="1"/>
              </a:ext>
            </a:extLst>
          </p:cNvPr>
          <p:cNvSpPr/>
          <p:nvPr/>
        </p:nvSpPr>
        <p:spPr>
          <a:xfrm>
            <a:off x="3792722" y="5110474"/>
            <a:ext cx="1104900" cy="4638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17" descr="Map of a U.S. state (Virginia) labeled “Individuals Served by Resident Locality.” The map shows counts by area: 1,236 individuals from Other Areas, 1,189 from James City County, 816 from York County, 254 from Williamsburg, and 147 from Poquoson. Lines connect these locations to a highlighted service area on the southeastern part of the map.">
            <a:extLst>
              <a:ext uri="{FF2B5EF4-FFF2-40B4-BE49-F238E27FC236}">
                <a16:creationId xmlns:a16="http://schemas.microsoft.com/office/drawing/2014/main" id="{65BE3A63-2043-D045-3D67-2D20DF08474C}"/>
              </a:ext>
            </a:extLst>
          </p:cNvPr>
          <p:cNvPicPr>
            <a:picLocks noChangeAspect="1"/>
          </p:cNvPicPr>
          <p:nvPr/>
        </p:nvPicPr>
        <p:blipFill>
          <a:blip r:embed="rId7"/>
          <a:stretch>
            <a:fillRect/>
          </a:stretch>
        </p:blipFill>
        <p:spPr>
          <a:xfrm>
            <a:off x="6288139" y="1823545"/>
            <a:ext cx="5591955" cy="2867425"/>
          </a:xfrm>
          <a:prstGeom prst="rect">
            <a:avLst/>
          </a:prstGeom>
        </p:spPr>
      </p:pic>
      <p:sp>
        <p:nvSpPr>
          <p:cNvPr id="19" name="Rectangle 18">
            <a:extLst>
              <a:ext uri="{FF2B5EF4-FFF2-40B4-BE49-F238E27FC236}">
                <a16:creationId xmlns:a16="http://schemas.microsoft.com/office/drawing/2014/main" id="{14DF11FC-5163-0868-4588-55A156DC9749}"/>
              </a:ext>
              <a:ext uri="{C183D7F6-B498-43B3-948B-1728B52AA6E4}">
                <adec:decorative xmlns:adec="http://schemas.microsoft.com/office/drawing/2017/decorative" val="1"/>
              </a:ext>
            </a:extLst>
          </p:cNvPr>
          <p:cNvSpPr/>
          <p:nvPr/>
        </p:nvSpPr>
        <p:spPr>
          <a:xfrm>
            <a:off x="6288310" y="1829969"/>
            <a:ext cx="2879492" cy="5512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6093858"/>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A0D0D-EBE5-9E46-82C7-CF11BEA1E190}"/>
              </a:ext>
            </a:extLst>
          </p:cNvPr>
          <p:cNvSpPr>
            <a:spLocks noGrp="1"/>
          </p:cNvSpPr>
          <p:nvPr>
            <p:ph type="title"/>
          </p:nvPr>
        </p:nvSpPr>
        <p:spPr/>
        <p:txBody>
          <a:bodyPr>
            <a:noAutofit/>
          </a:bodyPr>
          <a:lstStyle/>
          <a:p>
            <a:pPr marL="0" indent="0" algn="ctr">
              <a:lnSpc>
                <a:spcPct val="120000"/>
              </a:lnSpc>
              <a:buNone/>
            </a:pPr>
            <a:r>
              <a:rPr lang="en-US" sz="4500" dirty="0">
                <a:solidFill>
                  <a:srgbClr val="1430C0"/>
                </a:solidFill>
                <a:latin typeface="Ballinger"/>
                <a:ea typeface="Calibri Light" panose="020F0302020204030204" pitchFamily="34" charset="0"/>
                <a:cs typeface="Calibri Light" panose="020F0302020204030204" pitchFamily="34" charset="0"/>
              </a:rPr>
              <a:t>Southeastern Virginia Health System</a:t>
            </a:r>
          </a:p>
        </p:txBody>
      </p:sp>
      <p:sp>
        <p:nvSpPr>
          <p:cNvPr id="3" name="Content Placeholder 2">
            <a:extLst>
              <a:ext uri="{FF2B5EF4-FFF2-40B4-BE49-F238E27FC236}">
                <a16:creationId xmlns:a16="http://schemas.microsoft.com/office/drawing/2014/main" id="{F752239F-D825-8640-95B2-5764EAD170CE}"/>
              </a:ext>
            </a:extLst>
          </p:cNvPr>
          <p:cNvSpPr>
            <a:spLocks noGrp="1"/>
          </p:cNvSpPr>
          <p:nvPr>
            <p:ph sz="quarter" idx="10"/>
          </p:nvPr>
        </p:nvSpPr>
        <p:spPr>
          <a:xfrm>
            <a:off x="678426" y="1690688"/>
            <a:ext cx="10675374" cy="3833564"/>
          </a:xfrm>
        </p:spPr>
        <p:txBody>
          <a:bodyPr>
            <a:noAutofit/>
          </a:bodyPr>
          <a:lstStyle/>
          <a:p>
            <a:pPr marL="0" indent="0">
              <a:lnSpc>
                <a:spcPct val="100000"/>
              </a:lnSpc>
              <a:buNone/>
            </a:pPr>
            <a:r>
              <a:rPr lang="en-US" sz="2000" b="0" i="0" dirty="0">
                <a:solidFill>
                  <a:schemeClr val="tx1">
                    <a:lumMod val="75000"/>
                    <a:lumOff val="25000"/>
                  </a:schemeClr>
                </a:solidFill>
                <a:effectLst/>
                <a:latin typeface="Ballinger"/>
              </a:rPr>
              <a:t>Southeastern Virginia Health System (SEVHS) provides </a:t>
            </a:r>
            <a:r>
              <a:rPr lang="en-US" sz="2000" b="1" i="0" dirty="0">
                <a:solidFill>
                  <a:srgbClr val="1430C0"/>
                </a:solidFill>
                <a:effectLst/>
                <a:latin typeface="Ballinger"/>
              </a:rPr>
              <a:t>high-quality, comprehensive, and affordable healthcare and wellness services to everyone.</a:t>
            </a:r>
            <a:endParaRPr lang="en-US" sz="2000" b="1" dirty="0">
              <a:solidFill>
                <a:srgbClr val="1430C0"/>
              </a:solidFill>
              <a:latin typeface="Ballinger"/>
            </a:endParaRPr>
          </a:p>
          <a:p>
            <a:pPr marL="0" indent="0">
              <a:lnSpc>
                <a:spcPct val="100000"/>
              </a:lnSpc>
              <a:buNone/>
            </a:pPr>
            <a:r>
              <a:rPr lang="en-US" sz="2000" b="0" i="0" dirty="0">
                <a:solidFill>
                  <a:schemeClr val="tx1">
                    <a:lumMod val="75000"/>
                    <a:lumOff val="25000"/>
                  </a:schemeClr>
                </a:solidFill>
                <a:effectLst/>
                <a:latin typeface="Ballinger"/>
              </a:rPr>
              <a:t>For nearly 50 years, SEVHS has proudly served as a trusted healthcare partner throughout Southeastern Virginia. We are committed to improving the health and well-being of the individuals, families, and communities we serve by providing accessible, high-quality healthcare, promoting healthy lifestyles, and offering education and preventive services. Our dedication goes beyond medical care. We work to eliminate barriers to access, meet the unique needs of our diverse communities, and ensure that quality healthcare remains available and within reach for all. </a:t>
            </a:r>
          </a:p>
          <a:p>
            <a:pPr marL="0" indent="0">
              <a:lnSpc>
                <a:spcPct val="100000"/>
              </a:lnSpc>
              <a:spcBef>
                <a:spcPts val="1200"/>
              </a:spcBef>
              <a:buNone/>
            </a:pPr>
            <a:r>
              <a:rPr lang="en-US" sz="2000" b="1" dirty="0">
                <a:solidFill>
                  <a:srgbClr val="1430C0"/>
                </a:solidFill>
                <a:latin typeface="Ballinger"/>
              </a:rPr>
              <a:t>Core Values</a:t>
            </a:r>
          </a:p>
          <a:p>
            <a:pPr marL="519113" indent="-285750" fontAlgn="base">
              <a:lnSpc>
                <a:spcPct val="100000"/>
              </a:lnSpc>
              <a:spcBef>
                <a:spcPts val="0"/>
              </a:spcBef>
              <a:spcAft>
                <a:spcPts val="0"/>
              </a:spcAft>
              <a:buClr>
                <a:srgbClr val="1430C0"/>
              </a:buClr>
              <a:buSzPct val="100000"/>
            </a:pPr>
            <a:r>
              <a:rPr lang="en-US" sz="1800" b="0" i="0" dirty="0">
                <a:effectLst/>
                <a:latin typeface="Ballinger"/>
              </a:rPr>
              <a:t>Quality Services</a:t>
            </a:r>
          </a:p>
          <a:p>
            <a:pPr marL="519113" indent="-285750" fontAlgn="base">
              <a:lnSpc>
                <a:spcPct val="100000"/>
              </a:lnSpc>
              <a:spcBef>
                <a:spcPts val="0"/>
              </a:spcBef>
              <a:spcAft>
                <a:spcPts val="0"/>
              </a:spcAft>
              <a:buClr>
                <a:srgbClr val="1430C0"/>
              </a:buClr>
              <a:buSzPct val="100000"/>
            </a:pPr>
            <a:r>
              <a:rPr lang="en-US" sz="1800" b="0" i="0" dirty="0">
                <a:effectLst/>
                <a:latin typeface="Ballinger"/>
              </a:rPr>
              <a:t>Professionalism</a:t>
            </a:r>
          </a:p>
          <a:p>
            <a:pPr marL="519113" indent="-285750" fontAlgn="base">
              <a:lnSpc>
                <a:spcPct val="100000"/>
              </a:lnSpc>
              <a:spcBef>
                <a:spcPts val="0"/>
              </a:spcBef>
              <a:spcAft>
                <a:spcPts val="0"/>
              </a:spcAft>
              <a:buClr>
                <a:srgbClr val="1430C0"/>
              </a:buClr>
              <a:buSzPct val="100000"/>
            </a:pPr>
            <a:r>
              <a:rPr lang="en-US" sz="1800" b="0" i="0" dirty="0">
                <a:effectLst/>
                <a:latin typeface="Ballinger"/>
              </a:rPr>
              <a:t>Compassion</a:t>
            </a:r>
          </a:p>
        </p:txBody>
      </p:sp>
      <p:sp>
        <p:nvSpPr>
          <p:cNvPr id="8" name="TextBox 7">
            <a:extLst>
              <a:ext uri="{FF2B5EF4-FFF2-40B4-BE49-F238E27FC236}">
                <a16:creationId xmlns:a16="http://schemas.microsoft.com/office/drawing/2014/main" id="{F5DD6AC8-16D1-C4B4-D3FF-FAB58D691C41}"/>
              </a:ext>
            </a:extLst>
          </p:cNvPr>
          <p:cNvSpPr txBox="1"/>
          <p:nvPr/>
        </p:nvSpPr>
        <p:spPr>
          <a:xfrm>
            <a:off x="3025411" y="4680371"/>
            <a:ext cx="3048160" cy="1200329"/>
          </a:xfrm>
          <a:prstGeom prst="rect">
            <a:avLst/>
          </a:prstGeom>
          <a:noFill/>
        </p:spPr>
        <p:txBody>
          <a:bodyPr wrap="square" rtlCol="0">
            <a:spAutoFit/>
          </a:bodyPr>
          <a:lstStyle/>
          <a:p>
            <a:pPr marL="285750" indent="-285750" fontAlgn="base">
              <a:buClr>
                <a:srgbClr val="1430C0"/>
              </a:buClr>
              <a:buFont typeface="Arial" panose="020B0604020202020204" pitchFamily="34" charset="0"/>
              <a:buChar char="•"/>
            </a:pPr>
            <a:r>
              <a:rPr lang="en-US" b="0" i="0" dirty="0">
                <a:solidFill>
                  <a:schemeClr val="tx1">
                    <a:lumMod val="75000"/>
                    <a:lumOff val="25000"/>
                  </a:schemeClr>
                </a:solidFill>
                <a:effectLst/>
                <a:latin typeface="Ballinger"/>
              </a:rPr>
              <a:t>Honesty</a:t>
            </a:r>
          </a:p>
          <a:p>
            <a:pPr marL="285750" indent="-285750" fontAlgn="base">
              <a:buClr>
                <a:srgbClr val="1430C0"/>
              </a:buClr>
              <a:buFont typeface="Arial" panose="020B0604020202020204" pitchFamily="34" charset="0"/>
              <a:buChar char="•"/>
            </a:pPr>
            <a:r>
              <a:rPr lang="en-US" b="0" i="0" dirty="0">
                <a:solidFill>
                  <a:schemeClr val="tx1">
                    <a:lumMod val="75000"/>
                    <a:lumOff val="25000"/>
                  </a:schemeClr>
                </a:solidFill>
                <a:effectLst/>
                <a:latin typeface="Ballinger"/>
              </a:rPr>
              <a:t>Respect</a:t>
            </a:r>
          </a:p>
          <a:p>
            <a:pPr marL="285750" indent="-285750" fontAlgn="base">
              <a:buClr>
                <a:srgbClr val="1430C0"/>
              </a:buClr>
              <a:buFont typeface="Arial" panose="020B0604020202020204" pitchFamily="34" charset="0"/>
              <a:buChar char="•"/>
            </a:pPr>
            <a:r>
              <a:rPr lang="en-US" b="0" i="0" dirty="0">
                <a:solidFill>
                  <a:schemeClr val="tx1">
                    <a:lumMod val="75000"/>
                    <a:lumOff val="25000"/>
                  </a:schemeClr>
                </a:solidFill>
                <a:effectLst/>
                <a:latin typeface="Ballinger"/>
              </a:rPr>
              <a:t>Patient-Centered Care</a:t>
            </a:r>
          </a:p>
          <a:p>
            <a:endParaRPr lang="en-US" dirty="0"/>
          </a:p>
        </p:txBody>
      </p:sp>
      <p:sp>
        <p:nvSpPr>
          <p:cNvPr id="5" name="TextBox 4">
            <a:extLst>
              <a:ext uri="{FF2B5EF4-FFF2-40B4-BE49-F238E27FC236}">
                <a16:creationId xmlns:a16="http://schemas.microsoft.com/office/drawing/2014/main" id="{B6D38D46-0FEF-8899-2122-BA62F76580DD}"/>
              </a:ext>
            </a:extLst>
          </p:cNvPr>
          <p:cNvSpPr txBox="1"/>
          <p:nvPr/>
        </p:nvSpPr>
        <p:spPr>
          <a:xfrm>
            <a:off x="754144" y="5665256"/>
            <a:ext cx="6096000" cy="215444"/>
          </a:xfrm>
          <a:prstGeom prst="rect">
            <a:avLst/>
          </a:prstGeom>
          <a:noFill/>
        </p:spPr>
        <p:txBody>
          <a:bodyPr wrap="square">
            <a:spAutoFit/>
          </a:bodyPr>
          <a:lstStyle/>
          <a:p>
            <a:r>
              <a:rPr lang="en-US" sz="800" dirty="0">
                <a:latin typeface="Ballinger"/>
              </a:rPr>
              <a:t>Source: Southeastern Virginia Health System (n.d.) </a:t>
            </a:r>
            <a:r>
              <a:rPr lang="en-US" sz="800" i="1" dirty="0">
                <a:latin typeface="Ballinger"/>
              </a:rPr>
              <a:t>Southeastern Virginia Health System: About Us</a:t>
            </a:r>
            <a:r>
              <a:rPr lang="en-US" sz="800" dirty="0">
                <a:latin typeface="Ballinger"/>
              </a:rPr>
              <a:t>. : </a:t>
            </a:r>
            <a:r>
              <a:rPr lang="en-US" sz="800" dirty="0">
                <a:latin typeface="Ballinger"/>
                <a:hlinkClick r:id="rId3"/>
              </a:rPr>
              <a:t>https://sevhs.org/about-us/</a:t>
            </a:r>
            <a:r>
              <a:rPr lang="en-US" sz="800" dirty="0">
                <a:latin typeface="Ballinger"/>
              </a:rPr>
              <a:t> </a:t>
            </a:r>
          </a:p>
        </p:txBody>
      </p:sp>
      <p:pic>
        <p:nvPicPr>
          <p:cNvPr id="9" name="Picture 8" descr="White background with blue text reading &quot;PCDC | Primary Care Development Corporation&quot;">
            <a:extLst>
              <a:ext uri="{FF2B5EF4-FFF2-40B4-BE49-F238E27FC236}">
                <a16:creationId xmlns:a16="http://schemas.microsoft.com/office/drawing/2014/main" id="{DD33EEA1-AB5C-3991-4B0F-6B1220FCFC86}"/>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2560142914"/>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A0D0D-EBE5-9E46-82C7-CF11BEA1E190}"/>
              </a:ext>
            </a:extLst>
          </p:cNvPr>
          <p:cNvSpPr>
            <a:spLocks noGrp="1"/>
          </p:cNvSpPr>
          <p:nvPr>
            <p:ph type="title"/>
          </p:nvPr>
        </p:nvSpPr>
        <p:spPr/>
        <p:txBody>
          <a:bodyPr>
            <a:normAutofit/>
          </a:bodyPr>
          <a:lstStyle/>
          <a:p>
            <a:pPr algn="ctr">
              <a:lnSpc>
                <a:spcPct val="120000"/>
              </a:lnSpc>
            </a:pPr>
            <a:r>
              <a:rPr lang="en-US" sz="4500" dirty="0">
                <a:solidFill>
                  <a:srgbClr val="1430C0"/>
                </a:solidFill>
                <a:latin typeface="Ballinger"/>
                <a:ea typeface="Calibri Light"/>
                <a:cs typeface="Calibri Light"/>
              </a:rPr>
              <a:t>Southeastern Virginia </a:t>
            </a:r>
            <a:r>
              <a:rPr lang="en-US" sz="4500">
                <a:solidFill>
                  <a:srgbClr val="1430C0"/>
                </a:solidFill>
                <a:latin typeface="Ballinger"/>
                <a:ea typeface="Calibri Light"/>
                <a:cs typeface="Calibri Light"/>
              </a:rPr>
              <a:t>Health System Sites</a:t>
            </a:r>
            <a:endParaRPr lang="en-US" sz="4500" dirty="0">
              <a:solidFill>
                <a:srgbClr val="1430C0"/>
              </a:solidFill>
              <a:latin typeface="Ballinger"/>
              <a:ea typeface="Calibri Light" panose="020F0302020204030204" pitchFamily="34" charset="0"/>
              <a:cs typeface="Calibri Light" panose="020F0302020204030204" pitchFamily="34" charset="0"/>
            </a:endParaRPr>
          </a:p>
        </p:txBody>
      </p:sp>
      <p:sp>
        <p:nvSpPr>
          <p:cNvPr id="12" name="TextBox 11">
            <a:extLst>
              <a:ext uri="{FF2B5EF4-FFF2-40B4-BE49-F238E27FC236}">
                <a16:creationId xmlns:a16="http://schemas.microsoft.com/office/drawing/2014/main" id="{342850D0-13E0-BCD8-2E65-319058D1317C}"/>
              </a:ext>
            </a:extLst>
          </p:cNvPr>
          <p:cNvSpPr txBox="1"/>
          <p:nvPr/>
        </p:nvSpPr>
        <p:spPr>
          <a:xfrm>
            <a:off x="2312356" y="5479312"/>
            <a:ext cx="5525358"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Ballinger"/>
              </a:rPr>
              <a:t>Source: </a:t>
            </a:r>
            <a:r>
              <a:rPr kumimoji="0" lang="en-US" sz="800" b="0" i="1" u="none" strike="noStrike" kern="1200" cap="none" spc="0" normalizeH="0" baseline="0" noProof="0" dirty="0">
                <a:ln>
                  <a:noFill/>
                </a:ln>
                <a:solidFill>
                  <a:srgbClr val="000000"/>
                </a:solidFill>
                <a:effectLst/>
                <a:uLnTx/>
                <a:uFillTx/>
                <a:latin typeface="Ballinger"/>
              </a:rPr>
              <a:t>Southeastern Virginia Health System: About Us</a:t>
            </a:r>
            <a:r>
              <a:rPr kumimoji="0" lang="en-US" sz="800" b="0" i="0" u="none" strike="noStrike" kern="1200" cap="none" spc="0" normalizeH="0" baseline="0" noProof="0" dirty="0">
                <a:ln>
                  <a:noFill/>
                </a:ln>
                <a:solidFill>
                  <a:srgbClr val="000000"/>
                </a:solidFill>
                <a:effectLst/>
                <a:uLnTx/>
                <a:uFillTx/>
                <a:latin typeface="Ballinger"/>
              </a:rPr>
              <a:t>. Southeastern Virginia Health System: </a:t>
            </a:r>
            <a:r>
              <a:rPr kumimoji="0" lang="en-US" sz="800" b="0" i="0" u="none" strike="noStrike" kern="1200" cap="none" spc="0" normalizeH="0" baseline="0" noProof="0" dirty="0">
                <a:ln>
                  <a:noFill/>
                </a:ln>
                <a:solidFill>
                  <a:srgbClr val="000000"/>
                </a:solidFill>
                <a:effectLst/>
                <a:uLnTx/>
                <a:uFillTx/>
                <a:latin typeface="Ballinger"/>
                <a:hlinkClick r:id="rId3"/>
              </a:rPr>
              <a:t>https://sevhs.org/about-us/</a:t>
            </a:r>
            <a:r>
              <a:rPr kumimoji="0" lang="en-US" sz="800" b="0" i="0" u="none" strike="noStrike" kern="1200" cap="none" spc="0" normalizeH="0" baseline="0" noProof="0" dirty="0">
                <a:ln>
                  <a:noFill/>
                </a:ln>
                <a:solidFill>
                  <a:srgbClr val="000000"/>
                </a:solidFill>
                <a:effectLst/>
                <a:uLnTx/>
                <a:uFillTx/>
                <a:latin typeface="Ballinger"/>
              </a:rPr>
              <a:t> </a:t>
            </a:r>
          </a:p>
        </p:txBody>
      </p:sp>
      <p:pic>
        <p:nvPicPr>
          <p:cNvPr id="7" name="Picture 6" descr="White background with blue text reading &quot;PCDC | Primary Care Development Corporation&quot;">
            <a:extLst>
              <a:ext uri="{FF2B5EF4-FFF2-40B4-BE49-F238E27FC236}">
                <a16:creationId xmlns:a16="http://schemas.microsoft.com/office/drawing/2014/main" id="{3DEFC2F3-4FEB-46F6-6BE7-9AFBFC638A59}"/>
              </a:ext>
            </a:extLst>
          </p:cNvPr>
          <p:cNvPicPr>
            <a:picLocks noChangeAspect="1"/>
          </p:cNvPicPr>
          <p:nvPr/>
        </p:nvPicPr>
        <p:blipFill>
          <a:blip r:embed="rId4"/>
          <a:stretch>
            <a:fillRect/>
          </a:stretch>
        </p:blipFill>
        <p:spPr>
          <a:xfrm>
            <a:off x="9084117" y="5587034"/>
            <a:ext cx="4737016" cy="371889"/>
          </a:xfrm>
          <a:prstGeom prst="rect">
            <a:avLst/>
          </a:prstGeom>
        </p:spPr>
      </p:pic>
      <p:pic>
        <p:nvPicPr>
          <p:cNvPr id="4" name="Picture 3">
            <a:extLst>
              <a:ext uri="{FF2B5EF4-FFF2-40B4-BE49-F238E27FC236}">
                <a16:creationId xmlns:a16="http://schemas.microsoft.com/office/drawing/2014/main" id="{1322BA7D-EFEA-B1A9-AC11-77CD31B5A424}"/>
              </a:ext>
            </a:extLst>
          </p:cNvPr>
          <p:cNvPicPr>
            <a:picLocks noChangeAspect="1"/>
          </p:cNvPicPr>
          <p:nvPr/>
        </p:nvPicPr>
        <p:blipFill>
          <a:blip r:embed="rId5"/>
          <a:stretch>
            <a:fillRect/>
          </a:stretch>
        </p:blipFill>
        <p:spPr>
          <a:xfrm>
            <a:off x="2384452" y="1438444"/>
            <a:ext cx="7339040" cy="3981111"/>
          </a:xfrm>
          <a:prstGeom prst="rect">
            <a:avLst/>
          </a:prstGeom>
        </p:spPr>
      </p:pic>
    </p:spTree>
    <p:extLst>
      <p:ext uri="{BB962C8B-B14F-4D97-AF65-F5344CB8AC3E}">
        <p14:creationId xmlns:p14="http://schemas.microsoft.com/office/powerpoint/2010/main" val="158012092"/>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D4DF6-B331-4388-0FA8-3BE024940F35}"/>
              </a:ext>
            </a:extLst>
          </p:cNvPr>
          <p:cNvSpPr>
            <a:spLocks noGrp="1"/>
          </p:cNvSpPr>
          <p:nvPr>
            <p:ph type="title"/>
          </p:nvPr>
        </p:nvSpPr>
        <p:spPr/>
        <p:txBody>
          <a:bodyPr/>
          <a:lstStyle/>
          <a:p>
            <a:pPr algn="ctr"/>
            <a:r>
              <a:rPr lang="en-US" sz="4500" dirty="0">
                <a:solidFill>
                  <a:srgbClr val="1430C0"/>
                </a:solidFill>
                <a:latin typeface="Ballinger"/>
              </a:rPr>
              <a:t>Partnership</a:t>
            </a:r>
            <a:r>
              <a:rPr lang="en-US" dirty="0">
                <a:solidFill>
                  <a:srgbClr val="1430C0"/>
                </a:solidFill>
              </a:rPr>
              <a:t> at a Glance </a:t>
            </a:r>
          </a:p>
        </p:txBody>
      </p:sp>
      <p:sp>
        <p:nvSpPr>
          <p:cNvPr id="3" name="Content Placeholder 2">
            <a:extLst>
              <a:ext uri="{FF2B5EF4-FFF2-40B4-BE49-F238E27FC236}">
                <a16:creationId xmlns:a16="http://schemas.microsoft.com/office/drawing/2014/main" id="{7DC3A7D2-5B1E-EB84-D68E-6FA8CC2E17C6}"/>
              </a:ext>
            </a:extLst>
          </p:cNvPr>
          <p:cNvSpPr>
            <a:spLocks noGrp="1"/>
          </p:cNvSpPr>
          <p:nvPr>
            <p:ph sz="quarter" idx="10"/>
          </p:nvPr>
        </p:nvSpPr>
        <p:spPr>
          <a:xfrm>
            <a:off x="754144" y="1690688"/>
            <a:ext cx="10599656" cy="3833564"/>
          </a:xfrm>
        </p:spPr>
        <p:txBody>
          <a:bodyPr>
            <a:normAutofit/>
          </a:bodyPr>
          <a:lstStyle/>
          <a:p>
            <a:pPr lvl="0">
              <a:buClr>
                <a:srgbClr val="1430C0"/>
              </a:buClr>
            </a:pPr>
            <a:r>
              <a:rPr lang="en-US" b="1" dirty="0">
                <a:solidFill>
                  <a:srgbClr val="1430C0"/>
                </a:solidFill>
                <a:latin typeface="Ballinger"/>
              </a:rPr>
              <a:t>Shared integrated vision: </a:t>
            </a:r>
            <a:r>
              <a:rPr lang="en-US" dirty="0">
                <a:solidFill>
                  <a:schemeClr val="tx1">
                    <a:lumMod val="75000"/>
                    <a:lumOff val="25000"/>
                  </a:schemeClr>
                </a:solidFill>
                <a:latin typeface="Ballinger"/>
              </a:rPr>
              <a:t>CBH + SEVHS are co‑creating a unified primary care &amp; behavioral health model on donated land.</a:t>
            </a:r>
          </a:p>
          <a:p>
            <a:pPr lvl="0">
              <a:buClr>
                <a:srgbClr val="1430C0"/>
              </a:buClr>
            </a:pPr>
            <a:r>
              <a:rPr lang="en-US" b="1" dirty="0">
                <a:solidFill>
                  <a:srgbClr val="1430C0"/>
                </a:solidFill>
                <a:latin typeface="Ballinger"/>
              </a:rPr>
              <a:t>PCDC as strategic facilitator: </a:t>
            </a:r>
            <a:r>
              <a:rPr lang="en-US" dirty="0">
                <a:solidFill>
                  <a:schemeClr val="tx1">
                    <a:lumMod val="75000"/>
                    <a:lumOff val="25000"/>
                  </a:schemeClr>
                </a:solidFill>
                <a:latin typeface="Ballinger"/>
              </a:rPr>
              <a:t>Guiding partners from concept to operational reality through structured planning, training, and TA.</a:t>
            </a:r>
          </a:p>
          <a:p>
            <a:pPr lvl="0">
              <a:buClr>
                <a:srgbClr val="1430C0"/>
              </a:buClr>
            </a:pPr>
            <a:r>
              <a:rPr lang="en-US" b="1" dirty="0">
                <a:solidFill>
                  <a:srgbClr val="1430C0"/>
                </a:solidFill>
                <a:latin typeface="Ballinger"/>
              </a:rPr>
              <a:t>Ground‑up integration: </a:t>
            </a:r>
            <a:r>
              <a:rPr lang="en-US" dirty="0">
                <a:solidFill>
                  <a:schemeClr val="tx1">
                    <a:lumMod val="75000"/>
                    <a:lumOff val="25000"/>
                  </a:schemeClr>
                </a:solidFill>
                <a:latin typeface="Ballinger"/>
              </a:rPr>
              <a:t>Designing workflows, facility layout, and care delivery as one team rather than two co‑located organizations.</a:t>
            </a:r>
          </a:p>
          <a:p>
            <a:pPr lvl="0">
              <a:buClr>
                <a:srgbClr val="1430C0"/>
              </a:buClr>
            </a:pPr>
            <a:r>
              <a:rPr lang="en-US" b="1" dirty="0">
                <a:solidFill>
                  <a:srgbClr val="1430C0"/>
                </a:solidFill>
                <a:latin typeface="Ballinger"/>
              </a:rPr>
              <a:t>Responding to Virginia’s access gaps: </a:t>
            </a:r>
            <a:r>
              <a:rPr lang="en-US" dirty="0">
                <a:solidFill>
                  <a:schemeClr val="tx1">
                    <a:lumMod val="75000"/>
                    <a:lumOff val="25000"/>
                  </a:schemeClr>
                </a:solidFill>
                <a:latin typeface="Ballinger"/>
              </a:rPr>
              <a:t>This Partnership addresses statewide shortages in primary care and mental health providers.</a:t>
            </a:r>
          </a:p>
          <a:p>
            <a:pPr marL="0" indent="0">
              <a:buNone/>
            </a:pPr>
            <a:endParaRPr lang="en-US" dirty="0"/>
          </a:p>
        </p:txBody>
      </p:sp>
      <p:pic>
        <p:nvPicPr>
          <p:cNvPr id="5" name="Picture 4" descr="White background with blue text reading &quot;PCDC | Primary Care Development Corporation&quot;">
            <a:extLst>
              <a:ext uri="{FF2B5EF4-FFF2-40B4-BE49-F238E27FC236}">
                <a16:creationId xmlns:a16="http://schemas.microsoft.com/office/drawing/2014/main" id="{A70E8771-A41D-7348-E684-6B78799EE649}"/>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2818560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ED0AC-7189-31E9-D2C2-78967DB89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62568-EAE4-89E4-9B41-A704437AB63A}"/>
              </a:ext>
            </a:extLst>
          </p:cNvPr>
          <p:cNvSpPr>
            <a:spLocks noGrp="1"/>
          </p:cNvSpPr>
          <p:nvPr>
            <p:ph type="title"/>
          </p:nvPr>
        </p:nvSpPr>
        <p:spPr/>
        <p:txBody>
          <a:bodyPr/>
          <a:lstStyle/>
          <a:p>
            <a:pPr algn="ctr"/>
            <a:r>
              <a:rPr lang="en-US" sz="4500" dirty="0">
                <a:solidFill>
                  <a:srgbClr val="1430C0"/>
                </a:solidFill>
                <a:latin typeface="Ballinger"/>
              </a:rPr>
              <a:t>Partnership</a:t>
            </a:r>
            <a:r>
              <a:rPr lang="en-US" dirty="0">
                <a:solidFill>
                  <a:srgbClr val="1430C0"/>
                </a:solidFill>
              </a:rPr>
              <a:t> at a Glance </a:t>
            </a:r>
          </a:p>
        </p:txBody>
      </p:sp>
      <p:sp>
        <p:nvSpPr>
          <p:cNvPr id="3" name="Content Placeholder 2">
            <a:extLst>
              <a:ext uri="{FF2B5EF4-FFF2-40B4-BE49-F238E27FC236}">
                <a16:creationId xmlns:a16="http://schemas.microsoft.com/office/drawing/2014/main" id="{693EF35E-79D6-3658-F6D6-DED1967A1EB1}"/>
              </a:ext>
            </a:extLst>
          </p:cNvPr>
          <p:cNvSpPr>
            <a:spLocks noGrp="1"/>
          </p:cNvSpPr>
          <p:nvPr>
            <p:ph sz="quarter" idx="10"/>
          </p:nvPr>
        </p:nvSpPr>
        <p:spPr>
          <a:xfrm>
            <a:off x="754144" y="1690688"/>
            <a:ext cx="10599656" cy="3833564"/>
          </a:xfrm>
        </p:spPr>
        <p:txBody>
          <a:bodyPr>
            <a:normAutofit/>
          </a:bodyPr>
          <a:lstStyle/>
          <a:p>
            <a:pPr lvl="0">
              <a:buClr>
                <a:srgbClr val="1430C0"/>
              </a:buClr>
            </a:pPr>
            <a:r>
              <a:rPr lang="en-US" b="1" dirty="0">
                <a:solidFill>
                  <a:srgbClr val="1430C0"/>
                </a:solidFill>
                <a:latin typeface="Ballinger"/>
              </a:rPr>
              <a:t>Shared care model development: </a:t>
            </a:r>
            <a:r>
              <a:rPr lang="en-US" dirty="0">
                <a:solidFill>
                  <a:schemeClr val="tx1">
                    <a:lumMod val="75000"/>
                    <a:lumOff val="25000"/>
                  </a:schemeClr>
                </a:solidFill>
                <a:latin typeface="Ballinger"/>
              </a:rPr>
              <a:t>Joint workflows, integrated care training, and facility design aligned to whole‑person care.</a:t>
            </a:r>
          </a:p>
          <a:p>
            <a:pPr lvl="0">
              <a:buClr>
                <a:srgbClr val="1430C0"/>
              </a:buClr>
            </a:pPr>
            <a:r>
              <a:rPr lang="en-US" b="1" dirty="0">
                <a:solidFill>
                  <a:srgbClr val="1430C0"/>
                </a:solidFill>
                <a:latin typeface="Ballinger"/>
              </a:rPr>
              <a:t>Operational sustainability: </a:t>
            </a:r>
            <a:r>
              <a:rPr lang="en-US" dirty="0">
                <a:solidFill>
                  <a:schemeClr val="tx1">
                    <a:lumMod val="75000"/>
                    <a:lumOff val="25000"/>
                  </a:schemeClr>
                </a:solidFill>
                <a:latin typeface="Ballinger"/>
              </a:rPr>
              <a:t>Financial modeling + QI skill‑building to support long‑term viability.</a:t>
            </a:r>
          </a:p>
          <a:p>
            <a:pPr lvl="0">
              <a:buClr>
                <a:srgbClr val="1430C0"/>
              </a:buClr>
            </a:pPr>
            <a:r>
              <a:rPr lang="en-US" b="1" dirty="0">
                <a:solidFill>
                  <a:srgbClr val="1430C0"/>
                </a:solidFill>
                <a:latin typeface="Ballinger"/>
              </a:rPr>
              <a:t>Team mindset shift: </a:t>
            </a:r>
            <a:r>
              <a:rPr lang="en-US" dirty="0">
                <a:solidFill>
                  <a:schemeClr val="tx1">
                    <a:lumMod val="75000"/>
                    <a:lumOff val="25000"/>
                  </a:schemeClr>
                </a:solidFill>
                <a:latin typeface="Ballinger"/>
              </a:rPr>
              <a:t>Moving from “two organizations sharing space” to “one integrated team,” reflected in decisions like a shared waiting room.</a:t>
            </a:r>
          </a:p>
          <a:p>
            <a:pPr marL="0" indent="0">
              <a:buNone/>
            </a:pPr>
            <a:endParaRPr lang="en-US" dirty="0"/>
          </a:p>
        </p:txBody>
      </p:sp>
      <p:pic>
        <p:nvPicPr>
          <p:cNvPr id="5" name="Picture 4" descr="White background with blue text reading &quot;PCDC | Primary Care Development Corporation&quot;">
            <a:extLst>
              <a:ext uri="{FF2B5EF4-FFF2-40B4-BE49-F238E27FC236}">
                <a16:creationId xmlns:a16="http://schemas.microsoft.com/office/drawing/2014/main" id="{10E3684C-11CA-249E-7A91-A9F13D9CEBD3}"/>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066489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E88C5B-2091-CDA7-95F5-5703ABE2B3A4}"/>
              </a:ext>
            </a:extLst>
          </p:cNvPr>
          <p:cNvSpPr>
            <a:spLocks noGrp="1"/>
          </p:cNvSpPr>
          <p:nvPr>
            <p:ph type="title"/>
          </p:nvPr>
        </p:nvSpPr>
        <p:spPr/>
        <p:txBody>
          <a:bodyPr/>
          <a:lstStyle/>
          <a:p>
            <a:pPr algn="ctr"/>
            <a:r>
              <a:rPr lang="en-US" sz="4500" b="0" dirty="0">
                <a:solidFill>
                  <a:srgbClr val="1430C0"/>
                </a:solidFill>
                <a:latin typeface="Ballinger"/>
              </a:rPr>
              <a:t>Defining Integrated Care</a:t>
            </a:r>
          </a:p>
        </p:txBody>
      </p:sp>
      <p:sp>
        <p:nvSpPr>
          <p:cNvPr id="4" name="Content Placeholder 3">
            <a:extLst>
              <a:ext uri="{FF2B5EF4-FFF2-40B4-BE49-F238E27FC236}">
                <a16:creationId xmlns:a16="http://schemas.microsoft.com/office/drawing/2014/main" id="{A9C19E9A-B143-4042-8E73-32C14E532EF8}"/>
              </a:ext>
            </a:extLst>
          </p:cNvPr>
          <p:cNvSpPr>
            <a:spLocks noGrp="1"/>
          </p:cNvSpPr>
          <p:nvPr>
            <p:ph sz="quarter" idx="10"/>
          </p:nvPr>
        </p:nvSpPr>
        <p:spPr/>
        <p:txBody>
          <a:bodyPr>
            <a:normAutofit fontScale="85000" lnSpcReduction="10000"/>
          </a:bodyPr>
          <a:lstStyle/>
          <a:p>
            <a:pPr>
              <a:buClr>
                <a:srgbClr val="1430C0"/>
              </a:buClr>
            </a:pPr>
            <a:r>
              <a:rPr lang="en-US" sz="2600" b="0" i="0" u="none" strike="noStrike" baseline="0" dirty="0">
                <a:solidFill>
                  <a:schemeClr val="tx1">
                    <a:lumMod val="75000"/>
                    <a:lumOff val="25000"/>
                  </a:schemeClr>
                </a:solidFill>
              </a:rPr>
              <a:t>Integrated care is defined as the provision and coordination by th</a:t>
            </a:r>
            <a:r>
              <a:rPr lang="en-US" sz="2600" dirty="0">
                <a:solidFill>
                  <a:schemeClr val="tx1">
                    <a:lumMod val="75000"/>
                    <a:lumOff val="25000"/>
                  </a:schemeClr>
                </a:solidFill>
              </a:rPr>
              <a:t>e treatment team of appropriately matched interventions for both physical health and behavioral health conditions in the setting in which the person is most naturally engaged.</a:t>
            </a:r>
          </a:p>
          <a:p>
            <a:pPr>
              <a:buClr>
                <a:srgbClr val="1430C0"/>
              </a:buClr>
            </a:pPr>
            <a:r>
              <a:rPr lang="en-US" sz="2600" dirty="0">
                <a:solidFill>
                  <a:schemeClr val="tx1">
                    <a:lumMod val="75000"/>
                    <a:lumOff val="25000"/>
                  </a:schemeClr>
                </a:solidFill>
              </a:rPr>
              <a:t>All people served receive a comprehensive array of integrated services and interventions including primary and secondary prevention for their needs.</a:t>
            </a:r>
          </a:p>
          <a:p>
            <a:pPr>
              <a:buClr>
                <a:srgbClr val="1430C0"/>
              </a:buClr>
            </a:pPr>
            <a:r>
              <a:rPr lang="en-US" sz="2600" b="0" i="0" u="none" strike="noStrike" baseline="0" dirty="0">
                <a:solidFill>
                  <a:schemeClr val="tx1">
                    <a:lumMod val="75000"/>
                    <a:lumOff val="25000"/>
                  </a:schemeClr>
                </a:solidFill>
              </a:rPr>
              <a:t>Integrated care improves: </a:t>
            </a:r>
          </a:p>
          <a:p>
            <a:pPr lvl="1">
              <a:buClr>
                <a:srgbClr val="1430C0"/>
              </a:buClr>
              <a:buFont typeface="Arial" panose="020B0604020202020204" pitchFamily="34" charset="0"/>
              <a:buChar char="•"/>
            </a:pPr>
            <a:r>
              <a:rPr lang="en-US" sz="2600" dirty="0">
                <a:solidFill>
                  <a:schemeClr val="tx1">
                    <a:lumMod val="75000"/>
                    <a:lumOff val="25000"/>
                  </a:schemeClr>
                </a:solidFill>
              </a:rPr>
              <a:t>Patient experience</a:t>
            </a:r>
          </a:p>
          <a:p>
            <a:pPr lvl="1">
              <a:buClr>
                <a:srgbClr val="1430C0"/>
              </a:buClr>
              <a:buFont typeface="Arial" panose="020B0604020202020204" pitchFamily="34" charset="0"/>
              <a:buChar char="•"/>
            </a:pPr>
            <a:r>
              <a:rPr lang="en-US" sz="2600" b="0" i="0" u="none" strike="noStrike" baseline="0" dirty="0">
                <a:solidFill>
                  <a:schemeClr val="tx1">
                    <a:lumMod val="75000"/>
                    <a:lumOff val="25000"/>
                  </a:schemeClr>
                </a:solidFill>
              </a:rPr>
              <a:t>Population health</a:t>
            </a:r>
          </a:p>
          <a:p>
            <a:pPr lvl="1">
              <a:buClr>
                <a:srgbClr val="1430C0"/>
              </a:buClr>
              <a:buFont typeface="Arial" panose="020B0604020202020204" pitchFamily="34" charset="0"/>
              <a:buChar char="•"/>
            </a:pPr>
            <a:r>
              <a:rPr lang="en-US" sz="2600" dirty="0">
                <a:solidFill>
                  <a:schemeClr val="tx1">
                    <a:lumMod val="75000"/>
                    <a:lumOff val="25000"/>
                  </a:schemeClr>
                </a:solidFill>
              </a:rPr>
              <a:t>Costs</a:t>
            </a:r>
          </a:p>
          <a:p>
            <a:pPr lvl="1">
              <a:buClr>
                <a:srgbClr val="1430C0"/>
              </a:buClr>
              <a:buFont typeface="Arial" panose="020B0604020202020204" pitchFamily="34" charset="0"/>
              <a:buChar char="•"/>
            </a:pPr>
            <a:r>
              <a:rPr lang="en-US" sz="2600" b="0" i="0" u="none" strike="noStrike" baseline="0" dirty="0">
                <a:solidFill>
                  <a:schemeClr val="tx1">
                    <a:lumMod val="75000"/>
                    <a:lumOff val="25000"/>
                  </a:schemeClr>
                </a:solidFill>
              </a:rPr>
              <a:t>Care team wellbeing</a:t>
            </a:r>
          </a:p>
          <a:p>
            <a:pPr marL="0" indent="0">
              <a:buNone/>
            </a:pPr>
            <a:endParaRPr lang="en-US" dirty="0"/>
          </a:p>
        </p:txBody>
      </p:sp>
      <p:sp>
        <p:nvSpPr>
          <p:cNvPr id="7" name="TextBox 6">
            <a:extLst>
              <a:ext uri="{FF2B5EF4-FFF2-40B4-BE49-F238E27FC236}">
                <a16:creationId xmlns:a16="http://schemas.microsoft.com/office/drawing/2014/main" id="{38FB8064-A3BD-43A8-B226-5F61E1E48463}"/>
              </a:ext>
            </a:extLst>
          </p:cNvPr>
          <p:cNvSpPr txBox="1"/>
          <p:nvPr/>
        </p:nvSpPr>
        <p:spPr>
          <a:xfrm>
            <a:off x="754144" y="5435377"/>
            <a:ext cx="4336144" cy="200055"/>
          </a:xfrm>
          <a:prstGeom prst="rect">
            <a:avLst/>
          </a:prstGeom>
          <a:noFill/>
        </p:spPr>
        <p:txBody>
          <a:bodyPr wrap="square">
            <a:spAutoFit/>
          </a:bodyPr>
          <a:lstStyle/>
          <a:p>
            <a:pPr marL="0" marR="6670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effectLst/>
                <a:uLnTx/>
                <a:uFillTx/>
                <a:latin typeface="Open Sans" panose="020B0606030504020204" pitchFamily="34" charset="0"/>
                <a:ea typeface="Open Sans" panose="020B0606030504020204" pitchFamily="34" charset="0"/>
                <a:cs typeface="Open Sans" panose="020B0606030504020204" pitchFamily="34" charset="0"/>
              </a:rPr>
              <a:t>(National Council for Mental Wellbeing, 2025)</a:t>
            </a:r>
          </a:p>
        </p:txBody>
      </p:sp>
      <p:pic>
        <p:nvPicPr>
          <p:cNvPr id="5" name="Picture 4" descr="White background with blue text reading &quot;PCDC | Primary Care Development Corporation&quot;">
            <a:extLst>
              <a:ext uri="{FF2B5EF4-FFF2-40B4-BE49-F238E27FC236}">
                <a16:creationId xmlns:a16="http://schemas.microsoft.com/office/drawing/2014/main" id="{4E2AA5B3-2276-B227-7611-6AB40743BDCD}"/>
              </a:ext>
            </a:extLst>
          </p:cNvPr>
          <p:cNvPicPr>
            <a:picLocks noChangeAspect="1"/>
          </p:cNvPicPr>
          <p:nvPr/>
        </p:nvPicPr>
        <p:blipFill>
          <a:blip r:embed="rId3"/>
          <a:stretch>
            <a:fillRect/>
          </a:stretch>
        </p:blipFill>
        <p:spPr>
          <a:xfrm>
            <a:off x="9084117" y="5587034"/>
            <a:ext cx="4737016" cy="371889"/>
          </a:xfrm>
          <a:prstGeom prst="rect">
            <a:avLst/>
          </a:prstGeom>
        </p:spPr>
      </p:pic>
      <p:sp>
        <p:nvSpPr>
          <p:cNvPr id="8" name="TextBox 7">
            <a:extLst>
              <a:ext uri="{FF2B5EF4-FFF2-40B4-BE49-F238E27FC236}">
                <a16:creationId xmlns:a16="http://schemas.microsoft.com/office/drawing/2014/main" id="{DD052413-A505-A96F-6531-E560DA202722}"/>
              </a:ext>
            </a:extLst>
          </p:cNvPr>
          <p:cNvSpPr txBox="1"/>
          <p:nvPr/>
        </p:nvSpPr>
        <p:spPr>
          <a:xfrm>
            <a:off x="765979" y="6066617"/>
            <a:ext cx="4336144" cy="200055"/>
          </a:xfrm>
          <a:prstGeom prst="rect">
            <a:avLst/>
          </a:prstGeom>
          <a:noFill/>
        </p:spPr>
        <p:txBody>
          <a:bodyPr wrap="square">
            <a:spAutoFit/>
          </a:bodyPr>
          <a:lstStyle/>
          <a:p>
            <a:pPr marL="0" marR="6670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effectLst/>
                <a:uLnTx/>
                <a:uFillTx/>
                <a:latin typeface="Open Sans" panose="020B0606030504020204" pitchFamily="34" charset="0"/>
                <a:ea typeface="Open Sans" panose="020B0606030504020204" pitchFamily="34" charset="0"/>
                <a:cs typeface="Open Sans" panose="020B0606030504020204" pitchFamily="34" charset="0"/>
              </a:rPr>
              <a:t>(National Council for Mental Wellbeing, 2025)</a:t>
            </a:r>
          </a:p>
        </p:txBody>
      </p:sp>
    </p:spTree>
    <p:extLst>
      <p:ext uri="{BB962C8B-B14F-4D97-AF65-F5344CB8AC3E}">
        <p14:creationId xmlns:p14="http://schemas.microsoft.com/office/powerpoint/2010/main" val="35733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8DB65-B850-BAD6-1670-559408870130}"/>
              </a:ext>
            </a:extLst>
          </p:cNvPr>
          <p:cNvSpPr>
            <a:spLocks noGrp="1"/>
          </p:cNvSpPr>
          <p:nvPr>
            <p:ph type="title"/>
          </p:nvPr>
        </p:nvSpPr>
        <p:spPr>
          <a:xfrm>
            <a:off x="797052" y="175222"/>
            <a:ext cx="10597896" cy="1325880"/>
          </a:xfrm>
        </p:spPr>
        <p:txBody>
          <a:bodyPr>
            <a:noAutofit/>
          </a:bodyPr>
          <a:lstStyle/>
          <a:p>
            <a:pPr algn="ctr"/>
            <a:r>
              <a:rPr lang="en-US" sz="4500" dirty="0">
                <a:solidFill>
                  <a:srgbClr val="1430C0"/>
                </a:solidFill>
                <a:latin typeface="Ballinger"/>
              </a:rPr>
              <a:t>Integrated Care: Levels of Integration</a:t>
            </a:r>
          </a:p>
        </p:txBody>
      </p:sp>
      <p:sp>
        <p:nvSpPr>
          <p:cNvPr id="5" name="TextBox 4">
            <a:extLst>
              <a:ext uri="{FF2B5EF4-FFF2-40B4-BE49-F238E27FC236}">
                <a16:creationId xmlns:a16="http://schemas.microsoft.com/office/drawing/2014/main" id="{2C39E3FF-79BE-D108-6FD0-73F4D8AE4CEC}"/>
              </a:ext>
            </a:extLst>
          </p:cNvPr>
          <p:cNvSpPr txBox="1"/>
          <p:nvPr/>
        </p:nvSpPr>
        <p:spPr>
          <a:xfrm>
            <a:off x="620598" y="5500000"/>
            <a:ext cx="6644245" cy="461665"/>
          </a:xfrm>
          <a:prstGeom prst="rect">
            <a:avLst/>
          </a:prstGeom>
          <a:noFill/>
        </p:spPr>
        <p:txBody>
          <a:bodyPr wrap="square" rtlCol="0">
            <a:spAutoFit/>
          </a:bodyPr>
          <a:lstStyle/>
          <a:p>
            <a:r>
              <a:rPr lang="en-US" sz="800" dirty="0">
                <a:latin typeface="Ballinger"/>
              </a:rPr>
              <a:t>Source: Adapted from </a:t>
            </a:r>
            <a:r>
              <a:rPr lang="en-US" sz="800" i="1" dirty="0">
                <a:latin typeface="Ballinger"/>
              </a:rPr>
              <a:t>A Standard Framework for Levels of Integrated Healthcare</a:t>
            </a:r>
            <a:r>
              <a:rPr lang="en-US" sz="800" dirty="0">
                <a:latin typeface="Ballinger"/>
              </a:rPr>
              <a:t>, by B. Heath, P. Wise Romero, &amp; K. Reynolds, 2013, SAMHSA-HRSA Center for Integrated Health Solutions. </a:t>
            </a:r>
            <a:r>
              <a:rPr lang="en-US" sz="800" dirty="0">
                <a:latin typeface="Ballinger"/>
                <a:hlinkClick r:id="rId3"/>
              </a:rPr>
              <a:t>https://www.thenationalcouncil.org/wp-content/uploads/2020/01/CIHS_Framework_Final_charts.pdf</a:t>
            </a:r>
            <a:endParaRPr lang="en-US" sz="800" dirty="0">
              <a:latin typeface="Ballinger"/>
            </a:endParaRPr>
          </a:p>
          <a:p>
            <a:endParaRPr lang="en-US" sz="800" dirty="0">
              <a:ea typeface="Open Sans" panose="020B0606030504020204" pitchFamily="34" charset="0"/>
              <a:cs typeface="Open Sans" panose="020B0606030504020204" pitchFamily="34" charset="0"/>
            </a:endParaRPr>
          </a:p>
        </p:txBody>
      </p:sp>
      <p:grpSp>
        <p:nvGrpSpPr>
          <p:cNvPr id="3" name="Group 2" descr="Graphic showing three levels of integration between primary care and behavioral health.&#10;Level 1 &amp; 2 (Communication – Coordinated): Providers share patient information across settings to support access and care coordination.&#10;Level 3 &amp; 4 (Physical Proximity – Co-located): Providers share the same facility but practice separately, collaborating for care delivery.&#10;Level 5 &amp; 6 (Transformation – Fully Integrated): Whole-person care delivered by a single, coordinated team in one setting, including behavioral health, mental health, substance use, and primary care.">
            <a:extLst>
              <a:ext uri="{FF2B5EF4-FFF2-40B4-BE49-F238E27FC236}">
                <a16:creationId xmlns:a16="http://schemas.microsoft.com/office/drawing/2014/main" id="{9F1EC45C-0CE5-5647-60E8-8585C1B998C2}"/>
              </a:ext>
            </a:extLst>
          </p:cNvPr>
          <p:cNvGrpSpPr/>
          <p:nvPr/>
        </p:nvGrpSpPr>
        <p:grpSpPr>
          <a:xfrm>
            <a:off x="620598" y="1383908"/>
            <a:ext cx="10126060" cy="4072995"/>
            <a:chOff x="1064787" y="1589887"/>
            <a:chExt cx="10223690" cy="4596826"/>
          </a:xfrm>
        </p:grpSpPr>
        <p:sp>
          <p:nvSpPr>
            <p:cNvPr id="9" name="Freeform: Shape 8">
              <a:extLst>
                <a:ext uri="{FF2B5EF4-FFF2-40B4-BE49-F238E27FC236}">
                  <a16:creationId xmlns:a16="http://schemas.microsoft.com/office/drawing/2014/main" id="{3A6912CD-8940-BD48-FDAA-0BE88D093C67}"/>
                </a:ext>
              </a:extLst>
            </p:cNvPr>
            <p:cNvSpPr/>
            <p:nvPr/>
          </p:nvSpPr>
          <p:spPr>
            <a:xfrm>
              <a:off x="4452730" y="1694924"/>
              <a:ext cx="6245106" cy="476211"/>
            </a:xfrm>
            <a:custGeom>
              <a:avLst/>
              <a:gdLst>
                <a:gd name="connsiteX0" fmla="*/ 0 w 6384248"/>
                <a:gd name="connsiteY0" fmla="*/ 0 h 476211"/>
                <a:gd name="connsiteX1" fmla="*/ 6384248 w 6384248"/>
                <a:gd name="connsiteY1" fmla="*/ 0 h 476211"/>
                <a:gd name="connsiteX2" fmla="*/ 6384248 w 6384248"/>
                <a:gd name="connsiteY2" fmla="*/ 476211 h 476211"/>
                <a:gd name="connsiteX3" fmla="*/ 0 w 6384248"/>
                <a:gd name="connsiteY3" fmla="*/ 476211 h 476211"/>
                <a:gd name="connsiteX4" fmla="*/ 0 w 6384248"/>
                <a:gd name="connsiteY4" fmla="*/ 0 h 47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248" h="476211">
                  <a:moveTo>
                    <a:pt x="0" y="0"/>
                  </a:moveTo>
                  <a:lnTo>
                    <a:pt x="6384248" y="0"/>
                  </a:lnTo>
                  <a:lnTo>
                    <a:pt x="6384248" y="476211"/>
                  </a:lnTo>
                  <a:lnTo>
                    <a:pt x="0" y="47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2000" b="1" kern="1200" dirty="0">
                  <a:solidFill>
                    <a:srgbClr val="1430C0"/>
                  </a:solidFill>
                  <a:latin typeface="Ballinger"/>
                  <a:ea typeface="Cambria"/>
                </a:rPr>
                <a:t>Coordinated</a:t>
              </a:r>
            </a:p>
          </p:txBody>
        </p:sp>
        <p:sp>
          <p:nvSpPr>
            <p:cNvPr id="10" name="Freeform: Shape 9">
              <a:extLst>
                <a:ext uri="{FF2B5EF4-FFF2-40B4-BE49-F238E27FC236}">
                  <a16:creationId xmlns:a16="http://schemas.microsoft.com/office/drawing/2014/main" id="{EDC3A4A8-C2FA-2968-EDC4-14F7C55F32EA}"/>
                </a:ext>
              </a:extLst>
            </p:cNvPr>
            <p:cNvSpPr/>
            <p:nvPr/>
          </p:nvSpPr>
          <p:spPr>
            <a:xfrm>
              <a:off x="1064787" y="1589887"/>
              <a:ext cx="3291840" cy="548640"/>
            </a:xfrm>
            <a:custGeom>
              <a:avLst/>
              <a:gdLst>
                <a:gd name="connsiteX0" fmla="*/ 79384 w 2658159"/>
                <a:gd name="connsiteY0" fmla="*/ 0 h 476211"/>
                <a:gd name="connsiteX1" fmla="*/ 2578775 w 2658159"/>
                <a:gd name="connsiteY1" fmla="*/ 0 h 476211"/>
                <a:gd name="connsiteX2" fmla="*/ 2658159 w 2658159"/>
                <a:gd name="connsiteY2" fmla="*/ 79384 h 476211"/>
                <a:gd name="connsiteX3" fmla="*/ 2658159 w 2658159"/>
                <a:gd name="connsiteY3" fmla="*/ 476211 h 476211"/>
                <a:gd name="connsiteX4" fmla="*/ 2658159 w 2658159"/>
                <a:gd name="connsiteY4" fmla="*/ 476211 h 476211"/>
                <a:gd name="connsiteX5" fmla="*/ 0 w 2658159"/>
                <a:gd name="connsiteY5" fmla="*/ 476211 h 476211"/>
                <a:gd name="connsiteX6" fmla="*/ 0 w 2658159"/>
                <a:gd name="connsiteY6" fmla="*/ 476211 h 476211"/>
                <a:gd name="connsiteX7" fmla="*/ 0 w 2658159"/>
                <a:gd name="connsiteY7" fmla="*/ 79384 h 476211"/>
                <a:gd name="connsiteX8" fmla="*/ 79384 w 2658159"/>
                <a:gd name="connsiteY8" fmla="*/ 0 h 47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159" h="476211">
                  <a:moveTo>
                    <a:pt x="79384" y="0"/>
                  </a:moveTo>
                  <a:lnTo>
                    <a:pt x="2578775" y="0"/>
                  </a:lnTo>
                  <a:cubicBezTo>
                    <a:pt x="2622618" y="0"/>
                    <a:pt x="2658159" y="35541"/>
                    <a:pt x="2658159" y="79384"/>
                  </a:cubicBezTo>
                  <a:lnTo>
                    <a:pt x="2658159" y="476211"/>
                  </a:lnTo>
                  <a:lnTo>
                    <a:pt x="2658159" y="476211"/>
                  </a:lnTo>
                  <a:lnTo>
                    <a:pt x="0" y="476211"/>
                  </a:lnTo>
                  <a:lnTo>
                    <a:pt x="0" y="476211"/>
                  </a:lnTo>
                  <a:lnTo>
                    <a:pt x="0" y="79384"/>
                  </a:lnTo>
                  <a:cubicBezTo>
                    <a:pt x="0" y="35541"/>
                    <a:pt x="35541" y="0"/>
                    <a:pt x="79384" y="0"/>
                  </a:cubicBezTo>
                  <a:close/>
                </a:path>
              </a:pathLst>
            </a:custGeom>
            <a:solidFill>
              <a:srgbClr val="1430C0"/>
            </a:solidFill>
            <a:ln>
              <a:solidFill>
                <a:schemeClr val="accent1"/>
              </a:solid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3731" tIns="53731" rIns="53731" bIns="30480" numCol="1" spcCol="1270" anchor="ctr" anchorCtr="0">
              <a:noAutofit/>
            </a:bodyPr>
            <a:lstStyle/>
            <a:p>
              <a:pPr marL="0" lvl="0" indent="0" algn="ctr" defTabSz="711200">
                <a:lnSpc>
                  <a:spcPct val="90000"/>
                </a:lnSpc>
                <a:spcBef>
                  <a:spcPct val="0"/>
                </a:spcBef>
                <a:spcAft>
                  <a:spcPct val="35000"/>
                </a:spcAft>
                <a:buNone/>
              </a:pPr>
              <a:r>
                <a:rPr lang="en-US" b="1" kern="1200" dirty="0">
                  <a:solidFill>
                    <a:schemeClr val="bg1"/>
                  </a:solidFill>
                  <a:latin typeface="Ballinger"/>
                  <a:ea typeface="Cambria"/>
                </a:rPr>
                <a:t>Level 1 &amp; 2</a:t>
              </a:r>
              <a:br>
                <a:rPr lang="en-US" b="1" kern="1200" dirty="0">
                  <a:solidFill>
                    <a:schemeClr val="bg1"/>
                  </a:solidFill>
                  <a:latin typeface="Ballinger"/>
                  <a:ea typeface="Cambria"/>
                </a:rPr>
              </a:br>
              <a:r>
                <a:rPr lang="en-US" b="1" kern="1200" dirty="0">
                  <a:solidFill>
                    <a:schemeClr val="bg1"/>
                  </a:solidFill>
                  <a:latin typeface="Ballinger"/>
                  <a:ea typeface="Cambria"/>
                </a:rPr>
                <a:t>Key Element: Communication</a:t>
              </a:r>
            </a:p>
          </p:txBody>
        </p:sp>
        <p:sp>
          <p:nvSpPr>
            <p:cNvPr id="11" name="Freeform: Shape 10">
              <a:extLst>
                <a:ext uri="{FF2B5EF4-FFF2-40B4-BE49-F238E27FC236}">
                  <a16:creationId xmlns:a16="http://schemas.microsoft.com/office/drawing/2014/main" id="{0C3460D2-4586-2662-A130-49AD39DC114E}"/>
                </a:ext>
              </a:extLst>
            </p:cNvPr>
            <p:cNvSpPr/>
            <p:nvPr/>
          </p:nvSpPr>
          <p:spPr>
            <a:xfrm>
              <a:off x="1064788" y="2171136"/>
              <a:ext cx="10223689" cy="952564"/>
            </a:xfrm>
            <a:custGeom>
              <a:avLst/>
              <a:gdLst>
                <a:gd name="connsiteX0" fmla="*/ 0 w 10223689"/>
                <a:gd name="connsiteY0" fmla="*/ 0 h 952564"/>
                <a:gd name="connsiteX1" fmla="*/ 10223689 w 10223689"/>
                <a:gd name="connsiteY1" fmla="*/ 0 h 952564"/>
                <a:gd name="connsiteX2" fmla="*/ 10223689 w 10223689"/>
                <a:gd name="connsiteY2" fmla="*/ 952564 h 952564"/>
                <a:gd name="connsiteX3" fmla="*/ 0 w 10223689"/>
                <a:gd name="connsiteY3" fmla="*/ 952564 h 952564"/>
                <a:gd name="connsiteX4" fmla="*/ 0 w 10223689"/>
                <a:gd name="connsiteY4" fmla="*/ 0 h 952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3689" h="952564">
                  <a:moveTo>
                    <a:pt x="0" y="0"/>
                  </a:moveTo>
                  <a:lnTo>
                    <a:pt x="10223689" y="0"/>
                  </a:lnTo>
                  <a:lnTo>
                    <a:pt x="10223689" y="952564"/>
                  </a:lnTo>
                  <a:lnTo>
                    <a:pt x="0" y="952564"/>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t" anchorCtr="0">
              <a:noAutofit/>
            </a:bodyPr>
            <a:lstStyle/>
            <a:p>
              <a:pPr marL="0" lvl="1" algn="l" defTabSz="711200">
                <a:lnSpc>
                  <a:spcPct val="90000"/>
                </a:lnSpc>
                <a:spcBef>
                  <a:spcPct val="0"/>
                </a:spcBef>
                <a:spcAft>
                  <a:spcPct val="15000"/>
                </a:spcAft>
                <a:buClr>
                  <a:srgbClr val="54E9B1"/>
                </a:buClr>
              </a:pP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Primary Care and Behavioral Health work across</a:t>
              </a:r>
              <a:r>
                <a:rPr lang="en-US" sz="2000" kern="1200" spc="25" dirty="0">
                  <a:solidFill>
                    <a:schemeClr val="tx1">
                      <a:lumMod val="75000"/>
                      <a:lumOff val="25000"/>
                    </a:schemeClr>
                  </a:solidFill>
                  <a:latin typeface="Ballinger"/>
                  <a:ea typeface="Open Sans" panose="020B0606030504020204" pitchFamily="34" charset="0"/>
                  <a:cs typeface="Open Sans" panose="020B0606030504020204" pitchFamily="34" charset="0"/>
                </a:rPr>
                <a:t> </a:t>
              </a: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healthcare</a:t>
              </a:r>
              <a:r>
                <a:rPr lang="en-US" sz="2000" kern="1200" spc="15" dirty="0">
                  <a:solidFill>
                    <a:schemeClr val="tx1">
                      <a:lumMod val="75000"/>
                      <a:lumOff val="25000"/>
                    </a:schemeClr>
                  </a:solidFill>
                  <a:latin typeface="Ballinger"/>
                  <a:ea typeface="Open Sans" panose="020B0606030504020204" pitchFamily="34" charset="0"/>
                  <a:cs typeface="Open Sans" panose="020B0606030504020204" pitchFamily="34" charset="0"/>
                </a:rPr>
                <a:t> </a:t>
              </a: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settings</a:t>
              </a:r>
              <a:r>
                <a:rPr lang="en-US" sz="2000" kern="1200" spc="20" dirty="0">
                  <a:solidFill>
                    <a:schemeClr val="tx1">
                      <a:lumMod val="75000"/>
                      <a:lumOff val="25000"/>
                    </a:schemeClr>
                  </a:solidFill>
                  <a:latin typeface="Ballinger"/>
                  <a:ea typeface="Open Sans" panose="020B0606030504020204" pitchFamily="34" charset="0"/>
                  <a:cs typeface="Open Sans" panose="020B0606030504020204" pitchFamily="34" charset="0"/>
                </a:rPr>
                <a:t> </a:t>
              </a: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to share information about a patient,  facilitate access</a:t>
              </a:r>
              <a:r>
                <a:rPr lang="en-US" sz="2000" kern="1200" spc="10" dirty="0">
                  <a:solidFill>
                    <a:schemeClr val="tx1">
                      <a:lumMod val="75000"/>
                      <a:lumOff val="25000"/>
                    </a:schemeClr>
                  </a:solidFill>
                  <a:latin typeface="Ballinger"/>
                  <a:ea typeface="Open Sans" panose="020B0606030504020204" pitchFamily="34" charset="0"/>
                  <a:cs typeface="Open Sans" panose="020B0606030504020204" pitchFamily="34" charset="0"/>
                </a:rPr>
                <a:t> </a:t>
              </a: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to</a:t>
              </a:r>
              <a:r>
                <a:rPr lang="en-US" sz="2000" kern="1200" spc="-5" dirty="0">
                  <a:solidFill>
                    <a:schemeClr val="tx1">
                      <a:lumMod val="75000"/>
                      <a:lumOff val="25000"/>
                    </a:schemeClr>
                  </a:solidFill>
                  <a:latin typeface="Ballinger"/>
                  <a:ea typeface="Open Sans" panose="020B0606030504020204" pitchFamily="34" charset="0"/>
                  <a:cs typeface="Open Sans" panose="020B0606030504020204" pitchFamily="34" charset="0"/>
                </a:rPr>
                <a:t> </a:t>
              </a:r>
              <a:r>
                <a:rPr lang="en-US" sz="2000" kern="1200" spc="-20" dirty="0">
                  <a:solidFill>
                    <a:schemeClr val="tx1">
                      <a:lumMod val="75000"/>
                      <a:lumOff val="25000"/>
                    </a:schemeClr>
                  </a:solidFill>
                  <a:latin typeface="Ballinger"/>
                  <a:ea typeface="Open Sans" panose="020B0606030504020204" pitchFamily="34" charset="0"/>
                  <a:cs typeface="Open Sans" panose="020B0606030504020204" pitchFamily="34" charset="0"/>
                </a:rPr>
                <a:t>care, and support care coordination.</a:t>
              </a:r>
              <a:endPar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endParaRPr>
            </a:p>
          </p:txBody>
        </p:sp>
        <p:sp>
          <p:nvSpPr>
            <p:cNvPr id="12" name="Freeform: Shape 11">
              <a:extLst>
                <a:ext uri="{FF2B5EF4-FFF2-40B4-BE49-F238E27FC236}">
                  <a16:creationId xmlns:a16="http://schemas.microsoft.com/office/drawing/2014/main" id="{B03AAFE3-7819-EFBC-52B6-26038955955A}"/>
                </a:ext>
              </a:extLst>
            </p:cNvPr>
            <p:cNvSpPr/>
            <p:nvPr/>
          </p:nvSpPr>
          <p:spPr>
            <a:xfrm>
              <a:off x="4452730" y="3202111"/>
              <a:ext cx="6245106" cy="476211"/>
            </a:xfrm>
            <a:custGeom>
              <a:avLst/>
              <a:gdLst>
                <a:gd name="connsiteX0" fmla="*/ 0 w 6384248"/>
                <a:gd name="connsiteY0" fmla="*/ 0 h 476211"/>
                <a:gd name="connsiteX1" fmla="*/ 6384248 w 6384248"/>
                <a:gd name="connsiteY1" fmla="*/ 0 h 476211"/>
                <a:gd name="connsiteX2" fmla="*/ 6384248 w 6384248"/>
                <a:gd name="connsiteY2" fmla="*/ 476211 h 476211"/>
                <a:gd name="connsiteX3" fmla="*/ 0 w 6384248"/>
                <a:gd name="connsiteY3" fmla="*/ 476211 h 476211"/>
                <a:gd name="connsiteX4" fmla="*/ 0 w 6384248"/>
                <a:gd name="connsiteY4" fmla="*/ 0 h 47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248" h="476211">
                  <a:moveTo>
                    <a:pt x="0" y="0"/>
                  </a:moveTo>
                  <a:lnTo>
                    <a:pt x="6384248" y="0"/>
                  </a:lnTo>
                  <a:lnTo>
                    <a:pt x="6384248" y="476211"/>
                  </a:lnTo>
                  <a:lnTo>
                    <a:pt x="0" y="47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2000" b="1" kern="1200" dirty="0">
                  <a:solidFill>
                    <a:srgbClr val="E9A533"/>
                  </a:solidFill>
                  <a:latin typeface="Ballinger"/>
                  <a:ea typeface="Cambria"/>
                </a:rPr>
                <a:t>Co-Located</a:t>
              </a:r>
            </a:p>
          </p:txBody>
        </p:sp>
        <p:sp>
          <p:nvSpPr>
            <p:cNvPr id="13" name="Freeform: Shape 12">
              <a:extLst>
                <a:ext uri="{FF2B5EF4-FFF2-40B4-BE49-F238E27FC236}">
                  <a16:creationId xmlns:a16="http://schemas.microsoft.com/office/drawing/2014/main" id="{37E545FD-EE84-52A9-C110-215637EB7727}"/>
                </a:ext>
              </a:extLst>
            </p:cNvPr>
            <p:cNvSpPr/>
            <p:nvPr/>
          </p:nvSpPr>
          <p:spPr>
            <a:xfrm>
              <a:off x="1064787" y="3110755"/>
              <a:ext cx="3291840" cy="548640"/>
            </a:xfrm>
            <a:custGeom>
              <a:avLst/>
              <a:gdLst>
                <a:gd name="connsiteX0" fmla="*/ 97588 w 2658159"/>
                <a:gd name="connsiteY0" fmla="*/ 0 h 585410"/>
                <a:gd name="connsiteX1" fmla="*/ 2560571 w 2658159"/>
                <a:gd name="connsiteY1" fmla="*/ 0 h 585410"/>
                <a:gd name="connsiteX2" fmla="*/ 2658159 w 2658159"/>
                <a:gd name="connsiteY2" fmla="*/ 97588 h 585410"/>
                <a:gd name="connsiteX3" fmla="*/ 2658159 w 2658159"/>
                <a:gd name="connsiteY3" fmla="*/ 585410 h 585410"/>
                <a:gd name="connsiteX4" fmla="*/ 2658159 w 2658159"/>
                <a:gd name="connsiteY4" fmla="*/ 585410 h 585410"/>
                <a:gd name="connsiteX5" fmla="*/ 0 w 2658159"/>
                <a:gd name="connsiteY5" fmla="*/ 585410 h 585410"/>
                <a:gd name="connsiteX6" fmla="*/ 0 w 2658159"/>
                <a:gd name="connsiteY6" fmla="*/ 585410 h 585410"/>
                <a:gd name="connsiteX7" fmla="*/ 0 w 2658159"/>
                <a:gd name="connsiteY7" fmla="*/ 97588 h 585410"/>
                <a:gd name="connsiteX8" fmla="*/ 97588 w 2658159"/>
                <a:gd name="connsiteY8" fmla="*/ 0 h 585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159" h="585410">
                  <a:moveTo>
                    <a:pt x="97588" y="0"/>
                  </a:moveTo>
                  <a:lnTo>
                    <a:pt x="2560571" y="0"/>
                  </a:lnTo>
                  <a:cubicBezTo>
                    <a:pt x="2614467" y="0"/>
                    <a:pt x="2658159" y="43692"/>
                    <a:pt x="2658159" y="97588"/>
                  </a:cubicBezTo>
                  <a:lnTo>
                    <a:pt x="2658159" y="585410"/>
                  </a:lnTo>
                  <a:lnTo>
                    <a:pt x="2658159" y="585410"/>
                  </a:lnTo>
                  <a:lnTo>
                    <a:pt x="0" y="585410"/>
                  </a:lnTo>
                  <a:lnTo>
                    <a:pt x="0" y="585410"/>
                  </a:lnTo>
                  <a:lnTo>
                    <a:pt x="0" y="97588"/>
                  </a:lnTo>
                  <a:cubicBezTo>
                    <a:pt x="0" y="43692"/>
                    <a:pt x="43692" y="0"/>
                    <a:pt x="97588" y="0"/>
                  </a:cubicBezTo>
                  <a:close/>
                </a:path>
              </a:pathLst>
            </a:custGeom>
            <a:solidFill>
              <a:srgbClr val="FFBD52"/>
            </a:soli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9063" tIns="59063" rIns="59063" bIns="30480" numCol="1" spcCol="1270" anchor="ctr" anchorCtr="0">
              <a:noAutofit/>
            </a:bodyPr>
            <a:lstStyle/>
            <a:p>
              <a:pPr marL="0" lvl="0" indent="0" algn="ctr" defTabSz="711200">
                <a:lnSpc>
                  <a:spcPct val="90000"/>
                </a:lnSpc>
                <a:spcBef>
                  <a:spcPct val="0"/>
                </a:spcBef>
                <a:spcAft>
                  <a:spcPct val="35000"/>
                </a:spcAft>
                <a:buNone/>
              </a:pPr>
              <a:r>
                <a:rPr lang="en-US" b="1" kern="1200" dirty="0">
                  <a:solidFill>
                    <a:srgbClr val="53605F"/>
                  </a:solidFill>
                  <a:latin typeface="Ballinger"/>
                  <a:ea typeface="Cambria"/>
                </a:rPr>
                <a:t>Level 3 &amp; 4</a:t>
              </a:r>
              <a:br>
                <a:rPr lang="en-US" b="1" kern="1200" dirty="0">
                  <a:solidFill>
                    <a:srgbClr val="53605F"/>
                  </a:solidFill>
                  <a:latin typeface="Ballinger"/>
                  <a:ea typeface="Cambria"/>
                </a:rPr>
              </a:br>
              <a:r>
                <a:rPr lang="en-US" b="1" kern="1200" dirty="0">
                  <a:solidFill>
                    <a:srgbClr val="53605F"/>
                  </a:solidFill>
                  <a:latin typeface="Ballinger"/>
                  <a:ea typeface="Cambria"/>
                </a:rPr>
                <a:t>Key Element: Physical Proximity</a:t>
              </a:r>
            </a:p>
          </p:txBody>
        </p:sp>
        <p:sp>
          <p:nvSpPr>
            <p:cNvPr id="14" name="Freeform: Shape 13">
              <a:extLst>
                <a:ext uri="{FF2B5EF4-FFF2-40B4-BE49-F238E27FC236}">
                  <a16:creationId xmlns:a16="http://schemas.microsoft.com/office/drawing/2014/main" id="{0B841941-60AA-4A24-C100-39905C66807E}"/>
                </a:ext>
              </a:extLst>
            </p:cNvPr>
            <p:cNvSpPr/>
            <p:nvPr/>
          </p:nvSpPr>
          <p:spPr>
            <a:xfrm>
              <a:off x="1064788" y="3732922"/>
              <a:ext cx="10223689" cy="952564"/>
            </a:xfrm>
            <a:custGeom>
              <a:avLst/>
              <a:gdLst>
                <a:gd name="connsiteX0" fmla="*/ 0 w 10223689"/>
                <a:gd name="connsiteY0" fmla="*/ 0 h 952564"/>
                <a:gd name="connsiteX1" fmla="*/ 10223689 w 10223689"/>
                <a:gd name="connsiteY1" fmla="*/ 0 h 952564"/>
                <a:gd name="connsiteX2" fmla="*/ 10223689 w 10223689"/>
                <a:gd name="connsiteY2" fmla="*/ 952564 h 952564"/>
                <a:gd name="connsiteX3" fmla="*/ 0 w 10223689"/>
                <a:gd name="connsiteY3" fmla="*/ 952564 h 952564"/>
                <a:gd name="connsiteX4" fmla="*/ 0 w 10223689"/>
                <a:gd name="connsiteY4" fmla="*/ 0 h 952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3689" h="952564">
                  <a:moveTo>
                    <a:pt x="0" y="0"/>
                  </a:moveTo>
                  <a:lnTo>
                    <a:pt x="10223689" y="0"/>
                  </a:lnTo>
                  <a:lnTo>
                    <a:pt x="10223689" y="952564"/>
                  </a:lnTo>
                  <a:lnTo>
                    <a:pt x="0" y="9525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t" anchorCtr="0">
              <a:noAutofit/>
            </a:bodyPr>
            <a:lstStyle/>
            <a:p>
              <a:pPr marL="0" lvl="1" algn="l" defTabSz="711200">
                <a:lnSpc>
                  <a:spcPct val="90000"/>
                </a:lnSpc>
                <a:spcBef>
                  <a:spcPct val="0"/>
                </a:spcBef>
                <a:spcAft>
                  <a:spcPct val="15000"/>
                </a:spcAft>
                <a:buClr>
                  <a:srgbClr val="54E9B1"/>
                </a:buClr>
              </a:pPr>
              <a:r>
                <a:rPr lang="en-US" sz="2000" b="0" i="0" kern="1200" dirty="0">
                  <a:solidFill>
                    <a:schemeClr val="tx1">
                      <a:lumMod val="75000"/>
                      <a:lumOff val="25000"/>
                    </a:schemeClr>
                  </a:solidFill>
                  <a:latin typeface="Ballinger"/>
                  <a:ea typeface="Open Sans" panose="020B0606030504020204" pitchFamily="34" charset="0"/>
                  <a:cs typeface="Open Sans" panose="020B0606030504020204" pitchFamily="34" charset="0"/>
                </a:rPr>
                <a:t>Behavioral health and primary care providers may share space in the same facility,  but not necessarily the same practice space. Practice separately but collaborate for care delivery.</a:t>
              </a:r>
              <a:endPar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endParaRPr>
            </a:p>
          </p:txBody>
        </p:sp>
        <p:sp>
          <p:nvSpPr>
            <p:cNvPr id="15" name="Freeform: Shape 14">
              <a:extLst>
                <a:ext uri="{FF2B5EF4-FFF2-40B4-BE49-F238E27FC236}">
                  <a16:creationId xmlns:a16="http://schemas.microsoft.com/office/drawing/2014/main" id="{5409B2C5-124D-9F41-5FC8-DE49C0BCA641}"/>
                </a:ext>
              </a:extLst>
            </p:cNvPr>
            <p:cNvSpPr/>
            <p:nvPr/>
          </p:nvSpPr>
          <p:spPr>
            <a:xfrm>
              <a:off x="4452730" y="4709298"/>
              <a:ext cx="6245106" cy="476211"/>
            </a:xfrm>
            <a:custGeom>
              <a:avLst/>
              <a:gdLst>
                <a:gd name="connsiteX0" fmla="*/ 0 w 6384248"/>
                <a:gd name="connsiteY0" fmla="*/ 0 h 476211"/>
                <a:gd name="connsiteX1" fmla="*/ 6384248 w 6384248"/>
                <a:gd name="connsiteY1" fmla="*/ 0 h 476211"/>
                <a:gd name="connsiteX2" fmla="*/ 6384248 w 6384248"/>
                <a:gd name="connsiteY2" fmla="*/ 476211 h 476211"/>
                <a:gd name="connsiteX3" fmla="*/ 0 w 6384248"/>
                <a:gd name="connsiteY3" fmla="*/ 476211 h 476211"/>
                <a:gd name="connsiteX4" fmla="*/ 0 w 6384248"/>
                <a:gd name="connsiteY4" fmla="*/ 0 h 47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84248" h="476211">
                  <a:moveTo>
                    <a:pt x="0" y="0"/>
                  </a:moveTo>
                  <a:lnTo>
                    <a:pt x="6384248" y="0"/>
                  </a:lnTo>
                  <a:lnTo>
                    <a:pt x="6384248" y="476211"/>
                  </a:lnTo>
                  <a:lnTo>
                    <a:pt x="0" y="47621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b" anchorCtr="0">
              <a:noAutofit/>
            </a:bodyPr>
            <a:lstStyle/>
            <a:p>
              <a:pPr marL="0" lvl="0" indent="0" algn="l" defTabSz="711200">
                <a:lnSpc>
                  <a:spcPct val="90000"/>
                </a:lnSpc>
                <a:spcBef>
                  <a:spcPct val="0"/>
                </a:spcBef>
                <a:spcAft>
                  <a:spcPct val="35000"/>
                </a:spcAft>
                <a:buNone/>
              </a:pPr>
              <a:r>
                <a:rPr lang="en-US" sz="2000" b="1" kern="1200" dirty="0">
                  <a:solidFill>
                    <a:srgbClr val="54E9B1"/>
                  </a:solidFill>
                  <a:latin typeface="Ballinger"/>
                  <a:ea typeface="Cambria"/>
                </a:rPr>
                <a:t>Fully Integrated</a:t>
              </a:r>
            </a:p>
          </p:txBody>
        </p:sp>
        <p:sp>
          <p:nvSpPr>
            <p:cNvPr id="16" name="Freeform: Shape 15">
              <a:extLst>
                <a:ext uri="{FF2B5EF4-FFF2-40B4-BE49-F238E27FC236}">
                  <a16:creationId xmlns:a16="http://schemas.microsoft.com/office/drawing/2014/main" id="{E14ED534-E208-D441-1DF0-5669A9F897E5}"/>
                </a:ext>
              </a:extLst>
            </p:cNvPr>
            <p:cNvSpPr/>
            <p:nvPr/>
          </p:nvSpPr>
          <p:spPr>
            <a:xfrm>
              <a:off x="1064787" y="4630888"/>
              <a:ext cx="3291840" cy="548640"/>
            </a:xfrm>
            <a:custGeom>
              <a:avLst/>
              <a:gdLst>
                <a:gd name="connsiteX0" fmla="*/ 79384 w 2658159"/>
                <a:gd name="connsiteY0" fmla="*/ 0 h 476211"/>
                <a:gd name="connsiteX1" fmla="*/ 2578775 w 2658159"/>
                <a:gd name="connsiteY1" fmla="*/ 0 h 476211"/>
                <a:gd name="connsiteX2" fmla="*/ 2658159 w 2658159"/>
                <a:gd name="connsiteY2" fmla="*/ 79384 h 476211"/>
                <a:gd name="connsiteX3" fmla="*/ 2658159 w 2658159"/>
                <a:gd name="connsiteY3" fmla="*/ 476211 h 476211"/>
                <a:gd name="connsiteX4" fmla="*/ 2658159 w 2658159"/>
                <a:gd name="connsiteY4" fmla="*/ 476211 h 476211"/>
                <a:gd name="connsiteX5" fmla="*/ 0 w 2658159"/>
                <a:gd name="connsiteY5" fmla="*/ 476211 h 476211"/>
                <a:gd name="connsiteX6" fmla="*/ 0 w 2658159"/>
                <a:gd name="connsiteY6" fmla="*/ 476211 h 476211"/>
                <a:gd name="connsiteX7" fmla="*/ 0 w 2658159"/>
                <a:gd name="connsiteY7" fmla="*/ 79384 h 476211"/>
                <a:gd name="connsiteX8" fmla="*/ 79384 w 2658159"/>
                <a:gd name="connsiteY8" fmla="*/ 0 h 476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58159" h="476211">
                  <a:moveTo>
                    <a:pt x="79384" y="0"/>
                  </a:moveTo>
                  <a:lnTo>
                    <a:pt x="2578775" y="0"/>
                  </a:lnTo>
                  <a:cubicBezTo>
                    <a:pt x="2622618" y="0"/>
                    <a:pt x="2658159" y="35541"/>
                    <a:pt x="2658159" y="79384"/>
                  </a:cubicBezTo>
                  <a:lnTo>
                    <a:pt x="2658159" y="476211"/>
                  </a:lnTo>
                  <a:lnTo>
                    <a:pt x="2658159" y="476211"/>
                  </a:lnTo>
                  <a:lnTo>
                    <a:pt x="0" y="476211"/>
                  </a:lnTo>
                  <a:lnTo>
                    <a:pt x="0" y="476211"/>
                  </a:lnTo>
                  <a:lnTo>
                    <a:pt x="0" y="79384"/>
                  </a:lnTo>
                  <a:cubicBezTo>
                    <a:pt x="0" y="35541"/>
                    <a:pt x="35541" y="0"/>
                    <a:pt x="79384" y="0"/>
                  </a:cubicBezTo>
                  <a:close/>
                </a:path>
              </a:pathLst>
            </a:custGeom>
            <a:solidFill>
              <a:srgbClr val="54E9B1"/>
            </a:solidFill>
            <a:ln>
              <a:noFill/>
            </a:ln>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53731" tIns="53731" rIns="53731" bIns="30480" numCol="1" spcCol="1270" anchor="ctr" anchorCtr="0">
              <a:noAutofit/>
            </a:bodyPr>
            <a:lstStyle/>
            <a:p>
              <a:pPr marL="0" lvl="0" indent="0" algn="ctr" defTabSz="711200">
                <a:lnSpc>
                  <a:spcPct val="90000"/>
                </a:lnSpc>
                <a:spcBef>
                  <a:spcPct val="0"/>
                </a:spcBef>
                <a:spcAft>
                  <a:spcPct val="35000"/>
                </a:spcAft>
                <a:buNone/>
              </a:pPr>
              <a:r>
                <a:rPr lang="en-US" b="1" kern="1200" dirty="0">
                  <a:solidFill>
                    <a:srgbClr val="53605F"/>
                  </a:solidFill>
                  <a:latin typeface="Ballinger"/>
                  <a:ea typeface="Cambria"/>
                </a:rPr>
                <a:t>Level 5 &amp; 6</a:t>
              </a:r>
              <a:br>
                <a:rPr lang="en-US" b="1" kern="1200" dirty="0">
                  <a:solidFill>
                    <a:srgbClr val="53605F"/>
                  </a:solidFill>
                  <a:latin typeface="Ballinger"/>
                  <a:ea typeface="Cambria"/>
                </a:rPr>
              </a:br>
              <a:r>
                <a:rPr lang="en-US" b="1" kern="1200" dirty="0">
                  <a:solidFill>
                    <a:srgbClr val="53605F"/>
                  </a:solidFill>
                  <a:latin typeface="Ballinger"/>
                  <a:ea typeface="Cambria"/>
                </a:rPr>
                <a:t>Key Element: Transformation </a:t>
              </a:r>
            </a:p>
          </p:txBody>
        </p:sp>
        <p:sp>
          <p:nvSpPr>
            <p:cNvPr id="17" name="Freeform: Shape 16">
              <a:extLst>
                <a:ext uri="{FF2B5EF4-FFF2-40B4-BE49-F238E27FC236}">
                  <a16:creationId xmlns:a16="http://schemas.microsoft.com/office/drawing/2014/main" id="{E4824A29-E693-4D48-4B31-A88EDC83A6A9}"/>
                </a:ext>
              </a:extLst>
            </p:cNvPr>
            <p:cNvSpPr/>
            <p:nvPr/>
          </p:nvSpPr>
          <p:spPr>
            <a:xfrm>
              <a:off x="1064788" y="5234149"/>
              <a:ext cx="10223689" cy="952564"/>
            </a:xfrm>
            <a:custGeom>
              <a:avLst/>
              <a:gdLst>
                <a:gd name="connsiteX0" fmla="*/ 0 w 10223689"/>
                <a:gd name="connsiteY0" fmla="*/ 0 h 952564"/>
                <a:gd name="connsiteX1" fmla="*/ 10223689 w 10223689"/>
                <a:gd name="connsiteY1" fmla="*/ 0 h 952564"/>
                <a:gd name="connsiteX2" fmla="*/ 10223689 w 10223689"/>
                <a:gd name="connsiteY2" fmla="*/ 952564 h 952564"/>
                <a:gd name="connsiteX3" fmla="*/ 0 w 10223689"/>
                <a:gd name="connsiteY3" fmla="*/ 952564 h 952564"/>
                <a:gd name="connsiteX4" fmla="*/ 0 w 10223689"/>
                <a:gd name="connsiteY4" fmla="*/ 0 h 9525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23689" h="952564">
                  <a:moveTo>
                    <a:pt x="0" y="0"/>
                  </a:moveTo>
                  <a:lnTo>
                    <a:pt x="10223689" y="0"/>
                  </a:lnTo>
                  <a:lnTo>
                    <a:pt x="10223689" y="952564"/>
                  </a:lnTo>
                  <a:lnTo>
                    <a:pt x="0" y="95256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0480" tIns="30480" rIns="30480" bIns="30480" numCol="1" spcCol="1270" anchor="t" anchorCtr="0">
              <a:noAutofit/>
            </a:bodyPr>
            <a:lstStyle/>
            <a:p>
              <a:pPr marL="0" lvl="1" defTabSz="711200">
                <a:lnSpc>
                  <a:spcPct val="90000"/>
                </a:lnSpc>
                <a:spcBef>
                  <a:spcPct val="0"/>
                </a:spcBef>
                <a:spcAft>
                  <a:spcPct val="15000"/>
                </a:spcAft>
                <a:buClr>
                  <a:srgbClr val="54E9B1"/>
                </a:buClr>
              </a:pP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Whole-person integrated care with Behavioral Health, Mental Health, and/or Substance Use Disorder providers and Primary Care integrated into one setting. Care is coordinated as </a:t>
              </a:r>
              <a:r>
                <a:rPr lang="en-US" sz="2000" dirty="0">
                  <a:solidFill>
                    <a:schemeClr val="tx1">
                      <a:lumMod val="75000"/>
                      <a:lumOff val="25000"/>
                    </a:schemeClr>
                  </a:solidFill>
                  <a:latin typeface="Ballinger"/>
                  <a:ea typeface="Open Sans" panose="020B0606030504020204" pitchFamily="34" charset="0"/>
                  <a:cs typeface="Open Sans" panose="020B0606030504020204" pitchFamily="34" charset="0"/>
                </a:rPr>
                <a:t>a single team, using a systematic method and care-delivery</a:t>
              </a:r>
              <a:r>
                <a:rPr lang="en-US" sz="20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 approach.</a:t>
              </a:r>
            </a:p>
          </p:txBody>
        </p:sp>
      </p:grpSp>
      <p:pic>
        <p:nvPicPr>
          <p:cNvPr id="21" name="Picture 20" descr="White background with blue text reading &quot;PCDC | Primary Care Development Corporation&quot;">
            <a:extLst>
              <a:ext uri="{FF2B5EF4-FFF2-40B4-BE49-F238E27FC236}">
                <a16:creationId xmlns:a16="http://schemas.microsoft.com/office/drawing/2014/main" id="{95794C05-973C-ABD9-608D-206D9AA265D9}"/>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733703589"/>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9D175264-CA24-D251-29D8-7A2155C1AED7}"/>
            </a:ext>
          </a:extLst>
        </p:cNvPr>
        <p:cNvGrpSpPr/>
        <p:nvPr/>
      </p:nvGrpSpPr>
      <p:grpSpPr>
        <a:xfrm>
          <a:off x="0" y="0"/>
          <a:ext cx="0" cy="0"/>
          <a:chOff x="0" y="0"/>
          <a:chExt cx="0" cy="0"/>
        </a:xfrm>
      </p:grpSpPr>
      <p:grpSp>
        <p:nvGrpSpPr>
          <p:cNvPr id="29" name="Group 28">
            <a:extLst>
              <a:ext uri="{FF2B5EF4-FFF2-40B4-BE49-F238E27FC236}">
                <a16:creationId xmlns:a16="http://schemas.microsoft.com/office/drawing/2014/main" id="{B494B803-D8C8-D54A-98CF-18449B05C8CC}"/>
              </a:ext>
            </a:extLst>
          </p:cNvPr>
          <p:cNvGrpSpPr/>
          <p:nvPr/>
        </p:nvGrpSpPr>
        <p:grpSpPr>
          <a:xfrm>
            <a:off x="553033" y="4130500"/>
            <a:ext cx="3735650" cy="1428701"/>
            <a:chOff x="0" y="3221992"/>
            <a:chExt cx="3735650" cy="1533176"/>
          </a:xfrm>
        </p:grpSpPr>
        <p:sp>
          <p:nvSpPr>
            <p:cNvPr id="30" name="Rectangle: Rounded Corners 29">
              <a:extLst>
                <a:ext uri="{FF2B5EF4-FFF2-40B4-BE49-F238E27FC236}">
                  <a16:creationId xmlns:a16="http://schemas.microsoft.com/office/drawing/2014/main" id="{914B07B4-C0D0-674D-68F6-6771CEB26B7B}"/>
                </a:ext>
              </a:extLst>
            </p:cNvPr>
            <p:cNvSpPr/>
            <p:nvPr/>
          </p:nvSpPr>
          <p:spPr>
            <a:xfrm>
              <a:off x="0" y="3221992"/>
              <a:ext cx="3735650" cy="1533176"/>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31" name="Rectangle: Rounded Corners 14">
              <a:extLst>
                <a:ext uri="{FF2B5EF4-FFF2-40B4-BE49-F238E27FC236}">
                  <a16:creationId xmlns:a16="http://schemas.microsoft.com/office/drawing/2014/main" id="{A6DD218F-6DB3-F9A1-368F-47B30A38C53B}"/>
                </a:ext>
              </a:extLst>
            </p:cNvPr>
            <p:cNvSpPr txBox="1"/>
            <p:nvPr/>
          </p:nvSpPr>
          <p:spPr>
            <a:xfrm>
              <a:off x="74843" y="3296835"/>
              <a:ext cx="3585964" cy="13834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Practice/Organization &amp; Business Model</a:t>
              </a:r>
            </a:p>
          </p:txBody>
        </p:sp>
      </p:grpSp>
      <p:sp>
        <p:nvSpPr>
          <p:cNvPr id="5" name="Title 4">
            <a:extLst>
              <a:ext uri="{FF2B5EF4-FFF2-40B4-BE49-F238E27FC236}">
                <a16:creationId xmlns:a16="http://schemas.microsoft.com/office/drawing/2014/main" id="{EF856772-320C-B19D-1F44-E5E6D21AD273}"/>
              </a:ext>
            </a:extLst>
          </p:cNvPr>
          <p:cNvSpPr>
            <a:spLocks noGrp="1"/>
          </p:cNvSpPr>
          <p:nvPr>
            <p:ph type="title"/>
          </p:nvPr>
        </p:nvSpPr>
        <p:spPr>
          <a:xfrm>
            <a:off x="838200" y="-28137"/>
            <a:ext cx="10515600" cy="964907"/>
          </a:xfrm>
        </p:spPr>
        <p:txBody>
          <a:bodyPr anchor="ctr">
            <a:normAutofit/>
          </a:bodyPr>
          <a:lstStyle/>
          <a:p>
            <a:r>
              <a:rPr lang="en-US" sz="4500" b="0" dirty="0">
                <a:solidFill>
                  <a:srgbClr val="1430C0"/>
                </a:solidFill>
                <a:latin typeface="Ballinger Bold"/>
              </a:rPr>
              <a:t>Co-Located Care: Level 3</a:t>
            </a:r>
            <a:endParaRPr lang="en-US" sz="4500" b="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681DD406-78EF-01C5-6011-823515746293}"/>
              </a:ext>
            </a:extLst>
          </p:cNvPr>
          <p:cNvSpPr txBox="1"/>
          <p:nvPr/>
        </p:nvSpPr>
        <p:spPr>
          <a:xfrm>
            <a:off x="548713" y="5580447"/>
            <a:ext cx="7330252" cy="492443"/>
          </a:xfrm>
          <a:prstGeom prst="rect">
            <a:avLst/>
          </a:prstGeom>
          <a:noFill/>
        </p:spPr>
        <p:txBody>
          <a:bodyPr wrap="square" lIns="91440" tIns="45720" rIns="91440" bIns="45720" anchor="t">
            <a:spAutoFit/>
          </a:bodyPr>
          <a:lstStyle/>
          <a:p>
            <a:pPr lvl="0">
              <a:defRPr/>
            </a:pPr>
            <a:r>
              <a:rPr kumimoji="0" lang="en-US" sz="800" b="0" i="0" u="none" strike="noStrike" kern="1200" cap="none" spc="0" normalizeH="0" baseline="0" noProof="0" dirty="0">
                <a:ln>
                  <a:noFill/>
                </a:ln>
                <a:solidFill>
                  <a:srgbClr val="161719"/>
                </a:solidFill>
                <a:effectLst/>
                <a:uLnTx/>
                <a:uFillTx/>
                <a:latin typeface="Ballinger"/>
                <a:ea typeface="Open Sans"/>
                <a:cs typeface="Open Sans"/>
              </a:rPr>
              <a:t>Source: </a:t>
            </a:r>
            <a:r>
              <a:rPr lang="en-US" sz="800" dirty="0">
                <a:latin typeface="Ballinger"/>
              </a:rPr>
              <a:t>Adapted from </a:t>
            </a:r>
            <a:r>
              <a:rPr lang="en-US" sz="800" i="1" dirty="0">
                <a:latin typeface="Ballinger"/>
              </a:rPr>
              <a:t>A Standard Framework for Levels of Integrated Healthcare</a:t>
            </a:r>
            <a:r>
              <a:rPr lang="en-US" sz="800" dirty="0">
                <a:latin typeface="Ballinger"/>
              </a:rPr>
              <a:t>, by B. Heath, P. Wise Romero, &amp; K. Reynolds, 2013, SAMHSA-HRSA Center for Integrated Health Solutions. </a:t>
            </a:r>
            <a:r>
              <a:rPr lang="en-US" sz="800" dirty="0">
                <a:latin typeface="Ballinger"/>
                <a:hlinkClick r:id="rId3"/>
              </a:rPr>
              <a:t>https://www.thenationalcouncil.org/wp-content/uploads/2020/01/CIHS_Framework_Final_charts.pdf</a:t>
            </a:r>
            <a:endParaRPr kumimoji="0" lang="en-US" sz="800" b="0" i="0" u="none" strike="noStrike" kern="1200" cap="none" spc="0" normalizeH="0" baseline="0" noProof="0" dirty="0">
              <a:ln>
                <a:noFill/>
              </a:ln>
              <a:solidFill>
                <a:srgbClr val="161719"/>
              </a:solidFill>
              <a:effectLst/>
              <a:uLnTx/>
              <a:uFillTx/>
              <a:latin typeface="Ballinger"/>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cap="none" spc="0" normalizeH="0" baseline="0" noProof="0" dirty="0">
              <a:ln>
                <a:noFill/>
              </a:ln>
              <a:solidFill>
                <a:prstClr val="black"/>
              </a:solidFill>
              <a:effectLst/>
              <a:uLnTx/>
              <a:uFillTx/>
              <a:latin typeface="Ballinger"/>
              <a:ea typeface="Open Sans" panose="020B0606030504020204" pitchFamily="34" charset="0"/>
              <a:cs typeface="Open Sans" panose="020B0606030504020204" pitchFamily="34" charset="0"/>
            </a:endParaRPr>
          </a:p>
        </p:txBody>
      </p:sp>
      <p:grpSp>
        <p:nvGrpSpPr>
          <p:cNvPr id="24" name="Group 23">
            <a:extLst>
              <a:ext uri="{FF2B5EF4-FFF2-40B4-BE49-F238E27FC236}">
                <a16:creationId xmlns:a16="http://schemas.microsoft.com/office/drawing/2014/main" id="{EA401492-6F93-FDC2-F57A-C7A907FA4242}"/>
              </a:ext>
            </a:extLst>
          </p:cNvPr>
          <p:cNvGrpSpPr/>
          <p:nvPr/>
        </p:nvGrpSpPr>
        <p:grpSpPr>
          <a:xfrm>
            <a:off x="4153965" y="1154770"/>
            <a:ext cx="6641156" cy="1226541"/>
            <a:chOff x="3735650" y="155641"/>
            <a:chExt cx="6641156" cy="1226540"/>
          </a:xfrm>
        </p:grpSpPr>
        <p:sp>
          <p:nvSpPr>
            <p:cNvPr id="40" name="Rectangle: Top Corners Rounded 39">
              <a:extLst>
                <a:ext uri="{FF2B5EF4-FFF2-40B4-BE49-F238E27FC236}">
                  <a16:creationId xmlns:a16="http://schemas.microsoft.com/office/drawing/2014/main" id="{D5319886-701F-7BC3-D34F-D511A85A443C}"/>
                </a:ext>
              </a:extLst>
            </p:cNvPr>
            <p:cNvSpPr/>
            <p:nvPr/>
          </p:nvSpPr>
          <p:spPr>
            <a:xfrm rot="5400000">
              <a:off x="6442958" y="-2551667"/>
              <a:ext cx="1226540" cy="6641156"/>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41" name="Rectangle: Top Corners Rounded 4">
              <a:extLst>
                <a:ext uri="{FF2B5EF4-FFF2-40B4-BE49-F238E27FC236}">
                  <a16:creationId xmlns:a16="http://schemas.microsoft.com/office/drawing/2014/main" id="{01889E5E-7B90-EA7A-A024-A1B8EE42B2C5}"/>
                </a:ext>
              </a:extLst>
            </p:cNvPr>
            <p:cNvSpPr txBox="1"/>
            <p:nvPr/>
          </p:nvSpPr>
          <p:spPr>
            <a:xfrm>
              <a:off x="3735651" y="215515"/>
              <a:ext cx="6581281" cy="11067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Use separate systems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In the same facility not necessarily the same offices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Communication regularly about shared patients</a:t>
              </a:r>
            </a:p>
          </p:txBody>
        </p:sp>
      </p:grpSp>
      <p:grpSp>
        <p:nvGrpSpPr>
          <p:cNvPr id="25" name="Group 24">
            <a:extLst>
              <a:ext uri="{FF2B5EF4-FFF2-40B4-BE49-F238E27FC236}">
                <a16:creationId xmlns:a16="http://schemas.microsoft.com/office/drawing/2014/main" id="{822F7500-271D-4D11-F666-FB83930248F4}"/>
              </a:ext>
            </a:extLst>
          </p:cNvPr>
          <p:cNvGrpSpPr/>
          <p:nvPr/>
        </p:nvGrpSpPr>
        <p:grpSpPr>
          <a:xfrm>
            <a:off x="553032" y="1041156"/>
            <a:ext cx="3660807" cy="1428701"/>
            <a:chOff x="0" y="2322"/>
            <a:chExt cx="3735650" cy="1533176"/>
          </a:xfrm>
        </p:grpSpPr>
        <p:sp>
          <p:nvSpPr>
            <p:cNvPr id="38" name="Rectangle: Rounded Corners 37">
              <a:extLst>
                <a:ext uri="{FF2B5EF4-FFF2-40B4-BE49-F238E27FC236}">
                  <a16:creationId xmlns:a16="http://schemas.microsoft.com/office/drawing/2014/main" id="{CF9A13EE-8805-875A-8779-4FF0BC05C3C2}"/>
                </a:ext>
              </a:extLst>
            </p:cNvPr>
            <p:cNvSpPr/>
            <p:nvPr/>
          </p:nvSpPr>
          <p:spPr>
            <a:xfrm>
              <a:off x="0" y="2322"/>
              <a:ext cx="3735650" cy="1533176"/>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39" name="Rectangle: Rounded Corners 6">
              <a:extLst>
                <a:ext uri="{FF2B5EF4-FFF2-40B4-BE49-F238E27FC236}">
                  <a16:creationId xmlns:a16="http://schemas.microsoft.com/office/drawing/2014/main" id="{1D3574C0-2706-F3E0-3893-04B5BF90B6C4}"/>
                </a:ext>
              </a:extLst>
            </p:cNvPr>
            <p:cNvSpPr txBox="1"/>
            <p:nvPr/>
          </p:nvSpPr>
          <p:spPr>
            <a:xfrm>
              <a:off x="74843" y="77165"/>
              <a:ext cx="3585964" cy="13834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Core Descriptors</a:t>
              </a:r>
            </a:p>
          </p:txBody>
        </p:sp>
      </p:grpSp>
      <p:grpSp>
        <p:nvGrpSpPr>
          <p:cNvPr id="26" name="Group 25">
            <a:extLst>
              <a:ext uri="{FF2B5EF4-FFF2-40B4-BE49-F238E27FC236}">
                <a16:creationId xmlns:a16="http://schemas.microsoft.com/office/drawing/2014/main" id="{F3EC0764-0CD0-6136-6FBE-A66DF69A4BD8}"/>
              </a:ext>
            </a:extLst>
          </p:cNvPr>
          <p:cNvGrpSpPr/>
          <p:nvPr/>
        </p:nvGrpSpPr>
        <p:grpSpPr>
          <a:xfrm>
            <a:off x="4094090" y="2727182"/>
            <a:ext cx="6701031" cy="1229188"/>
            <a:chOff x="3675776" y="1790488"/>
            <a:chExt cx="6641156" cy="1226540"/>
          </a:xfrm>
        </p:grpSpPr>
        <p:sp>
          <p:nvSpPr>
            <p:cNvPr id="36" name="Rectangle: Top Corners Rounded 35">
              <a:extLst>
                <a:ext uri="{FF2B5EF4-FFF2-40B4-BE49-F238E27FC236}">
                  <a16:creationId xmlns:a16="http://schemas.microsoft.com/office/drawing/2014/main" id="{0674DAF3-0E62-2B32-9A01-86C04EBF6850}"/>
                </a:ext>
              </a:extLst>
            </p:cNvPr>
            <p:cNvSpPr/>
            <p:nvPr/>
          </p:nvSpPr>
          <p:spPr>
            <a:xfrm rot="5400000">
              <a:off x="6383084" y="-916820"/>
              <a:ext cx="1226540" cy="6641156"/>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7" name="Rectangle: Top Corners Rounded 8">
              <a:extLst>
                <a:ext uri="{FF2B5EF4-FFF2-40B4-BE49-F238E27FC236}">
                  <a16:creationId xmlns:a16="http://schemas.microsoft.com/office/drawing/2014/main" id="{69AE81C3-F787-CBE2-85CB-31BE66D67166}"/>
                </a:ext>
              </a:extLst>
            </p:cNvPr>
            <p:cNvSpPr txBox="1"/>
            <p:nvPr/>
          </p:nvSpPr>
          <p:spPr>
            <a:xfrm>
              <a:off x="3735651" y="1825350"/>
              <a:ext cx="6581281" cy="11067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May agree on screening and assessment </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Separate service plans with some shared patient information with more formal referral system</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Patient treated separately at the same location</a:t>
              </a:r>
            </a:p>
          </p:txBody>
        </p:sp>
      </p:grpSp>
      <p:grpSp>
        <p:nvGrpSpPr>
          <p:cNvPr id="27" name="Group 26">
            <a:extLst>
              <a:ext uri="{FF2B5EF4-FFF2-40B4-BE49-F238E27FC236}">
                <a16:creationId xmlns:a16="http://schemas.microsoft.com/office/drawing/2014/main" id="{93C59CED-9552-2C58-8316-87A5F7E7BDF1}"/>
              </a:ext>
            </a:extLst>
          </p:cNvPr>
          <p:cNvGrpSpPr/>
          <p:nvPr/>
        </p:nvGrpSpPr>
        <p:grpSpPr>
          <a:xfrm>
            <a:off x="553033" y="2613570"/>
            <a:ext cx="3660807" cy="1428701"/>
            <a:chOff x="0" y="1612157"/>
            <a:chExt cx="3735650" cy="1533176"/>
          </a:xfrm>
        </p:grpSpPr>
        <p:sp>
          <p:nvSpPr>
            <p:cNvPr id="34" name="Rectangle: Rounded Corners 33">
              <a:extLst>
                <a:ext uri="{FF2B5EF4-FFF2-40B4-BE49-F238E27FC236}">
                  <a16:creationId xmlns:a16="http://schemas.microsoft.com/office/drawing/2014/main" id="{282CF2D0-FFF8-A382-0E49-B50CDC7FBB7A}"/>
                </a:ext>
              </a:extLst>
            </p:cNvPr>
            <p:cNvSpPr/>
            <p:nvPr/>
          </p:nvSpPr>
          <p:spPr>
            <a:xfrm>
              <a:off x="0" y="1612157"/>
              <a:ext cx="3735650" cy="1533176"/>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35" name="Rectangle: Rounded Corners 10">
              <a:extLst>
                <a:ext uri="{FF2B5EF4-FFF2-40B4-BE49-F238E27FC236}">
                  <a16:creationId xmlns:a16="http://schemas.microsoft.com/office/drawing/2014/main" id="{900BCB37-9C83-5E0B-DF66-6C25812590C0}"/>
                </a:ext>
              </a:extLst>
            </p:cNvPr>
            <p:cNvSpPr txBox="1"/>
            <p:nvPr/>
          </p:nvSpPr>
          <p:spPr>
            <a:xfrm>
              <a:off x="74843" y="1687000"/>
              <a:ext cx="3585964" cy="138349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Clinical Delivery &amp; Patient Experience</a:t>
              </a:r>
            </a:p>
          </p:txBody>
        </p:sp>
      </p:grpSp>
      <p:grpSp>
        <p:nvGrpSpPr>
          <p:cNvPr id="28" name="Group 27">
            <a:extLst>
              <a:ext uri="{FF2B5EF4-FFF2-40B4-BE49-F238E27FC236}">
                <a16:creationId xmlns:a16="http://schemas.microsoft.com/office/drawing/2014/main" id="{244F1D98-81AB-2A6C-0AD2-5AA925048133}"/>
              </a:ext>
            </a:extLst>
          </p:cNvPr>
          <p:cNvGrpSpPr/>
          <p:nvPr/>
        </p:nvGrpSpPr>
        <p:grpSpPr>
          <a:xfrm>
            <a:off x="4213841" y="4219047"/>
            <a:ext cx="6581280" cy="1229187"/>
            <a:chOff x="3306243" y="3168792"/>
            <a:chExt cx="6715999" cy="1229187"/>
          </a:xfrm>
        </p:grpSpPr>
        <p:sp>
          <p:nvSpPr>
            <p:cNvPr id="32" name="Rectangle: Top Corners Rounded 31">
              <a:extLst>
                <a:ext uri="{FF2B5EF4-FFF2-40B4-BE49-F238E27FC236}">
                  <a16:creationId xmlns:a16="http://schemas.microsoft.com/office/drawing/2014/main" id="{7CAA1F60-B8A5-A115-A2E0-1C894C8E8905}"/>
                </a:ext>
              </a:extLst>
            </p:cNvPr>
            <p:cNvSpPr/>
            <p:nvPr/>
          </p:nvSpPr>
          <p:spPr>
            <a:xfrm rot="5400000">
              <a:off x="6087070" y="462808"/>
              <a:ext cx="1229187" cy="6641156"/>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33" name="Rectangle: Top Corners Rounded 12">
              <a:extLst>
                <a:ext uri="{FF2B5EF4-FFF2-40B4-BE49-F238E27FC236}">
                  <a16:creationId xmlns:a16="http://schemas.microsoft.com/office/drawing/2014/main" id="{729ECA06-0C93-96AD-CE8D-779D0AE12681}"/>
                </a:ext>
              </a:extLst>
            </p:cNvPr>
            <p:cNvSpPr txBox="1"/>
            <p:nvPr/>
          </p:nvSpPr>
          <p:spPr>
            <a:xfrm>
              <a:off x="3306243" y="3282406"/>
              <a:ext cx="6581281" cy="11067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Supportive leadership in addressing barriers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More buy-in to the concept of integration but not consistent across providers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May share resources, funding sources, and facility expenses</a:t>
              </a:r>
            </a:p>
          </p:txBody>
        </p:sp>
      </p:grpSp>
      <p:sp>
        <p:nvSpPr>
          <p:cNvPr id="6" name="TextBox 5">
            <a:extLst>
              <a:ext uri="{FF2B5EF4-FFF2-40B4-BE49-F238E27FC236}">
                <a16:creationId xmlns:a16="http://schemas.microsoft.com/office/drawing/2014/main" id="{DC64B88A-5B04-43A9-9971-33A1C8FEFAF6}"/>
              </a:ext>
            </a:extLst>
          </p:cNvPr>
          <p:cNvSpPr txBox="1"/>
          <p:nvPr/>
        </p:nvSpPr>
        <p:spPr>
          <a:xfrm>
            <a:off x="4643247" y="654140"/>
            <a:ext cx="3525205" cy="430887"/>
          </a:xfrm>
          <a:prstGeom prst="rect">
            <a:avLst/>
          </a:prstGeom>
          <a:noFill/>
        </p:spPr>
        <p:txBody>
          <a:bodyPr wrap="square">
            <a:spAutoFit/>
          </a:bodyPr>
          <a:lstStyle/>
          <a:p>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Basic Collaboration Onsite</a:t>
            </a:r>
            <a:endParaRPr lang="en-US" sz="2200" b="1" dirty="0">
              <a:solidFill>
                <a:schemeClr val="tx1">
                  <a:lumMod val="75000"/>
                  <a:lumOff val="25000"/>
                </a:schemeClr>
              </a:solidFill>
              <a:latin typeface="Ballinger"/>
            </a:endParaRPr>
          </a:p>
        </p:txBody>
      </p:sp>
      <p:pic>
        <p:nvPicPr>
          <p:cNvPr id="9" name="Picture 8" descr="White background with blue text reading &quot;PCDC | Primary Care Development Corporation&quot;">
            <a:extLst>
              <a:ext uri="{FF2B5EF4-FFF2-40B4-BE49-F238E27FC236}">
                <a16:creationId xmlns:a16="http://schemas.microsoft.com/office/drawing/2014/main" id="{E7B1DEB6-93A2-5C2D-9B34-77F2488C7A2C}"/>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2993326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F106DADA-40CB-F681-B609-2931D55EDCC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2781161-A8A7-4685-0EB9-ECD8CAC40534}"/>
              </a:ext>
            </a:extLst>
          </p:cNvPr>
          <p:cNvSpPr>
            <a:spLocks noGrp="1"/>
          </p:cNvSpPr>
          <p:nvPr>
            <p:ph type="title"/>
          </p:nvPr>
        </p:nvSpPr>
        <p:spPr>
          <a:xfrm>
            <a:off x="796172" y="13225"/>
            <a:ext cx="10599656" cy="857311"/>
          </a:xfrm>
        </p:spPr>
        <p:txBody>
          <a:bodyPr anchor="ctr">
            <a:normAutofit/>
          </a:bodyPr>
          <a:lstStyle/>
          <a:p>
            <a:r>
              <a:rPr lang="en-US" sz="4500" b="0" dirty="0">
                <a:solidFill>
                  <a:srgbClr val="1430C0"/>
                </a:solidFill>
                <a:latin typeface="Ballinger Bold"/>
              </a:rPr>
              <a:t>Co-Located Care: Level 4</a:t>
            </a:r>
            <a:endParaRPr lang="en-US" sz="4500" b="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3417AEB2-8840-0D1B-A2AC-05311EED3B1A}"/>
              </a:ext>
            </a:extLst>
          </p:cNvPr>
          <p:cNvSpPr txBox="1"/>
          <p:nvPr/>
        </p:nvSpPr>
        <p:spPr>
          <a:xfrm>
            <a:off x="672955" y="5566182"/>
            <a:ext cx="6799455" cy="492443"/>
          </a:xfrm>
          <a:prstGeom prst="rect">
            <a:avLst/>
          </a:prstGeom>
          <a:noFill/>
        </p:spPr>
        <p:txBody>
          <a:bodyPr wrap="square" lIns="91440" tIns="45720" rIns="91440" bIns="45720" anchor="t">
            <a:spAutoFit/>
          </a:bodyPr>
          <a:lstStyle/>
          <a:p>
            <a:pPr lvl="0">
              <a:defRPr/>
            </a:pPr>
            <a:r>
              <a:rPr lang="en-US" sz="800" dirty="0">
                <a:solidFill>
                  <a:srgbClr val="161719"/>
                </a:solidFill>
                <a:latin typeface="Ballinger"/>
                <a:ea typeface="Open Sans"/>
                <a:cs typeface="Open Sans"/>
              </a:rPr>
              <a:t>Source: </a:t>
            </a:r>
            <a:r>
              <a:rPr lang="en-US" sz="800" dirty="0">
                <a:latin typeface="Ballinger"/>
              </a:rPr>
              <a:t>Adapted from </a:t>
            </a:r>
            <a:r>
              <a:rPr lang="en-US" sz="800" i="1" dirty="0">
                <a:latin typeface="Ballinger"/>
              </a:rPr>
              <a:t>A Standard Framework for Levels of Integrated Healthcare</a:t>
            </a:r>
            <a:r>
              <a:rPr lang="en-US" sz="800" dirty="0">
                <a:latin typeface="Ballinger"/>
              </a:rPr>
              <a:t>, by B. Heath, P. Wise Romero, &amp; K. Reynolds, 2013, SAMHSA-HRSA Center for Integrated Health Solutions. </a:t>
            </a:r>
            <a:r>
              <a:rPr lang="en-US" sz="800" dirty="0">
                <a:latin typeface="Ballinger"/>
                <a:hlinkClick r:id="rId3"/>
              </a:rPr>
              <a:t>https://www.thenationalcouncil.org/wp-content/uploads/2020/01/CIHS_Framework_Final_charts.pdf</a:t>
            </a:r>
            <a:endParaRPr lang="en-US" sz="800" dirty="0">
              <a:solidFill>
                <a:srgbClr val="161719"/>
              </a:solidFill>
              <a:latin typeface="Ballinger"/>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b="0" i="0" u="none" strike="noStrike" kern="1200" cap="none" spc="0" normalizeH="0" baseline="0" noProof="0" dirty="0">
              <a:ln>
                <a:noFill/>
              </a:ln>
              <a:solidFill>
                <a:prstClr val="black"/>
              </a:solidFill>
              <a:effectLst/>
              <a:uLnTx/>
              <a:uFillTx/>
              <a:latin typeface="Ballinger"/>
              <a:ea typeface="Open Sans" panose="020B0606030504020204" pitchFamily="34" charset="0"/>
              <a:cs typeface="Open Sans" panose="020B0606030504020204" pitchFamily="34" charset="0"/>
            </a:endParaRPr>
          </a:p>
        </p:txBody>
      </p:sp>
      <p:grpSp>
        <p:nvGrpSpPr>
          <p:cNvPr id="3" name="Group 2">
            <a:extLst>
              <a:ext uri="{FF2B5EF4-FFF2-40B4-BE49-F238E27FC236}">
                <a16:creationId xmlns:a16="http://schemas.microsoft.com/office/drawing/2014/main" id="{11DB5042-8882-C962-8860-17036F852A8F}"/>
              </a:ext>
            </a:extLst>
          </p:cNvPr>
          <p:cNvGrpSpPr/>
          <p:nvPr/>
        </p:nvGrpSpPr>
        <p:grpSpPr>
          <a:xfrm>
            <a:off x="4059738" y="1299041"/>
            <a:ext cx="6501384" cy="1175150"/>
            <a:chOff x="3657029" y="149119"/>
            <a:chExt cx="6501384" cy="1175149"/>
          </a:xfrm>
        </p:grpSpPr>
        <p:sp>
          <p:nvSpPr>
            <p:cNvPr id="21" name="Rectangle: Top Corners Rounded 20">
              <a:extLst>
                <a:ext uri="{FF2B5EF4-FFF2-40B4-BE49-F238E27FC236}">
                  <a16:creationId xmlns:a16="http://schemas.microsoft.com/office/drawing/2014/main" id="{4EDC1BF4-E480-7155-D051-8B9903EF7F44}"/>
                </a:ext>
              </a:extLst>
            </p:cNvPr>
            <p:cNvSpPr/>
            <p:nvPr/>
          </p:nvSpPr>
          <p:spPr>
            <a:xfrm rot="5400000">
              <a:off x="6320146" y="-2513998"/>
              <a:ext cx="1175149" cy="6501384"/>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22" name="Rectangle: Top Corners Rounded 4">
              <a:extLst>
                <a:ext uri="{FF2B5EF4-FFF2-40B4-BE49-F238E27FC236}">
                  <a16:creationId xmlns:a16="http://schemas.microsoft.com/office/drawing/2014/main" id="{E22186C2-1647-2A9C-F2F9-24BF6E6DEE05}"/>
                </a:ext>
              </a:extLst>
            </p:cNvPr>
            <p:cNvSpPr txBox="1"/>
            <p:nvPr/>
          </p:nvSpPr>
          <p:spPr>
            <a:xfrm>
              <a:off x="3657029" y="217668"/>
              <a:ext cx="6444018" cy="104923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Share some systems--scheduling or medical records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Collaborate, driven by a need for consultation and care coordination for patients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Meet in-person regularly</a:t>
              </a:r>
            </a:p>
          </p:txBody>
        </p:sp>
      </p:grpSp>
      <p:grpSp>
        <p:nvGrpSpPr>
          <p:cNvPr id="6" name="Group 5">
            <a:extLst>
              <a:ext uri="{FF2B5EF4-FFF2-40B4-BE49-F238E27FC236}">
                <a16:creationId xmlns:a16="http://schemas.microsoft.com/office/drawing/2014/main" id="{36E25D52-F875-BB7D-0432-8E6C3FCA073E}"/>
              </a:ext>
            </a:extLst>
          </p:cNvPr>
          <p:cNvGrpSpPr/>
          <p:nvPr/>
        </p:nvGrpSpPr>
        <p:grpSpPr>
          <a:xfrm>
            <a:off x="587870" y="1148482"/>
            <a:ext cx="3679088" cy="1398776"/>
            <a:chOff x="0" y="2225"/>
            <a:chExt cx="3657029" cy="1468937"/>
          </a:xfrm>
        </p:grpSpPr>
        <p:sp>
          <p:nvSpPr>
            <p:cNvPr id="19" name="Rectangle: Rounded Corners 18">
              <a:extLst>
                <a:ext uri="{FF2B5EF4-FFF2-40B4-BE49-F238E27FC236}">
                  <a16:creationId xmlns:a16="http://schemas.microsoft.com/office/drawing/2014/main" id="{DBF19FC9-8180-5BE4-748C-CE0130E2DAFD}"/>
                </a:ext>
              </a:extLst>
            </p:cNvPr>
            <p:cNvSpPr/>
            <p:nvPr/>
          </p:nvSpPr>
          <p:spPr>
            <a:xfrm>
              <a:off x="0" y="2225"/>
              <a:ext cx="3657029" cy="1468937"/>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20" name="Rectangle: Rounded Corners 6">
              <a:extLst>
                <a:ext uri="{FF2B5EF4-FFF2-40B4-BE49-F238E27FC236}">
                  <a16:creationId xmlns:a16="http://schemas.microsoft.com/office/drawing/2014/main" id="{209E2267-F980-8CF6-5D09-9E129FD41C1E}"/>
                </a:ext>
              </a:extLst>
            </p:cNvPr>
            <p:cNvSpPr txBox="1"/>
            <p:nvPr/>
          </p:nvSpPr>
          <p:spPr>
            <a:xfrm>
              <a:off x="71708" y="73933"/>
              <a:ext cx="3513613" cy="13255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Core Descriptors</a:t>
              </a:r>
            </a:p>
          </p:txBody>
        </p:sp>
      </p:grpSp>
      <p:grpSp>
        <p:nvGrpSpPr>
          <p:cNvPr id="7" name="Group 6">
            <a:extLst>
              <a:ext uri="{FF2B5EF4-FFF2-40B4-BE49-F238E27FC236}">
                <a16:creationId xmlns:a16="http://schemas.microsoft.com/office/drawing/2014/main" id="{3C985BEF-0A72-1631-CBE1-0B62A57ACFDC}"/>
              </a:ext>
            </a:extLst>
          </p:cNvPr>
          <p:cNvGrpSpPr/>
          <p:nvPr/>
        </p:nvGrpSpPr>
        <p:grpSpPr>
          <a:xfrm>
            <a:off x="4059738" y="2832494"/>
            <a:ext cx="6501384" cy="1175149"/>
            <a:chOff x="3657029" y="1691504"/>
            <a:chExt cx="6501384" cy="1175149"/>
          </a:xfrm>
        </p:grpSpPr>
        <p:sp>
          <p:nvSpPr>
            <p:cNvPr id="17" name="Rectangle: Top Corners Rounded 16">
              <a:extLst>
                <a:ext uri="{FF2B5EF4-FFF2-40B4-BE49-F238E27FC236}">
                  <a16:creationId xmlns:a16="http://schemas.microsoft.com/office/drawing/2014/main" id="{754D78A8-B4F2-DCB2-AF2F-32C3735040EF}"/>
                </a:ext>
              </a:extLst>
            </p:cNvPr>
            <p:cNvSpPr/>
            <p:nvPr/>
          </p:nvSpPr>
          <p:spPr>
            <a:xfrm rot="5400000">
              <a:off x="6320146" y="-971613"/>
              <a:ext cx="1175149" cy="6501384"/>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8" name="Rectangle: Top Corners Rounded 8">
              <a:extLst>
                <a:ext uri="{FF2B5EF4-FFF2-40B4-BE49-F238E27FC236}">
                  <a16:creationId xmlns:a16="http://schemas.microsoft.com/office/drawing/2014/main" id="{186EAE5B-0664-813D-95CE-8519011397DF}"/>
                </a:ext>
              </a:extLst>
            </p:cNvPr>
            <p:cNvSpPr txBox="1"/>
            <p:nvPr/>
          </p:nvSpPr>
          <p:spPr>
            <a:xfrm>
              <a:off x="3657029" y="1748870"/>
              <a:ext cx="6444018" cy="10604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Agree on specific screening, based on ability to respond to results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Collaborative treatment planning for specific patients</a:t>
              </a:r>
            </a:p>
          </p:txBody>
        </p:sp>
      </p:grpSp>
      <p:grpSp>
        <p:nvGrpSpPr>
          <p:cNvPr id="8" name="Group 7">
            <a:extLst>
              <a:ext uri="{FF2B5EF4-FFF2-40B4-BE49-F238E27FC236}">
                <a16:creationId xmlns:a16="http://schemas.microsoft.com/office/drawing/2014/main" id="{728239A3-8037-04F1-B714-CFE93BF7565B}"/>
              </a:ext>
            </a:extLst>
          </p:cNvPr>
          <p:cNvGrpSpPr/>
          <p:nvPr/>
        </p:nvGrpSpPr>
        <p:grpSpPr>
          <a:xfrm>
            <a:off x="587870" y="2677041"/>
            <a:ext cx="3743606" cy="1398777"/>
            <a:chOff x="-428663" y="1528084"/>
            <a:chExt cx="3721160" cy="1468937"/>
          </a:xfrm>
        </p:grpSpPr>
        <p:sp>
          <p:nvSpPr>
            <p:cNvPr id="15" name="Rectangle: Rounded Corners 14">
              <a:extLst>
                <a:ext uri="{FF2B5EF4-FFF2-40B4-BE49-F238E27FC236}">
                  <a16:creationId xmlns:a16="http://schemas.microsoft.com/office/drawing/2014/main" id="{856C1FB8-4BA8-92DB-7635-2D2BC290EC35}"/>
                </a:ext>
              </a:extLst>
            </p:cNvPr>
            <p:cNvSpPr/>
            <p:nvPr/>
          </p:nvSpPr>
          <p:spPr>
            <a:xfrm>
              <a:off x="-428663" y="1528084"/>
              <a:ext cx="3657029" cy="1468937"/>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6" name="Rectangle: Rounded Corners 10">
              <a:extLst>
                <a:ext uri="{FF2B5EF4-FFF2-40B4-BE49-F238E27FC236}">
                  <a16:creationId xmlns:a16="http://schemas.microsoft.com/office/drawing/2014/main" id="{81E3447F-34AC-A9CD-705D-3AA16FB131BC}"/>
                </a:ext>
              </a:extLst>
            </p:cNvPr>
            <p:cNvSpPr txBox="1"/>
            <p:nvPr/>
          </p:nvSpPr>
          <p:spPr>
            <a:xfrm>
              <a:off x="-221116" y="1649280"/>
              <a:ext cx="3513613" cy="13255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Clinical Delivery &amp; Patient Experience</a:t>
              </a:r>
            </a:p>
          </p:txBody>
        </p:sp>
      </p:grpSp>
      <p:grpSp>
        <p:nvGrpSpPr>
          <p:cNvPr id="9" name="Group 8">
            <a:extLst>
              <a:ext uri="{FF2B5EF4-FFF2-40B4-BE49-F238E27FC236}">
                <a16:creationId xmlns:a16="http://schemas.microsoft.com/office/drawing/2014/main" id="{E84763EF-445A-7AF0-51AF-FCF8435276FC}"/>
              </a:ext>
            </a:extLst>
          </p:cNvPr>
          <p:cNvGrpSpPr/>
          <p:nvPr/>
        </p:nvGrpSpPr>
        <p:grpSpPr>
          <a:xfrm>
            <a:off x="4126014" y="4284031"/>
            <a:ext cx="6501384" cy="1199223"/>
            <a:chOff x="3657029" y="3233887"/>
            <a:chExt cx="6501384" cy="1175149"/>
          </a:xfrm>
        </p:grpSpPr>
        <p:sp>
          <p:nvSpPr>
            <p:cNvPr id="13" name="Rectangle: Top Corners Rounded 12">
              <a:extLst>
                <a:ext uri="{FF2B5EF4-FFF2-40B4-BE49-F238E27FC236}">
                  <a16:creationId xmlns:a16="http://schemas.microsoft.com/office/drawing/2014/main" id="{41D83BE9-080D-CE9D-7B03-78B066126949}"/>
                </a:ext>
              </a:extLst>
            </p:cNvPr>
            <p:cNvSpPr/>
            <p:nvPr/>
          </p:nvSpPr>
          <p:spPr>
            <a:xfrm rot="5400000">
              <a:off x="6320146" y="570770"/>
              <a:ext cx="1175149" cy="6501384"/>
            </a:xfrm>
            <a:prstGeom prst="round2SameRect">
              <a:avLst/>
            </a:prstGeom>
            <a:gradFill flip="none" rotWithShape="0">
              <a:gsLst>
                <a:gs pos="0">
                  <a:srgbClr val="FFBD52">
                    <a:tint val="66000"/>
                    <a:satMod val="160000"/>
                  </a:srgbClr>
                </a:gs>
                <a:gs pos="50000">
                  <a:srgbClr val="FFBD52">
                    <a:tint val="44500"/>
                    <a:satMod val="160000"/>
                  </a:srgbClr>
                </a:gs>
                <a:gs pos="100000">
                  <a:srgbClr val="FFBD52">
                    <a:tint val="23500"/>
                    <a:satMod val="160000"/>
                  </a:srgbClr>
                </a:gs>
              </a:gsLst>
              <a:lin ang="13500000" scaled="1"/>
              <a:tileRect/>
            </a:gradFill>
            <a:ln>
              <a:noFill/>
            </a:ln>
          </p:spPr>
          <p:style>
            <a:lnRef idx="2">
              <a:scrgbClr r="0" g="0" b="0"/>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4" name="Rectangle: Top Corners Rounded 12">
              <a:extLst>
                <a:ext uri="{FF2B5EF4-FFF2-40B4-BE49-F238E27FC236}">
                  <a16:creationId xmlns:a16="http://schemas.microsoft.com/office/drawing/2014/main" id="{786163CB-11E5-FBFC-0230-EF1F95693BDA}"/>
                </a:ext>
              </a:extLst>
            </p:cNvPr>
            <p:cNvSpPr txBox="1"/>
            <p:nvPr/>
          </p:nvSpPr>
          <p:spPr>
            <a:xfrm>
              <a:off x="3657029" y="3291253"/>
              <a:ext cx="6444018" cy="10604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Patient needs are treated separately; collaboration might include warm hand-offs</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Patients are internally referred with better follow­ up</a:t>
              </a:r>
            </a:p>
            <a:p>
              <a:pPr marL="171450" lvl="1" indent="-171450" algn="l" defTabSz="711200">
                <a:lnSpc>
                  <a:spcPct val="90000"/>
                </a:lnSpc>
                <a:spcBef>
                  <a:spcPct val="0"/>
                </a:spcBef>
                <a:spcAft>
                  <a:spcPct val="15000"/>
                </a:spcAft>
                <a:buChar char="•"/>
              </a:pPr>
              <a:r>
                <a:rPr lang="en-US" sz="1600" kern="1200" dirty="0">
                  <a:solidFill>
                    <a:schemeClr val="tx1">
                      <a:lumMod val="75000"/>
                      <a:lumOff val="25000"/>
                    </a:schemeClr>
                  </a:solidFill>
                  <a:latin typeface="Ballinger"/>
                  <a:ea typeface="Open Sans" panose="020B0606030504020204" pitchFamily="34" charset="0"/>
                  <a:cs typeface="Open Sans" panose="020B0606030504020204" pitchFamily="34" charset="0"/>
                </a:rPr>
                <a:t>May share office expenses, staffing costs, or infrastructure</a:t>
              </a:r>
            </a:p>
          </p:txBody>
        </p:sp>
      </p:grpSp>
      <p:grpSp>
        <p:nvGrpSpPr>
          <p:cNvPr id="10" name="Group 9">
            <a:extLst>
              <a:ext uri="{FF2B5EF4-FFF2-40B4-BE49-F238E27FC236}">
                <a16:creationId xmlns:a16="http://schemas.microsoft.com/office/drawing/2014/main" id="{47EF0599-3399-8B5A-9A60-DB816F563B33}"/>
              </a:ext>
            </a:extLst>
          </p:cNvPr>
          <p:cNvGrpSpPr/>
          <p:nvPr/>
        </p:nvGrpSpPr>
        <p:grpSpPr>
          <a:xfrm>
            <a:off x="587870" y="4184255"/>
            <a:ext cx="3679088" cy="1398777"/>
            <a:chOff x="-86577" y="3086994"/>
            <a:chExt cx="3743606" cy="1468937"/>
          </a:xfrm>
        </p:grpSpPr>
        <p:sp>
          <p:nvSpPr>
            <p:cNvPr id="11" name="Rectangle: Rounded Corners 10">
              <a:extLst>
                <a:ext uri="{FF2B5EF4-FFF2-40B4-BE49-F238E27FC236}">
                  <a16:creationId xmlns:a16="http://schemas.microsoft.com/office/drawing/2014/main" id="{4128D177-2B66-A53B-A11A-4C15E53CFE6C}"/>
                </a:ext>
              </a:extLst>
            </p:cNvPr>
            <p:cNvSpPr/>
            <p:nvPr/>
          </p:nvSpPr>
          <p:spPr>
            <a:xfrm>
              <a:off x="0" y="3086994"/>
              <a:ext cx="3657029" cy="1468937"/>
            </a:xfrm>
            <a:prstGeom prst="roundRect">
              <a:avLst/>
            </a:prstGeom>
            <a:solidFill>
              <a:srgbClr val="FFBD52"/>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2" name="Rectangle: Rounded Corners 14">
              <a:extLst>
                <a:ext uri="{FF2B5EF4-FFF2-40B4-BE49-F238E27FC236}">
                  <a16:creationId xmlns:a16="http://schemas.microsoft.com/office/drawing/2014/main" id="{3DEB4092-F2E0-6328-E302-C971F100A7C5}"/>
                </a:ext>
              </a:extLst>
            </p:cNvPr>
            <p:cNvSpPr txBox="1"/>
            <p:nvPr/>
          </p:nvSpPr>
          <p:spPr>
            <a:xfrm>
              <a:off x="-86577" y="3127004"/>
              <a:ext cx="3513613" cy="132552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Ballinger"/>
                  <a:ea typeface="Open Sans" panose="020B0606030504020204" pitchFamily="34" charset="0"/>
                  <a:cs typeface="Open Sans" panose="020B0606030504020204" pitchFamily="34" charset="0"/>
                </a:rPr>
                <a:t>Practice/Organization &amp; Business Model</a:t>
              </a:r>
            </a:p>
          </p:txBody>
        </p:sp>
      </p:grpSp>
      <p:sp>
        <p:nvSpPr>
          <p:cNvPr id="24" name="TextBox 23">
            <a:extLst>
              <a:ext uri="{FF2B5EF4-FFF2-40B4-BE49-F238E27FC236}">
                <a16:creationId xmlns:a16="http://schemas.microsoft.com/office/drawing/2014/main" id="{9EB3BC1F-2AB0-C36A-A0AA-677E68112685}"/>
              </a:ext>
            </a:extLst>
          </p:cNvPr>
          <p:cNvSpPr txBox="1"/>
          <p:nvPr/>
        </p:nvSpPr>
        <p:spPr>
          <a:xfrm>
            <a:off x="2416385" y="719520"/>
            <a:ext cx="7764097" cy="430887"/>
          </a:xfrm>
          <a:prstGeom prst="rect">
            <a:avLst/>
          </a:prstGeom>
          <a:noFill/>
        </p:spPr>
        <p:txBody>
          <a:bodyPr wrap="square">
            <a:spAutoFit/>
          </a:bodyPr>
          <a:lstStyle/>
          <a:p>
            <a:pPr algn="ctr"/>
            <a:r>
              <a:rPr lang="en-US" sz="2200" b="1" dirty="0">
                <a:solidFill>
                  <a:schemeClr val="tx1">
                    <a:lumMod val="75000"/>
                    <a:lumOff val="25000"/>
                  </a:schemeClr>
                </a:solidFill>
                <a:latin typeface="Ballinger"/>
                <a:ea typeface="Open Sans" panose="020B0606030504020204" pitchFamily="34" charset="0"/>
                <a:cs typeface="Open Sans" panose="020B0606030504020204" pitchFamily="34" charset="0"/>
              </a:rPr>
              <a:t>Close Collaboration Onsite with Some System Integration</a:t>
            </a:r>
            <a:endParaRPr lang="en-US" sz="2200" b="1" dirty="0">
              <a:solidFill>
                <a:schemeClr val="tx1">
                  <a:lumMod val="75000"/>
                  <a:lumOff val="25000"/>
                </a:schemeClr>
              </a:solidFill>
              <a:latin typeface="Ballinger"/>
            </a:endParaRPr>
          </a:p>
        </p:txBody>
      </p:sp>
      <p:pic>
        <p:nvPicPr>
          <p:cNvPr id="26" name="Picture 25" descr="White background with blue text reading &quot;PCDC | Primary Care Development Corporation&quot;">
            <a:extLst>
              <a:ext uri="{FF2B5EF4-FFF2-40B4-BE49-F238E27FC236}">
                <a16:creationId xmlns:a16="http://schemas.microsoft.com/office/drawing/2014/main" id="{EDBA6171-DED8-0B30-7E26-FE990FF8C0D0}"/>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621429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7B942713-A845-2E57-033B-69D8ACC20994}"/>
            </a:ext>
          </a:extLst>
        </p:cNvPr>
        <p:cNvGrpSpPr/>
        <p:nvPr/>
      </p:nvGrpSpPr>
      <p:grpSpPr>
        <a:xfrm>
          <a:off x="0" y="0"/>
          <a:ext cx="0" cy="0"/>
          <a:chOff x="0" y="0"/>
          <a:chExt cx="0" cy="0"/>
        </a:xfrm>
      </p:grpSpPr>
      <p:graphicFrame>
        <p:nvGraphicFramePr>
          <p:cNvPr id="8" name="Diagram 7" descr="Graphic with three sections describing integrated care.&#10;&#10;Core Descriptors: Providers work in the same space within the same facility, actively seek system solutions together, communicate frequently in person, and have a strong understanding of each other’s roles and culture.&#10;&#10;Clinical Delivery and Patient Experience: Care includes collaborative treatment planning for shared patients, team-based approaches to patient needs, and responsiveness to identified needs by the care team.&#10;&#10;Practice/Organization and Business Model: Organizational leaders support integration when funding allows, funding is blended through contracts, grants, or agreements, and billing functions are combined or coordinated through an agreed-upon process.">
            <a:extLst>
              <a:ext uri="{FF2B5EF4-FFF2-40B4-BE49-F238E27FC236}">
                <a16:creationId xmlns:a16="http://schemas.microsoft.com/office/drawing/2014/main" id="{6A044A9F-7A4A-0437-5F32-BD587B585B66}"/>
              </a:ext>
            </a:extLst>
          </p:cNvPr>
          <p:cNvGraphicFramePr/>
          <p:nvPr/>
        </p:nvGraphicFramePr>
        <p:xfrm>
          <a:off x="1207626" y="1359928"/>
          <a:ext cx="9776745" cy="40082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C0885140-1B7E-A97C-0FF6-8AE20923F8DE}"/>
              </a:ext>
            </a:extLst>
          </p:cNvPr>
          <p:cNvSpPr>
            <a:spLocks noGrp="1"/>
          </p:cNvSpPr>
          <p:nvPr>
            <p:ph type="title"/>
          </p:nvPr>
        </p:nvSpPr>
        <p:spPr>
          <a:xfrm>
            <a:off x="796172" y="-137795"/>
            <a:ext cx="10599656" cy="1325563"/>
          </a:xfrm>
        </p:spPr>
        <p:txBody>
          <a:bodyPr anchor="ctr">
            <a:noAutofit/>
          </a:bodyPr>
          <a:lstStyle/>
          <a:p>
            <a:r>
              <a:rPr lang="en-US" sz="4500" dirty="0">
                <a:solidFill>
                  <a:srgbClr val="1430C0"/>
                </a:solidFill>
                <a:latin typeface="Ballinger"/>
              </a:rPr>
              <a:t>Integrated Care: Level 5</a:t>
            </a:r>
            <a:endParaRPr lang="en-US" sz="4500" dirty="0">
              <a:solidFill>
                <a:srgbClr val="1430C0"/>
              </a:solidFill>
              <a:latin typeface="Ballinger"/>
              <a:ea typeface="Open Sans" panose="020B0606030504020204" pitchFamily="34" charset="0"/>
              <a:cs typeface="Open Sans" panose="020B0606030504020204" pitchFamily="34" charset="0"/>
            </a:endParaRPr>
          </a:p>
        </p:txBody>
      </p:sp>
      <p:sp>
        <p:nvSpPr>
          <p:cNvPr id="2" name="TextBox 1">
            <a:extLst>
              <a:ext uri="{FF2B5EF4-FFF2-40B4-BE49-F238E27FC236}">
                <a16:creationId xmlns:a16="http://schemas.microsoft.com/office/drawing/2014/main" id="{7BF6FC9E-198F-C146-7237-50445FE9C086}"/>
              </a:ext>
            </a:extLst>
          </p:cNvPr>
          <p:cNvSpPr txBox="1"/>
          <p:nvPr/>
        </p:nvSpPr>
        <p:spPr>
          <a:xfrm>
            <a:off x="2660138" y="864093"/>
            <a:ext cx="6871723"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tx1">
                    <a:lumMod val="75000"/>
                    <a:lumOff val="25000"/>
                  </a:schemeClr>
                </a:solidFill>
                <a:effectLst/>
                <a:uLnTx/>
                <a:uFillTx/>
                <a:latin typeface="Ballinger"/>
                <a:ea typeface="Open Sans" panose="020B0606030504020204" pitchFamily="34" charset="0"/>
                <a:cs typeface="Open Sans" panose="020B0606030504020204" pitchFamily="34" charset="0"/>
              </a:rPr>
              <a:t>Close Collaboration Onsite with Some System Integration</a:t>
            </a:r>
            <a:endParaRPr kumimoji="0" lang="en-US" sz="2200" b="1" i="0" u="none" strike="noStrike" kern="1200" cap="none" spc="0" normalizeH="0" baseline="0" noProof="0" dirty="0">
              <a:ln>
                <a:noFill/>
              </a:ln>
              <a:solidFill>
                <a:schemeClr val="tx1">
                  <a:lumMod val="75000"/>
                  <a:lumOff val="25000"/>
                </a:schemeClr>
              </a:solidFill>
              <a:effectLst/>
              <a:uLnTx/>
              <a:uFillTx/>
              <a:latin typeface="Ballinger"/>
            </a:endParaRPr>
          </a:p>
        </p:txBody>
      </p:sp>
      <p:sp>
        <p:nvSpPr>
          <p:cNvPr id="6" name="TextBox 5">
            <a:extLst>
              <a:ext uri="{FF2B5EF4-FFF2-40B4-BE49-F238E27FC236}">
                <a16:creationId xmlns:a16="http://schemas.microsoft.com/office/drawing/2014/main" id="{8E615AAC-7E15-6AE6-BDB7-570F2FEA2189}"/>
              </a:ext>
            </a:extLst>
          </p:cNvPr>
          <p:cNvSpPr txBox="1"/>
          <p:nvPr/>
        </p:nvSpPr>
        <p:spPr>
          <a:xfrm>
            <a:off x="1207626" y="5363241"/>
            <a:ext cx="705988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Ballinger"/>
              </a:rPr>
              <a:t>Source: Adapted from </a:t>
            </a:r>
            <a:r>
              <a:rPr kumimoji="0" lang="en-US" sz="800" b="0" i="1" u="none" strike="noStrike" kern="1200" cap="none" spc="0" normalizeH="0" baseline="0" noProof="0" dirty="0">
                <a:ln>
                  <a:noFill/>
                </a:ln>
                <a:solidFill>
                  <a:srgbClr val="000000"/>
                </a:solidFill>
                <a:effectLst/>
                <a:uLnTx/>
                <a:uFillTx/>
                <a:latin typeface="Ballinger"/>
              </a:rPr>
              <a:t>A Standard Framework for Levels of Integrated Healthcare</a:t>
            </a:r>
            <a:r>
              <a:rPr kumimoji="0" lang="en-US" sz="800" b="0" i="0" u="none" strike="noStrike" kern="1200" cap="none" spc="0" normalizeH="0" baseline="0" noProof="0" dirty="0">
                <a:ln>
                  <a:noFill/>
                </a:ln>
                <a:solidFill>
                  <a:srgbClr val="000000"/>
                </a:solidFill>
                <a:effectLst/>
                <a:uLnTx/>
                <a:uFillTx/>
                <a:latin typeface="Ballinger"/>
              </a:rPr>
              <a:t>, by B. Heath, P. Wise Romero, &amp; K. Reynolds, 2013, SAMHSA-HRSA Center for Integrated Health Solutions. </a:t>
            </a:r>
            <a:r>
              <a:rPr kumimoji="0" lang="en-US" sz="800" b="0" i="0" u="none" strike="noStrike" kern="1200" cap="none" spc="0" normalizeH="0" baseline="0" noProof="0" dirty="0">
                <a:ln>
                  <a:noFill/>
                </a:ln>
                <a:solidFill>
                  <a:srgbClr val="000000"/>
                </a:solidFill>
                <a:effectLst/>
                <a:uLnTx/>
                <a:uFillTx/>
                <a:latin typeface="Ballinger"/>
                <a:hlinkClick r:id="rId8"/>
              </a:rPr>
              <a:t>https://www.thenationalcouncil.org/wp-content/uploads/2020/01/CIHS_Framework_Final_charts.pdf</a:t>
            </a:r>
            <a:endParaRPr kumimoji="0" lang="en-US" sz="800" b="0" i="0" u="none" strike="noStrike" kern="1200" cap="none" spc="0" normalizeH="0" baseline="0" noProof="0" dirty="0">
              <a:ln>
                <a:noFill/>
              </a:ln>
              <a:solidFill>
                <a:srgbClr val="000000"/>
              </a:solidFill>
              <a:effectLst/>
              <a:uLnTx/>
              <a:uFillTx/>
              <a:latin typeface="Ballinger"/>
            </a:endParaRPr>
          </a:p>
        </p:txBody>
      </p:sp>
      <p:pic>
        <p:nvPicPr>
          <p:cNvPr id="11" name="Picture 10" descr="White background with blue text reading &quot;PCDC | Primary Care Development Corporation&quot;">
            <a:extLst>
              <a:ext uri="{FF2B5EF4-FFF2-40B4-BE49-F238E27FC236}">
                <a16:creationId xmlns:a16="http://schemas.microsoft.com/office/drawing/2014/main" id="{D96C04D4-1025-8F5D-EC7F-58E40D3FEDBB}"/>
              </a:ext>
            </a:extLst>
          </p:cNvPr>
          <p:cNvPicPr>
            <a:picLocks noChangeAspect="1"/>
          </p:cNvPicPr>
          <p:nvPr/>
        </p:nvPicPr>
        <p:blipFill>
          <a:blip r:embed="rId9"/>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939660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graphicFrame>
        <p:nvGraphicFramePr>
          <p:cNvPr id="8" name="Diagram 7" descr="Graphic with three sections outlining features of integrated care.&#10;&#10;Core Descriptors: Providers share a practice space, communicate consistently at the system and team level, and hold both formal and informal meetings.&#10;&#10;Clinical Delivery and Patient Experience: Population-based medical and behavioral health screening is standard practice, all patient needs are addressed by a cross-functional team, and communication with patients about their healthcare is seamless.&#10;&#10;Practice/Organization and Business Model: Leaders strongly support integration as a practice model, all providers embrace integrated care, and funding and resources are integrated and shared across the entire practice.">
            <a:extLst>
              <a:ext uri="{FF2B5EF4-FFF2-40B4-BE49-F238E27FC236}">
                <a16:creationId xmlns:a16="http://schemas.microsoft.com/office/drawing/2014/main" id="{FABA1CE2-184A-B6ED-C589-260AC212A680}"/>
              </a:ext>
            </a:extLst>
          </p:cNvPr>
          <p:cNvGraphicFramePr/>
          <p:nvPr>
            <p:extLst>
              <p:ext uri="{D42A27DB-BD31-4B8C-83A1-F6EECF244321}">
                <p14:modId xmlns:p14="http://schemas.microsoft.com/office/powerpoint/2010/main" val="2598499078"/>
              </p:ext>
            </p:extLst>
          </p:nvPr>
        </p:nvGraphicFramePr>
        <p:xfrm>
          <a:off x="1234320" y="1250782"/>
          <a:ext cx="9723359" cy="40487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4">
            <a:extLst>
              <a:ext uri="{FF2B5EF4-FFF2-40B4-BE49-F238E27FC236}">
                <a16:creationId xmlns:a16="http://schemas.microsoft.com/office/drawing/2014/main" id="{51104FC0-ABA1-BC04-6ABB-4F3C0A1EB3CB}"/>
              </a:ext>
            </a:extLst>
          </p:cNvPr>
          <p:cNvSpPr>
            <a:spLocks noGrp="1"/>
          </p:cNvSpPr>
          <p:nvPr>
            <p:ph type="title"/>
          </p:nvPr>
        </p:nvSpPr>
        <p:spPr>
          <a:xfrm>
            <a:off x="796171" y="-218514"/>
            <a:ext cx="10599656" cy="1325563"/>
          </a:xfrm>
        </p:spPr>
        <p:txBody>
          <a:bodyPr anchor="ctr">
            <a:noAutofit/>
          </a:bodyPr>
          <a:lstStyle/>
          <a:p>
            <a:pPr algn="ctr"/>
            <a:r>
              <a:rPr lang="en-US" sz="4500" dirty="0">
                <a:solidFill>
                  <a:srgbClr val="1430C0"/>
                </a:solidFill>
                <a:latin typeface="Ballinger"/>
              </a:rPr>
              <a:t>Integrated Care: Level 6</a:t>
            </a:r>
            <a:endParaRPr lang="en-US" sz="4500" dirty="0">
              <a:solidFill>
                <a:srgbClr val="1430C0"/>
              </a:solidFill>
              <a:latin typeface="Ballinger"/>
              <a:ea typeface="Open Sans" panose="020B0606030504020204" pitchFamily="34" charset="0"/>
              <a:cs typeface="Open Sans" panose="020B0606030504020204" pitchFamily="34" charset="0"/>
            </a:endParaRPr>
          </a:p>
        </p:txBody>
      </p:sp>
      <p:sp>
        <p:nvSpPr>
          <p:cNvPr id="3" name="TextBox 2">
            <a:extLst>
              <a:ext uri="{FF2B5EF4-FFF2-40B4-BE49-F238E27FC236}">
                <a16:creationId xmlns:a16="http://schemas.microsoft.com/office/drawing/2014/main" id="{CBEFB647-F856-1074-DD85-453617188A3D}"/>
              </a:ext>
            </a:extLst>
          </p:cNvPr>
          <p:cNvSpPr txBox="1"/>
          <p:nvPr/>
        </p:nvSpPr>
        <p:spPr>
          <a:xfrm>
            <a:off x="2177197" y="819895"/>
            <a:ext cx="7837606"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tx1">
                    <a:lumMod val="75000"/>
                    <a:lumOff val="25000"/>
                  </a:schemeClr>
                </a:solidFill>
                <a:effectLst/>
                <a:uLnTx/>
                <a:uFillTx/>
                <a:latin typeface="Ballinger"/>
                <a:ea typeface="Open Sans" panose="020B0606030504020204" pitchFamily="34" charset="0"/>
                <a:cs typeface="Open Sans" panose="020B0606030504020204" pitchFamily="34" charset="0"/>
              </a:rPr>
              <a:t>Full Collaboration in a Transformed/ Merged Integrated Practice</a:t>
            </a:r>
            <a:endParaRPr kumimoji="0" lang="en-US" sz="2200" b="1" i="0" u="none" strike="noStrike" kern="1200" cap="none" spc="0" normalizeH="0" baseline="0" noProof="0" dirty="0">
              <a:ln>
                <a:noFill/>
              </a:ln>
              <a:solidFill>
                <a:schemeClr val="tx1">
                  <a:lumMod val="75000"/>
                  <a:lumOff val="25000"/>
                </a:schemeClr>
              </a:solidFill>
              <a:effectLst/>
              <a:uLnTx/>
              <a:uFillTx/>
              <a:latin typeface="Ballinger"/>
              <a:ea typeface="Cambria" panose="02040503050406030204" pitchFamily="18" charset="0"/>
            </a:endParaRPr>
          </a:p>
        </p:txBody>
      </p:sp>
      <p:sp>
        <p:nvSpPr>
          <p:cNvPr id="6" name="TextBox 5">
            <a:extLst>
              <a:ext uri="{FF2B5EF4-FFF2-40B4-BE49-F238E27FC236}">
                <a16:creationId xmlns:a16="http://schemas.microsoft.com/office/drawing/2014/main" id="{DFA854C9-06C7-D738-F319-815B17E650B7}"/>
              </a:ext>
            </a:extLst>
          </p:cNvPr>
          <p:cNvSpPr txBox="1"/>
          <p:nvPr/>
        </p:nvSpPr>
        <p:spPr>
          <a:xfrm>
            <a:off x="1234320" y="5304281"/>
            <a:ext cx="705988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Ballinger"/>
              </a:rPr>
              <a:t>Source: Adapted from </a:t>
            </a:r>
            <a:r>
              <a:rPr kumimoji="0" lang="en-US" sz="800" b="0" i="1" u="none" strike="noStrike" kern="1200" cap="none" spc="0" normalizeH="0" baseline="0" noProof="0" dirty="0">
                <a:ln>
                  <a:noFill/>
                </a:ln>
                <a:solidFill>
                  <a:srgbClr val="000000"/>
                </a:solidFill>
                <a:effectLst/>
                <a:uLnTx/>
                <a:uFillTx/>
                <a:latin typeface="Ballinger"/>
              </a:rPr>
              <a:t>A Standard Framework for Levels of Integrated Healthcare</a:t>
            </a:r>
            <a:r>
              <a:rPr kumimoji="0" lang="en-US" sz="800" b="0" i="0" u="none" strike="noStrike" kern="1200" cap="none" spc="0" normalizeH="0" baseline="0" noProof="0" dirty="0">
                <a:ln>
                  <a:noFill/>
                </a:ln>
                <a:solidFill>
                  <a:srgbClr val="000000"/>
                </a:solidFill>
                <a:effectLst/>
                <a:uLnTx/>
                <a:uFillTx/>
                <a:latin typeface="Ballinger"/>
              </a:rPr>
              <a:t>, by B. Heath, P. Wise Romero, &amp; K. Reynolds, 2013, SAMHSA-HRSA Center for Integrated Health Solutions. </a:t>
            </a:r>
            <a:r>
              <a:rPr kumimoji="0" lang="en-US" sz="800" b="0" i="0" u="none" strike="noStrike" kern="1200" cap="none" spc="0" normalizeH="0" baseline="0" noProof="0" dirty="0">
                <a:ln>
                  <a:noFill/>
                </a:ln>
                <a:solidFill>
                  <a:srgbClr val="000000"/>
                </a:solidFill>
                <a:effectLst/>
                <a:uLnTx/>
                <a:uFillTx/>
                <a:latin typeface="Ballinger"/>
                <a:hlinkClick r:id="rId8"/>
              </a:rPr>
              <a:t>https://www.thenationalcouncil.org/wp-content/uploads/2020/01/CIHS_Framework_Final_charts.pdf</a:t>
            </a:r>
            <a:endParaRPr kumimoji="0" lang="en-US" sz="800" b="0" i="0" u="none" strike="noStrike" kern="1200" cap="none" spc="0" normalizeH="0" baseline="0" noProof="0" dirty="0">
              <a:ln>
                <a:noFill/>
              </a:ln>
              <a:solidFill>
                <a:srgbClr val="000000"/>
              </a:solidFill>
              <a:effectLst/>
              <a:uLnTx/>
              <a:uFillTx/>
              <a:latin typeface="Ballinger"/>
            </a:endParaRPr>
          </a:p>
        </p:txBody>
      </p:sp>
      <p:pic>
        <p:nvPicPr>
          <p:cNvPr id="10" name="Picture 9" descr="White background with blue text reading &quot;PCDC | Primary Care Development Corporation&quot;">
            <a:extLst>
              <a:ext uri="{FF2B5EF4-FFF2-40B4-BE49-F238E27FC236}">
                <a16:creationId xmlns:a16="http://schemas.microsoft.com/office/drawing/2014/main" id="{824D7626-1097-F5BA-2842-E57455F8D0E1}"/>
              </a:ext>
            </a:extLst>
          </p:cNvPr>
          <p:cNvPicPr>
            <a:picLocks noChangeAspect="1"/>
          </p:cNvPicPr>
          <p:nvPr/>
        </p:nvPicPr>
        <p:blipFill>
          <a:blip r:embed="rId9"/>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947370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569C10-CDAA-7A15-0485-194668768F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C4D55-4AAE-D691-A9CB-E4FBE3E4D925}"/>
              </a:ext>
            </a:extLst>
          </p:cNvPr>
          <p:cNvSpPr>
            <a:spLocks noGrp="1"/>
          </p:cNvSpPr>
          <p:nvPr>
            <p:ph type="title"/>
          </p:nvPr>
        </p:nvSpPr>
        <p:spPr/>
        <p:txBody>
          <a:bodyPr>
            <a:normAutofit/>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Integrated Care Concept Planning</a:t>
            </a:r>
          </a:p>
        </p:txBody>
      </p:sp>
      <p:sp>
        <p:nvSpPr>
          <p:cNvPr id="3" name="Content Placeholder 2">
            <a:extLst>
              <a:ext uri="{FF2B5EF4-FFF2-40B4-BE49-F238E27FC236}">
                <a16:creationId xmlns:a16="http://schemas.microsoft.com/office/drawing/2014/main" id="{6FFBBAB2-4DAF-8073-8434-0658BE002EB7}"/>
              </a:ext>
            </a:extLst>
          </p:cNvPr>
          <p:cNvSpPr>
            <a:spLocks noGrp="1"/>
          </p:cNvSpPr>
          <p:nvPr>
            <p:ph sz="quarter" idx="10"/>
          </p:nvPr>
        </p:nvSpPr>
        <p:spPr>
          <a:xfrm>
            <a:off x="719053" y="1612485"/>
            <a:ext cx="10599656" cy="3633030"/>
          </a:xfrm>
        </p:spPr>
        <p:txBody>
          <a:bodyPr vert="horz" lIns="91440" tIns="45720" rIns="91440" bIns="45720" rtlCol="0" anchor="t">
            <a:noAutofit/>
          </a:bodyPr>
          <a:lstStyle/>
          <a:p>
            <a:pPr>
              <a:buClr>
                <a:srgbClr val="1430C0"/>
              </a:buClr>
            </a:pPr>
            <a:r>
              <a:rPr lang="en-US" sz="2000" dirty="0">
                <a:solidFill>
                  <a:schemeClr val="tx1">
                    <a:lumMod val="75000"/>
                    <a:lumOff val="25000"/>
                  </a:schemeClr>
                </a:solidFill>
                <a:latin typeface="Ballinger"/>
                <a:cs typeface="Arial"/>
              </a:rPr>
              <a:t>Together, CBH and SEVHS, seek to develop a highly integrated outpatient primary care/behavioral health practice in a newly developed facility. </a:t>
            </a:r>
          </a:p>
          <a:p>
            <a:pPr>
              <a:lnSpc>
                <a:spcPct val="120000"/>
              </a:lnSpc>
              <a:buClr>
                <a:srgbClr val="1430C0"/>
              </a:buClr>
            </a:pPr>
            <a:r>
              <a:rPr lang="en-US" sz="2000" dirty="0">
                <a:solidFill>
                  <a:schemeClr val="tx1">
                    <a:lumMod val="75000"/>
                    <a:lumOff val="25000"/>
                  </a:schemeClr>
                </a:solidFill>
                <a:latin typeface="Ballinger"/>
                <a:cs typeface="Arial"/>
              </a:rPr>
              <a:t>To guide planning, consensus building, and implementation efforts, the organizations are participating in: </a:t>
            </a:r>
          </a:p>
          <a:p>
            <a:pPr lvl="1">
              <a:lnSpc>
                <a:spcPct val="120000"/>
              </a:lnSpc>
              <a:buClr>
                <a:srgbClr val="1430C0"/>
              </a:buClr>
            </a:pPr>
            <a:r>
              <a:rPr lang="en-US" sz="2000" dirty="0">
                <a:solidFill>
                  <a:schemeClr val="tx1">
                    <a:lumMod val="75000"/>
                    <a:lumOff val="25000"/>
                  </a:schemeClr>
                </a:solidFill>
                <a:latin typeface="Ballinger"/>
                <a:cs typeface="Arial"/>
              </a:rPr>
              <a:t>Educational Sessions</a:t>
            </a:r>
            <a:endParaRPr lang="en-US" sz="2000" dirty="0">
              <a:solidFill>
                <a:schemeClr val="tx1">
                  <a:lumMod val="75000"/>
                  <a:lumOff val="25000"/>
                </a:schemeClr>
              </a:solidFill>
              <a:latin typeface="Ballinger"/>
              <a:ea typeface="Calibri" panose="020F0502020204030204"/>
              <a:cs typeface="Arial"/>
            </a:endParaRPr>
          </a:p>
          <a:p>
            <a:pPr lvl="1">
              <a:lnSpc>
                <a:spcPct val="120000"/>
              </a:lnSpc>
              <a:buClr>
                <a:srgbClr val="1430C0"/>
              </a:buClr>
            </a:pPr>
            <a:r>
              <a:rPr lang="en-US" sz="2000" dirty="0">
                <a:solidFill>
                  <a:schemeClr val="tx1">
                    <a:lumMod val="75000"/>
                    <a:lumOff val="25000"/>
                  </a:schemeClr>
                </a:solidFill>
                <a:latin typeface="Ballinger"/>
                <a:cs typeface="Arial"/>
              </a:rPr>
              <a:t>Strengths-Based Infrastructure Assessment</a:t>
            </a:r>
            <a:endParaRPr lang="en-US" sz="2000" dirty="0">
              <a:solidFill>
                <a:schemeClr val="tx1">
                  <a:lumMod val="75000"/>
                  <a:lumOff val="25000"/>
                </a:schemeClr>
              </a:solidFill>
              <a:latin typeface="Ballinger"/>
              <a:ea typeface="Calibri" panose="020F0502020204030204"/>
              <a:cs typeface="Arial"/>
            </a:endParaRPr>
          </a:p>
          <a:p>
            <a:pPr lvl="1">
              <a:lnSpc>
                <a:spcPct val="120000"/>
              </a:lnSpc>
              <a:buClr>
                <a:srgbClr val="1430C0"/>
              </a:buClr>
            </a:pPr>
            <a:r>
              <a:rPr lang="en-US" sz="2000" dirty="0">
                <a:solidFill>
                  <a:schemeClr val="tx1">
                    <a:lumMod val="75000"/>
                    <a:lumOff val="25000"/>
                  </a:schemeClr>
                </a:solidFill>
                <a:latin typeface="Ballinger"/>
                <a:cs typeface="Arial"/>
              </a:rPr>
              <a:t>Integrated and Team-Based Care Training </a:t>
            </a:r>
            <a:endParaRPr lang="en-US" sz="2000" dirty="0">
              <a:solidFill>
                <a:schemeClr val="tx1">
                  <a:lumMod val="75000"/>
                  <a:lumOff val="25000"/>
                </a:schemeClr>
              </a:solidFill>
              <a:latin typeface="Ballinger"/>
              <a:ea typeface="Calibri" panose="020F0502020204030204"/>
              <a:cs typeface="Arial"/>
            </a:endParaRPr>
          </a:p>
          <a:p>
            <a:pPr lvl="1">
              <a:lnSpc>
                <a:spcPct val="120000"/>
              </a:lnSpc>
              <a:buClr>
                <a:srgbClr val="1430C0"/>
              </a:buClr>
            </a:pPr>
            <a:r>
              <a:rPr lang="en-US" sz="2000" dirty="0">
                <a:solidFill>
                  <a:schemeClr val="tx1">
                    <a:lumMod val="75000"/>
                    <a:lumOff val="25000"/>
                  </a:schemeClr>
                </a:solidFill>
                <a:latin typeface="Ballinger"/>
                <a:cs typeface="Arial"/>
              </a:rPr>
              <a:t>Physical and Space Layout Strategy </a:t>
            </a:r>
            <a:endParaRPr lang="en-US" sz="2000" dirty="0">
              <a:solidFill>
                <a:schemeClr val="tx1">
                  <a:lumMod val="75000"/>
                  <a:lumOff val="25000"/>
                </a:schemeClr>
              </a:solidFill>
              <a:latin typeface="Ballinger"/>
              <a:ea typeface="Calibri" panose="020F0502020204030204"/>
              <a:cs typeface="Arial"/>
            </a:endParaRPr>
          </a:p>
          <a:p>
            <a:pPr lvl="1">
              <a:lnSpc>
                <a:spcPct val="120000"/>
              </a:lnSpc>
              <a:buClr>
                <a:srgbClr val="1430C0"/>
              </a:buClr>
            </a:pPr>
            <a:r>
              <a:rPr lang="en-US" sz="2000" dirty="0">
                <a:solidFill>
                  <a:schemeClr val="tx1">
                    <a:lumMod val="75000"/>
                    <a:lumOff val="25000"/>
                  </a:schemeClr>
                </a:solidFill>
                <a:latin typeface="Ballinger"/>
                <a:cs typeface="Arial"/>
              </a:rPr>
              <a:t>Policy, Script, and Workflow Development</a:t>
            </a:r>
          </a:p>
          <a:p>
            <a:pPr lvl="1">
              <a:lnSpc>
                <a:spcPct val="120000"/>
              </a:lnSpc>
              <a:buClr>
                <a:srgbClr val="00847D"/>
              </a:buClr>
            </a:pPr>
            <a:endParaRPr lang="en-US" sz="1800" dirty="0">
              <a:latin typeface="Ballinger"/>
              <a:cs typeface="Arial"/>
            </a:endParaRPr>
          </a:p>
          <a:p>
            <a:pPr>
              <a:buClr>
                <a:srgbClr val="00847D"/>
              </a:buClr>
            </a:pPr>
            <a:endParaRPr lang="en-US" sz="2200" dirty="0">
              <a:latin typeface="Ballinger"/>
              <a:cs typeface="Arial"/>
            </a:endParaRPr>
          </a:p>
          <a:p>
            <a:pPr algn="l">
              <a:buClr>
                <a:srgbClr val="00847D"/>
              </a:buClr>
            </a:pPr>
            <a:endParaRPr lang="en-US" sz="2200" dirty="0">
              <a:latin typeface="Ballinger"/>
              <a:cs typeface="Arial"/>
            </a:endParaRPr>
          </a:p>
        </p:txBody>
      </p:sp>
      <p:sp>
        <p:nvSpPr>
          <p:cNvPr id="8" name="TextBox 7">
            <a:extLst>
              <a:ext uri="{FF2B5EF4-FFF2-40B4-BE49-F238E27FC236}">
                <a16:creationId xmlns:a16="http://schemas.microsoft.com/office/drawing/2014/main" id="{215FBEF8-83C1-CAC0-021C-D4ED748256F6}"/>
              </a:ext>
            </a:extLst>
          </p:cNvPr>
          <p:cNvSpPr txBox="1"/>
          <p:nvPr/>
        </p:nvSpPr>
        <p:spPr>
          <a:xfrm>
            <a:off x="6018881" y="2960274"/>
            <a:ext cx="5780689" cy="2285241"/>
          </a:xfrm>
          <a:prstGeom prst="rect">
            <a:avLst/>
          </a:prstGeom>
          <a:noFill/>
        </p:spPr>
        <p:txBody>
          <a:bodyPr wrap="square" lIns="91440" tIns="45720" rIns="91440" bIns="45720" rtlCol="0" anchor="t">
            <a:spAutoFit/>
          </a:bodyPr>
          <a:lstStyle/>
          <a:p>
            <a:pPr marL="685800" marR="0" lvl="1" indent="-228600" fontAlgn="auto">
              <a:spcBef>
                <a:spcPts val="500"/>
              </a:spcBef>
              <a:spcAft>
                <a:spcPts val="1200"/>
              </a:spcAft>
              <a:buClr>
                <a:srgbClr val="1430C0"/>
              </a:buClr>
              <a:buSzTx/>
              <a:buFont typeface="Arial" panose="020B0604020202020204" pitchFamily="34" charset="0"/>
              <a:buChar char="•"/>
              <a:tabLst/>
              <a:defRPr/>
            </a:pPr>
            <a:r>
              <a:rPr lang="en-US" sz="2000" dirty="0">
                <a:solidFill>
                  <a:schemeClr val="tx1">
                    <a:lumMod val="75000"/>
                    <a:lumOff val="25000"/>
                  </a:schemeClr>
                </a:solidFill>
                <a:latin typeface="Ballinger"/>
                <a:cs typeface="Arial"/>
              </a:rPr>
              <a:t>Business Operations, Accounting, and Revenue Cycle Analysis</a:t>
            </a:r>
          </a:p>
          <a:p>
            <a:pPr marL="685800" marR="0" lvl="1" indent="-228600" fontAlgn="auto">
              <a:spcBef>
                <a:spcPts val="500"/>
              </a:spcBef>
              <a:spcAft>
                <a:spcPts val="1200"/>
              </a:spcAft>
              <a:buClr>
                <a:srgbClr val="1430C0"/>
              </a:buClr>
              <a:buSzTx/>
              <a:buFont typeface="Arial" panose="020B0604020202020204" pitchFamily="34" charset="0"/>
              <a:buChar char="•"/>
              <a:tabLst/>
              <a:defRPr/>
            </a:pPr>
            <a:r>
              <a:rPr lang="en-US" sz="2000" dirty="0">
                <a:solidFill>
                  <a:schemeClr val="tx1">
                    <a:lumMod val="75000"/>
                    <a:lumOff val="25000"/>
                  </a:schemeClr>
                </a:solidFill>
                <a:latin typeface="Ballinger"/>
                <a:cs typeface="Arial"/>
              </a:rPr>
              <a:t>Quality Improvement Education and Activities</a:t>
            </a:r>
          </a:p>
          <a:p>
            <a:pPr marL="1143000" marR="0" lvl="2" indent="-228600" fontAlgn="auto">
              <a:spcBef>
                <a:spcPts val="500"/>
              </a:spcBef>
              <a:spcAft>
                <a:spcPts val="1200"/>
              </a:spcAft>
              <a:buClr>
                <a:srgbClr val="1430C0"/>
              </a:buClr>
              <a:buSzTx/>
              <a:buFont typeface="Arial" panose="020B0604020202020204" pitchFamily="34" charset="0"/>
              <a:buChar char="•"/>
              <a:tabLst/>
              <a:defRPr/>
            </a:pPr>
            <a:r>
              <a:rPr lang="en-US" sz="2000" dirty="0">
                <a:solidFill>
                  <a:schemeClr val="tx1">
                    <a:lumMod val="75000"/>
                    <a:lumOff val="25000"/>
                  </a:schemeClr>
                </a:solidFill>
                <a:latin typeface="Ballinger"/>
                <a:cs typeface="Arial"/>
              </a:rPr>
              <a:t>Plan Do Study Act Cycles</a:t>
            </a:r>
            <a:endParaRPr lang="en-US" sz="2000" dirty="0">
              <a:solidFill>
                <a:schemeClr val="tx1">
                  <a:lumMod val="75000"/>
                  <a:lumOff val="25000"/>
                </a:schemeClr>
              </a:solidFill>
              <a:latin typeface="Ballinger"/>
              <a:ea typeface="Calibri" panose="020F0502020204030204"/>
              <a:cs typeface="Arial"/>
            </a:endParaRPr>
          </a:p>
          <a:p>
            <a:pPr marL="685800" marR="0" lvl="1" indent="-228600" fontAlgn="auto">
              <a:spcBef>
                <a:spcPts val="500"/>
              </a:spcBef>
              <a:spcAft>
                <a:spcPts val="1200"/>
              </a:spcAft>
              <a:buClr>
                <a:srgbClr val="1430C0"/>
              </a:buClr>
              <a:buSzTx/>
              <a:buFont typeface="Arial" panose="020B0604020202020204" pitchFamily="34" charset="0"/>
              <a:buChar char="•"/>
              <a:tabLst/>
              <a:defRPr/>
            </a:pPr>
            <a:r>
              <a:rPr lang="en-US" sz="2000" dirty="0">
                <a:solidFill>
                  <a:schemeClr val="tx1">
                    <a:lumMod val="75000"/>
                    <a:lumOff val="25000"/>
                  </a:schemeClr>
                </a:solidFill>
                <a:latin typeface="Ballinger"/>
                <a:cs typeface="Arial"/>
              </a:rPr>
              <a:t>Program Piloting</a:t>
            </a:r>
          </a:p>
        </p:txBody>
      </p:sp>
      <p:pic>
        <p:nvPicPr>
          <p:cNvPr id="7" name="Picture 6" descr="White background with blue text reading &quot;PCDC | Primary Care Development Corporation&quot;">
            <a:extLst>
              <a:ext uri="{FF2B5EF4-FFF2-40B4-BE49-F238E27FC236}">
                <a16:creationId xmlns:a16="http://schemas.microsoft.com/office/drawing/2014/main" id="{578898BD-E453-4BF6-286E-F65BE63520E1}"/>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955484182"/>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99B3D13C-1C6B-9F48-E93A-A17A9CA61A1C}"/>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886B08B-E665-53FF-B4EC-3751F1DA624B}"/>
              </a:ext>
            </a:extLst>
          </p:cNvPr>
          <p:cNvSpPr>
            <a:spLocks noGrp="1"/>
          </p:cNvSpPr>
          <p:nvPr>
            <p:ph type="title"/>
          </p:nvPr>
        </p:nvSpPr>
        <p:spPr/>
        <p:txBody>
          <a:bodyPr/>
          <a:lstStyle/>
          <a:p>
            <a:r>
              <a:rPr lang="en-US" dirty="0">
                <a:solidFill>
                  <a:schemeClr val="bg1"/>
                </a:solidFill>
              </a:rPr>
              <a:t>Considerations and Lessons Learned</a:t>
            </a:r>
          </a:p>
        </p:txBody>
      </p:sp>
    </p:spTree>
    <p:extLst>
      <p:ext uri="{BB962C8B-B14F-4D97-AF65-F5344CB8AC3E}">
        <p14:creationId xmlns:p14="http://schemas.microsoft.com/office/powerpoint/2010/main" val="3148092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8091E-9F53-973D-C604-0D8E9B36CBC9}"/>
              </a:ext>
            </a:extLst>
          </p:cNvPr>
          <p:cNvSpPr>
            <a:spLocks noGrp="1"/>
          </p:cNvSpPr>
          <p:nvPr>
            <p:ph type="title"/>
          </p:nvPr>
        </p:nvSpPr>
        <p:spPr/>
        <p:txBody>
          <a:bodyPr anchor="ctr">
            <a:normAutofit/>
          </a:bodyPr>
          <a:lstStyle/>
          <a:p>
            <a:pPr algn="ctr"/>
            <a:r>
              <a:rPr lang="en-US" sz="4500" dirty="0">
                <a:solidFill>
                  <a:srgbClr val="1430C0"/>
                </a:solidFill>
                <a:latin typeface="Ballinger"/>
              </a:rPr>
              <a:t>Key Themes</a:t>
            </a:r>
          </a:p>
        </p:txBody>
      </p:sp>
      <p:sp>
        <p:nvSpPr>
          <p:cNvPr id="3" name="Content Placeholder 2">
            <a:extLst>
              <a:ext uri="{FF2B5EF4-FFF2-40B4-BE49-F238E27FC236}">
                <a16:creationId xmlns:a16="http://schemas.microsoft.com/office/drawing/2014/main" id="{84EE4D73-0859-3857-0E80-EF12195DA7C7}"/>
              </a:ext>
            </a:extLst>
          </p:cNvPr>
          <p:cNvSpPr>
            <a:spLocks noGrp="1"/>
          </p:cNvSpPr>
          <p:nvPr>
            <p:ph sz="quarter" idx="10"/>
          </p:nvPr>
        </p:nvSpPr>
        <p:spPr>
          <a:xfrm>
            <a:off x="838200" y="1470598"/>
            <a:ext cx="10599656" cy="3633030"/>
          </a:xfrm>
        </p:spPr>
        <p:txBody>
          <a:bodyPr>
            <a:normAutofit/>
          </a:bodyPr>
          <a:lstStyle/>
          <a:p>
            <a:pPr marL="0" indent="0">
              <a:buNone/>
            </a:pPr>
            <a:endParaRPr lang="en-US" dirty="0"/>
          </a:p>
          <a:p>
            <a:pPr>
              <a:buClr>
                <a:srgbClr val="1430C0"/>
              </a:buClr>
            </a:pPr>
            <a:r>
              <a:rPr lang="en-US" sz="2400" dirty="0">
                <a:solidFill>
                  <a:schemeClr val="tx1">
                    <a:lumMod val="75000"/>
                    <a:lumOff val="25000"/>
                  </a:schemeClr>
                </a:solidFill>
                <a:latin typeface="Ballinger"/>
              </a:rPr>
              <a:t>Readiness</a:t>
            </a:r>
          </a:p>
          <a:p>
            <a:pPr>
              <a:buClr>
                <a:srgbClr val="1430C0"/>
              </a:buClr>
            </a:pPr>
            <a:r>
              <a:rPr lang="en-US" sz="2400" dirty="0">
                <a:solidFill>
                  <a:schemeClr val="tx1">
                    <a:lumMod val="75000"/>
                    <a:lumOff val="25000"/>
                  </a:schemeClr>
                </a:solidFill>
                <a:latin typeface="Ballinger"/>
              </a:rPr>
              <a:t>Partnership </a:t>
            </a:r>
          </a:p>
          <a:p>
            <a:pPr>
              <a:buClr>
                <a:srgbClr val="1430C0"/>
              </a:buClr>
            </a:pPr>
            <a:r>
              <a:rPr lang="en-US" sz="2400" dirty="0">
                <a:solidFill>
                  <a:schemeClr val="tx1">
                    <a:lumMod val="75000"/>
                    <a:lumOff val="25000"/>
                  </a:schemeClr>
                </a:solidFill>
                <a:latin typeface="Ballinger"/>
              </a:rPr>
              <a:t>Visioning</a:t>
            </a:r>
          </a:p>
          <a:p>
            <a:pPr>
              <a:buClr>
                <a:srgbClr val="1430C0"/>
              </a:buClr>
            </a:pPr>
            <a:r>
              <a:rPr lang="en-US" sz="2400" dirty="0">
                <a:solidFill>
                  <a:schemeClr val="tx1">
                    <a:lumMod val="75000"/>
                    <a:lumOff val="25000"/>
                  </a:schemeClr>
                </a:solidFill>
                <a:latin typeface="Ballinger"/>
              </a:rPr>
              <a:t>Communication</a:t>
            </a:r>
          </a:p>
          <a:p>
            <a:pPr>
              <a:buClr>
                <a:srgbClr val="1430C0"/>
              </a:buClr>
            </a:pPr>
            <a:r>
              <a:rPr lang="en-US" sz="2400" dirty="0">
                <a:solidFill>
                  <a:schemeClr val="tx1">
                    <a:lumMod val="75000"/>
                    <a:lumOff val="25000"/>
                  </a:schemeClr>
                </a:solidFill>
                <a:latin typeface="Ballinger"/>
              </a:rPr>
              <a:t>Care Delivery</a:t>
            </a:r>
          </a:p>
          <a:p>
            <a:pPr>
              <a:buClr>
                <a:srgbClr val="1430C0"/>
              </a:buClr>
            </a:pPr>
            <a:r>
              <a:rPr lang="en-US" sz="2400" dirty="0">
                <a:solidFill>
                  <a:schemeClr val="tx1">
                    <a:lumMod val="75000"/>
                    <a:lumOff val="25000"/>
                  </a:schemeClr>
                </a:solidFill>
                <a:latin typeface="Ballinger"/>
              </a:rPr>
              <a:t>Looking to the Future</a:t>
            </a:r>
          </a:p>
          <a:p>
            <a:pPr marL="457200" lvl="1" indent="0">
              <a:buNone/>
            </a:pPr>
            <a:endParaRPr lang="en-US" dirty="0"/>
          </a:p>
          <a:p>
            <a:endParaRPr lang="en-US" dirty="0"/>
          </a:p>
        </p:txBody>
      </p:sp>
      <p:pic>
        <p:nvPicPr>
          <p:cNvPr id="10" name="Picture 9">
            <a:extLst>
              <a:ext uri="{FF2B5EF4-FFF2-40B4-BE49-F238E27FC236}">
                <a16:creationId xmlns:a16="http://schemas.microsoft.com/office/drawing/2014/main" id="{01903569-83B5-18EE-8EB4-B6F7D687655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976790" y="1824924"/>
            <a:ext cx="3144468" cy="3144468"/>
          </a:xfrm>
          <a:prstGeom prst="rect">
            <a:avLst/>
          </a:prstGeom>
        </p:spPr>
      </p:pic>
      <p:pic>
        <p:nvPicPr>
          <p:cNvPr id="8" name="Picture 7" descr="White background with blue text reading &quot;PCDC | Primary Care Development Corporation&quot;">
            <a:extLst>
              <a:ext uri="{FF2B5EF4-FFF2-40B4-BE49-F238E27FC236}">
                <a16:creationId xmlns:a16="http://schemas.microsoft.com/office/drawing/2014/main" id="{058C80AE-B612-CAD2-1429-C4CA506EA0D0}"/>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89582950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sp>
        <p:nvSpPr>
          <p:cNvPr id="3" name="Text 1"/>
          <p:cNvSpPr/>
          <p:nvPr/>
        </p:nvSpPr>
        <p:spPr>
          <a:xfrm>
            <a:off x="822960" y="548640"/>
            <a:ext cx="54864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182469"/>
              </a:solidFill>
              <a:effectLst/>
              <a:uLnTx/>
              <a:uFillTx/>
              <a:latin typeface="Calibri" panose="020F0502020204030204"/>
              <a:ea typeface="+mn-ea"/>
              <a:cs typeface="+mn-cs"/>
            </a:endParaRPr>
          </a:p>
        </p:txBody>
      </p:sp>
      <p:sp>
        <p:nvSpPr>
          <p:cNvPr id="4" name="Text 2"/>
          <p:cNvSpPr/>
          <p:nvPr/>
        </p:nvSpPr>
        <p:spPr>
          <a:xfrm>
            <a:off x="822960" y="896112"/>
            <a:ext cx="10515600" cy="7772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822960" y="1700784"/>
            <a:ext cx="10424160" cy="868680"/>
          </a:xfrm>
          <a:prstGeom prst="rect">
            <a:avLst/>
          </a:prstGeom>
          <a:noFill/>
          <a:ln/>
        </p:spPr>
        <p:txBody>
          <a:bodyPr wrap="square" lIns="0" tIns="0" rIns="0" bIns="0" rtlCol="0" anchor="ctr"/>
          <a:lstStyle/>
          <a:p>
            <a:pPr marL="0" marR="0" lvl="0" indent="0" algn="l" defTabSz="914400" rtl="0" eaLnBrk="1" fontAlgn="auto" latinLnBrk="0" hangingPunct="1">
              <a:lnSpc>
                <a:spcPct val="112000"/>
              </a:lnSpc>
              <a:spcBef>
                <a:spcPts val="0"/>
              </a:spcBef>
              <a:spcAft>
                <a:spcPts val="0"/>
              </a:spcAft>
              <a:buClrTx/>
              <a:buSzTx/>
              <a:buFontTx/>
              <a:buNone/>
              <a:tabLst/>
              <a:defRPr/>
            </a:pPr>
            <a:endParaRPr kumimoji="0" lang="en-US" sz="1550" b="0" i="0" u="none" strike="noStrike" kern="1200" cap="none" spc="0" normalizeH="0" baseline="0" noProof="0" dirty="0">
              <a:ln>
                <a:noFill/>
              </a:ln>
              <a:solidFill>
                <a:prstClr val="black">
                  <a:lumMod val="95000"/>
                  <a:lumOff val="5000"/>
                </a:prstClr>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43D213D7-28A4-6AAD-6741-72CDFDA336CF}"/>
              </a:ext>
            </a:extLst>
          </p:cNvPr>
          <p:cNvGrpSpPr/>
          <p:nvPr/>
        </p:nvGrpSpPr>
        <p:grpSpPr>
          <a:xfrm>
            <a:off x="861822" y="2135124"/>
            <a:ext cx="3419856" cy="2331720"/>
            <a:chOff x="822960" y="2880360"/>
            <a:chExt cx="3419856" cy="2331720"/>
          </a:xfrm>
        </p:grpSpPr>
        <p:sp>
          <p:nvSpPr>
            <p:cNvPr id="6" name="Shape 4"/>
            <p:cNvSpPr/>
            <p:nvPr/>
          </p:nvSpPr>
          <p:spPr>
            <a:xfrm>
              <a:off x="82296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hape 5"/>
            <p:cNvSpPr/>
            <p:nvPr/>
          </p:nvSpPr>
          <p:spPr>
            <a:xfrm>
              <a:off x="822960" y="2880360"/>
              <a:ext cx="3419856" cy="82296"/>
            </a:xfrm>
            <a:prstGeom prst="rect">
              <a:avLst/>
            </a:prstGeom>
            <a:solidFill>
              <a:srgbClr val="A6CE3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B79CFE3E-5B87-1F76-83C6-8EBAE5E7EAD6}"/>
              </a:ext>
            </a:extLst>
          </p:cNvPr>
          <p:cNvGrpSpPr/>
          <p:nvPr/>
        </p:nvGrpSpPr>
        <p:grpSpPr>
          <a:xfrm>
            <a:off x="4526280" y="2135124"/>
            <a:ext cx="3419856" cy="2331720"/>
            <a:chOff x="4572000" y="2880360"/>
            <a:chExt cx="3419856" cy="2331720"/>
          </a:xfrm>
        </p:grpSpPr>
        <p:sp>
          <p:nvSpPr>
            <p:cNvPr id="12" name="Shape 10"/>
            <p:cNvSpPr/>
            <p:nvPr/>
          </p:nvSpPr>
          <p:spPr>
            <a:xfrm>
              <a:off x="457200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Shape 11"/>
            <p:cNvSpPr/>
            <p:nvPr/>
          </p:nvSpPr>
          <p:spPr>
            <a:xfrm>
              <a:off x="4572000" y="2880360"/>
              <a:ext cx="3419856" cy="82296"/>
            </a:xfrm>
            <a:prstGeom prst="rect">
              <a:avLst/>
            </a:prstGeom>
            <a:solidFill>
              <a:srgbClr val="A6CE3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26" name="Group 25">
            <a:extLst>
              <a:ext uri="{FF2B5EF4-FFF2-40B4-BE49-F238E27FC236}">
                <a16:creationId xmlns:a16="http://schemas.microsoft.com/office/drawing/2014/main" id="{6C8406AE-3704-AFD9-4D06-676DBC1E48BE}"/>
              </a:ext>
            </a:extLst>
          </p:cNvPr>
          <p:cNvGrpSpPr/>
          <p:nvPr/>
        </p:nvGrpSpPr>
        <p:grpSpPr>
          <a:xfrm>
            <a:off x="8190738" y="2135124"/>
            <a:ext cx="3419856" cy="2331720"/>
            <a:chOff x="8321040" y="2880360"/>
            <a:chExt cx="3419856" cy="2331720"/>
          </a:xfrm>
        </p:grpSpPr>
        <p:sp>
          <p:nvSpPr>
            <p:cNvPr id="18" name="Shape 16"/>
            <p:cNvSpPr/>
            <p:nvPr/>
          </p:nvSpPr>
          <p:spPr>
            <a:xfrm>
              <a:off x="8321040" y="2880360"/>
              <a:ext cx="3419856" cy="2331720"/>
            </a:xfrm>
            <a:prstGeom prst="rect">
              <a:avLst/>
            </a:prstGeom>
            <a:solidFill>
              <a:srgbClr val="FFFFFF"/>
            </a:solidFill>
            <a:ln w="12700">
              <a:solidFill>
                <a:srgbClr val="F1E7D2"/>
              </a:solidFill>
              <a:prstDash val="solid"/>
            </a:ln>
            <a:effectLst>
              <a:outerShdw blurRad="101600" dist="38100" dir="8100000" algn="bl" rotWithShape="0">
                <a:srgbClr val="000000">
                  <a:alpha val="18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9" name="Shape 17"/>
            <p:cNvSpPr/>
            <p:nvPr/>
          </p:nvSpPr>
          <p:spPr>
            <a:xfrm>
              <a:off x="8321040" y="2880360"/>
              <a:ext cx="3419856" cy="82296"/>
            </a:xfrm>
            <a:prstGeom prst="rect">
              <a:avLst/>
            </a:prstGeom>
            <a:solidFill>
              <a:srgbClr val="A6CE3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27" name="Title 1">
            <a:extLst>
              <a:ext uri="{FF2B5EF4-FFF2-40B4-BE49-F238E27FC236}">
                <a16:creationId xmlns:a16="http://schemas.microsoft.com/office/drawing/2014/main" id="{05A2A00F-3785-40EB-57B0-FA67F7769153}"/>
              </a:ext>
            </a:extLst>
          </p:cNvPr>
          <p:cNvSpPr>
            <a:spLocks noGrp="1"/>
          </p:cNvSpPr>
          <p:nvPr>
            <p:ph type="title"/>
          </p:nvPr>
        </p:nvSpPr>
        <p:spPr>
          <a:xfrm>
            <a:off x="822960" y="365125"/>
            <a:ext cx="10530840" cy="1325563"/>
          </a:xfrm>
        </p:spPr>
        <p:txBody>
          <a:bodyPr/>
          <a:lstStyle/>
          <a:p>
            <a:r>
              <a:rPr lang="en-US" sz="4500" dirty="0">
                <a:solidFill>
                  <a:srgbClr val="1430C0"/>
                </a:solidFill>
                <a:latin typeface="Ballinger"/>
              </a:rPr>
              <a:t>Readiness</a:t>
            </a:r>
          </a:p>
        </p:txBody>
      </p:sp>
      <p:sp>
        <p:nvSpPr>
          <p:cNvPr id="8" name="TextBox 7">
            <a:extLst>
              <a:ext uri="{FF2B5EF4-FFF2-40B4-BE49-F238E27FC236}">
                <a16:creationId xmlns:a16="http://schemas.microsoft.com/office/drawing/2014/main" id="{7D7932EC-545B-33AA-E3E2-AFEA16321B33}"/>
              </a:ext>
            </a:extLst>
          </p:cNvPr>
          <p:cNvSpPr txBox="1"/>
          <p:nvPr/>
        </p:nvSpPr>
        <p:spPr>
          <a:xfrm>
            <a:off x="4649724" y="2282425"/>
            <a:ext cx="3090672" cy="1261884"/>
          </a:xfrm>
          <a:prstGeom prst="rect">
            <a:avLst/>
          </a:prstGeom>
          <a:noFill/>
        </p:spPr>
        <p:txBody>
          <a:bodyPr wrap="square">
            <a:spAutoFit/>
          </a:bodyPr>
          <a:lstStyle/>
          <a:p>
            <a:pPr algn="ctr">
              <a:spcAft>
                <a:spcPts val="0"/>
              </a:spcAft>
            </a:pPr>
            <a:r>
              <a:rPr lang="en-US" sz="2200" b="1" dirty="0">
                <a:solidFill>
                  <a:srgbClr val="1430C0"/>
                </a:solidFill>
                <a:latin typeface="Ballinger"/>
              </a:rPr>
              <a:t>External</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Payers</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Regulatory Requirements</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Funders</a:t>
            </a:r>
          </a:p>
        </p:txBody>
      </p:sp>
      <p:sp>
        <p:nvSpPr>
          <p:cNvPr id="10" name="TextBox 9">
            <a:extLst>
              <a:ext uri="{FF2B5EF4-FFF2-40B4-BE49-F238E27FC236}">
                <a16:creationId xmlns:a16="http://schemas.microsoft.com/office/drawing/2014/main" id="{1C9A5061-A1F8-8054-8314-B57ACBFA6ED3}"/>
              </a:ext>
            </a:extLst>
          </p:cNvPr>
          <p:cNvSpPr txBox="1"/>
          <p:nvPr/>
        </p:nvSpPr>
        <p:spPr>
          <a:xfrm>
            <a:off x="967357" y="2282425"/>
            <a:ext cx="3090672" cy="1815882"/>
          </a:xfrm>
          <a:prstGeom prst="rect">
            <a:avLst/>
          </a:prstGeom>
          <a:noFill/>
        </p:spPr>
        <p:txBody>
          <a:bodyPr wrap="square">
            <a:spAutoFit/>
          </a:bodyPr>
          <a:lstStyle/>
          <a:p>
            <a:pPr indent="-228600" algn="ctr">
              <a:spcAft>
                <a:spcPts val="0"/>
              </a:spcAft>
            </a:pPr>
            <a:r>
              <a:rPr lang="en-US" sz="2200" b="1" dirty="0">
                <a:solidFill>
                  <a:srgbClr val="1430C0"/>
                </a:solidFill>
                <a:latin typeface="Ballinger"/>
              </a:rPr>
              <a:t>Internal</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Organizational Culture</a:t>
            </a:r>
          </a:p>
          <a:p>
            <a:pPr marL="2286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Leadership</a:t>
            </a:r>
          </a:p>
          <a:p>
            <a:pPr marL="2286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Staff</a:t>
            </a:r>
          </a:p>
          <a:p>
            <a:pPr marL="2286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Technology</a:t>
            </a:r>
          </a:p>
          <a:p>
            <a:pPr marL="2286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Communication</a:t>
            </a:r>
          </a:p>
        </p:txBody>
      </p:sp>
      <p:sp>
        <p:nvSpPr>
          <p:cNvPr id="14" name="TextBox 13">
            <a:extLst>
              <a:ext uri="{FF2B5EF4-FFF2-40B4-BE49-F238E27FC236}">
                <a16:creationId xmlns:a16="http://schemas.microsoft.com/office/drawing/2014/main" id="{CFE7F426-3239-51CA-6679-1CC20114C277}"/>
              </a:ext>
            </a:extLst>
          </p:cNvPr>
          <p:cNvSpPr txBox="1"/>
          <p:nvPr/>
        </p:nvSpPr>
        <p:spPr>
          <a:xfrm>
            <a:off x="8308852" y="2282425"/>
            <a:ext cx="3419856" cy="2339102"/>
          </a:xfrm>
          <a:prstGeom prst="rect">
            <a:avLst/>
          </a:prstGeom>
          <a:noFill/>
        </p:spPr>
        <p:txBody>
          <a:bodyPr wrap="square">
            <a:spAutoFit/>
          </a:bodyPr>
          <a:lstStyle/>
          <a:p>
            <a:pPr algn="ctr">
              <a:spcAft>
                <a:spcPts val="0"/>
              </a:spcAft>
            </a:pPr>
            <a:r>
              <a:rPr lang="en-US" sz="2200" b="1" dirty="0">
                <a:solidFill>
                  <a:srgbClr val="1430C0"/>
                </a:solidFill>
                <a:latin typeface="Ballinger"/>
              </a:rPr>
              <a:t>Financial</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Expenses</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Revenue</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Debt</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Cash Burn Rate</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Cash on Hand</a:t>
            </a:r>
          </a:p>
          <a:p>
            <a:pPr marL="457200" indent="-457200" algn="l">
              <a:spcAft>
                <a:spcPts val="0"/>
              </a:spcAft>
              <a:buClr>
                <a:srgbClr val="1430C0"/>
              </a:buClr>
              <a:buFont typeface="Arial" panose="020B0604020202020204" pitchFamily="34" charset="0"/>
              <a:buChar char="•"/>
            </a:pPr>
            <a:r>
              <a:rPr lang="en-US" dirty="0">
                <a:solidFill>
                  <a:schemeClr val="tx1">
                    <a:lumMod val="75000"/>
                    <a:lumOff val="25000"/>
                  </a:schemeClr>
                </a:solidFill>
                <a:latin typeface="Ballinger"/>
              </a:rPr>
              <a:t>Projections and Forecasting</a:t>
            </a:r>
          </a:p>
          <a:p>
            <a:pPr marL="457200" indent="-457200" algn="l">
              <a:spcAft>
                <a:spcPts val="0"/>
              </a:spcAft>
              <a:buClr>
                <a:srgbClr val="00847D"/>
              </a:buClr>
              <a:buFont typeface="Arial" panose="020B0604020202020204" pitchFamily="34" charset="0"/>
              <a:buChar char="•"/>
            </a:pPr>
            <a:endParaRPr lang="en-US" sz="1600" dirty="0">
              <a:latin typeface="+mn-lt"/>
            </a:endParaRPr>
          </a:p>
        </p:txBody>
      </p:sp>
      <p:pic>
        <p:nvPicPr>
          <p:cNvPr id="16" name="Picture 15" descr="White background with blue text reading &quot;PCDC | Primary Care Development Corporation&quot;">
            <a:extLst>
              <a:ext uri="{FF2B5EF4-FFF2-40B4-BE49-F238E27FC236}">
                <a16:creationId xmlns:a16="http://schemas.microsoft.com/office/drawing/2014/main" id="{39772B25-A7CA-91C1-9B0A-F229462A7CE6}"/>
              </a:ext>
            </a:extLst>
          </p:cNvPr>
          <p:cNvPicPr>
            <a:picLocks noChangeAspect="1"/>
          </p:cNvPicPr>
          <p:nvPr/>
        </p:nvPicPr>
        <p:blipFill>
          <a:blip r:embed="rId3"/>
          <a:stretch>
            <a:fillRect/>
          </a:stretch>
        </p:blipFill>
        <p:spPr>
          <a:xfrm>
            <a:off x="9084117" y="5587034"/>
            <a:ext cx="4737016" cy="371889"/>
          </a:xfrm>
          <a:prstGeom prst="rect">
            <a:avLst/>
          </a:prstGeom>
        </p:spPr>
      </p:pic>
      <p:sp>
        <p:nvSpPr>
          <p:cNvPr id="20" name="TextBox 19">
            <a:extLst>
              <a:ext uri="{FF2B5EF4-FFF2-40B4-BE49-F238E27FC236}">
                <a16:creationId xmlns:a16="http://schemas.microsoft.com/office/drawing/2014/main" id="{C5F4E1F3-82A9-7A09-AF07-553C90A89E22}"/>
              </a:ext>
            </a:extLst>
          </p:cNvPr>
          <p:cNvSpPr txBox="1"/>
          <p:nvPr/>
        </p:nvSpPr>
        <p:spPr>
          <a:xfrm>
            <a:off x="822960" y="4531849"/>
            <a:ext cx="6917436" cy="215444"/>
          </a:xfrm>
          <a:prstGeom prst="rect">
            <a:avLst/>
          </a:prstGeom>
          <a:noFill/>
        </p:spPr>
        <p:txBody>
          <a:bodyPr wrap="square">
            <a:spAutoFit/>
          </a:bodyPr>
          <a:lstStyle/>
          <a:p>
            <a:r>
              <a:rPr lang="en-US" sz="800" b="0" i="0" dirty="0">
                <a:solidFill>
                  <a:srgbClr val="000000"/>
                </a:solidFill>
                <a:effectLst/>
                <a:latin typeface="Ballinger"/>
              </a:rPr>
              <a:t>Source: </a:t>
            </a:r>
            <a:r>
              <a:rPr lang="en-US" sz="800" dirty="0">
                <a:latin typeface="Ballinger"/>
              </a:rPr>
              <a:t>Ternay, J. (2019). </a:t>
            </a:r>
            <a:r>
              <a:rPr lang="en-US" sz="800" i="1" dirty="0">
                <a:latin typeface="Ballinger"/>
              </a:rPr>
              <a:t>Roadmaps to Value-Based Profitability:  A Practice Transformation Guide</a:t>
            </a:r>
            <a:r>
              <a:rPr lang="en-US" sz="800" dirty="0">
                <a:latin typeface="Ballinger"/>
              </a:rPr>
              <a:t>. Medical Group Management Association.</a:t>
            </a:r>
          </a:p>
        </p:txBody>
      </p:sp>
    </p:spTree>
    <p:extLst>
      <p:ext uri="{BB962C8B-B14F-4D97-AF65-F5344CB8AC3E}">
        <p14:creationId xmlns:p14="http://schemas.microsoft.com/office/powerpoint/2010/main" val="3608367790"/>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5E252-E812-FF64-E674-468DBDD70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8F02E5-B6D7-2E3A-51DD-C6DD55A8AFF3}"/>
              </a:ext>
            </a:extLst>
          </p:cNvPr>
          <p:cNvSpPr>
            <a:spLocks noGrp="1"/>
          </p:cNvSpPr>
          <p:nvPr>
            <p:ph type="title"/>
          </p:nvPr>
        </p:nvSpPr>
        <p:spPr>
          <a:xfrm>
            <a:off x="754144" y="250535"/>
            <a:ext cx="10599656" cy="1325563"/>
          </a:xfrm>
        </p:spPr>
        <p:txBody>
          <a:bodyPr anchor="ctr">
            <a:normAutofit/>
          </a:bodyPr>
          <a:lstStyle/>
          <a:p>
            <a:pPr algn="ctr"/>
            <a:r>
              <a:rPr lang="en-US" sz="4500" dirty="0">
                <a:solidFill>
                  <a:srgbClr val="1430C0"/>
                </a:solidFill>
                <a:latin typeface="Ballinger"/>
              </a:rPr>
              <a:t>Partnership</a:t>
            </a:r>
          </a:p>
        </p:txBody>
      </p:sp>
      <p:sp>
        <p:nvSpPr>
          <p:cNvPr id="3" name="Content Placeholder 2">
            <a:extLst>
              <a:ext uri="{FF2B5EF4-FFF2-40B4-BE49-F238E27FC236}">
                <a16:creationId xmlns:a16="http://schemas.microsoft.com/office/drawing/2014/main" id="{DB6F79C6-8A5D-57FB-FED8-6872A96B2F69}"/>
              </a:ext>
            </a:extLst>
          </p:cNvPr>
          <p:cNvSpPr>
            <a:spLocks noGrp="1"/>
          </p:cNvSpPr>
          <p:nvPr>
            <p:ph sz="quarter" idx="10"/>
          </p:nvPr>
        </p:nvSpPr>
        <p:spPr>
          <a:xfrm>
            <a:off x="246888" y="1260974"/>
            <a:ext cx="10962420" cy="4326059"/>
          </a:xfrm>
        </p:spPr>
        <p:txBody>
          <a:bodyPr>
            <a:normAutofit/>
          </a:bodyPr>
          <a:lstStyle/>
          <a:p>
            <a:pPr marL="0" indent="0">
              <a:buClr>
                <a:srgbClr val="00847D"/>
              </a:buClr>
              <a:buNone/>
            </a:pPr>
            <a:r>
              <a:rPr lang="en-US" sz="2600" b="1" dirty="0">
                <a:solidFill>
                  <a:srgbClr val="1430C0"/>
                </a:solidFill>
                <a:latin typeface="Ballinger"/>
              </a:rPr>
              <a:t>Factors that influence partnership: </a:t>
            </a:r>
          </a:p>
          <a:p>
            <a:pPr lvl="1">
              <a:buClr>
                <a:srgbClr val="1430C0"/>
              </a:buClr>
            </a:pPr>
            <a:r>
              <a:rPr lang="en-US" sz="2400" dirty="0">
                <a:solidFill>
                  <a:schemeClr val="tx1">
                    <a:lumMod val="75000"/>
                    <a:lumOff val="25000"/>
                  </a:schemeClr>
                </a:solidFill>
                <a:latin typeface="Ballinger"/>
              </a:rPr>
              <a:t>Mission Alignment</a:t>
            </a:r>
          </a:p>
          <a:p>
            <a:pPr lvl="1">
              <a:buClr>
                <a:srgbClr val="1430C0"/>
              </a:buClr>
            </a:pPr>
            <a:r>
              <a:rPr lang="en-US" sz="2400" dirty="0">
                <a:solidFill>
                  <a:schemeClr val="tx1">
                    <a:lumMod val="75000"/>
                    <a:lumOff val="25000"/>
                  </a:schemeClr>
                </a:solidFill>
                <a:latin typeface="Ballinger"/>
              </a:rPr>
              <a:t>Value Alignment</a:t>
            </a:r>
          </a:p>
          <a:p>
            <a:pPr lvl="1">
              <a:buClr>
                <a:srgbClr val="1430C0"/>
              </a:buClr>
            </a:pPr>
            <a:r>
              <a:rPr lang="en-US" sz="2400" dirty="0">
                <a:solidFill>
                  <a:schemeClr val="tx1">
                    <a:lumMod val="75000"/>
                    <a:lumOff val="25000"/>
                  </a:schemeClr>
                </a:solidFill>
                <a:latin typeface="Ballinger"/>
              </a:rPr>
              <a:t>Accountability</a:t>
            </a:r>
          </a:p>
          <a:p>
            <a:pPr lvl="1">
              <a:buClr>
                <a:srgbClr val="1430C0"/>
              </a:buClr>
            </a:pPr>
            <a:r>
              <a:rPr lang="en-US" sz="2400" dirty="0">
                <a:solidFill>
                  <a:schemeClr val="tx1">
                    <a:lumMod val="75000"/>
                    <a:lumOff val="25000"/>
                  </a:schemeClr>
                </a:solidFill>
                <a:latin typeface="Ballinger"/>
              </a:rPr>
              <a:t>Organizational Culture</a:t>
            </a:r>
          </a:p>
          <a:p>
            <a:pPr lvl="1">
              <a:buClr>
                <a:srgbClr val="1430C0"/>
              </a:buClr>
            </a:pPr>
            <a:r>
              <a:rPr lang="en-US" sz="2400" dirty="0">
                <a:solidFill>
                  <a:schemeClr val="tx1">
                    <a:lumMod val="75000"/>
                    <a:lumOff val="25000"/>
                  </a:schemeClr>
                </a:solidFill>
                <a:latin typeface="Ballinger"/>
              </a:rPr>
              <a:t>Community Connection</a:t>
            </a:r>
          </a:p>
          <a:p>
            <a:pPr marL="0" indent="0">
              <a:buClr>
                <a:srgbClr val="00847D"/>
              </a:buClr>
              <a:buNone/>
            </a:pPr>
            <a:r>
              <a:rPr lang="en-US" sz="2400" b="1" dirty="0">
                <a:solidFill>
                  <a:srgbClr val="1430C0"/>
                </a:solidFill>
                <a:latin typeface="Ballinger"/>
              </a:rPr>
              <a:t>Lessons learned: </a:t>
            </a:r>
          </a:p>
          <a:p>
            <a:pPr lvl="1">
              <a:buClr>
                <a:srgbClr val="1430C0"/>
              </a:buClr>
            </a:pPr>
            <a:r>
              <a:rPr lang="en-US" sz="2400" dirty="0">
                <a:solidFill>
                  <a:schemeClr val="tx1">
                    <a:lumMod val="75000"/>
                    <a:lumOff val="25000"/>
                  </a:schemeClr>
                </a:solidFill>
                <a:latin typeface="Ballinger"/>
              </a:rPr>
              <a:t>Foster formal and informal communication</a:t>
            </a:r>
          </a:p>
          <a:p>
            <a:pPr lvl="1">
              <a:buClr>
                <a:srgbClr val="1430C0"/>
              </a:buClr>
            </a:pPr>
            <a:r>
              <a:rPr lang="en-US" sz="2400" dirty="0">
                <a:solidFill>
                  <a:schemeClr val="tx1">
                    <a:lumMod val="75000"/>
                    <a:lumOff val="25000"/>
                  </a:schemeClr>
                </a:solidFill>
                <a:latin typeface="Ballinger"/>
              </a:rPr>
              <a:t>Explore existing workflows and service offerings</a:t>
            </a:r>
          </a:p>
          <a:p>
            <a:pPr lvl="1">
              <a:buClr>
                <a:srgbClr val="1430C0"/>
              </a:buClr>
            </a:pPr>
            <a:r>
              <a:rPr lang="en-US" sz="2400" dirty="0">
                <a:solidFill>
                  <a:schemeClr val="tx1">
                    <a:lumMod val="75000"/>
                    <a:lumOff val="25000"/>
                  </a:schemeClr>
                </a:solidFill>
                <a:latin typeface="Ballinger"/>
              </a:rPr>
              <a:t>Bring the team together </a:t>
            </a:r>
          </a:p>
          <a:p>
            <a:pPr marL="457200" lvl="1" indent="0">
              <a:buNone/>
            </a:pPr>
            <a:endParaRPr lang="en-US" dirty="0"/>
          </a:p>
          <a:p>
            <a:endParaRPr lang="en-US" dirty="0"/>
          </a:p>
        </p:txBody>
      </p:sp>
      <p:pic>
        <p:nvPicPr>
          <p:cNvPr id="5" name="Picture 4" descr="Group of people standing in front of a presentation slide titled “Integrated Care Concept Planning: Colonial Behavioral Health and Southern Virginia Health System,” dated April 16, 2025.">
            <a:extLst>
              <a:ext uri="{FF2B5EF4-FFF2-40B4-BE49-F238E27FC236}">
                <a16:creationId xmlns:a16="http://schemas.microsoft.com/office/drawing/2014/main" id="{3A808314-4BCD-963E-E42A-93BDC2A91A6E}"/>
              </a:ext>
            </a:extLst>
          </p:cNvPr>
          <p:cNvPicPr>
            <a:picLocks noChangeAspect="1"/>
          </p:cNvPicPr>
          <p:nvPr/>
        </p:nvPicPr>
        <p:blipFill>
          <a:blip r:embed="rId3"/>
          <a:stretch>
            <a:fillRect/>
          </a:stretch>
        </p:blipFill>
        <p:spPr>
          <a:xfrm>
            <a:off x="7866781" y="1432281"/>
            <a:ext cx="3835620" cy="3983444"/>
          </a:xfrm>
          <a:prstGeom prst="rect">
            <a:avLst/>
          </a:prstGeom>
        </p:spPr>
      </p:pic>
      <p:pic>
        <p:nvPicPr>
          <p:cNvPr id="11" name="Picture 10" descr="White background with blue text reading &quot;PCDC | Primary Care Development Corporation&quot;">
            <a:extLst>
              <a:ext uri="{FF2B5EF4-FFF2-40B4-BE49-F238E27FC236}">
                <a16:creationId xmlns:a16="http://schemas.microsoft.com/office/drawing/2014/main" id="{D7CA33F8-4BBC-F7DA-2EF3-BBD91F8A18A2}"/>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163562161"/>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73E50-0076-411E-1B62-755A4AE27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FF04B-14F1-58B4-8777-B0F615B0A85A}"/>
              </a:ext>
            </a:extLst>
          </p:cNvPr>
          <p:cNvSpPr>
            <a:spLocks noGrp="1"/>
          </p:cNvSpPr>
          <p:nvPr>
            <p:ph type="title"/>
          </p:nvPr>
        </p:nvSpPr>
        <p:spPr/>
        <p:txBody>
          <a:bodyPr anchor="ctr">
            <a:normAutofit/>
          </a:bodyPr>
          <a:lstStyle/>
          <a:p>
            <a:pPr algn="ctr"/>
            <a:r>
              <a:rPr lang="en-US" sz="4500" dirty="0">
                <a:solidFill>
                  <a:srgbClr val="1430C0"/>
                </a:solidFill>
                <a:latin typeface="Ballinger"/>
              </a:rPr>
              <a:t>Visioning</a:t>
            </a:r>
          </a:p>
        </p:txBody>
      </p:sp>
      <p:sp>
        <p:nvSpPr>
          <p:cNvPr id="3" name="Content Placeholder 2">
            <a:extLst>
              <a:ext uri="{FF2B5EF4-FFF2-40B4-BE49-F238E27FC236}">
                <a16:creationId xmlns:a16="http://schemas.microsoft.com/office/drawing/2014/main" id="{0A159569-943C-8061-8E52-3AD555E671D6}"/>
              </a:ext>
            </a:extLst>
          </p:cNvPr>
          <p:cNvSpPr>
            <a:spLocks noGrp="1"/>
          </p:cNvSpPr>
          <p:nvPr>
            <p:ph sz="quarter" idx="10"/>
          </p:nvPr>
        </p:nvSpPr>
        <p:spPr>
          <a:xfrm>
            <a:off x="548640" y="1481327"/>
            <a:ext cx="10805160" cy="4477595"/>
          </a:xfrm>
        </p:spPr>
        <p:txBody>
          <a:bodyPr vert="horz" lIns="91440" tIns="45720" rIns="91440" bIns="45720" rtlCol="0" anchor="t">
            <a:normAutofit fontScale="25000" lnSpcReduction="20000"/>
          </a:bodyPr>
          <a:lstStyle/>
          <a:p>
            <a:pPr marL="0" indent="0">
              <a:buClr>
                <a:srgbClr val="00847D"/>
              </a:buClr>
              <a:buNone/>
            </a:pPr>
            <a:r>
              <a:rPr lang="en-US" sz="8000" b="1" dirty="0">
                <a:solidFill>
                  <a:srgbClr val="1430C0"/>
                </a:solidFill>
                <a:latin typeface="Ballinger"/>
              </a:rPr>
              <a:t>What does integrated care mean to me? </a:t>
            </a:r>
          </a:p>
          <a:p>
            <a:pPr lvl="1">
              <a:buClr>
                <a:srgbClr val="1430C0"/>
              </a:buClr>
            </a:pPr>
            <a:r>
              <a:rPr lang="en-US" sz="8000" dirty="0">
                <a:solidFill>
                  <a:schemeClr val="tx1">
                    <a:lumMod val="75000"/>
                    <a:lumOff val="25000"/>
                  </a:schemeClr>
                </a:solidFill>
                <a:latin typeface="Ballinger"/>
              </a:rPr>
              <a:t>“It’s like Walmart. You can get everything you need in one place.”</a:t>
            </a:r>
          </a:p>
          <a:p>
            <a:pPr lvl="1">
              <a:buClr>
                <a:srgbClr val="1430C0"/>
              </a:buClr>
            </a:pPr>
            <a:r>
              <a:rPr lang="en-US" sz="8000" dirty="0">
                <a:solidFill>
                  <a:schemeClr val="tx1">
                    <a:lumMod val="75000"/>
                    <a:lumOff val="25000"/>
                  </a:schemeClr>
                </a:solidFill>
                <a:latin typeface="Ballinger"/>
              </a:rPr>
              <a:t>“It’s fluid, everything should flow seamlessly.”</a:t>
            </a:r>
          </a:p>
          <a:p>
            <a:pPr lvl="1">
              <a:buClr>
                <a:srgbClr val="1430C0"/>
              </a:buClr>
            </a:pPr>
            <a:r>
              <a:rPr lang="en-US" sz="8000" dirty="0">
                <a:solidFill>
                  <a:schemeClr val="tx1">
                    <a:lumMod val="75000"/>
                    <a:lumOff val="25000"/>
                  </a:schemeClr>
                </a:solidFill>
                <a:latin typeface="Ballinger"/>
              </a:rPr>
              <a:t>“It shouldn’t be disjointed.”</a:t>
            </a:r>
          </a:p>
          <a:p>
            <a:pPr lvl="1">
              <a:buClr>
                <a:srgbClr val="1430C0"/>
              </a:buClr>
            </a:pPr>
            <a:r>
              <a:rPr lang="en-US" sz="8000" dirty="0">
                <a:solidFill>
                  <a:schemeClr val="tx1">
                    <a:lumMod val="75000"/>
                    <a:lumOff val="25000"/>
                  </a:schemeClr>
                </a:solidFill>
                <a:latin typeface="Ballinger"/>
              </a:rPr>
              <a:t>“You can’t heal the body without healing the mind.”</a:t>
            </a:r>
          </a:p>
          <a:p>
            <a:pPr marL="457200" lvl="1" indent="0">
              <a:buClr>
                <a:srgbClr val="00847D"/>
              </a:buClr>
              <a:buNone/>
            </a:pPr>
            <a:endParaRPr lang="en-US" sz="8000" dirty="0">
              <a:latin typeface="Ballinger"/>
            </a:endParaRPr>
          </a:p>
          <a:p>
            <a:pPr marL="0" indent="0">
              <a:buClr>
                <a:srgbClr val="00847D"/>
              </a:buClr>
              <a:buNone/>
            </a:pPr>
            <a:r>
              <a:rPr lang="en-US" sz="8000" b="1" dirty="0">
                <a:solidFill>
                  <a:srgbClr val="1430C0"/>
                </a:solidFill>
                <a:latin typeface="Ballinger"/>
              </a:rPr>
              <a:t>What does integrated care mean to patients, clients, and our community? </a:t>
            </a:r>
          </a:p>
          <a:p>
            <a:pPr lvl="1">
              <a:buClr>
                <a:srgbClr val="1430C0"/>
              </a:buClr>
            </a:pPr>
            <a:r>
              <a:rPr lang="en-US" sz="8000" dirty="0">
                <a:solidFill>
                  <a:schemeClr val="tx1">
                    <a:lumMod val="75000"/>
                    <a:lumOff val="25000"/>
                  </a:schemeClr>
                </a:solidFill>
                <a:latin typeface="Ballinger"/>
              </a:rPr>
              <a:t>“Building relationships throughout a person’s life will ensure they get the help they need before they are in crisis.”</a:t>
            </a:r>
          </a:p>
          <a:p>
            <a:pPr lvl="1">
              <a:buClr>
                <a:srgbClr val="1430C0"/>
              </a:buClr>
            </a:pPr>
            <a:r>
              <a:rPr lang="en-US" sz="8000" dirty="0">
                <a:solidFill>
                  <a:schemeClr val="tx1">
                    <a:lumMod val="75000"/>
                    <a:lumOff val="25000"/>
                  </a:schemeClr>
                </a:solidFill>
                <a:latin typeface="Ballinger"/>
              </a:rPr>
              <a:t>“No wrong door, regardless of whether the person needs psychosocial supports or medical care.”</a:t>
            </a:r>
          </a:p>
          <a:p>
            <a:pPr lvl="1">
              <a:buClr>
                <a:srgbClr val="1430C0"/>
              </a:buClr>
            </a:pPr>
            <a:r>
              <a:rPr lang="en-US" sz="8000" dirty="0">
                <a:solidFill>
                  <a:schemeClr val="tx1">
                    <a:lumMod val="75000"/>
                    <a:lumOff val="25000"/>
                  </a:schemeClr>
                </a:solidFill>
                <a:latin typeface="Ballinger"/>
              </a:rPr>
              <a:t>“Allows you to think outside of the box.”</a:t>
            </a:r>
          </a:p>
          <a:p>
            <a:pPr lvl="1">
              <a:buClr>
                <a:srgbClr val="1430C0"/>
              </a:buClr>
            </a:pPr>
            <a:r>
              <a:rPr lang="en-US" sz="8000" dirty="0">
                <a:solidFill>
                  <a:schemeClr val="tx1">
                    <a:lumMod val="75000"/>
                    <a:lumOff val="25000"/>
                  </a:schemeClr>
                </a:solidFill>
                <a:latin typeface="Ballinger"/>
              </a:rPr>
              <a:t>“Everyone is coming from a position of healing.”</a:t>
            </a:r>
          </a:p>
          <a:p>
            <a:pPr marL="0" indent="0">
              <a:buClr>
                <a:srgbClr val="00847D"/>
              </a:buClr>
              <a:buNone/>
            </a:pPr>
            <a:r>
              <a:rPr lang="en-US" sz="8000" b="1" dirty="0">
                <a:solidFill>
                  <a:srgbClr val="1430C0"/>
                </a:solidFill>
                <a:latin typeface="Ballinger"/>
              </a:rPr>
              <a:t>Lessons learned: </a:t>
            </a:r>
          </a:p>
          <a:p>
            <a:pPr lvl="1">
              <a:buClr>
                <a:srgbClr val="1430C0"/>
              </a:buClr>
            </a:pPr>
            <a:r>
              <a:rPr lang="en-US" sz="8000" dirty="0">
                <a:solidFill>
                  <a:schemeClr val="tx1">
                    <a:lumMod val="75000"/>
                    <a:lumOff val="25000"/>
                  </a:schemeClr>
                </a:solidFill>
                <a:latin typeface="Ballinger"/>
              </a:rPr>
              <a:t>Set clear expectations around integrated care and associated roles.</a:t>
            </a:r>
          </a:p>
          <a:p>
            <a:pPr marL="457200" lvl="1" indent="0">
              <a:buNone/>
            </a:pPr>
            <a:endParaRPr lang="en-US" dirty="0"/>
          </a:p>
          <a:p>
            <a:endParaRPr lang="en-US" dirty="0"/>
          </a:p>
        </p:txBody>
      </p:sp>
      <p:pic>
        <p:nvPicPr>
          <p:cNvPr id="8" name="Picture 7">
            <a:extLst>
              <a:ext uri="{FF2B5EF4-FFF2-40B4-BE49-F238E27FC236}">
                <a16:creationId xmlns:a16="http://schemas.microsoft.com/office/drawing/2014/main" id="{DD029554-13C1-CCAC-9890-1BE585DA50F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84117" y="1481326"/>
            <a:ext cx="1675323" cy="1675323"/>
          </a:xfrm>
          <a:prstGeom prst="rect">
            <a:avLst/>
          </a:prstGeom>
        </p:spPr>
      </p:pic>
      <p:pic>
        <p:nvPicPr>
          <p:cNvPr id="9" name="Picture 8" descr="White background with blue text reading &quot;PCDC | Primary Care Development Corporation&quot;">
            <a:extLst>
              <a:ext uri="{FF2B5EF4-FFF2-40B4-BE49-F238E27FC236}">
                <a16:creationId xmlns:a16="http://schemas.microsoft.com/office/drawing/2014/main" id="{D2C7D9B6-415A-D0EC-069E-5583E1DC04F8}"/>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220536754"/>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4D204E-E250-B64A-2EE2-2B4CC2E9F3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A5C547-6A26-B9A7-47EF-6D51CC796574}"/>
              </a:ext>
            </a:extLst>
          </p:cNvPr>
          <p:cNvSpPr>
            <a:spLocks noGrp="1"/>
          </p:cNvSpPr>
          <p:nvPr>
            <p:ph type="title"/>
          </p:nvPr>
        </p:nvSpPr>
        <p:spPr/>
        <p:txBody>
          <a:bodyPr anchor="ctr">
            <a:normAutofit/>
          </a:bodyPr>
          <a:lstStyle/>
          <a:p>
            <a:pPr algn="ctr"/>
            <a:r>
              <a:rPr lang="en-US" sz="4500" dirty="0">
                <a:solidFill>
                  <a:srgbClr val="1430C0"/>
                </a:solidFill>
                <a:latin typeface="Ballinger"/>
              </a:rPr>
              <a:t>Communication</a:t>
            </a:r>
          </a:p>
        </p:txBody>
      </p:sp>
      <p:sp>
        <p:nvSpPr>
          <p:cNvPr id="3" name="Content Placeholder 2">
            <a:extLst>
              <a:ext uri="{FF2B5EF4-FFF2-40B4-BE49-F238E27FC236}">
                <a16:creationId xmlns:a16="http://schemas.microsoft.com/office/drawing/2014/main" id="{5DB890AF-C60A-6224-4189-4C37B53AA8EC}"/>
              </a:ext>
            </a:extLst>
          </p:cNvPr>
          <p:cNvSpPr>
            <a:spLocks noGrp="1"/>
          </p:cNvSpPr>
          <p:nvPr>
            <p:ph sz="quarter" idx="10"/>
          </p:nvPr>
        </p:nvSpPr>
        <p:spPr>
          <a:xfrm>
            <a:off x="571264" y="1690688"/>
            <a:ext cx="10599656" cy="3633030"/>
          </a:xfrm>
        </p:spPr>
        <p:txBody>
          <a:bodyPr>
            <a:normAutofit/>
          </a:bodyPr>
          <a:lstStyle/>
          <a:p>
            <a:pPr marL="0" indent="0">
              <a:buClr>
                <a:srgbClr val="00847D"/>
              </a:buClr>
              <a:buNone/>
            </a:pPr>
            <a:r>
              <a:rPr lang="en-US" sz="2600" b="1" dirty="0">
                <a:solidFill>
                  <a:srgbClr val="1430C0"/>
                </a:solidFill>
                <a:latin typeface="Ballinger"/>
              </a:rPr>
              <a:t>Factors that influence communication: </a:t>
            </a:r>
          </a:p>
          <a:p>
            <a:pPr lvl="1">
              <a:buClr>
                <a:srgbClr val="1430C0"/>
              </a:buClr>
            </a:pPr>
            <a:r>
              <a:rPr lang="en-US" sz="2400" dirty="0">
                <a:solidFill>
                  <a:schemeClr val="tx1">
                    <a:lumMod val="75000"/>
                    <a:lumOff val="25000"/>
                  </a:schemeClr>
                </a:solidFill>
                <a:latin typeface="Ballinger"/>
              </a:rPr>
              <a:t>Education + Training</a:t>
            </a:r>
          </a:p>
          <a:p>
            <a:pPr lvl="1">
              <a:buClr>
                <a:srgbClr val="1430C0"/>
              </a:buClr>
            </a:pPr>
            <a:r>
              <a:rPr lang="en-US" sz="2400" dirty="0">
                <a:solidFill>
                  <a:schemeClr val="tx1">
                    <a:lumMod val="75000"/>
                    <a:lumOff val="25000"/>
                  </a:schemeClr>
                </a:solidFill>
                <a:latin typeface="Ballinger"/>
              </a:rPr>
              <a:t>Geography</a:t>
            </a:r>
          </a:p>
          <a:p>
            <a:pPr lvl="1">
              <a:buClr>
                <a:srgbClr val="1430C0"/>
              </a:buClr>
            </a:pPr>
            <a:r>
              <a:rPr lang="en-US" sz="2400" dirty="0">
                <a:solidFill>
                  <a:schemeClr val="tx1">
                    <a:lumMod val="75000"/>
                    <a:lumOff val="25000"/>
                  </a:schemeClr>
                </a:solidFill>
                <a:latin typeface="Ballinger"/>
              </a:rPr>
              <a:t>Social Networks</a:t>
            </a:r>
          </a:p>
          <a:p>
            <a:pPr lvl="1">
              <a:buClr>
                <a:srgbClr val="1430C0"/>
              </a:buClr>
            </a:pPr>
            <a:r>
              <a:rPr lang="en-US" sz="2400" dirty="0">
                <a:solidFill>
                  <a:schemeClr val="tx1">
                    <a:lumMod val="75000"/>
                    <a:lumOff val="25000"/>
                  </a:schemeClr>
                </a:solidFill>
                <a:latin typeface="Ballinger"/>
              </a:rPr>
              <a:t>Roles</a:t>
            </a:r>
          </a:p>
          <a:p>
            <a:pPr lvl="1">
              <a:buClr>
                <a:srgbClr val="1430C0"/>
              </a:buClr>
            </a:pPr>
            <a:r>
              <a:rPr lang="en-US" sz="2400" dirty="0">
                <a:solidFill>
                  <a:schemeClr val="tx1">
                    <a:lumMod val="75000"/>
                    <a:lumOff val="25000"/>
                  </a:schemeClr>
                </a:solidFill>
                <a:latin typeface="Ballinger"/>
              </a:rPr>
              <a:t>Past Experiences </a:t>
            </a:r>
          </a:p>
          <a:p>
            <a:pPr lvl="1">
              <a:buClr>
                <a:srgbClr val="1430C0"/>
              </a:buClr>
            </a:pPr>
            <a:r>
              <a:rPr lang="en-US" sz="2400" dirty="0">
                <a:solidFill>
                  <a:schemeClr val="tx1">
                    <a:lumMod val="75000"/>
                    <a:lumOff val="25000"/>
                  </a:schemeClr>
                </a:solidFill>
                <a:latin typeface="Ballinger"/>
              </a:rPr>
              <a:t>Processing Style</a:t>
            </a:r>
          </a:p>
          <a:p>
            <a:pPr marL="457200" lvl="1" indent="0">
              <a:buNone/>
            </a:pPr>
            <a:endParaRPr lang="en-US" dirty="0"/>
          </a:p>
          <a:p>
            <a:endParaRPr lang="en-US" dirty="0"/>
          </a:p>
        </p:txBody>
      </p:sp>
      <p:sp>
        <p:nvSpPr>
          <p:cNvPr id="9" name="Content Placeholder 8">
            <a:extLst>
              <a:ext uri="{FF2B5EF4-FFF2-40B4-BE49-F238E27FC236}">
                <a16:creationId xmlns:a16="http://schemas.microsoft.com/office/drawing/2014/main" id="{D3E427C8-0DBF-6334-6F6F-D5FD0924511F}"/>
              </a:ext>
            </a:extLst>
          </p:cNvPr>
          <p:cNvSpPr>
            <a:spLocks noGrp="1"/>
          </p:cNvSpPr>
          <p:nvPr>
            <p:ph sz="half" idx="4294967295"/>
          </p:nvPr>
        </p:nvSpPr>
        <p:spPr>
          <a:xfrm>
            <a:off x="6571488" y="1690688"/>
            <a:ext cx="5181600" cy="4351338"/>
          </a:xfrm>
        </p:spPr>
        <p:txBody>
          <a:bodyPr/>
          <a:lstStyle/>
          <a:p>
            <a:pPr marL="0" indent="0">
              <a:buClr>
                <a:srgbClr val="00847D"/>
              </a:buClr>
              <a:buNone/>
            </a:pPr>
            <a:r>
              <a:rPr lang="en-US" sz="2600" b="1" dirty="0">
                <a:solidFill>
                  <a:srgbClr val="1430C0"/>
                </a:solidFill>
                <a:latin typeface="Ballinger"/>
              </a:rPr>
              <a:t>Lessons learned: </a:t>
            </a:r>
          </a:p>
          <a:p>
            <a:pPr lvl="1">
              <a:buClr>
                <a:srgbClr val="1430C0"/>
              </a:buClr>
            </a:pPr>
            <a:r>
              <a:rPr lang="en-US" sz="2400" dirty="0">
                <a:solidFill>
                  <a:schemeClr val="tx1">
                    <a:lumMod val="75000"/>
                    <a:lumOff val="25000"/>
                  </a:schemeClr>
                </a:solidFill>
                <a:latin typeface="Ballinger"/>
              </a:rPr>
              <a:t>Center patients</a:t>
            </a:r>
          </a:p>
          <a:p>
            <a:pPr lvl="1">
              <a:buClr>
                <a:srgbClr val="1430C0"/>
              </a:buClr>
            </a:pPr>
            <a:r>
              <a:rPr lang="en-US" sz="2400" dirty="0">
                <a:solidFill>
                  <a:schemeClr val="tx1">
                    <a:lumMod val="75000"/>
                    <a:lumOff val="25000"/>
                  </a:schemeClr>
                </a:solidFill>
                <a:latin typeface="Ballinger"/>
              </a:rPr>
              <a:t>Lean into your organization’s vision for integrated care</a:t>
            </a:r>
          </a:p>
          <a:p>
            <a:pPr lvl="2">
              <a:buClr>
                <a:srgbClr val="1430C0"/>
              </a:buClr>
            </a:pPr>
            <a:r>
              <a:rPr lang="en-US" sz="2400" dirty="0">
                <a:solidFill>
                  <a:schemeClr val="tx1">
                    <a:lumMod val="75000"/>
                    <a:lumOff val="25000"/>
                  </a:schemeClr>
                </a:solidFill>
                <a:latin typeface="Ballinger"/>
              </a:rPr>
              <a:t>Say it loud, Say it often</a:t>
            </a:r>
          </a:p>
          <a:p>
            <a:pPr lvl="1">
              <a:buClr>
                <a:srgbClr val="1430C0"/>
              </a:buClr>
            </a:pPr>
            <a:r>
              <a:rPr lang="en-US" sz="2400" dirty="0">
                <a:solidFill>
                  <a:schemeClr val="tx1">
                    <a:lumMod val="75000"/>
                    <a:lumOff val="25000"/>
                  </a:schemeClr>
                </a:solidFill>
                <a:latin typeface="Ballinger"/>
              </a:rPr>
              <a:t>Create a formal feedback loop that engages leadership and team members</a:t>
            </a:r>
          </a:p>
          <a:p>
            <a:pPr lvl="1">
              <a:buClr>
                <a:srgbClr val="1430C0"/>
              </a:buClr>
            </a:pPr>
            <a:r>
              <a:rPr lang="en-US" sz="2400" dirty="0">
                <a:solidFill>
                  <a:schemeClr val="tx1">
                    <a:lumMod val="75000"/>
                    <a:lumOff val="25000"/>
                  </a:schemeClr>
                </a:solidFill>
                <a:latin typeface="Ballinger"/>
              </a:rPr>
              <a:t>Clearly outline expectations</a:t>
            </a:r>
          </a:p>
          <a:p>
            <a:pPr lvl="1">
              <a:buClr>
                <a:srgbClr val="00847D"/>
              </a:buClr>
            </a:pPr>
            <a:endParaRPr lang="en-US" sz="2400" dirty="0"/>
          </a:p>
          <a:p>
            <a:pPr lvl="1">
              <a:buClr>
                <a:srgbClr val="00847D"/>
              </a:buClr>
            </a:pPr>
            <a:endParaRPr lang="en-US" sz="2400" dirty="0"/>
          </a:p>
          <a:p>
            <a:endParaRPr lang="en-US" dirty="0"/>
          </a:p>
        </p:txBody>
      </p:sp>
      <p:pic>
        <p:nvPicPr>
          <p:cNvPr id="7" name="Picture 6" descr="White background with blue text reading &quot;PCDC | Primary Care Development Corporation&quot;">
            <a:extLst>
              <a:ext uri="{FF2B5EF4-FFF2-40B4-BE49-F238E27FC236}">
                <a16:creationId xmlns:a16="http://schemas.microsoft.com/office/drawing/2014/main" id="{62D57622-1598-897C-C3AF-D9F9B435966D}"/>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901362033"/>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058D4-6611-1928-B0D7-78DF7BCF94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0CD7F-BCEA-8941-DCBA-E1F545252BB5}"/>
              </a:ext>
            </a:extLst>
          </p:cNvPr>
          <p:cNvSpPr>
            <a:spLocks noGrp="1"/>
          </p:cNvSpPr>
          <p:nvPr>
            <p:ph type="title"/>
          </p:nvPr>
        </p:nvSpPr>
        <p:spPr/>
        <p:txBody>
          <a:bodyPr anchor="ctr">
            <a:normAutofit/>
          </a:bodyPr>
          <a:lstStyle/>
          <a:p>
            <a:pPr algn="ctr"/>
            <a:r>
              <a:rPr lang="en-US" sz="4500" dirty="0">
                <a:solidFill>
                  <a:srgbClr val="1430C0"/>
                </a:solidFill>
                <a:latin typeface="Ballinger"/>
              </a:rPr>
              <a:t>Communication - Scripting</a:t>
            </a:r>
          </a:p>
        </p:txBody>
      </p:sp>
      <p:pic>
        <p:nvPicPr>
          <p:cNvPr id="11" name="Picture 10" descr="Document titled “Colonial Behavioral Health and Southeastern Virginia Health Systems Integrated Care Services: Communicating Integrated Care.” It includes a script for a leadership team to introduce an integrated care model, describe the role of a Behavioral Health Consultant embedded in primary care, and explain how the approach supports coordinated, patient-centered care.">
            <a:extLst>
              <a:ext uri="{FF2B5EF4-FFF2-40B4-BE49-F238E27FC236}">
                <a16:creationId xmlns:a16="http://schemas.microsoft.com/office/drawing/2014/main" id="{4F9E4151-7AE6-960F-6967-EF3A19301629}"/>
              </a:ext>
            </a:extLst>
          </p:cNvPr>
          <p:cNvPicPr>
            <a:picLocks noChangeAspect="1"/>
          </p:cNvPicPr>
          <p:nvPr/>
        </p:nvPicPr>
        <p:blipFill>
          <a:blip r:embed="rId3"/>
          <a:stretch>
            <a:fillRect/>
          </a:stretch>
        </p:blipFill>
        <p:spPr>
          <a:xfrm>
            <a:off x="3727498" y="1391283"/>
            <a:ext cx="4737003" cy="4075434"/>
          </a:xfrm>
          <a:prstGeom prst="rect">
            <a:avLst/>
          </a:prstGeom>
        </p:spPr>
      </p:pic>
      <p:pic>
        <p:nvPicPr>
          <p:cNvPr id="8" name="Picture 7" descr="White background with blue text reading &quot;PCDC | Primary Care Development Corporation&quot;">
            <a:extLst>
              <a:ext uri="{FF2B5EF4-FFF2-40B4-BE49-F238E27FC236}">
                <a16:creationId xmlns:a16="http://schemas.microsoft.com/office/drawing/2014/main" id="{22BC8AB1-4925-CF68-23E1-1BF95C7841CB}"/>
              </a:ext>
            </a:extLst>
          </p:cNvPr>
          <p:cNvPicPr>
            <a:picLocks noChangeAspect="1"/>
          </p:cNvPicPr>
          <p:nvPr/>
        </p:nvPicPr>
        <p:blipFill>
          <a:blip r:embed="rId4"/>
          <a:stretch>
            <a:fillRect/>
          </a:stretch>
        </p:blipFill>
        <p:spPr>
          <a:xfrm>
            <a:off x="9084117" y="5587034"/>
            <a:ext cx="4737016" cy="371889"/>
          </a:xfrm>
          <a:prstGeom prst="rect">
            <a:avLst/>
          </a:prstGeom>
        </p:spPr>
      </p:pic>
      <p:sp>
        <p:nvSpPr>
          <p:cNvPr id="10" name="TextBox 9">
            <a:extLst>
              <a:ext uri="{FF2B5EF4-FFF2-40B4-BE49-F238E27FC236}">
                <a16:creationId xmlns:a16="http://schemas.microsoft.com/office/drawing/2014/main" id="{299AC983-AA40-FADC-9051-2CFBB16D5BED}"/>
              </a:ext>
            </a:extLst>
          </p:cNvPr>
          <p:cNvSpPr txBox="1"/>
          <p:nvPr/>
        </p:nvSpPr>
        <p:spPr>
          <a:xfrm>
            <a:off x="4015087" y="5177944"/>
            <a:ext cx="5069030" cy="338554"/>
          </a:xfrm>
          <a:prstGeom prst="rect">
            <a:avLst/>
          </a:prstGeom>
          <a:noFill/>
        </p:spPr>
        <p:txBody>
          <a:bodyPr wrap="square">
            <a:spAutoFit/>
          </a:bodyPr>
          <a:lstStyle/>
          <a:p>
            <a:r>
              <a:rPr lang="en-US" sz="800" dirty="0">
                <a:latin typeface="Ballinger"/>
              </a:rPr>
              <a:t>Source: Primary Care Development Corporation, 2026, </a:t>
            </a:r>
            <a:r>
              <a:rPr lang="en-US" sz="800" i="1" dirty="0">
                <a:latin typeface="Ballinger"/>
              </a:rPr>
              <a:t>Communicating Integrated Care </a:t>
            </a:r>
            <a:r>
              <a:rPr lang="en-US" sz="800" dirty="0">
                <a:latin typeface="Ballinger"/>
              </a:rPr>
              <a:t>Script, Developed for CBH and SEVHS  Integrated Concept Planning. </a:t>
            </a:r>
          </a:p>
        </p:txBody>
      </p:sp>
    </p:spTree>
    <p:extLst>
      <p:ext uri="{BB962C8B-B14F-4D97-AF65-F5344CB8AC3E}">
        <p14:creationId xmlns:p14="http://schemas.microsoft.com/office/powerpoint/2010/main" val="183791996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C9B831-7050-1F93-2872-927653B685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693368-7551-A847-77C5-60E45BDCF0DB}"/>
              </a:ext>
            </a:extLst>
          </p:cNvPr>
          <p:cNvSpPr>
            <a:spLocks noGrp="1"/>
          </p:cNvSpPr>
          <p:nvPr>
            <p:ph type="title"/>
          </p:nvPr>
        </p:nvSpPr>
        <p:spPr/>
        <p:txBody>
          <a:bodyPr anchor="ctr">
            <a:normAutofit/>
          </a:bodyPr>
          <a:lstStyle/>
          <a:p>
            <a:pPr algn="ctr"/>
            <a:r>
              <a:rPr lang="en-US" sz="4500" dirty="0">
                <a:solidFill>
                  <a:srgbClr val="1430C0"/>
                </a:solidFill>
                <a:latin typeface="Ballinger"/>
              </a:rPr>
              <a:t>Communication - Scripting</a:t>
            </a:r>
          </a:p>
        </p:txBody>
      </p:sp>
      <p:sp>
        <p:nvSpPr>
          <p:cNvPr id="3" name="TextBox 2">
            <a:extLst>
              <a:ext uri="{FF2B5EF4-FFF2-40B4-BE49-F238E27FC236}">
                <a16:creationId xmlns:a16="http://schemas.microsoft.com/office/drawing/2014/main" id="{2EB6AF47-8B06-FD5A-4B5E-C7EDA83D15CB}"/>
              </a:ext>
            </a:extLst>
          </p:cNvPr>
          <p:cNvSpPr txBox="1"/>
          <p:nvPr/>
        </p:nvSpPr>
        <p:spPr>
          <a:xfrm>
            <a:off x="3458154" y="5444965"/>
            <a:ext cx="3886200" cy="338554"/>
          </a:xfrm>
          <a:prstGeom prst="rect">
            <a:avLst/>
          </a:prstGeom>
          <a:noFill/>
        </p:spPr>
        <p:txBody>
          <a:bodyPr wrap="square" rtlCol="0">
            <a:spAutoFit/>
          </a:bodyPr>
          <a:lstStyle/>
          <a:p>
            <a:r>
              <a:rPr lang="en-US" sz="800" dirty="0">
                <a:latin typeface="Ballinger"/>
              </a:rPr>
              <a:t>Source: Primary Care Development Corporation, 2026,</a:t>
            </a:r>
            <a:r>
              <a:rPr lang="en-US" sz="800" i="1" dirty="0">
                <a:latin typeface="Ballinger"/>
              </a:rPr>
              <a:t> Introducing the Behavioral Health Consultant </a:t>
            </a:r>
            <a:r>
              <a:rPr lang="en-US" sz="800" dirty="0">
                <a:latin typeface="Ballinger"/>
              </a:rPr>
              <a:t>Script, Developed for CBH and SEVHS  Integrated Concept Planning. </a:t>
            </a:r>
          </a:p>
        </p:txBody>
      </p:sp>
      <p:pic>
        <p:nvPicPr>
          <p:cNvPr id="7" name="Picture 6" descr="Document titled “Colonial Behavioral Health and Southeastern Virginia Health Systems Integrated Care Services: Introducing the Behavioral Health Consultant (Onsite).” It provides a script for a primary care clinician to introduce a Behavioral Health Consultant and for the consultant to explain their role in supporting patients’ health and well-being.">
            <a:extLst>
              <a:ext uri="{FF2B5EF4-FFF2-40B4-BE49-F238E27FC236}">
                <a16:creationId xmlns:a16="http://schemas.microsoft.com/office/drawing/2014/main" id="{489F3EB9-6177-8FDE-DF8D-4A8DFF574117}"/>
              </a:ext>
            </a:extLst>
          </p:cNvPr>
          <p:cNvPicPr>
            <a:picLocks noChangeAspect="1"/>
          </p:cNvPicPr>
          <p:nvPr/>
        </p:nvPicPr>
        <p:blipFill>
          <a:blip r:embed="rId3"/>
          <a:stretch>
            <a:fillRect/>
          </a:stretch>
        </p:blipFill>
        <p:spPr>
          <a:xfrm>
            <a:off x="3200783" y="1297275"/>
            <a:ext cx="5706377" cy="4147690"/>
          </a:xfrm>
          <a:prstGeom prst="rect">
            <a:avLst/>
          </a:prstGeom>
        </p:spPr>
      </p:pic>
      <p:pic>
        <p:nvPicPr>
          <p:cNvPr id="10" name="Picture 9" descr="White background with blue text reading &quot;PCDC | Primary Care Development Corporation&quot;">
            <a:extLst>
              <a:ext uri="{FF2B5EF4-FFF2-40B4-BE49-F238E27FC236}">
                <a16:creationId xmlns:a16="http://schemas.microsoft.com/office/drawing/2014/main" id="{1F18016F-4B74-2A5D-DF91-37C0D448D604}"/>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2002539354"/>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8359A-7754-FCCB-AB2D-22B911E17A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B5257-E8EE-DD2D-32D7-622F322ABAB5}"/>
              </a:ext>
            </a:extLst>
          </p:cNvPr>
          <p:cNvSpPr>
            <a:spLocks noGrp="1"/>
          </p:cNvSpPr>
          <p:nvPr>
            <p:ph type="title"/>
          </p:nvPr>
        </p:nvSpPr>
        <p:spPr>
          <a:xfrm>
            <a:off x="737051" y="71833"/>
            <a:ext cx="10599656" cy="1325563"/>
          </a:xfrm>
        </p:spPr>
        <p:txBody>
          <a:bodyPr anchor="ctr">
            <a:normAutofit/>
          </a:bodyPr>
          <a:lstStyle/>
          <a:p>
            <a:pPr algn="ctr"/>
            <a:r>
              <a:rPr lang="en-US" sz="4500" dirty="0">
                <a:solidFill>
                  <a:srgbClr val="1430C0"/>
                </a:solidFill>
                <a:latin typeface="Ballinger"/>
              </a:rPr>
              <a:t>Integrated Care Delivery</a:t>
            </a:r>
          </a:p>
        </p:txBody>
      </p:sp>
      <p:sp>
        <p:nvSpPr>
          <p:cNvPr id="10" name="TextBox 9">
            <a:extLst>
              <a:ext uri="{FF2B5EF4-FFF2-40B4-BE49-F238E27FC236}">
                <a16:creationId xmlns:a16="http://schemas.microsoft.com/office/drawing/2014/main" id="{3654DEFC-0F61-5ADA-0DEA-311A39342F21}"/>
              </a:ext>
            </a:extLst>
          </p:cNvPr>
          <p:cNvSpPr txBox="1"/>
          <p:nvPr/>
        </p:nvSpPr>
        <p:spPr>
          <a:xfrm>
            <a:off x="6036879" y="1397396"/>
            <a:ext cx="6094476" cy="4124206"/>
          </a:xfrm>
          <a:prstGeom prst="rect">
            <a:avLst/>
          </a:prstGeom>
          <a:noFill/>
        </p:spPr>
        <p:txBody>
          <a:bodyPr wrap="square">
            <a:spAutoFit/>
          </a:bodyPr>
          <a:lstStyle/>
          <a:p>
            <a:pPr marL="0" indent="0">
              <a:buClr>
                <a:srgbClr val="00847D"/>
              </a:buClr>
              <a:buNone/>
            </a:pPr>
            <a:r>
              <a:rPr lang="en-US" sz="2400" b="1" dirty="0">
                <a:solidFill>
                  <a:srgbClr val="1430C0"/>
                </a:solidFill>
                <a:latin typeface="Ballinger"/>
              </a:rPr>
              <a:t>Factors that influence integrated care delivery: </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Understanding integrated care and how it differs from current care models</a:t>
            </a:r>
          </a:p>
          <a:p>
            <a:pPr marL="1257300" lvl="2" indent="-342900">
              <a:buClr>
                <a:srgbClr val="1430C0"/>
              </a:buClr>
              <a:buFont typeface="Arial" panose="020B0604020202020204" pitchFamily="34" charset="0"/>
              <a:buChar char="•"/>
            </a:pPr>
            <a:r>
              <a:rPr lang="en-US" sz="1600" dirty="0">
                <a:solidFill>
                  <a:schemeClr val="tx1">
                    <a:lumMod val="75000"/>
                    <a:lumOff val="25000"/>
                  </a:schemeClr>
                </a:solidFill>
                <a:latin typeface="Ballinger"/>
              </a:rPr>
              <a:t>Brief Interventions v. Traditional Therapy</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Communication across disciplines</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Accessibility</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Ability to pivot</a:t>
            </a:r>
          </a:p>
          <a:p>
            <a:pPr>
              <a:buClr>
                <a:srgbClr val="1430C0"/>
              </a:buClr>
            </a:pPr>
            <a:r>
              <a:rPr lang="en-US" sz="2400" b="1" dirty="0">
                <a:solidFill>
                  <a:srgbClr val="1430C0"/>
                </a:solidFill>
                <a:latin typeface="Ballinger"/>
              </a:rPr>
              <a:t>Lessons learned: </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Implement small tests of change</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Start small and scale up</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Role clarity is critical</a:t>
            </a:r>
          </a:p>
          <a:p>
            <a:pPr marL="1257300" lvl="2" indent="-342900">
              <a:buClr>
                <a:srgbClr val="1430C0"/>
              </a:buClr>
              <a:buFont typeface="Arial" panose="020B0604020202020204" pitchFamily="34" charset="0"/>
              <a:buChar char="•"/>
            </a:pPr>
            <a:r>
              <a:rPr lang="en-US" dirty="0">
                <a:solidFill>
                  <a:schemeClr val="tx1">
                    <a:lumMod val="75000"/>
                    <a:lumOff val="25000"/>
                  </a:schemeClr>
                </a:solidFill>
                <a:latin typeface="Ballinger"/>
              </a:rPr>
              <a:t>Setting expectations</a:t>
            </a:r>
          </a:p>
          <a:p>
            <a:pPr marL="1257300" lvl="2" indent="-342900">
              <a:buClr>
                <a:srgbClr val="1430C0"/>
              </a:buClr>
              <a:buFont typeface="Arial" panose="020B0604020202020204" pitchFamily="34" charset="0"/>
              <a:buChar char="•"/>
            </a:pPr>
            <a:r>
              <a:rPr lang="en-US" dirty="0">
                <a:solidFill>
                  <a:schemeClr val="tx1">
                    <a:lumMod val="75000"/>
                    <a:lumOff val="25000"/>
                  </a:schemeClr>
                </a:solidFill>
                <a:latin typeface="Ballinger"/>
              </a:rPr>
              <a:t>Impact on hiring</a:t>
            </a:r>
          </a:p>
          <a:p>
            <a:pPr marL="800100" lvl="1" indent="-342900">
              <a:buClr>
                <a:srgbClr val="1430C0"/>
              </a:buClr>
              <a:buFont typeface="Arial" panose="020B0604020202020204" pitchFamily="34" charset="0"/>
              <a:buChar char="•"/>
            </a:pPr>
            <a:r>
              <a:rPr lang="en-US" dirty="0">
                <a:solidFill>
                  <a:schemeClr val="tx1">
                    <a:lumMod val="75000"/>
                    <a:lumOff val="25000"/>
                  </a:schemeClr>
                </a:solidFill>
                <a:latin typeface="Ballinger"/>
              </a:rPr>
              <a:t>Flexibility is key</a:t>
            </a:r>
          </a:p>
        </p:txBody>
      </p:sp>
      <p:pic>
        <p:nvPicPr>
          <p:cNvPr id="13" name="Picture 12" descr="Policy document titled “Colonial Behavioral Health and Southeastern Virginia Health Systems Integrated Care Services.” It outlines a policy on enhanced coordination of integrated care, including purpose, policy goals, and definitions such as integrated care, warm hand-off, and brief intervention.">
            <a:extLst>
              <a:ext uri="{FF2B5EF4-FFF2-40B4-BE49-F238E27FC236}">
                <a16:creationId xmlns:a16="http://schemas.microsoft.com/office/drawing/2014/main" id="{50A2A2A2-FE53-35C8-B234-DF7F16B5CEFE}"/>
              </a:ext>
            </a:extLst>
          </p:cNvPr>
          <p:cNvPicPr>
            <a:picLocks noChangeAspect="1"/>
          </p:cNvPicPr>
          <p:nvPr/>
        </p:nvPicPr>
        <p:blipFill>
          <a:blip r:embed="rId3"/>
          <a:stretch>
            <a:fillRect/>
          </a:stretch>
        </p:blipFill>
        <p:spPr>
          <a:xfrm>
            <a:off x="838200" y="1280938"/>
            <a:ext cx="4328182" cy="4357122"/>
          </a:xfrm>
          <a:prstGeom prst="rect">
            <a:avLst/>
          </a:prstGeom>
        </p:spPr>
      </p:pic>
      <p:sp>
        <p:nvSpPr>
          <p:cNvPr id="5" name="TextBox 4">
            <a:extLst>
              <a:ext uri="{FF2B5EF4-FFF2-40B4-BE49-F238E27FC236}">
                <a16:creationId xmlns:a16="http://schemas.microsoft.com/office/drawing/2014/main" id="{E732B62D-1F01-26B9-5D27-980934F9536B}"/>
              </a:ext>
            </a:extLst>
          </p:cNvPr>
          <p:cNvSpPr txBox="1"/>
          <p:nvPr/>
        </p:nvSpPr>
        <p:spPr>
          <a:xfrm>
            <a:off x="838200" y="5569938"/>
            <a:ext cx="491416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Ballinger"/>
              </a:rPr>
              <a:t>Source: Primary Care Development Corporation, 2026,</a:t>
            </a:r>
            <a:r>
              <a:rPr kumimoji="0" lang="en-US" sz="800" b="0" i="1" u="none" strike="noStrike" kern="1200" cap="none" spc="0" normalizeH="0" baseline="0" noProof="0" dirty="0">
                <a:ln>
                  <a:noFill/>
                </a:ln>
                <a:solidFill>
                  <a:srgbClr val="000000"/>
                </a:solidFill>
                <a:effectLst/>
                <a:uLnTx/>
                <a:uFillTx/>
                <a:latin typeface="Ballinger"/>
              </a:rPr>
              <a:t> Integrated Care Services </a:t>
            </a:r>
            <a:r>
              <a:rPr kumimoji="0" lang="en-US" sz="800" b="0" u="none" strike="noStrike" kern="1200" cap="none" spc="0" normalizeH="0" baseline="0" noProof="0" dirty="0">
                <a:ln>
                  <a:noFill/>
                </a:ln>
                <a:solidFill>
                  <a:srgbClr val="000000"/>
                </a:solidFill>
                <a:effectLst/>
                <a:uLnTx/>
                <a:uFillTx/>
                <a:latin typeface="Ballinger"/>
              </a:rPr>
              <a:t>Policy</a:t>
            </a:r>
            <a:r>
              <a:rPr kumimoji="0" lang="en-US" sz="800" b="0" i="0" u="none" strike="noStrike" kern="1200" cap="none" spc="0" normalizeH="0" baseline="0" noProof="0" dirty="0">
                <a:ln>
                  <a:noFill/>
                </a:ln>
                <a:solidFill>
                  <a:srgbClr val="000000"/>
                </a:solidFill>
                <a:effectLst/>
                <a:uLnTx/>
                <a:uFillTx/>
                <a:latin typeface="Ballinger"/>
              </a:rPr>
              <a:t>, Developed for CBH and SEVHS  Integrated Care Concept Planning. </a:t>
            </a:r>
          </a:p>
        </p:txBody>
      </p:sp>
      <p:pic>
        <p:nvPicPr>
          <p:cNvPr id="8" name="Picture 7" descr="White background with blue text reading &quot;PCDC | Primary Care Development Corporation&quot;">
            <a:extLst>
              <a:ext uri="{FF2B5EF4-FFF2-40B4-BE49-F238E27FC236}">
                <a16:creationId xmlns:a16="http://schemas.microsoft.com/office/drawing/2014/main" id="{97962371-EEAE-BB34-C246-6B0789B74CEE}"/>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29068049"/>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1F42A-AF19-97A6-71ED-A127CD834B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3BF05-5E01-2DBF-2914-DA81B2F27285}"/>
              </a:ext>
            </a:extLst>
          </p:cNvPr>
          <p:cNvSpPr>
            <a:spLocks noGrp="1"/>
          </p:cNvSpPr>
          <p:nvPr>
            <p:ph type="title"/>
          </p:nvPr>
        </p:nvSpPr>
        <p:spPr>
          <a:xfrm>
            <a:off x="796172" y="10483"/>
            <a:ext cx="10599656" cy="1325563"/>
          </a:xfrm>
        </p:spPr>
        <p:txBody>
          <a:bodyPr anchor="ctr">
            <a:normAutofit/>
          </a:bodyPr>
          <a:lstStyle/>
          <a:p>
            <a:pPr algn="ctr"/>
            <a:r>
              <a:rPr lang="en-US" sz="4500" dirty="0">
                <a:solidFill>
                  <a:srgbClr val="1430C0"/>
                </a:solidFill>
                <a:latin typeface="Ballinger"/>
              </a:rPr>
              <a:t>Integrated Care Delivery – Testing Change</a:t>
            </a:r>
          </a:p>
        </p:txBody>
      </p:sp>
      <p:pic>
        <p:nvPicPr>
          <p:cNvPr id="16" name="Picture 15" descr="Flowchart titled “CBH &amp; SEVHS Integrated Care: Warm Hand-offs.” It outlines the process from patient identification through clinician referral to a Behavioral Health Consultant (BHC), including brief interventions, same-day visits, or scheduling follow-up care. It also notes documentation steps and tracking of key data points such as number of hand-offs, interventions, and patients engaged in longer-term therapy.">
            <a:extLst>
              <a:ext uri="{FF2B5EF4-FFF2-40B4-BE49-F238E27FC236}">
                <a16:creationId xmlns:a16="http://schemas.microsoft.com/office/drawing/2014/main" id="{1AD3C169-3823-8673-9583-FDCB92A754C2}"/>
              </a:ext>
            </a:extLst>
          </p:cNvPr>
          <p:cNvPicPr>
            <a:picLocks noChangeAspect="1"/>
          </p:cNvPicPr>
          <p:nvPr/>
        </p:nvPicPr>
        <p:blipFill>
          <a:blip r:embed="rId3"/>
          <a:stretch>
            <a:fillRect/>
          </a:stretch>
        </p:blipFill>
        <p:spPr>
          <a:xfrm>
            <a:off x="2331720" y="1336046"/>
            <a:ext cx="7579261" cy="4368451"/>
          </a:xfrm>
          <a:prstGeom prst="rect">
            <a:avLst/>
          </a:prstGeom>
        </p:spPr>
      </p:pic>
      <p:sp>
        <p:nvSpPr>
          <p:cNvPr id="5" name="TextBox 4">
            <a:extLst>
              <a:ext uri="{FF2B5EF4-FFF2-40B4-BE49-F238E27FC236}">
                <a16:creationId xmlns:a16="http://schemas.microsoft.com/office/drawing/2014/main" id="{22EE7456-FDE3-B95F-6634-677CD1739363}"/>
              </a:ext>
            </a:extLst>
          </p:cNvPr>
          <p:cNvSpPr txBox="1"/>
          <p:nvPr/>
        </p:nvSpPr>
        <p:spPr>
          <a:xfrm>
            <a:off x="2331720" y="5665256"/>
            <a:ext cx="6096000" cy="21544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Ballinger"/>
              </a:rPr>
              <a:t>Source: Primary Care Development Corporation, 2026,</a:t>
            </a:r>
            <a:r>
              <a:rPr kumimoji="0" lang="en-US" sz="800" b="0" i="1" u="none" strike="noStrike" kern="1200" cap="none" spc="0" normalizeH="0" baseline="0" noProof="0" dirty="0">
                <a:ln>
                  <a:noFill/>
                </a:ln>
                <a:solidFill>
                  <a:srgbClr val="000000"/>
                </a:solidFill>
                <a:effectLst/>
                <a:uLnTx/>
                <a:uFillTx/>
                <a:latin typeface="Ballinger"/>
              </a:rPr>
              <a:t> Warm Hand-off </a:t>
            </a:r>
            <a:r>
              <a:rPr kumimoji="0" lang="en-US" sz="800" b="0" u="none" strike="noStrike" kern="1200" cap="none" spc="0" normalizeH="0" baseline="0" noProof="0" dirty="0">
                <a:ln>
                  <a:noFill/>
                </a:ln>
                <a:solidFill>
                  <a:srgbClr val="000000"/>
                </a:solidFill>
                <a:effectLst/>
                <a:uLnTx/>
                <a:uFillTx/>
                <a:latin typeface="Ballinger"/>
              </a:rPr>
              <a:t>Workflow</a:t>
            </a:r>
            <a:r>
              <a:rPr kumimoji="0" lang="en-US" sz="800" b="0" i="0" u="none" strike="noStrike" kern="1200" cap="none" spc="0" normalizeH="0" baseline="0" noProof="0" dirty="0">
                <a:ln>
                  <a:noFill/>
                </a:ln>
                <a:solidFill>
                  <a:srgbClr val="000000"/>
                </a:solidFill>
                <a:effectLst/>
                <a:uLnTx/>
                <a:uFillTx/>
                <a:latin typeface="Ballinger"/>
              </a:rPr>
              <a:t>, Developed for CBH and SEVHS  Integrated Concept Planning. </a:t>
            </a:r>
          </a:p>
        </p:txBody>
      </p:sp>
      <p:pic>
        <p:nvPicPr>
          <p:cNvPr id="8" name="Picture 7" descr="White background with blue text reading &quot;PCDC | Primary Care Development Corporation&quot;">
            <a:extLst>
              <a:ext uri="{FF2B5EF4-FFF2-40B4-BE49-F238E27FC236}">
                <a16:creationId xmlns:a16="http://schemas.microsoft.com/office/drawing/2014/main" id="{C8257296-B471-3646-AF32-200A47901AC0}"/>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4038737452"/>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892C427D-5A26-40FB-0B83-068F90AF0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3A2697-B4C7-9F96-BD89-77A5907ABE03}"/>
              </a:ext>
            </a:extLst>
          </p:cNvPr>
          <p:cNvSpPr>
            <a:spLocks noGrp="1"/>
          </p:cNvSpPr>
          <p:nvPr>
            <p:ph type="title"/>
          </p:nvPr>
        </p:nvSpPr>
        <p:spPr>
          <a:xfrm>
            <a:off x="838200" y="-82744"/>
            <a:ext cx="10515600" cy="1325563"/>
          </a:xfrm>
        </p:spPr>
        <p:txBody>
          <a:bodyPr anchor="ctr">
            <a:normAutofit/>
          </a:bodyPr>
          <a:lstStyle/>
          <a:p>
            <a:r>
              <a:rPr lang="en-US" sz="4500" dirty="0">
                <a:solidFill>
                  <a:srgbClr val="1430C0"/>
                </a:solidFill>
                <a:latin typeface="Ballinger"/>
              </a:rPr>
              <a:t>Information Sharing </a:t>
            </a:r>
          </a:p>
        </p:txBody>
      </p:sp>
      <p:sp>
        <p:nvSpPr>
          <p:cNvPr id="3" name="Content Placeholder 2">
            <a:extLst>
              <a:ext uri="{FF2B5EF4-FFF2-40B4-BE49-F238E27FC236}">
                <a16:creationId xmlns:a16="http://schemas.microsoft.com/office/drawing/2014/main" id="{8B8CD963-6E06-E456-55F2-BA4561F8B7B7}"/>
              </a:ext>
            </a:extLst>
          </p:cNvPr>
          <p:cNvSpPr>
            <a:spLocks noGrp="1"/>
          </p:cNvSpPr>
          <p:nvPr>
            <p:ph sz="quarter" idx="10"/>
          </p:nvPr>
        </p:nvSpPr>
        <p:spPr>
          <a:xfrm>
            <a:off x="457200" y="1003462"/>
            <a:ext cx="10515600" cy="4683125"/>
          </a:xfrm>
        </p:spPr>
        <p:txBody>
          <a:bodyPr vert="horz" lIns="91440" tIns="45720" rIns="91440" bIns="45720" rtlCol="0" anchor="t">
            <a:normAutofit fontScale="70000" lnSpcReduction="20000"/>
          </a:bodyPr>
          <a:lstStyle/>
          <a:p>
            <a:pPr>
              <a:buClr>
                <a:srgbClr val="1430C0"/>
              </a:buClr>
            </a:pPr>
            <a:r>
              <a:rPr lang="en-US" sz="3600" dirty="0">
                <a:solidFill>
                  <a:schemeClr val="tx1">
                    <a:lumMod val="75000"/>
                    <a:lumOff val="25000"/>
                  </a:schemeClr>
                </a:solidFill>
                <a:latin typeface="Ballinger"/>
              </a:rPr>
              <a:t>The goal is not “one system at all costs,” but </a:t>
            </a:r>
            <a:r>
              <a:rPr lang="en-US" sz="3600" b="1" dirty="0">
                <a:solidFill>
                  <a:srgbClr val="1430C0"/>
                </a:solidFill>
                <a:latin typeface="Ballinger"/>
              </a:rPr>
              <a:t>shared information that supports safe, coordinated care</a:t>
            </a:r>
            <a:r>
              <a:rPr lang="en-US" sz="3600" dirty="0">
                <a:solidFill>
                  <a:srgbClr val="1430C0"/>
                </a:solidFill>
                <a:latin typeface="Ballinger"/>
              </a:rPr>
              <a:t> </a:t>
            </a:r>
            <a:r>
              <a:rPr lang="en-US" sz="3600" dirty="0">
                <a:solidFill>
                  <a:schemeClr val="tx1">
                    <a:lumMod val="75000"/>
                    <a:lumOff val="25000"/>
                  </a:schemeClr>
                </a:solidFill>
                <a:latin typeface="Ballinger"/>
              </a:rPr>
              <a:t>while honoring confidentiality and patient choice.</a:t>
            </a:r>
          </a:p>
          <a:p>
            <a:pPr>
              <a:buClr>
                <a:srgbClr val="1430C0"/>
              </a:buClr>
            </a:pPr>
            <a:r>
              <a:rPr lang="en-US" sz="3600" dirty="0">
                <a:solidFill>
                  <a:schemeClr val="tx1">
                    <a:lumMod val="75000"/>
                    <a:lumOff val="25000"/>
                  </a:schemeClr>
                </a:solidFill>
                <a:latin typeface="Ballinger"/>
              </a:rPr>
              <a:t>Consider operational trade-offs of dual vs. single system models</a:t>
            </a:r>
          </a:p>
          <a:p>
            <a:pPr lvl="1">
              <a:buClr>
                <a:srgbClr val="1430C0"/>
              </a:buClr>
            </a:pPr>
            <a:r>
              <a:rPr lang="en-US" sz="3200" dirty="0">
                <a:solidFill>
                  <a:schemeClr val="tx1">
                    <a:lumMod val="75000"/>
                    <a:lumOff val="25000"/>
                  </a:schemeClr>
                </a:solidFill>
                <a:latin typeface="Ballinger"/>
              </a:rPr>
              <a:t>Dual‑system setups protect privacy but create friction: more clicks, more documentation time, and more opportunities for care coordination gaps.</a:t>
            </a:r>
          </a:p>
          <a:p>
            <a:pPr lvl="1">
              <a:buClr>
                <a:srgbClr val="1430C0"/>
              </a:buClr>
            </a:pPr>
            <a:r>
              <a:rPr lang="en-US" sz="3200" dirty="0">
                <a:solidFill>
                  <a:schemeClr val="tx1">
                    <a:lumMod val="75000"/>
                    <a:lumOff val="25000"/>
                  </a:schemeClr>
                </a:solidFill>
                <a:latin typeface="Ballinger"/>
              </a:rPr>
              <a:t>Single‑system setups (like the site using one shared EHR) streamline workflows and support whole‑person care but require strong role‑based access controls and clear staff training to maintain trust.</a:t>
            </a:r>
          </a:p>
          <a:p>
            <a:pPr lvl="0">
              <a:buClr>
                <a:srgbClr val="1430C0"/>
              </a:buClr>
            </a:pPr>
            <a:r>
              <a:rPr lang="en-US" sz="3600" dirty="0">
                <a:solidFill>
                  <a:schemeClr val="tx1">
                    <a:lumMod val="75000"/>
                    <a:lumOff val="25000"/>
                  </a:schemeClr>
                </a:solidFill>
                <a:latin typeface="Ballinger"/>
              </a:rPr>
              <a:t>Workflow + coordination impact</a:t>
            </a:r>
          </a:p>
          <a:p>
            <a:pPr lvl="1">
              <a:buClr>
                <a:srgbClr val="1430C0"/>
              </a:buClr>
            </a:pPr>
            <a:r>
              <a:rPr lang="en-US" sz="3200" dirty="0">
                <a:solidFill>
                  <a:schemeClr val="tx1">
                    <a:lumMod val="75000"/>
                    <a:lumOff val="25000"/>
                  </a:schemeClr>
                </a:solidFill>
                <a:latin typeface="Ballinger"/>
              </a:rPr>
              <a:t>Separate systems increase burden and risk for missed information</a:t>
            </a:r>
          </a:p>
          <a:p>
            <a:pPr lvl="0">
              <a:buClr>
                <a:srgbClr val="1430C0"/>
              </a:buClr>
            </a:pPr>
            <a:r>
              <a:rPr lang="en-US" sz="3600" dirty="0">
                <a:solidFill>
                  <a:schemeClr val="tx1">
                    <a:lumMod val="75000"/>
                    <a:lumOff val="25000"/>
                  </a:schemeClr>
                </a:solidFill>
                <a:latin typeface="Ballinger"/>
              </a:rPr>
              <a:t>Role‑based access is evolving</a:t>
            </a:r>
          </a:p>
          <a:p>
            <a:pPr lvl="1">
              <a:buClr>
                <a:srgbClr val="1430C0"/>
              </a:buClr>
            </a:pPr>
            <a:r>
              <a:rPr lang="en-US" sz="3200" dirty="0">
                <a:solidFill>
                  <a:schemeClr val="tx1">
                    <a:lumMod val="75000"/>
                    <a:lumOff val="25000"/>
                  </a:schemeClr>
                </a:solidFill>
                <a:latin typeface="Ballinger"/>
              </a:rPr>
              <a:t>Consider whether the EHR allows granular </a:t>
            </a:r>
            <a:r>
              <a:rPr lang="en-US" sz="3200" b="1" dirty="0">
                <a:solidFill>
                  <a:srgbClr val="1430C0"/>
                </a:solidFill>
                <a:latin typeface="Ballinger"/>
              </a:rPr>
              <a:t>permissions</a:t>
            </a:r>
            <a:r>
              <a:rPr lang="en-US" sz="3200" dirty="0">
                <a:latin typeface="Ballinger"/>
              </a:rPr>
              <a:t>, </a:t>
            </a:r>
            <a:r>
              <a:rPr lang="en-US" sz="3200" b="1" dirty="0">
                <a:solidFill>
                  <a:srgbClr val="1430C0"/>
                </a:solidFill>
                <a:latin typeface="Ballinger"/>
              </a:rPr>
              <a:t>segmented notes</a:t>
            </a:r>
            <a:r>
              <a:rPr lang="en-US" sz="3200" dirty="0">
                <a:latin typeface="Ballinger"/>
              </a:rPr>
              <a:t>, </a:t>
            </a:r>
            <a:r>
              <a:rPr lang="en-US" sz="3200" dirty="0">
                <a:solidFill>
                  <a:schemeClr val="tx1">
                    <a:lumMod val="75000"/>
                    <a:lumOff val="25000"/>
                  </a:schemeClr>
                </a:solidFill>
                <a:latin typeface="Ballinger"/>
              </a:rPr>
              <a:t>and</a:t>
            </a:r>
            <a:r>
              <a:rPr lang="en-US" sz="3200" dirty="0">
                <a:latin typeface="Ballinger"/>
              </a:rPr>
              <a:t> </a:t>
            </a:r>
            <a:r>
              <a:rPr lang="en-US" sz="3200" b="1" dirty="0">
                <a:solidFill>
                  <a:srgbClr val="1430C0"/>
                </a:solidFill>
                <a:latin typeface="Ballinger"/>
              </a:rPr>
              <a:t>consent‑driven access</a:t>
            </a:r>
            <a:r>
              <a:rPr lang="en-US" sz="3200" dirty="0">
                <a:latin typeface="Ballinger"/>
              </a:rPr>
              <a:t>.</a:t>
            </a:r>
          </a:p>
          <a:p>
            <a:pPr lvl="0"/>
            <a:endParaRPr lang="en-US" sz="3600" dirty="0"/>
          </a:p>
          <a:p>
            <a:pPr marL="0" indent="0">
              <a:buClr>
                <a:srgbClr val="00847D"/>
              </a:buClr>
              <a:buNone/>
            </a:pPr>
            <a:endParaRPr lang="en-US" sz="3600" dirty="0"/>
          </a:p>
          <a:p>
            <a:pPr marL="0" indent="0">
              <a:buClr>
                <a:srgbClr val="00847D"/>
              </a:buClr>
              <a:buNone/>
            </a:pPr>
            <a:endParaRPr lang="en-US" dirty="0"/>
          </a:p>
          <a:p>
            <a:endParaRPr lang="en-US" dirty="0"/>
          </a:p>
        </p:txBody>
      </p:sp>
      <p:pic>
        <p:nvPicPr>
          <p:cNvPr id="9" name="Picture 1">
            <a:extLst>
              <a:ext uri="{FF2B5EF4-FFF2-40B4-BE49-F238E27FC236}">
                <a16:creationId xmlns:a16="http://schemas.microsoft.com/office/drawing/2014/main" id="{5C53333D-5E71-F5D6-23DA-4412B4D965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93791" y="6041709"/>
            <a:ext cx="1558018" cy="631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9A2D3596-FE75-16A0-F8DD-41197050C553}"/>
              </a:ext>
            </a:extLst>
          </p:cNvPr>
          <p:cNvSpPr txBox="1"/>
          <p:nvPr/>
        </p:nvSpPr>
        <p:spPr>
          <a:xfrm>
            <a:off x="583501" y="6142079"/>
            <a:ext cx="6097978" cy="215444"/>
          </a:xfrm>
          <a:prstGeom prst="rect">
            <a:avLst/>
          </a:prstGeom>
          <a:noFill/>
        </p:spPr>
        <p:txBody>
          <a:bodyPr wrap="square">
            <a:spAutoFit/>
          </a:bodyPr>
          <a:lstStyle/>
          <a:p>
            <a:r>
              <a:rPr lang="en-US" sz="800" dirty="0">
                <a:latin typeface="Ballinger"/>
              </a:rPr>
              <a:t>Source: 42 CFR Part 2 (Final Rule, 2024) </a:t>
            </a:r>
          </a:p>
        </p:txBody>
      </p:sp>
      <p:sp>
        <p:nvSpPr>
          <p:cNvPr id="6" name="TextBox 5">
            <a:extLst>
              <a:ext uri="{FF2B5EF4-FFF2-40B4-BE49-F238E27FC236}">
                <a16:creationId xmlns:a16="http://schemas.microsoft.com/office/drawing/2014/main" id="{69DF402C-C246-0A21-3E89-3FE2745F2FCF}"/>
              </a:ext>
            </a:extLst>
          </p:cNvPr>
          <p:cNvSpPr txBox="1"/>
          <p:nvPr/>
        </p:nvSpPr>
        <p:spPr>
          <a:xfrm>
            <a:off x="838200" y="5578865"/>
            <a:ext cx="6111550" cy="215444"/>
          </a:xfrm>
          <a:prstGeom prst="rect">
            <a:avLst/>
          </a:prstGeom>
          <a:noFill/>
        </p:spPr>
        <p:txBody>
          <a:bodyPr wrap="square">
            <a:spAutoFit/>
          </a:bodyPr>
          <a:lstStyle/>
          <a:p>
            <a:r>
              <a:rPr lang="en-US" sz="800" dirty="0">
                <a:latin typeface="Ballinger"/>
              </a:rPr>
              <a:t>Source: 42 CFR Part 2 (Final Rule, 2024) </a:t>
            </a:r>
          </a:p>
        </p:txBody>
      </p:sp>
      <p:pic>
        <p:nvPicPr>
          <p:cNvPr id="8" name="Picture 7" descr="White background with blue text reading &quot;PCDC | Primary Care Development Corporation&quot;">
            <a:extLst>
              <a:ext uri="{FF2B5EF4-FFF2-40B4-BE49-F238E27FC236}">
                <a16:creationId xmlns:a16="http://schemas.microsoft.com/office/drawing/2014/main" id="{76EBA76F-0E17-A0B7-DBF6-E1EDCFB7EC4A}"/>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1874663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39053-C663-D820-DE34-4816E7B270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FB00D2-1275-9699-FE7D-3B3DBD946091}"/>
              </a:ext>
            </a:extLst>
          </p:cNvPr>
          <p:cNvSpPr>
            <a:spLocks noGrp="1"/>
          </p:cNvSpPr>
          <p:nvPr>
            <p:ph type="title"/>
          </p:nvPr>
        </p:nvSpPr>
        <p:spPr/>
        <p:txBody>
          <a:bodyPr anchor="ctr">
            <a:noAutofit/>
          </a:bodyPr>
          <a:lstStyle/>
          <a:p>
            <a:pPr algn="ctr"/>
            <a:r>
              <a:rPr lang="en-US" sz="4000" dirty="0">
                <a:solidFill>
                  <a:srgbClr val="1430C0"/>
                </a:solidFill>
                <a:latin typeface="Ballinger"/>
                <a:ea typeface="Calibri Light" panose="020F0302020204030204" pitchFamily="34" charset="0"/>
                <a:cs typeface="Calibri Light" panose="020F0302020204030204" pitchFamily="34" charset="0"/>
              </a:rPr>
              <a:t>How will CBH + SEVHS continue </a:t>
            </a:r>
            <a:br>
              <a:rPr lang="en-US" dirty="0">
                <a:solidFill>
                  <a:srgbClr val="1430C0"/>
                </a:solidFill>
                <a:latin typeface="Ballinger"/>
                <a:ea typeface="Calibri Light" panose="020F0302020204030204" pitchFamily="34" charset="0"/>
                <a:cs typeface="Calibri Light" panose="020F0302020204030204" pitchFamily="34" charset="0"/>
              </a:rPr>
            </a:br>
            <a:r>
              <a:rPr lang="en-US" sz="4000" dirty="0">
                <a:solidFill>
                  <a:srgbClr val="1430C0"/>
                </a:solidFill>
                <a:latin typeface="Ballinger"/>
                <a:ea typeface="Calibri Light" panose="020F0302020204030204" pitchFamily="34" charset="0"/>
                <a:cs typeface="Calibri Light" panose="020F0302020204030204" pitchFamily="34" charset="0"/>
              </a:rPr>
              <a:t>to come together? </a:t>
            </a:r>
          </a:p>
        </p:txBody>
      </p:sp>
      <p:sp>
        <p:nvSpPr>
          <p:cNvPr id="3" name="Content Placeholder 2">
            <a:extLst>
              <a:ext uri="{FF2B5EF4-FFF2-40B4-BE49-F238E27FC236}">
                <a16:creationId xmlns:a16="http://schemas.microsoft.com/office/drawing/2014/main" id="{70CF59A5-071F-0D22-4B84-F87BD5566253}"/>
              </a:ext>
            </a:extLst>
          </p:cNvPr>
          <p:cNvSpPr>
            <a:spLocks noGrp="1"/>
          </p:cNvSpPr>
          <p:nvPr>
            <p:ph sz="quarter" idx="10"/>
          </p:nvPr>
        </p:nvSpPr>
        <p:spPr>
          <a:xfrm>
            <a:off x="265176" y="1690688"/>
            <a:ext cx="7031736" cy="3768280"/>
          </a:xfrm>
        </p:spPr>
        <p:txBody>
          <a:bodyPr wrap="square">
            <a:normAutofit lnSpcReduction="10000"/>
          </a:bodyPr>
          <a:lstStyle/>
          <a:p>
            <a:pPr marL="0" indent="0">
              <a:spcAft>
                <a:spcPts val="0"/>
              </a:spcAft>
              <a:buNone/>
            </a:pPr>
            <a:r>
              <a:rPr lang="en-US" sz="2400" dirty="0">
                <a:solidFill>
                  <a:schemeClr val="tx1">
                    <a:lumMod val="75000"/>
                    <a:lumOff val="25000"/>
                  </a:schemeClr>
                </a:solidFill>
                <a:latin typeface="Ballinger"/>
              </a:rPr>
              <a:t>They will: </a:t>
            </a:r>
          </a:p>
          <a:p>
            <a:pPr lvl="1">
              <a:spcAft>
                <a:spcPts val="0"/>
              </a:spcAft>
            </a:pPr>
            <a:r>
              <a:rPr lang="en-US" dirty="0">
                <a:solidFill>
                  <a:schemeClr val="tx1">
                    <a:lumMod val="75000"/>
                    <a:lumOff val="25000"/>
                  </a:schemeClr>
                </a:solidFill>
                <a:latin typeface="Ballinger"/>
              </a:rPr>
              <a:t>ideate, </a:t>
            </a:r>
          </a:p>
          <a:p>
            <a:pPr lvl="1">
              <a:spcAft>
                <a:spcPts val="0"/>
              </a:spcAft>
            </a:pPr>
            <a:r>
              <a:rPr lang="en-US" dirty="0">
                <a:solidFill>
                  <a:schemeClr val="tx1">
                    <a:lumMod val="75000"/>
                    <a:lumOff val="25000"/>
                  </a:schemeClr>
                </a:solidFill>
                <a:latin typeface="Ballinger"/>
              </a:rPr>
              <a:t>develop, </a:t>
            </a:r>
          </a:p>
          <a:p>
            <a:pPr lvl="1">
              <a:spcAft>
                <a:spcPts val="0"/>
              </a:spcAft>
            </a:pPr>
            <a:r>
              <a:rPr lang="en-US" dirty="0">
                <a:solidFill>
                  <a:schemeClr val="tx1">
                    <a:lumMod val="75000"/>
                    <a:lumOff val="25000"/>
                  </a:schemeClr>
                </a:solidFill>
                <a:latin typeface="Ballinger"/>
              </a:rPr>
              <a:t>test, </a:t>
            </a:r>
          </a:p>
          <a:p>
            <a:pPr lvl="1">
              <a:spcAft>
                <a:spcPts val="0"/>
              </a:spcAft>
            </a:pPr>
            <a:r>
              <a:rPr lang="en-US" dirty="0">
                <a:solidFill>
                  <a:schemeClr val="tx1">
                    <a:lumMod val="75000"/>
                    <a:lumOff val="25000"/>
                  </a:schemeClr>
                </a:solidFill>
                <a:latin typeface="Ballinger"/>
              </a:rPr>
              <a:t>revise,</a:t>
            </a:r>
          </a:p>
          <a:p>
            <a:pPr lvl="1">
              <a:spcAft>
                <a:spcPts val="0"/>
              </a:spcAft>
            </a:pPr>
            <a:r>
              <a:rPr lang="en-US" dirty="0">
                <a:solidFill>
                  <a:schemeClr val="tx1">
                    <a:lumMod val="75000"/>
                    <a:lumOff val="25000"/>
                  </a:schemeClr>
                </a:solidFill>
                <a:latin typeface="Ballinger"/>
              </a:rPr>
              <a:t>refine</a:t>
            </a:r>
          </a:p>
          <a:p>
            <a:pPr lvl="1">
              <a:spcAft>
                <a:spcPts val="0"/>
              </a:spcAft>
            </a:pPr>
            <a:r>
              <a:rPr lang="en-US" dirty="0">
                <a:solidFill>
                  <a:schemeClr val="tx1">
                    <a:lumMod val="75000"/>
                    <a:lumOff val="25000"/>
                  </a:schemeClr>
                </a:solidFill>
                <a:latin typeface="Ballinger"/>
              </a:rPr>
              <a:t>implement, and </a:t>
            </a:r>
          </a:p>
          <a:p>
            <a:pPr lvl="1">
              <a:spcAft>
                <a:spcPts val="0"/>
              </a:spcAft>
            </a:pPr>
            <a:r>
              <a:rPr lang="en-US" dirty="0">
                <a:solidFill>
                  <a:schemeClr val="tx1">
                    <a:lumMod val="75000"/>
                    <a:lumOff val="25000"/>
                  </a:schemeClr>
                </a:solidFill>
                <a:latin typeface="Ballinger"/>
              </a:rPr>
              <a:t>spread their care delivery model to provide services that link the </a:t>
            </a:r>
            <a:r>
              <a:rPr lang="en-US" b="1" dirty="0">
                <a:solidFill>
                  <a:srgbClr val="1430C0"/>
                </a:solidFill>
                <a:latin typeface="Ballinger"/>
              </a:rPr>
              <a:t>physical</a:t>
            </a:r>
            <a:r>
              <a:rPr lang="en-US" dirty="0">
                <a:solidFill>
                  <a:schemeClr val="tx1">
                    <a:lumMod val="75000"/>
                    <a:lumOff val="25000"/>
                  </a:schemeClr>
                </a:solidFill>
                <a:latin typeface="Ballinger"/>
              </a:rPr>
              <a:t>, </a:t>
            </a:r>
            <a:r>
              <a:rPr lang="en-US" b="1" dirty="0">
                <a:solidFill>
                  <a:srgbClr val="1430C0"/>
                </a:solidFill>
                <a:latin typeface="Ballinger"/>
              </a:rPr>
              <a:t>behavioral</a:t>
            </a:r>
            <a:r>
              <a:rPr lang="en-US" dirty="0">
                <a:solidFill>
                  <a:schemeClr val="tx1">
                    <a:lumMod val="75000"/>
                    <a:lumOff val="25000"/>
                  </a:schemeClr>
                </a:solidFill>
                <a:latin typeface="Ballinger"/>
              </a:rPr>
              <a:t>, and </a:t>
            </a:r>
            <a:r>
              <a:rPr lang="en-US" b="1" dirty="0">
                <a:solidFill>
                  <a:srgbClr val="1430C0"/>
                </a:solidFill>
                <a:latin typeface="Ballinger"/>
              </a:rPr>
              <a:t>social</a:t>
            </a:r>
            <a:r>
              <a:rPr lang="en-US" dirty="0">
                <a:solidFill>
                  <a:srgbClr val="1430C0"/>
                </a:solidFill>
                <a:latin typeface="Ballinger"/>
              </a:rPr>
              <a:t> </a:t>
            </a:r>
            <a:r>
              <a:rPr lang="en-US" b="1" dirty="0">
                <a:solidFill>
                  <a:srgbClr val="1430C0"/>
                </a:solidFill>
                <a:latin typeface="Ballinger"/>
              </a:rPr>
              <a:t>needs </a:t>
            </a:r>
            <a:r>
              <a:rPr lang="en-US" dirty="0">
                <a:solidFill>
                  <a:schemeClr val="tx1">
                    <a:lumMod val="75000"/>
                    <a:lumOff val="25000"/>
                  </a:schemeClr>
                </a:solidFill>
                <a:latin typeface="Ballinger"/>
              </a:rPr>
              <a:t>of the individuals in their catchment areas.</a:t>
            </a:r>
          </a:p>
          <a:p>
            <a:pPr marL="457200" lvl="1" indent="0">
              <a:spcAft>
                <a:spcPts val="0"/>
              </a:spcAft>
              <a:buNone/>
            </a:pPr>
            <a:endParaRPr lang="en-US" sz="2800" dirty="0"/>
          </a:p>
          <a:p>
            <a:pPr>
              <a:spcAft>
                <a:spcPts val="0"/>
              </a:spcAft>
            </a:pPr>
            <a:endParaRPr lang="en-US" sz="3200" dirty="0"/>
          </a:p>
        </p:txBody>
      </p:sp>
      <p:pic>
        <p:nvPicPr>
          <p:cNvPr id="4" name="Picture 3" descr="A puzzle pieces in different colors">
            <a:extLst>
              <a:ext uri="{FF2B5EF4-FFF2-40B4-BE49-F238E27FC236}">
                <a16:creationId xmlns:a16="http://schemas.microsoft.com/office/drawing/2014/main" id="{CBE68855-9CF9-1665-D809-E2A40A5F15F3}"/>
              </a:ext>
            </a:extLst>
          </p:cNvPr>
          <p:cNvPicPr>
            <a:picLocks noChangeAspect="1"/>
          </p:cNvPicPr>
          <p:nvPr/>
        </p:nvPicPr>
        <p:blipFill>
          <a:blip r:embed="rId3"/>
          <a:stretch>
            <a:fillRect/>
          </a:stretch>
        </p:blipFill>
        <p:spPr>
          <a:xfrm>
            <a:off x="7899969" y="1897380"/>
            <a:ext cx="3063240" cy="3063240"/>
          </a:xfrm>
          <a:prstGeom prst="rect">
            <a:avLst/>
          </a:prstGeom>
          <a:noFill/>
        </p:spPr>
      </p:pic>
      <p:pic>
        <p:nvPicPr>
          <p:cNvPr id="9" name="Picture 8" descr="White background with blue text reading &quot;PCDC | Primary Care Development Corporation&quot;">
            <a:extLst>
              <a:ext uri="{FF2B5EF4-FFF2-40B4-BE49-F238E27FC236}">
                <a16:creationId xmlns:a16="http://schemas.microsoft.com/office/drawing/2014/main" id="{DB896AF9-3C79-79A4-B5A0-C4CAA0311BD4}"/>
              </a:ext>
            </a:extLst>
          </p:cNvPr>
          <p:cNvPicPr>
            <a:picLocks noChangeAspect="1"/>
          </p:cNvPicPr>
          <p:nvPr/>
        </p:nvPicPr>
        <p:blipFill>
          <a:blip r:embed="rId4"/>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3280593298"/>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2">
            <a:lumMod val="50000"/>
          </a:schemeClr>
        </a:solidFill>
        <a:effectLst/>
      </p:bgPr>
    </p:bg>
    <p:spTree>
      <p:nvGrpSpPr>
        <p:cNvPr id="1" name="">
          <a:extLst>
            <a:ext uri="{FF2B5EF4-FFF2-40B4-BE49-F238E27FC236}">
              <a16:creationId xmlns:a16="http://schemas.microsoft.com/office/drawing/2014/main" id="{A5248F30-B507-BB5B-15B2-80597B5B2D6E}"/>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B4979FF2-8702-3DF1-1274-4200BCA38DF1}"/>
              </a:ext>
            </a:extLst>
          </p:cNvPr>
          <p:cNvSpPr>
            <a:spLocks noGrp="1"/>
          </p:cNvSpPr>
          <p:nvPr>
            <p:ph type="title"/>
          </p:nvPr>
        </p:nvSpPr>
        <p:spPr/>
        <p:txBody>
          <a:bodyPr/>
          <a:lstStyle/>
          <a:p>
            <a:r>
              <a:rPr lang="en-US" dirty="0">
                <a:solidFill>
                  <a:schemeClr val="bg1"/>
                </a:solidFill>
              </a:rPr>
              <a:t>Key Takeaways</a:t>
            </a:r>
          </a:p>
        </p:txBody>
      </p:sp>
    </p:spTree>
    <p:extLst>
      <p:ext uri="{BB962C8B-B14F-4D97-AF65-F5344CB8AC3E}">
        <p14:creationId xmlns:p14="http://schemas.microsoft.com/office/powerpoint/2010/main" val="2074027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20F7A3F-93F5-428E-812D-96FDD9344548}"/>
              </a:ext>
            </a:extLst>
          </p:cNvPr>
          <p:cNvSpPr>
            <a:spLocks noGrp="1"/>
          </p:cNvSpPr>
          <p:nvPr>
            <p:ph type="title"/>
          </p:nvPr>
        </p:nvSpPr>
        <p:spPr/>
        <p:txBody>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Key Takeaways</a:t>
            </a:r>
          </a:p>
        </p:txBody>
      </p:sp>
      <p:sp>
        <p:nvSpPr>
          <p:cNvPr id="6" name="Content Placeholder 5">
            <a:extLst>
              <a:ext uri="{FF2B5EF4-FFF2-40B4-BE49-F238E27FC236}">
                <a16:creationId xmlns:a16="http://schemas.microsoft.com/office/drawing/2014/main" id="{42128388-8681-73C9-1FC2-FEB863A29C03}"/>
              </a:ext>
            </a:extLst>
          </p:cNvPr>
          <p:cNvSpPr>
            <a:spLocks noGrp="1"/>
          </p:cNvSpPr>
          <p:nvPr>
            <p:ph sz="quarter" idx="10"/>
          </p:nvPr>
        </p:nvSpPr>
        <p:spPr>
          <a:xfrm>
            <a:off x="749808" y="1572768"/>
            <a:ext cx="10597896" cy="3913632"/>
          </a:xfrm>
        </p:spPr>
        <p:txBody>
          <a:bodyPr vert="horz" wrap="square" lIns="91440" tIns="45720" rIns="91440" bIns="45720" rtlCol="0" anchor="t">
            <a:noAutofit/>
          </a:bodyPr>
          <a:lstStyle/>
          <a:p>
            <a:pPr>
              <a:spcAft>
                <a:spcPts val="200"/>
              </a:spcAft>
              <a:buClr>
                <a:srgbClr val="1430C0"/>
              </a:buClr>
            </a:pPr>
            <a:r>
              <a:rPr lang="en-US" sz="2200" dirty="0">
                <a:solidFill>
                  <a:schemeClr val="tx1">
                    <a:lumMod val="75000"/>
                    <a:lumOff val="25000"/>
                  </a:schemeClr>
                </a:solidFill>
                <a:latin typeface="+mn-lt"/>
                <a:cs typeface="Calibri Light"/>
              </a:rPr>
              <a:t>Integrated care concept planning and implementation will ebb and flow.</a:t>
            </a:r>
            <a:endParaRPr lang="en-US" sz="2400" dirty="0">
              <a:solidFill>
                <a:schemeClr val="tx1">
                  <a:lumMod val="75000"/>
                  <a:lumOff val="25000"/>
                </a:schemeClr>
              </a:solidFill>
              <a:ea typeface="Calibri"/>
              <a:cs typeface="Calibri Light"/>
            </a:endParaRPr>
          </a:p>
          <a:p>
            <a:pPr>
              <a:spcAft>
                <a:spcPts val="200"/>
              </a:spcAft>
              <a:buClr>
                <a:srgbClr val="1430C0"/>
              </a:buClr>
            </a:pPr>
            <a:r>
              <a:rPr lang="en-US" sz="2200" dirty="0">
                <a:solidFill>
                  <a:schemeClr val="tx1">
                    <a:lumMod val="75000"/>
                    <a:lumOff val="25000"/>
                  </a:schemeClr>
                </a:solidFill>
                <a:latin typeface="+mn-lt"/>
                <a:cs typeface="Calibri Light"/>
              </a:rPr>
              <a:t>Communication and formal feedback loops are critical to ensuring that team members are on the same page, and that pivoting can take place in real time when needed</a:t>
            </a:r>
            <a:endParaRPr lang="en-US" sz="2400" dirty="0">
              <a:solidFill>
                <a:schemeClr val="tx1">
                  <a:lumMod val="75000"/>
                  <a:lumOff val="25000"/>
                </a:schemeClr>
              </a:solidFill>
              <a:ea typeface="Calibri"/>
              <a:cs typeface="Calibri Light"/>
            </a:endParaRPr>
          </a:p>
          <a:p>
            <a:pPr>
              <a:spcAft>
                <a:spcPts val="200"/>
              </a:spcAft>
              <a:buClr>
                <a:srgbClr val="1430C0"/>
              </a:buClr>
            </a:pPr>
            <a:r>
              <a:rPr lang="en-US" sz="2200" dirty="0">
                <a:solidFill>
                  <a:schemeClr val="tx1">
                    <a:lumMod val="75000"/>
                    <a:lumOff val="25000"/>
                  </a:schemeClr>
                </a:solidFill>
                <a:latin typeface="+mn-lt"/>
                <a:cs typeface="Calibri Light"/>
              </a:rPr>
              <a:t>Engage teams early, use excitement to identify champions, and lean into the work. </a:t>
            </a:r>
            <a:endParaRPr lang="en-US" sz="2400" dirty="0">
              <a:solidFill>
                <a:schemeClr val="tx1">
                  <a:lumMod val="75000"/>
                  <a:lumOff val="25000"/>
                </a:schemeClr>
              </a:solidFill>
              <a:ea typeface="Calibri"/>
              <a:cs typeface="Calibri Light"/>
            </a:endParaRPr>
          </a:p>
          <a:p>
            <a:pPr>
              <a:spcAft>
                <a:spcPts val="200"/>
              </a:spcAft>
              <a:buClr>
                <a:srgbClr val="1430C0"/>
              </a:buClr>
            </a:pPr>
            <a:r>
              <a:rPr lang="en-US" sz="2200" dirty="0">
                <a:solidFill>
                  <a:schemeClr val="tx1">
                    <a:lumMod val="75000"/>
                    <a:lumOff val="25000"/>
                  </a:schemeClr>
                </a:solidFill>
                <a:latin typeface="+mn-lt"/>
                <a:cs typeface="Calibri Light"/>
              </a:rPr>
              <a:t>Implement Plan, Do, Study, Act cycles with the goal of starting small and scaling up. </a:t>
            </a:r>
            <a:endParaRPr lang="en-US" sz="2400" dirty="0">
              <a:solidFill>
                <a:schemeClr val="tx1">
                  <a:lumMod val="75000"/>
                  <a:lumOff val="25000"/>
                </a:schemeClr>
              </a:solidFill>
              <a:ea typeface="Calibri"/>
              <a:cs typeface="Calibri Light"/>
            </a:endParaRPr>
          </a:p>
          <a:p>
            <a:pPr>
              <a:spcAft>
                <a:spcPts val="200"/>
              </a:spcAft>
              <a:buClr>
                <a:srgbClr val="1430C0"/>
              </a:buClr>
            </a:pPr>
            <a:r>
              <a:rPr lang="en-US" sz="2200" dirty="0">
                <a:solidFill>
                  <a:schemeClr val="tx1">
                    <a:lumMod val="75000"/>
                    <a:lumOff val="25000"/>
                  </a:schemeClr>
                </a:solidFill>
                <a:latin typeface="+mn-lt"/>
                <a:cs typeface="Calibri Light"/>
              </a:rPr>
              <a:t>One size doesn’t fit all; explore what works across organizations and teams. </a:t>
            </a:r>
            <a:endParaRPr lang="en-US" sz="2400" dirty="0">
              <a:solidFill>
                <a:schemeClr val="tx1">
                  <a:lumMod val="75000"/>
                  <a:lumOff val="25000"/>
                </a:schemeClr>
              </a:solidFill>
              <a:ea typeface="Calibri"/>
              <a:cs typeface="Calibri Light"/>
            </a:endParaRPr>
          </a:p>
          <a:p>
            <a:pPr>
              <a:spcAft>
                <a:spcPts val="200"/>
              </a:spcAft>
              <a:buClr>
                <a:srgbClr val="1430C0"/>
              </a:buClr>
            </a:pPr>
            <a:r>
              <a:rPr lang="en-US" sz="2200" dirty="0">
                <a:solidFill>
                  <a:schemeClr val="tx1">
                    <a:lumMod val="75000"/>
                    <a:lumOff val="25000"/>
                  </a:schemeClr>
                </a:solidFill>
                <a:latin typeface="+mn-lt"/>
                <a:cs typeface="Calibri Light"/>
              </a:rPr>
              <a:t>Organizations will evolve over time.</a:t>
            </a:r>
            <a:endParaRPr lang="en-US" sz="2400" dirty="0">
              <a:solidFill>
                <a:schemeClr val="tx1">
                  <a:lumMod val="75000"/>
                  <a:lumOff val="25000"/>
                </a:schemeClr>
              </a:solidFill>
              <a:ea typeface="Calibri"/>
              <a:cs typeface="Calibri Light"/>
            </a:endParaRPr>
          </a:p>
        </p:txBody>
      </p:sp>
      <p:pic>
        <p:nvPicPr>
          <p:cNvPr id="3" name="Picture 2" descr="White background with blue text reading &quot;PCDC | Primary Care Development Corporation&quot;">
            <a:extLst>
              <a:ext uri="{FF2B5EF4-FFF2-40B4-BE49-F238E27FC236}">
                <a16:creationId xmlns:a16="http://schemas.microsoft.com/office/drawing/2014/main" id="{50DBED1D-BB4A-35B7-7969-E525206FA684}"/>
              </a:ext>
            </a:extLst>
          </p:cNvPr>
          <p:cNvPicPr>
            <a:picLocks noChangeAspect="1"/>
          </p:cNvPicPr>
          <p:nvPr/>
        </p:nvPicPr>
        <p:blipFill>
          <a:blip r:embed="rId3"/>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4019682882"/>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54309-61B2-155E-BF4E-459B65532B77}"/>
              </a:ext>
            </a:extLst>
          </p:cNvPr>
          <p:cNvSpPr>
            <a:spLocks noGrp="1"/>
          </p:cNvSpPr>
          <p:nvPr>
            <p:ph type="title"/>
          </p:nvPr>
        </p:nvSpPr>
        <p:spPr>
          <a:xfrm>
            <a:off x="749808" y="365760"/>
            <a:ext cx="10597896" cy="1325880"/>
          </a:xfrm>
        </p:spPr>
        <p:txBody>
          <a:bodyPr>
            <a:normAutofit/>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Questions + Discussion</a:t>
            </a:r>
          </a:p>
        </p:txBody>
      </p:sp>
      <p:pic>
        <p:nvPicPr>
          <p:cNvPr id="4" name="Content Placeholder 9" descr="A group of colorful question marks">
            <a:extLst>
              <a:ext uri="{FF2B5EF4-FFF2-40B4-BE49-F238E27FC236}">
                <a16:creationId xmlns:a16="http://schemas.microsoft.com/office/drawing/2014/main" id="{7A055338-506C-1FF7-B041-4F24A5D786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10927" y="1202107"/>
            <a:ext cx="4970145" cy="4970145"/>
          </a:xfrm>
          <a:prstGeom prst="rect">
            <a:avLst/>
          </a:prstGeom>
        </p:spPr>
      </p:pic>
    </p:spTree>
    <p:extLst>
      <p:ext uri="{BB962C8B-B14F-4D97-AF65-F5344CB8AC3E}">
        <p14:creationId xmlns:p14="http://schemas.microsoft.com/office/powerpoint/2010/main" val="41158818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F8C59F-7E23-16D7-3D0C-F5E0E390CD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EA7434-1C58-83E5-BA0E-896214792C0E}"/>
              </a:ext>
            </a:extLst>
          </p:cNvPr>
          <p:cNvSpPr>
            <a:spLocks noGrp="1"/>
          </p:cNvSpPr>
          <p:nvPr>
            <p:ph type="title"/>
          </p:nvPr>
        </p:nvSpPr>
        <p:spPr/>
        <p:txBody>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Contact Me </a:t>
            </a:r>
          </a:p>
        </p:txBody>
      </p:sp>
      <p:sp>
        <p:nvSpPr>
          <p:cNvPr id="5" name="Rectangle 4" descr="Photo of Shannon Lea">
            <a:extLst>
              <a:ext uri="{FF2B5EF4-FFF2-40B4-BE49-F238E27FC236}">
                <a16:creationId xmlns:a16="http://schemas.microsoft.com/office/drawing/2014/main" id="{5D296C46-6704-1C19-84F3-ADFA16534DB9}"/>
              </a:ext>
            </a:extLst>
          </p:cNvPr>
          <p:cNvSpPr/>
          <p:nvPr/>
        </p:nvSpPr>
        <p:spPr>
          <a:xfrm>
            <a:off x="4340034" y="1502228"/>
            <a:ext cx="3511931" cy="3974990"/>
          </a:xfrm>
          <a:prstGeom prst="rect">
            <a:avLst/>
          </a:prstGeom>
          <a:blipFill dpi="0" rotWithShape="1">
            <a:blip r:embed="rId3">
              <a:extLst>
                <a:ext uri="{28A0092B-C50C-407E-A947-70E740481C1C}">
                  <a14:useLocalDpi xmlns:a14="http://schemas.microsoft.com/office/drawing/2010/main" val="0"/>
                </a:ext>
              </a:extLst>
            </a:blip>
            <a:srcRect/>
            <a:stretch>
              <a:fillRect l="1024" t="-5261" r="-1024" b="-14739"/>
            </a:stretch>
          </a:blipFill>
          <a:effectLst>
            <a:outerShdw blurRad="50800" dist="50800" dir="5400000" algn="ctr" rotWithShape="0">
              <a:schemeClr val="bg1"/>
            </a:outerShdw>
          </a:effectLst>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6" name="Group 5" descr="White background with blue and gray text reading: Shannon Lea​&#10;&#10;Senior Program Manager​&#10;&#10;Primary Care Development Corporation">
            <a:extLst>
              <a:ext uri="{FF2B5EF4-FFF2-40B4-BE49-F238E27FC236}">
                <a16:creationId xmlns:a16="http://schemas.microsoft.com/office/drawing/2014/main" id="{E54B6FAF-D446-3D47-53A3-8DF21FED9E3C}"/>
              </a:ext>
            </a:extLst>
          </p:cNvPr>
          <p:cNvGrpSpPr/>
          <p:nvPr/>
        </p:nvGrpSpPr>
        <p:grpSpPr>
          <a:xfrm>
            <a:off x="4853321" y="4263234"/>
            <a:ext cx="3511929" cy="1125607"/>
            <a:chOff x="1339615" y="2819760"/>
            <a:chExt cx="3972120" cy="1192924"/>
          </a:xfrm>
        </p:grpSpPr>
        <p:sp>
          <p:nvSpPr>
            <p:cNvPr id="11" name="Rectangle 10">
              <a:extLst>
                <a:ext uri="{FF2B5EF4-FFF2-40B4-BE49-F238E27FC236}">
                  <a16:creationId xmlns:a16="http://schemas.microsoft.com/office/drawing/2014/main" id="{9BF70522-5C03-3AC8-6CF7-994E72CE6B5F}"/>
                </a:ext>
              </a:extLst>
            </p:cNvPr>
            <p:cNvSpPr/>
            <p:nvPr/>
          </p:nvSpPr>
          <p:spPr>
            <a:xfrm>
              <a:off x="1339615" y="2819760"/>
              <a:ext cx="3972120" cy="1192924"/>
            </a:xfrm>
            <a:prstGeom prst="rect">
              <a:avLst/>
            </a:prstGeom>
            <a:solidFill>
              <a:srgbClr val="FFFFFF"/>
            </a:solidFill>
            <a:ln w="12700" cap="flat" cmpd="sng" algn="ctr">
              <a:solidFill>
                <a:srgbClr val="007CA3"/>
              </a:solidFill>
              <a:prstDash val="solid"/>
              <a:miter lim="800000"/>
            </a:ln>
            <a:effectLst/>
          </p:spPr>
          <p:style>
            <a:lnRef idx="2">
              <a:scrgbClr r="0" g="0" b="0"/>
            </a:lnRef>
            <a:fillRef idx="1">
              <a:scrgbClr r="0" g="0" b="0"/>
            </a:fillRef>
            <a:effectRef idx="0">
              <a:scrgbClr r="0" g="0" b="0"/>
            </a:effectRef>
            <a:fontRef idx="minor">
              <a:schemeClr val="lt1"/>
            </a:fontRef>
          </p:style>
          <p:txBody>
            <a:bodyPr/>
            <a:lstStyle/>
            <a:p>
              <a:endParaRPr lang="en-US"/>
            </a:p>
          </p:txBody>
        </p:sp>
        <p:sp>
          <p:nvSpPr>
            <p:cNvPr id="12" name="TextBox 11">
              <a:extLst>
                <a:ext uri="{FF2B5EF4-FFF2-40B4-BE49-F238E27FC236}">
                  <a16:creationId xmlns:a16="http://schemas.microsoft.com/office/drawing/2014/main" id="{5637AD75-35F5-E1BF-47CA-DE880C0F066F}"/>
                </a:ext>
              </a:extLst>
            </p:cNvPr>
            <p:cNvSpPr txBox="1"/>
            <p:nvPr/>
          </p:nvSpPr>
          <p:spPr>
            <a:xfrm>
              <a:off x="1339615" y="2819760"/>
              <a:ext cx="3972120" cy="119292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20955" rIns="91440" bIns="20955" numCol="1" spcCol="1270" anchor="ctr" anchorCtr="0">
              <a:noAutofit/>
            </a:bodyPr>
            <a:lstStyle/>
            <a:p>
              <a:pPr marL="0" lvl="0" indent="0" algn="l" defTabSz="466725">
                <a:lnSpc>
                  <a:spcPts val="1060"/>
                </a:lnSpc>
                <a:spcBef>
                  <a:spcPct val="0"/>
                </a:spcBef>
                <a:spcAft>
                  <a:spcPct val="5000"/>
                </a:spcAft>
                <a:buNone/>
              </a:pPr>
              <a:r>
                <a:rPr lang="en-US" b="1" kern="1200" dirty="0">
                  <a:solidFill>
                    <a:srgbClr val="1430C0"/>
                  </a:solidFill>
                  <a:latin typeface="Ballinger"/>
                  <a:ea typeface="Open Sans" panose="020B0606030504020204" pitchFamily="34" charset="0"/>
                  <a:cs typeface="Open Sans" panose="020B0606030504020204" pitchFamily="34" charset="0"/>
                </a:rPr>
                <a:t>Shannon Lea</a:t>
              </a:r>
            </a:p>
            <a:p>
              <a:pPr marL="0" lvl="0" indent="0" algn="l" defTabSz="466725">
                <a:lnSpc>
                  <a:spcPts val="1060"/>
                </a:lnSpc>
                <a:spcBef>
                  <a:spcPct val="0"/>
                </a:spcBef>
                <a:spcAft>
                  <a:spcPct val="5000"/>
                </a:spcAft>
                <a:buNone/>
              </a:pPr>
              <a:r>
                <a:rPr lang="en-US" sz="1200" i="1" kern="1200" dirty="0">
                  <a:solidFill>
                    <a:schemeClr val="accent6">
                      <a:lumMod val="75000"/>
                    </a:schemeClr>
                  </a:solidFill>
                  <a:latin typeface="Ballinger"/>
                  <a:ea typeface="Open Sans" panose="020B0606030504020204" pitchFamily="34" charset="0"/>
                  <a:cs typeface="Open Sans" panose="020B0606030504020204" pitchFamily="34" charset="0"/>
                </a:rPr>
                <a:t>Senior Program Manager</a:t>
              </a:r>
            </a:p>
            <a:p>
              <a:pPr marL="0" lvl="0" indent="0" algn="l" defTabSz="466725">
                <a:lnSpc>
                  <a:spcPts val="1060"/>
                </a:lnSpc>
                <a:spcBef>
                  <a:spcPct val="0"/>
                </a:spcBef>
                <a:spcAft>
                  <a:spcPct val="5000"/>
                </a:spcAft>
                <a:buNone/>
              </a:pPr>
              <a:r>
                <a:rPr lang="en-US" sz="1200" i="1" kern="1200" dirty="0">
                  <a:solidFill>
                    <a:schemeClr val="accent6">
                      <a:lumMod val="75000"/>
                    </a:schemeClr>
                  </a:solidFill>
                  <a:latin typeface="Ballinger"/>
                  <a:ea typeface="Open Sans" panose="020B0606030504020204" pitchFamily="34" charset="0"/>
                  <a:cs typeface="Open Sans" panose="020B0606030504020204" pitchFamily="34" charset="0"/>
                </a:rPr>
                <a:t>Primary Care Development Corporation</a:t>
              </a:r>
            </a:p>
            <a:p>
              <a:pPr marL="0" lvl="0" indent="0" algn="l" defTabSz="466725">
                <a:lnSpc>
                  <a:spcPts val="1060"/>
                </a:lnSpc>
                <a:spcBef>
                  <a:spcPct val="0"/>
                </a:spcBef>
                <a:spcAft>
                  <a:spcPct val="5000"/>
                </a:spcAft>
                <a:buNone/>
              </a:pPr>
              <a:r>
                <a:rPr lang="en-US" sz="1200" i="1" dirty="0">
                  <a:solidFill>
                    <a:schemeClr val="accent6">
                      <a:lumMod val="75000"/>
                    </a:schemeClr>
                  </a:solidFill>
                  <a:latin typeface="Ballinger"/>
                  <a:ea typeface="Open Sans" panose="020B0606030504020204" pitchFamily="34" charset="0"/>
                  <a:cs typeface="Open Sans" panose="020B0606030504020204" pitchFamily="34" charset="0"/>
                  <a:hlinkClick r:id="rId4"/>
                </a:rPr>
                <a:t>slea@pcdc.org</a:t>
              </a:r>
              <a:r>
                <a:rPr lang="en-US" sz="1200" i="1" dirty="0">
                  <a:solidFill>
                    <a:schemeClr val="accent6">
                      <a:lumMod val="75000"/>
                    </a:schemeClr>
                  </a:solidFill>
                  <a:latin typeface="Ballinger"/>
                  <a:ea typeface="Open Sans" panose="020B0606030504020204" pitchFamily="34" charset="0"/>
                  <a:cs typeface="Open Sans" panose="020B0606030504020204" pitchFamily="34" charset="0"/>
                </a:rPr>
                <a:t>	</a:t>
              </a:r>
              <a:endParaRPr lang="en-US" sz="1200" i="1" kern="1200" dirty="0">
                <a:solidFill>
                  <a:schemeClr val="accent6">
                    <a:lumMod val="75000"/>
                  </a:schemeClr>
                </a:solidFill>
                <a:latin typeface="Ballinger"/>
                <a:ea typeface="Open Sans" panose="020B0606030504020204" pitchFamily="34" charset="0"/>
                <a:cs typeface="Open Sans" panose="020B0606030504020204" pitchFamily="34" charset="0"/>
              </a:endParaRPr>
            </a:p>
          </p:txBody>
        </p:sp>
      </p:grpSp>
      <p:pic>
        <p:nvPicPr>
          <p:cNvPr id="4" name="Picture 3" descr="White background with blue text reading &quot;PCDC | Primary Care Development Corporation&quot;">
            <a:extLst>
              <a:ext uri="{FF2B5EF4-FFF2-40B4-BE49-F238E27FC236}">
                <a16:creationId xmlns:a16="http://schemas.microsoft.com/office/drawing/2014/main" id="{7564B454-F69E-8701-0AC3-7B27A44F4004}"/>
              </a:ext>
            </a:extLst>
          </p:cNvPr>
          <p:cNvPicPr>
            <a:picLocks noChangeAspect="1"/>
          </p:cNvPicPr>
          <p:nvPr/>
        </p:nvPicPr>
        <p:blipFill>
          <a:blip r:embed="rId5"/>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84202250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a:extLst>
              <a:ext uri="{FF2B5EF4-FFF2-40B4-BE49-F238E27FC236}">
                <a16:creationId xmlns:a16="http://schemas.microsoft.com/office/drawing/2014/main" id="{7F0256AF-43B4-9B8C-C070-75EAA3BAAFB6}"/>
              </a:ext>
            </a:extLst>
          </p:cNvPr>
          <p:cNvSpPr/>
          <p:nvPr/>
        </p:nvSpPr>
        <p:spPr>
          <a:xfrm>
            <a:off x="0" y="2404110"/>
            <a:ext cx="12192000" cy="1783080"/>
          </a:xfrm>
          <a:prstGeom prst="rect">
            <a:avLst/>
          </a:prstGeom>
          <a:noFill/>
          <a:ln/>
          <a:effectLst>
            <a:outerShdw blurRad="127000" dist="38100" dir="8100000" algn="bl" rotWithShape="0">
              <a:srgbClr val="000000">
                <a:alpha val="35000"/>
              </a:srgbClr>
            </a:outerShdw>
          </a:effectLst>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Georgia" pitchFamily="34" charset="-122"/>
                <a:cs typeface="Georgia" pitchFamily="34" charset="-120"/>
              </a:rPr>
              <a:t>Thank You!</a:t>
            </a:r>
            <a:endParaRPr kumimoji="0" lang="en-US" sz="6000" b="0"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libri" panose="020F0502020204030204"/>
              <a:ea typeface="+mn-ea"/>
              <a:cs typeface="+mn-cs"/>
            </a:endParaRPr>
          </a:p>
        </p:txBody>
      </p:sp>
    </p:spTree>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A6EEF-CC2B-E087-8361-DFCB3CEF27F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918093-CECD-12BD-BBB3-F7448EBBC831}"/>
              </a:ext>
            </a:extLst>
          </p:cNvPr>
          <p:cNvSpPr>
            <a:spLocks noGrp="1"/>
          </p:cNvSpPr>
          <p:nvPr>
            <p:ph type="title"/>
          </p:nvPr>
        </p:nvSpPr>
        <p:spPr/>
        <p:txBody>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References</a:t>
            </a:r>
          </a:p>
        </p:txBody>
      </p:sp>
      <p:sp>
        <p:nvSpPr>
          <p:cNvPr id="6" name="Content Placeholder 5">
            <a:extLst>
              <a:ext uri="{FF2B5EF4-FFF2-40B4-BE49-F238E27FC236}">
                <a16:creationId xmlns:a16="http://schemas.microsoft.com/office/drawing/2014/main" id="{504AC694-6868-412A-CCC8-9E8679D73086}"/>
              </a:ext>
            </a:extLst>
          </p:cNvPr>
          <p:cNvSpPr>
            <a:spLocks noGrp="1"/>
          </p:cNvSpPr>
          <p:nvPr>
            <p:ph sz="quarter" idx="10"/>
          </p:nvPr>
        </p:nvSpPr>
        <p:spPr>
          <a:xfrm>
            <a:off x="754144" y="1472184"/>
            <a:ext cx="10597896" cy="3913632"/>
          </a:xfrm>
        </p:spPr>
        <p:txBody>
          <a:bodyPr vert="horz" wrap="square" lIns="91440" tIns="45720" rIns="91440" bIns="45720" rtlCol="0" anchor="t">
            <a:noAutofit/>
          </a:bodyPr>
          <a:lstStyle/>
          <a:p>
            <a:pPr>
              <a:buClr>
                <a:srgbClr val="00847D"/>
              </a:buClr>
            </a:pPr>
            <a:r>
              <a:rPr lang="en-US" sz="1800" dirty="0">
                <a:latin typeface="Ballinger"/>
                <a:cs typeface="Calibri Light"/>
              </a:rPr>
              <a:t>Colonial Behavioral Health (2024, April). </a:t>
            </a:r>
            <a:r>
              <a:rPr lang="en-US" sz="1800" i="1" dirty="0">
                <a:latin typeface="Ballinger"/>
                <a:cs typeface="Calibri Light"/>
              </a:rPr>
              <a:t>Strategic Plan</a:t>
            </a:r>
            <a:r>
              <a:rPr lang="en-US" sz="1800" dirty="0">
                <a:latin typeface="Ballinger"/>
                <a:cs typeface="Calibri Light"/>
              </a:rPr>
              <a:t>. </a:t>
            </a:r>
            <a:r>
              <a:rPr lang="en-US" sz="1800" dirty="0">
                <a:latin typeface="Ballinger"/>
                <a:cs typeface="Calibri Light"/>
                <a:hlinkClick r:id="rId3"/>
              </a:rPr>
              <a:t>https://www.colonialbh.org/media/5ewf0xzc/strategic-plan-april-2024.pdf</a:t>
            </a:r>
            <a:endParaRPr lang="en-US" sz="1800" dirty="0">
              <a:latin typeface="Ballinger"/>
              <a:cs typeface="Calibri Light"/>
            </a:endParaRPr>
          </a:p>
          <a:p>
            <a:pPr>
              <a:buClr>
                <a:srgbClr val="00847D"/>
              </a:buClr>
            </a:pPr>
            <a:r>
              <a:rPr lang="en-US" sz="1800" dirty="0">
                <a:latin typeface="Ballinger"/>
                <a:cs typeface="Calibri Light"/>
              </a:rPr>
              <a:t>Colonial Behavioral Health. </a:t>
            </a:r>
            <a:r>
              <a:rPr lang="en-US" sz="1800" i="1" dirty="0">
                <a:latin typeface="Ballinger"/>
                <a:cs typeface="Calibri Light"/>
              </a:rPr>
              <a:t>FY2025</a:t>
            </a:r>
            <a:r>
              <a:rPr lang="en-US" sz="1800" dirty="0">
                <a:latin typeface="Ballinger"/>
                <a:cs typeface="Calibri Light"/>
              </a:rPr>
              <a:t> </a:t>
            </a:r>
            <a:r>
              <a:rPr lang="en-US" sz="1800" i="1" dirty="0">
                <a:latin typeface="Ballinger"/>
                <a:cs typeface="Calibri Light"/>
              </a:rPr>
              <a:t>Annual Report</a:t>
            </a:r>
            <a:r>
              <a:rPr lang="en-US" sz="1800" dirty="0">
                <a:latin typeface="Ballinger"/>
                <a:cs typeface="Calibri Light"/>
              </a:rPr>
              <a:t>. (n.d.) </a:t>
            </a:r>
            <a:r>
              <a:rPr lang="en-US" sz="1800" dirty="0">
                <a:latin typeface="Ballinger"/>
                <a:cs typeface="Calibri Light"/>
                <a:hlinkClick r:id="rId4"/>
              </a:rPr>
              <a:t>https://www.colonialbh.org/media/ib3ptxe0/cbh-fy2025-annual-report.pdf</a:t>
            </a:r>
            <a:r>
              <a:rPr lang="en-US" sz="1800" dirty="0">
                <a:latin typeface="Ballinger"/>
                <a:cs typeface="Calibri Light"/>
              </a:rPr>
              <a:t> </a:t>
            </a:r>
            <a:endParaRPr lang="en-US" sz="1800" dirty="0">
              <a:latin typeface="Ballinger"/>
              <a:ea typeface="Calibri"/>
              <a:cs typeface="Calibri Light"/>
            </a:endParaRPr>
          </a:p>
          <a:p>
            <a:pPr>
              <a:buClr>
                <a:srgbClr val="00847D"/>
              </a:buClr>
            </a:pPr>
            <a:r>
              <a:rPr lang="en-US" sz="1800" dirty="0">
                <a:latin typeface="Ballinger"/>
              </a:rPr>
              <a:t>National Council for Mental Wellbeing (n.d.) </a:t>
            </a:r>
            <a:r>
              <a:rPr lang="en-US" sz="1800" i="1" dirty="0">
                <a:latin typeface="Ballinger"/>
              </a:rPr>
              <a:t>A Standard Framework for Levels of Integrated Healthcare</a:t>
            </a:r>
            <a:r>
              <a:rPr lang="en-US" sz="1800" dirty="0">
                <a:latin typeface="Ballinger"/>
              </a:rPr>
              <a:t>, by B. Heath, P. Wise Romero, &amp; K. Reynolds, 2013, SAMHSA-HRSA Center for Integrated Health Solutions. </a:t>
            </a:r>
            <a:r>
              <a:rPr lang="en-US" sz="1800" dirty="0">
                <a:latin typeface="Ballinger"/>
                <a:hlinkClick r:id="rId5"/>
              </a:rPr>
              <a:t>https://www.thenationalcouncil.org/wp-content/uploads/2020/01/CIHS_Framework_Final_charts.pdf</a:t>
            </a:r>
            <a:endParaRPr lang="en-US" sz="1800" dirty="0">
              <a:latin typeface="Ballinger"/>
            </a:endParaRPr>
          </a:p>
          <a:p>
            <a:pPr>
              <a:buClr>
                <a:srgbClr val="00847D"/>
              </a:buClr>
            </a:pPr>
            <a:r>
              <a:rPr lang="en-US" sz="1800" dirty="0">
                <a:latin typeface="Ballinger"/>
                <a:ea typeface="Open Sans"/>
                <a:cs typeface="Open Sans"/>
              </a:rPr>
              <a:t>National Council for Mental Wellbeing. (2025). </a:t>
            </a:r>
            <a:r>
              <a:rPr lang="en-US" sz="1800" i="1" dirty="0">
                <a:latin typeface="Ballinger"/>
                <a:ea typeface="Open Sans"/>
                <a:cs typeface="Open Sans"/>
              </a:rPr>
              <a:t>The comprehensive health integration framework</a:t>
            </a:r>
            <a:r>
              <a:rPr lang="en-US" sz="1800" dirty="0">
                <a:latin typeface="Ballinger"/>
                <a:ea typeface="Open Sans"/>
                <a:cs typeface="Open Sans"/>
              </a:rPr>
              <a:t>. </a:t>
            </a:r>
            <a:r>
              <a:rPr lang="en-US" sz="1800" u="sng" dirty="0">
                <a:latin typeface="Ballinger"/>
                <a:ea typeface="Open Sans"/>
                <a:cs typeface="Open Sans"/>
                <a:hlinkClick r:id="rId6"/>
              </a:rPr>
              <a:t>https://www.thenationalcouncil.org/resources/the-comprehensive-health-integration-framework/</a:t>
            </a:r>
            <a:endParaRPr lang="en-US" sz="1800" dirty="0">
              <a:latin typeface="Ballinger"/>
            </a:endParaRPr>
          </a:p>
          <a:p>
            <a:pPr>
              <a:buClr>
                <a:srgbClr val="00847D"/>
              </a:buClr>
            </a:pPr>
            <a:r>
              <a:rPr lang="en-US" sz="1800" dirty="0">
                <a:latin typeface="Ballinger"/>
                <a:cs typeface="Calibri Light"/>
              </a:rPr>
              <a:t>Primary Care Development Corporation, 2026, Introducing the Behavioral Health Consultant Script, Developed for CBH and SEVHS Integrated Concept Planning</a:t>
            </a:r>
          </a:p>
          <a:p>
            <a:pPr>
              <a:buClr>
                <a:srgbClr val="00847D"/>
              </a:buClr>
            </a:pPr>
            <a:r>
              <a:rPr lang="en-US" sz="1800" dirty="0">
                <a:latin typeface="Ballinger"/>
                <a:cs typeface="Calibri Light"/>
              </a:rPr>
              <a:t>Primary Care Development Corporation, 2026, Warm Hand-off Workflow, Developed for CBH and SEVHS Integrated Concept Planning</a:t>
            </a:r>
            <a:endParaRPr lang="en-US" sz="1800" dirty="0">
              <a:latin typeface="Ballinger"/>
              <a:ea typeface="Calibri"/>
              <a:cs typeface="Calibri Light"/>
            </a:endParaRPr>
          </a:p>
        </p:txBody>
      </p:sp>
      <p:pic>
        <p:nvPicPr>
          <p:cNvPr id="3" name="Picture 2" descr="White background with blue text reading &quot;PCDC | Primary Care Development Corporation&quot;">
            <a:extLst>
              <a:ext uri="{FF2B5EF4-FFF2-40B4-BE49-F238E27FC236}">
                <a16:creationId xmlns:a16="http://schemas.microsoft.com/office/drawing/2014/main" id="{8CD28859-9368-E6C3-DCE8-62A248DA9E1D}"/>
              </a:ext>
            </a:extLst>
          </p:cNvPr>
          <p:cNvPicPr>
            <a:picLocks noChangeAspect="1"/>
          </p:cNvPicPr>
          <p:nvPr/>
        </p:nvPicPr>
        <p:blipFill>
          <a:blip r:embed="rId7"/>
          <a:stretch>
            <a:fillRect/>
          </a:stretch>
        </p:blipFill>
        <p:spPr>
          <a:xfrm>
            <a:off x="9084117" y="5587034"/>
            <a:ext cx="4737016" cy="371889"/>
          </a:xfrm>
          <a:prstGeom prst="rect">
            <a:avLst/>
          </a:prstGeom>
        </p:spPr>
      </p:pic>
    </p:spTree>
    <p:extLst>
      <p:ext uri="{BB962C8B-B14F-4D97-AF65-F5344CB8AC3E}">
        <p14:creationId xmlns:p14="http://schemas.microsoft.com/office/powerpoint/2010/main" val="2301882266"/>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106A4C4-82EB-BF66-8A3F-229C7B3C575D}"/>
              </a:ext>
            </a:extLst>
          </p:cNvPr>
          <p:cNvSpPr>
            <a:spLocks noGrp="1"/>
          </p:cNvSpPr>
          <p:nvPr>
            <p:ph type="title"/>
          </p:nvPr>
        </p:nvSpPr>
        <p:spPr/>
        <p:txBody>
          <a:bodyPr/>
          <a:lstStyle/>
          <a:p>
            <a:r>
              <a:rPr lang="en-US" dirty="0">
                <a:solidFill>
                  <a:srgbClr val="1430C0"/>
                </a:solidFill>
                <a:latin typeface="Ballinger"/>
              </a:rPr>
              <a:t>References</a:t>
            </a:r>
          </a:p>
        </p:txBody>
      </p:sp>
      <p:sp>
        <p:nvSpPr>
          <p:cNvPr id="2" name="Content Placeholder 1">
            <a:extLst>
              <a:ext uri="{FF2B5EF4-FFF2-40B4-BE49-F238E27FC236}">
                <a16:creationId xmlns:a16="http://schemas.microsoft.com/office/drawing/2014/main" id="{8E09E5C9-DF0A-EF20-611E-3C408B7644F6}"/>
              </a:ext>
            </a:extLst>
          </p:cNvPr>
          <p:cNvSpPr>
            <a:spLocks noGrp="1"/>
          </p:cNvSpPr>
          <p:nvPr>
            <p:ph sz="quarter" idx="10"/>
          </p:nvPr>
        </p:nvSpPr>
        <p:spPr/>
        <p:txBody>
          <a:bodyPr vert="horz" lIns="91440" tIns="45720" rIns="91440" bIns="45720" rtlCol="0" anchor="t">
            <a:noAutofit/>
          </a:bodyPr>
          <a:lstStyle/>
          <a:p>
            <a:pPr>
              <a:buClr>
                <a:srgbClr val="1430C0"/>
              </a:buClr>
            </a:pPr>
            <a:r>
              <a:rPr lang="en-US" sz="2000" dirty="0">
                <a:latin typeface="Ballinger"/>
                <a:ea typeface="Open Sans"/>
                <a:cs typeface="Open Sans"/>
              </a:rPr>
              <a:t>Community Health Center of the New River Valley. (n.d.). </a:t>
            </a:r>
            <a:r>
              <a:rPr lang="en-US" sz="2000" i="1" dirty="0">
                <a:latin typeface="Ballinger"/>
                <a:ea typeface="Open Sans"/>
                <a:cs typeface="Open Sans"/>
              </a:rPr>
              <a:t>About.</a:t>
            </a:r>
            <a:r>
              <a:rPr lang="en-US" sz="2000" dirty="0">
                <a:latin typeface="Ballinger"/>
                <a:ea typeface="Open Sans"/>
                <a:cs typeface="Open Sans"/>
              </a:rPr>
              <a:t> </a:t>
            </a:r>
            <a:r>
              <a:rPr lang="en-US" sz="2000" dirty="0">
                <a:latin typeface="Ballinger"/>
                <a:ea typeface="Open Sans"/>
                <a:cs typeface="Open Sans"/>
                <a:hlinkClick r:id="rId2"/>
              </a:rPr>
              <a:t>https://chcnrv.org/about/</a:t>
            </a:r>
            <a:r>
              <a:rPr lang="en-US" sz="2000" dirty="0">
                <a:latin typeface="Ballinger"/>
                <a:ea typeface="Open Sans"/>
                <a:cs typeface="Open Sans"/>
              </a:rPr>
              <a:t> </a:t>
            </a:r>
            <a:endParaRPr lang="en-US" sz="2000" i="1" dirty="0">
              <a:latin typeface="Ballinger"/>
              <a:ea typeface="Open Sans"/>
              <a:cs typeface="Open Sans"/>
            </a:endParaRPr>
          </a:p>
          <a:p>
            <a:pPr>
              <a:buClr>
                <a:srgbClr val="1430C0"/>
              </a:buClr>
            </a:pPr>
            <a:r>
              <a:rPr lang="en-US" sz="2000" dirty="0">
                <a:latin typeface="Ballinger"/>
                <a:ea typeface="Open Sans"/>
                <a:cs typeface="Open Sans"/>
              </a:rPr>
              <a:t>Heath, B., Wise Romero, P., &amp; Reynolds, K. (2013). </a:t>
            </a:r>
            <a:r>
              <a:rPr lang="en-US" sz="2000" i="1" dirty="0">
                <a:latin typeface="Ballinger"/>
                <a:ea typeface="Open Sans"/>
                <a:cs typeface="Open Sans"/>
              </a:rPr>
              <a:t>A standard framework for levels of integrated healthcare</a:t>
            </a:r>
            <a:r>
              <a:rPr lang="en-US" sz="2000" dirty="0">
                <a:latin typeface="Ballinger"/>
                <a:ea typeface="Open Sans"/>
                <a:cs typeface="Open Sans"/>
              </a:rPr>
              <a:t>. SAMHSA-HRSA Center for Integrated Health Solutions. </a:t>
            </a:r>
            <a:r>
              <a:rPr lang="en-US" sz="2000" dirty="0">
                <a:latin typeface="Ballinger"/>
                <a:ea typeface="Open Sans"/>
                <a:cs typeface="Open Sans"/>
                <a:hlinkClick r:id="rId3"/>
              </a:rPr>
              <a:t>https://www.thenationalcouncil.org/wp-content/uploads/2020/01/CIHS_Framework_Final_charts.pdf</a:t>
            </a:r>
            <a:r>
              <a:rPr lang="en-US" sz="2000" dirty="0">
                <a:latin typeface="Ballinger"/>
                <a:ea typeface="Open Sans"/>
                <a:cs typeface="Open Sans"/>
              </a:rPr>
              <a:t> </a:t>
            </a:r>
          </a:p>
          <a:p>
            <a:pPr>
              <a:buClr>
                <a:srgbClr val="1430C0"/>
              </a:buClr>
            </a:pPr>
            <a:r>
              <a:rPr lang="en-US" sz="2000" dirty="0">
                <a:latin typeface="Ballinger"/>
                <a:ea typeface="Open Sans"/>
                <a:cs typeface="Open Sans"/>
              </a:rPr>
              <a:t>Lynn, K. (2025, May 22). </a:t>
            </a:r>
            <a:r>
              <a:rPr lang="en-US" sz="2000" i="1" dirty="0">
                <a:latin typeface="Ballinger"/>
                <a:ea typeface="Open Sans"/>
                <a:cs typeface="Open Sans"/>
              </a:rPr>
              <a:t>New River Valley Health Center expands, promises affordable care for more patients</a:t>
            </a:r>
            <a:r>
              <a:rPr lang="en-US" sz="2000" dirty="0">
                <a:latin typeface="Ballinger"/>
                <a:ea typeface="Open Sans"/>
                <a:cs typeface="Open Sans"/>
              </a:rPr>
              <a:t>. WSLS. </a:t>
            </a:r>
            <a:r>
              <a:rPr lang="en-US" sz="2000" dirty="0">
                <a:latin typeface="Ballinger"/>
                <a:ea typeface="Open Sans"/>
                <a:cs typeface="Open Sans"/>
                <a:hlinkClick r:id="rId4"/>
              </a:rPr>
              <a:t>https://www.wsls.com/news/local/2025/05/22/new-river-valley-health-center-expands-promises-affordable-care-for-more-patients/</a:t>
            </a:r>
            <a:r>
              <a:rPr lang="en-US" sz="2000" dirty="0">
                <a:latin typeface="Ballinger"/>
                <a:ea typeface="Open Sans"/>
                <a:cs typeface="Open Sans"/>
              </a:rPr>
              <a:t> </a:t>
            </a:r>
          </a:p>
          <a:p>
            <a:pPr>
              <a:buClr>
                <a:srgbClr val="1430C0"/>
              </a:buClr>
            </a:pPr>
            <a:r>
              <a:rPr lang="en-US" sz="2000" dirty="0">
                <a:latin typeface="Ballinger"/>
                <a:ea typeface="Open Sans"/>
                <a:cs typeface="Open Sans"/>
              </a:rPr>
              <a:t>National Council for Mental Wellbeing. (2025). </a:t>
            </a:r>
            <a:r>
              <a:rPr lang="en-US" sz="2000" i="1" dirty="0">
                <a:latin typeface="Ballinger"/>
                <a:ea typeface="Open Sans"/>
                <a:cs typeface="Open Sans"/>
              </a:rPr>
              <a:t>The comprehensive health integration framework</a:t>
            </a:r>
            <a:r>
              <a:rPr lang="en-US" sz="2000" dirty="0">
                <a:latin typeface="Ballinger"/>
                <a:ea typeface="Open Sans"/>
                <a:cs typeface="Open Sans"/>
              </a:rPr>
              <a:t>. </a:t>
            </a:r>
            <a:r>
              <a:rPr lang="en-US" sz="2000" u="sng" dirty="0">
                <a:latin typeface="Ballinger"/>
                <a:ea typeface="Open Sans"/>
                <a:cs typeface="Open Sans"/>
                <a:hlinkClick r:id="rId5"/>
              </a:rPr>
              <a:t>https://www.thenationalcouncil.org/resources/the-comprehensive-health-integration-framework/</a:t>
            </a:r>
            <a:endParaRPr lang="en-US" sz="2000" dirty="0">
              <a:latin typeface="Ballinger"/>
              <a:ea typeface="Open Sans"/>
              <a:cs typeface="Open Sans"/>
            </a:endParaRPr>
          </a:p>
          <a:p>
            <a:pPr>
              <a:buClr>
                <a:srgbClr val="FE5100"/>
              </a:buClr>
            </a:pPr>
            <a:endParaRPr lang="en-US" sz="1400" dirty="0"/>
          </a:p>
          <a:p>
            <a:pPr>
              <a:buClr>
                <a:srgbClr val="FE5100"/>
              </a:buClr>
            </a:pPr>
            <a:endParaRPr lang="en-US" sz="1400" dirty="0">
              <a:highlight>
                <a:srgbClr val="FF0000"/>
              </a:highlight>
            </a:endParaRPr>
          </a:p>
          <a:p>
            <a:endParaRPr lang="en-US" sz="1400" dirty="0"/>
          </a:p>
          <a:p>
            <a:endParaRPr lang="en-US" sz="1400" dirty="0"/>
          </a:p>
          <a:p>
            <a:pPr marL="0" indent="0">
              <a:buNone/>
            </a:pPr>
            <a:endParaRPr lang="en-US" sz="1400" dirty="0"/>
          </a:p>
          <a:p>
            <a:pPr marL="0" indent="0">
              <a:buNone/>
            </a:pPr>
            <a:endParaRPr lang="en-US" sz="14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sz="1400" b="1" i="1" dirty="0"/>
          </a:p>
          <a:p>
            <a:endParaRPr lang="en-US" sz="1600" dirty="0"/>
          </a:p>
        </p:txBody>
      </p:sp>
    </p:spTree>
    <p:extLst>
      <p:ext uri="{BB962C8B-B14F-4D97-AF65-F5344CB8AC3E}">
        <p14:creationId xmlns:p14="http://schemas.microsoft.com/office/powerpoint/2010/main" val="20775845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a:extLst>
            <a:ext uri="{FF2B5EF4-FFF2-40B4-BE49-F238E27FC236}">
              <a16:creationId xmlns:a16="http://schemas.microsoft.com/office/drawing/2014/main" id="{1DCA6EEF-CC2B-E087-8361-DFCB3CEF27F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F918093-CECD-12BD-BBB3-F7448EBBC831}"/>
              </a:ext>
            </a:extLst>
          </p:cNvPr>
          <p:cNvSpPr>
            <a:spLocks noGrp="1"/>
          </p:cNvSpPr>
          <p:nvPr>
            <p:ph type="title"/>
          </p:nvPr>
        </p:nvSpPr>
        <p:spPr/>
        <p:txBody>
          <a:bodyPr/>
          <a:lstStyle/>
          <a:p>
            <a:pPr algn="ctr"/>
            <a:r>
              <a:rPr lang="en-US" sz="4500" dirty="0">
                <a:solidFill>
                  <a:srgbClr val="1430C0"/>
                </a:solidFill>
                <a:latin typeface="Ballinger"/>
                <a:ea typeface="Calibri Light" panose="020F0302020204030204" pitchFamily="34" charset="0"/>
                <a:cs typeface="Calibri Light" panose="020F0302020204030204" pitchFamily="34" charset="0"/>
              </a:rPr>
              <a:t>References</a:t>
            </a:r>
          </a:p>
        </p:txBody>
      </p:sp>
      <p:sp>
        <p:nvSpPr>
          <p:cNvPr id="6" name="Content Placeholder 5">
            <a:extLst>
              <a:ext uri="{FF2B5EF4-FFF2-40B4-BE49-F238E27FC236}">
                <a16:creationId xmlns:a16="http://schemas.microsoft.com/office/drawing/2014/main" id="{504AC694-6868-412A-CCC8-9E8679D73086}"/>
              </a:ext>
            </a:extLst>
          </p:cNvPr>
          <p:cNvSpPr>
            <a:spLocks noGrp="1"/>
          </p:cNvSpPr>
          <p:nvPr>
            <p:ph sz="quarter" idx="10"/>
          </p:nvPr>
        </p:nvSpPr>
        <p:spPr/>
        <p:txBody>
          <a:bodyPr vert="horz" wrap="square" lIns="91440" tIns="45720" rIns="91440" bIns="45720" rtlCol="0" anchor="t">
            <a:noAutofit/>
          </a:bodyPr>
          <a:lstStyle/>
          <a:p>
            <a:pPr>
              <a:lnSpc>
                <a:spcPct val="100000"/>
              </a:lnSpc>
              <a:buClr>
                <a:srgbClr val="1430C0"/>
              </a:buClr>
            </a:pPr>
            <a:r>
              <a:rPr lang="en-US" sz="2000" dirty="0">
                <a:latin typeface="Ballinger"/>
                <a:cs typeface="Calibri Light"/>
              </a:rPr>
              <a:t>Colonial Behavioral Health (2024, April). </a:t>
            </a:r>
            <a:r>
              <a:rPr lang="en-US" sz="2000" i="1" dirty="0">
                <a:latin typeface="Ballinger"/>
                <a:cs typeface="Calibri Light"/>
              </a:rPr>
              <a:t>Strategic Plan</a:t>
            </a:r>
            <a:r>
              <a:rPr lang="en-US" sz="2000" dirty="0">
                <a:latin typeface="Ballinger"/>
                <a:cs typeface="Calibri Light"/>
              </a:rPr>
              <a:t>. </a:t>
            </a:r>
            <a:r>
              <a:rPr lang="en-US" sz="2000" dirty="0">
                <a:latin typeface="Ballinger"/>
                <a:cs typeface="Calibri Light"/>
                <a:hlinkClick r:id="rId3"/>
              </a:rPr>
              <a:t>https://www.colonialbh.org/media/5ewf0xzc/strategic-plan-april-2024.pdf</a:t>
            </a:r>
            <a:endParaRPr lang="en-US" sz="2000" dirty="0">
              <a:latin typeface="Ballinger"/>
              <a:cs typeface="Calibri Light"/>
            </a:endParaRPr>
          </a:p>
          <a:p>
            <a:pPr>
              <a:lnSpc>
                <a:spcPct val="100000"/>
              </a:lnSpc>
              <a:buClr>
                <a:srgbClr val="1430C0"/>
              </a:buClr>
            </a:pPr>
            <a:r>
              <a:rPr lang="en-US" sz="2000" dirty="0">
                <a:latin typeface="Ballinger"/>
                <a:cs typeface="Calibri Light"/>
              </a:rPr>
              <a:t>Colonial Behavioral Health. </a:t>
            </a:r>
            <a:r>
              <a:rPr lang="en-US" sz="2000" i="1" dirty="0">
                <a:latin typeface="Ballinger"/>
                <a:cs typeface="Calibri Light"/>
              </a:rPr>
              <a:t>FY2025</a:t>
            </a:r>
            <a:r>
              <a:rPr lang="en-US" sz="2000" dirty="0">
                <a:latin typeface="Ballinger"/>
                <a:cs typeface="Calibri Light"/>
              </a:rPr>
              <a:t> </a:t>
            </a:r>
            <a:r>
              <a:rPr lang="en-US" sz="2000" i="1" dirty="0">
                <a:latin typeface="Ballinger"/>
                <a:cs typeface="Calibri Light"/>
              </a:rPr>
              <a:t>Annual Report</a:t>
            </a:r>
            <a:r>
              <a:rPr lang="en-US" sz="2000" dirty="0">
                <a:latin typeface="Ballinger"/>
                <a:cs typeface="Calibri Light"/>
              </a:rPr>
              <a:t>. (n.d.) </a:t>
            </a:r>
            <a:r>
              <a:rPr lang="en-US" sz="2000" dirty="0">
                <a:latin typeface="Ballinger"/>
                <a:cs typeface="Calibri Light"/>
                <a:hlinkClick r:id="rId4"/>
              </a:rPr>
              <a:t>https://www.colonialbh.org/media/ib3ptxe0/cbh-fy2025-annual-report.pdf</a:t>
            </a:r>
            <a:r>
              <a:rPr lang="en-US" sz="2000" dirty="0">
                <a:latin typeface="Ballinger"/>
                <a:cs typeface="Calibri Light"/>
              </a:rPr>
              <a:t> </a:t>
            </a:r>
            <a:endParaRPr lang="en-US" sz="2000" dirty="0">
              <a:latin typeface="Ballinger"/>
              <a:ea typeface="Calibri"/>
              <a:cs typeface="Calibri Light"/>
            </a:endParaRPr>
          </a:p>
          <a:p>
            <a:pPr>
              <a:lnSpc>
                <a:spcPct val="100000"/>
              </a:lnSpc>
              <a:buClr>
                <a:srgbClr val="1430C0"/>
              </a:buClr>
            </a:pPr>
            <a:r>
              <a:rPr lang="en-US" sz="2000" dirty="0">
                <a:latin typeface="Ballinger"/>
              </a:rPr>
              <a:t>National Council for Mental Wellbeing (n.d.) </a:t>
            </a:r>
            <a:r>
              <a:rPr lang="en-US" sz="2000" i="1" dirty="0">
                <a:latin typeface="Ballinger"/>
              </a:rPr>
              <a:t>A Standard Framework for Levels of Integrated Healthcare</a:t>
            </a:r>
            <a:r>
              <a:rPr lang="en-US" sz="2000" dirty="0">
                <a:latin typeface="Ballinger"/>
              </a:rPr>
              <a:t>, by B. Heath, P. Wise Romero, &amp; K. Reynolds, 2013, SAMHSA-HRSA Center for Integrated Health Solutions. </a:t>
            </a:r>
            <a:r>
              <a:rPr lang="en-US" sz="2000" dirty="0">
                <a:latin typeface="Ballinger"/>
                <a:hlinkClick r:id="rId5"/>
              </a:rPr>
              <a:t>https://www.thenationalcouncil.org/wp-content/uploads/2020/01/CIHS_Framework_Final_charts.pdf</a:t>
            </a:r>
            <a:endParaRPr lang="en-US" sz="2000" dirty="0">
              <a:latin typeface="Ballinger"/>
            </a:endParaRPr>
          </a:p>
          <a:p>
            <a:pPr>
              <a:lnSpc>
                <a:spcPct val="100000"/>
              </a:lnSpc>
              <a:buClr>
                <a:srgbClr val="1430C0"/>
              </a:buClr>
            </a:pPr>
            <a:r>
              <a:rPr lang="en-US" sz="2000" dirty="0">
                <a:latin typeface="Ballinger"/>
                <a:cs typeface="Calibri Light"/>
              </a:rPr>
              <a:t>Primary Care Development Corporation, 2026, Introducing the Behavioral Health Consultant Script, Developed for CBH and SEVHS Integrated Concept Planning</a:t>
            </a:r>
          </a:p>
          <a:p>
            <a:pPr>
              <a:lnSpc>
                <a:spcPct val="100000"/>
              </a:lnSpc>
              <a:buClr>
                <a:srgbClr val="1430C0"/>
              </a:buClr>
            </a:pPr>
            <a:r>
              <a:rPr lang="en-US" sz="2000" dirty="0">
                <a:latin typeface="Ballinger"/>
                <a:cs typeface="Calibri Light"/>
              </a:rPr>
              <a:t>Primary Care Development Corporation, 2026, Warm Hand-off Workflow, Developed for CBH and SEVHS Integrated Concept Planning</a:t>
            </a:r>
            <a:endParaRPr lang="en-US" sz="2000" dirty="0">
              <a:latin typeface="Ballinger"/>
            </a:endParaRPr>
          </a:p>
          <a:p>
            <a:pPr>
              <a:buClr>
                <a:srgbClr val="00847D"/>
              </a:buClr>
            </a:pPr>
            <a:endParaRPr lang="en-US" sz="1800" dirty="0">
              <a:latin typeface="Ballinger"/>
              <a:ea typeface="Calibri"/>
              <a:cs typeface="Calibri Light"/>
            </a:endParaRPr>
          </a:p>
        </p:txBody>
      </p:sp>
    </p:spTree>
    <p:extLst>
      <p:ext uri="{BB962C8B-B14F-4D97-AF65-F5344CB8AC3E}">
        <p14:creationId xmlns:p14="http://schemas.microsoft.com/office/powerpoint/2010/main" val="3629020397"/>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alpha val="9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358DC-7A2F-2119-E215-F10CCFA5811A}"/>
              </a:ext>
            </a:extLst>
          </p:cNvPr>
          <p:cNvSpPr>
            <a:spLocks noGrp="1"/>
          </p:cNvSpPr>
          <p:nvPr>
            <p:ph type="title"/>
          </p:nvPr>
        </p:nvSpPr>
        <p:spPr/>
        <p:txBody>
          <a:bodyPr/>
          <a:lstStyle/>
          <a:p>
            <a:r>
              <a:rPr lang="en-US" dirty="0">
                <a:solidFill>
                  <a:srgbClr val="1430C0"/>
                </a:solidFill>
              </a:rPr>
              <a:t>References</a:t>
            </a:r>
          </a:p>
        </p:txBody>
      </p:sp>
      <p:sp>
        <p:nvSpPr>
          <p:cNvPr id="3" name="Content Placeholder 2">
            <a:extLst>
              <a:ext uri="{FF2B5EF4-FFF2-40B4-BE49-F238E27FC236}">
                <a16:creationId xmlns:a16="http://schemas.microsoft.com/office/drawing/2014/main" id="{DAB4AF92-26D8-C37C-F585-B53E1D366E20}"/>
              </a:ext>
            </a:extLst>
          </p:cNvPr>
          <p:cNvSpPr>
            <a:spLocks noGrp="1"/>
          </p:cNvSpPr>
          <p:nvPr>
            <p:ph sz="quarter" idx="10"/>
          </p:nvPr>
        </p:nvSpPr>
        <p:spPr/>
        <p:txBody>
          <a:bodyPr>
            <a:normAutofit/>
          </a:bodyPr>
          <a:lstStyle/>
          <a:p>
            <a:pPr>
              <a:buClr>
                <a:srgbClr val="1430C0"/>
              </a:buClr>
            </a:pPr>
            <a:r>
              <a:rPr lang="en-US" sz="2000" dirty="0"/>
              <a:t>(n.d.). </a:t>
            </a:r>
            <a:r>
              <a:rPr lang="en-US" sz="2000" i="1" dirty="0"/>
              <a:t>Southeastern Virginia Health System: About Us</a:t>
            </a:r>
            <a:r>
              <a:rPr lang="en-US" sz="2000" dirty="0"/>
              <a:t>. Southeastern Virginia Health System: </a:t>
            </a:r>
            <a:r>
              <a:rPr lang="en-US" sz="2000" dirty="0">
                <a:hlinkClick r:id="rId2"/>
              </a:rPr>
              <a:t>https://sevhs.org/about-us/</a:t>
            </a:r>
            <a:r>
              <a:rPr lang="en-US" sz="2000" dirty="0"/>
              <a:t> </a:t>
            </a:r>
            <a:endParaRPr lang="en-US" sz="2000" dirty="0">
              <a:latin typeface="Ballinger"/>
            </a:endParaRPr>
          </a:p>
          <a:p>
            <a:pPr>
              <a:buClr>
                <a:srgbClr val="1430C0"/>
              </a:buClr>
            </a:pPr>
            <a:r>
              <a:rPr lang="en-US" sz="2000" dirty="0">
                <a:latin typeface="Ballinger"/>
              </a:rPr>
              <a:t>Substance Abuse and Mental Health Services Administration. (2024). Confidentiality of substance use disorder patient records (42 CFR Part 2). U.S. Department of Health and Human Services. </a:t>
            </a:r>
          </a:p>
          <a:p>
            <a:endParaRPr lang="en-US" dirty="0"/>
          </a:p>
        </p:txBody>
      </p:sp>
    </p:spTree>
    <p:extLst>
      <p:ext uri="{BB962C8B-B14F-4D97-AF65-F5344CB8AC3E}">
        <p14:creationId xmlns:p14="http://schemas.microsoft.com/office/powerpoint/2010/main" val="2016924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PCDC">
      <a:dk1>
        <a:srgbClr val="000000"/>
      </a:dk1>
      <a:lt1>
        <a:srgbClr val="FFFFFF"/>
      </a:lt1>
      <a:dk2>
        <a:srgbClr val="44546A"/>
      </a:dk2>
      <a:lt2>
        <a:srgbClr val="E7E6E6"/>
      </a:lt2>
      <a:accent1>
        <a:srgbClr val="262261"/>
      </a:accent1>
      <a:accent2>
        <a:srgbClr val="1430C0"/>
      </a:accent2>
      <a:accent3>
        <a:srgbClr val="E9A533"/>
      </a:accent3>
      <a:accent4>
        <a:srgbClr val="54E9B1"/>
      </a:accent4>
      <a:accent5>
        <a:srgbClr val="EEF8E6"/>
      </a:accent5>
      <a:accent6>
        <a:srgbClr val="59CBF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SC_Template_system-fonts" id="{3360B38E-5B41-ED45-A9D7-189A9340A66A}" vid="{AA41AA7F-923F-6342-8B29-1B2E68917084}"/>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0760216-9552-4cf8-97ea-6ff87e04b69e" xsi:nil="true"/>
    <lcf76f155ced4ddcb4097134ff3c332f xmlns="ad4303b8-6fb6-4735-992e-b6d71432643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AC4F3B7DDB86C4A9D8DFDDA392791F3" ma:contentTypeVersion="16" ma:contentTypeDescription="Create a new document." ma:contentTypeScope="" ma:versionID="3f677ac62412f69d851f2aadeaa2b445">
  <xsd:schema xmlns:xsd="http://www.w3.org/2001/XMLSchema" xmlns:xs="http://www.w3.org/2001/XMLSchema" xmlns:p="http://schemas.microsoft.com/office/2006/metadata/properties" xmlns:ns2="ad4303b8-6fb6-4735-992e-b6d71432643f" xmlns:ns3="10760216-9552-4cf8-97ea-6ff87e04b69e" targetNamespace="http://schemas.microsoft.com/office/2006/metadata/properties" ma:root="true" ma:fieldsID="54a98e7891821bba621ba12d1aa05ba1" ns2:_="" ns3:_="">
    <xsd:import namespace="ad4303b8-6fb6-4735-992e-b6d71432643f"/>
    <xsd:import namespace="10760216-9552-4cf8-97ea-6ff87e04b6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d4303b8-6fb6-4735-992e-b6d7143264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descriptio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988722ba-7f26-47db-bc61-f5a8cc921b25"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0760216-9552-4cf8-97ea-6ff87e04b69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4441b9-ef73-4bf8-8084-0dc55b05ea79}" ma:internalName="TaxCatchAll" ma:showField="CatchAllData" ma:web="10760216-9552-4cf8-97ea-6ff87e04b69e">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F1F2C3F-46C8-4CBB-A036-AE2806FF8E60}">
  <ds:schemaRefs>
    <ds:schemaRef ds:uri="http://schemas.microsoft.com/sharepoint/v3/contenttype/forms"/>
  </ds:schemaRefs>
</ds:datastoreItem>
</file>

<file path=customXml/itemProps2.xml><?xml version="1.0" encoding="utf-8"?>
<ds:datastoreItem xmlns:ds="http://schemas.openxmlformats.org/officeDocument/2006/customXml" ds:itemID="{3774C65A-9CA6-4C39-A188-5C99C9EAC5AE}">
  <ds:schemaRefs>
    <ds:schemaRef ds:uri="http://purl.org/dc/terms/"/>
    <ds:schemaRef ds:uri="http://purl.org/dc/elements/1.1/"/>
    <ds:schemaRef ds:uri="http://schemas.openxmlformats.org/package/2006/metadata/core-properties"/>
    <ds:schemaRef ds:uri="http://schemas.microsoft.com/office/2006/documentManagement/types"/>
    <ds:schemaRef ds:uri="http://purl.org/dc/dcmitype/"/>
    <ds:schemaRef ds:uri="10760216-9552-4cf8-97ea-6ff87e04b69e"/>
    <ds:schemaRef ds:uri="http://www.w3.org/XML/1998/namespace"/>
    <ds:schemaRef ds:uri="http://schemas.microsoft.com/office/2006/metadata/properties"/>
    <ds:schemaRef ds:uri="http://schemas.microsoft.com/office/infopath/2007/PartnerControls"/>
    <ds:schemaRef ds:uri="ad4303b8-6fb6-4735-992e-b6d71432643f"/>
  </ds:schemaRefs>
</ds:datastoreItem>
</file>

<file path=customXml/itemProps3.xml><?xml version="1.0" encoding="utf-8"?>
<ds:datastoreItem xmlns:ds="http://schemas.openxmlformats.org/officeDocument/2006/customXml" ds:itemID="{17249FB9-D36B-4626-A183-6469774F69E8}">
  <ds:schemaRefs>
    <ds:schemaRef ds:uri="10760216-9552-4cf8-97ea-6ff87e04b69e"/>
    <ds:schemaRef ds:uri="ad4303b8-6fb6-4735-992e-b6d7143264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Metadata/LabelInfo.xml><?xml version="1.0" encoding="utf-8"?>
<clbl:labelList xmlns:clbl="http://schemas.microsoft.com/office/2020/mipLabelMetadata">
  <clbl:label id="{c6185de1-b8e2-4db1-b020-24534c6cdce3}" enabled="0" method="" siteId="{c6185de1-b8e2-4db1-b020-24534c6cdce3}" removed="1"/>
</clbl:labelList>
</file>

<file path=docProps/app.xml><?xml version="1.0" encoding="utf-8"?>
<Properties xmlns="http://schemas.openxmlformats.org/officeDocument/2006/extended-properties" xmlns:vt="http://schemas.openxmlformats.org/officeDocument/2006/docPropsVTypes">
  <TotalTime>9586</TotalTime>
  <Words>2920</Words>
  <Application>Microsoft Office PowerPoint</Application>
  <PresentationFormat>Widescreen</PresentationFormat>
  <Paragraphs>332</Paragraphs>
  <Slides>38</Slides>
  <Notes>36</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38</vt:i4>
      </vt:variant>
    </vt:vector>
  </HeadingPairs>
  <TitlesOfParts>
    <vt:vector size="49" baseType="lpstr">
      <vt:lpstr>Aptos</vt:lpstr>
      <vt:lpstr>Aptos Display</vt:lpstr>
      <vt:lpstr>Arial</vt:lpstr>
      <vt:lpstr>Ballinger</vt:lpstr>
      <vt:lpstr>Ballinger Bold</vt:lpstr>
      <vt:lpstr>Calibri</vt:lpstr>
      <vt:lpstr>Cambria</vt:lpstr>
      <vt:lpstr>Open Sans</vt:lpstr>
      <vt:lpstr>Office Theme</vt:lpstr>
      <vt:lpstr>Custom Design</vt:lpstr>
      <vt:lpstr>1_Office Theme</vt:lpstr>
      <vt:lpstr>PowerPoint Presentation</vt:lpstr>
      <vt:lpstr>Today’s Presenters</vt:lpstr>
      <vt:lpstr>Learning Objectives</vt:lpstr>
      <vt:lpstr>Setting the Stage</vt:lpstr>
      <vt:lpstr>Colonial Behavioral Health</vt:lpstr>
      <vt:lpstr>Colonial Behavioral Health</vt:lpstr>
      <vt:lpstr>Southeastern Virginia Health System</vt:lpstr>
      <vt:lpstr>Southeastern Virginia Health System Sites</vt:lpstr>
      <vt:lpstr>Partnership at a Glance </vt:lpstr>
      <vt:lpstr>Partnership at a Glance </vt:lpstr>
      <vt:lpstr>Defining Integrated Care</vt:lpstr>
      <vt:lpstr>Integrated Care: Levels of Integration</vt:lpstr>
      <vt:lpstr>Co-Located Care: Level 3</vt:lpstr>
      <vt:lpstr>Co-Located Care: Level 4</vt:lpstr>
      <vt:lpstr>Integrated Care: Level 5</vt:lpstr>
      <vt:lpstr>Integrated Care: Level 6</vt:lpstr>
      <vt:lpstr>Integrated Care Concept Planning</vt:lpstr>
      <vt:lpstr>Considerations and Lessons Learned</vt:lpstr>
      <vt:lpstr>Key Themes</vt:lpstr>
      <vt:lpstr>Readiness</vt:lpstr>
      <vt:lpstr>Partnership</vt:lpstr>
      <vt:lpstr>Visioning</vt:lpstr>
      <vt:lpstr>Communication</vt:lpstr>
      <vt:lpstr>Communication - Scripting</vt:lpstr>
      <vt:lpstr>Communication - Scripting</vt:lpstr>
      <vt:lpstr>Integrated Care Delivery</vt:lpstr>
      <vt:lpstr>Integrated Care Delivery – Testing Change</vt:lpstr>
      <vt:lpstr>Information Sharing </vt:lpstr>
      <vt:lpstr>How will CBH + SEVHS continue  to come together? </vt:lpstr>
      <vt:lpstr>Key Takeaways</vt:lpstr>
      <vt:lpstr>Key Takeaways</vt:lpstr>
      <vt:lpstr>Questions + Discussion</vt:lpstr>
      <vt:lpstr>Contact Me </vt:lpstr>
      <vt:lpstr>PowerPoint Presentation</vt:lpstr>
      <vt:lpstr>References</vt:lpstr>
      <vt:lpstr>References</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Prepared for the Consulting + Training Team August 2026</dc:title>
  <dc:creator>Shannon Lea</dc:creator>
  <cp:lastModifiedBy>Joseph Stevens</cp:lastModifiedBy>
  <cp:revision>4</cp:revision>
  <dcterms:created xsi:type="dcterms:W3CDTF">2025-05-31T13:48:25Z</dcterms:created>
  <dcterms:modified xsi:type="dcterms:W3CDTF">2026-09-09T11:58:44Z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0x0101002AC4F3B7DDB86C4A9D8DFDDA392791F3</vt:lpwstr>
  </property>
  <property fmtid="{D5CDD505-2E9C-101B-9397-08002B2CF9AE}" pid="3" name="MediaServiceImageTags">
    <vt:lpwstr/>
  </property>
</Properties>
</file>