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64" r:id="rId9"/>
    <p:sldId id="265" r:id="rId10"/>
    <p:sldId id="278" r:id="rId11"/>
    <p:sldId id="266" r:id="rId12"/>
    <p:sldId id="267" r:id="rId13"/>
    <p:sldId id="268" r:id="rId14"/>
    <p:sldId id="257" r:id="rId15"/>
    <p:sldId id="269" r:id="rId16"/>
    <p:sldId id="27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D0"/>
    <a:srgbClr val="1C2C5E"/>
    <a:srgbClr val="000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8T21:32:21.3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6879 0 24575,'-19'1'0,"1"1"0,-1 0 0,1 2 0,0 0 0,1 1 0,-27 10 0,-103 56 0,69-31 0,68-36 0,-253 131 0,218-108 0,2 1 0,1 3 0,-65 62 0,16-11 0,-118 82 0,121-100 0,3 4 0,-77 81 0,80-62 0,-316 370 0,261-276 0,-120 176 0,-46 63 0,-37-30 0,-53 67 0,261-279 0,-140 252 0,110-164 0,-222 299 0,220-329 0,-428 720 0,447-710 0,-70 67 0,43-70 0,-97 182 0,-92 141 0,-31-23 0,372-517-112,-13 13-202,3 1 1,2 1 0,-38 72 0,58-94-6513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8T21:32:23.4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24575,'0'1'0,"1"0"0,-1 1 0,1-1 0,-1 0 0,1 1 0,-1-1 0,1 0 0,0 0 0,0 0 0,-1 0 0,1 0 0,0 0 0,0 0 0,0 0 0,0 0 0,0 0 0,2 1 0,6 5 0,130 114 0,225 150 0,716 405 0,49-70 0,-383-217 0,265 156 0,-383-198 0,-256-138 0,337 123 0,-618-293 0,705 297 0,-232-135 0,-340-126 0,736 305 0,-253-18 0,571 266 0,-713-398 0,-394-145 0,98 13-1365,-229-86-5461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FB1C4-5922-454C-9A56-45D8E94C539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069F3-E0D6-4828-8101-4BC03CC4A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069F3-E0D6-4828-8101-4BC03CC4A7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06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9485-08AF-C523-DB57-CDFC5A9A9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671BF-756F-44EF-E04E-AF174C1B7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E9594-03D4-683C-1607-C2E7C9C5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4169-3F53-C83D-28AB-8DE54CDBB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B2E8D-6F30-2C57-83E4-80B62A0E7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1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79BFB-B6BB-0A22-A8C0-C9B43C97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11E27-0D8F-A645-1DEC-8957875C6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87A4A-DC6C-8EC8-0A50-202082C2D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40301-2863-6C61-FC88-9E971E2E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BA25-C0E0-E7C8-239F-5330E48A9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7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50DAE-5436-F70F-39D0-1C3A3289F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E663A-EBDE-60F2-B5BC-FA7A79B48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2F5DD-E1A0-B721-D858-26063599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624A2-754C-FE07-6A76-3FB9B715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B11B9-7639-AC8B-2D83-B3C161E58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5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5620-204E-828B-66B7-7FC02434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349F1-6F4C-BF68-A188-2784E64F7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B5A8B-3313-A858-C72D-8D75BD6AA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68E53-DCA9-7E0E-4C9E-17572AD9E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9E246-3A67-8CEA-A3D7-5FF0B6838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BA890-7E59-7A72-6F59-BF1E7545C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3015-B2C5-ECE0-7DCC-A676E322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37201-71CC-7C3A-E87E-B917B4B9E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90DD4-76DC-4F31-64BC-9E2A3546C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D34CD-B8B3-49F5-1219-7FBC700BA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BC7A11-5E20-D56B-4197-53B6AEE1A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6A37EF-72CE-E28C-EAC7-900B5806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376242-BB4E-36ED-7406-86DA4AB42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E8985D-37CA-B137-5798-485487C4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49C89-1869-BA15-6585-4A4C4CE0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16714A-E349-99CE-C2A7-466FFBB8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100F2-19E5-2EB8-2257-45A8E9511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9BE6F7-E181-3FC9-9F06-96680895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4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D081A-9FBF-541A-2E25-4B9B8F228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BCAFF-C759-D5B3-F8CD-2D889193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8018C-EAE4-DC29-9E1D-CC77EBCD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7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6CDC5-70E1-B858-F383-34A9C06D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7114D-7DE7-BF26-5293-B79551989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D8A7E-F8D2-73BD-4AD3-0F1071179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D78B9-7023-2F2D-244B-37AEA95F3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33EE2-9C3B-7D53-E7A8-54F7D842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1A057-2CB1-AA54-E203-5A995D88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6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DDF5-CA12-F86F-A851-F0F10C544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7FEF9-6443-B2C3-A3E3-C94B488E6A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963F3-8579-CF2C-5BAF-3D60D08C1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669E1-6ECA-F36C-CB48-2E44A828F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9BC86-ADE0-0C02-55FB-4FF8967C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00C1F-3E8D-B90C-523A-5D12EB41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1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02C6-A058-1F7C-ACCF-1056AEEB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383C6-C7A6-052D-3CD4-B25057046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4A761-C9D0-42B3-96FB-12A4F455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EFA4D-86C7-5356-74AE-DA40BC93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68D28-CA7D-9E8A-F75C-EB30DE4B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5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FDAAF6-59CF-C91B-6425-C4CBFE473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429339-2614-7D40-3640-BDD2DEEC9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38E0D-FDF7-B654-BDB0-1CA11B99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21D49-FFAE-3A57-837D-A4BE4C5B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BBB6B-7E1D-AD5D-708C-62ED1A93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6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75471-3B49-B585-8BD4-5923A198B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A00D2-80F1-60E4-3D79-08F48E728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96E3B-9405-4359-DB93-DEF1566B1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BDD2F7-0A13-4B4D-91D0-33C4C4EF53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9AD51-70BE-3C51-7716-F448ADB8E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FA97D-857F-E1D7-A16F-A3F35141C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6687F4-AD64-437E-B5DC-4ECEA8F5C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8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cormier@vhha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EA7438-850A-087C-A4C8-26BA27E773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333F8D-32DD-A4C8-593A-0CBF4CCFB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800" y="4174857"/>
            <a:ext cx="3734339" cy="178829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8B93345-4A3A-AC70-913D-E29BB8D072EC}"/>
              </a:ext>
            </a:extLst>
          </p:cNvPr>
          <p:cNvSpPr txBox="1"/>
          <p:nvPr/>
        </p:nvSpPr>
        <p:spPr>
          <a:xfrm>
            <a:off x="846000" y="1000000"/>
            <a:ext cx="9700000" cy="14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CRISIS COMMUNICATION &amp; CONTINUITY OF CARE</a:t>
            </a:r>
            <a:b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Practical Tools for Small Health Centers Facing Real-World Disruptions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FCB96-FA50-0924-E87D-3260CFF7E5E3}"/>
              </a:ext>
            </a:extLst>
          </p:cNvPr>
          <p:cNvSpPr txBox="1"/>
          <p:nvPr/>
        </p:nvSpPr>
        <p:spPr>
          <a:xfrm>
            <a:off x="1764080" y="2400000"/>
            <a:ext cx="7863840" cy="640080"/>
          </a:xfrm>
          <a:prstGeom prst="rect">
            <a:avLst/>
          </a:prstGeom>
          <a:noFill/>
        </p:spPr>
        <p:txBody>
          <a:bodyPr wrap="square" lIns="50800" tIns="25400" rIns="50800" bIns="25400">
            <a:normAutofit/>
          </a:bodyPr>
          <a:lstStyle/>
          <a:p>
            <a:pPr algn="l"/>
            <a:r>
              <a:rPr sz="2000" b="0" dirty="0">
                <a:solidFill>
                  <a:srgbClr val="FFFFFF"/>
                </a:solidFill>
                <a:latin typeface="Aptos"/>
              </a:rPr>
              <a:t>Scott Cormier | Virginia Hospital &amp; Healthcare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3875451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Session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Communicate clearly with staff and patients during disruptions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Maintain patient trust when normal systems are unavailable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Identify and prioritize essential services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Plan realistically for continuity with limited resources</a:t>
            </a:r>
          </a:p>
        </p:txBody>
      </p:sp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Why This Matters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Trust declines quickly when communication is delayed or inconsistent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Disruptions change where and how patients seek care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Small clinics often have limited staffing and technology redundancy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Patients rely on consistency, even in a crisis</a:t>
            </a:r>
          </a:p>
        </p:txBody>
      </p:sp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Crisis Communication, Defined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Timely, accurate information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Reaches internal and external audiences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Consistent messaging across every channel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Action-oriented guidance, not just updates</a:t>
            </a:r>
          </a:p>
        </p:txBody>
      </p:sp>
      <p:pic>
        <p:nvPicPr>
          <p:cNvPr id="5" name="Picture 4" descr="Writing Formal Definitions – Academic Reading and Vocabulary Skills">
            <a:extLst>
              <a:ext uri="{FF2B5EF4-FFF2-40B4-BE49-F238E27FC236}">
                <a16:creationId xmlns:a16="http://schemas.microsoft.com/office/drawing/2014/main" id="{BDD1973C-E233-CA47-82F8-36F08E1B1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238" y="1466434"/>
            <a:ext cx="2857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latin typeface="+mj-lt"/>
                <a:ea typeface="+mj-ea"/>
                <a:cs typeface="+mj-cs"/>
              </a:rPr>
              <a:t>Common Communication Failures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Delayed messaging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Conflicting information from different sources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No clear spokesperson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Overreliance on a single piece of technology</a:t>
            </a:r>
          </a:p>
        </p:txBody>
      </p:sp>
      <p:pic>
        <p:nvPicPr>
          <p:cNvPr id="5" name="Picture 4" descr="Communication Errors: Fix Them!">
            <a:extLst>
              <a:ext uri="{FF2B5EF4-FFF2-40B4-BE49-F238E27FC236}">
                <a16:creationId xmlns:a16="http://schemas.microsoft.com/office/drawing/2014/main" id="{CC9F6AAE-ED0D-EE0A-4E2C-D906B87498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00" r="-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182F-4F7B-82C5-81EF-32D3E990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88EF9F-27C0-26C4-FC2E-F39B2E739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7192" y="5932361"/>
            <a:ext cx="1693503" cy="810981"/>
          </a:xfrm>
          <a:prstGeom prst="rect">
            <a:avLst/>
          </a:prstGeom>
        </p:spPr>
      </p:pic>
      <p:sp>
        <p:nvSpPr>
          <p:cNvPr id="100" name="Title TextBox"/>
          <p:cNvSpPr txBox="1"/>
          <p:nvPr/>
        </p:nvSpPr>
        <p:spPr>
          <a:xfrm>
            <a:off x="569843" y="371061"/>
            <a:ext cx="10131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Communication Priorities Under Pressure</a:t>
            </a:r>
          </a:p>
        </p:txBody>
      </p:sp>
      <p:sp>
        <p:nvSpPr>
          <p:cNvPr id="101" name="Card 0"/>
          <p:cNvSpPr/>
          <p:nvPr/>
        </p:nvSpPr>
        <p:spPr>
          <a:xfrm>
            <a:off x="569843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1C2C5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Number 0"/>
          <p:cNvSpPr txBox="1"/>
          <p:nvPr/>
        </p:nvSpPr>
        <p:spPr>
          <a:xfrm>
            <a:off x="569843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1</a:t>
            </a:r>
          </a:p>
        </p:txBody>
      </p:sp>
      <p:sp>
        <p:nvSpPr>
          <p:cNvPr id="103" name="Label 0"/>
          <p:cNvSpPr txBox="1"/>
          <p:nvPr/>
        </p:nvSpPr>
        <p:spPr>
          <a:xfrm>
            <a:off x="669843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Life Safety</a:t>
            </a:r>
          </a:p>
        </p:txBody>
      </p:sp>
      <p:sp>
        <p:nvSpPr>
          <p:cNvPr id="104" name="Desc 0"/>
          <p:cNvSpPr txBox="1"/>
          <p:nvPr/>
        </p:nvSpPr>
        <p:spPr>
          <a:xfrm>
            <a:off x="669843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Address immediate safety needs first</a:t>
            </a:r>
          </a:p>
        </p:txBody>
      </p:sp>
      <p:sp>
        <p:nvSpPr>
          <p:cNvPr id="105" name="Card 1"/>
          <p:cNvSpPr/>
          <p:nvPr/>
        </p:nvSpPr>
        <p:spPr>
          <a:xfrm>
            <a:off x="3390071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0098D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Number 1"/>
          <p:cNvSpPr txBox="1"/>
          <p:nvPr/>
        </p:nvSpPr>
        <p:spPr>
          <a:xfrm>
            <a:off x="3390071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2</a:t>
            </a:r>
          </a:p>
        </p:txBody>
      </p:sp>
      <p:sp>
        <p:nvSpPr>
          <p:cNvPr id="107" name="Label 1"/>
          <p:cNvSpPr txBox="1"/>
          <p:nvPr/>
        </p:nvSpPr>
        <p:spPr>
          <a:xfrm>
            <a:off x="3490071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Operational Status</a:t>
            </a:r>
          </a:p>
        </p:txBody>
      </p:sp>
      <p:sp>
        <p:nvSpPr>
          <p:cNvPr id="108" name="Desc 1"/>
          <p:cNvSpPr txBox="1"/>
          <p:nvPr/>
        </p:nvSpPr>
        <p:spPr>
          <a:xfrm>
            <a:off x="3490071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What's working, what isn't</a:t>
            </a:r>
          </a:p>
        </p:txBody>
      </p:sp>
      <p:sp>
        <p:nvSpPr>
          <p:cNvPr id="109" name="Card 2"/>
          <p:cNvSpPr/>
          <p:nvPr/>
        </p:nvSpPr>
        <p:spPr>
          <a:xfrm>
            <a:off x="6210299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46788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Number 2"/>
          <p:cNvSpPr txBox="1"/>
          <p:nvPr/>
        </p:nvSpPr>
        <p:spPr>
          <a:xfrm>
            <a:off x="6210299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3</a:t>
            </a:r>
          </a:p>
        </p:txBody>
      </p:sp>
      <p:sp>
        <p:nvSpPr>
          <p:cNvPr id="111" name="Label 2"/>
          <p:cNvSpPr txBox="1"/>
          <p:nvPr/>
        </p:nvSpPr>
        <p:spPr>
          <a:xfrm>
            <a:off x="6310299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Service Availability</a:t>
            </a:r>
          </a:p>
        </p:txBody>
      </p:sp>
      <p:sp>
        <p:nvSpPr>
          <p:cNvPr id="112" name="Desc 2"/>
          <p:cNvSpPr txBox="1"/>
          <p:nvPr/>
        </p:nvSpPr>
        <p:spPr>
          <a:xfrm>
            <a:off x="6310299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What care is still accessible</a:t>
            </a:r>
          </a:p>
        </p:txBody>
      </p:sp>
      <p:sp>
        <p:nvSpPr>
          <p:cNvPr id="113" name="Card 3"/>
          <p:cNvSpPr/>
          <p:nvPr/>
        </p:nvSpPr>
        <p:spPr>
          <a:xfrm>
            <a:off x="9030527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4" name="Number 3"/>
          <p:cNvSpPr txBox="1"/>
          <p:nvPr/>
        </p:nvSpPr>
        <p:spPr>
          <a:xfrm>
            <a:off x="9030527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4</a:t>
            </a:r>
          </a:p>
        </p:txBody>
      </p:sp>
      <p:sp>
        <p:nvSpPr>
          <p:cNvPr id="115" name="Label 3"/>
          <p:cNvSpPr txBox="1"/>
          <p:nvPr/>
        </p:nvSpPr>
        <p:spPr>
          <a:xfrm>
            <a:off x="9130527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Next Steps for Patients</a:t>
            </a:r>
          </a:p>
        </p:txBody>
      </p:sp>
      <p:sp>
        <p:nvSpPr>
          <p:cNvPr id="116" name="Desc 3"/>
          <p:cNvSpPr txBox="1"/>
          <p:nvPr/>
        </p:nvSpPr>
        <p:spPr>
          <a:xfrm>
            <a:off x="9130527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Clear direction on what to do</a:t>
            </a:r>
          </a:p>
        </p:txBody>
      </p:sp>
    </p:spTree>
    <p:extLst>
      <p:ext uri="{BB962C8B-B14F-4D97-AF65-F5344CB8AC3E}">
        <p14:creationId xmlns:p14="http://schemas.microsoft.com/office/powerpoint/2010/main" val="1962913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8 Steps to Finding Your Target Audience - Paved Blog">
            <a:extLst>
              <a:ext uri="{FF2B5EF4-FFF2-40B4-BE49-F238E27FC236}">
                <a16:creationId xmlns:a16="http://schemas.microsoft.com/office/drawing/2014/main" id="{791FC5A7-9484-7ABC-72DF-0D127DB352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9" r="1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Know Your Audiences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Staff – need direction and role clarity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Patients – need reassurance and next steps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Partners – need shared situational awareness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Public and media – need one consistent, accurate voice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nternal communication: Strategies, tools, and best practices">
            <a:extLst>
              <a:ext uri="{FF2B5EF4-FFF2-40B4-BE49-F238E27FC236}">
                <a16:creationId xmlns:a16="http://schemas.microsoft.com/office/drawing/2014/main" id="{C6E5F1BF-674A-BAC1-6465-48E66E216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76" r="3338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Internal Communication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Rapid staff notification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Clear, specific instructions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Defined roles and responsibilities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Frequent, honest updates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481013" y="3752849"/>
            <a:ext cx="329088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latin typeface="+mj-lt"/>
                <a:ea typeface="+mj-ea"/>
                <a:cs typeface="+mj-cs"/>
              </a:rPr>
              <a:t>External Communication</a:t>
            </a:r>
          </a:p>
        </p:txBody>
      </p:sp>
      <p:pic>
        <p:nvPicPr>
          <p:cNvPr id="5" name="Picture 4" descr="Best 2024 External Communication Guide with Template, Plan, Examples, Samples – OCM Solution – Best Change Management Solution, Content, Services">
            <a:extLst>
              <a:ext uri="{FF2B5EF4-FFF2-40B4-BE49-F238E27FC236}">
                <a16:creationId xmlns:a16="http://schemas.microsoft.com/office/drawing/2014/main" id="{0AB08F06-0C8A-F28F-95E6-52E8BCAAE7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59" b="24794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4223982" y="3752850"/>
            <a:ext cx="748541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</a:rPr>
              <a:t>Patient notifications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</a:rPr>
              <a:t>Service changes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</a:rPr>
              <a:t>Alternate care options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</a:rPr>
              <a:t>Reassurance messaging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182F-4F7B-82C5-81EF-32D3E990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88EF9F-27C0-26C4-FC2E-F39B2E739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7192" y="5932361"/>
            <a:ext cx="1693503" cy="810981"/>
          </a:xfrm>
          <a:prstGeom prst="rect">
            <a:avLst/>
          </a:prstGeom>
        </p:spPr>
      </p:pic>
      <p:sp>
        <p:nvSpPr>
          <p:cNvPr id="100" name="Title TextBox"/>
          <p:cNvSpPr txBox="1"/>
          <p:nvPr/>
        </p:nvSpPr>
        <p:spPr>
          <a:xfrm>
            <a:off x="569843" y="371061"/>
            <a:ext cx="10131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Low-Tech Communication Strategies</a:t>
            </a:r>
          </a:p>
        </p:txBody>
      </p:sp>
      <p:sp>
        <p:nvSpPr>
          <p:cNvPr id="101" name="Card 0"/>
          <p:cNvSpPr/>
          <p:nvPr/>
        </p:nvSpPr>
        <p:spPr>
          <a:xfrm>
            <a:off x="569843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1C2C5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Label 0"/>
          <p:cNvSpPr txBox="1"/>
          <p:nvPr/>
        </p:nvSpPr>
        <p:spPr>
          <a:xfrm>
            <a:off x="669843" y="225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Phone Trees</a:t>
            </a:r>
          </a:p>
        </p:txBody>
      </p:sp>
      <p:sp>
        <p:nvSpPr>
          <p:cNvPr id="103" name="Desc 0"/>
          <p:cNvSpPr txBox="1"/>
          <p:nvPr/>
        </p:nvSpPr>
        <p:spPr>
          <a:xfrm>
            <a:off x="669843" y="2850000"/>
            <a:ext cx="2391628" cy="15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Use when digital tools are limited or unavailable</a:t>
            </a:r>
          </a:p>
        </p:txBody>
      </p:sp>
      <p:sp>
        <p:nvSpPr>
          <p:cNvPr id="104" name="Card 1"/>
          <p:cNvSpPr/>
          <p:nvPr/>
        </p:nvSpPr>
        <p:spPr>
          <a:xfrm>
            <a:off x="3390071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0098D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Label 1"/>
          <p:cNvSpPr txBox="1"/>
          <p:nvPr/>
        </p:nvSpPr>
        <p:spPr>
          <a:xfrm>
            <a:off x="3490071" y="225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Printed Contact Lists</a:t>
            </a:r>
          </a:p>
        </p:txBody>
      </p:sp>
      <p:sp>
        <p:nvSpPr>
          <p:cNvPr id="106" name="Desc 1"/>
          <p:cNvSpPr txBox="1"/>
          <p:nvPr/>
        </p:nvSpPr>
        <p:spPr>
          <a:xfrm>
            <a:off x="3490071" y="2850000"/>
            <a:ext cx="2391628" cy="15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Use when digital tools are limited or unavailable</a:t>
            </a:r>
          </a:p>
        </p:txBody>
      </p:sp>
      <p:sp>
        <p:nvSpPr>
          <p:cNvPr id="107" name="Card 2"/>
          <p:cNvSpPr/>
          <p:nvPr/>
        </p:nvSpPr>
        <p:spPr>
          <a:xfrm>
            <a:off x="6210299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46788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Label 2"/>
          <p:cNvSpPr txBox="1"/>
          <p:nvPr/>
        </p:nvSpPr>
        <p:spPr>
          <a:xfrm>
            <a:off x="6310299" y="225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Signage</a:t>
            </a:r>
          </a:p>
        </p:txBody>
      </p:sp>
      <p:sp>
        <p:nvSpPr>
          <p:cNvPr id="109" name="Desc 2"/>
          <p:cNvSpPr txBox="1"/>
          <p:nvPr/>
        </p:nvSpPr>
        <p:spPr>
          <a:xfrm>
            <a:off x="6310299" y="2850000"/>
            <a:ext cx="2391628" cy="15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Use when digital tools are limited or unavailable</a:t>
            </a:r>
          </a:p>
        </p:txBody>
      </p:sp>
      <p:sp>
        <p:nvSpPr>
          <p:cNvPr id="110" name="Card 3"/>
          <p:cNvSpPr/>
          <p:nvPr/>
        </p:nvSpPr>
        <p:spPr>
          <a:xfrm>
            <a:off x="9030527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Label 3"/>
          <p:cNvSpPr txBox="1"/>
          <p:nvPr/>
        </p:nvSpPr>
        <p:spPr>
          <a:xfrm>
            <a:off x="9130527" y="225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In-Person Briefings</a:t>
            </a:r>
          </a:p>
        </p:txBody>
      </p:sp>
      <p:sp>
        <p:nvSpPr>
          <p:cNvPr id="112" name="Desc 3"/>
          <p:cNvSpPr txBox="1"/>
          <p:nvPr/>
        </p:nvSpPr>
        <p:spPr>
          <a:xfrm>
            <a:off x="9130527" y="2850000"/>
            <a:ext cx="2391628" cy="15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Use when digital tools are limited or unavailable</a:t>
            </a:r>
          </a:p>
        </p:txBody>
      </p:sp>
    </p:spTree>
    <p:extLst>
      <p:ext uri="{BB962C8B-B14F-4D97-AF65-F5344CB8AC3E}">
        <p14:creationId xmlns:p14="http://schemas.microsoft.com/office/powerpoint/2010/main" val="1962913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612648" y="1078992"/>
            <a:ext cx="6268770" cy="15361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latin typeface="+mj-lt"/>
                <a:ea typeface="+mj-ea"/>
                <a:cs typeface="+mj-cs"/>
              </a:rPr>
              <a:t>Build In Redundancy</a:t>
            </a:r>
          </a:p>
        </p:txBody>
      </p:sp>
      <p:sp>
        <p:nvSpPr>
          <p:cNvPr id="13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615458" y="3355848"/>
            <a:ext cx="6268770" cy="2825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Backup contact lists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Multiple communication methods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Manual, paper-based processes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tx1"/>
                </a:solidFill>
              </a:rPr>
              <a:t>Pre-scripted message templates</a:t>
            </a:r>
          </a:p>
        </p:txBody>
      </p:sp>
      <p:pic>
        <p:nvPicPr>
          <p:cNvPr id="5" name="Picture 4" descr="Dual Redundancy Failure: Why Spare Equipment Without Spares Ends in Disaster">
            <a:extLst>
              <a:ext uri="{FF2B5EF4-FFF2-40B4-BE49-F238E27FC236}">
                <a16:creationId xmlns:a16="http://schemas.microsoft.com/office/drawing/2014/main" id="{5F5E7C53-6E68-E0C3-A11C-589B79951C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3"/>
          <a:stretch>
            <a:fillRect/>
          </a:stretch>
        </p:blipFill>
        <p:spPr>
          <a:xfrm>
            <a:off x="8652003" y="771525"/>
            <a:ext cx="3030377" cy="4610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Designing the Message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Clear and concise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Actionable instructions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Consistent language across channels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Repeat key points</a:t>
            </a:r>
          </a:p>
        </p:txBody>
      </p:sp>
      <p:pic>
        <p:nvPicPr>
          <p:cNvPr id="5" name="Picture 4" descr="KISS principle - Wikipedia">
            <a:extLst>
              <a:ext uri="{FF2B5EF4-FFF2-40B4-BE49-F238E27FC236}">
                <a16:creationId xmlns:a16="http://schemas.microsoft.com/office/drawing/2014/main" id="{660DCE66-E841-C9C9-3331-72D840E5E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5" y="1847850"/>
            <a:ext cx="1761419" cy="179465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5945799-3C28-4482-7CD7-0907FB6B15F8}"/>
              </a:ext>
            </a:extLst>
          </p:cNvPr>
          <p:cNvGrpSpPr/>
          <p:nvPr/>
        </p:nvGrpSpPr>
        <p:grpSpPr>
          <a:xfrm>
            <a:off x="7134195" y="1076325"/>
            <a:ext cx="4272480" cy="3090240"/>
            <a:chOff x="7134195" y="1076325"/>
            <a:chExt cx="4272480" cy="30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42EEBCB-83AE-0652-307B-0710D1D522FB}"/>
                    </a:ext>
                  </a:extLst>
                </p14:cNvPr>
                <p14:cNvContentPartPr/>
                <p14:nvPr/>
              </p14:nvContentPartPr>
              <p14:xfrm>
                <a:off x="8220315" y="1076325"/>
                <a:ext cx="2476440" cy="3090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42EEBCB-83AE-0652-307B-0710D1D522F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214195" y="1070205"/>
                  <a:ext cx="2488680" cy="31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72A9CCF-AFA5-F814-777A-E11059A7A31D}"/>
                    </a:ext>
                  </a:extLst>
                </p14:cNvPr>
                <p14:cNvContentPartPr/>
                <p14:nvPr/>
              </p14:nvContentPartPr>
              <p14:xfrm>
                <a:off x="7134195" y="1571325"/>
                <a:ext cx="4272480" cy="2149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72A9CCF-AFA5-F814-777A-E11059A7A31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28075" y="1565205"/>
                  <a:ext cx="4284720" cy="2161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1C2C5E"/>
                </a:solidFill>
                <a:latin typeface="Neue Haas Grotesk Text Pro" panose="020B0504020202020204" pitchFamily="34" charset="0"/>
              </a:rPr>
              <a:t>The Spokesperson Role</a:t>
            </a:r>
            <a:endParaRPr lang="en-US" sz="4400" dirty="0">
              <a:solidFill>
                <a:srgbClr val="1C2C5E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  <a:latin typeface="Neue Haas Grotesk Text Pro" panose="020B0504020202020204" pitchFamily="34" charset="0"/>
              </a:rPr>
              <a:t>Single point of truth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  <a:latin typeface="Neue Haas Grotesk Text Pro" panose="020B0504020202020204" pitchFamily="34" charset="0"/>
              </a:rPr>
              <a:t>Trained, designated representative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  <a:latin typeface="Neue Haas Grotesk Text Pro" panose="020B0504020202020204" pitchFamily="34" charset="0"/>
              </a:rPr>
              <a:t>Consistent messaging, every time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>
                <a:solidFill>
                  <a:schemeClr val="tx1"/>
                </a:solidFill>
                <a:latin typeface="Neue Haas Grotesk Text Pro" panose="020B0504020202020204" pitchFamily="34" charset="0"/>
              </a:rPr>
              <a:t>Coordinates closely with leadership</a:t>
            </a:r>
            <a:endParaRPr lang="en-US" sz="1900" dirty="0">
              <a:solidFill>
                <a:schemeClr val="tx1"/>
              </a:solidFill>
              <a:latin typeface="Neue Haas Grotesk Text Pro" panose="020B0504020202020204" pitchFamily="34" charset="0"/>
            </a:endParaRPr>
          </a:p>
        </p:txBody>
      </p:sp>
      <p:pic>
        <p:nvPicPr>
          <p:cNvPr id="8" name="Picture 7" descr="Choosing the right spokesperson to represent your organisation in a crisis - City Security Magazine">
            <a:extLst>
              <a:ext uri="{FF2B5EF4-FFF2-40B4-BE49-F238E27FC236}">
                <a16:creationId xmlns:a16="http://schemas.microsoft.com/office/drawing/2014/main" id="{842D6A0B-D21D-C666-1C63-1A592A83A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0" y="755781"/>
            <a:ext cx="64579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9FA97-802A-6142-9207-6122A408C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97513E-55B5-0C8E-42B4-50645A54D986}"/>
              </a:ext>
            </a:extLst>
          </p:cNvPr>
          <p:cNvSpPr/>
          <p:nvPr/>
        </p:nvSpPr>
        <p:spPr>
          <a:xfrm>
            <a:off x="0" y="0"/>
            <a:ext cx="1778000" cy="6858000"/>
          </a:xfrm>
          <a:prstGeom prst="rect">
            <a:avLst/>
          </a:prstGeom>
          <a:gradFill>
            <a:gsLst>
              <a:gs pos="0">
                <a:srgbClr val="00002C"/>
              </a:gs>
              <a:gs pos="50000">
                <a:srgbClr val="1C2C5E"/>
              </a:gs>
              <a:gs pos="100000">
                <a:srgbClr val="0098D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FA9B5-53D2-A306-F995-6C85BDFBBA47}"/>
              </a:ext>
            </a:extLst>
          </p:cNvPr>
          <p:cNvSpPr/>
          <p:nvPr/>
        </p:nvSpPr>
        <p:spPr>
          <a:xfrm rot="1115318" flipH="1">
            <a:off x="-1080222" y="-138826"/>
            <a:ext cx="3937665" cy="7132010"/>
          </a:xfrm>
          <a:custGeom>
            <a:avLst/>
            <a:gdLst>
              <a:gd name="csX0" fmla="*/ 0 w 4048635"/>
              <a:gd name="csY0" fmla="*/ 0 h 7401161"/>
              <a:gd name="csX1" fmla="*/ 4048635 w 4048635"/>
              <a:gd name="csY1" fmla="*/ 0 h 7401161"/>
              <a:gd name="csX2" fmla="*/ 4048635 w 4048635"/>
              <a:gd name="csY2" fmla="*/ 7401161 h 7401161"/>
              <a:gd name="csX3" fmla="*/ 0 w 4048635"/>
              <a:gd name="csY3" fmla="*/ 7401161 h 7401161"/>
              <a:gd name="csX4" fmla="*/ 0 w 4048635"/>
              <a:gd name="csY4" fmla="*/ 0 h 7401161"/>
              <a:gd name="csX0" fmla="*/ 0 w 4048635"/>
              <a:gd name="csY0" fmla="*/ 0 h 7459042"/>
              <a:gd name="csX1" fmla="*/ 4048635 w 4048635"/>
              <a:gd name="csY1" fmla="*/ 0 h 7459042"/>
              <a:gd name="csX2" fmla="*/ 1670943 w 4048635"/>
              <a:gd name="csY2" fmla="*/ 7459042 h 7459042"/>
              <a:gd name="csX3" fmla="*/ 0 w 4048635"/>
              <a:gd name="csY3" fmla="*/ 7401161 h 7459042"/>
              <a:gd name="csX4" fmla="*/ 0 w 4048635"/>
              <a:gd name="csY4" fmla="*/ 0 h 7459042"/>
              <a:gd name="csX0" fmla="*/ 0 w 4230583"/>
              <a:gd name="csY0" fmla="*/ 0 h 7459042"/>
              <a:gd name="csX1" fmla="*/ 4230583 w 4230583"/>
              <a:gd name="csY1" fmla="*/ 43327 h 7459042"/>
              <a:gd name="csX2" fmla="*/ 1670943 w 4230583"/>
              <a:gd name="csY2" fmla="*/ 7459042 h 7459042"/>
              <a:gd name="csX3" fmla="*/ 0 w 4230583"/>
              <a:gd name="csY3" fmla="*/ 7401161 h 7459042"/>
              <a:gd name="csX4" fmla="*/ 0 w 4230583"/>
              <a:gd name="csY4" fmla="*/ 0 h 7459042"/>
              <a:gd name="csX0" fmla="*/ 0 w 4230583"/>
              <a:gd name="csY0" fmla="*/ 0 h 7501938"/>
              <a:gd name="csX1" fmla="*/ 4230583 w 4230583"/>
              <a:gd name="csY1" fmla="*/ 43327 h 7501938"/>
              <a:gd name="csX2" fmla="*/ 1692248 w 4230583"/>
              <a:gd name="csY2" fmla="*/ 7501938 h 7501938"/>
              <a:gd name="csX3" fmla="*/ 0 w 4230583"/>
              <a:gd name="csY3" fmla="*/ 7401161 h 7501938"/>
              <a:gd name="csX4" fmla="*/ 0 w 4230583"/>
              <a:gd name="csY4" fmla="*/ 0 h 7501938"/>
              <a:gd name="csX0" fmla="*/ 111201 w 4341784"/>
              <a:gd name="csY0" fmla="*/ 0 h 7501938"/>
              <a:gd name="csX1" fmla="*/ 4341784 w 4341784"/>
              <a:gd name="csY1" fmla="*/ 43327 h 7501938"/>
              <a:gd name="csX2" fmla="*/ 1803449 w 4341784"/>
              <a:gd name="csY2" fmla="*/ 7501938 h 7501938"/>
              <a:gd name="csX3" fmla="*/ 0 w 4341784"/>
              <a:gd name="csY3" fmla="*/ 6934994 h 7501938"/>
              <a:gd name="csX4" fmla="*/ 111201 w 4341784"/>
              <a:gd name="csY4" fmla="*/ 0 h 7501938"/>
              <a:gd name="csX0" fmla="*/ 111201 w 4341784"/>
              <a:gd name="csY0" fmla="*/ 0 h 7518132"/>
              <a:gd name="csX1" fmla="*/ 4341784 w 4341784"/>
              <a:gd name="csY1" fmla="*/ 43327 h 7518132"/>
              <a:gd name="csX2" fmla="*/ 1851599 w 4341784"/>
              <a:gd name="csY2" fmla="*/ 7518132 h 7518132"/>
              <a:gd name="csX3" fmla="*/ 0 w 4341784"/>
              <a:gd name="csY3" fmla="*/ 6934994 h 7518132"/>
              <a:gd name="csX4" fmla="*/ 111201 w 4341784"/>
              <a:gd name="csY4" fmla="*/ 0 h 7518132"/>
              <a:gd name="csX0" fmla="*/ 111201 w 4379282"/>
              <a:gd name="csY0" fmla="*/ 0 h 7518132"/>
              <a:gd name="csX1" fmla="*/ 4379282 w 4379282"/>
              <a:gd name="csY1" fmla="*/ 38072 h 7518132"/>
              <a:gd name="csX2" fmla="*/ 1851599 w 4379282"/>
              <a:gd name="csY2" fmla="*/ 7518132 h 7518132"/>
              <a:gd name="csX3" fmla="*/ 0 w 4379282"/>
              <a:gd name="csY3" fmla="*/ 6934994 h 7518132"/>
              <a:gd name="csX4" fmla="*/ 111201 w 4379282"/>
              <a:gd name="csY4" fmla="*/ 0 h 7518132"/>
              <a:gd name="csX0" fmla="*/ 2387051 w 4379282"/>
              <a:gd name="csY0" fmla="*/ 0 h 7538800"/>
              <a:gd name="csX1" fmla="*/ 4379282 w 4379282"/>
              <a:gd name="csY1" fmla="*/ 58740 h 7538800"/>
              <a:gd name="csX2" fmla="*/ 1851599 w 4379282"/>
              <a:gd name="csY2" fmla="*/ 7538800 h 7538800"/>
              <a:gd name="csX3" fmla="*/ 0 w 4379282"/>
              <a:gd name="csY3" fmla="*/ 6955662 h 7538800"/>
              <a:gd name="csX4" fmla="*/ 2387051 w 4379282"/>
              <a:gd name="csY4" fmla="*/ 0 h 7538800"/>
              <a:gd name="csX0" fmla="*/ 2387051 w 4163512"/>
              <a:gd name="csY0" fmla="*/ 0 h 7538800"/>
              <a:gd name="csX1" fmla="*/ 4163512 w 4163512"/>
              <a:gd name="csY1" fmla="*/ 647191 h 7538800"/>
              <a:gd name="csX2" fmla="*/ 1851599 w 4163512"/>
              <a:gd name="csY2" fmla="*/ 7538800 h 7538800"/>
              <a:gd name="csX3" fmla="*/ 0 w 4163512"/>
              <a:gd name="csY3" fmla="*/ 6955662 h 7538800"/>
              <a:gd name="csX4" fmla="*/ 2387051 w 4163512"/>
              <a:gd name="csY4" fmla="*/ 0 h 7538800"/>
              <a:gd name="csX0" fmla="*/ 2332930 w 4163512"/>
              <a:gd name="csY0" fmla="*/ 0 h 7324753"/>
              <a:gd name="csX1" fmla="*/ 4163512 w 4163512"/>
              <a:gd name="csY1" fmla="*/ 433144 h 7324753"/>
              <a:gd name="csX2" fmla="*/ 1851599 w 4163512"/>
              <a:gd name="csY2" fmla="*/ 7324753 h 7324753"/>
              <a:gd name="csX3" fmla="*/ 0 w 4163512"/>
              <a:gd name="csY3" fmla="*/ 6741615 h 7324753"/>
              <a:gd name="csX4" fmla="*/ 2332930 w 4163512"/>
              <a:gd name="csY4" fmla="*/ 0 h 7324753"/>
              <a:gd name="csX0" fmla="*/ 2332930 w 4157684"/>
              <a:gd name="csY0" fmla="*/ 0 h 7324753"/>
              <a:gd name="csX1" fmla="*/ 4157684 w 4157684"/>
              <a:gd name="csY1" fmla="*/ 609837 h 7324753"/>
              <a:gd name="csX2" fmla="*/ 1851599 w 4157684"/>
              <a:gd name="csY2" fmla="*/ 7324753 h 7324753"/>
              <a:gd name="csX3" fmla="*/ 0 w 4157684"/>
              <a:gd name="csY3" fmla="*/ 6741615 h 7324753"/>
              <a:gd name="csX4" fmla="*/ 2332930 w 4157684"/>
              <a:gd name="csY4" fmla="*/ 0 h 7324753"/>
              <a:gd name="csX0" fmla="*/ 2332930 w 4109534"/>
              <a:gd name="csY0" fmla="*/ 0 h 7324753"/>
              <a:gd name="csX1" fmla="*/ 4109534 w 4109534"/>
              <a:gd name="csY1" fmla="*/ 593644 h 7324753"/>
              <a:gd name="csX2" fmla="*/ 1851599 w 4109534"/>
              <a:gd name="csY2" fmla="*/ 7324753 h 7324753"/>
              <a:gd name="csX3" fmla="*/ 0 w 4109534"/>
              <a:gd name="csY3" fmla="*/ 6741615 h 7324753"/>
              <a:gd name="csX4" fmla="*/ 2332930 w 4109534"/>
              <a:gd name="csY4" fmla="*/ 0 h 7324753"/>
              <a:gd name="csX0" fmla="*/ 2225835 w 4002439"/>
              <a:gd name="csY0" fmla="*/ 0 h 7324753"/>
              <a:gd name="csX1" fmla="*/ 4002439 w 4002439"/>
              <a:gd name="csY1" fmla="*/ 593644 h 7324753"/>
              <a:gd name="csX2" fmla="*/ 1744504 w 4002439"/>
              <a:gd name="csY2" fmla="*/ 7324753 h 7324753"/>
              <a:gd name="csX3" fmla="*/ 0 w 4002439"/>
              <a:gd name="csY3" fmla="*/ 6741903 h 7324753"/>
              <a:gd name="csX4" fmla="*/ 2225835 w 4002439"/>
              <a:gd name="csY4" fmla="*/ 0 h 7324753"/>
              <a:gd name="csX0" fmla="*/ 2257936 w 4002439"/>
              <a:gd name="csY0" fmla="*/ 0 h 7313957"/>
              <a:gd name="csX1" fmla="*/ 4002439 w 4002439"/>
              <a:gd name="csY1" fmla="*/ 582848 h 7313957"/>
              <a:gd name="csX2" fmla="*/ 1744504 w 4002439"/>
              <a:gd name="csY2" fmla="*/ 7313957 h 7313957"/>
              <a:gd name="csX3" fmla="*/ 0 w 4002439"/>
              <a:gd name="csY3" fmla="*/ 6731107 h 7313957"/>
              <a:gd name="csX4" fmla="*/ 2257936 w 4002439"/>
              <a:gd name="csY4" fmla="*/ 0 h 7313957"/>
              <a:gd name="csX0" fmla="*/ 2193162 w 3937665"/>
              <a:gd name="csY0" fmla="*/ 0 h 7313957"/>
              <a:gd name="csX1" fmla="*/ 3937665 w 3937665"/>
              <a:gd name="csY1" fmla="*/ 582848 h 7313957"/>
              <a:gd name="csX2" fmla="*/ 1679730 w 3937665"/>
              <a:gd name="csY2" fmla="*/ 7313957 h 7313957"/>
              <a:gd name="csX3" fmla="*/ 0 w 3937665"/>
              <a:gd name="csY3" fmla="*/ 6538507 h 7313957"/>
              <a:gd name="csX4" fmla="*/ 2193162 w 3937665"/>
              <a:gd name="csY4" fmla="*/ 0 h 7313957"/>
              <a:gd name="csX0" fmla="*/ 2193162 w 3937665"/>
              <a:gd name="csY0" fmla="*/ 0 h 7132010"/>
              <a:gd name="csX1" fmla="*/ 3937665 w 3937665"/>
              <a:gd name="csY1" fmla="*/ 582848 h 7132010"/>
              <a:gd name="csX2" fmla="*/ 1723056 w 3937665"/>
              <a:gd name="csY2" fmla="*/ 7132010 h 7132010"/>
              <a:gd name="csX3" fmla="*/ 0 w 3937665"/>
              <a:gd name="csY3" fmla="*/ 6538507 h 7132010"/>
              <a:gd name="csX4" fmla="*/ 2193162 w 3937665"/>
              <a:gd name="csY4" fmla="*/ 0 h 7132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937665" h="7132010">
                <a:moveTo>
                  <a:pt x="2193162" y="0"/>
                </a:moveTo>
                <a:lnTo>
                  <a:pt x="3937665" y="582848"/>
                </a:lnTo>
                <a:lnTo>
                  <a:pt x="1723056" y="7132010"/>
                </a:lnTo>
                <a:lnTo>
                  <a:pt x="0" y="6538507"/>
                </a:lnTo>
                <a:lnTo>
                  <a:pt x="2193162" y="0"/>
                </a:lnTo>
                <a:close/>
              </a:path>
            </a:pathLst>
          </a:custGeom>
          <a:blipFill dpi="0"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AFAF3-353C-0D15-2C24-835334F69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" y="5945613"/>
            <a:ext cx="1693503" cy="810982"/>
          </a:xfrm>
          <a:prstGeom prst="rect">
            <a:avLst/>
          </a:prstGeom>
        </p:spPr>
      </p:pic>
      <p:sp>
        <p:nvSpPr>
          <p:cNvPr id="50" name="Divider Title"/>
          <p:cNvSpPr txBox="1"/>
          <p:nvPr/>
        </p:nvSpPr>
        <p:spPr>
          <a:xfrm>
            <a:off x="2400000" y="2600000"/>
            <a:ext cx="8800000" cy="13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r>
              <a:rPr lang="en-US" sz="3600" b="1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From Communication to Continuity</a:t>
            </a:r>
          </a:p>
        </p:txBody>
      </p:sp>
      <p:sp>
        <p:nvSpPr>
          <p:cNvPr id="51" name="Divider Subtitle"/>
          <p:cNvSpPr txBox="1"/>
          <p:nvPr/>
        </p:nvSpPr>
        <p:spPr>
          <a:xfrm>
            <a:off x="2400000" y="3950000"/>
            <a:ext cx="8000000" cy="9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Keeping essential care running when normal systems are unavailable</a:t>
            </a:r>
          </a:p>
        </p:txBody>
      </p:sp>
    </p:spTree>
    <p:extLst>
      <p:ext uri="{BB962C8B-B14F-4D97-AF65-F5344CB8AC3E}">
        <p14:creationId xmlns:p14="http://schemas.microsoft.com/office/powerpoint/2010/main" val="276716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Continuity of Care, Defined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Maintain essential services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Minimize the impact of disruption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Adapt operations to available resources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Support ongoing patient needs</a:t>
            </a:r>
          </a:p>
        </p:txBody>
      </p:sp>
      <p:pic>
        <p:nvPicPr>
          <p:cNvPr id="5" name="Picture 4" descr="Orange Neurosciences">
            <a:extLst>
              <a:ext uri="{FF2B5EF4-FFF2-40B4-BE49-F238E27FC236}">
                <a16:creationId xmlns:a16="http://schemas.microsoft.com/office/drawing/2014/main" id="{45FA3560-57E8-3E1C-0EC8-B37753B9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635" y="1644454"/>
            <a:ext cx="4921111" cy="328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182F-4F7B-82C5-81EF-32D3E990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88EF9F-27C0-26C4-FC2E-F39B2E739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7192" y="5932361"/>
            <a:ext cx="1693503" cy="810981"/>
          </a:xfrm>
          <a:prstGeom prst="rect">
            <a:avLst/>
          </a:prstGeom>
        </p:spPr>
      </p:pic>
      <p:sp>
        <p:nvSpPr>
          <p:cNvPr id="100" name="Title TextBox"/>
          <p:cNvSpPr txBox="1"/>
          <p:nvPr/>
        </p:nvSpPr>
        <p:spPr>
          <a:xfrm>
            <a:off x="569843" y="371061"/>
            <a:ext cx="101312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Identify &amp; Prioritize Essential Services</a:t>
            </a:r>
          </a:p>
        </p:txBody>
      </p:sp>
      <p:sp>
        <p:nvSpPr>
          <p:cNvPr id="101" name="Card 0"/>
          <p:cNvSpPr/>
          <p:nvPr/>
        </p:nvSpPr>
        <p:spPr>
          <a:xfrm>
            <a:off x="569843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1C2C5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Number 0"/>
          <p:cNvSpPr txBox="1"/>
          <p:nvPr/>
        </p:nvSpPr>
        <p:spPr>
          <a:xfrm>
            <a:off x="569843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1</a:t>
            </a:r>
          </a:p>
        </p:txBody>
      </p:sp>
      <p:sp>
        <p:nvSpPr>
          <p:cNvPr id="103" name="Label 0"/>
          <p:cNvSpPr txBox="1"/>
          <p:nvPr/>
        </p:nvSpPr>
        <p:spPr>
          <a:xfrm>
            <a:off x="669843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Life-Saving Treatments</a:t>
            </a:r>
          </a:p>
        </p:txBody>
      </p:sp>
      <p:sp>
        <p:nvSpPr>
          <p:cNvPr id="104" name="Desc 0"/>
          <p:cNvSpPr txBox="1"/>
          <p:nvPr/>
        </p:nvSpPr>
        <p:spPr>
          <a:xfrm>
            <a:off x="669843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Highest priority, never paused</a:t>
            </a:r>
          </a:p>
        </p:txBody>
      </p:sp>
      <p:sp>
        <p:nvSpPr>
          <p:cNvPr id="105" name="Card 1"/>
          <p:cNvSpPr/>
          <p:nvPr/>
        </p:nvSpPr>
        <p:spPr>
          <a:xfrm>
            <a:off x="3390071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0098D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Number 1"/>
          <p:cNvSpPr txBox="1"/>
          <p:nvPr/>
        </p:nvSpPr>
        <p:spPr>
          <a:xfrm>
            <a:off x="3390071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2</a:t>
            </a:r>
          </a:p>
        </p:txBody>
      </p:sp>
      <p:sp>
        <p:nvSpPr>
          <p:cNvPr id="107" name="Label 1"/>
          <p:cNvSpPr txBox="1"/>
          <p:nvPr/>
        </p:nvSpPr>
        <p:spPr>
          <a:xfrm>
            <a:off x="3490071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Critical Medications</a:t>
            </a:r>
          </a:p>
        </p:txBody>
      </p:sp>
      <p:sp>
        <p:nvSpPr>
          <p:cNvPr id="108" name="Desc 1"/>
          <p:cNvSpPr txBox="1"/>
          <p:nvPr/>
        </p:nvSpPr>
        <p:spPr>
          <a:xfrm>
            <a:off x="3490071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Ongoing prescriptions patients depend on</a:t>
            </a:r>
          </a:p>
        </p:txBody>
      </p:sp>
      <p:sp>
        <p:nvSpPr>
          <p:cNvPr id="109" name="Card 2"/>
          <p:cNvSpPr/>
          <p:nvPr/>
        </p:nvSpPr>
        <p:spPr>
          <a:xfrm>
            <a:off x="6210299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46788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Number 2"/>
          <p:cNvSpPr txBox="1"/>
          <p:nvPr/>
        </p:nvSpPr>
        <p:spPr>
          <a:xfrm>
            <a:off x="6210299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3</a:t>
            </a:r>
          </a:p>
        </p:txBody>
      </p:sp>
      <p:sp>
        <p:nvSpPr>
          <p:cNvPr id="111" name="Label 2"/>
          <p:cNvSpPr txBox="1"/>
          <p:nvPr/>
        </p:nvSpPr>
        <p:spPr>
          <a:xfrm>
            <a:off x="6310299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Urgent Care Needs</a:t>
            </a:r>
          </a:p>
        </p:txBody>
      </p:sp>
      <p:sp>
        <p:nvSpPr>
          <p:cNvPr id="112" name="Desc 2"/>
          <p:cNvSpPr txBox="1"/>
          <p:nvPr/>
        </p:nvSpPr>
        <p:spPr>
          <a:xfrm>
            <a:off x="6310299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Time-sensitive but not life-threatening</a:t>
            </a:r>
          </a:p>
        </p:txBody>
      </p:sp>
      <p:sp>
        <p:nvSpPr>
          <p:cNvPr id="113" name="Card 3"/>
          <p:cNvSpPr/>
          <p:nvPr/>
        </p:nvSpPr>
        <p:spPr>
          <a:xfrm>
            <a:off x="9030527" y="2000000"/>
            <a:ext cx="2591628" cy="2500000"/>
          </a:xfrm>
          <a:prstGeom prst="roundRect">
            <a:avLst>
              <a:gd name="adj" fmla="val 6000"/>
            </a:avLst>
          </a:prstGeom>
          <a:solidFill>
            <a:srgbClr val="E9713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4" name="Number 3"/>
          <p:cNvSpPr txBox="1"/>
          <p:nvPr/>
        </p:nvSpPr>
        <p:spPr>
          <a:xfrm>
            <a:off x="9030527" y="2150000"/>
            <a:ext cx="2591628" cy="750000"/>
          </a:xfrm>
          <a:prstGeom prst="rect">
            <a:avLst/>
          </a:prstGeom>
          <a:noFill/>
        </p:spPr>
        <p:txBody>
          <a:bodyPr wrap="square" lIns="91440" rIns="9144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4</a:t>
            </a:r>
          </a:p>
        </p:txBody>
      </p:sp>
      <p:sp>
        <p:nvSpPr>
          <p:cNvPr id="115" name="Label 3"/>
          <p:cNvSpPr txBox="1"/>
          <p:nvPr/>
        </p:nvSpPr>
        <p:spPr>
          <a:xfrm>
            <a:off x="9130527" y="2900000"/>
            <a:ext cx="2391628" cy="60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High-Risk Patients</a:t>
            </a:r>
          </a:p>
        </p:txBody>
      </p:sp>
      <p:sp>
        <p:nvSpPr>
          <p:cNvPr id="116" name="Desc 3"/>
          <p:cNvSpPr txBox="1"/>
          <p:nvPr/>
        </p:nvSpPr>
        <p:spPr>
          <a:xfrm>
            <a:off x="9130527" y="3500000"/>
            <a:ext cx="2391628" cy="850000"/>
          </a:xfrm>
          <a:prstGeom prst="rect">
            <a:avLst/>
          </a:prstGeom>
          <a:noFill/>
        </p:spPr>
        <p:txBody>
          <a:bodyPr wrap="square" lIns="137160" tIns="0" rIns="137160" anchor="t">
            <a:norm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Require closer monitoring or follow-up</a:t>
            </a:r>
          </a:p>
        </p:txBody>
      </p:sp>
    </p:spTree>
    <p:extLst>
      <p:ext uri="{BB962C8B-B14F-4D97-AF65-F5344CB8AC3E}">
        <p14:creationId xmlns:p14="http://schemas.microsoft.com/office/powerpoint/2010/main" val="1962913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838199" y="548464"/>
            <a:ext cx="3807187" cy="222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Continuity Planning Basics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838201" y="29622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Prioritize services in advance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Identify minimum staffing needs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Plan alternate workflows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Document simple, usable plans</a:t>
            </a:r>
          </a:p>
        </p:txBody>
      </p:sp>
      <p:pic>
        <p:nvPicPr>
          <p:cNvPr id="5" name="Picture 4" descr="10 Steps to Build a Successful Business Continuity Plan- Tech Group">
            <a:extLst>
              <a:ext uri="{FF2B5EF4-FFF2-40B4-BE49-F238E27FC236}">
                <a16:creationId xmlns:a16="http://schemas.microsoft.com/office/drawing/2014/main" id="{ADA6887E-7915-B833-3B72-5CEF52E399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4" r="3579"/>
          <a:stretch>
            <a:fillRect/>
          </a:stretch>
        </p:blipFill>
        <p:spPr>
          <a:xfrm>
            <a:off x="6955323" y="561984"/>
            <a:ext cx="5027126" cy="4800590"/>
          </a:xfrm>
          <a:prstGeom prst="rect">
            <a:avLst/>
          </a:prstGeom>
          <a:effectLst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Operating Under Disruption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Reduced staffing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Limited systems and technology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Supply constraints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Space limitations</a:t>
            </a:r>
          </a:p>
        </p:txBody>
      </p:sp>
      <p:pic>
        <p:nvPicPr>
          <p:cNvPr id="5" name="Picture 4" descr="What to do when business operations are disrupted?">
            <a:extLst>
              <a:ext uri="{FF2B5EF4-FFF2-40B4-BE49-F238E27FC236}">
                <a16:creationId xmlns:a16="http://schemas.microsoft.com/office/drawing/2014/main" id="{31A08146-9178-810B-21AE-CFFDD30B37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288"/>
          <a:stretch>
            <a:fillRect/>
          </a:stretch>
        </p:blipFill>
        <p:spPr>
          <a:xfrm>
            <a:off x="6824662" y="1149519"/>
            <a:ext cx="4257675" cy="37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Alternative Care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Reschedule non-urgent care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Refer or transfer patients when needed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Use partner and coalition resources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Expand hours if feasible</a:t>
            </a:r>
          </a:p>
        </p:txBody>
      </p:sp>
      <p:pic>
        <p:nvPicPr>
          <p:cNvPr id="5" name="Picture 4" descr="Appointment Reschedule Stock Illustrations – 117 Appointment Reschedule Stock Illustrations, Vectors &amp; Clipart - Dreamstime">
            <a:extLst>
              <a:ext uri="{FF2B5EF4-FFF2-40B4-BE49-F238E27FC236}">
                <a16:creationId xmlns:a16="http://schemas.microsoft.com/office/drawing/2014/main" id="{C0FE1A33-E21B-82F6-2243-568CA527F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224" y="459678"/>
            <a:ext cx="35900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Patient Communication During Disruption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Status updates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Where to seek care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Expected delays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Reassurance</a:t>
            </a:r>
          </a:p>
        </p:txBody>
      </p:sp>
      <p:pic>
        <p:nvPicPr>
          <p:cNvPr id="5" name="Picture 4" descr="Alternative Communication System: How To Communicate During Disaster">
            <a:extLst>
              <a:ext uri="{FF2B5EF4-FFF2-40B4-BE49-F238E27FC236}">
                <a16:creationId xmlns:a16="http://schemas.microsoft.com/office/drawing/2014/main" id="{68B0424A-B23D-5D6E-9FC3-B8443868B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35" y="2145679"/>
            <a:ext cx="3997289" cy="266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838199" y="548464"/>
            <a:ext cx="3807187" cy="222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Coordination with Partners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838201" y="29622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Public health agencies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Hospitals and EMS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Regional healthcare coalitions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Shared awareness and clear referral pathways</a:t>
            </a:r>
          </a:p>
        </p:txBody>
      </p:sp>
      <p:pic>
        <p:nvPicPr>
          <p:cNvPr id="5" name="Picture 4" descr="Coordination – Coffective">
            <a:extLst>
              <a:ext uri="{FF2B5EF4-FFF2-40B4-BE49-F238E27FC236}">
                <a16:creationId xmlns:a16="http://schemas.microsoft.com/office/drawing/2014/main" id="{6F9A9BB7-2888-AC06-4C90-4F566B3DAE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9" r="-1" b="-1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838199" y="548464"/>
            <a:ext cx="3807187" cy="222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Common Pitfalls to Avoid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838201" y="2962279"/>
            <a:ext cx="3799425" cy="3143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No backup communication method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Trying to do too much at once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Unclear priorities under pressure</a:t>
            </a:r>
          </a:p>
          <a:p>
            <a:pPr marL="171450" indent="-2286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Poor documentation of decisions</a:t>
            </a:r>
          </a:p>
        </p:txBody>
      </p:sp>
      <p:pic>
        <p:nvPicPr>
          <p:cNvPr id="5" name="Picture 4" descr="Project Management Pitfalls to Avoid [Top 10]">
            <a:extLst>
              <a:ext uri="{FF2B5EF4-FFF2-40B4-BE49-F238E27FC236}">
                <a16:creationId xmlns:a16="http://schemas.microsoft.com/office/drawing/2014/main" id="{E7A56A68-E7EB-9563-E622-0305D42A5C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37" r="13982" b="2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Scenario 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Scenario: IT outage or cyberattack – phones and EHR are down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Question 1: What’s your plan for the first 60 minutes?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Question 2: Which services keep running, and which pause?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Discuss in small groups, then report back</a:t>
            </a:r>
          </a:p>
        </p:txBody>
      </p:sp>
      <p:sp>
        <p:nvSpPr>
          <p:cNvPr id="90" name="Icon Circle"/>
          <p:cNvSpPr/>
          <p:nvPr/>
        </p:nvSpPr>
        <p:spPr>
          <a:xfrm>
            <a:off x="10524877" y="207141"/>
            <a:ext cx="1097280" cy="1097280"/>
          </a:xfrm>
          <a:prstGeom prst="ellipse">
            <a:avLst/>
          </a:prstGeom>
          <a:solidFill>
            <a:srgbClr val="1C2C5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1" name="Icon 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333" y="426597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61E96-6BB3-D0DF-8058-D2964DCDC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86B8AF-30DE-1D64-0493-D51B34B6226B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8167D1-E398-7CD9-7E9C-9058C02E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60EF1-7B1A-B587-9845-827622837100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Key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AF2B0-7A85-010E-2E26-B39C314C15A3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Keep communication simple and consistent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Plan for no-tech scenarios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Prioritize essential services in advance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Coordinate with partners early</a:t>
            </a:r>
          </a:p>
        </p:txBody>
      </p:sp>
      <p:sp>
        <p:nvSpPr>
          <p:cNvPr id="90" name="Icon Circle"/>
          <p:cNvSpPr/>
          <p:nvPr/>
        </p:nvSpPr>
        <p:spPr>
          <a:xfrm>
            <a:off x="10524877" y="207141"/>
            <a:ext cx="1097280" cy="1097280"/>
          </a:xfrm>
          <a:prstGeom prst="ellipse">
            <a:avLst/>
          </a:prstGeom>
          <a:solidFill>
            <a:srgbClr val="1C2C5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1" name="Icon 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333" y="426597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9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9FA97-802A-6142-9207-6122A408C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97513E-55B5-0C8E-42B4-50645A54D986}"/>
              </a:ext>
            </a:extLst>
          </p:cNvPr>
          <p:cNvSpPr/>
          <p:nvPr/>
        </p:nvSpPr>
        <p:spPr>
          <a:xfrm>
            <a:off x="0" y="0"/>
            <a:ext cx="1778000" cy="6858000"/>
          </a:xfrm>
          <a:prstGeom prst="rect">
            <a:avLst/>
          </a:prstGeom>
          <a:gradFill>
            <a:gsLst>
              <a:gs pos="0">
                <a:srgbClr val="00002C"/>
              </a:gs>
              <a:gs pos="50000">
                <a:srgbClr val="1C2C5E"/>
              </a:gs>
              <a:gs pos="100000">
                <a:srgbClr val="0098D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FA9B5-53D2-A306-F995-6C85BDFBBA47}"/>
              </a:ext>
            </a:extLst>
          </p:cNvPr>
          <p:cNvSpPr/>
          <p:nvPr/>
        </p:nvSpPr>
        <p:spPr>
          <a:xfrm rot="1115318" flipH="1">
            <a:off x="-1080222" y="-138826"/>
            <a:ext cx="3937665" cy="7132010"/>
          </a:xfrm>
          <a:custGeom>
            <a:avLst/>
            <a:gdLst>
              <a:gd name="csX0" fmla="*/ 0 w 4048635"/>
              <a:gd name="csY0" fmla="*/ 0 h 7401161"/>
              <a:gd name="csX1" fmla="*/ 4048635 w 4048635"/>
              <a:gd name="csY1" fmla="*/ 0 h 7401161"/>
              <a:gd name="csX2" fmla="*/ 4048635 w 4048635"/>
              <a:gd name="csY2" fmla="*/ 7401161 h 7401161"/>
              <a:gd name="csX3" fmla="*/ 0 w 4048635"/>
              <a:gd name="csY3" fmla="*/ 7401161 h 7401161"/>
              <a:gd name="csX4" fmla="*/ 0 w 4048635"/>
              <a:gd name="csY4" fmla="*/ 0 h 7401161"/>
              <a:gd name="csX0" fmla="*/ 0 w 4048635"/>
              <a:gd name="csY0" fmla="*/ 0 h 7459042"/>
              <a:gd name="csX1" fmla="*/ 4048635 w 4048635"/>
              <a:gd name="csY1" fmla="*/ 0 h 7459042"/>
              <a:gd name="csX2" fmla="*/ 1670943 w 4048635"/>
              <a:gd name="csY2" fmla="*/ 7459042 h 7459042"/>
              <a:gd name="csX3" fmla="*/ 0 w 4048635"/>
              <a:gd name="csY3" fmla="*/ 7401161 h 7459042"/>
              <a:gd name="csX4" fmla="*/ 0 w 4048635"/>
              <a:gd name="csY4" fmla="*/ 0 h 7459042"/>
              <a:gd name="csX0" fmla="*/ 0 w 4230583"/>
              <a:gd name="csY0" fmla="*/ 0 h 7459042"/>
              <a:gd name="csX1" fmla="*/ 4230583 w 4230583"/>
              <a:gd name="csY1" fmla="*/ 43327 h 7459042"/>
              <a:gd name="csX2" fmla="*/ 1670943 w 4230583"/>
              <a:gd name="csY2" fmla="*/ 7459042 h 7459042"/>
              <a:gd name="csX3" fmla="*/ 0 w 4230583"/>
              <a:gd name="csY3" fmla="*/ 7401161 h 7459042"/>
              <a:gd name="csX4" fmla="*/ 0 w 4230583"/>
              <a:gd name="csY4" fmla="*/ 0 h 7459042"/>
              <a:gd name="csX0" fmla="*/ 0 w 4230583"/>
              <a:gd name="csY0" fmla="*/ 0 h 7501938"/>
              <a:gd name="csX1" fmla="*/ 4230583 w 4230583"/>
              <a:gd name="csY1" fmla="*/ 43327 h 7501938"/>
              <a:gd name="csX2" fmla="*/ 1692248 w 4230583"/>
              <a:gd name="csY2" fmla="*/ 7501938 h 7501938"/>
              <a:gd name="csX3" fmla="*/ 0 w 4230583"/>
              <a:gd name="csY3" fmla="*/ 7401161 h 7501938"/>
              <a:gd name="csX4" fmla="*/ 0 w 4230583"/>
              <a:gd name="csY4" fmla="*/ 0 h 7501938"/>
              <a:gd name="csX0" fmla="*/ 111201 w 4341784"/>
              <a:gd name="csY0" fmla="*/ 0 h 7501938"/>
              <a:gd name="csX1" fmla="*/ 4341784 w 4341784"/>
              <a:gd name="csY1" fmla="*/ 43327 h 7501938"/>
              <a:gd name="csX2" fmla="*/ 1803449 w 4341784"/>
              <a:gd name="csY2" fmla="*/ 7501938 h 7501938"/>
              <a:gd name="csX3" fmla="*/ 0 w 4341784"/>
              <a:gd name="csY3" fmla="*/ 6934994 h 7501938"/>
              <a:gd name="csX4" fmla="*/ 111201 w 4341784"/>
              <a:gd name="csY4" fmla="*/ 0 h 7501938"/>
              <a:gd name="csX0" fmla="*/ 111201 w 4341784"/>
              <a:gd name="csY0" fmla="*/ 0 h 7518132"/>
              <a:gd name="csX1" fmla="*/ 4341784 w 4341784"/>
              <a:gd name="csY1" fmla="*/ 43327 h 7518132"/>
              <a:gd name="csX2" fmla="*/ 1851599 w 4341784"/>
              <a:gd name="csY2" fmla="*/ 7518132 h 7518132"/>
              <a:gd name="csX3" fmla="*/ 0 w 4341784"/>
              <a:gd name="csY3" fmla="*/ 6934994 h 7518132"/>
              <a:gd name="csX4" fmla="*/ 111201 w 4341784"/>
              <a:gd name="csY4" fmla="*/ 0 h 7518132"/>
              <a:gd name="csX0" fmla="*/ 111201 w 4379282"/>
              <a:gd name="csY0" fmla="*/ 0 h 7518132"/>
              <a:gd name="csX1" fmla="*/ 4379282 w 4379282"/>
              <a:gd name="csY1" fmla="*/ 38072 h 7518132"/>
              <a:gd name="csX2" fmla="*/ 1851599 w 4379282"/>
              <a:gd name="csY2" fmla="*/ 7518132 h 7518132"/>
              <a:gd name="csX3" fmla="*/ 0 w 4379282"/>
              <a:gd name="csY3" fmla="*/ 6934994 h 7518132"/>
              <a:gd name="csX4" fmla="*/ 111201 w 4379282"/>
              <a:gd name="csY4" fmla="*/ 0 h 7518132"/>
              <a:gd name="csX0" fmla="*/ 2387051 w 4379282"/>
              <a:gd name="csY0" fmla="*/ 0 h 7538800"/>
              <a:gd name="csX1" fmla="*/ 4379282 w 4379282"/>
              <a:gd name="csY1" fmla="*/ 58740 h 7538800"/>
              <a:gd name="csX2" fmla="*/ 1851599 w 4379282"/>
              <a:gd name="csY2" fmla="*/ 7538800 h 7538800"/>
              <a:gd name="csX3" fmla="*/ 0 w 4379282"/>
              <a:gd name="csY3" fmla="*/ 6955662 h 7538800"/>
              <a:gd name="csX4" fmla="*/ 2387051 w 4379282"/>
              <a:gd name="csY4" fmla="*/ 0 h 7538800"/>
              <a:gd name="csX0" fmla="*/ 2387051 w 4163512"/>
              <a:gd name="csY0" fmla="*/ 0 h 7538800"/>
              <a:gd name="csX1" fmla="*/ 4163512 w 4163512"/>
              <a:gd name="csY1" fmla="*/ 647191 h 7538800"/>
              <a:gd name="csX2" fmla="*/ 1851599 w 4163512"/>
              <a:gd name="csY2" fmla="*/ 7538800 h 7538800"/>
              <a:gd name="csX3" fmla="*/ 0 w 4163512"/>
              <a:gd name="csY3" fmla="*/ 6955662 h 7538800"/>
              <a:gd name="csX4" fmla="*/ 2387051 w 4163512"/>
              <a:gd name="csY4" fmla="*/ 0 h 7538800"/>
              <a:gd name="csX0" fmla="*/ 2332930 w 4163512"/>
              <a:gd name="csY0" fmla="*/ 0 h 7324753"/>
              <a:gd name="csX1" fmla="*/ 4163512 w 4163512"/>
              <a:gd name="csY1" fmla="*/ 433144 h 7324753"/>
              <a:gd name="csX2" fmla="*/ 1851599 w 4163512"/>
              <a:gd name="csY2" fmla="*/ 7324753 h 7324753"/>
              <a:gd name="csX3" fmla="*/ 0 w 4163512"/>
              <a:gd name="csY3" fmla="*/ 6741615 h 7324753"/>
              <a:gd name="csX4" fmla="*/ 2332930 w 4163512"/>
              <a:gd name="csY4" fmla="*/ 0 h 7324753"/>
              <a:gd name="csX0" fmla="*/ 2332930 w 4157684"/>
              <a:gd name="csY0" fmla="*/ 0 h 7324753"/>
              <a:gd name="csX1" fmla="*/ 4157684 w 4157684"/>
              <a:gd name="csY1" fmla="*/ 609837 h 7324753"/>
              <a:gd name="csX2" fmla="*/ 1851599 w 4157684"/>
              <a:gd name="csY2" fmla="*/ 7324753 h 7324753"/>
              <a:gd name="csX3" fmla="*/ 0 w 4157684"/>
              <a:gd name="csY3" fmla="*/ 6741615 h 7324753"/>
              <a:gd name="csX4" fmla="*/ 2332930 w 4157684"/>
              <a:gd name="csY4" fmla="*/ 0 h 7324753"/>
              <a:gd name="csX0" fmla="*/ 2332930 w 4109534"/>
              <a:gd name="csY0" fmla="*/ 0 h 7324753"/>
              <a:gd name="csX1" fmla="*/ 4109534 w 4109534"/>
              <a:gd name="csY1" fmla="*/ 593644 h 7324753"/>
              <a:gd name="csX2" fmla="*/ 1851599 w 4109534"/>
              <a:gd name="csY2" fmla="*/ 7324753 h 7324753"/>
              <a:gd name="csX3" fmla="*/ 0 w 4109534"/>
              <a:gd name="csY3" fmla="*/ 6741615 h 7324753"/>
              <a:gd name="csX4" fmla="*/ 2332930 w 4109534"/>
              <a:gd name="csY4" fmla="*/ 0 h 7324753"/>
              <a:gd name="csX0" fmla="*/ 2225835 w 4002439"/>
              <a:gd name="csY0" fmla="*/ 0 h 7324753"/>
              <a:gd name="csX1" fmla="*/ 4002439 w 4002439"/>
              <a:gd name="csY1" fmla="*/ 593644 h 7324753"/>
              <a:gd name="csX2" fmla="*/ 1744504 w 4002439"/>
              <a:gd name="csY2" fmla="*/ 7324753 h 7324753"/>
              <a:gd name="csX3" fmla="*/ 0 w 4002439"/>
              <a:gd name="csY3" fmla="*/ 6741903 h 7324753"/>
              <a:gd name="csX4" fmla="*/ 2225835 w 4002439"/>
              <a:gd name="csY4" fmla="*/ 0 h 7324753"/>
              <a:gd name="csX0" fmla="*/ 2257936 w 4002439"/>
              <a:gd name="csY0" fmla="*/ 0 h 7313957"/>
              <a:gd name="csX1" fmla="*/ 4002439 w 4002439"/>
              <a:gd name="csY1" fmla="*/ 582848 h 7313957"/>
              <a:gd name="csX2" fmla="*/ 1744504 w 4002439"/>
              <a:gd name="csY2" fmla="*/ 7313957 h 7313957"/>
              <a:gd name="csX3" fmla="*/ 0 w 4002439"/>
              <a:gd name="csY3" fmla="*/ 6731107 h 7313957"/>
              <a:gd name="csX4" fmla="*/ 2257936 w 4002439"/>
              <a:gd name="csY4" fmla="*/ 0 h 7313957"/>
              <a:gd name="csX0" fmla="*/ 2193162 w 3937665"/>
              <a:gd name="csY0" fmla="*/ 0 h 7313957"/>
              <a:gd name="csX1" fmla="*/ 3937665 w 3937665"/>
              <a:gd name="csY1" fmla="*/ 582848 h 7313957"/>
              <a:gd name="csX2" fmla="*/ 1679730 w 3937665"/>
              <a:gd name="csY2" fmla="*/ 7313957 h 7313957"/>
              <a:gd name="csX3" fmla="*/ 0 w 3937665"/>
              <a:gd name="csY3" fmla="*/ 6538507 h 7313957"/>
              <a:gd name="csX4" fmla="*/ 2193162 w 3937665"/>
              <a:gd name="csY4" fmla="*/ 0 h 7313957"/>
              <a:gd name="csX0" fmla="*/ 2193162 w 3937665"/>
              <a:gd name="csY0" fmla="*/ 0 h 7132010"/>
              <a:gd name="csX1" fmla="*/ 3937665 w 3937665"/>
              <a:gd name="csY1" fmla="*/ 582848 h 7132010"/>
              <a:gd name="csX2" fmla="*/ 1723056 w 3937665"/>
              <a:gd name="csY2" fmla="*/ 7132010 h 7132010"/>
              <a:gd name="csX3" fmla="*/ 0 w 3937665"/>
              <a:gd name="csY3" fmla="*/ 6538507 h 7132010"/>
              <a:gd name="csX4" fmla="*/ 2193162 w 3937665"/>
              <a:gd name="csY4" fmla="*/ 0 h 7132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937665" h="7132010">
                <a:moveTo>
                  <a:pt x="2193162" y="0"/>
                </a:moveTo>
                <a:lnTo>
                  <a:pt x="3937665" y="582848"/>
                </a:lnTo>
                <a:lnTo>
                  <a:pt x="1723056" y="7132010"/>
                </a:lnTo>
                <a:lnTo>
                  <a:pt x="0" y="6538507"/>
                </a:lnTo>
                <a:lnTo>
                  <a:pt x="2193162" y="0"/>
                </a:lnTo>
                <a:close/>
              </a:path>
            </a:pathLst>
          </a:custGeom>
          <a:blipFill dpi="0"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AFAF3-353C-0D15-2C24-835334F69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" y="5945613"/>
            <a:ext cx="1693503" cy="810982"/>
          </a:xfrm>
          <a:prstGeom prst="rect">
            <a:avLst/>
          </a:prstGeom>
        </p:spPr>
      </p:pic>
      <p:sp>
        <p:nvSpPr>
          <p:cNvPr id="50" name="Closing Title"/>
          <p:cNvSpPr txBox="1"/>
          <p:nvPr/>
        </p:nvSpPr>
        <p:spPr>
          <a:xfrm>
            <a:off x="2400000" y="1500000"/>
            <a:ext cx="8800000" cy="10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r>
              <a:rPr lang="en-US" sz="3600" b="1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Questions &amp; Discussion</a:t>
            </a:r>
          </a:p>
        </p:txBody>
      </p:sp>
      <p:sp>
        <p:nvSpPr>
          <p:cNvPr id="51" name="Closing Questions"/>
          <p:cNvSpPr txBox="1"/>
          <p:nvPr/>
        </p:nvSpPr>
        <p:spPr>
          <a:xfrm>
            <a:off x="2400000" y="2700000"/>
            <a:ext cx="8800000" cy="28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What are the current gaps in your communication plan?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What tools or resources do you still need?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What can you simplify right away?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What's your next step after today?</a:t>
            </a:r>
          </a:p>
        </p:txBody>
      </p:sp>
    </p:spTree>
    <p:extLst>
      <p:ext uri="{BB962C8B-B14F-4D97-AF65-F5344CB8AC3E}">
        <p14:creationId xmlns:p14="http://schemas.microsoft.com/office/powerpoint/2010/main" val="2767162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37D5-CE56-5F85-A00C-801F78292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1DF7A8-308A-45C8-4333-A1D8DFAF21A1}"/>
              </a:ext>
            </a:extLst>
          </p:cNvPr>
          <p:cNvSpPr/>
          <p:nvPr/>
        </p:nvSpPr>
        <p:spPr>
          <a:xfrm>
            <a:off x="0" y="5817704"/>
            <a:ext cx="12192000" cy="1040296"/>
          </a:xfrm>
          <a:prstGeom prst="rect">
            <a:avLst/>
          </a:prstGeom>
          <a:gradFill>
            <a:gsLst>
              <a:gs pos="50000">
                <a:srgbClr val="1C2C5E"/>
              </a:gs>
              <a:gs pos="0">
                <a:srgbClr val="00002C"/>
              </a:gs>
              <a:gs pos="100000">
                <a:srgbClr val="0098D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F87DD4-CA34-F5C0-01D3-0B47C420C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92" y="5932361"/>
            <a:ext cx="1693503" cy="8109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A2CA97-EAFB-FABC-4626-398D24389EBF}"/>
              </a:ext>
            </a:extLst>
          </p:cNvPr>
          <p:cNvSpPr txBox="1"/>
          <p:nvPr/>
        </p:nvSpPr>
        <p:spPr>
          <a:xfrm>
            <a:off x="569843" y="371061"/>
            <a:ext cx="6347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1C2C5E"/>
                </a:solidFill>
                <a:latin typeface="Neue Haas Grotesk Text Pro" panose="020B0504020202020204" pitchFamily="34" charset="0"/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152B7-4F7E-0341-48A0-71F0B13EADBA}"/>
              </a:ext>
            </a:extLst>
          </p:cNvPr>
          <p:cNvSpPr txBox="1">
            <a:spLocks/>
          </p:cNvSpPr>
          <p:nvPr/>
        </p:nvSpPr>
        <p:spPr>
          <a:xfrm>
            <a:off x="569843" y="1265581"/>
            <a:ext cx="10131287" cy="354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Scott Cormier, VP Emergency Preparedness:  </a:t>
            </a:r>
            <a:r>
              <a:rPr lang="en-US" sz="1900" dirty="0">
                <a:solidFill>
                  <a:schemeClr val="tx1"/>
                </a:solidFill>
                <a:latin typeface="Neue Haas Grotesk Text Pro" panose="020B0504020202020204" pitchFamily="34" charset="0"/>
                <a:hlinkClick r:id="rId3"/>
              </a:rPr>
              <a:t>scormier@vhha.com</a:t>
            </a:r>
            <a:endParaRPr lang="en-US" sz="1900" dirty="0">
              <a:solidFill>
                <a:schemeClr val="tx1"/>
              </a:solidFill>
              <a:latin typeface="Neue Haas Grotesk Text Pro" panose="020B0504020202020204" pitchFamily="34" charset="0"/>
            </a:endParaRPr>
          </a:p>
        </p:txBody>
      </p:sp>
      <p:pic>
        <p:nvPicPr>
          <p:cNvPr id="7" name="Picture 2" descr="Stop Using Hope Marketing - Hope ...">
            <a:extLst>
              <a:ext uri="{FF2B5EF4-FFF2-40B4-BE49-F238E27FC236}">
                <a16:creationId xmlns:a16="http://schemas.microsoft.com/office/drawing/2014/main" id="{E43FF58A-7BDF-2E0B-06A2-5A1BB2324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248" y="371061"/>
            <a:ext cx="20669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Strategic Plans Fail - David Barrett">
            <a:extLst>
              <a:ext uri="{FF2B5EF4-FFF2-40B4-BE49-F238E27FC236}">
                <a16:creationId xmlns:a16="http://schemas.microsoft.com/office/drawing/2014/main" id="{96BE8FB5-43AD-2713-1A99-422479DA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782" y="367188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58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626</Words>
  <Application>Microsoft Office PowerPoint</Application>
  <PresentationFormat>Widescreen</PresentationFormat>
  <Paragraphs>142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Neue Haas Grotesk Text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scormier@vhha.com</dc:creator>
  <cp:lastModifiedBy>Cormier Scott</cp:lastModifiedBy>
  <cp:revision>5</cp:revision>
  <dcterms:created xsi:type="dcterms:W3CDTF">2026-01-21T21:50:15Z</dcterms:created>
  <dcterms:modified xsi:type="dcterms:W3CDTF">2026-08-28T21:44:01Z</dcterms:modified>
</cp:coreProperties>
</file>