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12192000"/>
  <p:embeddedFontLst>
    <p:embeddedFont>
      <p:font typeface="Roboto" panose="020000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hN7PCtlwDVx4aQNU8MGnI/i4El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 name="Google Shape;7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 name="Google Shape;8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Maria</a:t>
            </a:r>
            <a:endParaRPr/>
          </a:p>
        </p:txBody>
      </p:sp>
      <p:sp>
        <p:nvSpPr>
          <p:cNvPr id="83" name="Google Shape;8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f5dde5993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f5dde59938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Emily</a:t>
            </a:r>
            <a:endParaRPr/>
          </a:p>
          <a:p>
            <a:pPr marL="0" lvl="0" indent="0" algn="l" rtl="0">
              <a:spcBef>
                <a:spcPts val="0"/>
              </a:spcBef>
              <a:spcAft>
                <a:spcPts val="0"/>
              </a:spcAft>
              <a:buNone/>
            </a:pPr>
            <a:r>
              <a:rPr lang="en-US"/>
              <a:t>Add animations</a:t>
            </a:r>
            <a:endParaRPr/>
          </a:p>
          <a:p>
            <a:pPr marL="0" lvl="0" indent="0" algn="l" rtl="0">
              <a:spcBef>
                <a:spcPts val="0"/>
              </a:spcBef>
              <a:spcAft>
                <a:spcPts val="0"/>
              </a:spcAft>
              <a:buNone/>
            </a:pPr>
            <a:r>
              <a:rPr lang="en-US"/>
              <a:t>Add testimonials and narratives (5 min for patient stories total)</a:t>
            </a:r>
            <a:endParaRPr/>
          </a:p>
          <a:p>
            <a:pPr marL="0" lvl="0" indent="0" algn="l" rtl="0">
              <a:spcBef>
                <a:spcPts val="640"/>
              </a:spcBef>
              <a:spcAft>
                <a:spcPts val="0"/>
              </a:spcAft>
              <a:buClr>
                <a:schemeClr val="dk1"/>
              </a:buClr>
              <a:buSzPts val="1100"/>
              <a:buFont typeface="Arial"/>
              <a:buNone/>
            </a:pPr>
            <a:r>
              <a:rPr lang="en-US" sz="1100"/>
              <a:t>-Demographics</a:t>
            </a:r>
            <a:endParaRPr sz="1100"/>
          </a:p>
          <a:p>
            <a:pPr marL="0" lvl="0" indent="0" algn="l" rtl="0">
              <a:spcBef>
                <a:spcPts val="640"/>
              </a:spcBef>
              <a:spcAft>
                <a:spcPts val="0"/>
              </a:spcAft>
              <a:buClr>
                <a:schemeClr val="dk1"/>
              </a:buClr>
              <a:buSzPts val="1100"/>
              <a:buFont typeface="Arial"/>
              <a:buNone/>
            </a:pPr>
            <a:r>
              <a:rPr lang="en-US" sz="1100"/>
              <a:t>	Elderly 65+</a:t>
            </a:r>
            <a:endParaRPr sz="1100"/>
          </a:p>
          <a:p>
            <a:pPr marL="0" lvl="0" indent="0" algn="l" rtl="0">
              <a:spcBef>
                <a:spcPts val="640"/>
              </a:spcBef>
              <a:spcAft>
                <a:spcPts val="0"/>
              </a:spcAft>
              <a:buClr>
                <a:schemeClr val="dk1"/>
              </a:buClr>
              <a:buSzPts val="1100"/>
              <a:buFont typeface="Arial"/>
              <a:buNone/>
            </a:pPr>
            <a:r>
              <a:rPr lang="en-US" sz="1100"/>
              <a:t>-Needs/challenges</a:t>
            </a:r>
            <a:endParaRPr sz="1100"/>
          </a:p>
          <a:p>
            <a:pPr marL="0" lvl="0" indent="0" algn="l" rtl="0">
              <a:spcBef>
                <a:spcPts val="640"/>
              </a:spcBef>
              <a:spcAft>
                <a:spcPts val="0"/>
              </a:spcAft>
              <a:buClr>
                <a:schemeClr val="dk1"/>
              </a:buClr>
              <a:buSzPts val="1100"/>
              <a:buFont typeface="Arial"/>
              <a:buNone/>
            </a:pPr>
            <a:r>
              <a:rPr lang="en-US" sz="1100"/>
              <a:t>	Transportation, Illiterate, Health illiteracy, less pain</a:t>
            </a:r>
            <a:endParaRPr sz="1100"/>
          </a:p>
          <a:p>
            <a:pPr marL="0" lvl="0" indent="0" algn="l" rtl="0">
              <a:spcBef>
                <a:spcPts val="640"/>
              </a:spcBef>
              <a:spcAft>
                <a:spcPts val="0"/>
              </a:spcAft>
              <a:buClr>
                <a:schemeClr val="dk1"/>
              </a:buClr>
              <a:buSzPts val="1100"/>
              <a:buFont typeface="Arial"/>
              <a:buNone/>
            </a:pPr>
            <a:r>
              <a:rPr lang="en-US" sz="1100"/>
              <a:t>-Value of the program</a:t>
            </a:r>
            <a:endParaRPr sz="1100"/>
          </a:p>
          <a:p>
            <a:pPr marL="0" lvl="0" indent="0" algn="l" rtl="0">
              <a:spcBef>
                <a:spcPts val="640"/>
              </a:spcBef>
              <a:spcAft>
                <a:spcPts val="0"/>
              </a:spcAft>
              <a:buClr>
                <a:schemeClr val="dk1"/>
              </a:buClr>
              <a:buSzPts val="1100"/>
              <a:buFont typeface="Arial"/>
              <a:buNone/>
            </a:pPr>
            <a:r>
              <a:rPr lang="en-US" sz="1100"/>
              <a:t>	One-stop shop, free choice pantry</a:t>
            </a:r>
            <a:endParaRPr sz="1100"/>
          </a:p>
          <a:p>
            <a:pPr marL="0" lvl="0" indent="0" algn="l" rtl="0">
              <a:lnSpc>
                <a:spcPct val="115000"/>
              </a:lnSpc>
              <a:spcBef>
                <a:spcPts val="0"/>
              </a:spcBef>
              <a:spcAft>
                <a:spcPts val="0"/>
              </a:spcAft>
              <a:buClr>
                <a:schemeClr val="dk1"/>
              </a:buClr>
              <a:buSzPts val="1100"/>
              <a:buFont typeface="Arial"/>
              <a:buNone/>
            </a:pPr>
            <a:endParaRPr sz="1600"/>
          </a:p>
          <a:p>
            <a:pPr marL="0" lvl="0" indent="0" algn="l" rtl="0">
              <a:spcBef>
                <a:spcPts val="800"/>
              </a:spcBef>
              <a:spcAft>
                <a:spcPts val="0"/>
              </a:spcAft>
              <a:buClr>
                <a:schemeClr val="dk1"/>
              </a:buClr>
              <a:buSzPts val="1100"/>
              <a:buFont typeface="Arial"/>
              <a:buNone/>
            </a:pPr>
            <a:endParaRPr sz="1600"/>
          </a:p>
        </p:txBody>
      </p:sp>
      <p:sp>
        <p:nvSpPr>
          <p:cNvPr id="103" name="Google Shape;103;g3f5dde59938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Maria</a:t>
            </a:r>
            <a:endParaRPr/>
          </a:p>
          <a:p>
            <a:pPr marL="0" lvl="0" indent="0" algn="l" rtl="0">
              <a:spcBef>
                <a:spcPts val="0"/>
              </a:spcBef>
              <a:spcAft>
                <a:spcPts val="0"/>
              </a:spcAft>
              <a:buNone/>
            </a:pPr>
            <a:endParaRPr/>
          </a:p>
          <a:p>
            <a:pPr marL="0" lvl="0" indent="0" algn="l" rtl="0">
              <a:spcBef>
                <a:spcPts val="0"/>
              </a:spcBef>
              <a:spcAft>
                <a:spcPts val="0"/>
              </a:spcAft>
              <a:buNone/>
            </a:pPr>
            <a:r>
              <a:rPr lang="en-US"/>
              <a:t>X% of Virginias are food insecure (use updated Hunger Study data if not embargoed) </a:t>
            </a:r>
            <a:endParaRPr/>
          </a:p>
        </p:txBody>
      </p:sp>
      <p:sp>
        <p:nvSpPr>
          <p:cNvPr id="115" name="Google Shape;1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f58ea6b2d5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f58ea6b2d5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Maria</a:t>
            </a:r>
            <a:endParaRPr/>
          </a:p>
        </p:txBody>
      </p:sp>
      <p:sp>
        <p:nvSpPr>
          <p:cNvPr id="122" name="Google Shape;122;g3f58ea6b2d5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f58ea6b2d5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f58ea6b2d5_0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Allison</a:t>
            </a:r>
            <a:endParaRPr/>
          </a:p>
        </p:txBody>
      </p:sp>
      <p:sp>
        <p:nvSpPr>
          <p:cNvPr id="130" name="Google Shape;130;g3f58ea6b2d5_0_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f86fc6da55_0_3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f86fc6da55_0_3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Allison</a:t>
            </a:r>
            <a:endParaRPr/>
          </a:p>
        </p:txBody>
      </p:sp>
      <p:sp>
        <p:nvSpPr>
          <p:cNvPr id="139" name="Google Shape;139;g3f86fc6da55_0_3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f86fc6da55_0_2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f86fc6da55_0_2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Allison</a:t>
            </a:r>
            <a:endParaRPr/>
          </a:p>
          <a:p>
            <a:pPr marL="0" lvl="0" indent="0" algn="l" rtl="0">
              <a:spcBef>
                <a:spcPts val="0"/>
              </a:spcBef>
              <a:spcAft>
                <a:spcPts val="0"/>
              </a:spcAft>
              <a:buClr>
                <a:schemeClr val="dk1"/>
              </a:buClr>
              <a:buSzPts val="1100"/>
              <a:buFont typeface="Arial"/>
              <a:buNone/>
            </a:pPr>
            <a:r>
              <a:rPr lang="en-US" sz="1500"/>
              <a:t>Key Virginia Food Bank FIM Progress</a:t>
            </a:r>
            <a:endParaRPr sz="100"/>
          </a:p>
          <a:p>
            <a:pPr marL="457200" lvl="0" indent="-304800" algn="l" rtl="0">
              <a:spcBef>
                <a:spcPts val="0"/>
              </a:spcBef>
              <a:spcAft>
                <a:spcPts val="0"/>
              </a:spcAft>
              <a:buClr>
                <a:schemeClr val="dk1"/>
              </a:buClr>
              <a:buSzPts val="1200"/>
              <a:buFont typeface="Calibri"/>
              <a:buChar char="●"/>
            </a:pPr>
            <a:r>
              <a:rPr lang="en-US"/>
              <a:t>All food banks have at least 1 health-focused staff member</a:t>
            </a:r>
            <a:endParaRPr/>
          </a:p>
          <a:p>
            <a:pPr marL="457200" lvl="0" indent="-304800" algn="l" rtl="0">
              <a:spcBef>
                <a:spcPts val="0"/>
              </a:spcBef>
              <a:spcAft>
                <a:spcPts val="0"/>
              </a:spcAft>
              <a:buClr>
                <a:schemeClr val="dk1"/>
              </a:buClr>
              <a:buSzPts val="1200"/>
              <a:buFont typeface="Calibri"/>
              <a:buChar char="●"/>
            </a:pPr>
            <a:r>
              <a:rPr lang="en-US"/>
              <a:t>All food banks now have documented nutrition policies, outlining plans to source more “green” foods</a:t>
            </a:r>
            <a:endParaRPr/>
          </a:p>
          <a:p>
            <a:pPr marL="457200" lvl="0" indent="-304800" algn="l" rtl="0">
              <a:spcBef>
                <a:spcPts val="0"/>
              </a:spcBef>
              <a:spcAft>
                <a:spcPts val="0"/>
              </a:spcAft>
              <a:buClr>
                <a:schemeClr val="dk1"/>
              </a:buClr>
              <a:buSzPts val="1200"/>
              <a:buFont typeface="Calibri"/>
              <a:buChar char="●"/>
            </a:pPr>
            <a:r>
              <a:rPr lang="en-US"/>
              <a:t>Expanded Food Pharmacy program by nearly 100%, now 97 locations reaching &gt;55,000 patients annually</a:t>
            </a:r>
            <a:endParaRPr/>
          </a:p>
          <a:p>
            <a:pPr marL="457200" lvl="0" indent="-304800" algn="l" rtl="0">
              <a:spcBef>
                <a:spcPts val="0"/>
              </a:spcBef>
              <a:spcAft>
                <a:spcPts val="0"/>
              </a:spcAft>
              <a:buClr>
                <a:schemeClr val="dk1"/>
              </a:buClr>
              <a:buSzPts val="1200"/>
              <a:buFont typeface="Calibri"/>
              <a:buChar char="●"/>
            </a:pPr>
            <a:r>
              <a:rPr lang="en-US"/>
              <a:t>Created statewide Healthy Pantry Initiative	</a:t>
            </a:r>
            <a:endParaRPr/>
          </a:p>
          <a:p>
            <a:pPr marL="914400" lvl="1" indent="-304800" algn="l" rtl="0">
              <a:spcBef>
                <a:spcPts val="0"/>
              </a:spcBef>
              <a:spcAft>
                <a:spcPts val="0"/>
              </a:spcAft>
              <a:buClr>
                <a:schemeClr val="dk1"/>
              </a:buClr>
              <a:buSzPts val="1200"/>
              <a:buFont typeface="Calibri"/>
              <a:buAutoNum type="alphaLcPeriod"/>
            </a:pPr>
            <a:r>
              <a:rPr lang="en-US"/>
              <a:t>Since then, 70% pantries opting into Healthy Pantry Initiative, committing to implement more health-focused practices, resulting in HPI practice implementation growth by 22% from 2023 - 2025.</a:t>
            </a:r>
            <a:endParaRPr/>
          </a:p>
          <a:p>
            <a:pPr marL="914400" lvl="1" indent="-304800" algn="l" rtl="0">
              <a:spcBef>
                <a:spcPts val="0"/>
              </a:spcBef>
              <a:spcAft>
                <a:spcPts val="0"/>
              </a:spcAft>
              <a:buClr>
                <a:schemeClr val="dk1"/>
              </a:buClr>
              <a:buSzPts val="1200"/>
              <a:buFont typeface="Calibri"/>
              <a:buAutoNum type="alphaLcPeriod"/>
            </a:pPr>
            <a:r>
              <a:rPr lang="en-US"/>
              <a:t>28 total trainings now available for pantry partners in HPI Learning Center</a:t>
            </a:r>
            <a:endParaRPr/>
          </a:p>
          <a:p>
            <a:pPr marL="457200" lvl="0" indent="-304800" algn="l" rtl="0">
              <a:spcBef>
                <a:spcPts val="0"/>
              </a:spcBef>
              <a:spcAft>
                <a:spcPts val="0"/>
              </a:spcAft>
              <a:buClr>
                <a:schemeClr val="dk1"/>
              </a:buClr>
              <a:buSzPts val="1200"/>
              <a:buFont typeface="Calibri"/>
              <a:buChar char="●"/>
            </a:pPr>
            <a:r>
              <a:rPr lang="en-US"/>
              <a:t>All 7 food banks actively receive referrals from healthcare and use the Unite Virginia platform</a:t>
            </a:r>
            <a:endParaRPr/>
          </a:p>
          <a:p>
            <a:pPr marL="914400" lvl="1" indent="-304800" algn="l" rtl="0">
              <a:spcBef>
                <a:spcPts val="0"/>
              </a:spcBef>
              <a:spcAft>
                <a:spcPts val="0"/>
              </a:spcAft>
              <a:buClr>
                <a:schemeClr val="dk1"/>
              </a:buClr>
              <a:buSzPts val="1200"/>
              <a:buFont typeface="Calibri"/>
              <a:buAutoNum type="alphaLcPeriod"/>
            </a:pPr>
            <a:r>
              <a:rPr lang="en-US"/>
              <a:t>5 food banks offer dedicated benefits support</a:t>
            </a:r>
            <a:endParaRPr/>
          </a:p>
          <a:p>
            <a:pPr marL="914400" lvl="1" indent="-304800" algn="l" rtl="0">
              <a:spcBef>
                <a:spcPts val="0"/>
              </a:spcBef>
              <a:spcAft>
                <a:spcPts val="0"/>
              </a:spcAft>
              <a:buClr>
                <a:schemeClr val="dk1"/>
              </a:buClr>
              <a:buSzPts val="1200"/>
              <a:buFont typeface="Calibri"/>
              <a:buAutoNum type="alphaLcPeriod"/>
            </a:pPr>
            <a:r>
              <a:rPr lang="en-US" b="1"/>
              <a:t>4,631 neighbors served</a:t>
            </a:r>
            <a:r>
              <a:rPr lang="en-US"/>
              <a:t>; 79% of needs resolved</a:t>
            </a:r>
            <a:endParaRPr/>
          </a:p>
        </p:txBody>
      </p:sp>
      <p:sp>
        <p:nvSpPr>
          <p:cNvPr id="146" name="Google Shape;146;g3f86fc6da55_0_27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f86fc6da55_0_3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f86fc6da55_0_3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Allison</a:t>
            </a:r>
            <a:endParaRPr/>
          </a:p>
          <a:p>
            <a:pPr marL="0" lvl="0" indent="0" algn="l" rtl="0">
              <a:spcBef>
                <a:spcPts val="0"/>
              </a:spcBef>
              <a:spcAft>
                <a:spcPts val="0"/>
              </a:spcAft>
              <a:buNone/>
            </a:pPr>
            <a:endParaRPr/>
          </a:p>
        </p:txBody>
      </p:sp>
      <p:sp>
        <p:nvSpPr>
          <p:cNvPr id="158" name="Google Shape;158;g3f86fc6da55_0_38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f58ea6b2d5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f58ea6b2d5_0_8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Maria</a:t>
            </a:r>
            <a:endParaRPr/>
          </a:p>
        </p:txBody>
      </p:sp>
      <p:sp>
        <p:nvSpPr>
          <p:cNvPr id="166" name="Google Shape;166;g3f58ea6b2d5_0_8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f5dde59938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f5dde59938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Maria</a:t>
            </a:r>
            <a:endParaRPr/>
          </a:p>
          <a:p>
            <a:pPr marL="0" lvl="0" indent="0" algn="l" rtl="0">
              <a:spcBef>
                <a:spcPts val="0"/>
              </a:spcBef>
              <a:spcAft>
                <a:spcPts val="0"/>
              </a:spcAft>
              <a:buClr>
                <a:schemeClr val="dk1"/>
              </a:buClr>
              <a:buSzPts val="1100"/>
              <a:buFont typeface="Arial"/>
              <a:buNone/>
            </a:pPr>
            <a:r>
              <a:rPr lang="en-US"/>
              <a:t>•</a:t>
            </a:r>
            <a:r>
              <a:rPr lang="en-US" b="1">
                <a:solidFill>
                  <a:srgbClr val="741B47"/>
                </a:solidFill>
              </a:rPr>
              <a:t>86% of patients</a:t>
            </a:r>
            <a:r>
              <a:rPr lang="en-US"/>
              <a:t> recommend the program to other patients</a:t>
            </a:r>
            <a:endParaRPr/>
          </a:p>
          <a:p>
            <a:pPr marL="0" lvl="0" indent="0" algn="l" rtl="0">
              <a:spcBef>
                <a:spcPts val="0"/>
              </a:spcBef>
              <a:spcAft>
                <a:spcPts val="0"/>
              </a:spcAft>
              <a:buClr>
                <a:schemeClr val="dk1"/>
              </a:buClr>
              <a:buSzPts val="1100"/>
              <a:buFont typeface="Arial"/>
              <a:buNone/>
            </a:pPr>
            <a:r>
              <a:rPr lang="en-US"/>
              <a:t>•</a:t>
            </a:r>
            <a:r>
              <a:rPr lang="en-US" b="1">
                <a:solidFill>
                  <a:srgbClr val="741B47"/>
                </a:solidFill>
              </a:rPr>
              <a:t>95% of clinicians</a:t>
            </a:r>
            <a:r>
              <a:rPr lang="en-US">
                <a:solidFill>
                  <a:srgbClr val="741B47"/>
                </a:solidFill>
              </a:rPr>
              <a:t> </a:t>
            </a:r>
            <a:r>
              <a:rPr lang="en-US"/>
              <a:t>recommend the program to other hospitals/ clinics</a:t>
            </a:r>
            <a:endParaRPr sz="100"/>
          </a:p>
        </p:txBody>
      </p:sp>
      <p:sp>
        <p:nvSpPr>
          <p:cNvPr id="174" name="Google Shape;174;g3f5dde59938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f58ea6b2d5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f58ea6b2d5_0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600"/>
              <a:t>Maria</a:t>
            </a:r>
            <a:endParaRPr sz="1600"/>
          </a:p>
        </p:txBody>
      </p:sp>
      <p:sp>
        <p:nvSpPr>
          <p:cNvPr id="203" name="Google Shape;203;g3f58ea6b2d5_0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f9ea382cfa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f9ea382cfa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600"/>
              <a:t>Maria</a:t>
            </a:r>
            <a:endParaRPr sz="1600"/>
          </a:p>
        </p:txBody>
      </p:sp>
      <p:sp>
        <p:nvSpPr>
          <p:cNvPr id="211" name="Google Shape;211;g3f9ea382cfa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f9ea382cfa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f9ea382cfa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600"/>
              <a:t>Maria</a:t>
            </a:r>
            <a:endParaRPr sz="1600"/>
          </a:p>
        </p:txBody>
      </p:sp>
      <p:sp>
        <p:nvSpPr>
          <p:cNvPr id="219" name="Google Shape;219;g3f9ea382cfa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f9ea382cfa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f9ea382cfa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600"/>
              <a:t>Maria</a:t>
            </a:r>
            <a:endParaRPr sz="1600"/>
          </a:p>
        </p:txBody>
      </p:sp>
      <p:sp>
        <p:nvSpPr>
          <p:cNvPr id="229" name="Google Shape;229;g3f9ea382cfa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f9ea382cfa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f9ea382cfa_0_8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600"/>
              <a:t>Maria</a:t>
            </a:r>
            <a:endParaRPr sz="1600"/>
          </a:p>
        </p:txBody>
      </p:sp>
      <p:sp>
        <p:nvSpPr>
          <p:cNvPr id="237" name="Google Shape;237;g3f9ea382cfa_0_8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Allison</a:t>
            </a:r>
            <a:endParaRPr/>
          </a:p>
        </p:txBody>
      </p:sp>
      <p:sp>
        <p:nvSpPr>
          <p:cNvPr id="244" name="Google Shape;24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fa1e56f929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Allison</a:t>
            </a:r>
            <a:endParaRPr/>
          </a:p>
        </p:txBody>
      </p:sp>
      <p:sp>
        <p:nvSpPr>
          <p:cNvPr id="251" name="Google Shape;251;g3fa1e56f929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f58ea6b2d5_0_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342900" lvl="0" indent="-139700" algn="l" rtl="0">
              <a:spcBef>
                <a:spcPts val="0"/>
              </a:spcBef>
              <a:spcAft>
                <a:spcPts val="0"/>
              </a:spcAft>
              <a:buClr>
                <a:schemeClr val="dk1"/>
              </a:buClr>
              <a:buSzPts val="3200"/>
              <a:buFont typeface="Arial"/>
              <a:buNone/>
            </a:pPr>
            <a:r>
              <a:rPr lang="en-US" sz="1400"/>
              <a:t>BRAFB + Blue Ridge Medical Center</a:t>
            </a:r>
            <a:endParaRPr sz="1400"/>
          </a:p>
          <a:p>
            <a:pPr marL="342900" lvl="0" indent="-139700" algn="l" rtl="0">
              <a:spcBef>
                <a:spcPts val="0"/>
              </a:spcBef>
              <a:spcAft>
                <a:spcPts val="0"/>
              </a:spcAft>
              <a:buClr>
                <a:schemeClr val="dk1"/>
              </a:buClr>
              <a:buSzPts val="3200"/>
              <a:buFont typeface="Arial"/>
              <a:buNone/>
            </a:pPr>
            <a:r>
              <a:rPr lang="en-US" sz="1400"/>
              <a:t>Add stoplight system</a:t>
            </a:r>
            <a:endParaRPr sz="1400"/>
          </a:p>
          <a:p>
            <a:pPr marL="457200" lvl="0" indent="-317500" algn="l" rtl="0">
              <a:spcBef>
                <a:spcPts val="0"/>
              </a:spcBef>
              <a:spcAft>
                <a:spcPts val="0"/>
              </a:spcAft>
              <a:buClr>
                <a:schemeClr val="dk1"/>
              </a:buClr>
              <a:buSzPts val="1400"/>
              <a:buChar char="-"/>
            </a:pPr>
            <a:r>
              <a:rPr lang="en-US" sz="1400"/>
              <a:t>BRMC Program Overview</a:t>
            </a:r>
            <a:endParaRPr sz="1400"/>
          </a:p>
          <a:p>
            <a:pPr marL="914400" lvl="1" indent="-317500" algn="l" rtl="0">
              <a:spcBef>
                <a:spcPts val="0"/>
              </a:spcBef>
              <a:spcAft>
                <a:spcPts val="0"/>
              </a:spcAft>
              <a:buClr>
                <a:schemeClr val="dk1"/>
              </a:buClr>
              <a:buSzPts val="1400"/>
              <a:buChar char="-"/>
            </a:pPr>
            <a:r>
              <a:rPr lang="en-US" sz="1400"/>
              <a:t>partnership with humana, university of virginia, foodsmart, brafb, and brmc</a:t>
            </a:r>
            <a:endParaRPr sz="1400"/>
          </a:p>
          <a:p>
            <a:pPr marL="914400" lvl="1" indent="-317500" algn="l" rtl="0">
              <a:spcBef>
                <a:spcPts val="0"/>
              </a:spcBef>
              <a:spcAft>
                <a:spcPts val="0"/>
              </a:spcAft>
              <a:buClr>
                <a:schemeClr val="dk1"/>
              </a:buClr>
              <a:buSzPts val="1400"/>
              <a:buChar char="-"/>
            </a:pPr>
            <a:r>
              <a:rPr lang="en-US" sz="1400"/>
              <a:t>free choice pantry for eligible patients</a:t>
            </a:r>
            <a:endParaRPr sz="1400"/>
          </a:p>
          <a:p>
            <a:pPr marL="914400" lvl="1" indent="-317500" algn="l" rtl="0">
              <a:spcBef>
                <a:spcPts val="0"/>
              </a:spcBef>
              <a:spcAft>
                <a:spcPts val="0"/>
              </a:spcAft>
              <a:buClr>
                <a:schemeClr val="dk1"/>
              </a:buClr>
              <a:buSzPts val="1400"/>
              <a:buChar char="-"/>
            </a:pPr>
            <a:r>
              <a:rPr lang="en-US" sz="1400"/>
              <a:t>patients are identified through multiple avenues</a:t>
            </a:r>
            <a:endParaRPr sz="1400"/>
          </a:p>
          <a:p>
            <a:pPr marL="1371600" lvl="2" indent="-317500" algn="l" rtl="0">
              <a:spcBef>
                <a:spcPts val="0"/>
              </a:spcBef>
              <a:spcAft>
                <a:spcPts val="0"/>
              </a:spcAft>
              <a:buClr>
                <a:schemeClr val="dk1"/>
              </a:buClr>
              <a:buSzPts val="1400"/>
              <a:buChar char="-"/>
            </a:pPr>
            <a:r>
              <a:rPr lang="en-US" sz="1400"/>
              <a:t>in exam room during visits with provider, with our AmeriCorps team conduction social drivers of health assessments, and identifying patients in electronic health records following up with calling patients and sending letters</a:t>
            </a:r>
            <a:endParaRPr sz="1400"/>
          </a:p>
          <a:p>
            <a:pPr marL="914400" lvl="1" indent="-311150" algn="l" rtl="0">
              <a:spcBef>
                <a:spcPts val="0"/>
              </a:spcBef>
              <a:spcAft>
                <a:spcPts val="0"/>
              </a:spcAft>
              <a:buClr>
                <a:schemeClr val="dk1"/>
              </a:buClr>
              <a:buSzPts val="1300"/>
              <a:buChar char="-"/>
            </a:pPr>
            <a:r>
              <a:rPr lang="en-US" sz="1300"/>
              <a:t>Stoplight system, healthy food choices, free choice pantry, SNAP, food finder</a:t>
            </a:r>
            <a:endParaRPr sz="400"/>
          </a:p>
        </p:txBody>
      </p:sp>
      <p:sp>
        <p:nvSpPr>
          <p:cNvPr id="260" name="Google Shape;260;g3f58ea6b2d5_0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f58ea6b2d5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f58ea6b2d5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1300"/>
              <a:t>Emily</a:t>
            </a:r>
            <a:endParaRPr sz="1300"/>
          </a:p>
          <a:p>
            <a:pPr marL="457200" lvl="0" indent="-311150" algn="l" rtl="0">
              <a:spcBef>
                <a:spcPts val="640"/>
              </a:spcBef>
              <a:spcAft>
                <a:spcPts val="0"/>
              </a:spcAft>
              <a:buClr>
                <a:schemeClr val="dk1"/>
              </a:buClr>
              <a:buSzPts val="1300"/>
              <a:buChar char="-"/>
            </a:pPr>
            <a:r>
              <a:rPr lang="en-US" sz="1300"/>
              <a:t>support, operations, workflow, recruitment, collaboration, and creativity</a:t>
            </a:r>
            <a:endParaRPr sz="1300"/>
          </a:p>
          <a:p>
            <a:pPr marL="457200" lvl="0" indent="-311150" algn="l" rtl="0">
              <a:spcBef>
                <a:spcPts val="0"/>
              </a:spcBef>
              <a:spcAft>
                <a:spcPts val="0"/>
              </a:spcAft>
              <a:buClr>
                <a:schemeClr val="dk1"/>
              </a:buClr>
              <a:buSzPts val="1300"/>
              <a:buChar char="-"/>
            </a:pPr>
            <a:r>
              <a:rPr lang="en-US" sz="1300"/>
              <a:t>Key Considerations for food pharmacies</a:t>
            </a:r>
            <a:endParaRPr sz="1300"/>
          </a:p>
          <a:p>
            <a:pPr marL="914400" lvl="1" indent="-311150" algn="l" rtl="0">
              <a:spcBef>
                <a:spcPts val="0"/>
              </a:spcBef>
              <a:spcAft>
                <a:spcPts val="0"/>
              </a:spcAft>
              <a:buClr>
                <a:schemeClr val="dk1"/>
              </a:buClr>
              <a:buSzPts val="1300"/>
              <a:buChar char="-"/>
            </a:pPr>
            <a:r>
              <a:rPr lang="en-US" sz="1300"/>
              <a:t>support from management and team</a:t>
            </a:r>
            <a:endParaRPr sz="1300"/>
          </a:p>
          <a:p>
            <a:pPr marL="914400" lvl="1" indent="-311150" algn="l" rtl="0">
              <a:spcBef>
                <a:spcPts val="0"/>
              </a:spcBef>
              <a:spcAft>
                <a:spcPts val="0"/>
              </a:spcAft>
              <a:buClr>
                <a:schemeClr val="dk1"/>
              </a:buClr>
              <a:buSzPts val="1300"/>
              <a:buChar char="-"/>
            </a:pPr>
            <a:r>
              <a:rPr lang="en-US" sz="1300"/>
              <a:t>find what works for you and your organization! Work with BRAFB or FeedMore to tailor your program for the patients and your staff</a:t>
            </a:r>
            <a:endParaRPr sz="1300"/>
          </a:p>
          <a:p>
            <a:pPr marL="914400" lvl="1" indent="-285750" algn="l" rtl="0">
              <a:spcBef>
                <a:spcPts val="0"/>
              </a:spcBef>
              <a:spcAft>
                <a:spcPts val="0"/>
              </a:spcAft>
              <a:buClr>
                <a:schemeClr val="dk1"/>
              </a:buClr>
              <a:buSzPts val="900"/>
              <a:buChar char="-"/>
            </a:pPr>
            <a:r>
              <a:rPr lang="en-US" sz="900"/>
              <a:t>supplies, staffing, workflow, and recruitment</a:t>
            </a:r>
            <a:endParaRPr sz="900"/>
          </a:p>
          <a:p>
            <a:pPr marL="457200" lvl="0" indent="-311150" algn="l" rtl="0">
              <a:spcBef>
                <a:spcPts val="0"/>
              </a:spcBef>
              <a:spcAft>
                <a:spcPts val="0"/>
              </a:spcAft>
              <a:buClr>
                <a:schemeClr val="dk1"/>
              </a:buClr>
              <a:buSzPts val="1300"/>
              <a:buChar char="-"/>
            </a:pPr>
            <a:r>
              <a:rPr lang="en-US" sz="1300"/>
              <a:t>Value to Patients and CHC</a:t>
            </a:r>
            <a:endParaRPr sz="1300"/>
          </a:p>
          <a:p>
            <a:pPr marL="914400" lvl="1" indent="-285750" algn="l" rtl="0">
              <a:spcBef>
                <a:spcPts val="0"/>
              </a:spcBef>
              <a:spcAft>
                <a:spcPts val="0"/>
              </a:spcAft>
              <a:buClr>
                <a:schemeClr val="dk1"/>
              </a:buClr>
              <a:buSzPts val="900"/>
              <a:buChar char="-"/>
            </a:pPr>
            <a:r>
              <a:rPr lang="en-US" sz="900"/>
              <a:t>Patient testimonials, Nourishing Neighbors (nutrition classes), convenience for patients, trusted relationships, collaboration within departments and community, food Insecurity assistance through BRAFB boxes, and partnerships with local gardeners\</a:t>
            </a:r>
            <a:endParaRPr sz="900"/>
          </a:p>
          <a:p>
            <a:pPr marL="457200" lvl="0" indent="-311150" algn="l" rtl="0">
              <a:spcBef>
                <a:spcPts val="0"/>
              </a:spcBef>
              <a:spcAft>
                <a:spcPts val="0"/>
              </a:spcAft>
              <a:buClr>
                <a:schemeClr val="dk1"/>
              </a:buClr>
              <a:buSzPts val="1300"/>
              <a:buChar char="-"/>
            </a:pPr>
            <a:r>
              <a:rPr lang="en-US" sz="1300"/>
              <a:t>Continued collaboration</a:t>
            </a:r>
            <a:endParaRPr sz="1300"/>
          </a:p>
          <a:p>
            <a:pPr marL="914400" lvl="1" indent="-285750" algn="l" rtl="0">
              <a:spcBef>
                <a:spcPts val="0"/>
              </a:spcBef>
              <a:spcAft>
                <a:spcPts val="0"/>
              </a:spcAft>
              <a:buClr>
                <a:schemeClr val="dk1"/>
              </a:buClr>
              <a:buSzPts val="900"/>
              <a:buChar char="-"/>
            </a:pPr>
            <a:r>
              <a:rPr lang="en-US" sz="900"/>
              <a:t>SNAP trainings, volunteering, IAC, attending forums, site visits, monitoring, and information sharing, staying in communication, honesty</a:t>
            </a:r>
            <a:endParaRPr sz="900"/>
          </a:p>
          <a:p>
            <a:pPr marL="457200" lvl="0" indent="-311150" algn="l" rtl="0">
              <a:spcBef>
                <a:spcPts val="0"/>
              </a:spcBef>
              <a:spcAft>
                <a:spcPts val="0"/>
              </a:spcAft>
              <a:buClr>
                <a:schemeClr val="dk1"/>
              </a:buClr>
              <a:buSzPts val="1300"/>
              <a:buChar char="-"/>
            </a:pPr>
            <a:r>
              <a:rPr lang="en-US" sz="1300"/>
              <a:t>Volunteer Opportunities</a:t>
            </a:r>
            <a:endParaRPr sz="1300"/>
          </a:p>
          <a:p>
            <a:pPr marL="914400" lvl="1" indent="-285750" algn="l" rtl="0">
              <a:spcBef>
                <a:spcPts val="0"/>
              </a:spcBef>
              <a:spcAft>
                <a:spcPts val="0"/>
              </a:spcAft>
              <a:buClr>
                <a:schemeClr val="dk1"/>
              </a:buClr>
              <a:buSzPts val="900"/>
              <a:buChar char="-"/>
            </a:pPr>
            <a:r>
              <a:rPr lang="en-US" sz="900"/>
              <a:t>AmeriCorps Involvement, and serving at BRAFB</a:t>
            </a:r>
            <a:endParaRPr sz="900"/>
          </a:p>
          <a:p>
            <a:pPr marL="914400" lvl="1" indent="-285750" algn="l" rtl="0">
              <a:spcBef>
                <a:spcPts val="0"/>
              </a:spcBef>
              <a:spcAft>
                <a:spcPts val="0"/>
              </a:spcAft>
              <a:buClr>
                <a:schemeClr val="dk1"/>
              </a:buClr>
              <a:buSzPts val="900"/>
              <a:buChar char="-"/>
            </a:pPr>
            <a:r>
              <a:rPr lang="en-US" sz="900"/>
              <a:t>look out for grant opportunities </a:t>
            </a:r>
            <a:endParaRPr sz="900"/>
          </a:p>
        </p:txBody>
      </p:sp>
      <p:sp>
        <p:nvSpPr>
          <p:cNvPr id="272" name="Google Shape;272;g3f58ea6b2d5_0_1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f58ea6b2d5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f58ea6b2d5_0_9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600"/>
              <a:t>Maria</a:t>
            </a:r>
            <a:endParaRPr sz="1600"/>
          </a:p>
          <a:p>
            <a:pPr marL="0" lvl="0" indent="0" algn="l" rtl="0">
              <a:spcBef>
                <a:spcPts val="640"/>
              </a:spcBef>
              <a:spcAft>
                <a:spcPts val="0"/>
              </a:spcAft>
              <a:buClr>
                <a:schemeClr val="dk1"/>
              </a:buClr>
              <a:buSzPts val="1100"/>
              <a:buFont typeface="Arial"/>
              <a:buNone/>
            </a:pPr>
            <a:r>
              <a:rPr lang="en-US" sz="1600"/>
              <a:t>Next step - reach out to food bank to explore partnership. Food bank, VCHA???, or your CHC may have funding to support this work.</a:t>
            </a:r>
            <a:endParaRPr sz="1600"/>
          </a:p>
        </p:txBody>
      </p:sp>
      <p:sp>
        <p:nvSpPr>
          <p:cNvPr id="300" name="Google Shape;300;g3f58ea6b2d5_0_9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f9e5462b01_2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3f9e5462b01_2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600"/>
              <a:t>Maria</a:t>
            </a:r>
            <a:endParaRPr sz="1600"/>
          </a:p>
          <a:p>
            <a:pPr marL="0" lvl="0" indent="0" algn="l" rtl="0">
              <a:spcBef>
                <a:spcPts val="640"/>
              </a:spcBef>
              <a:spcAft>
                <a:spcPts val="0"/>
              </a:spcAft>
              <a:buClr>
                <a:schemeClr val="dk1"/>
              </a:buClr>
              <a:buSzPts val="1100"/>
              <a:buFont typeface="Arial"/>
              <a:buNone/>
            </a:pPr>
            <a:r>
              <a:rPr lang="en-US" sz="1600"/>
              <a:t>Next step - reach out to food bank to explore partnership. Food bank, VCHA???, or your CHC may have funding to support this work.</a:t>
            </a:r>
            <a:endParaRPr sz="1600"/>
          </a:p>
        </p:txBody>
      </p:sp>
      <p:sp>
        <p:nvSpPr>
          <p:cNvPr id="308" name="Google Shape;308;g3f9e5462b01_2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f9ea382cfa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g3f9ea382cfa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spcBef>
                <a:spcPts val="0"/>
              </a:spcBef>
              <a:spcAft>
                <a:spcPts val="0"/>
              </a:spcAft>
              <a:buSzPts val="1400"/>
              <a:buAutoNum type="arabicParenR"/>
            </a:pPr>
            <a:r>
              <a:rPr lang="en-US"/>
              <a:t>I (Maria) can kick us off with intros. I will intro myself and then ask you two to intro yourselves briefly. Name, role, org, and your key food is medicine responsibilities in your role. (2-3 min each)</a:t>
            </a:r>
            <a:endParaRPr/>
          </a:p>
          <a:p>
            <a:pPr marL="457200" lvl="0" indent="-317500" algn="l" rtl="0">
              <a:spcBef>
                <a:spcPts val="0"/>
              </a:spcBef>
              <a:spcAft>
                <a:spcPts val="0"/>
              </a:spcAft>
              <a:buSzPts val="1400"/>
              <a:buAutoNum type="arabicParenR"/>
            </a:pPr>
            <a:r>
              <a:rPr lang="en-US"/>
              <a:t>Then, I can frame our conversation and do a little “show of hands if you are a…” activity to see who’s in the room. Raise your hand if you’re a: CHC administrator, CHC healthcare provided, CHC patient care or advocate role, CHC food or nutrition-focused role, not a CHC staffer at all :)... (3 min)</a:t>
            </a:r>
            <a:endParaRPr/>
          </a:p>
        </p:txBody>
      </p:sp>
      <p:sp>
        <p:nvSpPr>
          <p:cNvPr id="315" name="Google Shape;315;g3f9ea382cfa_0_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f9ea382cfa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g3f9ea382cfa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spcBef>
                <a:spcPts val="0"/>
              </a:spcBef>
              <a:spcAft>
                <a:spcPts val="0"/>
              </a:spcAft>
              <a:buSzPts val="1400"/>
              <a:buAutoNum type="arabicParenR"/>
            </a:pPr>
            <a:r>
              <a:rPr lang="en-US"/>
              <a:t>I (Maria) can kick us off with intros. I will intro myself and then ask you two to intro yourselves briefly. Name, role, org, and your key food is medicine responsibilities in your role. (2-3 min each)</a:t>
            </a:r>
            <a:endParaRPr/>
          </a:p>
          <a:p>
            <a:pPr marL="457200" lvl="0" indent="-317500" algn="l" rtl="0">
              <a:spcBef>
                <a:spcPts val="0"/>
              </a:spcBef>
              <a:spcAft>
                <a:spcPts val="0"/>
              </a:spcAft>
              <a:buSzPts val="1400"/>
              <a:buAutoNum type="arabicParenR"/>
            </a:pPr>
            <a:r>
              <a:rPr lang="en-US"/>
              <a:t>Then, I can frame our conversation and do a little “show of hands if you are a…” activity to see who’s in the room. Raise your hand if you’re a: CHC administrator, CHC healthcare provided, CHC patient care or advocate role, CHC food or nutrition-focused role, not a CHC staffer at all :)... (3 min)</a:t>
            </a:r>
            <a:endParaRPr/>
          </a:p>
        </p:txBody>
      </p:sp>
      <p:sp>
        <p:nvSpPr>
          <p:cNvPr id="325" name="Google Shape;325;g3f9ea382cfa_0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f5dde59938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3f5dde59938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g3f5dde59938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
        <p:cNvGrpSpPr/>
        <p:nvPr/>
      </p:nvGrpSpPr>
      <p:grpSpPr>
        <a:xfrm>
          <a:off x="0" y="0"/>
          <a:ext cx="0" cy="0"/>
          <a:chOff x="0" y="0"/>
          <a:chExt cx="0" cy="0"/>
        </a:xfrm>
      </p:grpSpPr>
      <p:pic>
        <p:nvPicPr>
          <p:cNvPr id="11" name="Google Shape;11;p10"/>
          <p:cNvPicPr preferRelativeResize="0"/>
          <p:nvPr/>
        </p:nvPicPr>
        <p:blipFill rotWithShape="1">
          <a:blip r:embed="rId2">
            <a:alphaModFix/>
          </a:blip>
          <a:srcRect t="5347" b="5347"/>
          <a:stretch/>
        </p:blipFill>
        <p:spPr>
          <a:xfrm>
            <a:off x="0" y="-1"/>
            <a:ext cx="12185294" cy="6858001"/>
          </a:xfrm>
          <a:prstGeom prst="rect">
            <a:avLst/>
          </a:prstGeom>
          <a:noFill/>
          <a:ln>
            <a:noFill/>
          </a:ln>
        </p:spPr>
      </p:pic>
      <p:pic>
        <p:nvPicPr>
          <p:cNvPr id="12" name="Google Shape;12;p10"/>
          <p:cNvPicPr preferRelativeResize="0"/>
          <p:nvPr/>
        </p:nvPicPr>
        <p:blipFill rotWithShape="1">
          <a:blip r:embed="rId2">
            <a:alphaModFix/>
          </a:blip>
          <a:srcRect l="8804" t="80017" r="64199" b="5347"/>
          <a:stretch/>
        </p:blipFill>
        <p:spPr>
          <a:xfrm>
            <a:off x="1065320" y="4844953"/>
            <a:ext cx="2574525" cy="1123950"/>
          </a:xfrm>
          <a:prstGeom prst="rect">
            <a:avLst/>
          </a:prstGeom>
          <a:noFill/>
          <a:ln>
            <a:noFill/>
          </a:ln>
        </p:spPr>
      </p:pic>
      <p:sp>
        <p:nvSpPr>
          <p:cNvPr id="13" name="Google Shape;13;p10"/>
          <p:cNvSpPr/>
          <p:nvPr/>
        </p:nvSpPr>
        <p:spPr>
          <a:xfrm>
            <a:off x="3417904" y="0"/>
            <a:ext cx="8780498" cy="6858000"/>
          </a:xfrm>
          <a:prstGeom prst="rect">
            <a:avLst/>
          </a:prstGeom>
          <a:solidFill>
            <a:srgbClr val="182469">
              <a:alpha val="5490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14;p10"/>
          <p:cNvSpPr/>
          <p:nvPr/>
        </p:nvSpPr>
        <p:spPr>
          <a:xfrm>
            <a:off x="3424610" y="0"/>
            <a:ext cx="8780497" cy="6858001"/>
          </a:xfrm>
          <a:prstGeom prst="rect">
            <a:avLst/>
          </a:prstGeom>
          <a:solidFill>
            <a:srgbClr val="182469">
              <a:alpha val="5490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Google Shape;15;p10"/>
          <p:cNvSpPr/>
          <p:nvPr/>
        </p:nvSpPr>
        <p:spPr>
          <a:xfrm>
            <a:off x="6953416" y="6163056"/>
            <a:ext cx="4501578"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600"/>
              <a:buFont typeface="Calibri"/>
              <a:buNone/>
            </a:pPr>
            <a:r>
              <a:rPr lang="en-US" sz="1600" b="1">
                <a:solidFill>
                  <a:srgbClr val="FFFFFF"/>
                </a:solidFill>
                <a:latin typeface="Calibri"/>
                <a:ea typeface="Calibri"/>
                <a:cs typeface="Calibri"/>
                <a:sym typeface="Calibri"/>
              </a:rPr>
              <a:t>September 16–18, 2026</a:t>
            </a:r>
            <a:r>
              <a:rPr lang="en-US" sz="1600">
                <a:solidFill>
                  <a:srgbClr val="C9A24B"/>
                </a:solidFill>
                <a:latin typeface="Calibri"/>
                <a:ea typeface="Calibri"/>
                <a:cs typeface="Calibri"/>
                <a:sym typeface="Calibri"/>
              </a:rPr>
              <a:t>     </a:t>
            </a:r>
            <a:r>
              <a:rPr lang="en-US" sz="1600">
                <a:solidFill>
                  <a:schemeClr val="lt1"/>
                </a:solidFill>
                <a:latin typeface="Calibri"/>
                <a:ea typeface="Calibri"/>
                <a:cs typeface="Calibri"/>
                <a:sym typeface="Calibri"/>
              </a:rPr>
              <a:t> |      </a:t>
            </a:r>
            <a:r>
              <a:rPr lang="en-US" sz="1600">
                <a:solidFill>
                  <a:srgbClr val="E9E4D8"/>
                </a:solidFill>
                <a:latin typeface="Calibri"/>
                <a:ea typeface="Calibri"/>
                <a:cs typeface="Calibri"/>
                <a:sym typeface="Calibri"/>
              </a:rPr>
              <a:t>Williamsburg, Virginia</a:t>
            </a:r>
            <a:endParaRPr sz="1600">
              <a:solidFill>
                <a:schemeClr val="dk1"/>
              </a:solidFill>
              <a:latin typeface="Calibri"/>
              <a:ea typeface="Calibri"/>
              <a:cs typeface="Calibri"/>
              <a:sym typeface="Calibri"/>
            </a:endParaRPr>
          </a:p>
        </p:txBody>
      </p:sp>
      <p:pic>
        <p:nvPicPr>
          <p:cNvPr id="16" name="Google Shape;16;p10"/>
          <p:cNvPicPr preferRelativeResize="0"/>
          <p:nvPr/>
        </p:nvPicPr>
        <p:blipFill rotWithShape="1">
          <a:blip r:embed="rId3">
            <a:alphaModFix/>
          </a:blip>
          <a:srcRect/>
          <a:stretch/>
        </p:blipFill>
        <p:spPr>
          <a:xfrm>
            <a:off x="9411880" y="120957"/>
            <a:ext cx="2620370" cy="1208011"/>
          </a:xfrm>
          <a:prstGeom prst="rect">
            <a:avLst/>
          </a:prstGeom>
          <a:noFill/>
          <a:ln>
            <a:noFill/>
          </a:ln>
        </p:spPr>
      </p:pic>
      <p:sp>
        <p:nvSpPr>
          <p:cNvPr id="17" name="Google Shape;17;p10"/>
          <p:cNvSpPr/>
          <p:nvPr/>
        </p:nvSpPr>
        <p:spPr>
          <a:xfrm rot="-5400000" flipH="1">
            <a:off x="-16366" y="3359297"/>
            <a:ext cx="6857999" cy="139405"/>
          </a:xfrm>
          <a:prstGeom prst="rect">
            <a:avLst/>
          </a:prstGeom>
          <a:solidFill>
            <a:srgbClr val="A6CE39"/>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8"/>
        <p:cNvGrpSpPr/>
        <p:nvPr/>
      </p:nvGrpSpPr>
      <p:grpSpPr>
        <a:xfrm>
          <a:off x="0" y="0"/>
          <a:ext cx="0" cy="0"/>
          <a:chOff x="0" y="0"/>
          <a:chExt cx="0" cy="0"/>
        </a:xfrm>
      </p:grpSpPr>
      <p:pic>
        <p:nvPicPr>
          <p:cNvPr id="19" name="Google Shape;19;p11"/>
          <p:cNvPicPr preferRelativeResize="0"/>
          <p:nvPr/>
        </p:nvPicPr>
        <p:blipFill rotWithShape="1">
          <a:blip r:embed="rId2">
            <a:alphaModFix/>
          </a:blip>
          <a:srcRect l="-61" t="27709" r="61" b="59522"/>
          <a:stretch/>
        </p:blipFill>
        <p:spPr>
          <a:xfrm>
            <a:off x="-15088" y="5878599"/>
            <a:ext cx="12207088" cy="980535"/>
          </a:xfrm>
          <a:prstGeom prst="rect">
            <a:avLst/>
          </a:prstGeom>
          <a:noFill/>
          <a:ln>
            <a:noFill/>
          </a:ln>
        </p:spPr>
      </p:pic>
      <p:sp>
        <p:nvSpPr>
          <p:cNvPr id="20" name="Google Shape;20;p11"/>
          <p:cNvSpPr txBox="1">
            <a:spLocks noGrp="1"/>
          </p:cNvSpPr>
          <p:nvPr>
            <p:ph type="title"/>
          </p:nvPr>
        </p:nvSpPr>
        <p:spPr>
          <a:xfrm>
            <a:off x="754144" y="365125"/>
            <a:ext cx="10599656" cy="1325563"/>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11"/>
          <p:cNvSpPr/>
          <p:nvPr/>
        </p:nvSpPr>
        <p:spPr>
          <a:xfrm>
            <a:off x="0" y="0"/>
            <a:ext cx="12191695" cy="164592"/>
          </a:xfrm>
          <a:prstGeom prst="rect">
            <a:avLst/>
          </a:prstGeom>
          <a:solidFill>
            <a:srgbClr val="A6CE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22;p11"/>
          <p:cNvSpPr/>
          <p:nvPr/>
        </p:nvSpPr>
        <p:spPr>
          <a:xfrm>
            <a:off x="0" y="5878598"/>
            <a:ext cx="12207087" cy="980535"/>
          </a:xfrm>
          <a:prstGeom prst="rect">
            <a:avLst/>
          </a:prstGeom>
          <a:solidFill>
            <a:srgbClr val="182469">
              <a:alpha val="6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 name="Google Shape;23;p11"/>
          <p:cNvSpPr/>
          <p:nvPr/>
        </p:nvSpPr>
        <p:spPr>
          <a:xfrm>
            <a:off x="1990556" y="5962171"/>
            <a:ext cx="662309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b="1">
                <a:solidFill>
                  <a:srgbClr val="FFFFFF"/>
                </a:solidFill>
                <a:latin typeface="Calibri"/>
                <a:ea typeface="Calibri"/>
                <a:cs typeface="Calibri"/>
                <a:sym typeface="Calibri"/>
              </a:rPr>
              <a:t>2026 VCHA Annual Membership</a:t>
            </a:r>
            <a:r>
              <a:rPr lang="en-US" sz="1600">
                <a:solidFill>
                  <a:schemeClr val="dk1"/>
                </a:solidFill>
                <a:latin typeface="Calibri"/>
                <a:ea typeface="Calibri"/>
                <a:cs typeface="Calibri"/>
                <a:sym typeface="Calibri"/>
              </a:rPr>
              <a:t> </a:t>
            </a:r>
            <a:r>
              <a:rPr lang="en-US" sz="1600" b="1">
                <a:solidFill>
                  <a:srgbClr val="FFFFFF"/>
                </a:solidFill>
                <a:latin typeface="Calibri"/>
                <a:ea typeface="Calibri"/>
                <a:cs typeface="Calibri"/>
                <a:sym typeface="Calibri"/>
              </a:rPr>
              <a:t>Meeting &amp; Conference</a:t>
            </a:r>
            <a:endParaRPr sz="1600">
              <a:solidFill>
                <a:schemeClr val="dk1"/>
              </a:solidFill>
              <a:latin typeface="Calibri"/>
              <a:ea typeface="Calibri"/>
              <a:cs typeface="Calibri"/>
              <a:sym typeface="Calibri"/>
            </a:endParaRPr>
          </a:p>
        </p:txBody>
      </p:sp>
      <p:pic>
        <p:nvPicPr>
          <p:cNvPr id="24" name="Google Shape;24;p11"/>
          <p:cNvPicPr preferRelativeResize="0"/>
          <p:nvPr/>
        </p:nvPicPr>
        <p:blipFill rotWithShape="1">
          <a:blip r:embed="rId3">
            <a:alphaModFix/>
          </a:blip>
          <a:srcRect/>
          <a:stretch/>
        </p:blipFill>
        <p:spPr>
          <a:xfrm>
            <a:off x="69448" y="5971315"/>
            <a:ext cx="1836574" cy="846675"/>
          </a:xfrm>
          <a:prstGeom prst="rect">
            <a:avLst/>
          </a:prstGeom>
          <a:noFill/>
          <a:ln>
            <a:noFill/>
          </a:ln>
        </p:spPr>
      </p:pic>
      <p:sp>
        <p:nvSpPr>
          <p:cNvPr id="25" name="Google Shape;25;p11"/>
          <p:cNvSpPr/>
          <p:nvPr/>
        </p:nvSpPr>
        <p:spPr>
          <a:xfrm>
            <a:off x="7916429" y="6331865"/>
            <a:ext cx="4076541" cy="457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1400"/>
              <a:buFont typeface="Calibri"/>
              <a:buNone/>
            </a:pPr>
            <a:r>
              <a:rPr lang="en-US" sz="1400" b="1">
                <a:solidFill>
                  <a:srgbClr val="FFFFFF"/>
                </a:solidFill>
                <a:latin typeface="Calibri"/>
                <a:ea typeface="Calibri"/>
                <a:cs typeface="Calibri"/>
                <a:sym typeface="Calibri"/>
              </a:rPr>
              <a:t>September 16–18, 2026</a:t>
            </a:r>
            <a:r>
              <a:rPr lang="en-US" sz="1400">
                <a:solidFill>
                  <a:srgbClr val="C9A24B"/>
                </a:solidFill>
                <a:latin typeface="Calibri"/>
                <a:ea typeface="Calibri"/>
                <a:cs typeface="Calibri"/>
                <a:sym typeface="Calibri"/>
              </a:rPr>
              <a:t>     </a:t>
            </a:r>
            <a:r>
              <a:rPr lang="en-US" sz="1400">
                <a:solidFill>
                  <a:schemeClr val="lt1"/>
                </a:solidFill>
                <a:latin typeface="Calibri"/>
                <a:ea typeface="Calibri"/>
                <a:cs typeface="Calibri"/>
                <a:sym typeface="Calibri"/>
              </a:rPr>
              <a:t> |      </a:t>
            </a:r>
            <a:r>
              <a:rPr lang="en-US" sz="1400">
                <a:solidFill>
                  <a:srgbClr val="E9E4D8"/>
                </a:solidFill>
                <a:latin typeface="Calibri"/>
                <a:ea typeface="Calibri"/>
                <a:cs typeface="Calibri"/>
                <a:sym typeface="Calibri"/>
              </a:rPr>
              <a:t>Williamsburg, Virginia</a:t>
            </a:r>
            <a:endParaRPr sz="1400">
              <a:solidFill>
                <a:schemeClr val="dk1"/>
              </a:solidFill>
              <a:latin typeface="Calibri"/>
              <a:ea typeface="Calibri"/>
              <a:cs typeface="Calibri"/>
              <a:sym typeface="Calibri"/>
            </a:endParaRPr>
          </a:p>
        </p:txBody>
      </p:sp>
      <p:sp>
        <p:nvSpPr>
          <p:cNvPr id="26" name="Google Shape;26;p11"/>
          <p:cNvSpPr/>
          <p:nvPr/>
        </p:nvSpPr>
        <p:spPr>
          <a:xfrm>
            <a:off x="1990557" y="6303795"/>
            <a:ext cx="5362350" cy="47091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200"/>
              <a:buFont typeface="Calibri"/>
              <a:buNone/>
            </a:pPr>
            <a:r>
              <a:rPr lang="en-US" sz="1200" i="1">
                <a:solidFill>
                  <a:schemeClr val="lt1"/>
                </a:solidFill>
                <a:latin typeface="Calibri"/>
                <a:ea typeface="Calibri"/>
                <a:cs typeface="Calibri"/>
                <a:sym typeface="Calibri"/>
              </a:rPr>
              <a:t>From Colonial Clinics to Community Health Centers: Pioneering the Next Era of Healthcare in Virginia</a:t>
            </a:r>
            <a:endParaRPr sz="1200">
              <a:solidFill>
                <a:schemeClr val="lt1"/>
              </a:solidFill>
              <a:latin typeface="Calibri"/>
              <a:ea typeface="Calibri"/>
              <a:cs typeface="Calibri"/>
              <a:sym typeface="Calibri"/>
            </a:endParaRPr>
          </a:p>
        </p:txBody>
      </p:sp>
      <p:sp>
        <p:nvSpPr>
          <p:cNvPr id="27" name="Google Shape;27;p11"/>
          <p:cNvSpPr txBox="1">
            <a:spLocks noGrp="1"/>
          </p:cNvSpPr>
          <p:nvPr>
            <p:ph type="body" idx="1"/>
          </p:nvPr>
        </p:nvSpPr>
        <p:spPr>
          <a:xfrm>
            <a:off x="754144" y="1891222"/>
            <a:ext cx="10599656" cy="363303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28"/>
        <p:cNvGrpSpPr/>
        <p:nvPr/>
      </p:nvGrpSpPr>
      <p:grpSpPr>
        <a:xfrm>
          <a:off x="0" y="0"/>
          <a:ext cx="0" cy="0"/>
          <a:chOff x="0" y="0"/>
          <a:chExt cx="0" cy="0"/>
        </a:xfrm>
      </p:grpSpPr>
      <p:grpSp>
        <p:nvGrpSpPr>
          <p:cNvPr id="29" name="Google Shape;29;p12"/>
          <p:cNvGrpSpPr/>
          <p:nvPr/>
        </p:nvGrpSpPr>
        <p:grpSpPr>
          <a:xfrm>
            <a:off x="0" y="-1"/>
            <a:ext cx="12198401" cy="6858001"/>
            <a:chOff x="0" y="-1"/>
            <a:chExt cx="12198401" cy="6858001"/>
          </a:xfrm>
        </p:grpSpPr>
        <p:pic>
          <p:nvPicPr>
            <p:cNvPr id="30" name="Google Shape;30;p12"/>
            <p:cNvPicPr preferRelativeResize="0"/>
            <p:nvPr/>
          </p:nvPicPr>
          <p:blipFill rotWithShape="1">
            <a:blip r:embed="rId2">
              <a:alphaModFix/>
            </a:blip>
            <a:srcRect t="5347" b="5347"/>
            <a:stretch/>
          </p:blipFill>
          <p:spPr>
            <a:xfrm>
              <a:off x="0" y="-1"/>
              <a:ext cx="12185294" cy="6858001"/>
            </a:xfrm>
            <a:prstGeom prst="rect">
              <a:avLst/>
            </a:prstGeom>
            <a:noFill/>
            <a:ln>
              <a:noFill/>
            </a:ln>
          </p:spPr>
        </p:pic>
        <p:pic>
          <p:nvPicPr>
            <p:cNvPr id="31" name="Google Shape;31;p12"/>
            <p:cNvPicPr preferRelativeResize="0"/>
            <p:nvPr/>
          </p:nvPicPr>
          <p:blipFill rotWithShape="1">
            <a:blip r:embed="rId2">
              <a:alphaModFix/>
            </a:blip>
            <a:srcRect l="8804" t="80017" r="64199" b="5347"/>
            <a:stretch/>
          </p:blipFill>
          <p:spPr>
            <a:xfrm>
              <a:off x="1065320" y="4844953"/>
              <a:ext cx="2574525" cy="1123950"/>
            </a:xfrm>
            <a:prstGeom prst="rect">
              <a:avLst/>
            </a:prstGeom>
            <a:noFill/>
            <a:ln>
              <a:noFill/>
            </a:ln>
          </p:spPr>
        </p:pic>
        <p:sp>
          <p:nvSpPr>
            <p:cNvPr id="32" name="Google Shape;32;p12"/>
            <p:cNvSpPr/>
            <p:nvPr/>
          </p:nvSpPr>
          <p:spPr>
            <a:xfrm>
              <a:off x="6706" y="-1"/>
              <a:ext cx="12191695" cy="6858000"/>
            </a:xfrm>
            <a:prstGeom prst="rect">
              <a:avLst/>
            </a:prstGeom>
            <a:solidFill>
              <a:srgbClr val="182469">
                <a:alpha val="5490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3" name="Google Shape;33;p12"/>
            <p:cNvPicPr preferRelativeResize="0"/>
            <p:nvPr/>
          </p:nvPicPr>
          <p:blipFill rotWithShape="1">
            <a:blip r:embed="rId3">
              <a:alphaModFix/>
            </a:blip>
            <a:srcRect/>
            <a:stretch/>
          </p:blipFill>
          <p:spPr>
            <a:xfrm>
              <a:off x="4442143" y="4907096"/>
              <a:ext cx="2620370" cy="1208011"/>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34"/>
        <p:cNvGrpSpPr/>
        <p:nvPr/>
      </p:nvGrpSpPr>
      <p:grpSpPr>
        <a:xfrm>
          <a:off x="0" y="0"/>
          <a:ext cx="0" cy="0"/>
          <a:chOff x="0" y="0"/>
          <a:chExt cx="0" cy="0"/>
        </a:xfrm>
      </p:grpSpPr>
      <p:sp>
        <p:nvSpPr>
          <p:cNvPr id="35" name="Google Shape;35;p13"/>
          <p:cNvSpPr txBox="1">
            <a:spLocks noGrp="1"/>
          </p:cNvSpPr>
          <p:nvPr>
            <p:ph type="title"/>
          </p:nvPr>
        </p:nvSpPr>
        <p:spPr>
          <a:xfrm>
            <a:off x="754144" y="365125"/>
            <a:ext cx="10599656" cy="1325563"/>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4400"/>
              <a:buFont typeface="Calibri"/>
              <a:buNone/>
              <a:defRPr sz="44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13"/>
          <p:cNvSpPr/>
          <p:nvPr/>
        </p:nvSpPr>
        <p:spPr>
          <a:xfrm>
            <a:off x="0" y="0"/>
            <a:ext cx="12191695" cy="164592"/>
          </a:xfrm>
          <a:prstGeom prst="rect">
            <a:avLst/>
          </a:prstGeom>
          <a:solidFill>
            <a:srgbClr val="A6CE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7" name="Google Shape;37;p13"/>
          <p:cNvPicPr preferRelativeResize="0"/>
          <p:nvPr/>
        </p:nvPicPr>
        <p:blipFill rotWithShape="1">
          <a:blip r:embed="rId2">
            <a:alphaModFix/>
          </a:blip>
          <a:srcRect l="-61" t="27709" r="61" b="59522"/>
          <a:stretch/>
        </p:blipFill>
        <p:spPr>
          <a:xfrm>
            <a:off x="-15088" y="5878599"/>
            <a:ext cx="12207088" cy="980535"/>
          </a:xfrm>
          <a:prstGeom prst="rect">
            <a:avLst/>
          </a:prstGeom>
          <a:noFill/>
          <a:ln>
            <a:noFill/>
          </a:ln>
        </p:spPr>
      </p:pic>
      <p:sp>
        <p:nvSpPr>
          <p:cNvPr id="38" name="Google Shape;38;p13"/>
          <p:cNvSpPr/>
          <p:nvPr/>
        </p:nvSpPr>
        <p:spPr>
          <a:xfrm>
            <a:off x="0" y="5878598"/>
            <a:ext cx="12207087" cy="980535"/>
          </a:xfrm>
          <a:prstGeom prst="rect">
            <a:avLst/>
          </a:prstGeom>
          <a:solidFill>
            <a:srgbClr val="182469">
              <a:alpha val="6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 name="Google Shape;39;p13"/>
          <p:cNvSpPr/>
          <p:nvPr/>
        </p:nvSpPr>
        <p:spPr>
          <a:xfrm>
            <a:off x="1990556" y="5962171"/>
            <a:ext cx="662309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b="1">
                <a:solidFill>
                  <a:srgbClr val="FFFFFF"/>
                </a:solidFill>
                <a:latin typeface="Calibri"/>
                <a:ea typeface="Calibri"/>
                <a:cs typeface="Calibri"/>
                <a:sym typeface="Calibri"/>
              </a:rPr>
              <a:t>2026 VCHA Annual Membership</a:t>
            </a:r>
            <a:r>
              <a:rPr lang="en-US" sz="1600">
                <a:solidFill>
                  <a:schemeClr val="dk1"/>
                </a:solidFill>
                <a:latin typeface="Calibri"/>
                <a:ea typeface="Calibri"/>
                <a:cs typeface="Calibri"/>
                <a:sym typeface="Calibri"/>
              </a:rPr>
              <a:t> </a:t>
            </a:r>
            <a:r>
              <a:rPr lang="en-US" sz="1600" b="1">
                <a:solidFill>
                  <a:srgbClr val="FFFFFF"/>
                </a:solidFill>
                <a:latin typeface="Calibri"/>
                <a:ea typeface="Calibri"/>
                <a:cs typeface="Calibri"/>
                <a:sym typeface="Calibri"/>
              </a:rPr>
              <a:t>Meeting &amp; Conference</a:t>
            </a:r>
            <a:endParaRPr sz="1600">
              <a:solidFill>
                <a:schemeClr val="dk1"/>
              </a:solidFill>
              <a:latin typeface="Calibri"/>
              <a:ea typeface="Calibri"/>
              <a:cs typeface="Calibri"/>
              <a:sym typeface="Calibri"/>
            </a:endParaRPr>
          </a:p>
        </p:txBody>
      </p:sp>
      <p:pic>
        <p:nvPicPr>
          <p:cNvPr id="40" name="Google Shape;40;p13"/>
          <p:cNvPicPr preferRelativeResize="0"/>
          <p:nvPr/>
        </p:nvPicPr>
        <p:blipFill rotWithShape="1">
          <a:blip r:embed="rId3">
            <a:alphaModFix/>
          </a:blip>
          <a:srcRect/>
          <a:stretch/>
        </p:blipFill>
        <p:spPr>
          <a:xfrm>
            <a:off x="69448" y="5971315"/>
            <a:ext cx="1836574" cy="846675"/>
          </a:xfrm>
          <a:prstGeom prst="rect">
            <a:avLst/>
          </a:prstGeom>
          <a:noFill/>
          <a:ln>
            <a:noFill/>
          </a:ln>
        </p:spPr>
      </p:pic>
      <p:sp>
        <p:nvSpPr>
          <p:cNvPr id="41" name="Google Shape;41;p13"/>
          <p:cNvSpPr/>
          <p:nvPr/>
        </p:nvSpPr>
        <p:spPr>
          <a:xfrm>
            <a:off x="7916429" y="6331865"/>
            <a:ext cx="4076541" cy="457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1400"/>
              <a:buFont typeface="Calibri"/>
              <a:buNone/>
            </a:pPr>
            <a:r>
              <a:rPr lang="en-US" sz="1400" b="1">
                <a:solidFill>
                  <a:srgbClr val="FFFFFF"/>
                </a:solidFill>
                <a:latin typeface="Calibri"/>
                <a:ea typeface="Calibri"/>
                <a:cs typeface="Calibri"/>
                <a:sym typeface="Calibri"/>
              </a:rPr>
              <a:t>September 16–18, 2026</a:t>
            </a:r>
            <a:r>
              <a:rPr lang="en-US" sz="1400">
                <a:solidFill>
                  <a:srgbClr val="C9A24B"/>
                </a:solidFill>
                <a:latin typeface="Calibri"/>
                <a:ea typeface="Calibri"/>
                <a:cs typeface="Calibri"/>
                <a:sym typeface="Calibri"/>
              </a:rPr>
              <a:t>     </a:t>
            </a:r>
            <a:r>
              <a:rPr lang="en-US" sz="1400">
                <a:solidFill>
                  <a:schemeClr val="lt1"/>
                </a:solidFill>
                <a:latin typeface="Calibri"/>
                <a:ea typeface="Calibri"/>
                <a:cs typeface="Calibri"/>
                <a:sym typeface="Calibri"/>
              </a:rPr>
              <a:t> |      </a:t>
            </a:r>
            <a:r>
              <a:rPr lang="en-US" sz="1400">
                <a:solidFill>
                  <a:srgbClr val="E9E4D8"/>
                </a:solidFill>
                <a:latin typeface="Calibri"/>
                <a:ea typeface="Calibri"/>
                <a:cs typeface="Calibri"/>
                <a:sym typeface="Calibri"/>
              </a:rPr>
              <a:t>Williamsburg, Virginia</a:t>
            </a:r>
            <a:endParaRPr sz="1400">
              <a:solidFill>
                <a:schemeClr val="dk1"/>
              </a:solidFill>
              <a:latin typeface="Calibri"/>
              <a:ea typeface="Calibri"/>
              <a:cs typeface="Calibri"/>
              <a:sym typeface="Calibri"/>
            </a:endParaRPr>
          </a:p>
        </p:txBody>
      </p:sp>
      <p:sp>
        <p:nvSpPr>
          <p:cNvPr id="42" name="Google Shape;42;p13"/>
          <p:cNvSpPr/>
          <p:nvPr/>
        </p:nvSpPr>
        <p:spPr>
          <a:xfrm>
            <a:off x="1990557" y="6303795"/>
            <a:ext cx="5362350" cy="47091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200"/>
              <a:buFont typeface="Calibri"/>
              <a:buNone/>
            </a:pPr>
            <a:r>
              <a:rPr lang="en-US" sz="1200" i="1">
                <a:solidFill>
                  <a:schemeClr val="lt1"/>
                </a:solidFill>
                <a:latin typeface="Calibri"/>
                <a:ea typeface="Calibri"/>
                <a:cs typeface="Calibri"/>
                <a:sym typeface="Calibri"/>
              </a:rPr>
              <a:t>From Colonial Clinics to Community Health Centers: Pioneering the Next Era of Healthcare in Virginia</a:t>
            </a:r>
            <a:endParaRPr sz="1200">
              <a:solidFill>
                <a:schemeClr val="lt1"/>
              </a:solidFill>
              <a:latin typeface="Calibri"/>
              <a:ea typeface="Calibri"/>
              <a:cs typeface="Calibri"/>
              <a:sym typeface="Calibri"/>
            </a:endParaRPr>
          </a:p>
        </p:txBody>
      </p:sp>
      <p:sp>
        <p:nvSpPr>
          <p:cNvPr id="43" name="Google Shape;43;p13"/>
          <p:cNvSpPr txBox="1">
            <a:spLocks noGrp="1"/>
          </p:cNvSpPr>
          <p:nvPr>
            <p:ph type="body" idx="1"/>
          </p:nvPr>
        </p:nvSpPr>
        <p:spPr>
          <a:xfrm>
            <a:off x="754144" y="1891222"/>
            <a:ext cx="10599656" cy="363303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4"/>
        <p:cNvGrpSpPr/>
        <p:nvPr/>
      </p:nvGrpSpPr>
      <p:grpSpPr>
        <a:xfrm>
          <a:off x="0" y="0"/>
          <a:ext cx="0" cy="0"/>
          <a:chOff x="0" y="0"/>
          <a:chExt cx="0" cy="0"/>
        </a:xfrm>
      </p:grpSpPr>
      <p:sp>
        <p:nvSpPr>
          <p:cNvPr id="45" name="Google Shape;45;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 name="Google Shape;46;p14"/>
          <p:cNvSpPr txBox="1">
            <a:spLocks noGrp="1"/>
          </p:cNvSpPr>
          <p:nvPr>
            <p:ph type="body" idx="1"/>
          </p:nvPr>
        </p:nvSpPr>
        <p:spPr>
          <a:xfrm>
            <a:off x="838200" y="1809750"/>
            <a:ext cx="10515600" cy="4683125"/>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7" name="Google Shape;47;p14"/>
          <p:cNvPicPr preferRelativeResize="0"/>
          <p:nvPr/>
        </p:nvPicPr>
        <p:blipFill rotWithShape="1">
          <a:blip r:embed="rId2">
            <a:alphaModFix/>
          </a:blip>
          <a:srcRect l="-61" t="27709" r="61" b="59522"/>
          <a:stretch/>
        </p:blipFill>
        <p:spPr>
          <a:xfrm>
            <a:off x="-15088" y="5878599"/>
            <a:ext cx="12207088" cy="980535"/>
          </a:xfrm>
          <a:prstGeom prst="rect">
            <a:avLst/>
          </a:prstGeom>
          <a:noFill/>
          <a:ln>
            <a:noFill/>
          </a:ln>
        </p:spPr>
      </p:pic>
      <p:sp>
        <p:nvSpPr>
          <p:cNvPr id="48" name="Google Shape;48;p14"/>
          <p:cNvSpPr/>
          <p:nvPr/>
        </p:nvSpPr>
        <p:spPr>
          <a:xfrm>
            <a:off x="0" y="5878598"/>
            <a:ext cx="12207087" cy="980535"/>
          </a:xfrm>
          <a:prstGeom prst="rect">
            <a:avLst/>
          </a:prstGeom>
          <a:solidFill>
            <a:srgbClr val="182469">
              <a:alpha val="6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 name="Google Shape;49;p14"/>
          <p:cNvSpPr/>
          <p:nvPr/>
        </p:nvSpPr>
        <p:spPr>
          <a:xfrm>
            <a:off x="1990556" y="5962171"/>
            <a:ext cx="662309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b="1">
                <a:solidFill>
                  <a:srgbClr val="FFFFFF"/>
                </a:solidFill>
                <a:latin typeface="Calibri"/>
                <a:ea typeface="Calibri"/>
                <a:cs typeface="Calibri"/>
                <a:sym typeface="Calibri"/>
              </a:rPr>
              <a:t>2026 VCHA Annual Membership</a:t>
            </a:r>
            <a:r>
              <a:rPr lang="en-US" sz="1600">
                <a:solidFill>
                  <a:schemeClr val="dk1"/>
                </a:solidFill>
                <a:latin typeface="Calibri"/>
                <a:ea typeface="Calibri"/>
                <a:cs typeface="Calibri"/>
                <a:sym typeface="Calibri"/>
              </a:rPr>
              <a:t> </a:t>
            </a:r>
            <a:r>
              <a:rPr lang="en-US" sz="1600" b="1">
                <a:solidFill>
                  <a:srgbClr val="FFFFFF"/>
                </a:solidFill>
                <a:latin typeface="Calibri"/>
                <a:ea typeface="Calibri"/>
                <a:cs typeface="Calibri"/>
                <a:sym typeface="Calibri"/>
              </a:rPr>
              <a:t>Meeting &amp; Conference</a:t>
            </a:r>
            <a:endParaRPr sz="1600">
              <a:solidFill>
                <a:schemeClr val="dk1"/>
              </a:solidFill>
              <a:latin typeface="Calibri"/>
              <a:ea typeface="Calibri"/>
              <a:cs typeface="Calibri"/>
              <a:sym typeface="Calibri"/>
            </a:endParaRPr>
          </a:p>
        </p:txBody>
      </p:sp>
      <p:pic>
        <p:nvPicPr>
          <p:cNvPr id="50" name="Google Shape;50;p14"/>
          <p:cNvPicPr preferRelativeResize="0"/>
          <p:nvPr/>
        </p:nvPicPr>
        <p:blipFill rotWithShape="1">
          <a:blip r:embed="rId3">
            <a:alphaModFix/>
          </a:blip>
          <a:srcRect/>
          <a:stretch/>
        </p:blipFill>
        <p:spPr>
          <a:xfrm>
            <a:off x="69448" y="5971315"/>
            <a:ext cx="1836574" cy="846675"/>
          </a:xfrm>
          <a:prstGeom prst="rect">
            <a:avLst/>
          </a:prstGeom>
          <a:noFill/>
          <a:ln>
            <a:noFill/>
          </a:ln>
        </p:spPr>
      </p:pic>
      <p:sp>
        <p:nvSpPr>
          <p:cNvPr id="51" name="Google Shape;51;p14"/>
          <p:cNvSpPr/>
          <p:nvPr/>
        </p:nvSpPr>
        <p:spPr>
          <a:xfrm>
            <a:off x="7916429" y="6331865"/>
            <a:ext cx="4076541" cy="457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1400"/>
              <a:buFont typeface="Calibri"/>
              <a:buNone/>
            </a:pPr>
            <a:r>
              <a:rPr lang="en-US" sz="1400" b="1">
                <a:solidFill>
                  <a:srgbClr val="FFFFFF"/>
                </a:solidFill>
                <a:latin typeface="Calibri"/>
                <a:ea typeface="Calibri"/>
                <a:cs typeface="Calibri"/>
                <a:sym typeface="Calibri"/>
              </a:rPr>
              <a:t>September 16–18, 2026</a:t>
            </a:r>
            <a:r>
              <a:rPr lang="en-US" sz="1400">
                <a:solidFill>
                  <a:srgbClr val="C9A24B"/>
                </a:solidFill>
                <a:latin typeface="Calibri"/>
                <a:ea typeface="Calibri"/>
                <a:cs typeface="Calibri"/>
                <a:sym typeface="Calibri"/>
              </a:rPr>
              <a:t>     </a:t>
            </a:r>
            <a:r>
              <a:rPr lang="en-US" sz="1400">
                <a:solidFill>
                  <a:schemeClr val="lt1"/>
                </a:solidFill>
                <a:latin typeface="Calibri"/>
                <a:ea typeface="Calibri"/>
                <a:cs typeface="Calibri"/>
                <a:sym typeface="Calibri"/>
              </a:rPr>
              <a:t> |      </a:t>
            </a:r>
            <a:r>
              <a:rPr lang="en-US" sz="1400">
                <a:solidFill>
                  <a:srgbClr val="E9E4D8"/>
                </a:solidFill>
                <a:latin typeface="Calibri"/>
                <a:ea typeface="Calibri"/>
                <a:cs typeface="Calibri"/>
                <a:sym typeface="Calibri"/>
              </a:rPr>
              <a:t>Williamsburg, Virginia</a:t>
            </a:r>
            <a:endParaRPr sz="1400">
              <a:solidFill>
                <a:schemeClr val="dk1"/>
              </a:solidFill>
              <a:latin typeface="Calibri"/>
              <a:ea typeface="Calibri"/>
              <a:cs typeface="Calibri"/>
              <a:sym typeface="Calibri"/>
            </a:endParaRPr>
          </a:p>
        </p:txBody>
      </p:sp>
      <p:sp>
        <p:nvSpPr>
          <p:cNvPr id="52" name="Google Shape;52;p14"/>
          <p:cNvSpPr/>
          <p:nvPr/>
        </p:nvSpPr>
        <p:spPr>
          <a:xfrm>
            <a:off x="1990557" y="6303795"/>
            <a:ext cx="5362350" cy="47091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200"/>
              <a:buFont typeface="Calibri"/>
              <a:buNone/>
            </a:pPr>
            <a:r>
              <a:rPr lang="en-US" sz="1200" i="1">
                <a:solidFill>
                  <a:schemeClr val="lt1"/>
                </a:solidFill>
                <a:latin typeface="Calibri"/>
                <a:ea typeface="Calibri"/>
                <a:cs typeface="Calibri"/>
                <a:sym typeface="Calibri"/>
              </a:rPr>
              <a:t>From Colonial Clinics to Community Health Centers: Pioneering the Next Era of Healthcare in Virginia</a:t>
            </a:r>
            <a:endParaRPr sz="1200">
              <a:solidFill>
                <a:schemeClr val="lt1"/>
              </a:solidFill>
              <a:latin typeface="Calibri"/>
              <a:ea typeface="Calibri"/>
              <a:cs typeface="Calibri"/>
              <a:sym typeface="Calibri"/>
            </a:endParaRPr>
          </a:p>
        </p:txBody>
      </p:sp>
      <p:sp>
        <p:nvSpPr>
          <p:cNvPr id="53" name="Google Shape;53;p14"/>
          <p:cNvSpPr/>
          <p:nvPr/>
        </p:nvSpPr>
        <p:spPr>
          <a:xfrm>
            <a:off x="0" y="0"/>
            <a:ext cx="12191695" cy="164592"/>
          </a:xfrm>
          <a:prstGeom prst="rect">
            <a:avLst/>
          </a:prstGeom>
          <a:solidFill>
            <a:srgbClr val="A6CE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54"/>
        <p:cNvGrpSpPr/>
        <p:nvPr/>
      </p:nvGrpSpPr>
      <p:grpSpPr>
        <a:xfrm>
          <a:off x="0" y="0"/>
          <a:ext cx="0" cy="0"/>
          <a:chOff x="0" y="0"/>
          <a:chExt cx="0" cy="0"/>
        </a:xfrm>
      </p:grpSpPr>
      <p:sp>
        <p:nvSpPr>
          <p:cNvPr id="55" name="Google Shape;5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 name="Google Shape;56;p15"/>
          <p:cNvSpPr txBox="1">
            <a:spLocks noGrp="1"/>
          </p:cNvSpPr>
          <p:nvPr>
            <p:ph type="body" idx="1"/>
          </p:nvPr>
        </p:nvSpPr>
        <p:spPr>
          <a:xfrm>
            <a:off x="838200" y="1809750"/>
            <a:ext cx="10515600" cy="4683125"/>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57" name="Google Shape;57;p15"/>
          <p:cNvPicPr preferRelativeResize="0"/>
          <p:nvPr/>
        </p:nvPicPr>
        <p:blipFill rotWithShape="1">
          <a:blip r:embed="rId2">
            <a:alphaModFix/>
          </a:blip>
          <a:srcRect l="-61" t="27709" r="61" b="59522"/>
          <a:stretch/>
        </p:blipFill>
        <p:spPr>
          <a:xfrm>
            <a:off x="-15088" y="5878599"/>
            <a:ext cx="12207088" cy="980535"/>
          </a:xfrm>
          <a:prstGeom prst="rect">
            <a:avLst/>
          </a:prstGeom>
          <a:noFill/>
          <a:ln>
            <a:noFill/>
          </a:ln>
        </p:spPr>
      </p:pic>
      <p:sp>
        <p:nvSpPr>
          <p:cNvPr id="58" name="Google Shape;58;p15"/>
          <p:cNvSpPr/>
          <p:nvPr/>
        </p:nvSpPr>
        <p:spPr>
          <a:xfrm>
            <a:off x="0" y="5878598"/>
            <a:ext cx="12207087" cy="980535"/>
          </a:xfrm>
          <a:prstGeom prst="rect">
            <a:avLst/>
          </a:prstGeom>
          <a:solidFill>
            <a:srgbClr val="182469">
              <a:alpha val="6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 name="Google Shape;59;p15"/>
          <p:cNvSpPr/>
          <p:nvPr/>
        </p:nvSpPr>
        <p:spPr>
          <a:xfrm>
            <a:off x="1990556" y="5962171"/>
            <a:ext cx="662309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b="1">
                <a:solidFill>
                  <a:srgbClr val="FFFFFF"/>
                </a:solidFill>
                <a:latin typeface="Calibri"/>
                <a:ea typeface="Calibri"/>
                <a:cs typeface="Calibri"/>
                <a:sym typeface="Calibri"/>
              </a:rPr>
              <a:t>2026 VCHA Annual Membership</a:t>
            </a:r>
            <a:r>
              <a:rPr lang="en-US" sz="1600">
                <a:solidFill>
                  <a:schemeClr val="dk1"/>
                </a:solidFill>
                <a:latin typeface="Calibri"/>
                <a:ea typeface="Calibri"/>
                <a:cs typeface="Calibri"/>
                <a:sym typeface="Calibri"/>
              </a:rPr>
              <a:t> </a:t>
            </a:r>
            <a:r>
              <a:rPr lang="en-US" sz="1600" b="1">
                <a:solidFill>
                  <a:srgbClr val="FFFFFF"/>
                </a:solidFill>
                <a:latin typeface="Calibri"/>
                <a:ea typeface="Calibri"/>
                <a:cs typeface="Calibri"/>
                <a:sym typeface="Calibri"/>
              </a:rPr>
              <a:t>Meeting &amp; Conference</a:t>
            </a:r>
            <a:endParaRPr sz="1600">
              <a:solidFill>
                <a:schemeClr val="dk1"/>
              </a:solidFill>
              <a:latin typeface="Calibri"/>
              <a:ea typeface="Calibri"/>
              <a:cs typeface="Calibri"/>
              <a:sym typeface="Calibri"/>
            </a:endParaRPr>
          </a:p>
        </p:txBody>
      </p:sp>
      <p:pic>
        <p:nvPicPr>
          <p:cNvPr id="60" name="Google Shape;60;p15"/>
          <p:cNvPicPr preferRelativeResize="0"/>
          <p:nvPr/>
        </p:nvPicPr>
        <p:blipFill rotWithShape="1">
          <a:blip r:embed="rId3">
            <a:alphaModFix/>
          </a:blip>
          <a:srcRect/>
          <a:stretch/>
        </p:blipFill>
        <p:spPr>
          <a:xfrm>
            <a:off x="69448" y="5971315"/>
            <a:ext cx="1836574" cy="846675"/>
          </a:xfrm>
          <a:prstGeom prst="rect">
            <a:avLst/>
          </a:prstGeom>
          <a:noFill/>
          <a:ln>
            <a:noFill/>
          </a:ln>
        </p:spPr>
      </p:pic>
      <p:sp>
        <p:nvSpPr>
          <p:cNvPr id="61" name="Google Shape;61;p15"/>
          <p:cNvSpPr/>
          <p:nvPr/>
        </p:nvSpPr>
        <p:spPr>
          <a:xfrm>
            <a:off x="7916429" y="6331865"/>
            <a:ext cx="4076541" cy="457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1400"/>
              <a:buFont typeface="Calibri"/>
              <a:buNone/>
            </a:pPr>
            <a:r>
              <a:rPr lang="en-US" sz="1400" b="1">
                <a:solidFill>
                  <a:srgbClr val="FFFFFF"/>
                </a:solidFill>
                <a:latin typeface="Calibri"/>
                <a:ea typeface="Calibri"/>
                <a:cs typeface="Calibri"/>
                <a:sym typeface="Calibri"/>
              </a:rPr>
              <a:t>September 16–18, 2026</a:t>
            </a:r>
            <a:r>
              <a:rPr lang="en-US" sz="1400">
                <a:solidFill>
                  <a:srgbClr val="C9A24B"/>
                </a:solidFill>
                <a:latin typeface="Calibri"/>
                <a:ea typeface="Calibri"/>
                <a:cs typeface="Calibri"/>
                <a:sym typeface="Calibri"/>
              </a:rPr>
              <a:t>     </a:t>
            </a:r>
            <a:r>
              <a:rPr lang="en-US" sz="1400">
                <a:solidFill>
                  <a:schemeClr val="lt1"/>
                </a:solidFill>
                <a:latin typeface="Calibri"/>
                <a:ea typeface="Calibri"/>
                <a:cs typeface="Calibri"/>
                <a:sym typeface="Calibri"/>
              </a:rPr>
              <a:t> |      </a:t>
            </a:r>
            <a:r>
              <a:rPr lang="en-US" sz="1400">
                <a:solidFill>
                  <a:srgbClr val="E9E4D8"/>
                </a:solidFill>
                <a:latin typeface="Calibri"/>
                <a:ea typeface="Calibri"/>
                <a:cs typeface="Calibri"/>
                <a:sym typeface="Calibri"/>
              </a:rPr>
              <a:t>Williamsburg, Virginia</a:t>
            </a:r>
            <a:endParaRPr sz="1400">
              <a:solidFill>
                <a:schemeClr val="dk1"/>
              </a:solidFill>
              <a:latin typeface="Calibri"/>
              <a:ea typeface="Calibri"/>
              <a:cs typeface="Calibri"/>
              <a:sym typeface="Calibri"/>
            </a:endParaRPr>
          </a:p>
        </p:txBody>
      </p:sp>
      <p:sp>
        <p:nvSpPr>
          <p:cNvPr id="62" name="Google Shape;62;p15"/>
          <p:cNvSpPr/>
          <p:nvPr/>
        </p:nvSpPr>
        <p:spPr>
          <a:xfrm>
            <a:off x="1990557" y="6303795"/>
            <a:ext cx="5362350" cy="47091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200"/>
              <a:buFont typeface="Calibri"/>
              <a:buNone/>
            </a:pPr>
            <a:r>
              <a:rPr lang="en-US" sz="1200" i="1">
                <a:solidFill>
                  <a:schemeClr val="lt1"/>
                </a:solidFill>
                <a:latin typeface="Calibri"/>
                <a:ea typeface="Calibri"/>
                <a:cs typeface="Calibri"/>
                <a:sym typeface="Calibri"/>
              </a:rPr>
              <a:t>From Colonial Clinics to Community Health Centers: Pioneering the Next Era of Healthcare in Virginia</a:t>
            </a:r>
            <a:endParaRPr sz="1200">
              <a:solidFill>
                <a:schemeClr val="lt1"/>
              </a:solidFill>
              <a:latin typeface="Calibri"/>
              <a:ea typeface="Calibri"/>
              <a:cs typeface="Calibri"/>
              <a:sym typeface="Calibri"/>
            </a:endParaRPr>
          </a:p>
        </p:txBody>
      </p:sp>
      <p:sp>
        <p:nvSpPr>
          <p:cNvPr id="63" name="Google Shape;63;p15"/>
          <p:cNvSpPr/>
          <p:nvPr/>
        </p:nvSpPr>
        <p:spPr>
          <a:xfrm>
            <a:off x="0" y="0"/>
            <a:ext cx="12191695" cy="164592"/>
          </a:xfrm>
          <a:prstGeom prst="rect">
            <a:avLst/>
          </a:prstGeom>
          <a:solidFill>
            <a:srgbClr val="A6CE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4"/>
        <p:cNvGrpSpPr/>
        <p:nvPr/>
      </p:nvGrpSpPr>
      <p:grpSpPr>
        <a:xfrm>
          <a:off x="0" y="0"/>
          <a:ext cx="0" cy="0"/>
          <a:chOff x="0" y="0"/>
          <a:chExt cx="0" cy="0"/>
        </a:xfrm>
      </p:grpSpPr>
      <p:sp>
        <p:nvSpPr>
          <p:cNvPr id="65" name="Google Shape;65;g3f86fc6da55_0_24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37121"/>
              </a:buClr>
              <a:buSzPts val="4400"/>
              <a:buFont typeface="Arial"/>
              <a:buChar char="●"/>
              <a:defRPr>
                <a:solidFill>
                  <a:srgbClr val="F3712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g3f86fc6da55_0_24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g3f86fc6da55_0_24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g3f86fc6da55_0_24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g3f86fc6da55_0_24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g3f86fc6da55_0_24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71" name="Google Shape;71;g3f86fc6da55_0_246"/>
          <p:cNvSpPr/>
          <p:nvPr/>
        </p:nvSpPr>
        <p:spPr>
          <a:xfrm>
            <a:off x="0" y="6101542"/>
            <a:ext cx="12192000" cy="756600"/>
          </a:xfrm>
          <a:prstGeom prst="rect">
            <a:avLst/>
          </a:prstGeom>
          <a:solidFill>
            <a:srgbClr val="F3712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37121"/>
              </a:solidFill>
              <a:latin typeface="Calibri"/>
              <a:ea typeface="Calibri"/>
              <a:cs typeface="Calibri"/>
              <a:sym typeface="Calibri"/>
            </a:endParaRPr>
          </a:p>
        </p:txBody>
      </p:sp>
      <p:pic>
        <p:nvPicPr>
          <p:cNvPr id="72" name="Google Shape;72;g3f86fc6da55_0_246" descr="Logo&#10;&#10;Description automatically generated"/>
          <p:cNvPicPr preferRelativeResize="0"/>
          <p:nvPr/>
        </p:nvPicPr>
        <p:blipFill rotWithShape="1">
          <a:blip r:embed="rId2">
            <a:alphaModFix/>
          </a:blip>
          <a:srcRect/>
          <a:stretch/>
        </p:blipFill>
        <p:spPr>
          <a:xfrm>
            <a:off x="10341782" y="5531866"/>
            <a:ext cx="1012018" cy="1007046"/>
          </a:xfrm>
          <a:prstGeom prst="rect">
            <a:avLst/>
          </a:prstGeom>
          <a:noFill/>
          <a:ln>
            <a:noFill/>
          </a:ln>
        </p:spPr>
      </p:pic>
      <p:sp>
        <p:nvSpPr>
          <p:cNvPr id="73" name="Google Shape;73;g3f86fc6da55_0_246"/>
          <p:cNvSpPr txBox="1"/>
          <p:nvPr/>
        </p:nvSpPr>
        <p:spPr>
          <a:xfrm>
            <a:off x="9192491" y="6368267"/>
            <a:ext cx="2743200" cy="3651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200">
                <a:solidFill>
                  <a:schemeClr val="lt1"/>
                </a:solidFill>
                <a:latin typeface="Arial"/>
                <a:ea typeface="Arial"/>
                <a:cs typeface="Arial"/>
                <a:sym typeface="Arial"/>
              </a:rPr>
              <a:t>‹#›</a:t>
            </a:fld>
            <a:endParaRPr sz="1200">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6CE39">
            <a:alpha val="9020"/>
          </a:srgbClr>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g"/><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vafoodbanks.org/find-food/" TargetMode="Externa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
          <p:cNvSpPr/>
          <p:nvPr/>
        </p:nvSpPr>
        <p:spPr>
          <a:xfrm>
            <a:off x="3914775" y="2404110"/>
            <a:ext cx="8039100" cy="1783080"/>
          </a:xfrm>
          <a:prstGeom prst="rect">
            <a:avLst/>
          </a:prstGeom>
          <a:noFill/>
          <a:ln>
            <a:noFill/>
          </a:ln>
          <a:effectLst>
            <a:outerShdw blurRad="127000" dist="38100" dir="8100000" algn="bl" rotWithShape="0">
              <a:srgbClr val="000000">
                <a:alpha val="34902"/>
              </a:srgbClr>
            </a:outerShdw>
          </a:effectLst>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6000"/>
              <a:buFont typeface="Calibri"/>
              <a:buNone/>
            </a:pPr>
            <a:r>
              <a:rPr lang="en-US" sz="6000" b="1">
                <a:solidFill>
                  <a:srgbClr val="FFFFFF"/>
                </a:solidFill>
                <a:latin typeface="Calibri"/>
                <a:ea typeface="Calibri"/>
                <a:cs typeface="Calibri"/>
                <a:sym typeface="Calibri"/>
              </a:rPr>
              <a:t>Food is Medicine</a:t>
            </a:r>
            <a:endParaRPr sz="6000">
              <a:solidFill>
                <a:schemeClr val="dk1"/>
              </a:solidFill>
              <a:latin typeface="Calibri"/>
              <a:ea typeface="Calibri"/>
              <a:cs typeface="Calibri"/>
              <a:sym typeface="Calibri"/>
            </a:endParaRPr>
          </a:p>
        </p:txBody>
      </p:sp>
      <p:sp>
        <p:nvSpPr>
          <p:cNvPr id="79" name="Google Shape;79;p1"/>
          <p:cNvSpPr/>
          <p:nvPr/>
        </p:nvSpPr>
        <p:spPr>
          <a:xfrm>
            <a:off x="3914775" y="3429000"/>
            <a:ext cx="7622103"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A6CE39"/>
              </a:buClr>
              <a:buSzPts val="2000"/>
              <a:buFont typeface="Calibri"/>
              <a:buNone/>
            </a:pPr>
            <a:r>
              <a:rPr lang="en-US" sz="3000" b="1" i="1">
                <a:solidFill>
                  <a:srgbClr val="A6CE39"/>
                </a:solidFill>
                <a:latin typeface="Calibri"/>
                <a:ea typeface="Calibri"/>
                <a:cs typeface="Calibri"/>
                <a:sym typeface="Calibri"/>
              </a:rPr>
              <a:t>Addressing Patient Health-Related Social Needs through Food Pharmacy</a:t>
            </a:r>
            <a:endParaRPr sz="3000" b="1">
              <a:solidFill>
                <a:srgbClr val="A6CE39"/>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4"/>
          <p:cNvSpPr/>
          <p:nvPr/>
        </p:nvSpPr>
        <p:spPr>
          <a:xfrm>
            <a:off x="822960" y="548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400"/>
              <a:buFont typeface="Calibri"/>
              <a:buNone/>
            </a:pPr>
            <a:endParaRPr sz="1400">
              <a:solidFill>
                <a:srgbClr val="182469"/>
              </a:solidFill>
              <a:latin typeface="Calibri"/>
              <a:ea typeface="Calibri"/>
              <a:cs typeface="Calibri"/>
              <a:sym typeface="Calibri"/>
            </a:endParaRPr>
          </a:p>
        </p:txBody>
      </p:sp>
      <p:sp>
        <p:nvSpPr>
          <p:cNvPr id="86" name="Google Shape;86;p4"/>
          <p:cNvSpPr/>
          <p:nvPr/>
        </p:nvSpPr>
        <p:spPr>
          <a:xfrm>
            <a:off x="822960" y="896112"/>
            <a:ext cx="1051560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3000"/>
              <a:buFont typeface="Calibri"/>
              <a:buNone/>
            </a:pPr>
            <a:endParaRPr sz="3000">
              <a:solidFill>
                <a:schemeClr val="dk1"/>
              </a:solidFill>
              <a:latin typeface="Calibri"/>
              <a:ea typeface="Calibri"/>
              <a:cs typeface="Calibri"/>
              <a:sym typeface="Calibri"/>
            </a:endParaRPr>
          </a:p>
        </p:txBody>
      </p:sp>
      <p:sp>
        <p:nvSpPr>
          <p:cNvPr id="87" name="Google Shape;87;p4"/>
          <p:cNvSpPr txBox="1">
            <a:spLocks noGrp="1"/>
          </p:cNvSpPr>
          <p:nvPr>
            <p:ph type="title"/>
          </p:nvPr>
        </p:nvSpPr>
        <p:spPr>
          <a:xfrm>
            <a:off x="977410" y="238000"/>
            <a:ext cx="10530900" cy="132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4400"/>
              <a:buFont typeface="Calibri"/>
              <a:buNone/>
            </a:pPr>
            <a:r>
              <a:rPr lang="en-US"/>
              <a:t>Presenters</a:t>
            </a:r>
            <a:endParaRPr/>
          </a:p>
        </p:txBody>
      </p:sp>
      <p:pic>
        <p:nvPicPr>
          <p:cNvPr id="88" name="Google Shape;88;p4"/>
          <p:cNvPicPr preferRelativeResize="0"/>
          <p:nvPr/>
        </p:nvPicPr>
        <p:blipFill>
          <a:blip r:embed="rId3">
            <a:alphaModFix/>
          </a:blip>
          <a:stretch>
            <a:fillRect/>
          </a:stretch>
        </p:blipFill>
        <p:spPr>
          <a:xfrm>
            <a:off x="8988616" y="1333289"/>
            <a:ext cx="2171700" cy="2200275"/>
          </a:xfrm>
          <a:prstGeom prst="rect">
            <a:avLst/>
          </a:prstGeom>
          <a:noFill/>
          <a:ln>
            <a:noFill/>
          </a:ln>
        </p:spPr>
      </p:pic>
      <p:pic>
        <p:nvPicPr>
          <p:cNvPr id="89" name="Google Shape;89;p4"/>
          <p:cNvPicPr preferRelativeResize="0"/>
          <p:nvPr/>
        </p:nvPicPr>
        <p:blipFill>
          <a:blip r:embed="rId4">
            <a:alphaModFix/>
          </a:blip>
          <a:stretch>
            <a:fillRect/>
          </a:stretch>
        </p:blipFill>
        <p:spPr>
          <a:xfrm>
            <a:off x="5128416" y="1303900"/>
            <a:ext cx="2228850" cy="2266950"/>
          </a:xfrm>
          <a:prstGeom prst="rect">
            <a:avLst/>
          </a:prstGeom>
          <a:noFill/>
          <a:ln>
            <a:noFill/>
          </a:ln>
        </p:spPr>
      </p:pic>
      <p:grpSp>
        <p:nvGrpSpPr>
          <p:cNvPr id="90" name="Google Shape;90;p4"/>
          <p:cNvGrpSpPr/>
          <p:nvPr/>
        </p:nvGrpSpPr>
        <p:grpSpPr>
          <a:xfrm>
            <a:off x="4699603" y="3960383"/>
            <a:ext cx="3086520" cy="1325718"/>
            <a:chOff x="709492" y="2880366"/>
            <a:chExt cx="4404910" cy="1484400"/>
          </a:xfrm>
        </p:grpSpPr>
        <p:sp>
          <p:nvSpPr>
            <p:cNvPr id="91" name="Google Shape;91;p4"/>
            <p:cNvSpPr/>
            <p:nvPr/>
          </p:nvSpPr>
          <p:spPr>
            <a:xfrm>
              <a:off x="709492" y="2880366"/>
              <a:ext cx="4404900" cy="1484400"/>
            </a:xfrm>
            <a:prstGeom prst="rect">
              <a:avLst/>
            </a:prstGeom>
            <a:solidFill>
              <a:srgbClr val="FFFFFF"/>
            </a:solidFill>
            <a:ln w="12700" cap="flat" cmpd="sng">
              <a:solidFill>
                <a:srgbClr val="F1E7D2"/>
              </a:solidFill>
              <a:prstDash val="solid"/>
              <a:round/>
              <a:headEnd type="none" w="sm" len="sm"/>
              <a:tailEnd type="none" w="sm" len="sm"/>
            </a:ln>
            <a:effectLst>
              <a:outerShdw blurRad="101601" dist="38100" dir="8100000" algn="bl" rotWithShape="0">
                <a:srgbClr val="000000">
                  <a:alpha val="1804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b="1">
                  <a:solidFill>
                    <a:schemeClr val="dk1"/>
                  </a:solidFill>
                  <a:latin typeface="Calibri"/>
                  <a:ea typeface="Calibri"/>
                  <a:cs typeface="Calibri"/>
                  <a:sym typeface="Calibri"/>
                </a:rPr>
                <a:t>Allison Hallberg, MHS</a:t>
              </a:r>
              <a:endParaRPr sz="2000" b="1">
                <a:solidFill>
                  <a:schemeClr val="dk1"/>
                </a:solidFill>
                <a:latin typeface="Calibri"/>
                <a:ea typeface="Calibri"/>
                <a:cs typeface="Calibri"/>
                <a:sym typeface="Calibri"/>
              </a:endParaRPr>
            </a:p>
            <a:p>
              <a:pPr marL="0" marR="0" lvl="0" indent="0" algn="l" rtl="0">
                <a:spcBef>
                  <a:spcPts val="0"/>
                </a:spcBef>
                <a:spcAft>
                  <a:spcPts val="0"/>
                </a:spcAft>
                <a:buNone/>
              </a:pPr>
              <a:r>
                <a:rPr lang="en-US" sz="2000" i="1">
                  <a:solidFill>
                    <a:schemeClr val="dk1"/>
                  </a:solidFill>
                  <a:latin typeface="Calibri"/>
                  <a:ea typeface="Calibri"/>
                  <a:cs typeface="Calibri"/>
                  <a:sym typeface="Calibri"/>
                </a:rPr>
                <a:t>Feed More</a:t>
              </a:r>
              <a:endParaRPr sz="2000" i="1">
                <a:solidFill>
                  <a:schemeClr val="dk1"/>
                </a:solidFill>
                <a:latin typeface="Calibri"/>
                <a:ea typeface="Calibri"/>
                <a:cs typeface="Calibri"/>
                <a:sym typeface="Calibri"/>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2000">
                <a:solidFill>
                  <a:schemeClr val="dk1"/>
                </a:solidFill>
                <a:latin typeface="Calibri"/>
                <a:ea typeface="Calibri"/>
                <a:cs typeface="Calibri"/>
                <a:sym typeface="Calibri"/>
              </a:endParaRPr>
            </a:p>
          </p:txBody>
        </p:sp>
        <p:sp>
          <p:nvSpPr>
            <p:cNvPr id="92" name="Google Shape;92;p4"/>
            <p:cNvSpPr/>
            <p:nvPr/>
          </p:nvSpPr>
          <p:spPr>
            <a:xfrm>
              <a:off x="709502" y="2880369"/>
              <a:ext cx="4404900" cy="121200"/>
            </a:xfrm>
            <a:prstGeom prst="rect">
              <a:avLst/>
            </a:prstGeom>
            <a:solidFill>
              <a:srgbClr val="A6CE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3" name="Google Shape;93;p4"/>
          <p:cNvGrpSpPr/>
          <p:nvPr/>
        </p:nvGrpSpPr>
        <p:grpSpPr>
          <a:xfrm>
            <a:off x="891775" y="3952475"/>
            <a:ext cx="3086510" cy="1325700"/>
            <a:chOff x="306063" y="2880366"/>
            <a:chExt cx="4921879" cy="1325700"/>
          </a:xfrm>
        </p:grpSpPr>
        <p:sp>
          <p:nvSpPr>
            <p:cNvPr id="94" name="Google Shape;94;p4"/>
            <p:cNvSpPr/>
            <p:nvPr/>
          </p:nvSpPr>
          <p:spPr>
            <a:xfrm>
              <a:off x="306143" y="2880366"/>
              <a:ext cx="4921800" cy="1325700"/>
            </a:xfrm>
            <a:prstGeom prst="rect">
              <a:avLst/>
            </a:prstGeom>
            <a:solidFill>
              <a:srgbClr val="FFFFFF"/>
            </a:solidFill>
            <a:ln w="12700" cap="flat" cmpd="sng">
              <a:solidFill>
                <a:srgbClr val="F1E7D2"/>
              </a:solidFill>
              <a:prstDash val="solid"/>
              <a:round/>
              <a:headEnd type="none" w="sm" len="sm"/>
              <a:tailEnd type="none" w="sm" len="sm"/>
            </a:ln>
            <a:effectLst>
              <a:outerShdw blurRad="101601" dist="38100" dir="8100000" algn="bl" rotWithShape="0">
                <a:srgbClr val="000000">
                  <a:alpha val="1804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b="1">
                  <a:solidFill>
                    <a:schemeClr val="dk1"/>
                  </a:solidFill>
                  <a:latin typeface="Calibri"/>
                  <a:ea typeface="Calibri"/>
                  <a:cs typeface="Calibri"/>
                  <a:sym typeface="Calibri"/>
                </a:rPr>
                <a:t>Maria Bowman, MPH</a:t>
              </a:r>
              <a:endParaRPr sz="2000" b="1">
                <a:solidFill>
                  <a:schemeClr val="dk1"/>
                </a:solidFill>
                <a:latin typeface="Calibri"/>
                <a:ea typeface="Calibri"/>
                <a:cs typeface="Calibri"/>
                <a:sym typeface="Calibri"/>
              </a:endParaRPr>
            </a:p>
            <a:p>
              <a:pPr marL="0" marR="0" lvl="0" indent="0" algn="l" rtl="0">
                <a:spcBef>
                  <a:spcPts val="0"/>
                </a:spcBef>
                <a:spcAft>
                  <a:spcPts val="0"/>
                </a:spcAft>
                <a:buNone/>
              </a:pPr>
              <a:r>
                <a:rPr lang="en-US" sz="2000" i="1">
                  <a:solidFill>
                    <a:schemeClr val="dk1"/>
                  </a:solidFill>
                  <a:latin typeface="Calibri"/>
                  <a:ea typeface="Calibri"/>
                  <a:cs typeface="Calibri"/>
                  <a:sym typeface="Calibri"/>
                </a:rPr>
                <a:t>Blue Ridge Area Food Bank</a:t>
              </a:r>
              <a:endParaRPr sz="2000">
                <a:solidFill>
                  <a:schemeClr val="dk1"/>
                </a:solidFill>
                <a:latin typeface="Calibri"/>
                <a:ea typeface="Calibri"/>
                <a:cs typeface="Calibri"/>
                <a:sym typeface="Calibri"/>
              </a:endParaRPr>
            </a:p>
          </p:txBody>
        </p:sp>
        <p:sp>
          <p:nvSpPr>
            <p:cNvPr id="95" name="Google Shape;95;p4"/>
            <p:cNvSpPr/>
            <p:nvPr/>
          </p:nvSpPr>
          <p:spPr>
            <a:xfrm>
              <a:off x="306063" y="2888242"/>
              <a:ext cx="4921800" cy="113400"/>
            </a:xfrm>
            <a:prstGeom prst="rect">
              <a:avLst/>
            </a:prstGeom>
            <a:solidFill>
              <a:srgbClr val="A6CE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6" name="Google Shape;96;p4"/>
          <p:cNvGrpSpPr/>
          <p:nvPr/>
        </p:nvGrpSpPr>
        <p:grpSpPr>
          <a:xfrm>
            <a:off x="8507425" y="3952467"/>
            <a:ext cx="3086525" cy="1325721"/>
            <a:chOff x="5694278" y="3001566"/>
            <a:chExt cx="4404916" cy="1652400"/>
          </a:xfrm>
        </p:grpSpPr>
        <p:sp>
          <p:nvSpPr>
            <p:cNvPr id="97" name="Google Shape;97;p4"/>
            <p:cNvSpPr/>
            <p:nvPr/>
          </p:nvSpPr>
          <p:spPr>
            <a:xfrm>
              <a:off x="5694278" y="3001566"/>
              <a:ext cx="4404900" cy="1652400"/>
            </a:xfrm>
            <a:prstGeom prst="rect">
              <a:avLst/>
            </a:prstGeom>
            <a:solidFill>
              <a:srgbClr val="FFFFFF"/>
            </a:solidFill>
            <a:ln w="12700" cap="flat" cmpd="sng">
              <a:solidFill>
                <a:srgbClr val="F1E7D2"/>
              </a:solidFill>
              <a:prstDash val="solid"/>
              <a:round/>
              <a:headEnd type="none" w="sm" len="sm"/>
              <a:tailEnd type="none" w="sm" len="sm"/>
            </a:ln>
            <a:effectLst>
              <a:outerShdw blurRad="101601" dist="38100" dir="8100000" algn="bl" rotWithShape="0">
                <a:srgbClr val="000000">
                  <a:alpha val="1804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2000" b="1">
                <a:solidFill>
                  <a:schemeClr val="dk1"/>
                </a:solidFill>
                <a:latin typeface="Calibri"/>
                <a:ea typeface="Calibri"/>
                <a:cs typeface="Calibri"/>
                <a:sym typeface="Calibri"/>
              </a:endParaRPr>
            </a:p>
            <a:p>
              <a:pPr marL="0" marR="0" lvl="0" indent="0" algn="l" rtl="0">
                <a:spcBef>
                  <a:spcPts val="0"/>
                </a:spcBef>
                <a:spcAft>
                  <a:spcPts val="0"/>
                </a:spcAft>
                <a:buNone/>
              </a:pPr>
              <a:r>
                <a:rPr lang="en-US" sz="2000" b="1">
                  <a:solidFill>
                    <a:schemeClr val="dk1"/>
                  </a:solidFill>
                  <a:latin typeface="Calibri"/>
                  <a:ea typeface="Calibri"/>
                  <a:cs typeface="Calibri"/>
                  <a:sym typeface="Calibri"/>
                </a:rPr>
                <a:t>Emily Lagerquist, MPH</a:t>
              </a:r>
              <a:endParaRPr sz="2000" b="1">
                <a:solidFill>
                  <a:schemeClr val="dk1"/>
                </a:solidFill>
                <a:latin typeface="Calibri"/>
                <a:ea typeface="Calibri"/>
                <a:cs typeface="Calibri"/>
                <a:sym typeface="Calibri"/>
              </a:endParaRPr>
            </a:p>
            <a:p>
              <a:pPr marL="0" marR="0" lvl="0" indent="0" algn="l" rtl="0">
                <a:spcBef>
                  <a:spcPts val="0"/>
                </a:spcBef>
                <a:spcAft>
                  <a:spcPts val="0"/>
                </a:spcAft>
                <a:buNone/>
              </a:pPr>
              <a:r>
                <a:rPr lang="en-US" sz="2000" i="1">
                  <a:solidFill>
                    <a:schemeClr val="dk1"/>
                  </a:solidFill>
                  <a:latin typeface="Calibri"/>
                  <a:ea typeface="Calibri"/>
                  <a:cs typeface="Calibri"/>
                  <a:sym typeface="Calibri"/>
                </a:rPr>
                <a:t>Blue Ridge Medical Center</a:t>
              </a:r>
              <a:endParaRPr sz="2000" i="1">
                <a:solidFill>
                  <a:schemeClr val="dk1"/>
                </a:solidFill>
                <a:latin typeface="Calibri"/>
                <a:ea typeface="Calibri"/>
                <a:cs typeface="Calibri"/>
                <a:sym typeface="Calibri"/>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98" name="Google Shape;98;p4"/>
            <p:cNvSpPr/>
            <p:nvPr/>
          </p:nvSpPr>
          <p:spPr>
            <a:xfrm>
              <a:off x="5694295" y="3001569"/>
              <a:ext cx="4404900" cy="121200"/>
            </a:xfrm>
            <a:prstGeom prst="rect">
              <a:avLst/>
            </a:prstGeom>
            <a:solidFill>
              <a:srgbClr val="A6CE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99" name="Google Shape;99;p4"/>
          <p:cNvPicPr preferRelativeResize="0"/>
          <p:nvPr/>
        </p:nvPicPr>
        <p:blipFill>
          <a:blip r:embed="rId5">
            <a:alphaModFix/>
          </a:blip>
          <a:stretch>
            <a:fillRect/>
          </a:stretch>
        </p:blipFill>
        <p:spPr>
          <a:xfrm>
            <a:off x="1372996" y="1347581"/>
            <a:ext cx="2124075" cy="21717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f5dde59938_0_0"/>
          <p:cNvSpPr txBox="1">
            <a:spLocks noGrp="1"/>
          </p:cNvSpPr>
          <p:nvPr>
            <p:ph type="title"/>
          </p:nvPr>
        </p:nvSpPr>
        <p:spPr>
          <a:xfrm>
            <a:off x="886544" y="236100"/>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Our “Why”: Patients</a:t>
            </a:r>
            <a:endParaRPr/>
          </a:p>
        </p:txBody>
      </p:sp>
      <p:sp>
        <p:nvSpPr>
          <p:cNvPr id="106" name="Google Shape;106;g3f5dde59938_0_0"/>
          <p:cNvSpPr txBox="1">
            <a:spLocks noGrp="1"/>
          </p:cNvSpPr>
          <p:nvPr>
            <p:ph type="body" idx="1"/>
          </p:nvPr>
        </p:nvSpPr>
        <p:spPr>
          <a:xfrm>
            <a:off x="1021494" y="1561797"/>
            <a:ext cx="10599600" cy="36330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a:p>
          <a:p>
            <a:pPr marL="0" lvl="0" indent="0" algn="l" rtl="0">
              <a:spcBef>
                <a:spcPts val="640"/>
              </a:spcBef>
              <a:spcAft>
                <a:spcPts val="0"/>
              </a:spcAft>
              <a:buNone/>
            </a:pPr>
            <a:endParaRPr/>
          </a:p>
        </p:txBody>
      </p:sp>
      <p:sp>
        <p:nvSpPr>
          <p:cNvPr id="107" name="Google Shape;107;g3f5dde59938_0_0"/>
          <p:cNvSpPr/>
          <p:nvPr/>
        </p:nvSpPr>
        <p:spPr>
          <a:xfrm>
            <a:off x="7976925" y="3613750"/>
            <a:ext cx="4042800" cy="1852500"/>
          </a:xfrm>
          <a:prstGeom prst="wedgeEllipseCallout">
            <a:avLst>
              <a:gd name="adj1" fmla="val 26872"/>
              <a:gd name="adj2" fmla="val 61213"/>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900" b="1" i="1">
                <a:solidFill>
                  <a:schemeClr val="lt1"/>
                </a:solidFill>
              </a:rPr>
              <a:t>“I have been able to reach my health goals and it is much easier for me to walk!”</a:t>
            </a:r>
            <a:endParaRPr sz="1900" b="1" i="1">
              <a:solidFill>
                <a:schemeClr val="lt1"/>
              </a:solidFill>
            </a:endParaRPr>
          </a:p>
        </p:txBody>
      </p:sp>
      <p:pic>
        <p:nvPicPr>
          <p:cNvPr id="108" name="Google Shape;108;g3f5dde59938_0_0"/>
          <p:cNvPicPr preferRelativeResize="0"/>
          <p:nvPr/>
        </p:nvPicPr>
        <p:blipFill>
          <a:blip r:embed="rId3">
            <a:alphaModFix/>
          </a:blip>
          <a:stretch>
            <a:fillRect/>
          </a:stretch>
        </p:blipFill>
        <p:spPr>
          <a:xfrm>
            <a:off x="8397826" y="1069381"/>
            <a:ext cx="3579602" cy="2387567"/>
          </a:xfrm>
          <a:prstGeom prst="rect">
            <a:avLst/>
          </a:prstGeom>
          <a:noFill/>
          <a:ln>
            <a:noFill/>
          </a:ln>
        </p:spPr>
      </p:pic>
      <p:sp>
        <p:nvSpPr>
          <p:cNvPr id="109" name="Google Shape;109;g3f5dde59938_0_0"/>
          <p:cNvSpPr/>
          <p:nvPr/>
        </p:nvSpPr>
        <p:spPr>
          <a:xfrm>
            <a:off x="3853121" y="3981684"/>
            <a:ext cx="3579600" cy="1325700"/>
          </a:xfrm>
          <a:prstGeom prst="wedgeRoundRectCallout">
            <a:avLst>
              <a:gd name="adj1" fmla="val -31828"/>
              <a:gd name="adj2" fmla="val 71958"/>
              <a:gd name="adj3" fmla="val 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900" b="1" i="1">
                <a:solidFill>
                  <a:schemeClr val="lt1"/>
                </a:solidFill>
              </a:rPr>
              <a:t>“This is the best help I have received in a long time”</a:t>
            </a:r>
            <a:endParaRPr sz="1900" b="1" i="1">
              <a:solidFill>
                <a:schemeClr val="lt1"/>
              </a:solidFill>
            </a:endParaRPr>
          </a:p>
        </p:txBody>
      </p:sp>
      <p:pic>
        <p:nvPicPr>
          <p:cNvPr id="110" name="Google Shape;110;g3f5dde59938_0_0"/>
          <p:cNvPicPr preferRelativeResize="0"/>
          <p:nvPr/>
        </p:nvPicPr>
        <p:blipFill rotWithShape="1">
          <a:blip r:embed="rId4">
            <a:alphaModFix/>
          </a:blip>
          <a:srcRect l="19653" b="18321"/>
          <a:stretch/>
        </p:blipFill>
        <p:spPr>
          <a:xfrm>
            <a:off x="385900" y="2499649"/>
            <a:ext cx="2374026" cy="3217848"/>
          </a:xfrm>
          <a:prstGeom prst="rect">
            <a:avLst/>
          </a:prstGeom>
          <a:noFill/>
          <a:ln>
            <a:noFill/>
          </a:ln>
        </p:spPr>
      </p:pic>
      <p:sp>
        <p:nvSpPr>
          <p:cNvPr id="111" name="Google Shape;111;g3f5dde59938_0_0"/>
          <p:cNvSpPr/>
          <p:nvPr/>
        </p:nvSpPr>
        <p:spPr>
          <a:xfrm>
            <a:off x="636803" y="847300"/>
            <a:ext cx="2994600" cy="2005200"/>
          </a:xfrm>
          <a:prstGeom prst="wedgeEllipseCallout">
            <a:avLst>
              <a:gd name="adj1" fmla="val -34656"/>
              <a:gd name="adj2" fmla="val 56682"/>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900" b="1" i="1">
                <a:solidFill>
                  <a:schemeClr val="lt1"/>
                </a:solidFill>
              </a:rPr>
              <a:t>“The Food Pharmacy is my blessing place.”</a:t>
            </a:r>
            <a:endParaRPr sz="1900" b="1" i="1">
              <a:solidFill>
                <a:schemeClr val="lt1"/>
              </a:solidFill>
            </a:endParaRPr>
          </a:p>
        </p:txBody>
      </p:sp>
      <p:sp>
        <p:nvSpPr>
          <p:cNvPr id="112" name="Google Shape;112;g3f5dde59938_0_0"/>
          <p:cNvSpPr/>
          <p:nvPr/>
        </p:nvSpPr>
        <p:spPr>
          <a:xfrm>
            <a:off x="4655426" y="1551034"/>
            <a:ext cx="3831000" cy="1852500"/>
          </a:xfrm>
          <a:prstGeom prst="wedgeRoundRectCallout">
            <a:avLst>
              <a:gd name="adj1" fmla="val 37296"/>
              <a:gd name="adj2" fmla="val 65402"/>
              <a:gd name="adj3" fmla="val 0"/>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900" b="1" i="1">
                <a:solidFill>
                  <a:schemeClr val="lt1"/>
                </a:solidFill>
              </a:rPr>
              <a:t>“Coming to the Food Pharmacy has encouraged me to cook more and try new recipes that I have enjoyed!”</a:t>
            </a:r>
            <a:endParaRPr sz="1900" b="1" i="1">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1000"/>
                                        <p:tgtEl>
                                          <p:spTgt spid="10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1000"/>
                                        <p:tgtEl>
                                          <p:spTgt spid="1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7"/>
                                        </p:tgtEl>
                                        <p:attrNameLst>
                                          <p:attrName>style.visibility</p:attrName>
                                        </p:attrNameLst>
                                      </p:cBhvr>
                                      <p:to>
                                        <p:strVal val="visible"/>
                                      </p:to>
                                    </p:set>
                                    <p:animEffect transition="in" filter="fade">
                                      <p:cBhvr>
                                        <p:cTn id="22"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5"/>
          <p:cNvSpPr txBox="1">
            <a:spLocks noGrp="1"/>
          </p:cNvSpPr>
          <p:nvPr>
            <p:ph type="title"/>
          </p:nvPr>
        </p:nvSpPr>
        <p:spPr>
          <a:xfrm>
            <a:off x="796194" y="345025"/>
            <a:ext cx="10599600" cy="132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4400"/>
              <a:buFont typeface="Calibri"/>
              <a:buNone/>
            </a:pPr>
            <a:r>
              <a:rPr lang="en-US" sz="3800"/>
              <a:t>The Connection Between Food Insecurity and Health</a:t>
            </a:r>
            <a:endParaRPr sz="3800"/>
          </a:p>
        </p:txBody>
      </p:sp>
      <p:pic>
        <p:nvPicPr>
          <p:cNvPr id="118" name="Google Shape;118;p5"/>
          <p:cNvPicPr preferRelativeResize="0"/>
          <p:nvPr/>
        </p:nvPicPr>
        <p:blipFill rotWithShape="1">
          <a:blip r:embed="rId3">
            <a:alphaModFix/>
          </a:blip>
          <a:srcRect t="17992"/>
          <a:stretch/>
        </p:blipFill>
        <p:spPr>
          <a:xfrm>
            <a:off x="1867104" y="1212149"/>
            <a:ext cx="8848924" cy="456384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3f58ea6b2d5_0_73"/>
          <p:cNvSpPr txBox="1">
            <a:spLocks noGrp="1"/>
          </p:cNvSpPr>
          <p:nvPr>
            <p:ph type="title"/>
          </p:nvPr>
        </p:nvSpPr>
        <p:spPr>
          <a:xfrm>
            <a:off x="754144" y="385975"/>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4600"/>
              <a:t>What is “Food is Medicine”?</a:t>
            </a:r>
            <a:endParaRPr sz="4600"/>
          </a:p>
        </p:txBody>
      </p:sp>
      <p:sp>
        <p:nvSpPr>
          <p:cNvPr id="125" name="Google Shape;125;g3f58ea6b2d5_0_73"/>
          <p:cNvSpPr txBox="1">
            <a:spLocks noGrp="1"/>
          </p:cNvSpPr>
          <p:nvPr>
            <p:ph type="body" idx="1"/>
          </p:nvPr>
        </p:nvSpPr>
        <p:spPr>
          <a:xfrm>
            <a:off x="266075" y="1481417"/>
            <a:ext cx="5868000" cy="4041600"/>
          </a:xfrm>
          <a:prstGeom prst="rect">
            <a:avLst/>
          </a:prstGeom>
        </p:spPr>
        <p:txBody>
          <a:bodyPr spcFirstLastPara="1" wrap="square" lIns="91425" tIns="45700" rIns="91425" bIns="45700" anchor="t" anchorCtr="0">
            <a:noAutofit/>
          </a:bodyPr>
          <a:lstStyle/>
          <a:p>
            <a:pPr marL="0" lvl="0" indent="0" algn="l" rtl="0">
              <a:lnSpc>
                <a:spcPct val="100000"/>
              </a:lnSpc>
              <a:spcBef>
                <a:spcPts val="1200"/>
              </a:spcBef>
              <a:spcAft>
                <a:spcPts val="0"/>
              </a:spcAft>
              <a:buNone/>
            </a:pPr>
            <a:r>
              <a:rPr lang="en-US" sz="2400" b="1"/>
              <a:t>Food is Medicine Interventions:</a:t>
            </a:r>
            <a:endParaRPr sz="2400" b="1"/>
          </a:p>
          <a:p>
            <a:pPr marL="457200" lvl="0" indent="-381000" algn="l" rtl="0">
              <a:lnSpc>
                <a:spcPct val="100000"/>
              </a:lnSpc>
              <a:spcBef>
                <a:spcPts val="1200"/>
              </a:spcBef>
              <a:spcAft>
                <a:spcPts val="0"/>
              </a:spcAft>
              <a:buSzPts val="2400"/>
              <a:buChar char="•"/>
            </a:pPr>
            <a:r>
              <a:rPr lang="en-US" sz="2400"/>
              <a:t> include a</a:t>
            </a:r>
            <a:r>
              <a:rPr lang="en-US" sz="2400" b="1" i="1">
                <a:solidFill>
                  <a:srgbClr val="4C1130"/>
                </a:solidFill>
              </a:rPr>
              <a:t> </a:t>
            </a:r>
            <a:r>
              <a:rPr lang="en-US" sz="2400" b="1" i="1">
                <a:solidFill>
                  <a:srgbClr val="741B47"/>
                </a:solidFill>
              </a:rPr>
              <a:t>spectrum of programs and services</a:t>
            </a:r>
            <a:r>
              <a:rPr lang="en-US" sz="2400"/>
              <a:t> that respond to the</a:t>
            </a:r>
            <a:r>
              <a:rPr lang="en-US" sz="2400" b="1" i="1">
                <a:solidFill>
                  <a:srgbClr val="741B47"/>
                </a:solidFill>
              </a:rPr>
              <a:t> critical link between nutrition and health.</a:t>
            </a:r>
            <a:endParaRPr sz="2400" b="1" i="1">
              <a:solidFill>
                <a:srgbClr val="741B47"/>
              </a:solidFill>
            </a:endParaRPr>
          </a:p>
          <a:p>
            <a:pPr marL="457200" lvl="0" indent="0" algn="l" rtl="0">
              <a:lnSpc>
                <a:spcPct val="100000"/>
              </a:lnSpc>
              <a:spcBef>
                <a:spcPts val="1200"/>
              </a:spcBef>
              <a:spcAft>
                <a:spcPts val="0"/>
              </a:spcAft>
              <a:buNone/>
            </a:pPr>
            <a:endParaRPr sz="900"/>
          </a:p>
          <a:p>
            <a:pPr marL="457200" lvl="0" indent="-381000" algn="l" rtl="0">
              <a:lnSpc>
                <a:spcPct val="100000"/>
              </a:lnSpc>
              <a:spcBef>
                <a:spcPts val="1200"/>
              </a:spcBef>
              <a:spcAft>
                <a:spcPts val="0"/>
              </a:spcAft>
              <a:buSzPts val="2400"/>
              <a:buChar char="•"/>
            </a:pPr>
            <a:r>
              <a:rPr lang="en-US" sz="2400"/>
              <a:t>include food that both:</a:t>
            </a:r>
            <a:endParaRPr sz="2400"/>
          </a:p>
          <a:p>
            <a:pPr marL="914400" lvl="1" indent="-381000" algn="l" rtl="0">
              <a:lnSpc>
                <a:spcPct val="100000"/>
              </a:lnSpc>
              <a:spcBef>
                <a:spcPts val="0"/>
              </a:spcBef>
              <a:spcAft>
                <a:spcPts val="0"/>
              </a:spcAft>
              <a:buSzPts val="2400"/>
              <a:buChar char="–"/>
            </a:pPr>
            <a:r>
              <a:rPr lang="en-US" sz="2400" b="1" i="1">
                <a:solidFill>
                  <a:srgbClr val="741B47"/>
                </a:solidFill>
              </a:rPr>
              <a:t>supports health</a:t>
            </a:r>
            <a:r>
              <a:rPr lang="en-US" sz="2400"/>
              <a:t>, such as medically tailored meals (MTMs) or groceries (MTGs), and</a:t>
            </a:r>
            <a:endParaRPr sz="2400"/>
          </a:p>
          <a:p>
            <a:pPr marL="914400" lvl="1" indent="-381000" algn="l" rtl="0">
              <a:lnSpc>
                <a:spcPct val="100000"/>
              </a:lnSpc>
              <a:spcBef>
                <a:spcPts val="0"/>
              </a:spcBef>
              <a:spcAft>
                <a:spcPts val="0"/>
              </a:spcAft>
              <a:buSzPts val="2400"/>
              <a:buChar char="–"/>
            </a:pPr>
            <a:r>
              <a:rPr lang="en-US" sz="2400"/>
              <a:t>Has a </a:t>
            </a:r>
            <a:r>
              <a:rPr lang="en-US" sz="2400" b="1" i="1">
                <a:solidFill>
                  <a:srgbClr val="741B47"/>
                </a:solidFill>
              </a:rPr>
              <a:t>nexus to the healthcare system</a:t>
            </a:r>
            <a:r>
              <a:rPr lang="en-US" sz="2400"/>
              <a:t>.</a:t>
            </a:r>
            <a:endParaRPr sz="2400">
              <a:latin typeface="Arial"/>
              <a:ea typeface="Arial"/>
              <a:cs typeface="Arial"/>
              <a:sym typeface="Arial"/>
            </a:endParaRPr>
          </a:p>
          <a:p>
            <a:pPr marL="0" lvl="0" indent="0" algn="l" rtl="0">
              <a:spcBef>
                <a:spcPts val="1200"/>
              </a:spcBef>
              <a:spcAft>
                <a:spcPts val="0"/>
              </a:spcAft>
              <a:buNone/>
            </a:pPr>
            <a:endParaRPr/>
          </a:p>
        </p:txBody>
      </p:sp>
      <p:pic>
        <p:nvPicPr>
          <p:cNvPr id="126" name="Google Shape;126;g3f58ea6b2d5_0_73"/>
          <p:cNvPicPr preferRelativeResize="0"/>
          <p:nvPr/>
        </p:nvPicPr>
        <p:blipFill>
          <a:blip r:embed="rId3">
            <a:alphaModFix/>
          </a:blip>
          <a:stretch>
            <a:fillRect/>
          </a:stretch>
        </p:blipFill>
        <p:spPr>
          <a:xfrm>
            <a:off x="6817325" y="2329552"/>
            <a:ext cx="4947850" cy="2766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3f58ea6b2d5_0_45"/>
          <p:cNvSpPr txBox="1">
            <a:spLocks noGrp="1"/>
          </p:cNvSpPr>
          <p:nvPr>
            <p:ph type="title"/>
          </p:nvPr>
        </p:nvSpPr>
        <p:spPr>
          <a:xfrm>
            <a:off x="796200" y="267500"/>
            <a:ext cx="10599600" cy="944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4400"/>
              <a:buFont typeface="Calibri"/>
              <a:buNone/>
            </a:pPr>
            <a:r>
              <a:rPr lang="en-US"/>
              <a:t>Federation of Virginia Food Banks</a:t>
            </a:r>
            <a:endParaRPr/>
          </a:p>
          <a:p>
            <a:pPr marL="0" lvl="0" indent="0" algn="ctr" rtl="0">
              <a:spcBef>
                <a:spcPts val="0"/>
              </a:spcBef>
              <a:spcAft>
                <a:spcPts val="0"/>
              </a:spcAft>
              <a:buClr>
                <a:schemeClr val="dk1"/>
              </a:buClr>
              <a:buSzPts val="4400"/>
              <a:buFont typeface="Calibri"/>
              <a:buNone/>
            </a:pPr>
            <a:endParaRPr/>
          </a:p>
        </p:txBody>
      </p:sp>
      <p:sp>
        <p:nvSpPr>
          <p:cNvPr id="133" name="Google Shape;133;g3f58ea6b2d5_0_45"/>
          <p:cNvSpPr txBox="1">
            <a:spLocks noGrp="1"/>
          </p:cNvSpPr>
          <p:nvPr>
            <p:ph type="body" idx="1"/>
          </p:nvPr>
        </p:nvSpPr>
        <p:spPr>
          <a:xfrm>
            <a:off x="215044" y="1212200"/>
            <a:ext cx="11620800" cy="4045800"/>
          </a:xfrm>
          <a:prstGeom prst="rect">
            <a:avLst/>
          </a:prstGeom>
          <a:noFill/>
        </p:spPr>
        <p:txBody>
          <a:bodyPr spcFirstLastPara="1" wrap="square" lIns="91425" tIns="45700" rIns="91425" bIns="45700" anchor="t" anchorCtr="0">
            <a:noAutofit/>
          </a:bodyPr>
          <a:lstStyle/>
          <a:p>
            <a:pPr marL="0" lvl="0" indent="0" algn="l" rtl="0">
              <a:spcBef>
                <a:spcPts val="640"/>
              </a:spcBef>
              <a:spcAft>
                <a:spcPts val="0"/>
              </a:spcAft>
              <a:buNone/>
            </a:pPr>
            <a:r>
              <a:rPr lang="en-US" sz="2400" b="1">
                <a:solidFill>
                  <a:srgbClr val="741B47"/>
                </a:solidFill>
              </a:rPr>
              <a:t>Mission​</a:t>
            </a:r>
            <a:endParaRPr sz="2400" b="1">
              <a:solidFill>
                <a:srgbClr val="741B47"/>
              </a:solidFill>
            </a:endParaRPr>
          </a:p>
          <a:p>
            <a:pPr marL="0" lvl="0" indent="0" algn="l" rtl="0">
              <a:lnSpc>
                <a:spcPct val="115000"/>
              </a:lnSpc>
              <a:spcBef>
                <a:spcPts val="0"/>
              </a:spcBef>
              <a:spcAft>
                <a:spcPts val="0"/>
              </a:spcAft>
              <a:buClr>
                <a:schemeClr val="dk1"/>
              </a:buClr>
              <a:buSzPts val="1100"/>
              <a:buFont typeface="Arial"/>
              <a:buNone/>
            </a:pPr>
            <a:r>
              <a:rPr lang="en-US" sz="2300"/>
              <a:t>Facilitate statewide collaboration among Virginia’s 7 food banks, community partners, and neighbors to improve nutrition security and empower strong, healthy communities.​</a:t>
            </a:r>
            <a:endParaRPr sz="2300"/>
          </a:p>
          <a:p>
            <a:pPr marL="0" lvl="0" indent="0" algn="l" rtl="0">
              <a:lnSpc>
                <a:spcPct val="115000"/>
              </a:lnSpc>
              <a:spcBef>
                <a:spcPts val="0"/>
              </a:spcBef>
              <a:spcAft>
                <a:spcPts val="0"/>
              </a:spcAft>
              <a:buClr>
                <a:schemeClr val="dk1"/>
              </a:buClr>
              <a:buSzPts val="1100"/>
              <a:buFont typeface="Arial"/>
              <a:buNone/>
            </a:pPr>
            <a:r>
              <a:rPr lang="en-US" sz="2200"/>
              <a:t>​</a:t>
            </a:r>
            <a:endParaRPr sz="2200"/>
          </a:p>
          <a:p>
            <a:pPr marL="0" lvl="0" indent="0" algn="l" rtl="0">
              <a:lnSpc>
                <a:spcPct val="115000"/>
              </a:lnSpc>
              <a:spcBef>
                <a:spcPts val="0"/>
              </a:spcBef>
              <a:spcAft>
                <a:spcPts val="0"/>
              </a:spcAft>
              <a:buClr>
                <a:schemeClr val="dk1"/>
              </a:buClr>
              <a:buSzPts val="1100"/>
              <a:buFont typeface="Arial"/>
              <a:buNone/>
            </a:pPr>
            <a:r>
              <a:rPr lang="en-US" sz="2400" b="1">
                <a:solidFill>
                  <a:srgbClr val="741B47"/>
                </a:solidFill>
              </a:rPr>
              <a:t>Vision</a:t>
            </a:r>
            <a:r>
              <a:rPr lang="en-US" sz="2200" b="1">
                <a:solidFill>
                  <a:srgbClr val="741B47"/>
                </a:solidFill>
              </a:rPr>
              <a:t>​</a:t>
            </a:r>
            <a:endParaRPr sz="2200" b="1">
              <a:solidFill>
                <a:srgbClr val="741B47"/>
              </a:solidFill>
            </a:endParaRPr>
          </a:p>
          <a:p>
            <a:pPr marL="0" lvl="0" indent="0" algn="l" rtl="0">
              <a:lnSpc>
                <a:spcPct val="115000"/>
              </a:lnSpc>
              <a:spcBef>
                <a:spcPts val="0"/>
              </a:spcBef>
              <a:spcAft>
                <a:spcPts val="0"/>
              </a:spcAft>
              <a:buClr>
                <a:schemeClr val="dk1"/>
              </a:buClr>
              <a:buSzPts val="1100"/>
              <a:buFont typeface="Arial"/>
              <a:buNone/>
            </a:pPr>
            <a:r>
              <a:rPr lang="en-US" sz="2300"/>
              <a:t>A healthier, food secure Virginia</a:t>
            </a:r>
            <a:r>
              <a:rPr lang="en-US" sz="2300" b="1">
                <a:solidFill>
                  <a:srgbClr val="741B47"/>
                </a:solidFill>
              </a:rPr>
              <a:t>.​</a:t>
            </a:r>
            <a:endParaRPr sz="2300"/>
          </a:p>
          <a:p>
            <a:pPr marL="0" lvl="0" indent="0" algn="l" rtl="0">
              <a:lnSpc>
                <a:spcPct val="115000"/>
              </a:lnSpc>
              <a:spcBef>
                <a:spcPts val="0"/>
              </a:spcBef>
              <a:spcAft>
                <a:spcPts val="0"/>
              </a:spcAft>
              <a:buClr>
                <a:schemeClr val="dk1"/>
              </a:buClr>
              <a:buSzPts val="1100"/>
              <a:buFont typeface="Arial"/>
              <a:buNone/>
            </a:pPr>
            <a:r>
              <a:rPr lang="en-US" sz="2200" b="1"/>
              <a:t>​</a:t>
            </a:r>
            <a:endParaRPr sz="2200" b="1"/>
          </a:p>
          <a:p>
            <a:pPr marL="0" lvl="0" indent="0" algn="l" rtl="0">
              <a:lnSpc>
                <a:spcPct val="115000"/>
              </a:lnSpc>
              <a:spcBef>
                <a:spcPts val="0"/>
              </a:spcBef>
              <a:spcAft>
                <a:spcPts val="0"/>
              </a:spcAft>
              <a:buClr>
                <a:schemeClr val="dk1"/>
              </a:buClr>
              <a:buSzPts val="1100"/>
              <a:buFont typeface="Arial"/>
              <a:buNone/>
            </a:pPr>
            <a:r>
              <a:rPr lang="en-US" sz="2400" b="1">
                <a:solidFill>
                  <a:srgbClr val="741B47"/>
                </a:solidFill>
              </a:rPr>
              <a:t>Impact​  </a:t>
            </a:r>
            <a:endParaRPr sz="2200" b="1"/>
          </a:p>
          <a:p>
            <a:pPr marL="673100" lvl="0" indent="-374650" algn="l" rtl="0">
              <a:lnSpc>
                <a:spcPct val="115000"/>
              </a:lnSpc>
              <a:spcBef>
                <a:spcPts val="0"/>
              </a:spcBef>
              <a:spcAft>
                <a:spcPts val="0"/>
              </a:spcAft>
              <a:buSzPts val="2300"/>
              <a:buFont typeface="Calibri"/>
              <a:buChar char="●"/>
            </a:pPr>
            <a:r>
              <a:rPr lang="en-US" sz="2300"/>
              <a:t>700,000+ individuals served annually​</a:t>
            </a:r>
            <a:endParaRPr sz="2300"/>
          </a:p>
          <a:p>
            <a:pPr marL="673100" lvl="0" indent="-374650" algn="l" rtl="0">
              <a:lnSpc>
                <a:spcPct val="115000"/>
              </a:lnSpc>
              <a:spcBef>
                <a:spcPts val="0"/>
              </a:spcBef>
              <a:spcAft>
                <a:spcPts val="0"/>
              </a:spcAft>
              <a:buSzPts val="2300"/>
              <a:buFont typeface="Calibri"/>
              <a:buChar char="●"/>
            </a:pPr>
            <a:r>
              <a:rPr lang="en-US" sz="2300"/>
              <a:t>Through 2,000+ local distributing partners ​</a:t>
            </a:r>
            <a:endParaRPr sz="2300"/>
          </a:p>
          <a:p>
            <a:pPr marL="673100" lvl="0" indent="-374650" algn="l" rtl="0">
              <a:lnSpc>
                <a:spcPct val="115000"/>
              </a:lnSpc>
              <a:spcBef>
                <a:spcPts val="0"/>
              </a:spcBef>
              <a:spcAft>
                <a:spcPts val="0"/>
              </a:spcAft>
              <a:buSzPts val="2300"/>
              <a:buFont typeface="Calibri"/>
              <a:buChar char="●"/>
            </a:pPr>
            <a:r>
              <a:rPr lang="en-US" sz="2300"/>
              <a:t>Reaching 100% of Virginia zip codes</a:t>
            </a:r>
            <a:endParaRPr sz="2300"/>
          </a:p>
          <a:p>
            <a:pPr marL="0" lvl="0" indent="0" algn="l" rtl="0">
              <a:spcBef>
                <a:spcPts val="640"/>
              </a:spcBef>
              <a:spcAft>
                <a:spcPts val="0"/>
              </a:spcAft>
              <a:buNone/>
            </a:pPr>
            <a:endParaRPr/>
          </a:p>
        </p:txBody>
      </p:sp>
      <p:sp>
        <p:nvSpPr>
          <p:cNvPr id="134" name="Google Shape;134;g3f58ea6b2d5_0_45"/>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  </a:t>
            </a:r>
            <a:endParaRPr/>
          </a:p>
        </p:txBody>
      </p:sp>
      <p:pic>
        <p:nvPicPr>
          <p:cNvPr id="135" name="Google Shape;135;g3f58ea6b2d5_0_45"/>
          <p:cNvPicPr preferRelativeResize="0"/>
          <p:nvPr/>
        </p:nvPicPr>
        <p:blipFill rotWithShape="1">
          <a:blip r:embed="rId3">
            <a:alphaModFix/>
          </a:blip>
          <a:srcRect t="3652"/>
          <a:stretch/>
        </p:blipFill>
        <p:spPr>
          <a:xfrm>
            <a:off x="5939875" y="2734465"/>
            <a:ext cx="5994750" cy="278681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3f86fc6da55_0_367"/>
          <p:cNvSpPr txBox="1">
            <a:spLocks noGrp="1"/>
          </p:cNvSpPr>
          <p:nvPr>
            <p:ph type="title"/>
          </p:nvPr>
        </p:nvSpPr>
        <p:spPr>
          <a:xfrm>
            <a:off x="754144" y="365125"/>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4200"/>
              <a:t>Federation Food is Medicine Strategy</a:t>
            </a:r>
            <a:endParaRPr sz="4200"/>
          </a:p>
        </p:txBody>
      </p:sp>
      <p:pic>
        <p:nvPicPr>
          <p:cNvPr id="142" name="Google Shape;142;g3f86fc6da55_0_367"/>
          <p:cNvPicPr preferRelativeResize="0"/>
          <p:nvPr/>
        </p:nvPicPr>
        <p:blipFill>
          <a:blip r:embed="rId3">
            <a:alphaModFix/>
          </a:blip>
          <a:stretch>
            <a:fillRect/>
          </a:stretch>
        </p:blipFill>
        <p:spPr>
          <a:xfrm>
            <a:off x="996950" y="1300296"/>
            <a:ext cx="10599601" cy="45221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3f86fc6da55_0_270"/>
          <p:cNvSpPr txBox="1">
            <a:spLocks noGrp="1"/>
          </p:cNvSpPr>
          <p:nvPr>
            <p:ph type="title"/>
          </p:nvPr>
        </p:nvSpPr>
        <p:spPr>
          <a:xfrm>
            <a:off x="796200" y="281750"/>
            <a:ext cx="11009100" cy="77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Food is Medicine Pyramid - Food Bank Offerings</a:t>
            </a:r>
            <a:endParaRPr/>
          </a:p>
        </p:txBody>
      </p:sp>
      <p:pic>
        <p:nvPicPr>
          <p:cNvPr id="149" name="Google Shape;149;g3f86fc6da55_0_270"/>
          <p:cNvPicPr preferRelativeResize="0"/>
          <p:nvPr/>
        </p:nvPicPr>
        <p:blipFill rotWithShape="1">
          <a:blip r:embed="rId3">
            <a:alphaModFix/>
          </a:blip>
          <a:srcRect/>
          <a:stretch/>
        </p:blipFill>
        <p:spPr>
          <a:xfrm>
            <a:off x="471650" y="1112570"/>
            <a:ext cx="8358000" cy="4632868"/>
          </a:xfrm>
          <a:prstGeom prst="rect">
            <a:avLst/>
          </a:prstGeom>
          <a:noFill/>
          <a:ln>
            <a:noFill/>
          </a:ln>
        </p:spPr>
      </p:pic>
      <p:sp>
        <p:nvSpPr>
          <p:cNvPr id="150" name="Google Shape;150;g3f86fc6da55_0_270"/>
          <p:cNvSpPr txBox="1"/>
          <p:nvPr/>
        </p:nvSpPr>
        <p:spPr>
          <a:xfrm>
            <a:off x="6592701" y="1649582"/>
            <a:ext cx="5142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Piloting - available in some regions</a:t>
            </a:r>
            <a:endParaRPr b="1"/>
          </a:p>
        </p:txBody>
      </p:sp>
      <p:sp>
        <p:nvSpPr>
          <p:cNvPr id="151" name="Google Shape;151;g3f86fc6da55_0_270"/>
          <p:cNvSpPr txBox="1"/>
          <p:nvPr/>
        </p:nvSpPr>
        <p:spPr>
          <a:xfrm>
            <a:off x="7199464" y="2467013"/>
            <a:ext cx="4769700" cy="6465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800" b="1">
                <a:solidFill>
                  <a:schemeClr val="dk1"/>
                </a:solidFill>
                <a:latin typeface="Calibri"/>
                <a:ea typeface="Calibri"/>
                <a:cs typeface="Calibri"/>
                <a:sym typeface="Calibri"/>
              </a:rPr>
              <a:t>Piloting - available in some regions now and through RHTP Pilot 2026 &amp; HRSN ENS</a:t>
            </a:r>
            <a:endParaRPr b="1"/>
          </a:p>
        </p:txBody>
      </p:sp>
      <p:sp>
        <p:nvSpPr>
          <p:cNvPr id="152" name="Google Shape;152;g3f86fc6da55_0_270"/>
          <p:cNvSpPr txBox="1"/>
          <p:nvPr/>
        </p:nvSpPr>
        <p:spPr>
          <a:xfrm>
            <a:off x="7826364" y="3448738"/>
            <a:ext cx="2449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Offering Across State</a:t>
            </a:r>
            <a:endParaRPr b="1"/>
          </a:p>
        </p:txBody>
      </p:sp>
      <p:sp>
        <p:nvSpPr>
          <p:cNvPr id="153" name="Google Shape;153;g3f86fc6da55_0_270"/>
          <p:cNvSpPr txBox="1"/>
          <p:nvPr/>
        </p:nvSpPr>
        <p:spPr>
          <a:xfrm>
            <a:off x="8527236" y="4370938"/>
            <a:ext cx="2312400" cy="369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800" b="1">
                <a:solidFill>
                  <a:schemeClr val="dk1"/>
                </a:solidFill>
                <a:latin typeface="Calibri"/>
                <a:ea typeface="Calibri"/>
                <a:cs typeface="Calibri"/>
                <a:sym typeface="Calibri"/>
              </a:rPr>
              <a:t>Offering Across State</a:t>
            </a:r>
            <a:endParaRPr sz="1800" b="1">
              <a:solidFill>
                <a:schemeClr val="dk1"/>
              </a:solidFill>
              <a:latin typeface="Calibri"/>
              <a:ea typeface="Calibri"/>
              <a:cs typeface="Calibri"/>
              <a:sym typeface="Calibri"/>
            </a:endParaRPr>
          </a:p>
        </p:txBody>
      </p:sp>
      <p:sp>
        <p:nvSpPr>
          <p:cNvPr id="154" name="Google Shape;154;g3f86fc6da55_0_270"/>
          <p:cNvSpPr txBox="1"/>
          <p:nvPr/>
        </p:nvSpPr>
        <p:spPr>
          <a:xfrm>
            <a:off x="9218664" y="5247900"/>
            <a:ext cx="2312400" cy="369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800" b="1">
                <a:solidFill>
                  <a:schemeClr val="dk1"/>
                </a:solidFill>
                <a:latin typeface="Calibri"/>
                <a:ea typeface="Calibri"/>
                <a:cs typeface="Calibri"/>
                <a:sym typeface="Calibri"/>
              </a:rPr>
              <a:t>Offering Across State</a:t>
            </a:r>
            <a:endParaRPr sz="1800" b="1">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3f86fc6da55_0_385"/>
          <p:cNvSpPr txBox="1">
            <a:spLocks noGrp="1"/>
          </p:cNvSpPr>
          <p:nvPr>
            <p:ph type="title"/>
          </p:nvPr>
        </p:nvSpPr>
        <p:spPr>
          <a:xfrm>
            <a:off x="754144" y="365125"/>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Existing Food Bank + CHC Partnerships</a:t>
            </a:r>
            <a:endParaRPr/>
          </a:p>
        </p:txBody>
      </p:sp>
      <p:sp>
        <p:nvSpPr>
          <p:cNvPr id="161" name="Google Shape;161;g3f86fc6da55_0_385"/>
          <p:cNvSpPr txBox="1">
            <a:spLocks noGrp="1"/>
          </p:cNvSpPr>
          <p:nvPr>
            <p:ph type="body" idx="1"/>
          </p:nvPr>
        </p:nvSpPr>
        <p:spPr>
          <a:xfrm>
            <a:off x="837725" y="1812300"/>
            <a:ext cx="5261100" cy="3233400"/>
          </a:xfrm>
          <a:prstGeom prst="rect">
            <a:avLst/>
          </a:prstGeom>
          <a:ln w="76200" cap="flat" cmpd="sng">
            <a:solidFill>
              <a:srgbClr val="741B47"/>
            </a:solidFill>
            <a:prstDash val="solid"/>
            <a:round/>
            <a:headEnd type="none" w="sm" len="sm"/>
            <a:tailEnd type="none" w="sm" len="sm"/>
          </a:ln>
        </p:spPr>
        <p:txBody>
          <a:bodyPr spcFirstLastPara="1" wrap="square" lIns="91425" tIns="45700" rIns="91425" bIns="45700" anchor="t" anchorCtr="0">
            <a:noAutofit/>
          </a:bodyPr>
          <a:lstStyle/>
          <a:p>
            <a:pPr marL="457200" lvl="0" indent="-381000" algn="l" rtl="0">
              <a:lnSpc>
                <a:spcPct val="100000"/>
              </a:lnSpc>
              <a:spcBef>
                <a:spcPts val="0"/>
              </a:spcBef>
              <a:spcAft>
                <a:spcPts val="0"/>
              </a:spcAft>
              <a:buSzPts val="2400"/>
              <a:buChar char="•"/>
            </a:pPr>
            <a:r>
              <a:rPr lang="en-US" sz="2400"/>
              <a:t>Blue Ridge Medical Center</a:t>
            </a:r>
            <a:endParaRPr sz="2400"/>
          </a:p>
          <a:p>
            <a:pPr marL="457200" lvl="0" indent="-381000" algn="l" rtl="0">
              <a:lnSpc>
                <a:spcPct val="100000"/>
              </a:lnSpc>
              <a:spcBef>
                <a:spcPts val="0"/>
              </a:spcBef>
              <a:spcAft>
                <a:spcPts val="0"/>
              </a:spcAft>
              <a:buSzPts val="2400"/>
              <a:buChar char="•"/>
            </a:pPr>
            <a:r>
              <a:rPr lang="en-US" sz="2400"/>
              <a:t>Capital Area Health Network</a:t>
            </a:r>
            <a:endParaRPr sz="2400"/>
          </a:p>
          <a:p>
            <a:pPr marL="457200" lvl="0" indent="-381000" algn="l" rtl="0">
              <a:lnSpc>
                <a:spcPct val="100000"/>
              </a:lnSpc>
              <a:spcBef>
                <a:spcPts val="0"/>
              </a:spcBef>
              <a:spcAft>
                <a:spcPts val="0"/>
              </a:spcAft>
              <a:buSzPts val="2400"/>
              <a:buChar char="•"/>
            </a:pPr>
            <a:r>
              <a:rPr lang="en-US" sz="2400"/>
              <a:t>Clinch River Health Services</a:t>
            </a:r>
            <a:endParaRPr sz="2400"/>
          </a:p>
          <a:p>
            <a:pPr marL="457200" lvl="0" indent="-381000" algn="l" rtl="0">
              <a:lnSpc>
                <a:spcPct val="100000"/>
              </a:lnSpc>
              <a:spcBef>
                <a:spcPts val="0"/>
              </a:spcBef>
              <a:spcAft>
                <a:spcPts val="0"/>
              </a:spcAft>
              <a:buSzPts val="2400"/>
              <a:buChar char="•"/>
            </a:pPr>
            <a:r>
              <a:rPr lang="en-US" sz="2400"/>
              <a:t>CVHS (5 sites)</a:t>
            </a:r>
            <a:endParaRPr sz="2400"/>
          </a:p>
          <a:p>
            <a:pPr marL="457200" lvl="0" indent="-381000" algn="l" rtl="0">
              <a:spcBef>
                <a:spcPts val="0"/>
              </a:spcBef>
              <a:spcAft>
                <a:spcPts val="0"/>
              </a:spcAft>
              <a:buSzPts val="2400"/>
              <a:buChar char="•"/>
            </a:pPr>
            <a:r>
              <a:rPr lang="en-US" sz="2400"/>
              <a:t>Healthy Communities Health Center: Stone Port</a:t>
            </a:r>
            <a:endParaRPr sz="2400"/>
          </a:p>
          <a:p>
            <a:pPr marL="457200" lvl="0" indent="-381000" algn="l" rtl="0">
              <a:spcBef>
                <a:spcPts val="0"/>
              </a:spcBef>
              <a:spcAft>
                <a:spcPts val="0"/>
              </a:spcAft>
              <a:buSzPts val="2400"/>
              <a:buChar char="•"/>
            </a:pPr>
            <a:r>
              <a:rPr lang="en-US" sz="2400"/>
              <a:t>Johnson Health Center (2 sites)</a:t>
            </a:r>
            <a:endParaRPr sz="2400"/>
          </a:p>
          <a:p>
            <a:pPr marL="457200" lvl="0" indent="-381000" algn="l" rtl="0">
              <a:lnSpc>
                <a:spcPct val="100000"/>
              </a:lnSpc>
              <a:spcBef>
                <a:spcPts val="0"/>
              </a:spcBef>
              <a:spcAft>
                <a:spcPts val="0"/>
              </a:spcAft>
              <a:buSzPts val="2400"/>
              <a:buChar char="•"/>
            </a:pPr>
            <a:r>
              <a:rPr lang="en-US" sz="2400"/>
              <a:t>Tri-Area Community Health</a:t>
            </a:r>
            <a:endParaRPr sz="2200"/>
          </a:p>
        </p:txBody>
      </p:sp>
      <p:sp>
        <p:nvSpPr>
          <p:cNvPr id="162" name="Google Shape;162;g3f86fc6da55_0_385"/>
          <p:cNvSpPr txBox="1"/>
          <p:nvPr/>
        </p:nvSpPr>
        <p:spPr>
          <a:xfrm>
            <a:off x="6562550" y="1748848"/>
            <a:ext cx="5066700" cy="3360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2400" b="1">
                <a:solidFill>
                  <a:schemeClr val="dk1"/>
                </a:solidFill>
                <a:latin typeface="Calibri"/>
                <a:ea typeface="Calibri"/>
                <a:cs typeface="Calibri"/>
                <a:sym typeface="Calibri"/>
              </a:rPr>
              <a:t>Aligned Goals and Connected Care</a:t>
            </a:r>
            <a:endParaRPr sz="2400" b="1">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2400" b="1">
              <a:solidFill>
                <a:srgbClr val="741B47"/>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2400">
                <a:solidFill>
                  <a:schemeClr val="dk1"/>
                </a:solidFill>
                <a:latin typeface="Calibri"/>
                <a:ea typeface="Calibri"/>
                <a:cs typeface="Calibri"/>
                <a:sym typeface="Calibri"/>
              </a:rPr>
              <a:t>Our Food Pharmacy programs brings together CHC clinicians, food banks, and community resources to treat the whole person, not just their symptoms, </a:t>
            </a:r>
            <a:r>
              <a:rPr lang="en-US" sz="2400" b="1" i="1">
                <a:solidFill>
                  <a:srgbClr val="741B47"/>
                </a:solidFill>
                <a:latin typeface="Calibri"/>
                <a:ea typeface="Calibri"/>
                <a:cs typeface="Calibri"/>
                <a:sym typeface="Calibri"/>
              </a:rPr>
              <a:t>making healthy food a central part of healthcare</a:t>
            </a:r>
            <a:r>
              <a:rPr lang="en-US"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22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3f58ea6b2d5_0_84"/>
          <p:cNvSpPr txBox="1">
            <a:spLocks noGrp="1"/>
          </p:cNvSpPr>
          <p:nvPr>
            <p:ph type="title"/>
          </p:nvPr>
        </p:nvSpPr>
        <p:spPr>
          <a:xfrm>
            <a:off x="796194" y="379225"/>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Food Pharmacy Overview</a:t>
            </a:r>
            <a:endParaRPr/>
          </a:p>
        </p:txBody>
      </p:sp>
      <p:sp>
        <p:nvSpPr>
          <p:cNvPr id="169" name="Google Shape;169;g3f58ea6b2d5_0_84"/>
          <p:cNvSpPr txBox="1"/>
          <p:nvPr/>
        </p:nvSpPr>
        <p:spPr>
          <a:xfrm>
            <a:off x="8982050" y="2368688"/>
            <a:ext cx="3000000" cy="2216400"/>
          </a:xfrm>
          <a:prstGeom prst="rect">
            <a:avLst/>
          </a:prstGeom>
          <a:noFill/>
          <a:ln w="28575" cap="flat" cmpd="sng">
            <a:solidFill>
              <a:schemeClr val="accent2"/>
            </a:solidFill>
            <a:prstDash val="solid"/>
            <a:round/>
            <a:headEnd type="none" w="sm" len="sm"/>
            <a:tailEnd type="none" w="sm" len="sm"/>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US" sz="2200" b="1">
                <a:solidFill>
                  <a:schemeClr val="dk1"/>
                </a:solidFill>
                <a:latin typeface="Calibri"/>
                <a:ea typeface="Calibri"/>
                <a:cs typeface="Calibri"/>
                <a:sym typeface="Calibri"/>
              </a:rPr>
              <a:t>Across VA Food Banks:</a:t>
            </a:r>
            <a:endParaRPr sz="2200" b="1">
              <a:solidFill>
                <a:schemeClr val="dk1"/>
              </a:solidFill>
              <a:latin typeface="Calibri"/>
              <a:ea typeface="Calibri"/>
              <a:cs typeface="Calibri"/>
              <a:sym typeface="Calibri"/>
            </a:endParaRPr>
          </a:p>
          <a:p>
            <a:pPr marL="0" lvl="0" indent="0" algn="ctr" rtl="0">
              <a:lnSpc>
                <a:spcPct val="100000"/>
              </a:lnSpc>
              <a:spcBef>
                <a:spcPts val="0"/>
              </a:spcBef>
              <a:spcAft>
                <a:spcPts val="0"/>
              </a:spcAft>
              <a:buNone/>
            </a:pPr>
            <a:endParaRPr sz="2200" b="1">
              <a:solidFill>
                <a:schemeClr val="dk1"/>
              </a:solidFill>
              <a:latin typeface="Calibri"/>
              <a:ea typeface="Calibri"/>
              <a:cs typeface="Calibri"/>
              <a:sym typeface="Calibri"/>
            </a:endParaRPr>
          </a:p>
          <a:p>
            <a:pPr marL="457200" lvl="0" indent="-368300" algn="l" rtl="0">
              <a:lnSpc>
                <a:spcPct val="100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102 clinic locations</a:t>
            </a:r>
            <a:endParaRPr sz="2200">
              <a:solidFill>
                <a:schemeClr val="dk1"/>
              </a:solidFill>
              <a:latin typeface="Calibri"/>
              <a:ea typeface="Calibri"/>
              <a:cs typeface="Calibri"/>
              <a:sym typeface="Calibri"/>
            </a:endParaRPr>
          </a:p>
          <a:p>
            <a:pPr marL="914400" lvl="1" indent="-368300" algn="l" rtl="0">
              <a:lnSpc>
                <a:spcPct val="100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11 CHC sites</a:t>
            </a:r>
            <a:endParaRPr sz="2200">
              <a:solidFill>
                <a:schemeClr val="dk1"/>
              </a:solidFill>
              <a:latin typeface="Calibri"/>
              <a:ea typeface="Calibri"/>
              <a:cs typeface="Calibri"/>
              <a:sym typeface="Calibri"/>
            </a:endParaRPr>
          </a:p>
          <a:p>
            <a:pPr marL="457200" lvl="0" indent="-368300" algn="l" rtl="0">
              <a:lnSpc>
                <a:spcPct val="100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50,000+ patient visits annually</a:t>
            </a:r>
            <a:endParaRPr sz="2200">
              <a:solidFill>
                <a:schemeClr val="dk1"/>
              </a:solidFill>
              <a:latin typeface="Calibri"/>
              <a:ea typeface="Calibri"/>
              <a:cs typeface="Calibri"/>
              <a:sym typeface="Calibri"/>
            </a:endParaRPr>
          </a:p>
        </p:txBody>
      </p:sp>
      <p:pic>
        <p:nvPicPr>
          <p:cNvPr id="170" name="Google Shape;170;g3f58ea6b2d5_0_84"/>
          <p:cNvPicPr preferRelativeResize="0"/>
          <p:nvPr/>
        </p:nvPicPr>
        <p:blipFill>
          <a:blip r:embed="rId3">
            <a:alphaModFix/>
          </a:blip>
          <a:stretch>
            <a:fillRect/>
          </a:stretch>
        </p:blipFill>
        <p:spPr>
          <a:xfrm>
            <a:off x="197550" y="1332113"/>
            <a:ext cx="8477324" cy="4289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3f5dde59938_0_18"/>
          <p:cNvSpPr txBox="1">
            <a:spLocks noGrp="1"/>
          </p:cNvSpPr>
          <p:nvPr>
            <p:ph type="title"/>
          </p:nvPr>
        </p:nvSpPr>
        <p:spPr>
          <a:xfrm>
            <a:off x="1216375" y="363875"/>
            <a:ext cx="10032900" cy="10341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Food Pharmacy: Win, Win, Win </a:t>
            </a:r>
            <a:endParaRPr/>
          </a:p>
        </p:txBody>
      </p:sp>
      <p:grpSp>
        <p:nvGrpSpPr>
          <p:cNvPr id="177" name="Google Shape;177;g3f5dde59938_0_18"/>
          <p:cNvGrpSpPr/>
          <p:nvPr/>
        </p:nvGrpSpPr>
        <p:grpSpPr>
          <a:xfrm>
            <a:off x="319570" y="1397975"/>
            <a:ext cx="11552855" cy="3851238"/>
            <a:chOff x="277520" y="1690825"/>
            <a:chExt cx="11552855" cy="3851238"/>
          </a:xfrm>
        </p:grpSpPr>
        <p:grpSp>
          <p:nvGrpSpPr>
            <p:cNvPr id="178" name="Google Shape;178;g3f5dde59938_0_18"/>
            <p:cNvGrpSpPr/>
            <p:nvPr/>
          </p:nvGrpSpPr>
          <p:grpSpPr>
            <a:xfrm>
              <a:off x="277520" y="2579532"/>
              <a:ext cx="3617246" cy="2962531"/>
              <a:chOff x="570395" y="2579532"/>
              <a:chExt cx="3617246" cy="2962531"/>
            </a:xfrm>
          </p:grpSpPr>
          <p:grpSp>
            <p:nvGrpSpPr>
              <p:cNvPr id="179" name="Google Shape;179;g3f5dde59938_0_18"/>
              <p:cNvGrpSpPr/>
              <p:nvPr/>
            </p:nvGrpSpPr>
            <p:grpSpPr>
              <a:xfrm>
                <a:off x="728311" y="2579532"/>
                <a:ext cx="3459330" cy="2962531"/>
                <a:chOff x="822960" y="2880360"/>
                <a:chExt cx="3420000" cy="2331600"/>
              </a:xfrm>
            </p:grpSpPr>
            <p:sp>
              <p:nvSpPr>
                <p:cNvPr id="180" name="Google Shape;180;g3f5dde59938_0_18"/>
                <p:cNvSpPr/>
                <p:nvPr/>
              </p:nvSpPr>
              <p:spPr>
                <a:xfrm>
                  <a:off x="822960" y="2880360"/>
                  <a:ext cx="3420000" cy="2331600"/>
                </a:xfrm>
                <a:prstGeom prst="rect">
                  <a:avLst/>
                </a:prstGeom>
                <a:solidFill>
                  <a:srgbClr val="FFFFFF"/>
                </a:solidFill>
                <a:ln w="16125" cap="flat" cmpd="sng">
                  <a:solidFill>
                    <a:srgbClr val="F1E7D2"/>
                  </a:solidFill>
                  <a:prstDash val="solid"/>
                  <a:round/>
                  <a:headEnd type="none" w="sm" len="sm"/>
                  <a:tailEnd type="none" w="sm" len="sm"/>
                </a:ln>
                <a:effectLst>
                  <a:outerShdw blurRad="129091" dist="48409" dir="8100000" algn="bl" rotWithShape="0">
                    <a:srgbClr val="000000">
                      <a:alpha val="18040"/>
                    </a:srgbClr>
                  </a:outerShdw>
                </a:effectLst>
              </p:spPr>
              <p:txBody>
                <a:bodyPr spcFirstLastPara="1" wrap="square" lIns="116175" tIns="58075" rIns="116175" bIns="58075" anchor="t" anchorCtr="0">
                  <a:noAutofit/>
                </a:bodyPr>
                <a:lstStyle/>
                <a:p>
                  <a:pPr marL="0" marR="0" lvl="0" indent="0" algn="l" rtl="0">
                    <a:spcBef>
                      <a:spcPts val="0"/>
                    </a:spcBef>
                    <a:spcAft>
                      <a:spcPts val="0"/>
                    </a:spcAft>
                    <a:buNone/>
                  </a:pPr>
                  <a:endParaRPr sz="2287">
                    <a:solidFill>
                      <a:schemeClr val="dk1"/>
                    </a:solidFill>
                    <a:latin typeface="Calibri"/>
                    <a:ea typeface="Calibri"/>
                    <a:cs typeface="Calibri"/>
                    <a:sym typeface="Calibri"/>
                  </a:endParaRPr>
                </a:p>
              </p:txBody>
            </p:sp>
            <p:sp>
              <p:nvSpPr>
                <p:cNvPr id="181" name="Google Shape;181;g3f5dde59938_0_18"/>
                <p:cNvSpPr/>
                <p:nvPr/>
              </p:nvSpPr>
              <p:spPr>
                <a:xfrm>
                  <a:off x="822960" y="2880360"/>
                  <a:ext cx="3420000" cy="82200"/>
                </a:xfrm>
                <a:prstGeom prst="rect">
                  <a:avLst/>
                </a:prstGeom>
                <a:solidFill>
                  <a:srgbClr val="A6CE39"/>
                </a:solidFill>
                <a:ln>
                  <a:noFill/>
                </a:ln>
              </p:spPr>
              <p:txBody>
                <a:bodyPr spcFirstLastPara="1" wrap="square" lIns="116175" tIns="58075" rIns="116175" bIns="58075" anchor="t" anchorCtr="0">
                  <a:noAutofit/>
                </a:bodyPr>
                <a:lstStyle/>
                <a:p>
                  <a:pPr marL="0" marR="0" lvl="0" indent="0" algn="l" rtl="0">
                    <a:spcBef>
                      <a:spcPts val="0"/>
                    </a:spcBef>
                    <a:spcAft>
                      <a:spcPts val="0"/>
                    </a:spcAft>
                    <a:buNone/>
                  </a:pPr>
                  <a:endParaRPr sz="2287">
                    <a:solidFill>
                      <a:schemeClr val="dk1"/>
                    </a:solidFill>
                    <a:latin typeface="Calibri"/>
                    <a:ea typeface="Calibri"/>
                    <a:cs typeface="Calibri"/>
                    <a:sym typeface="Calibri"/>
                  </a:endParaRPr>
                </a:p>
              </p:txBody>
            </p:sp>
          </p:grpSp>
          <p:sp>
            <p:nvSpPr>
              <p:cNvPr id="182" name="Google Shape;182;g3f5dde59938_0_18"/>
              <p:cNvSpPr txBox="1"/>
              <p:nvPr/>
            </p:nvSpPr>
            <p:spPr>
              <a:xfrm>
                <a:off x="570395" y="2714700"/>
                <a:ext cx="3420000" cy="2692200"/>
              </a:xfrm>
              <a:prstGeom prst="rect">
                <a:avLst/>
              </a:prstGeom>
              <a:noFill/>
              <a:ln>
                <a:noFill/>
              </a:ln>
            </p:spPr>
            <p:txBody>
              <a:bodyPr spcFirstLastPara="1" wrap="square" lIns="91425" tIns="91425" rIns="91425" bIns="91425" anchor="t" anchorCtr="0">
                <a:spAutoFit/>
              </a:bodyPr>
              <a:lstStyle/>
              <a:p>
                <a:pPr marL="558800" lvl="0" indent="-342900" algn="l" rtl="0">
                  <a:lnSpc>
                    <a:spcPct val="115000"/>
                  </a:lnSpc>
                  <a:spcBef>
                    <a:spcPts val="0"/>
                  </a:spcBef>
                  <a:spcAft>
                    <a:spcPts val="0"/>
                  </a:spcAft>
                  <a:buClr>
                    <a:schemeClr val="dk1"/>
                  </a:buClr>
                  <a:buSzPts val="1800"/>
                  <a:buFont typeface="Calibri"/>
                  <a:buChar char="●"/>
                </a:pPr>
                <a:r>
                  <a:rPr lang="en-US" sz="1800">
                    <a:solidFill>
                      <a:schemeClr val="dk1"/>
                    </a:solidFill>
                    <a:highlight>
                      <a:schemeClr val="lt1"/>
                    </a:highlight>
                    <a:latin typeface="Calibri"/>
                    <a:ea typeface="Calibri"/>
                    <a:cs typeface="Calibri"/>
                    <a:sym typeface="Calibri"/>
                  </a:rPr>
                  <a:t>Better adherence to treatment plans​</a:t>
                </a:r>
                <a:endParaRPr sz="1800">
                  <a:solidFill>
                    <a:schemeClr val="dk1"/>
                  </a:solidFill>
                  <a:highlight>
                    <a:schemeClr val="lt1"/>
                  </a:highlight>
                  <a:latin typeface="Calibri"/>
                  <a:ea typeface="Calibri"/>
                  <a:cs typeface="Calibri"/>
                  <a:sym typeface="Calibri"/>
                </a:endParaRPr>
              </a:p>
              <a:p>
                <a:pPr marL="558800" lvl="0" indent="-342900" algn="l" rtl="0">
                  <a:lnSpc>
                    <a:spcPct val="115000"/>
                  </a:lnSpc>
                  <a:spcBef>
                    <a:spcPts val="0"/>
                  </a:spcBef>
                  <a:spcAft>
                    <a:spcPts val="0"/>
                  </a:spcAft>
                  <a:buClr>
                    <a:schemeClr val="dk1"/>
                  </a:buClr>
                  <a:buSzPts val="1800"/>
                  <a:buFont typeface="Calibri"/>
                  <a:buChar char="●"/>
                </a:pPr>
                <a:r>
                  <a:rPr lang="en-US" sz="1800">
                    <a:solidFill>
                      <a:schemeClr val="dk1"/>
                    </a:solidFill>
                    <a:highlight>
                      <a:schemeClr val="lt1"/>
                    </a:highlight>
                    <a:latin typeface="Calibri"/>
                    <a:ea typeface="Calibri"/>
                    <a:cs typeface="Calibri"/>
                    <a:sym typeface="Calibri"/>
                  </a:rPr>
                  <a:t>Greater food &amp; nutrition security​</a:t>
                </a:r>
                <a:endParaRPr sz="1800">
                  <a:solidFill>
                    <a:schemeClr val="dk1"/>
                  </a:solidFill>
                  <a:highlight>
                    <a:schemeClr val="lt1"/>
                  </a:highlight>
                  <a:latin typeface="Calibri"/>
                  <a:ea typeface="Calibri"/>
                  <a:cs typeface="Calibri"/>
                  <a:sym typeface="Calibri"/>
                </a:endParaRPr>
              </a:p>
              <a:p>
                <a:pPr marL="558800" lvl="0" indent="-342900" algn="l" rtl="0">
                  <a:lnSpc>
                    <a:spcPct val="115000"/>
                  </a:lnSpc>
                  <a:spcBef>
                    <a:spcPts val="0"/>
                  </a:spcBef>
                  <a:spcAft>
                    <a:spcPts val="0"/>
                  </a:spcAft>
                  <a:buClr>
                    <a:schemeClr val="dk1"/>
                  </a:buClr>
                  <a:buSzPts val="1800"/>
                  <a:buFont typeface="Calibri"/>
                  <a:buChar char="●"/>
                </a:pPr>
                <a:r>
                  <a:rPr lang="en-US" sz="1800">
                    <a:solidFill>
                      <a:schemeClr val="dk1"/>
                    </a:solidFill>
                    <a:highlight>
                      <a:schemeClr val="lt1"/>
                    </a:highlight>
                    <a:latin typeface="Calibri"/>
                    <a:ea typeface="Calibri"/>
                    <a:cs typeface="Calibri"/>
                    <a:sym typeface="Calibri"/>
                  </a:rPr>
                  <a:t>Lower stress, anxiety &amp; financial trade-offs​</a:t>
                </a:r>
                <a:endParaRPr sz="1800">
                  <a:solidFill>
                    <a:schemeClr val="dk1"/>
                  </a:solidFill>
                  <a:highlight>
                    <a:schemeClr val="lt1"/>
                  </a:highlight>
                  <a:latin typeface="Calibri"/>
                  <a:ea typeface="Calibri"/>
                  <a:cs typeface="Calibri"/>
                  <a:sym typeface="Calibri"/>
                </a:endParaRPr>
              </a:p>
              <a:p>
                <a:pPr marL="558800" lvl="0" indent="-342900" algn="l" rtl="0">
                  <a:lnSpc>
                    <a:spcPct val="115000"/>
                  </a:lnSpc>
                  <a:spcBef>
                    <a:spcPts val="0"/>
                  </a:spcBef>
                  <a:spcAft>
                    <a:spcPts val="0"/>
                  </a:spcAft>
                  <a:buClr>
                    <a:schemeClr val="dk1"/>
                  </a:buClr>
                  <a:buSzPts val="1800"/>
                  <a:buFont typeface="Calibri"/>
                  <a:buChar char="●"/>
                </a:pPr>
                <a:r>
                  <a:rPr lang="en-US" sz="1800">
                    <a:solidFill>
                      <a:schemeClr val="dk1"/>
                    </a:solidFill>
                    <a:highlight>
                      <a:schemeClr val="lt1"/>
                    </a:highlight>
                    <a:latin typeface="Calibri"/>
                    <a:ea typeface="Calibri"/>
                    <a:cs typeface="Calibri"/>
                    <a:sym typeface="Calibri"/>
                  </a:rPr>
                  <a:t>Support managing long-term conditions​</a:t>
                </a:r>
                <a:endParaRPr sz="1800">
                  <a:solidFill>
                    <a:schemeClr val="dk1"/>
                  </a:solidFill>
                  <a:highlight>
                    <a:schemeClr val="lt1"/>
                  </a:highlight>
                  <a:latin typeface="Calibri"/>
                  <a:ea typeface="Calibri"/>
                  <a:cs typeface="Calibri"/>
                  <a:sym typeface="Calibri"/>
                </a:endParaRPr>
              </a:p>
            </p:txBody>
          </p:sp>
        </p:grpSp>
        <p:sp>
          <p:nvSpPr>
            <p:cNvPr id="183" name="Google Shape;183;g3f5dde59938_0_18"/>
            <p:cNvSpPr/>
            <p:nvPr/>
          </p:nvSpPr>
          <p:spPr>
            <a:xfrm>
              <a:off x="474775" y="1690825"/>
              <a:ext cx="3420000" cy="756600"/>
            </a:xfrm>
            <a:prstGeom prst="rect">
              <a:avLst/>
            </a:prstGeom>
            <a:solidFill>
              <a:srgbClr val="A6CE3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a:latin typeface="Calibri"/>
                  <a:ea typeface="Calibri"/>
                  <a:cs typeface="Calibri"/>
                  <a:sym typeface="Calibri"/>
                </a:rPr>
                <a:t>          Value to Patients</a:t>
              </a:r>
              <a:endParaRPr sz="2200" b="1">
                <a:latin typeface="Calibri"/>
                <a:ea typeface="Calibri"/>
                <a:cs typeface="Calibri"/>
                <a:sym typeface="Calibri"/>
              </a:endParaRPr>
            </a:p>
          </p:txBody>
        </p:sp>
        <p:grpSp>
          <p:nvGrpSpPr>
            <p:cNvPr id="184" name="Google Shape;184;g3f5dde59938_0_18"/>
            <p:cNvGrpSpPr/>
            <p:nvPr/>
          </p:nvGrpSpPr>
          <p:grpSpPr>
            <a:xfrm>
              <a:off x="4403243" y="2579532"/>
              <a:ext cx="3459330" cy="2962531"/>
              <a:chOff x="5005268" y="2714707"/>
              <a:chExt cx="3459330" cy="2962531"/>
            </a:xfrm>
          </p:grpSpPr>
          <p:grpSp>
            <p:nvGrpSpPr>
              <p:cNvPr id="185" name="Google Shape;185;g3f5dde59938_0_18"/>
              <p:cNvGrpSpPr/>
              <p:nvPr/>
            </p:nvGrpSpPr>
            <p:grpSpPr>
              <a:xfrm>
                <a:off x="5005268" y="2714707"/>
                <a:ext cx="3459330" cy="2962531"/>
                <a:chOff x="822960" y="2880360"/>
                <a:chExt cx="3420000" cy="2331600"/>
              </a:xfrm>
            </p:grpSpPr>
            <p:sp>
              <p:nvSpPr>
                <p:cNvPr id="186" name="Google Shape;186;g3f5dde59938_0_18"/>
                <p:cNvSpPr/>
                <p:nvPr/>
              </p:nvSpPr>
              <p:spPr>
                <a:xfrm>
                  <a:off x="822960" y="2880360"/>
                  <a:ext cx="3420000" cy="2331600"/>
                </a:xfrm>
                <a:prstGeom prst="rect">
                  <a:avLst/>
                </a:prstGeom>
                <a:solidFill>
                  <a:srgbClr val="FFFFFF"/>
                </a:solidFill>
                <a:ln w="16125" cap="flat" cmpd="sng">
                  <a:solidFill>
                    <a:srgbClr val="F1E7D2"/>
                  </a:solidFill>
                  <a:prstDash val="solid"/>
                  <a:round/>
                  <a:headEnd type="none" w="sm" len="sm"/>
                  <a:tailEnd type="none" w="sm" len="sm"/>
                </a:ln>
                <a:effectLst>
                  <a:outerShdw blurRad="129091" dist="48409" dir="8100000" algn="bl" rotWithShape="0">
                    <a:srgbClr val="000000">
                      <a:alpha val="18040"/>
                    </a:srgbClr>
                  </a:outerShdw>
                </a:effectLst>
              </p:spPr>
              <p:txBody>
                <a:bodyPr spcFirstLastPara="1" wrap="square" lIns="116175" tIns="58075" rIns="116175" bIns="58075" anchor="t" anchorCtr="0">
                  <a:noAutofit/>
                </a:bodyPr>
                <a:lstStyle/>
                <a:p>
                  <a:pPr marL="0" marR="0" lvl="0" indent="0" algn="l" rtl="0">
                    <a:spcBef>
                      <a:spcPts val="0"/>
                    </a:spcBef>
                    <a:spcAft>
                      <a:spcPts val="0"/>
                    </a:spcAft>
                    <a:buNone/>
                  </a:pPr>
                  <a:endParaRPr sz="2287">
                    <a:solidFill>
                      <a:schemeClr val="dk1"/>
                    </a:solidFill>
                    <a:latin typeface="Calibri"/>
                    <a:ea typeface="Calibri"/>
                    <a:cs typeface="Calibri"/>
                    <a:sym typeface="Calibri"/>
                  </a:endParaRPr>
                </a:p>
              </p:txBody>
            </p:sp>
            <p:sp>
              <p:nvSpPr>
                <p:cNvPr id="187" name="Google Shape;187;g3f5dde59938_0_18"/>
                <p:cNvSpPr/>
                <p:nvPr/>
              </p:nvSpPr>
              <p:spPr>
                <a:xfrm>
                  <a:off x="822960" y="2880360"/>
                  <a:ext cx="3420000" cy="82200"/>
                </a:xfrm>
                <a:prstGeom prst="rect">
                  <a:avLst/>
                </a:prstGeom>
                <a:solidFill>
                  <a:srgbClr val="A6CE39"/>
                </a:solidFill>
                <a:ln>
                  <a:noFill/>
                </a:ln>
              </p:spPr>
              <p:txBody>
                <a:bodyPr spcFirstLastPara="1" wrap="square" lIns="116175" tIns="58075" rIns="116175" bIns="58075" anchor="t" anchorCtr="0">
                  <a:noAutofit/>
                </a:bodyPr>
                <a:lstStyle/>
                <a:p>
                  <a:pPr marL="0" marR="0" lvl="0" indent="0" algn="l" rtl="0">
                    <a:spcBef>
                      <a:spcPts val="0"/>
                    </a:spcBef>
                    <a:spcAft>
                      <a:spcPts val="0"/>
                    </a:spcAft>
                    <a:buNone/>
                  </a:pPr>
                  <a:endParaRPr sz="2287">
                    <a:solidFill>
                      <a:schemeClr val="dk1"/>
                    </a:solidFill>
                    <a:latin typeface="Calibri"/>
                    <a:ea typeface="Calibri"/>
                    <a:cs typeface="Calibri"/>
                    <a:sym typeface="Calibri"/>
                  </a:endParaRPr>
                </a:p>
              </p:txBody>
            </p:sp>
          </p:grpSp>
          <p:sp>
            <p:nvSpPr>
              <p:cNvPr id="188" name="Google Shape;188;g3f5dde59938_0_18"/>
              <p:cNvSpPr txBox="1"/>
              <p:nvPr/>
            </p:nvSpPr>
            <p:spPr>
              <a:xfrm>
                <a:off x="5024940" y="2951250"/>
                <a:ext cx="3420000" cy="2373600"/>
              </a:xfrm>
              <a:prstGeom prst="rect">
                <a:avLst/>
              </a:prstGeom>
              <a:solidFill>
                <a:schemeClr val="lt1"/>
              </a:solidFill>
              <a:ln>
                <a:noFill/>
              </a:ln>
            </p:spPr>
            <p:txBody>
              <a:bodyPr spcFirstLastPara="1" wrap="square" lIns="91425" tIns="91425" rIns="91425" bIns="91425" anchor="t" anchorCtr="0">
                <a:spAutoFit/>
              </a:bodyPr>
              <a:lstStyle/>
              <a:p>
                <a:pPr marL="558800" marR="0" lvl="0" indent="-342900" algn="l" rtl="0">
                  <a:lnSpc>
                    <a:spcPct val="115000"/>
                  </a:lnSpc>
                  <a:spcBef>
                    <a:spcPts val="0"/>
                  </a:spcBef>
                  <a:spcAft>
                    <a:spcPts val="0"/>
                  </a:spcAft>
                  <a:buClr>
                    <a:schemeClr val="dk1"/>
                  </a:buClr>
                  <a:buSzPts val="1800"/>
                  <a:buFont typeface="Calibri"/>
                  <a:buChar char="●"/>
                </a:pPr>
                <a:r>
                  <a:rPr lang="en-US" sz="1800">
                    <a:solidFill>
                      <a:schemeClr val="dk1"/>
                    </a:solidFill>
                    <a:highlight>
                      <a:schemeClr val="lt1"/>
                    </a:highlight>
                    <a:latin typeface="Calibri"/>
                    <a:ea typeface="Calibri"/>
                    <a:cs typeface="Calibri"/>
                    <a:sym typeface="Calibri"/>
                  </a:rPr>
                  <a:t>More consistent SDOH screening &amp; referral​</a:t>
                </a:r>
                <a:endParaRPr sz="1800">
                  <a:solidFill>
                    <a:schemeClr val="dk1"/>
                  </a:solidFill>
                  <a:highlight>
                    <a:schemeClr val="lt1"/>
                  </a:highlight>
                  <a:latin typeface="Calibri"/>
                  <a:ea typeface="Calibri"/>
                  <a:cs typeface="Calibri"/>
                  <a:sym typeface="Calibri"/>
                </a:endParaRPr>
              </a:p>
              <a:p>
                <a:pPr marL="558800" marR="0" lvl="0" indent="-342900" algn="l" rtl="0">
                  <a:lnSpc>
                    <a:spcPct val="115000"/>
                  </a:lnSpc>
                  <a:spcBef>
                    <a:spcPts val="0"/>
                  </a:spcBef>
                  <a:spcAft>
                    <a:spcPts val="0"/>
                  </a:spcAft>
                  <a:buClr>
                    <a:schemeClr val="dk1"/>
                  </a:buClr>
                  <a:buSzPts val="1800"/>
                  <a:buFont typeface="Calibri"/>
                  <a:buChar char="●"/>
                </a:pPr>
                <a:r>
                  <a:rPr lang="en-US" sz="1800">
                    <a:solidFill>
                      <a:schemeClr val="dk1"/>
                    </a:solidFill>
                    <a:highlight>
                      <a:schemeClr val="lt1"/>
                    </a:highlight>
                    <a:latin typeface="Calibri"/>
                    <a:ea typeface="Calibri"/>
                    <a:cs typeface="Calibri"/>
                    <a:sym typeface="Calibri"/>
                  </a:rPr>
                  <a:t>Easier to address food needs during visits​</a:t>
                </a:r>
                <a:endParaRPr sz="1800">
                  <a:solidFill>
                    <a:schemeClr val="dk1"/>
                  </a:solidFill>
                  <a:highlight>
                    <a:schemeClr val="lt1"/>
                  </a:highlight>
                  <a:latin typeface="Calibri"/>
                  <a:ea typeface="Calibri"/>
                  <a:cs typeface="Calibri"/>
                  <a:sym typeface="Calibri"/>
                </a:endParaRPr>
              </a:p>
              <a:p>
                <a:pPr marL="558800" marR="0" lvl="0" indent="-342900" algn="l" rtl="0">
                  <a:lnSpc>
                    <a:spcPct val="115000"/>
                  </a:lnSpc>
                  <a:spcBef>
                    <a:spcPts val="0"/>
                  </a:spcBef>
                  <a:spcAft>
                    <a:spcPts val="0"/>
                  </a:spcAft>
                  <a:buClr>
                    <a:schemeClr val="dk1"/>
                  </a:buClr>
                  <a:buSzPts val="1800"/>
                  <a:buFont typeface="Calibri"/>
                  <a:buChar char="●"/>
                </a:pPr>
                <a:r>
                  <a:rPr lang="en-US" sz="1800">
                    <a:solidFill>
                      <a:schemeClr val="dk1"/>
                    </a:solidFill>
                    <a:highlight>
                      <a:schemeClr val="lt1"/>
                    </a:highlight>
                    <a:latin typeface="Calibri"/>
                    <a:ea typeface="Calibri"/>
                    <a:cs typeface="Calibri"/>
                    <a:sym typeface="Calibri"/>
                  </a:rPr>
                  <a:t>Higher job satisfaction &amp; retention​</a:t>
                </a:r>
                <a:endParaRPr>
                  <a:solidFill>
                    <a:schemeClr val="dk1"/>
                  </a:solidFill>
                  <a:highlight>
                    <a:schemeClr val="lt1"/>
                  </a:highlight>
                </a:endParaRPr>
              </a:p>
              <a:p>
                <a:pPr marL="457200" lvl="0" indent="0" algn="l" rtl="0">
                  <a:lnSpc>
                    <a:spcPct val="115000"/>
                  </a:lnSpc>
                  <a:spcBef>
                    <a:spcPts val="0"/>
                  </a:spcBef>
                  <a:spcAft>
                    <a:spcPts val="0"/>
                  </a:spcAft>
                  <a:buNone/>
                </a:pPr>
                <a:endParaRPr sz="1800">
                  <a:solidFill>
                    <a:schemeClr val="dk1"/>
                  </a:solidFill>
                  <a:highlight>
                    <a:srgbClr val="F5F5F5"/>
                  </a:highlight>
                  <a:latin typeface="Calibri"/>
                  <a:ea typeface="Calibri"/>
                  <a:cs typeface="Calibri"/>
                  <a:sym typeface="Calibri"/>
                </a:endParaRPr>
              </a:p>
            </p:txBody>
          </p:sp>
        </p:grpSp>
        <p:grpSp>
          <p:nvGrpSpPr>
            <p:cNvPr id="189" name="Google Shape;189;g3f5dde59938_0_18"/>
            <p:cNvGrpSpPr/>
            <p:nvPr/>
          </p:nvGrpSpPr>
          <p:grpSpPr>
            <a:xfrm>
              <a:off x="8213127" y="2579532"/>
              <a:ext cx="3617246" cy="2962531"/>
              <a:chOff x="8880252" y="2714707"/>
              <a:chExt cx="3617246" cy="2962531"/>
            </a:xfrm>
          </p:grpSpPr>
          <p:grpSp>
            <p:nvGrpSpPr>
              <p:cNvPr id="190" name="Google Shape;190;g3f5dde59938_0_18"/>
              <p:cNvGrpSpPr/>
              <p:nvPr/>
            </p:nvGrpSpPr>
            <p:grpSpPr>
              <a:xfrm>
                <a:off x="9038168" y="2714707"/>
                <a:ext cx="3459330" cy="2962531"/>
                <a:chOff x="822960" y="2880360"/>
                <a:chExt cx="3420000" cy="2331600"/>
              </a:xfrm>
            </p:grpSpPr>
            <p:sp>
              <p:nvSpPr>
                <p:cNvPr id="191" name="Google Shape;191;g3f5dde59938_0_18"/>
                <p:cNvSpPr/>
                <p:nvPr/>
              </p:nvSpPr>
              <p:spPr>
                <a:xfrm>
                  <a:off x="822960" y="2880360"/>
                  <a:ext cx="3420000" cy="2331600"/>
                </a:xfrm>
                <a:prstGeom prst="rect">
                  <a:avLst/>
                </a:prstGeom>
                <a:solidFill>
                  <a:srgbClr val="FFFFFF"/>
                </a:solidFill>
                <a:ln w="16125" cap="flat" cmpd="sng">
                  <a:solidFill>
                    <a:srgbClr val="F1E7D2"/>
                  </a:solidFill>
                  <a:prstDash val="solid"/>
                  <a:round/>
                  <a:headEnd type="none" w="sm" len="sm"/>
                  <a:tailEnd type="none" w="sm" len="sm"/>
                </a:ln>
                <a:effectLst>
                  <a:outerShdw blurRad="129091" dist="48409" dir="8100000" algn="bl" rotWithShape="0">
                    <a:srgbClr val="000000">
                      <a:alpha val="18040"/>
                    </a:srgbClr>
                  </a:outerShdw>
                </a:effectLst>
              </p:spPr>
              <p:txBody>
                <a:bodyPr spcFirstLastPara="1" wrap="square" lIns="116175" tIns="58075" rIns="116175" bIns="58075" anchor="t" anchorCtr="0">
                  <a:noAutofit/>
                </a:bodyPr>
                <a:lstStyle/>
                <a:p>
                  <a:pPr marL="0" marR="0" lvl="0" indent="0" algn="l" rtl="0">
                    <a:spcBef>
                      <a:spcPts val="0"/>
                    </a:spcBef>
                    <a:spcAft>
                      <a:spcPts val="0"/>
                    </a:spcAft>
                    <a:buNone/>
                  </a:pPr>
                  <a:endParaRPr sz="2287">
                    <a:solidFill>
                      <a:schemeClr val="dk1"/>
                    </a:solidFill>
                    <a:latin typeface="Calibri"/>
                    <a:ea typeface="Calibri"/>
                    <a:cs typeface="Calibri"/>
                    <a:sym typeface="Calibri"/>
                  </a:endParaRPr>
                </a:p>
              </p:txBody>
            </p:sp>
            <p:sp>
              <p:nvSpPr>
                <p:cNvPr id="192" name="Google Shape;192;g3f5dde59938_0_18"/>
                <p:cNvSpPr/>
                <p:nvPr/>
              </p:nvSpPr>
              <p:spPr>
                <a:xfrm>
                  <a:off x="822960" y="2880360"/>
                  <a:ext cx="3420000" cy="82200"/>
                </a:xfrm>
                <a:prstGeom prst="rect">
                  <a:avLst/>
                </a:prstGeom>
                <a:solidFill>
                  <a:srgbClr val="A6CE39"/>
                </a:solidFill>
                <a:ln>
                  <a:noFill/>
                </a:ln>
              </p:spPr>
              <p:txBody>
                <a:bodyPr spcFirstLastPara="1" wrap="square" lIns="116175" tIns="58075" rIns="116175" bIns="58075" anchor="t" anchorCtr="0">
                  <a:noAutofit/>
                </a:bodyPr>
                <a:lstStyle/>
                <a:p>
                  <a:pPr marL="0" marR="0" lvl="0" indent="0" algn="l" rtl="0">
                    <a:spcBef>
                      <a:spcPts val="0"/>
                    </a:spcBef>
                    <a:spcAft>
                      <a:spcPts val="0"/>
                    </a:spcAft>
                    <a:buNone/>
                  </a:pPr>
                  <a:endParaRPr sz="2287">
                    <a:solidFill>
                      <a:schemeClr val="dk1"/>
                    </a:solidFill>
                    <a:latin typeface="Calibri"/>
                    <a:ea typeface="Calibri"/>
                    <a:cs typeface="Calibri"/>
                    <a:sym typeface="Calibri"/>
                  </a:endParaRPr>
                </a:p>
              </p:txBody>
            </p:sp>
          </p:grpSp>
          <p:sp>
            <p:nvSpPr>
              <p:cNvPr id="193" name="Google Shape;193;g3f5dde59938_0_18"/>
              <p:cNvSpPr txBox="1"/>
              <p:nvPr/>
            </p:nvSpPr>
            <p:spPr>
              <a:xfrm>
                <a:off x="8880252" y="2849875"/>
                <a:ext cx="3420000" cy="2692200"/>
              </a:xfrm>
              <a:prstGeom prst="rect">
                <a:avLst/>
              </a:prstGeom>
              <a:noFill/>
              <a:ln>
                <a:noFill/>
              </a:ln>
            </p:spPr>
            <p:txBody>
              <a:bodyPr spcFirstLastPara="1" wrap="square" lIns="91425" tIns="91425" rIns="91425" bIns="91425" anchor="t" anchorCtr="0">
                <a:spAutoFit/>
              </a:bodyPr>
              <a:lstStyle/>
              <a:p>
                <a:pPr marL="558800" marR="0" lvl="0" indent="-342900" algn="l" rtl="0">
                  <a:lnSpc>
                    <a:spcPct val="115000"/>
                  </a:lnSpc>
                  <a:spcBef>
                    <a:spcPts val="0"/>
                  </a:spcBef>
                  <a:spcAft>
                    <a:spcPts val="0"/>
                  </a:spcAft>
                  <a:buClr>
                    <a:schemeClr val="dk1"/>
                  </a:buClr>
                  <a:buSzPts val="1800"/>
                  <a:buFont typeface="Calibri"/>
                  <a:buChar char="●"/>
                </a:pPr>
                <a:r>
                  <a:rPr lang="en-US" sz="1800">
                    <a:solidFill>
                      <a:schemeClr val="dk1"/>
                    </a:solidFill>
                    <a:highlight>
                      <a:schemeClr val="lt1"/>
                    </a:highlight>
                    <a:latin typeface="Calibri"/>
                    <a:ea typeface="Calibri"/>
                    <a:cs typeface="Calibri"/>
                    <a:sym typeface="Calibri"/>
                  </a:rPr>
                  <a:t>Food is a top need in Community Health Assessments​</a:t>
                </a:r>
                <a:endParaRPr sz="1800">
                  <a:solidFill>
                    <a:schemeClr val="dk1"/>
                  </a:solidFill>
                  <a:highlight>
                    <a:schemeClr val="lt1"/>
                  </a:highlight>
                  <a:latin typeface="Calibri"/>
                  <a:ea typeface="Calibri"/>
                  <a:cs typeface="Calibri"/>
                  <a:sym typeface="Calibri"/>
                </a:endParaRPr>
              </a:p>
              <a:p>
                <a:pPr marL="558800" marR="0" lvl="0" indent="-342900" algn="l" rtl="0">
                  <a:lnSpc>
                    <a:spcPct val="115000"/>
                  </a:lnSpc>
                  <a:spcBef>
                    <a:spcPts val="0"/>
                  </a:spcBef>
                  <a:spcAft>
                    <a:spcPts val="0"/>
                  </a:spcAft>
                  <a:buClr>
                    <a:schemeClr val="dk1"/>
                  </a:buClr>
                  <a:buSzPts val="1800"/>
                  <a:buFont typeface="Calibri"/>
                  <a:buChar char="●"/>
                </a:pPr>
                <a:r>
                  <a:rPr lang="en-US" sz="1800">
                    <a:solidFill>
                      <a:schemeClr val="dk1"/>
                    </a:solidFill>
                    <a:highlight>
                      <a:schemeClr val="lt1"/>
                    </a:highlight>
                    <a:latin typeface="Calibri"/>
                    <a:ea typeface="Calibri"/>
                    <a:cs typeface="Calibri"/>
                    <a:sym typeface="Calibri"/>
                  </a:rPr>
                  <a:t>Lower healthcare costs &amp; utilization​</a:t>
                </a:r>
                <a:endParaRPr sz="1800">
                  <a:solidFill>
                    <a:schemeClr val="dk1"/>
                  </a:solidFill>
                  <a:highlight>
                    <a:schemeClr val="lt1"/>
                  </a:highlight>
                  <a:latin typeface="Calibri"/>
                  <a:ea typeface="Calibri"/>
                  <a:cs typeface="Calibri"/>
                  <a:sym typeface="Calibri"/>
                </a:endParaRPr>
              </a:p>
              <a:p>
                <a:pPr marL="558800" marR="0" lvl="0" indent="-342900" algn="l" rtl="0">
                  <a:lnSpc>
                    <a:spcPct val="115000"/>
                  </a:lnSpc>
                  <a:spcBef>
                    <a:spcPts val="0"/>
                  </a:spcBef>
                  <a:spcAft>
                    <a:spcPts val="0"/>
                  </a:spcAft>
                  <a:buClr>
                    <a:schemeClr val="dk1"/>
                  </a:buClr>
                  <a:buSzPts val="1800"/>
                  <a:buFont typeface="Calibri"/>
                  <a:buChar char="●"/>
                </a:pPr>
                <a:r>
                  <a:rPr lang="en-US" sz="1800">
                    <a:solidFill>
                      <a:schemeClr val="dk1"/>
                    </a:solidFill>
                    <a:highlight>
                      <a:schemeClr val="lt1"/>
                    </a:highlight>
                    <a:latin typeface="Calibri"/>
                    <a:ea typeface="Calibri"/>
                    <a:cs typeface="Calibri"/>
                    <a:sym typeface="Calibri"/>
                  </a:rPr>
                  <a:t>Improved overall patient health​</a:t>
                </a:r>
                <a:endParaRPr sz="1800">
                  <a:solidFill>
                    <a:schemeClr val="dk1"/>
                  </a:solidFill>
                  <a:highlight>
                    <a:schemeClr val="lt1"/>
                  </a:highlight>
                  <a:latin typeface="Calibri"/>
                  <a:ea typeface="Calibri"/>
                  <a:cs typeface="Calibri"/>
                  <a:sym typeface="Calibri"/>
                </a:endParaRPr>
              </a:p>
              <a:p>
                <a:pPr marL="0" lvl="0" indent="0" algn="l" rtl="0">
                  <a:lnSpc>
                    <a:spcPct val="115000"/>
                  </a:lnSpc>
                  <a:spcBef>
                    <a:spcPts val="0"/>
                  </a:spcBef>
                  <a:spcAft>
                    <a:spcPts val="0"/>
                  </a:spcAft>
                  <a:buNone/>
                </a:pPr>
                <a:endParaRPr sz="1800">
                  <a:solidFill>
                    <a:schemeClr val="dk1"/>
                  </a:solidFill>
                  <a:highlight>
                    <a:srgbClr val="F5F5F5"/>
                  </a:highlight>
                  <a:latin typeface="Calibri"/>
                  <a:ea typeface="Calibri"/>
                  <a:cs typeface="Calibri"/>
                  <a:sym typeface="Calibri"/>
                </a:endParaRPr>
              </a:p>
            </p:txBody>
          </p:sp>
        </p:grpSp>
        <p:sp>
          <p:nvSpPr>
            <p:cNvPr id="194" name="Google Shape;194;g3f5dde59938_0_18"/>
            <p:cNvSpPr/>
            <p:nvPr/>
          </p:nvSpPr>
          <p:spPr>
            <a:xfrm>
              <a:off x="4442575" y="1690825"/>
              <a:ext cx="3420000" cy="756600"/>
            </a:xfrm>
            <a:prstGeom prst="rect">
              <a:avLst/>
            </a:prstGeom>
            <a:solidFill>
              <a:srgbClr val="A6CE3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a:latin typeface="Calibri"/>
                  <a:ea typeface="Calibri"/>
                  <a:cs typeface="Calibri"/>
                  <a:sym typeface="Calibri"/>
                </a:rPr>
                <a:t>           Value to Clinicians</a:t>
              </a:r>
              <a:endParaRPr sz="2200" b="1">
                <a:latin typeface="Calibri"/>
                <a:ea typeface="Calibri"/>
                <a:cs typeface="Calibri"/>
                <a:sym typeface="Calibri"/>
              </a:endParaRPr>
            </a:p>
          </p:txBody>
        </p:sp>
        <p:sp>
          <p:nvSpPr>
            <p:cNvPr id="195" name="Google Shape;195;g3f5dde59938_0_18"/>
            <p:cNvSpPr/>
            <p:nvPr/>
          </p:nvSpPr>
          <p:spPr>
            <a:xfrm>
              <a:off x="8410375" y="1690825"/>
              <a:ext cx="3420000" cy="756600"/>
            </a:xfrm>
            <a:prstGeom prst="rect">
              <a:avLst/>
            </a:prstGeom>
            <a:solidFill>
              <a:srgbClr val="A6CE3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a:latin typeface="Calibri"/>
                  <a:ea typeface="Calibri"/>
                  <a:cs typeface="Calibri"/>
                  <a:sym typeface="Calibri"/>
                </a:rPr>
                <a:t>            Value to Healthcare</a:t>
              </a:r>
              <a:endParaRPr sz="2200" b="1">
                <a:latin typeface="Calibri"/>
                <a:ea typeface="Calibri"/>
                <a:cs typeface="Calibri"/>
                <a:sym typeface="Calibri"/>
              </a:endParaRPr>
            </a:p>
          </p:txBody>
        </p:sp>
        <p:pic>
          <p:nvPicPr>
            <p:cNvPr id="196" name="Google Shape;196;g3f5dde59938_0_18" descr="preencoded.png"/>
            <p:cNvPicPr preferRelativeResize="0"/>
            <p:nvPr/>
          </p:nvPicPr>
          <p:blipFill>
            <a:blip r:embed="rId3">
              <a:alphaModFix/>
            </a:blip>
            <a:stretch>
              <a:fillRect/>
            </a:stretch>
          </p:blipFill>
          <p:spPr>
            <a:xfrm>
              <a:off x="8507999" y="1859212"/>
              <a:ext cx="595851" cy="563812"/>
            </a:xfrm>
            <a:prstGeom prst="rect">
              <a:avLst/>
            </a:prstGeom>
            <a:noFill/>
            <a:ln>
              <a:noFill/>
            </a:ln>
          </p:spPr>
        </p:pic>
        <p:pic>
          <p:nvPicPr>
            <p:cNvPr id="197" name="Google Shape;197;g3f5dde59938_0_18" descr="preencoded.png"/>
            <p:cNvPicPr preferRelativeResize="0"/>
            <p:nvPr/>
          </p:nvPicPr>
          <p:blipFill>
            <a:blip r:embed="rId4">
              <a:alphaModFix/>
            </a:blip>
            <a:stretch>
              <a:fillRect/>
            </a:stretch>
          </p:blipFill>
          <p:spPr>
            <a:xfrm>
              <a:off x="4540200" y="1840401"/>
              <a:ext cx="595850" cy="595850"/>
            </a:xfrm>
            <a:prstGeom prst="rect">
              <a:avLst/>
            </a:prstGeom>
            <a:noFill/>
            <a:ln>
              <a:noFill/>
            </a:ln>
          </p:spPr>
        </p:pic>
        <p:pic>
          <p:nvPicPr>
            <p:cNvPr id="198" name="Google Shape;198;g3f5dde59938_0_18" descr="preencoded.png"/>
            <p:cNvPicPr preferRelativeResize="0"/>
            <p:nvPr/>
          </p:nvPicPr>
          <p:blipFill>
            <a:blip r:embed="rId5">
              <a:alphaModFix/>
            </a:blip>
            <a:stretch>
              <a:fillRect/>
            </a:stretch>
          </p:blipFill>
          <p:spPr>
            <a:xfrm>
              <a:off x="596808" y="1816896"/>
              <a:ext cx="595850" cy="595829"/>
            </a:xfrm>
            <a:prstGeom prst="rect">
              <a:avLst/>
            </a:prstGeom>
            <a:noFill/>
            <a:ln>
              <a:noFill/>
            </a:ln>
          </p:spPr>
        </p:pic>
      </p:grpSp>
      <p:sp>
        <p:nvSpPr>
          <p:cNvPr id="199" name="Google Shape;199;g3f5dde59938_0_18"/>
          <p:cNvSpPr txBox="1"/>
          <p:nvPr/>
        </p:nvSpPr>
        <p:spPr>
          <a:xfrm>
            <a:off x="387772" y="5385522"/>
            <a:ext cx="11994000" cy="19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latin typeface="Calibri"/>
                <a:ea typeface="Calibri"/>
                <a:cs typeface="Calibri"/>
                <a:sym typeface="Calibri"/>
              </a:rPr>
              <a:t>*Based on evaluation conducted in Fall 2025 at 21 Food Pharmacy locations including 353 patients, 83 clinicians, and 7 healthcare leaders.</a:t>
            </a:r>
            <a:endParaRPr sz="16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3f58ea6b2d5_0_91"/>
          <p:cNvSpPr txBox="1">
            <a:spLocks noGrp="1"/>
          </p:cNvSpPr>
          <p:nvPr>
            <p:ph type="title"/>
          </p:nvPr>
        </p:nvSpPr>
        <p:spPr>
          <a:xfrm>
            <a:off x="754144" y="365125"/>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Food Insecurity Screening Best Practices </a:t>
            </a:r>
            <a:endParaRPr/>
          </a:p>
        </p:txBody>
      </p:sp>
      <p:sp>
        <p:nvSpPr>
          <p:cNvPr id="206" name="Google Shape;206;g3f58ea6b2d5_0_91"/>
          <p:cNvSpPr txBox="1">
            <a:spLocks noGrp="1"/>
          </p:cNvSpPr>
          <p:nvPr>
            <p:ph type="body" idx="1"/>
          </p:nvPr>
        </p:nvSpPr>
        <p:spPr>
          <a:xfrm>
            <a:off x="371125" y="1612500"/>
            <a:ext cx="7054200" cy="36330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00" b="1"/>
              <a:t>Screen:</a:t>
            </a:r>
            <a:endParaRPr sz="2700" b="1"/>
          </a:p>
          <a:p>
            <a:pPr marL="914400" lvl="0" indent="-381000" algn="l" rtl="0">
              <a:lnSpc>
                <a:spcPct val="115000"/>
              </a:lnSpc>
              <a:spcBef>
                <a:spcPts val="0"/>
              </a:spcBef>
              <a:spcAft>
                <a:spcPts val="0"/>
              </a:spcAft>
              <a:buSzPts val="2400"/>
              <a:buFont typeface="Arial"/>
              <a:buChar char="●"/>
            </a:pPr>
            <a:r>
              <a:rPr lang="en-US" sz="2600"/>
              <a:t>When it makes sense within the clinical flow</a:t>
            </a:r>
            <a:endParaRPr sz="2600"/>
          </a:p>
          <a:p>
            <a:pPr marL="914400" lvl="0" indent="-381000" algn="l" rtl="0">
              <a:lnSpc>
                <a:spcPct val="115000"/>
              </a:lnSpc>
              <a:spcBef>
                <a:spcPts val="0"/>
              </a:spcBef>
              <a:spcAft>
                <a:spcPts val="0"/>
              </a:spcAft>
              <a:buSzPts val="2400"/>
              <a:buFont typeface="Arial"/>
              <a:buChar char="●"/>
            </a:pPr>
            <a:r>
              <a:rPr lang="en-US" sz="2600"/>
              <a:t>Consistently; stick to a cadence</a:t>
            </a:r>
            <a:endParaRPr sz="2600"/>
          </a:p>
          <a:p>
            <a:pPr marL="914400" lvl="0" indent="-381000" algn="l" rtl="0">
              <a:lnSpc>
                <a:spcPct val="115000"/>
              </a:lnSpc>
              <a:spcBef>
                <a:spcPts val="0"/>
              </a:spcBef>
              <a:spcAft>
                <a:spcPts val="0"/>
              </a:spcAft>
              <a:buSzPts val="2400"/>
              <a:buFont typeface="Arial"/>
              <a:buChar char="●"/>
            </a:pPr>
            <a:r>
              <a:rPr lang="en-US" sz="2600"/>
              <a:t>In a discrete location</a:t>
            </a:r>
            <a:endParaRPr sz="2600"/>
          </a:p>
          <a:p>
            <a:pPr marL="914400" lvl="0" indent="-381000" algn="l" rtl="0">
              <a:lnSpc>
                <a:spcPct val="115000"/>
              </a:lnSpc>
              <a:spcBef>
                <a:spcPts val="0"/>
              </a:spcBef>
              <a:spcAft>
                <a:spcPts val="0"/>
              </a:spcAft>
              <a:buSzPts val="2400"/>
              <a:buFont typeface="Arial"/>
              <a:buChar char="●"/>
            </a:pPr>
            <a:r>
              <a:rPr lang="en-US" sz="2600"/>
              <a:t>Without assumption or judgement</a:t>
            </a:r>
            <a:endParaRPr sz="2600"/>
          </a:p>
          <a:p>
            <a:pPr marL="914400" lvl="0" indent="-381000" algn="l" rtl="0">
              <a:lnSpc>
                <a:spcPct val="115000"/>
              </a:lnSpc>
              <a:spcBef>
                <a:spcPts val="0"/>
              </a:spcBef>
              <a:spcAft>
                <a:spcPts val="0"/>
              </a:spcAft>
              <a:buSzPts val="2400"/>
              <a:buFont typeface="Arial"/>
              <a:buChar char="●"/>
            </a:pPr>
            <a:r>
              <a:rPr lang="en-US" sz="2600"/>
              <a:t>Using a validated tool</a:t>
            </a:r>
            <a:endParaRPr sz="2600"/>
          </a:p>
          <a:p>
            <a:pPr marL="914400" lvl="0" indent="-381000" algn="l" rtl="0">
              <a:lnSpc>
                <a:spcPct val="115000"/>
              </a:lnSpc>
              <a:spcBef>
                <a:spcPts val="0"/>
              </a:spcBef>
              <a:spcAft>
                <a:spcPts val="0"/>
              </a:spcAft>
              <a:buSzPts val="2400"/>
              <a:buFont typeface="Arial"/>
              <a:buChar char="●"/>
            </a:pPr>
            <a:r>
              <a:rPr lang="en-US" sz="2600"/>
              <a:t>Add a self-referral pathway</a:t>
            </a:r>
            <a:endParaRPr sz="3100"/>
          </a:p>
        </p:txBody>
      </p:sp>
      <p:pic>
        <p:nvPicPr>
          <p:cNvPr id="207" name="Google Shape;207;g3f58ea6b2d5_0_91"/>
          <p:cNvPicPr preferRelativeResize="0"/>
          <p:nvPr/>
        </p:nvPicPr>
        <p:blipFill>
          <a:blip r:embed="rId3">
            <a:alphaModFix/>
          </a:blip>
          <a:stretch>
            <a:fillRect/>
          </a:stretch>
        </p:blipFill>
        <p:spPr>
          <a:xfrm>
            <a:off x="7566425" y="2016932"/>
            <a:ext cx="4370701" cy="282414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3f9ea382cfa_0_2"/>
          <p:cNvSpPr txBox="1">
            <a:spLocks noGrp="1"/>
          </p:cNvSpPr>
          <p:nvPr>
            <p:ph type="title"/>
          </p:nvPr>
        </p:nvSpPr>
        <p:spPr>
          <a:xfrm>
            <a:off x="754144" y="365125"/>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Validated Screening Tool: Hunger Vital Sign</a:t>
            </a:r>
            <a:endParaRPr/>
          </a:p>
        </p:txBody>
      </p:sp>
      <p:sp>
        <p:nvSpPr>
          <p:cNvPr id="214" name="Google Shape;214;g3f9ea382cfa_0_2"/>
          <p:cNvSpPr txBox="1">
            <a:spLocks noGrp="1"/>
          </p:cNvSpPr>
          <p:nvPr>
            <p:ph type="body" idx="1"/>
          </p:nvPr>
        </p:nvSpPr>
        <p:spPr>
          <a:xfrm>
            <a:off x="3553226" y="1500900"/>
            <a:ext cx="8533200" cy="3856200"/>
          </a:xfrm>
          <a:prstGeom prst="rect">
            <a:avLst/>
          </a:prstGeom>
        </p:spPr>
        <p:txBody>
          <a:bodyPr spcFirstLastPara="1" wrap="square" lIns="91425" tIns="45700" rIns="91425" bIns="45700" anchor="t" anchorCtr="0">
            <a:noAutofit/>
          </a:bodyPr>
          <a:lstStyle/>
          <a:p>
            <a:pPr marL="457200" lvl="0" indent="0" algn="l" rtl="0">
              <a:lnSpc>
                <a:spcPct val="115000"/>
              </a:lnSpc>
              <a:spcBef>
                <a:spcPts val="0"/>
              </a:spcBef>
              <a:spcAft>
                <a:spcPts val="0"/>
              </a:spcAft>
              <a:buNone/>
            </a:pPr>
            <a:r>
              <a:rPr lang="en-US" sz="2400"/>
              <a:t>Two-question tool:</a:t>
            </a:r>
            <a:endParaRPr sz="2400"/>
          </a:p>
          <a:p>
            <a:pPr marL="457200" lvl="0" indent="0" algn="l" rtl="0">
              <a:lnSpc>
                <a:spcPct val="115000"/>
              </a:lnSpc>
              <a:spcBef>
                <a:spcPts val="0"/>
              </a:spcBef>
              <a:spcAft>
                <a:spcPts val="0"/>
              </a:spcAft>
              <a:buNone/>
            </a:pPr>
            <a:endParaRPr sz="2000"/>
          </a:p>
          <a:p>
            <a:pPr marL="457200" lvl="0" indent="-355600" algn="l" rtl="0">
              <a:lnSpc>
                <a:spcPct val="115000"/>
              </a:lnSpc>
              <a:spcBef>
                <a:spcPts val="0"/>
              </a:spcBef>
              <a:spcAft>
                <a:spcPts val="0"/>
              </a:spcAft>
              <a:buClr>
                <a:srgbClr val="741B47"/>
              </a:buClr>
              <a:buSzPts val="2000"/>
              <a:buAutoNum type="arabicPeriod"/>
            </a:pPr>
            <a:r>
              <a:rPr lang="en-US" sz="2000" b="1">
                <a:solidFill>
                  <a:srgbClr val="741B47"/>
                </a:solidFill>
              </a:rPr>
              <a:t>“Within the past 12 months we worried whether our food would run out before we got money to buy more.”  Often / Sometimes / Never True.</a:t>
            </a:r>
            <a:endParaRPr sz="2000" b="1">
              <a:solidFill>
                <a:srgbClr val="741B47"/>
              </a:solidFill>
            </a:endParaRPr>
          </a:p>
          <a:p>
            <a:pPr marL="914400" lvl="0" indent="0" algn="l" rtl="0">
              <a:lnSpc>
                <a:spcPct val="115000"/>
              </a:lnSpc>
              <a:spcBef>
                <a:spcPts val="0"/>
              </a:spcBef>
              <a:spcAft>
                <a:spcPts val="0"/>
              </a:spcAft>
              <a:buNone/>
            </a:pPr>
            <a:endParaRPr sz="2000" b="1">
              <a:solidFill>
                <a:srgbClr val="741B47"/>
              </a:solidFill>
            </a:endParaRPr>
          </a:p>
          <a:p>
            <a:pPr marL="457200" lvl="0" indent="-355600" algn="l" rtl="0">
              <a:lnSpc>
                <a:spcPct val="115000"/>
              </a:lnSpc>
              <a:spcBef>
                <a:spcPts val="0"/>
              </a:spcBef>
              <a:spcAft>
                <a:spcPts val="0"/>
              </a:spcAft>
              <a:buClr>
                <a:srgbClr val="741B47"/>
              </a:buClr>
              <a:buSzPts val="2000"/>
              <a:buAutoNum type="arabicPeriod"/>
            </a:pPr>
            <a:r>
              <a:rPr lang="en-US" sz="2000" b="1">
                <a:solidFill>
                  <a:srgbClr val="741B47"/>
                </a:solidFill>
              </a:rPr>
              <a:t>“Within the past 12 months the food we bought just didn’t last and we didn’t have money to get more.” Often / Sometimes / Never True.</a:t>
            </a:r>
            <a:endParaRPr sz="2000" b="1">
              <a:solidFill>
                <a:srgbClr val="741B47"/>
              </a:solidFill>
            </a:endParaRPr>
          </a:p>
          <a:p>
            <a:pPr marL="1371600" lvl="0" indent="0" algn="l" rtl="0">
              <a:lnSpc>
                <a:spcPct val="115000"/>
              </a:lnSpc>
              <a:spcBef>
                <a:spcPts val="0"/>
              </a:spcBef>
              <a:spcAft>
                <a:spcPts val="0"/>
              </a:spcAft>
              <a:buNone/>
            </a:pPr>
            <a:endParaRPr sz="2000"/>
          </a:p>
          <a:p>
            <a:pPr marL="457200" lvl="0" indent="0" algn="l" rtl="0">
              <a:lnSpc>
                <a:spcPct val="115000"/>
              </a:lnSpc>
              <a:spcBef>
                <a:spcPts val="0"/>
              </a:spcBef>
              <a:spcAft>
                <a:spcPts val="0"/>
              </a:spcAft>
              <a:buNone/>
            </a:pPr>
            <a:r>
              <a:rPr lang="en-US" sz="2400"/>
              <a:t>*Patients are considered food insecure if they reply "Often" or "Sometimes" to one or both questions.</a:t>
            </a:r>
            <a:endParaRPr sz="2400">
              <a:latin typeface="Arial"/>
              <a:ea typeface="Arial"/>
              <a:cs typeface="Arial"/>
              <a:sym typeface="Arial"/>
            </a:endParaRPr>
          </a:p>
          <a:p>
            <a:pPr marL="0" lvl="0" indent="0" algn="l" rtl="0">
              <a:spcBef>
                <a:spcPts val="640"/>
              </a:spcBef>
              <a:spcAft>
                <a:spcPts val="0"/>
              </a:spcAft>
              <a:buNone/>
            </a:pPr>
            <a:endParaRPr/>
          </a:p>
        </p:txBody>
      </p:sp>
      <p:pic>
        <p:nvPicPr>
          <p:cNvPr id="215" name="Google Shape;215;g3f9ea382cfa_0_2"/>
          <p:cNvPicPr preferRelativeResize="0"/>
          <p:nvPr/>
        </p:nvPicPr>
        <p:blipFill>
          <a:blip r:embed="rId3">
            <a:alphaModFix/>
          </a:blip>
          <a:stretch>
            <a:fillRect/>
          </a:stretch>
        </p:blipFill>
        <p:spPr>
          <a:xfrm>
            <a:off x="443936" y="2401574"/>
            <a:ext cx="2840850" cy="1568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f9ea382cfa_0_18"/>
          <p:cNvSpPr txBox="1">
            <a:spLocks noGrp="1"/>
          </p:cNvSpPr>
          <p:nvPr>
            <p:ph type="title"/>
          </p:nvPr>
        </p:nvSpPr>
        <p:spPr>
          <a:xfrm>
            <a:off x="754144" y="365125"/>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Validated Screening Tool: PRAPARE</a:t>
            </a:r>
            <a:endParaRPr/>
          </a:p>
        </p:txBody>
      </p:sp>
      <p:sp>
        <p:nvSpPr>
          <p:cNvPr id="222" name="Google Shape;222;g3f9ea382cfa_0_18"/>
          <p:cNvSpPr txBox="1">
            <a:spLocks noGrp="1"/>
          </p:cNvSpPr>
          <p:nvPr>
            <p:ph type="body" idx="1"/>
          </p:nvPr>
        </p:nvSpPr>
        <p:spPr>
          <a:xfrm>
            <a:off x="259800" y="1690825"/>
            <a:ext cx="6437400" cy="33492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SzPts val="2400"/>
              <a:buChar char="•"/>
            </a:pPr>
            <a:r>
              <a:rPr lang="en-US" sz="2400"/>
              <a:t>Protocol for Responding to and Assessing Patients’ Assets, Risks and Experiences (PRAPARE)</a:t>
            </a:r>
            <a:endParaRPr sz="2400"/>
          </a:p>
          <a:p>
            <a:pPr marL="457200" lvl="0" indent="0" algn="l" rtl="0">
              <a:lnSpc>
                <a:spcPct val="115000"/>
              </a:lnSpc>
              <a:spcBef>
                <a:spcPts val="0"/>
              </a:spcBef>
              <a:spcAft>
                <a:spcPts val="0"/>
              </a:spcAft>
              <a:buNone/>
            </a:pPr>
            <a:endParaRPr sz="2400"/>
          </a:p>
          <a:p>
            <a:pPr marL="457200" lvl="0" indent="-381000" algn="l" rtl="0">
              <a:lnSpc>
                <a:spcPct val="115000"/>
              </a:lnSpc>
              <a:spcBef>
                <a:spcPts val="0"/>
              </a:spcBef>
              <a:spcAft>
                <a:spcPts val="0"/>
              </a:spcAft>
              <a:buSzPts val="2400"/>
              <a:buChar char="•"/>
            </a:pPr>
            <a:r>
              <a:rPr lang="en-US" sz="2400"/>
              <a:t>Used to identify factors like housing instability, </a:t>
            </a:r>
            <a:r>
              <a:rPr lang="en-US" sz="2400">
                <a:solidFill>
                  <a:srgbClr val="741B47"/>
                </a:solidFill>
              </a:rPr>
              <a:t>food insecurity,</a:t>
            </a:r>
            <a:r>
              <a:rPr lang="en-US" sz="2400"/>
              <a:t> and lack of transportation, which can impact health outcomes. </a:t>
            </a:r>
            <a:endParaRPr sz="2400"/>
          </a:p>
          <a:p>
            <a:pPr marL="457200" lvl="0" indent="0" algn="l" rtl="0">
              <a:lnSpc>
                <a:spcPct val="115000"/>
              </a:lnSpc>
              <a:spcBef>
                <a:spcPts val="0"/>
              </a:spcBef>
              <a:spcAft>
                <a:spcPts val="0"/>
              </a:spcAft>
              <a:buNone/>
            </a:pPr>
            <a:endParaRPr sz="2400"/>
          </a:p>
          <a:p>
            <a:pPr marL="457200" lvl="0" indent="-381000" algn="l" rtl="0">
              <a:lnSpc>
                <a:spcPct val="115000"/>
              </a:lnSpc>
              <a:spcBef>
                <a:spcPts val="0"/>
              </a:spcBef>
              <a:spcAft>
                <a:spcPts val="0"/>
              </a:spcAft>
              <a:buSzPts val="2400"/>
              <a:buChar char="•"/>
            </a:pPr>
            <a:r>
              <a:rPr lang="en-US" sz="2400"/>
              <a:t>Question 14 includes food</a:t>
            </a:r>
            <a:endParaRPr sz="2400"/>
          </a:p>
          <a:p>
            <a:pPr marL="0" lvl="0" indent="0" algn="l" rtl="0">
              <a:spcBef>
                <a:spcPts val="640"/>
              </a:spcBef>
              <a:spcAft>
                <a:spcPts val="0"/>
              </a:spcAft>
              <a:buNone/>
            </a:pPr>
            <a:endParaRPr/>
          </a:p>
        </p:txBody>
      </p:sp>
      <p:pic>
        <p:nvPicPr>
          <p:cNvPr id="223" name="Google Shape;223;g3f9ea382cfa_0_18"/>
          <p:cNvPicPr preferRelativeResize="0"/>
          <p:nvPr/>
        </p:nvPicPr>
        <p:blipFill>
          <a:blip r:embed="rId3">
            <a:alphaModFix/>
          </a:blip>
          <a:stretch>
            <a:fillRect/>
          </a:stretch>
        </p:blipFill>
        <p:spPr>
          <a:xfrm rot="1664141">
            <a:off x="10240845" y="777448"/>
            <a:ext cx="1397983" cy="1730380"/>
          </a:xfrm>
          <a:prstGeom prst="rect">
            <a:avLst/>
          </a:prstGeom>
          <a:noFill/>
          <a:ln>
            <a:noFill/>
          </a:ln>
        </p:spPr>
      </p:pic>
      <p:pic>
        <p:nvPicPr>
          <p:cNvPr id="224" name="Google Shape;224;g3f9ea382cfa_0_18"/>
          <p:cNvPicPr preferRelativeResize="0"/>
          <p:nvPr/>
        </p:nvPicPr>
        <p:blipFill>
          <a:blip r:embed="rId4">
            <a:alphaModFix/>
          </a:blip>
          <a:stretch>
            <a:fillRect/>
          </a:stretch>
        </p:blipFill>
        <p:spPr>
          <a:xfrm>
            <a:off x="6927050" y="2603275"/>
            <a:ext cx="4426699" cy="3094725"/>
          </a:xfrm>
          <a:prstGeom prst="rect">
            <a:avLst/>
          </a:prstGeom>
          <a:noFill/>
          <a:ln>
            <a:noFill/>
          </a:ln>
        </p:spPr>
      </p:pic>
      <p:sp>
        <p:nvSpPr>
          <p:cNvPr id="225" name="Google Shape;225;g3f9ea382cfa_0_18"/>
          <p:cNvSpPr/>
          <p:nvPr/>
        </p:nvSpPr>
        <p:spPr>
          <a:xfrm rot="10800000" flipH="1">
            <a:off x="4376750" y="5206325"/>
            <a:ext cx="2084100" cy="154800"/>
          </a:xfrm>
          <a:prstGeom prst="rightArrow">
            <a:avLst>
              <a:gd name="adj1" fmla="val 50000"/>
              <a:gd name="adj2" fmla="val 5000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3f9ea382cfa_0_9"/>
          <p:cNvSpPr txBox="1">
            <a:spLocks noGrp="1"/>
          </p:cNvSpPr>
          <p:nvPr>
            <p:ph type="title"/>
          </p:nvPr>
        </p:nvSpPr>
        <p:spPr>
          <a:xfrm>
            <a:off x="754144" y="365125"/>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4000"/>
              <a:t>Food Insecurity Self-Referral </a:t>
            </a:r>
            <a:endParaRPr sz="4000"/>
          </a:p>
        </p:txBody>
      </p:sp>
      <p:sp>
        <p:nvSpPr>
          <p:cNvPr id="232" name="Google Shape;232;g3f9ea382cfa_0_9"/>
          <p:cNvSpPr txBox="1">
            <a:spLocks noGrp="1"/>
          </p:cNvSpPr>
          <p:nvPr>
            <p:ph type="body" idx="1"/>
          </p:nvPr>
        </p:nvSpPr>
        <p:spPr>
          <a:xfrm>
            <a:off x="461273" y="1439725"/>
            <a:ext cx="6654600" cy="36330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500" b="1"/>
              <a:t>Self-Referral Benefits:</a:t>
            </a:r>
            <a:endParaRPr sz="2500" b="1"/>
          </a:p>
          <a:p>
            <a:pPr marL="457200" lvl="0" indent="-387350" algn="l" rtl="0">
              <a:lnSpc>
                <a:spcPct val="115000"/>
              </a:lnSpc>
              <a:spcBef>
                <a:spcPts val="0"/>
              </a:spcBef>
              <a:spcAft>
                <a:spcPts val="0"/>
              </a:spcAft>
              <a:buSzPts val="2500"/>
              <a:buFont typeface="Calibri"/>
              <a:buChar char="•"/>
            </a:pPr>
            <a:r>
              <a:rPr lang="en-US" sz="2500"/>
              <a:t>Increases self-determination and dignity</a:t>
            </a:r>
            <a:endParaRPr sz="2500"/>
          </a:p>
          <a:p>
            <a:pPr marL="457200" lvl="0" indent="-387350" algn="l" rtl="0">
              <a:lnSpc>
                <a:spcPct val="115000"/>
              </a:lnSpc>
              <a:spcBef>
                <a:spcPts val="0"/>
              </a:spcBef>
              <a:spcAft>
                <a:spcPts val="0"/>
              </a:spcAft>
              <a:buSzPts val="2500"/>
              <a:buFont typeface="Calibri"/>
              <a:buChar char="•"/>
            </a:pPr>
            <a:r>
              <a:rPr lang="en-US" sz="2500"/>
              <a:t>Simple to </a:t>
            </a:r>
            <a:r>
              <a:rPr lang="en-US" sz="2500" u="sng"/>
              <a:t>add to</a:t>
            </a:r>
            <a:r>
              <a:rPr lang="en-US" sz="2500"/>
              <a:t> other screening systems</a:t>
            </a:r>
            <a:endParaRPr sz="2500"/>
          </a:p>
          <a:p>
            <a:pPr marL="457200" lvl="0" indent="-387350" algn="l" rtl="0">
              <a:lnSpc>
                <a:spcPct val="115000"/>
              </a:lnSpc>
              <a:spcBef>
                <a:spcPts val="0"/>
              </a:spcBef>
              <a:spcAft>
                <a:spcPts val="0"/>
              </a:spcAft>
              <a:buSzPts val="2500"/>
              <a:buFont typeface="Calibri"/>
              <a:buChar char="•"/>
            </a:pPr>
            <a:r>
              <a:rPr lang="en-US" sz="2500"/>
              <a:t>Identifies otherwise "missed" F.I. patients</a:t>
            </a:r>
            <a:endParaRPr sz="2500"/>
          </a:p>
          <a:p>
            <a:pPr marL="0" lvl="0" indent="0" algn="l" rtl="0">
              <a:lnSpc>
                <a:spcPct val="115000"/>
              </a:lnSpc>
              <a:spcBef>
                <a:spcPts val="0"/>
              </a:spcBef>
              <a:spcAft>
                <a:spcPts val="0"/>
              </a:spcAft>
              <a:buNone/>
            </a:pPr>
            <a:endParaRPr sz="2500"/>
          </a:p>
          <a:p>
            <a:pPr marL="0" lvl="0" indent="0" algn="l" rtl="0">
              <a:lnSpc>
                <a:spcPct val="115000"/>
              </a:lnSpc>
              <a:spcBef>
                <a:spcPts val="0"/>
              </a:spcBef>
              <a:spcAft>
                <a:spcPts val="0"/>
              </a:spcAft>
              <a:buClr>
                <a:schemeClr val="dk1"/>
              </a:buClr>
              <a:buSzPts val="1100"/>
              <a:buFont typeface="Arial"/>
              <a:buNone/>
            </a:pPr>
            <a:r>
              <a:rPr lang="en-US" sz="2500" b="1"/>
              <a:t>Self-Referral Options:</a:t>
            </a:r>
            <a:endParaRPr sz="2500" b="1"/>
          </a:p>
          <a:p>
            <a:pPr marL="457200" lvl="0" indent="-387350" algn="l" rtl="0">
              <a:lnSpc>
                <a:spcPct val="115000"/>
              </a:lnSpc>
              <a:spcBef>
                <a:spcPts val="0"/>
              </a:spcBef>
              <a:spcAft>
                <a:spcPts val="0"/>
              </a:spcAft>
              <a:buSzPts val="2500"/>
              <a:buFont typeface="Calibri"/>
              <a:buChar char="•"/>
            </a:pPr>
            <a:r>
              <a:rPr lang="en-US" sz="2500"/>
              <a:t>Poster in waiting area or clinical room</a:t>
            </a:r>
            <a:endParaRPr sz="2500"/>
          </a:p>
          <a:p>
            <a:pPr marL="457200" lvl="0" indent="-387350" algn="l" rtl="0">
              <a:lnSpc>
                <a:spcPct val="115000"/>
              </a:lnSpc>
              <a:spcBef>
                <a:spcPts val="0"/>
              </a:spcBef>
              <a:spcAft>
                <a:spcPts val="0"/>
              </a:spcAft>
              <a:buSzPts val="2500"/>
              <a:buFont typeface="Calibri"/>
              <a:buChar char="•"/>
            </a:pPr>
            <a:r>
              <a:rPr lang="en-US" sz="2500"/>
              <a:t>Text a designated number</a:t>
            </a:r>
            <a:endParaRPr sz="2500"/>
          </a:p>
          <a:p>
            <a:pPr marL="457200" lvl="0" indent="-387350" algn="l" rtl="0">
              <a:lnSpc>
                <a:spcPct val="115000"/>
              </a:lnSpc>
              <a:spcBef>
                <a:spcPts val="0"/>
              </a:spcBef>
              <a:spcAft>
                <a:spcPts val="0"/>
              </a:spcAft>
              <a:buSzPts val="2500"/>
              <a:buFont typeface="Calibri"/>
              <a:buChar char="•"/>
            </a:pPr>
            <a:r>
              <a:rPr lang="en-US" sz="2500"/>
              <a:t>Form – give to provider or reception</a:t>
            </a:r>
            <a:endParaRPr sz="2500"/>
          </a:p>
          <a:p>
            <a:pPr marL="0" lvl="0" indent="0" algn="l" rtl="0">
              <a:spcBef>
                <a:spcPts val="640"/>
              </a:spcBef>
              <a:spcAft>
                <a:spcPts val="0"/>
              </a:spcAft>
              <a:buNone/>
            </a:pPr>
            <a:endParaRPr sz="2800" b="1"/>
          </a:p>
        </p:txBody>
      </p:sp>
      <p:pic>
        <p:nvPicPr>
          <p:cNvPr id="233" name="Google Shape;233;g3f9ea382cfa_0_9"/>
          <p:cNvPicPr preferRelativeResize="0"/>
          <p:nvPr/>
        </p:nvPicPr>
        <p:blipFill>
          <a:blip r:embed="rId3">
            <a:alphaModFix/>
          </a:blip>
          <a:stretch>
            <a:fillRect/>
          </a:stretch>
        </p:blipFill>
        <p:spPr>
          <a:xfrm>
            <a:off x="8522976" y="1231963"/>
            <a:ext cx="2744950" cy="43940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3f9ea382cfa_0_80"/>
          <p:cNvSpPr txBox="1">
            <a:spLocks noGrp="1"/>
          </p:cNvSpPr>
          <p:nvPr>
            <p:ph type="title"/>
          </p:nvPr>
        </p:nvSpPr>
        <p:spPr>
          <a:xfrm>
            <a:off x="754144" y="365125"/>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4000"/>
              <a:t>Food Referral Best Practices </a:t>
            </a:r>
            <a:endParaRPr sz="4000"/>
          </a:p>
        </p:txBody>
      </p:sp>
      <p:sp>
        <p:nvSpPr>
          <p:cNvPr id="240" name="Google Shape;240;g3f9ea382cfa_0_80"/>
          <p:cNvSpPr txBox="1">
            <a:spLocks noGrp="1"/>
          </p:cNvSpPr>
          <p:nvPr>
            <p:ph type="body" idx="1"/>
          </p:nvPr>
        </p:nvSpPr>
        <p:spPr>
          <a:xfrm>
            <a:off x="461275" y="1439725"/>
            <a:ext cx="7893600" cy="36330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500" b="1"/>
              <a:t>Refer to Food Resources:</a:t>
            </a:r>
            <a:endParaRPr sz="2500"/>
          </a:p>
          <a:p>
            <a:pPr marL="457200" lvl="0" indent="-368300" algn="l" rtl="0">
              <a:lnSpc>
                <a:spcPct val="115000"/>
              </a:lnSpc>
              <a:spcBef>
                <a:spcPts val="0"/>
              </a:spcBef>
              <a:spcAft>
                <a:spcPts val="0"/>
              </a:spcAft>
              <a:buSzPts val="2200"/>
              <a:buFont typeface="Calibri"/>
              <a:buChar char="•"/>
            </a:pPr>
            <a:r>
              <a:rPr lang="en-US" sz="2200"/>
              <a:t>That are accessible for the patient</a:t>
            </a:r>
            <a:endParaRPr sz="2200"/>
          </a:p>
          <a:p>
            <a:pPr marL="457200" lvl="0" indent="-368300" algn="l" rtl="0">
              <a:lnSpc>
                <a:spcPct val="115000"/>
              </a:lnSpc>
              <a:spcBef>
                <a:spcPts val="0"/>
              </a:spcBef>
              <a:spcAft>
                <a:spcPts val="0"/>
              </a:spcAft>
              <a:buSzPts val="2200"/>
              <a:buFont typeface="Calibri"/>
              <a:buChar char="•"/>
            </a:pPr>
            <a:r>
              <a:rPr lang="en-US" sz="2200"/>
              <a:t>That accommodate the patient's' family and cultural needs</a:t>
            </a:r>
            <a:endParaRPr sz="2200"/>
          </a:p>
          <a:p>
            <a:pPr marL="457200" lvl="0" indent="-368300" algn="l" rtl="0">
              <a:lnSpc>
                <a:spcPct val="115000"/>
              </a:lnSpc>
              <a:spcBef>
                <a:spcPts val="0"/>
              </a:spcBef>
              <a:spcAft>
                <a:spcPts val="0"/>
              </a:spcAft>
              <a:buSzPts val="2200"/>
              <a:buFont typeface="Calibri"/>
              <a:buChar char="•"/>
            </a:pPr>
            <a:r>
              <a:rPr lang="en-US" sz="2200"/>
              <a:t>For today</a:t>
            </a:r>
            <a:endParaRPr sz="2200"/>
          </a:p>
          <a:p>
            <a:pPr marL="457200" lvl="0" indent="-368300" algn="l" rtl="0">
              <a:lnSpc>
                <a:spcPct val="115000"/>
              </a:lnSpc>
              <a:spcBef>
                <a:spcPts val="0"/>
              </a:spcBef>
              <a:spcAft>
                <a:spcPts val="0"/>
              </a:spcAft>
              <a:buSzPts val="2200"/>
              <a:buFont typeface="Calibri"/>
              <a:buChar char="•"/>
            </a:pPr>
            <a:r>
              <a:rPr lang="en-US" sz="2200"/>
              <a:t>For longer-term needs</a:t>
            </a:r>
            <a:endParaRPr sz="2200"/>
          </a:p>
          <a:p>
            <a:pPr marL="457200" lvl="0" indent="-368300" algn="l" rtl="0">
              <a:lnSpc>
                <a:spcPct val="115000"/>
              </a:lnSpc>
              <a:spcBef>
                <a:spcPts val="0"/>
              </a:spcBef>
              <a:spcAft>
                <a:spcPts val="0"/>
              </a:spcAft>
              <a:buSzPts val="2200"/>
              <a:buFont typeface="Calibri"/>
              <a:buChar char="•"/>
            </a:pPr>
            <a:r>
              <a:rPr lang="en-US" sz="2200"/>
              <a:t>You know and trust (ideal)</a:t>
            </a:r>
            <a:endParaRPr sz="2200"/>
          </a:p>
          <a:p>
            <a:pPr marL="457200" lvl="0" indent="0" algn="l" rtl="0">
              <a:lnSpc>
                <a:spcPct val="115000"/>
              </a:lnSpc>
              <a:spcBef>
                <a:spcPts val="0"/>
              </a:spcBef>
              <a:spcAft>
                <a:spcPts val="0"/>
              </a:spcAft>
              <a:buNone/>
            </a:pPr>
            <a:endParaRPr sz="1300">
              <a:latin typeface="Arial"/>
              <a:ea typeface="Arial"/>
              <a:cs typeface="Arial"/>
              <a:sym typeface="Arial"/>
            </a:endParaRPr>
          </a:p>
          <a:p>
            <a:pPr marL="0" lvl="0" indent="0" algn="l" rtl="0">
              <a:lnSpc>
                <a:spcPct val="115000"/>
              </a:lnSpc>
              <a:spcBef>
                <a:spcPts val="0"/>
              </a:spcBef>
              <a:spcAft>
                <a:spcPts val="0"/>
              </a:spcAft>
              <a:buNone/>
            </a:pPr>
            <a:r>
              <a:rPr lang="en-US" sz="2500" b="1"/>
              <a:t>Examples:</a:t>
            </a:r>
            <a:endParaRPr sz="2500"/>
          </a:p>
          <a:p>
            <a:pPr marL="457200" lvl="0" indent="-368300" algn="l" rtl="0">
              <a:lnSpc>
                <a:spcPct val="115000"/>
              </a:lnSpc>
              <a:spcBef>
                <a:spcPts val="0"/>
              </a:spcBef>
              <a:spcAft>
                <a:spcPts val="0"/>
              </a:spcAft>
              <a:buSzPts val="2200"/>
              <a:buFont typeface="Calibri"/>
              <a:buChar char="•"/>
            </a:pPr>
            <a:r>
              <a:rPr lang="en-US" sz="2200"/>
              <a:t>On-site food program like Food Pharmacy</a:t>
            </a:r>
            <a:endParaRPr sz="2200"/>
          </a:p>
          <a:p>
            <a:pPr marL="457200" lvl="0" indent="-368300" algn="l" rtl="0">
              <a:lnSpc>
                <a:spcPct val="115000"/>
              </a:lnSpc>
              <a:spcBef>
                <a:spcPts val="0"/>
              </a:spcBef>
              <a:spcAft>
                <a:spcPts val="0"/>
              </a:spcAft>
              <a:buSzPts val="2200"/>
              <a:buFont typeface="Calibri"/>
              <a:buChar char="•"/>
            </a:pPr>
            <a:r>
              <a:rPr lang="en-US" sz="2200"/>
              <a:t>Community food pantries (use food bank website tools)</a:t>
            </a:r>
            <a:endParaRPr sz="2200"/>
          </a:p>
          <a:p>
            <a:pPr marL="457200" lvl="0" indent="-368300" algn="l" rtl="0">
              <a:lnSpc>
                <a:spcPct val="115000"/>
              </a:lnSpc>
              <a:spcBef>
                <a:spcPts val="0"/>
              </a:spcBef>
              <a:spcAft>
                <a:spcPts val="0"/>
              </a:spcAft>
              <a:buSzPts val="2200"/>
              <a:buFont typeface="Calibri"/>
              <a:buChar char="•"/>
            </a:pPr>
            <a:r>
              <a:rPr lang="en-US" sz="2200"/>
              <a:t>SNAP, WIC (most Food Banks offer support)</a:t>
            </a:r>
            <a:endParaRPr sz="2200"/>
          </a:p>
          <a:p>
            <a:pPr marL="457200" lvl="0" indent="0" algn="l" rtl="0">
              <a:lnSpc>
                <a:spcPct val="115000"/>
              </a:lnSpc>
              <a:spcBef>
                <a:spcPts val="0"/>
              </a:spcBef>
              <a:spcAft>
                <a:spcPts val="0"/>
              </a:spcAft>
              <a:buNone/>
            </a:pPr>
            <a:endParaRPr sz="2500" b="1"/>
          </a:p>
          <a:p>
            <a:pPr marL="0" lvl="0" indent="0" algn="l" rtl="0">
              <a:spcBef>
                <a:spcPts val="640"/>
              </a:spcBef>
              <a:spcAft>
                <a:spcPts val="0"/>
              </a:spcAft>
              <a:buNone/>
            </a:pPr>
            <a:endParaRPr sz="2800" b="1"/>
          </a:p>
        </p:txBody>
      </p:sp>
      <p:pic>
        <p:nvPicPr>
          <p:cNvPr id="241" name="Google Shape;241;g3f9ea382cfa_0_80"/>
          <p:cNvPicPr preferRelativeResize="0"/>
          <p:nvPr/>
        </p:nvPicPr>
        <p:blipFill>
          <a:blip r:embed="rId3">
            <a:alphaModFix/>
          </a:blip>
          <a:stretch>
            <a:fillRect/>
          </a:stretch>
        </p:blipFill>
        <p:spPr>
          <a:xfrm>
            <a:off x="8718475" y="1688588"/>
            <a:ext cx="2635275" cy="3480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6"/>
          <p:cNvSpPr txBox="1">
            <a:spLocks noGrp="1"/>
          </p:cNvSpPr>
          <p:nvPr>
            <p:ph type="title"/>
          </p:nvPr>
        </p:nvSpPr>
        <p:spPr>
          <a:xfrm>
            <a:off x="796169" y="351000"/>
            <a:ext cx="10599600" cy="132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4400"/>
              <a:buFont typeface="Calibri"/>
              <a:buNone/>
            </a:pPr>
            <a:r>
              <a:rPr lang="en-US"/>
              <a:t>CHC + Food Bank Partnership Models</a:t>
            </a:r>
            <a:endParaRPr/>
          </a:p>
        </p:txBody>
      </p:sp>
      <p:sp>
        <p:nvSpPr>
          <p:cNvPr id="247" name="Google Shape;247;p6"/>
          <p:cNvSpPr txBox="1">
            <a:spLocks noGrp="1"/>
          </p:cNvSpPr>
          <p:nvPr>
            <p:ph type="body" idx="1"/>
          </p:nvPr>
        </p:nvSpPr>
        <p:spPr>
          <a:xfrm>
            <a:off x="183450" y="1464375"/>
            <a:ext cx="11825100" cy="799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sz="2300" b="1">
                <a:solidFill>
                  <a:srgbClr val="741B47"/>
                </a:solidFill>
              </a:rPr>
              <a:t>Each Food Pharmacy is unique based on the site’s available food program staff, space &amp; time</a:t>
            </a:r>
            <a:r>
              <a:rPr lang="en-US" sz="2300"/>
              <a:t> </a:t>
            </a:r>
            <a:endParaRPr sz="2300"/>
          </a:p>
          <a:p>
            <a:pPr marL="0" lvl="0" indent="0" algn="ctr" rtl="0">
              <a:spcBef>
                <a:spcPts val="0"/>
              </a:spcBef>
              <a:spcAft>
                <a:spcPts val="0"/>
              </a:spcAft>
              <a:buNone/>
            </a:pPr>
            <a:endParaRPr sz="2300"/>
          </a:p>
          <a:p>
            <a:pPr marL="0" lvl="0" indent="0" algn="ctr" rtl="0">
              <a:spcBef>
                <a:spcPts val="0"/>
              </a:spcBef>
              <a:spcAft>
                <a:spcPts val="0"/>
              </a:spcAft>
              <a:buNone/>
            </a:pPr>
            <a:endParaRPr sz="2300"/>
          </a:p>
          <a:p>
            <a:pPr marL="0" lvl="0" indent="0" algn="ctr" rtl="0">
              <a:spcBef>
                <a:spcPts val="0"/>
              </a:spcBef>
              <a:spcAft>
                <a:spcPts val="0"/>
              </a:spcAft>
              <a:buNone/>
            </a:pPr>
            <a:endParaRPr sz="2300"/>
          </a:p>
        </p:txBody>
      </p:sp>
      <p:pic>
        <p:nvPicPr>
          <p:cNvPr id="248" name="Google Shape;248;p6" title="Refer to Food Bank (2).png"/>
          <p:cNvPicPr preferRelativeResize="0"/>
          <p:nvPr/>
        </p:nvPicPr>
        <p:blipFill rotWithShape="1">
          <a:blip r:embed="rId3">
            <a:alphaModFix/>
          </a:blip>
          <a:srcRect t="23746" b="20329"/>
          <a:stretch/>
        </p:blipFill>
        <p:spPr>
          <a:xfrm>
            <a:off x="1116638" y="2404550"/>
            <a:ext cx="9958675" cy="313265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3fa1e56f929_0_1"/>
          <p:cNvSpPr txBox="1">
            <a:spLocks noGrp="1"/>
          </p:cNvSpPr>
          <p:nvPr>
            <p:ph type="title"/>
          </p:nvPr>
        </p:nvSpPr>
        <p:spPr>
          <a:xfrm>
            <a:off x="796175" y="351000"/>
            <a:ext cx="10599600" cy="10539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4400"/>
              <a:buFont typeface="Calibri"/>
              <a:buNone/>
            </a:pPr>
            <a:r>
              <a:rPr lang="en-US"/>
              <a:t>CHC + Food Bank Partnership Examples</a:t>
            </a:r>
            <a:endParaRPr/>
          </a:p>
        </p:txBody>
      </p:sp>
      <p:pic>
        <p:nvPicPr>
          <p:cNvPr id="254" name="Google Shape;254;g3fa1e56f929_0_1" title="Introduction to Feed More Healthcare Partnership.png"/>
          <p:cNvPicPr preferRelativeResize="0"/>
          <p:nvPr/>
        </p:nvPicPr>
        <p:blipFill>
          <a:blip r:embed="rId3">
            <a:alphaModFix/>
          </a:blip>
          <a:stretch>
            <a:fillRect/>
          </a:stretch>
        </p:blipFill>
        <p:spPr>
          <a:xfrm>
            <a:off x="7837075" y="1609862"/>
            <a:ext cx="4119099" cy="2751650"/>
          </a:xfrm>
          <a:prstGeom prst="rect">
            <a:avLst/>
          </a:prstGeom>
          <a:noFill/>
          <a:ln>
            <a:noFill/>
          </a:ln>
        </p:spPr>
      </p:pic>
      <p:pic>
        <p:nvPicPr>
          <p:cNvPr id="255" name="Google Shape;255;g3fa1e56f929_0_1"/>
          <p:cNvPicPr preferRelativeResize="0"/>
          <p:nvPr/>
        </p:nvPicPr>
        <p:blipFill>
          <a:blip r:embed="rId4">
            <a:alphaModFix/>
          </a:blip>
          <a:stretch>
            <a:fillRect/>
          </a:stretch>
        </p:blipFill>
        <p:spPr>
          <a:xfrm>
            <a:off x="10099526" y="4488635"/>
            <a:ext cx="1296253" cy="759514"/>
          </a:xfrm>
          <a:prstGeom prst="rect">
            <a:avLst/>
          </a:prstGeom>
          <a:noFill/>
          <a:ln>
            <a:noFill/>
          </a:ln>
        </p:spPr>
      </p:pic>
      <p:pic>
        <p:nvPicPr>
          <p:cNvPr id="256" name="Google Shape;256;g3fa1e56f929_0_1"/>
          <p:cNvPicPr preferRelativeResize="0"/>
          <p:nvPr/>
        </p:nvPicPr>
        <p:blipFill>
          <a:blip r:embed="rId5">
            <a:alphaModFix/>
          </a:blip>
          <a:stretch>
            <a:fillRect/>
          </a:stretch>
        </p:blipFill>
        <p:spPr>
          <a:xfrm>
            <a:off x="8248075" y="4572000"/>
            <a:ext cx="1580790" cy="592789"/>
          </a:xfrm>
          <a:prstGeom prst="rect">
            <a:avLst/>
          </a:prstGeom>
          <a:noFill/>
          <a:ln>
            <a:noFill/>
          </a:ln>
        </p:spPr>
      </p:pic>
      <p:sp>
        <p:nvSpPr>
          <p:cNvPr id="257" name="Google Shape;257;g3fa1e56f929_0_1"/>
          <p:cNvSpPr txBox="1">
            <a:spLocks noGrp="1"/>
          </p:cNvSpPr>
          <p:nvPr>
            <p:ph type="body" idx="1"/>
          </p:nvPr>
        </p:nvSpPr>
        <p:spPr>
          <a:xfrm>
            <a:off x="277975" y="1644800"/>
            <a:ext cx="7485900" cy="26928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500" b="1">
                <a:solidFill>
                  <a:srgbClr val="741B47"/>
                </a:solidFill>
              </a:rPr>
              <a:t>Feed More’s Food is Medicine Program</a:t>
            </a:r>
            <a:endParaRPr sz="2500">
              <a:solidFill>
                <a:srgbClr val="741B47"/>
              </a:solidFill>
            </a:endParaRPr>
          </a:p>
          <a:p>
            <a:pPr marL="457200" lvl="0" indent="-368300" algn="l" rtl="0">
              <a:lnSpc>
                <a:spcPct val="115000"/>
              </a:lnSpc>
              <a:spcBef>
                <a:spcPts val="0"/>
              </a:spcBef>
              <a:spcAft>
                <a:spcPts val="0"/>
              </a:spcAft>
              <a:buSzPts val="2200"/>
              <a:buFont typeface="Calibri"/>
              <a:buChar char="●"/>
            </a:pPr>
            <a:r>
              <a:rPr lang="en-US" sz="2200"/>
              <a:t>Focused Food Pharmacy support in Tri-Cities and rural localities in Central Virginia</a:t>
            </a:r>
            <a:endParaRPr sz="2200"/>
          </a:p>
          <a:p>
            <a:pPr marL="457200" lvl="0" indent="-368300" algn="l" rtl="0">
              <a:lnSpc>
                <a:spcPct val="115000"/>
              </a:lnSpc>
              <a:spcBef>
                <a:spcPts val="0"/>
              </a:spcBef>
              <a:spcAft>
                <a:spcPts val="0"/>
              </a:spcAft>
              <a:buSzPts val="2200"/>
              <a:buFont typeface="Calibri"/>
              <a:buChar char="●"/>
            </a:pPr>
            <a:r>
              <a:rPr lang="en-US" sz="2200"/>
              <a:t>Healthy Food Box model: </a:t>
            </a:r>
            <a:endParaRPr sz="2200"/>
          </a:p>
          <a:p>
            <a:pPr marL="914400" lvl="1" indent="-368300" algn="l" rtl="0">
              <a:lnSpc>
                <a:spcPct val="115000"/>
              </a:lnSpc>
              <a:spcBef>
                <a:spcPts val="0"/>
              </a:spcBef>
              <a:spcAft>
                <a:spcPts val="0"/>
              </a:spcAft>
              <a:buSzPts val="2200"/>
              <a:buFont typeface="Calibri"/>
              <a:buChar char="○"/>
            </a:pPr>
            <a:r>
              <a:rPr lang="en-US" sz="2200"/>
              <a:t>Pre-packed food boxes full of shelf-stable whole grains, lean proteins, and low/no-sodium and low/no-sugar fruits &amp; vegetables</a:t>
            </a:r>
            <a:endParaRPr sz="2200"/>
          </a:p>
          <a:p>
            <a:pPr marL="914400" lvl="1" indent="-368300" algn="l" rtl="0">
              <a:lnSpc>
                <a:spcPct val="115000"/>
              </a:lnSpc>
              <a:spcBef>
                <a:spcPts val="0"/>
              </a:spcBef>
              <a:spcAft>
                <a:spcPts val="0"/>
              </a:spcAft>
              <a:buSzPts val="2200"/>
              <a:buChar char="○"/>
            </a:pPr>
            <a:r>
              <a:rPr lang="en-US" sz="2200"/>
              <a:t>3 menus curated with guidance from the Healthy Eating Research (HER) guidelines and a registered dietitian</a:t>
            </a:r>
            <a:endParaRPr sz="2800" b="1"/>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f58ea6b2d5_0_79"/>
          <p:cNvSpPr txBox="1">
            <a:spLocks noGrp="1"/>
          </p:cNvSpPr>
          <p:nvPr>
            <p:ph type="title"/>
          </p:nvPr>
        </p:nvSpPr>
        <p:spPr>
          <a:xfrm>
            <a:off x="754144" y="365125"/>
            <a:ext cx="10599600" cy="132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4400"/>
              <a:buFont typeface="Calibri"/>
              <a:buNone/>
            </a:pPr>
            <a:r>
              <a:rPr lang="en-US"/>
              <a:t>CHC + Food Bank Partnership Examples</a:t>
            </a:r>
            <a:endParaRPr/>
          </a:p>
        </p:txBody>
      </p:sp>
      <p:sp>
        <p:nvSpPr>
          <p:cNvPr id="263" name="Google Shape;263;g3f58ea6b2d5_0_79"/>
          <p:cNvSpPr txBox="1">
            <a:spLocks noGrp="1"/>
          </p:cNvSpPr>
          <p:nvPr>
            <p:ph type="body" idx="1"/>
          </p:nvPr>
        </p:nvSpPr>
        <p:spPr>
          <a:xfrm>
            <a:off x="444775" y="1230150"/>
            <a:ext cx="10599600" cy="4397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3200"/>
              <a:buNone/>
            </a:pPr>
            <a:r>
              <a:rPr lang="en-US" sz="2600" i="1">
                <a:solidFill>
                  <a:srgbClr val="741B47"/>
                </a:solidFill>
              </a:rPr>
              <a:t>Welcome to the </a:t>
            </a:r>
            <a:r>
              <a:rPr lang="en-US" sz="2600" b="1" i="1">
                <a:solidFill>
                  <a:srgbClr val="741B47"/>
                </a:solidFill>
              </a:rPr>
              <a:t>Blue Ridge Medical Center </a:t>
            </a:r>
            <a:r>
              <a:rPr lang="en-US" sz="2600" i="1">
                <a:solidFill>
                  <a:srgbClr val="741B47"/>
                </a:solidFill>
              </a:rPr>
              <a:t>Food Pharmacy Cottage!</a:t>
            </a:r>
            <a:endParaRPr sz="2600" i="1">
              <a:solidFill>
                <a:srgbClr val="741B47"/>
              </a:solidFill>
            </a:endParaRPr>
          </a:p>
          <a:p>
            <a:pPr marL="0" lvl="0" indent="45720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pic>
        <p:nvPicPr>
          <p:cNvPr id="264" name="Google Shape;264;g3f58ea6b2d5_0_79" title="The cottage.jpeg"/>
          <p:cNvPicPr preferRelativeResize="0"/>
          <p:nvPr/>
        </p:nvPicPr>
        <p:blipFill>
          <a:blip r:embed="rId3">
            <a:alphaModFix/>
          </a:blip>
          <a:stretch>
            <a:fillRect/>
          </a:stretch>
        </p:blipFill>
        <p:spPr>
          <a:xfrm>
            <a:off x="6282700" y="1964300"/>
            <a:ext cx="2650625" cy="3422400"/>
          </a:xfrm>
          <a:prstGeom prst="rect">
            <a:avLst/>
          </a:prstGeom>
          <a:noFill/>
          <a:ln>
            <a:noFill/>
          </a:ln>
        </p:spPr>
      </p:pic>
      <p:pic>
        <p:nvPicPr>
          <p:cNvPr id="265" name="Google Shape;265;g3f58ea6b2d5_0_79" title="Shelves Updated.jpeg"/>
          <p:cNvPicPr preferRelativeResize="0"/>
          <p:nvPr/>
        </p:nvPicPr>
        <p:blipFill>
          <a:blip r:embed="rId4">
            <a:alphaModFix/>
          </a:blip>
          <a:stretch>
            <a:fillRect/>
          </a:stretch>
        </p:blipFill>
        <p:spPr>
          <a:xfrm>
            <a:off x="3353900" y="2005600"/>
            <a:ext cx="2595400" cy="3460501"/>
          </a:xfrm>
          <a:prstGeom prst="rect">
            <a:avLst/>
          </a:prstGeom>
          <a:noFill/>
          <a:ln>
            <a:noFill/>
          </a:ln>
        </p:spPr>
      </p:pic>
      <p:pic>
        <p:nvPicPr>
          <p:cNvPr id="266" name="Google Shape;266;g3f58ea6b2d5_0_79" title="FP Fridge.jpeg"/>
          <p:cNvPicPr preferRelativeResize="0"/>
          <p:nvPr/>
        </p:nvPicPr>
        <p:blipFill>
          <a:blip r:embed="rId5">
            <a:alphaModFix/>
          </a:blip>
          <a:stretch>
            <a:fillRect/>
          </a:stretch>
        </p:blipFill>
        <p:spPr>
          <a:xfrm>
            <a:off x="385250" y="2024650"/>
            <a:ext cx="2566800" cy="3422400"/>
          </a:xfrm>
          <a:prstGeom prst="rect">
            <a:avLst/>
          </a:prstGeom>
          <a:noFill/>
          <a:ln>
            <a:noFill/>
          </a:ln>
        </p:spPr>
      </p:pic>
      <p:pic>
        <p:nvPicPr>
          <p:cNvPr id="267" name="Google Shape;267;g3f58ea6b2d5_0_79" title="Screenshot 2026-09-03 120650.png"/>
          <p:cNvPicPr preferRelativeResize="0"/>
          <p:nvPr/>
        </p:nvPicPr>
        <p:blipFill>
          <a:blip r:embed="rId6">
            <a:alphaModFix/>
          </a:blip>
          <a:stretch>
            <a:fillRect/>
          </a:stretch>
        </p:blipFill>
        <p:spPr>
          <a:xfrm>
            <a:off x="9462350" y="1945250"/>
            <a:ext cx="2509207" cy="3460500"/>
          </a:xfrm>
          <a:prstGeom prst="rect">
            <a:avLst/>
          </a:prstGeom>
          <a:noFill/>
          <a:ln>
            <a:noFill/>
          </a:ln>
        </p:spPr>
      </p:pic>
      <p:pic>
        <p:nvPicPr>
          <p:cNvPr id="268" name="Google Shape;268;g3f58ea6b2d5_0_79" title="Screenshot 2026-09-03 143932.png"/>
          <p:cNvPicPr preferRelativeResize="0"/>
          <p:nvPr/>
        </p:nvPicPr>
        <p:blipFill>
          <a:blip r:embed="rId7">
            <a:alphaModFix/>
          </a:blip>
          <a:stretch>
            <a:fillRect/>
          </a:stretch>
        </p:blipFill>
        <p:spPr>
          <a:xfrm>
            <a:off x="1299659" y="5447050"/>
            <a:ext cx="7209915" cy="4191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fade">
                                      <p:cBhvr>
                                        <p:cTn id="7" dur="1000"/>
                                        <p:tgtEl>
                                          <p:spTgt spid="264"/>
                                        </p:tgtEl>
                                      </p:cBhvr>
                                    </p:animEffect>
                                  </p:childTnLst>
                                </p:cTn>
                              </p:par>
                              <p:par>
                                <p:cTn id="8" presetID="10" presetClass="entr" presetSubtype="0" fill="hold" nodeType="withEffect">
                                  <p:stCondLst>
                                    <p:cond delay="0"/>
                                  </p:stCondLst>
                                  <p:childTnLst>
                                    <p:set>
                                      <p:cBhvr>
                                        <p:cTn id="9" dur="1" fill="hold">
                                          <p:stCondLst>
                                            <p:cond delay="0"/>
                                          </p:stCondLst>
                                        </p:cTn>
                                        <p:tgtEl>
                                          <p:spTgt spid="265"/>
                                        </p:tgtEl>
                                        <p:attrNameLst>
                                          <p:attrName>style.visibility</p:attrName>
                                        </p:attrNameLst>
                                      </p:cBhvr>
                                      <p:to>
                                        <p:strVal val="visible"/>
                                      </p:to>
                                    </p:set>
                                    <p:animEffect transition="in" filter="fade">
                                      <p:cBhvr>
                                        <p:cTn id="10" dur="1000"/>
                                        <p:tgtEl>
                                          <p:spTgt spid="265"/>
                                        </p:tgtEl>
                                      </p:cBhvr>
                                    </p:animEffect>
                                  </p:childTnLst>
                                </p:cTn>
                              </p:par>
                              <p:par>
                                <p:cTn id="11" presetID="10" presetClass="entr" presetSubtype="0" fill="hold" nodeType="withEffect">
                                  <p:stCondLst>
                                    <p:cond delay="0"/>
                                  </p:stCondLst>
                                  <p:childTnLst>
                                    <p:set>
                                      <p:cBhvr>
                                        <p:cTn id="12" dur="1" fill="hold">
                                          <p:stCondLst>
                                            <p:cond delay="0"/>
                                          </p:stCondLst>
                                        </p:cTn>
                                        <p:tgtEl>
                                          <p:spTgt spid="266"/>
                                        </p:tgtEl>
                                        <p:attrNameLst>
                                          <p:attrName>style.visibility</p:attrName>
                                        </p:attrNameLst>
                                      </p:cBhvr>
                                      <p:to>
                                        <p:strVal val="visible"/>
                                      </p:to>
                                    </p:set>
                                    <p:animEffect transition="in" filter="fade">
                                      <p:cBhvr>
                                        <p:cTn id="13" dur="1000"/>
                                        <p:tgtEl>
                                          <p:spTgt spid="266"/>
                                        </p:tgtEl>
                                      </p:cBhvr>
                                    </p:animEffect>
                                  </p:childTnLst>
                                </p:cTn>
                              </p:par>
                              <p:par>
                                <p:cTn id="14" presetID="10" presetClass="entr" presetSubtype="0" fill="hold" nodeType="withEffect">
                                  <p:stCondLst>
                                    <p:cond delay="0"/>
                                  </p:stCondLst>
                                  <p:childTnLst>
                                    <p:set>
                                      <p:cBhvr>
                                        <p:cTn id="15" dur="1" fill="hold">
                                          <p:stCondLst>
                                            <p:cond delay="0"/>
                                          </p:stCondLst>
                                        </p:cTn>
                                        <p:tgtEl>
                                          <p:spTgt spid="267"/>
                                        </p:tgtEl>
                                        <p:attrNameLst>
                                          <p:attrName>style.visibility</p:attrName>
                                        </p:attrNameLst>
                                      </p:cBhvr>
                                      <p:to>
                                        <p:strVal val="visible"/>
                                      </p:to>
                                    </p:set>
                                    <p:animEffect transition="in" filter="fade">
                                      <p:cBhvr>
                                        <p:cTn id="16" dur="1000"/>
                                        <p:tgtEl>
                                          <p:spTgt spid="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g3f58ea6b2d5_0_115"/>
          <p:cNvSpPr txBox="1">
            <a:spLocks noGrp="1"/>
          </p:cNvSpPr>
          <p:nvPr>
            <p:ph type="title"/>
          </p:nvPr>
        </p:nvSpPr>
        <p:spPr>
          <a:xfrm>
            <a:off x="1610819" y="334233"/>
            <a:ext cx="9458400" cy="1183200"/>
          </a:xfrm>
          <a:prstGeom prst="rect">
            <a:avLst/>
          </a:prstGeom>
        </p:spPr>
        <p:txBody>
          <a:bodyPr spcFirstLastPara="1" wrap="square" lIns="81575" tIns="81575" rIns="81575" bIns="81575" anchor="t" anchorCtr="0">
            <a:noAutofit/>
          </a:bodyPr>
          <a:lstStyle/>
          <a:p>
            <a:pPr marL="0" lvl="0" indent="0" algn="ctr" rtl="0">
              <a:spcBef>
                <a:spcPts val="0"/>
              </a:spcBef>
              <a:spcAft>
                <a:spcPts val="0"/>
              </a:spcAft>
              <a:buNone/>
            </a:pPr>
            <a:r>
              <a:rPr lang="en-US"/>
              <a:t>Firsthand CHC Food Pharmacy Insights</a:t>
            </a:r>
            <a:endParaRPr/>
          </a:p>
          <a:p>
            <a:pPr marL="0" lvl="0" indent="0" algn="ctr" rtl="0">
              <a:spcBef>
                <a:spcPts val="0"/>
              </a:spcBef>
              <a:spcAft>
                <a:spcPts val="0"/>
              </a:spcAft>
              <a:buNone/>
            </a:pPr>
            <a:endParaRPr sz="3926"/>
          </a:p>
        </p:txBody>
      </p:sp>
      <p:sp>
        <p:nvSpPr>
          <p:cNvPr id="275" name="Google Shape;275;g3f58ea6b2d5_0_115"/>
          <p:cNvSpPr txBox="1">
            <a:spLocks noGrp="1"/>
          </p:cNvSpPr>
          <p:nvPr>
            <p:ph type="body" idx="1"/>
          </p:nvPr>
        </p:nvSpPr>
        <p:spPr>
          <a:xfrm>
            <a:off x="792525" y="1307475"/>
            <a:ext cx="6254100" cy="4498500"/>
          </a:xfrm>
          <a:prstGeom prst="rect">
            <a:avLst/>
          </a:prstGeom>
        </p:spPr>
        <p:txBody>
          <a:bodyPr spcFirstLastPara="1" wrap="square" lIns="81575" tIns="81575" rIns="81575" bIns="81575" anchor="t" anchorCtr="0">
            <a:noAutofit/>
          </a:bodyPr>
          <a:lstStyle/>
          <a:p>
            <a:pPr marL="0" lvl="0" indent="0" algn="l" rtl="0">
              <a:spcBef>
                <a:spcPts val="571"/>
              </a:spcBef>
              <a:spcAft>
                <a:spcPts val="0"/>
              </a:spcAft>
              <a:buNone/>
            </a:pPr>
            <a:r>
              <a:rPr lang="en-US" sz="2755" b="1"/>
              <a:t>Key Considerations </a:t>
            </a:r>
            <a:endParaRPr sz="2755" b="1"/>
          </a:p>
          <a:p>
            <a:pPr marL="457200" lvl="0" indent="-359120" algn="l" rtl="0">
              <a:spcBef>
                <a:spcPts val="571"/>
              </a:spcBef>
              <a:spcAft>
                <a:spcPts val="0"/>
              </a:spcAft>
              <a:buSzPts val="2055"/>
              <a:buChar char="•"/>
            </a:pPr>
            <a:r>
              <a:rPr lang="en-US" sz="2055"/>
              <a:t>Data</a:t>
            </a:r>
            <a:endParaRPr sz="2055"/>
          </a:p>
          <a:p>
            <a:pPr marL="914400" lvl="1" indent="-330200" algn="l" rtl="0">
              <a:spcBef>
                <a:spcPts val="0"/>
              </a:spcBef>
              <a:spcAft>
                <a:spcPts val="0"/>
              </a:spcAft>
              <a:buSzPts val="1600"/>
              <a:buChar char="–"/>
            </a:pPr>
            <a:r>
              <a:rPr lang="en-US" sz="1600"/>
              <a:t>Patient Demographics, Assess Community Needs, Patient Feedback, Reports, and Barriers to Care</a:t>
            </a:r>
            <a:endParaRPr sz="1600"/>
          </a:p>
          <a:p>
            <a:pPr marL="457200" lvl="0" indent="-359120" algn="l" rtl="0">
              <a:spcBef>
                <a:spcPts val="0"/>
              </a:spcBef>
              <a:spcAft>
                <a:spcPts val="0"/>
              </a:spcAft>
              <a:buSzPts val="2055"/>
              <a:buChar char="•"/>
            </a:pPr>
            <a:r>
              <a:rPr lang="en-US" sz="2055"/>
              <a:t>Support</a:t>
            </a:r>
            <a:endParaRPr sz="2055"/>
          </a:p>
          <a:p>
            <a:pPr marL="914400" lvl="1" indent="-330200" algn="l" rtl="0">
              <a:spcBef>
                <a:spcPts val="0"/>
              </a:spcBef>
              <a:spcAft>
                <a:spcPts val="0"/>
              </a:spcAft>
              <a:buSzPts val="1600"/>
              <a:buChar char="–"/>
            </a:pPr>
            <a:r>
              <a:rPr lang="en-US" sz="1600"/>
              <a:t>Staff, Leadership, Stakeholders, and Strategic Partnerships</a:t>
            </a:r>
            <a:endParaRPr sz="1600"/>
          </a:p>
          <a:p>
            <a:pPr marL="457200" lvl="0" indent="-359120" algn="l" rtl="0">
              <a:spcBef>
                <a:spcPts val="0"/>
              </a:spcBef>
              <a:spcAft>
                <a:spcPts val="0"/>
              </a:spcAft>
              <a:buSzPts val="2055"/>
              <a:buChar char="•"/>
            </a:pPr>
            <a:r>
              <a:rPr lang="en-US" sz="2055"/>
              <a:t>Collaboration</a:t>
            </a:r>
            <a:endParaRPr sz="2055"/>
          </a:p>
          <a:p>
            <a:pPr marL="914400" lvl="1" indent="-330200" algn="l" rtl="0">
              <a:spcBef>
                <a:spcPts val="0"/>
              </a:spcBef>
              <a:spcAft>
                <a:spcPts val="0"/>
              </a:spcAft>
              <a:buSzPts val="1600"/>
              <a:buChar char="–"/>
            </a:pPr>
            <a:r>
              <a:rPr lang="en-US" sz="1600"/>
              <a:t>Food Banks, Staff, Local Gardens, and Community Organizations</a:t>
            </a:r>
            <a:endParaRPr sz="1600"/>
          </a:p>
          <a:p>
            <a:pPr marL="457200" lvl="0" indent="-359120" algn="l" rtl="0">
              <a:spcBef>
                <a:spcPts val="0"/>
              </a:spcBef>
              <a:spcAft>
                <a:spcPts val="0"/>
              </a:spcAft>
              <a:buSzPts val="2055"/>
              <a:buChar char="•"/>
            </a:pPr>
            <a:r>
              <a:rPr lang="en-US" sz="2055"/>
              <a:t>Operations</a:t>
            </a:r>
            <a:endParaRPr sz="2055"/>
          </a:p>
          <a:p>
            <a:pPr marL="914400" lvl="1" indent="-352770" algn="l" rtl="0">
              <a:spcBef>
                <a:spcPts val="0"/>
              </a:spcBef>
              <a:spcAft>
                <a:spcPts val="0"/>
              </a:spcAft>
              <a:buSzPts val="1955"/>
              <a:buChar char="–"/>
            </a:pPr>
            <a:r>
              <a:rPr lang="en-US" sz="1600"/>
              <a:t>Supplies, Equipment, Procedures, Food Items, and Systems</a:t>
            </a:r>
            <a:endParaRPr sz="1755"/>
          </a:p>
          <a:p>
            <a:pPr marL="457200" lvl="0" indent="-359120" algn="l" rtl="0">
              <a:spcBef>
                <a:spcPts val="0"/>
              </a:spcBef>
              <a:spcAft>
                <a:spcPts val="0"/>
              </a:spcAft>
              <a:buSzPts val="2055"/>
              <a:buChar char="•"/>
            </a:pPr>
            <a:r>
              <a:rPr lang="en-US" sz="2055"/>
              <a:t>Workflow</a:t>
            </a:r>
            <a:endParaRPr sz="2055"/>
          </a:p>
          <a:p>
            <a:pPr marL="914400" lvl="1" indent="-330200" algn="l" rtl="0">
              <a:spcBef>
                <a:spcPts val="0"/>
              </a:spcBef>
              <a:spcAft>
                <a:spcPts val="0"/>
              </a:spcAft>
              <a:buSzPts val="1600"/>
              <a:buChar char="–"/>
            </a:pPr>
            <a:r>
              <a:rPr lang="en-US" sz="1600"/>
              <a:t>Attendance, Recruitment, Promotion, Deliverables,  Internal, and External Communication</a:t>
            </a:r>
            <a:endParaRPr sz="1600"/>
          </a:p>
        </p:txBody>
      </p:sp>
      <p:sp>
        <p:nvSpPr>
          <p:cNvPr id="276" name="Google Shape;276;g3f58ea6b2d5_0_115"/>
          <p:cNvSpPr/>
          <p:nvPr/>
        </p:nvSpPr>
        <p:spPr>
          <a:xfrm rot="-53537">
            <a:off x="8741227" y="2634864"/>
            <a:ext cx="1579692" cy="1496468"/>
          </a:xfrm>
          <a:prstGeom prst="ellipse">
            <a:avLst/>
          </a:prstGeom>
          <a:solidFill>
            <a:srgbClr val="65F0AC"/>
          </a:solidFill>
          <a:ln>
            <a:noFill/>
          </a:ln>
        </p:spPr>
        <p:txBody>
          <a:bodyPr spcFirstLastPara="1" wrap="square" lIns="104825" tIns="52400" rIns="104825" bIns="52400" anchor="ctr" anchorCtr="0">
            <a:noAutofit/>
          </a:bodyPr>
          <a:lstStyle/>
          <a:p>
            <a:pPr marL="0" lvl="0" indent="0" algn="l" rtl="0">
              <a:spcBef>
                <a:spcPts val="0"/>
              </a:spcBef>
              <a:spcAft>
                <a:spcPts val="0"/>
              </a:spcAft>
              <a:buNone/>
            </a:pPr>
            <a:endParaRPr sz="1597" b="1"/>
          </a:p>
        </p:txBody>
      </p:sp>
      <p:grpSp>
        <p:nvGrpSpPr>
          <p:cNvPr id="277" name="Google Shape;277;g3f58ea6b2d5_0_115"/>
          <p:cNvGrpSpPr/>
          <p:nvPr/>
        </p:nvGrpSpPr>
        <p:grpSpPr>
          <a:xfrm>
            <a:off x="6374943" y="1868251"/>
            <a:ext cx="2924130" cy="2432758"/>
            <a:chOff x="5680941" y="2149293"/>
            <a:chExt cx="3209450" cy="2920478"/>
          </a:xfrm>
        </p:grpSpPr>
        <p:sp>
          <p:nvSpPr>
            <p:cNvPr id="278" name="Google Shape;278;g3f58ea6b2d5_0_115"/>
            <p:cNvSpPr/>
            <p:nvPr/>
          </p:nvSpPr>
          <p:spPr>
            <a:xfrm rot="-2081187">
              <a:off x="6081377" y="2572503"/>
              <a:ext cx="2135050" cy="2074057"/>
            </a:xfrm>
            <a:custGeom>
              <a:avLst/>
              <a:gdLst/>
              <a:ahLst/>
              <a:cxnLst/>
              <a:rect l="l" t="t" r="r" b="b"/>
              <a:pathLst>
                <a:path w="246" h="240" extrusionOk="0">
                  <a:moveTo>
                    <a:pt x="246" y="29"/>
                  </a:moveTo>
                  <a:cubicBezTo>
                    <a:pt x="241" y="19"/>
                    <a:pt x="235" y="9"/>
                    <a:pt x="228" y="0"/>
                  </a:cubicBezTo>
                  <a:cubicBezTo>
                    <a:pt x="111" y="25"/>
                    <a:pt x="19" y="120"/>
                    <a:pt x="0" y="240"/>
                  </a:cubicBezTo>
                  <a:cubicBezTo>
                    <a:pt x="11" y="237"/>
                    <a:pt x="22" y="234"/>
                    <a:pt x="34" y="232"/>
                  </a:cubicBezTo>
                  <a:cubicBezTo>
                    <a:pt x="56" y="128"/>
                    <a:pt x="140" y="46"/>
                    <a:pt x="246" y="29"/>
                  </a:cubicBezTo>
                  <a:close/>
                </a:path>
              </a:pathLst>
            </a:custGeom>
            <a:solidFill>
              <a:srgbClr val="65F0AC"/>
            </a:solidFill>
            <a:ln w="9525" cap="flat" cmpd="sng">
              <a:solidFill>
                <a:srgbClr val="FFFFFF"/>
              </a:solidFill>
              <a:prstDash val="solid"/>
              <a:miter lim="8000"/>
              <a:headEnd type="none" w="sm" len="sm"/>
              <a:tailEnd type="none" w="sm" len="sm"/>
            </a:ln>
          </p:spPr>
          <p:txBody>
            <a:bodyPr spcFirstLastPara="1" wrap="square" lIns="104825" tIns="52400" rIns="104825" bIns="52400" anchor="t" anchorCtr="0">
              <a:noAutofit/>
            </a:bodyPr>
            <a:lstStyle/>
            <a:p>
              <a:pPr marL="0" lvl="0" indent="0" algn="l" rtl="0">
                <a:spcBef>
                  <a:spcPts val="0"/>
                </a:spcBef>
                <a:spcAft>
                  <a:spcPts val="0"/>
                </a:spcAft>
                <a:buNone/>
              </a:pPr>
              <a:endParaRPr/>
            </a:p>
          </p:txBody>
        </p:sp>
        <p:sp>
          <p:nvSpPr>
            <p:cNvPr id="279" name="Google Shape;279;g3f58ea6b2d5_0_115"/>
            <p:cNvSpPr/>
            <p:nvPr/>
          </p:nvSpPr>
          <p:spPr>
            <a:xfrm rot="-2081188">
              <a:off x="6516970" y="2681520"/>
              <a:ext cx="2054869" cy="1761244"/>
            </a:xfrm>
            <a:custGeom>
              <a:avLst/>
              <a:gdLst/>
              <a:ahLst/>
              <a:cxnLst/>
              <a:rect l="l" t="t" r="r" b="b"/>
              <a:pathLst>
                <a:path w="248" h="213" extrusionOk="0">
                  <a:moveTo>
                    <a:pt x="142" y="213"/>
                  </a:moveTo>
                  <a:cubicBezTo>
                    <a:pt x="152" y="188"/>
                    <a:pt x="170" y="167"/>
                    <a:pt x="194" y="153"/>
                  </a:cubicBezTo>
                  <a:cubicBezTo>
                    <a:pt x="211" y="143"/>
                    <a:pt x="230" y="137"/>
                    <a:pt x="248" y="136"/>
                  </a:cubicBezTo>
                  <a:cubicBezTo>
                    <a:pt x="247" y="87"/>
                    <a:pt x="234" y="41"/>
                    <a:pt x="212" y="0"/>
                  </a:cubicBezTo>
                  <a:cubicBezTo>
                    <a:pt x="106" y="17"/>
                    <a:pt x="22" y="99"/>
                    <a:pt x="0" y="203"/>
                  </a:cubicBezTo>
                  <a:cubicBezTo>
                    <a:pt x="46" y="195"/>
                    <a:pt x="95" y="198"/>
                    <a:pt x="142" y="213"/>
                  </a:cubicBezTo>
                  <a:close/>
                </a:path>
              </a:pathLst>
            </a:custGeom>
            <a:solidFill>
              <a:srgbClr val="0B713F"/>
            </a:solidFill>
            <a:ln w="14550" cap="flat" cmpd="sng">
              <a:solidFill>
                <a:srgbClr val="FFFFFF"/>
              </a:solidFill>
              <a:prstDash val="solid"/>
              <a:miter lim="8000"/>
              <a:headEnd type="none" w="sm" len="sm"/>
              <a:tailEnd type="none" w="sm" len="sm"/>
            </a:ln>
          </p:spPr>
          <p:txBody>
            <a:bodyPr spcFirstLastPara="1" wrap="square" lIns="104825" tIns="52400" rIns="104825" bIns="52400" anchor="t" anchorCtr="0">
              <a:noAutofit/>
            </a:bodyPr>
            <a:lstStyle/>
            <a:p>
              <a:pPr marL="0" lvl="0" indent="0" algn="l" rtl="0">
                <a:spcBef>
                  <a:spcPts val="0"/>
                </a:spcBef>
                <a:spcAft>
                  <a:spcPts val="0"/>
                </a:spcAft>
                <a:buNone/>
              </a:pPr>
              <a:endParaRPr/>
            </a:p>
          </p:txBody>
        </p:sp>
        <p:sp>
          <p:nvSpPr>
            <p:cNvPr id="280" name="Google Shape;280;g3f58ea6b2d5_0_115"/>
            <p:cNvSpPr txBox="1"/>
            <p:nvPr/>
          </p:nvSpPr>
          <p:spPr>
            <a:xfrm rot="-4432199">
              <a:off x="6773919" y="3166369"/>
              <a:ext cx="1739225" cy="750030"/>
            </a:xfrm>
            <a:prstGeom prst="rect">
              <a:avLst/>
            </a:prstGeom>
            <a:noFill/>
            <a:ln>
              <a:noFill/>
            </a:ln>
          </p:spPr>
          <p:txBody>
            <a:bodyPr spcFirstLastPara="1" wrap="square" lIns="104825" tIns="104825" rIns="104825" bIns="104825" anchor="ctr" anchorCtr="0">
              <a:noAutofit/>
            </a:bodyPr>
            <a:lstStyle/>
            <a:p>
              <a:pPr marL="0" lvl="0" indent="0" algn="ctr" rtl="0">
                <a:spcBef>
                  <a:spcPts val="0"/>
                </a:spcBef>
                <a:spcAft>
                  <a:spcPts val="0"/>
                </a:spcAft>
                <a:buNone/>
              </a:pPr>
              <a:r>
                <a:rPr lang="en-US" sz="1622" b="1">
                  <a:solidFill>
                    <a:srgbClr val="FFFFFF"/>
                  </a:solidFill>
                  <a:latin typeface="Roboto"/>
                  <a:ea typeface="Roboto"/>
                  <a:cs typeface="Roboto"/>
                  <a:sym typeface="Roboto"/>
                </a:rPr>
                <a:t>Data</a:t>
              </a:r>
              <a:endParaRPr sz="1622" b="1">
                <a:solidFill>
                  <a:srgbClr val="FFFFFF"/>
                </a:solidFill>
                <a:latin typeface="Roboto"/>
                <a:ea typeface="Roboto"/>
                <a:cs typeface="Roboto"/>
                <a:sym typeface="Roboto"/>
              </a:endParaRPr>
            </a:p>
          </p:txBody>
        </p:sp>
      </p:grpSp>
      <p:grpSp>
        <p:nvGrpSpPr>
          <p:cNvPr id="281" name="Google Shape;281;g3f58ea6b2d5_0_115"/>
          <p:cNvGrpSpPr/>
          <p:nvPr/>
        </p:nvGrpSpPr>
        <p:grpSpPr>
          <a:xfrm>
            <a:off x="7454235" y="3420768"/>
            <a:ext cx="2560741" cy="2706809"/>
            <a:chOff x="6865545" y="4013058"/>
            <a:chExt cx="2810604" cy="3249470"/>
          </a:xfrm>
        </p:grpSpPr>
        <p:sp>
          <p:nvSpPr>
            <p:cNvPr id="282" name="Google Shape;282;g3f58ea6b2d5_0_115"/>
            <p:cNvSpPr/>
            <p:nvPr/>
          </p:nvSpPr>
          <p:spPr>
            <a:xfrm rot="-2081188">
              <a:off x="7476256" y="4501849"/>
              <a:ext cx="1414744" cy="2588105"/>
            </a:xfrm>
            <a:custGeom>
              <a:avLst/>
              <a:gdLst/>
              <a:ahLst/>
              <a:cxnLst/>
              <a:rect l="l" t="t" r="r" b="b"/>
              <a:pathLst>
                <a:path w="163" h="300" extrusionOk="0">
                  <a:moveTo>
                    <a:pt x="32" y="39"/>
                  </a:moveTo>
                  <a:cubicBezTo>
                    <a:pt x="32" y="26"/>
                    <a:pt x="33" y="13"/>
                    <a:pt x="35" y="0"/>
                  </a:cubicBezTo>
                  <a:cubicBezTo>
                    <a:pt x="24" y="2"/>
                    <a:pt x="13" y="5"/>
                    <a:pt x="2" y="8"/>
                  </a:cubicBezTo>
                  <a:cubicBezTo>
                    <a:pt x="1" y="19"/>
                    <a:pt x="0" y="29"/>
                    <a:pt x="0" y="39"/>
                  </a:cubicBezTo>
                  <a:cubicBezTo>
                    <a:pt x="0" y="153"/>
                    <a:pt x="65" y="252"/>
                    <a:pt x="160" y="300"/>
                  </a:cubicBezTo>
                  <a:cubicBezTo>
                    <a:pt x="160" y="289"/>
                    <a:pt x="161" y="277"/>
                    <a:pt x="163" y="265"/>
                  </a:cubicBezTo>
                  <a:cubicBezTo>
                    <a:pt x="85" y="220"/>
                    <a:pt x="32" y="136"/>
                    <a:pt x="32" y="39"/>
                  </a:cubicBezTo>
                  <a:close/>
                </a:path>
              </a:pathLst>
            </a:custGeom>
            <a:solidFill>
              <a:srgbClr val="65F0AC"/>
            </a:solidFill>
            <a:ln w="9525" cap="flat" cmpd="sng">
              <a:solidFill>
                <a:srgbClr val="FFFFFF"/>
              </a:solidFill>
              <a:prstDash val="solid"/>
              <a:miter lim="8000"/>
              <a:headEnd type="none" w="sm" len="sm"/>
              <a:tailEnd type="none" w="sm" len="sm"/>
            </a:ln>
          </p:spPr>
          <p:txBody>
            <a:bodyPr spcFirstLastPara="1" wrap="square" lIns="104825" tIns="52400" rIns="104825" bIns="52400" anchor="t" anchorCtr="0">
              <a:noAutofit/>
            </a:bodyPr>
            <a:lstStyle/>
            <a:p>
              <a:pPr marL="0" lvl="0" indent="0" algn="l" rtl="0">
                <a:spcBef>
                  <a:spcPts val="0"/>
                </a:spcBef>
                <a:spcAft>
                  <a:spcPts val="0"/>
                </a:spcAft>
                <a:buNone/>
              </a:pPr>
              <a:endParaRPr/>
            </a:p>
          </p:txBody>
        </p:sp>
        <p:sp>
          <p:nvSpPr>
            <p:cNvPr id="283" name="Google Shape;283;g3f58ea6b2d5_0_115"/>
            <p:cNvSpPr/>
            <p:nvPr/>
          </p:nvSpPr>
          <p:spPr>
            <a:xfrm rot="-2081187">
              <a:off x="7651188" y="4244881"/>
              <a:ext cx="1518586" cy="2253857"/>
            </a:xfrm>
            <a:custGeom>
              <a:avLst/>
              <a:gdLst/>
              <a:ahLst/>
              <a:cxnLst/>
              <a:rect l="l" t="t" r="r" b="b"/>
              <a:pathLst>
                <a:path w="183" h="273" extrusionOk="0">
                  <a:moveTo>
                    <a:pt x="156" y="108"/>
                  </a:moveTo>
                  <a:cubicBezTo>
                    <a:pt x="139" y="79"/>
                    <a:pt x="136" y="46"/>
                    <a:pt x="144" y="16"/>
                  </a:cubicBezTo>
                  <a:cubicBezTo>
                    <a:pt x="97" y="2"/>
                    <a:pt x="48" y="0"/>
                    <a:pt x="3" y="8"/>
                  </a:cubicBezTo>
                  <a:cubicBezTo>
                    <a:pt x="1" y="21"/>
                    <a:pt x="0" y="34"/>
                    <a:pt x="0" y="47"/>
                  </a:cubicBezTo>
                  <a:cubicBezTo>
                    <a:pt x="0" y="144"/>
                    <a:pt x="53" y="228"/>
                    <a:pt x="131" y="273"/>
                  </a:cubicBezTo>
                  <a:cubicBezTo>
                    <a:pt x="138" y="227"/>
                    <a:pt x="155" y="182"/>
                    <a:pt x="183" y="141"/>
                  </a:cubicBezTo>
                  <a:cubicBezTo>
                    <a:pt x="173" y="132"/>
                    <a:pt x="163" y="121"/>
                    <a:pt x="156" y="108"/>
                  </a:cubicBezTo>
                  <a:close/>
                </a:path>
              </a:pathLst>
            </a:custGeom>
            <a:solidFill>
              <a:srgbClr val="0B7743"/>
            </a:solidFill>
            <a:ln w="14550" cap="flat" cmpd="sng">
              <a:solidFill>
                <a:srgbClr val="FFFFFF"/>
              </a:solidFill>
              <a:prstDash val="solid"/>
              <a:miter lim="8000"/>
              <a:headEnd type="none" w="sm" len="sm"/>
              <a:tailEnd type="none" w="sm" len="sm"/>
            </a:ln>
          </p:spPr>
          <p:txBody>
            <a:bodyPr spcFirstLastPara="1" wrap="square" lIns="104825" tIns="52400" rIns="104825" bIns="52400" anchor="t" anchorCtr="0">
              <a:noAutofit/>
            </a:bodyPr>
            <a:lstStyle/>
            <a:p>
              <a:pPr marL="0" lvl="0" indent="0" algn="l" rtl="0">
                <a:spcBef>
                  <a:spcPts val="0"/>
                </a:spcBef>
                <a:spcAft>
                  <a:spcPts val="0"/>
                </a:spcAft>
                <a:buNone/>
              </a:pPr>
              <a:endParaRPr/>
            </a:p>
          </p:txBody>
        </p:sp>
        <p:sp>
          <p:nvSpPr>
            <p:cNvPr id="284" name="Google Shape;284;g3f58ea6b2d5_0_115"/>
            <p:cNvSpPr txBox="1"/>
            <p:nvPr/>
          </p:nvSpPr>
          <p:spPr>
            <a:xfrm rot="2156063">
              <a:off x="7351764" y="4855016"/>
              <a:ext cx="1739388" cy="750490"/>
            </a:xfrm>
            <a:prstGeom prst="rect">
              <a:avLst/>
            </a:prstGeom>
            <a:noFill/>
            <a:ln>
              <a:noFill/>
            </a:ln>
          </p:spPr>
          <p:txBody>
            <a:bodyPr spcFirstLastPara="1" wrap="square" lIns="104825" tIns="104825" rIns="104825" bIns="104825" anchor="ctr" anchorCtr="0">
              <a:noAutofit/>
            </a:bodyPr>
            <a:lstStyle/>
            <a:p>
              <a:pPr marL="0" lvl="0" indent="0" algn="ctr" rtl="0">
                <a:spcBef>
                  <a:spcPts val="0"/>
                </a:spcBef>
                <a:spcAft>
                  <a:spcPts val="0"/>
                </a:spcAft>
                <a:buNone/>
              </a:pPr>
              <a:r>
                <a:rPr lang="en-US" sz="1622" b="1">
                  <a:solidFill>
                    <a:srgbClr val="FFFFFF"/>
                  </a:solidFill>
                  <a:latin typeface="Roboto"/>
                  <a:ea typeface="Roboto"/>
                  <a:cs typeface="Roboto"/>
                  <a:sym typeface="Roboto"/>
                </a:rPr>
                <a:t>Workflow</a:t>
              </a:r>
              <a:endParaRPr sz="1622" b="1">
                <a:solidFill>
                  <a:srgbClr val="FFFFFF"/>
                </a:solidFill>
                <a:latin typeface="Roboto"/>
                <a:ea typeface="Roboto"/>
                <a:cs typeface="Roboto"/>
                <a:sym typeface="Roboto"/>
              </a:endParaRPr>
            </a:p>
          </p:txBody>
        </p:sp>
      </p:grpSp>
      <p:grpSp>
        <p:nvGrpSpPr>
          <p:cNvPr id="285" name="Google Shape;285;g3f58ea6b2d5_0_115"/>
          <p:cNvGrpSpPr/>
          <p:nvPr/>
        </p:nvGrpSpPr>
        <p:grpSpPr>
          <a:xfrm>
            <a:off x="9240437" y="3270261"/>
            <a:ext cx="2945217" cy="2329612"/>
            <a:chOff x="8826034" y="3832379"/>
            <a:chExt cx="3232594" cy="2796653"/>
          </a:xfrm>
        </p:grpSpPr>
        <p:sp>
          <p:nvSpPr>
            <p:cNvPr id="286" name="Google Shape;286;g3f58ea6b2d5_0_115"/>
            <p:cNvSpPr/>
            <p:nvPr/>
          </p:nvSpPr>
          <p:spPr>
            <a:xfrm rot="-2081187">
              <a:off x="9241094" y="5047370"/>
              <a:ext cx="2825797" cy="853440"/>
            </a:xfrm>
            <a:custGeom>
              <a:avLst/>
              <a:gdLst/>
              <a:ahLst/>
              <a:cxnLst/>
              <a:rect l="l" t="t" r="r" b="b"/>
              <a:pathLst>
                <a:path w="326" h="99" extrusionOk="0">
                  <a:moveTo>
                    <a:pt x="119" y="67"/>
                  </a:moveTo>
                  <a:cubicBezTo>
                    <a:pt x="77" y="67"/>
                    <a:pt x="37" y="57"/>
                    <a:pt x="2" y="40"/>
                  </a:cubicBezTo>
                  <a:cubicBezTo>
                    <a:pt x="1" y="51"/>
                    <a:pt x="0" y="63"/>
                    <a:pt x="0" y="74"/>
                  </a:cubicBezTo>
                  <a:cubicBezTo>
                    <a:pt x="36" y="90"/>
                    <a:pt x="76" y="99"/>
                    <a:pt x="119" y="99"/>
                  </a:cubicBezTo>
                  <a:cubicBezTo>
                    <a:pt x="200" y="99"/>
                    <a:pt x="273" y="67"/>
                    <a:pt x="326" y="14"/>
                  </a:cubicBezTo>
                  <a:cubicBezTo>
                    <a:pt x="315" y="10"/>
                    <a:pt x="304" y="5"/>
                    <a:pt x="294" y="0"/>
                  </a:cubicBezTo>
                  <a:cubicBezTo>
                    <a:pt x="247" y="42"/>
                    <a:pt x="186" y="67"/>
                    <a:pt x="119" y="67"/>
                  </a:cubicBezTo>
                  <a:close/>
                </a:path>
              </a:pathLst>
            </a:custGeom>
            <a:solidFill>
              <a:srgbClr val="65F0AC"/>
            </a:solidFill>
            <a:ln w="9525" cap="flat" cmpd="sng">
              <a:solidFill>
                <a:srgbClr val="FFFFFF"/>
              </a:solidFill>
              <a:prstDash val="solid"/>
              <a:miter lim="8000"/>
              <a:headEnd type="none" w="sm" len="sm"/>
              <a:tailEnd type="none" w="sm" len="sm"/>
            </a:ln>
          </p:spPr>
          <p:txBody>
            <a:bodyPr spcFirstLastPara="1" wrap="square" lIns="104825" tIns="52400" rIns="104825" bIns="52400" anchor="t" anchorCtr="0">
              <a:noAutofit/>
            </a:bodyPr>
            <a:lstStyle/>
            <a:p>
              <a:pPr marL="0" lvl="0" indent="0" algn="l" rtl="0">
                <a:spcBef>
                  <a:spcPts val="0"/>
                </a:spcBef>
                <a:spcAft>
                  <a:spcPts val="0"/>
                </a:spcAft>
                <a:buNone/>
              </a:pPr>
              <a:endParaRPr/>
            </a:p>
          </p:txBody>
        </p:sp>
        <p:sp>
          <p:nvSpPr>
            <p:cNvPr id="287" name="Google Shape;287;g3f58ea6b2d5_0_115"/>
            <p:cNvSpPr/>
            <p:nvPr/>
          </p:nvSpPr>
          <p:spPr>
            <a:xfrm rot="-2081187">
              <a:off x="8985389" y="4404369"/>
              <a:ext cx="2421244" cy="1316176"/>
            </a:xfrm>
            <a:custGeom>
              <a:avLst/>
              <a:gdLst/>
              <a:ahLst/>
              <a:cxnLst/>
              <a:rect l="l" t="t" r="r" b="b"/>
              <a:pathLst>
                <a:path w="292" h="159" extrusionOk="0">
                  <a:moveTo>
                    <a:pt x="182" y="1"/>
                  </a:moveTo>
                  <a:cubicBezTo>
                    <a:pt x="181" y="2"/>
                    <a:pt x="179" y="3"/>
                    <a:pt x="177" y="4"/>
                  </a:cubicBezTo>
                  <a:cubicBezTo>
                    <a:pt x="137" y="27"/>
                    <a:pt x="88" y="24"/>
                    <a:pt x="51" y="0"/>
                  </a:cubicBezTo>
                  <a:cubicBezTo>
                    <a:pt x="23" y="41"/>
                    <a:pt x="6" y="86"/>
                    <a:pt x="0" y="132"/>
                  </a:cubicBezTo>
                  <a:cubicBezTo>
                    <a:pt x="35" y="149"/>
                    <a:pt x="75" y="159"/>
                    <a:pt x="117" y="159"/>
                  </a:cubicBezTo>
                  <a:cubicBezTo>
                    <a:pt x="184" y="159"/>
                    <a:pt x="245" y="134"/>
                    <a:pt x="292" y="92"/>
                  </a:cubicBezTo>
                  <a:cubicBezTo>
                    <a:pt x="250" y="71"/>
                    <a:pt x="212" y="41"/>
                    <a:pt x="182" y="1"/>
                  </a:cubicBezTo>
                  <a:close/>
                </a:path>
              </a:pathLst>
            </a:custGeom>
            <a:solidFill>
              <a:srgbClr val="0C8148"/>
            </a:solidFill>
            <a:ln w="14550" cap="flat" cmpd="sng">
              <a:solidFill>
                <a:srgbClr val="FFFFFF"/>
              </a:solidFill>
              <a:prstDash val="solid"/>
              <a:miter lim="8000"/>
              <a:headEnd type="none" w="sm" len="sm"/>
              <a:tailEnd type="none" w="sm" len="sm"/>
            </a:ln>
          </p:spPr>
          <p:txBody>
            <a:bodyPr spcFirstLastPara="1" wrap="square" lIns="104825" tIns="52400" rIns="104825" bIns="52400" anchor="t" anchorCtr="0">
              <a:noAutofit/>
            </a:bodyPr>
            <a:lstStyle/>
            <a:p>
              <a:pPr marL="0" lvl="0" indent="0" algn="l" rtl="0">
                <a:spcBef>
                  <a:spcPts val="0"/>
                </a:spcBef>
                <a:spcAft>
                  <a:spcPts val="0"/>
                </a:spcAft>
                <a:buNone/>
              </a:pPr>
              <a:endParaRPr/>
            </a:p>
          </p:txBody>
        </p:sp>
        <p:sp>
          <p:nvSpPr>
            <p:cNvPr id="288" name="Google Shape;288;g3f58ea6b2d5_0_115"/>
            <p:cNvSpPr txBox="1"/>
            <p:nvPr/>
          </p:nvSpPr>
          <p:spPr>
            <a:xfrm rot="-2245873">
              <a:off x="9228593" y="4823708"/>
              <a:ext cx="1739320" cy="750733"/>
            </a:xfrm>
            <a:prstGeom prst="rect">
              <a:avLst/>
            </a:prstGeom>
            <a:noFill/>
            <a:ln>
              <a:noFill/>
            </a:ln>
          </p:spPr>
          <p:txBody>
            <a:bodyPr spcFirstLastPara="1" wrap="square" lIns="104825" tIns="104825" rIns="104825" bIns="104825" anchor="ctr" anchorCtr="0">
              <a:noAutofit/>
            </a:bodyPr>
            <a:lstStyle/>
            <a:p>
              <a:pPr marL="0" lvl="0" indent="0" algn="ctr" rtl="0">
                <a:spcBef>
                  <a:spcPts val="0"/>
                </a:spcBef>
                <a:spcAft>
                  <a:spcPts val="0"/>
                </a:spcAft>
                <a:buNone/>
              </a:pPr>
              <a:r>
                <a:rPr lang="en-US" sz="1622" b="1">
                  <a:solidFill>
                    <a:srgbClr val="FFFFFF"/>
                  </a:solidFill>
                  <a:latin typeface="Roboto"/>
                  <a:ea typeface="Roboto"/>
                  <a:cs typeface="Roboto"/>
                  <a:sym typeface="Roboto"/>
                </a:rPr>
                <a:t>Operations</a:t>
              </a:r>
              <a:endParaRPr sz="1622" b="1">
                <a:solidFill>
                  <a:srgbClr val="FFFFFF"/>
                </a:solidFill>
                <a:latin typeface="Roboto"/>
                <a:ea typeface="Roboto"/>
                <a:cs typeface="Roboto"/>
                <a:sym typeface="Roboto"/>
              </a:endParaRPr>
            </a:p>
          </p:txBody>
        </p:sp>
      </p:grpSp>
      <p:grpSp>
        <p:nvGrpSpPr>
          <p:cNvPr id="289" name="Google Shape;289;g3f58ea6b2d5_0_115"/>
          <p:cNvGrpSpPr/>
          <p:nvPr/>
        </p:nvGrpSpPr>
        <p:grpSpPr>
          <a:xfrm>
            <a:off x="7935265" y="612413"/>
            <a:ext cx="2847546" cy="2632957"/>
            <a:chOff x="7393510" y="641684"/>
            <a:chExt cx="3125393" cy="3160812"/>
          </a:xfrm>
        </p:grpSpPr>
        <p:sp>
          <p:nvSpPr>
            <p:cNvPr id="290" name="Google Shape;290;g3f58ea6b2d5_0_115"/>
            <p:cNvSpPr/>
            <p:nvPr/>
          </p:nvSpPr>
          <p:spPr>
            <a:xfrm rot="-2081187">
              <a:off x="7585679" y="1247081"/>
              <a:ext cx="2591242" cy="1484587"/>
            </a:xfrm>
            <a:custGeom>
              <a:avLst/>
              <a:gdLst/>
              <a:ahLst/>
              <a:cxnLst/>
              <a:rect l="l" t="t" r="r" b="b"/>
              <a:pathLst>
                <a:path w="299" h="172" extrusionOk="0">
                  <a:moveTo>
                    <a:pt x="45" y="32"/>
                  </a:moveTo>
                  <a:cubicBezTo>
                    <a:pt x="146" y="32"/>
                    <a:pt x="233" y="89"/>
                    <a:pt x="276" y="172"/>
                  </a:cubicBezTo>
                  <a:cubicBezTo>
                    <a:pt x="284" y="164"/>
                    <a:pt x="292" y="155"/>
                    <a:pt x="299" y="146"/>
                  </a:cubicBezTo>
                  <a:cubicBezTo>
                    <a:pt x="248" y="59"/>
                    <a:pt x="153" y="0"/>
                    <a:pt x="45" y="0"/>
                  </a:cubicBezTo>
                  <a:cubicBezTo>
                    <a:pt x="30" y="0"/>
                    <a:pt x="14" y="1"/>
                    <a:pt x="0" y="3"/>
                  </a:cubicBezTo>
                  <a:cubicBezTo>
                    <a:pt x="6" y="13"/>
                    <a:pt x="12" y="23"/>
                    <a:pt x="18" y="33"/>
                  </a:cubicBezTo>
                  <a:cubicBezTo>
                    <a:pt x="27" y="32"/>
                    <a:pt x="36" y="32"/>
                    <a:pt x="45" y="32"/>
                  </a:cubicBezTo>
                  <a:close/>
                </a:path>
              </a:pathLst>
            </a:custGeom>
            <a:solidFill>
              <a:srgbClr val="65F0AC"/>
            </a:solidFill>
            <a:ln w="9525" cap="flat" cmpd="sng">
              <a:solidFill>
                <a:srgbClr val="FFFFFF"/>
              </a:solidFill>
              <a:prstDash val="solid"/>
              <a:miter lim="8000"/>
              <a:headEnd type="none" w="sm" len="sm"/>
              <a:tailEnd type="none" w="sm" len="sm"/>
            </a:ln>
          </p:spPr>
          <p:txBody>
            <a:bodyPr spcFirstLastPara="1" wrap="square" lIns="104825" tIns="52400" rIns="104825" bIns="52400" anchor="t" anchorCtr="0">
              <a:noAutofit/>
            </a:bodyPr>
            <a:lstStyle/>
            <a:p>
              <a:pPr marL="0" lvl="0" indent="0" algn="l" rtl="0">
                <a:spcBef>
                  <a:spcPts val="0"/>
                </a:spcBef>
                <a:spcAft>
                  <a:spcPts val="0"/>
                </a:spcAft>
                <a:buNone/>
              </a:pPr>
              <a:endParaRPr/>
            </a:p>
          </p:txBody>
        </p:sp>
        <p:sp>
          <p:nvSpPr>
            <p:cNvPr id="291" name="Google Shape;291;g3f58ea6b2d5_0_115"/>
            <p:cNvSpPr/>
            <p:nvPr/>
          </p:nvSpPr>
          <p:spPr>
            <a:xfrm rot="-2081187">
              <a:off x="8057804" y="1560656"/>
              <a:ext cx="2141596" cy="1791675"/>
            </a:xfrm>
            <a:custGeom>
              <a:avLst/>
              <a:gdLst/>
              <a:ahLst/>
              <a:cxnLst/>
              <a:rect l="l" t="t" r="r" b="b"/>
              <a:pathLst>
                <a:path w="258" h="217" extrusionOk="0">
                  <a:moveTo>
                    <a:pt x="132" y="200"/>
                  </a:moveTo>
                  <a:cubicBezTo>
                    <a:pt x="135" y="205"/>
                    <a:pt x="138" y="211"/>
                    <a:pt x="140" y="217"/>
                  </a:cubicBezTo>
                  <a:cubicBezTo>
                    <a:pt x="186" y="200"/>
                    <a:pt x="227" y="174"/>
                    <a:pt x="258" y="140"/>
                  </a:cubicBezTo>
                  <a:cubicBezTo>
                    <a:pt x="215" y="57"/>
                    <a:pt x="128" y="0"/>
                    <a:pt x="27" y="0"/>
                  </a:cubicBezTo>
                  <a:cubicBezTo>
                    <a:pt x="18" y="0"/>
                    <a:pt x="9" y="0"/>
                    <a:pt x="0" y="1"/>
                  </a:cubicBezTo>
                  <a:cubicBezTo>
                    <a:pt x="21" y="43"/>
                    <a:pt x="34" y="90"/>
                    <a:pt x="34" y="140"/>
                  </a:cubicBezTo>
                  <a:cubicBezTo>
                    <a:pt x="74" y="142"/>
                    <a:pt x="111" y="163"/>
                    <a:pt x="132" y="200"/>
                  </a:cubicBezTo>
                  <a:close/>
                </a:path>
              </a:pathLst>
            </a:custGeom>
            <a:solidFill>
              <a:srgbClr val="085630"/>
            </a:solidFill>
            <a:ln w="14550" cap="flat" cmpd="sng">
              <a:solidFill>
                <a:srgbClr val="FFFFFF"/>
              </a:solidFill>
              <a:prstDash val="solid"/>
              <a:miter lim="8000"/>
              <a:headEnd type="none" w="sm" len="sm"/>
              <a:tailEnd type="none" w="sm" len="sm"/>
            </a:ln>
          </p:spPr>
          <p:txBody>
            <a:bodyPr spcFirstLastPara="1" wrap="square" lIns="104825" tIns="52400" rIns="104825" bIns="52400" anchor="t" anchorCtr="0">
              <a:noAutofit/>
            </a:bodyPr>
            <a:lstStyle/>
            <a:p>
              <a:pPr marL="0" lvl="0" indent="0" algn="l" rtl="0">
                <a:spcBef>
                  <a:spcPts val="0"/>
                </a:spcBef>
                <a:spcAft>
                  <a:spcPts val="0"/>
                </a:spcAft>
                <a:buNone/>
              </a:pPr>
              <a:endParaRPr/>
            </a:p>
          </p:txBody>
        </p:sp>
        <p:sp>
          <p:nvSpPr>
            <p:cNvPr id="292" name="Google Shape;292;g3f58ea6b2d5_0_115"/>
            <p:cNvSpPr txBox="1"/>
            <p:nvPr/>
          </p:nvSpPr>
          <p:spPr>
            <a:xfrm>
              <a:off x="8269078" y="2044171"/>
              <a:ext cx="1739100" cy="750900"/>
            </a:xfrm>
            <a:prstGeom prst="rect">
              <a:avLst/>
            </a:prstGeom>
            <a:noFill/>
            <a:ln>
              <a:noFill/>
            </a:ln>
          </p:spPr>
          <p:txBody>
            <a:bodyPr spcFirstLastPara="1" wrap="square" lIns="104825" tIns="104825" rIns="104825" bIns="104825" anchor="ctr" anchorCtr="0">
              <a:noAutofit/>
            </a:bodyPr>
            <a:lstStyle/>
            <a:p>
              <a:pPr marL="0" lvl="0" indent="0" algn="ctr" rtl="0">
                <a:spcBef>
                  <a:spcPts val="0"/>
                </a:spcBef>
                <a:spcAft>
                  <a:spcPts val="0"/>
                </a:spcAft>
                <a:buNone/>
              </a:pPr>
              <a:r>
                <a:rPr lang="en-US" sz="1601" b="1">
                  <a:solidFill>
                    <a:srgbClr val="FFFFFF"/>
                  </a:solidFill>
                  <a:latin typeface="Roboto"/>
                  <a:ea typeface="Roboto"/>
                  <a:cs typeface="Roboto"/>
                  <a:sym typeface="Roboto"/>
                </a:rPr>
                <a:t>Support</a:t>
              </a:r>
              <a:endParaRPr sz="1601" b="1">
                <a:solidFill>
                  <a:srgbClr val="FFFFFF"/>
                </a:solidFill>
                <a:latin typeface="Roboto"/>
                <a:ea typeface="Roboto"/>
                <a:cs typeface="Roboto"/>
                <a:sym typeface="Roboto"/>
              </a:endParaRPr>
            </a:p>
          </p:txBody>
        </p:sp>
      </p:grpSp>
      <p:grpSp>
        <p:nvGrpSpPr>
          <p:cNvPr id="293" name="Google Shape;293;g3f58ea6b2d5_0_115"/>
          <p:cNvGrpSpPr/>
          <p:nvPr/>
        </p:nvGrpSpPr>
        <p:grpSpPr>
          <a:xfrm>
            <a:off x="9551165" y="1426559"/>
            <a:ext cx="2755998" cy="2714401"/>
            <a:chOff x="9167081" y="1619050"/>
            <a:chExt cx="3024913" cy="3258585"/>
          </a:xfrm>
        </p:grpSpPr>
        <p:sp>
          <p:nvSpPr>
            <p:cNvPr id="294" name="Google Shape;294;g3f58ea6b2d5_0_115"/>
            <p:cNvSpPr/>
            <p:nvPr/>
          </p:nvSpPr>
          <p:spPr>
            <a:xfrm rot="-2081188">
              <a:off x="10540228" y="1632948"/>
              <a:ext cx="930851" cy="2824289"/>
            </a:xfrm>
            <a:custGeom>
              <a:avLst/>
              <a:gdLst/>
              <a:ahLst/>
              <a:cxnLst/>
              <a:rect l="l" t="t" r="r" b="b"/>
              <a:pathLst>
                <a:path w="107" h="328" extrusionOk="0">
                  <a:moveTo>
                    <a:pt x="52" y="26"/>
                  </a:moveTo>
                  <a:cubicBezTo>
                    <a:pt x="67" y="59"/>
                    <a:pt x="75" y="95"/>
                    <a:pt x="75" y="132"/>
                  </a:cubicBezTo>
                  <a:cubicBezTo>
                    <a:pt x="75" y="204"/>
                    <a:pt x="46" y="268"/>
                    <a:pt x="0" y="315"/>
                  </a:cubicBezTo>
                  <a:cubicBezTo>
                    <a:pt x="10" y="320"/>
                    <a:pt x="21" y="325"/>
                    <a:pt x="32" y="328"/>
                  </a:cubicBezTo>
                  <a:cubicBezTo>
                    <a:pt x="78" y="276"/>
                    <a:pt x="107" y="208"/>
                    <a:pt x="107" y="132"/>
                  </a:cubicBezTo>
                  <a:cubicBezTo>
                    <a:pt x="107" y="85"/>
                    <a:pt x="95" y="40"/>
                    <a:pt x="75" y="0"/>
                  </a:cubicBezTo>
                  <a:cubicBezTo>
                    <a:pt x="68" y="9"/>
                    <a:pt x="60" y="18"/>
                    <a:pt x="52" y="26"/>
                  </a:cubicBezTo>
                  <a:close/>
                </a:path>
              </a:pathLst>
            </a:custGeom>
            <a:solidFill>
              <a:srgbClr val="65F0AC"/>
            </a:solidFill>
            <a:ln w="9525" cap="flat" cmpd="sng">
              <a:solidFill>
                <a:srgbClr val="FFFFFF"/>
              </a:solidFill>
              <a:prstDash val="solid"/>
              <a:miter lim="8000"/>
              <a:headEnd type="none" w="sm" len="sm"/>
              <a:tailEnd type="none" w="sm" len="sm"/>
            </a:ln>
          </p:spPr>
          <p:txBody>
            <a:bodyPr spcFirstLastPara="1" wrap="square" lIns="104825" tIns="52400" rIns="104825" bIns="52400" anchor="t" anchorCtr="0">
              <a:noAutofit/>
            </a:bodyPr>
            <a:lstStyle/>
            <a:p>
              <a:pPr marL="0" lvl="0" indent="0" algn="l" rtl="0">
                <a:spcBef>
                  <a:spcPts val="0"/>
                </a:spcBef>
                <a:spcAft>
                  <a:spcPts val="0"/>
                </a:spcAft>
                <a:buNone/>
              </a:pPr>
              <a:endParaRPr/>
            </a:p>
          </p:txBody>
        </p:sp>
        <p:sp>
          <p:nvSpPr>
            <p:cNvPr id="295" name="Google Shape;295;g3f58ea6b2d5_0_115"/>
            <p:cNvSpPr/>
            <p:nvPr/>
          </p:nvSpPr>
          <p:spPr>
            <a:xfrm rot="-2081187">
              <a:off x="9710780" y="2265388"/>
              <a:ext cx="1530976" cy="2388898"/>
            </a:xfrm>
            <a:custGeom>
              <a:avLst/>
              <a:gdLst/>
              <a:ahLst/>
              <a:cxnLst/>
              <a:rect l="l" t="t" r="r" b="b"/>
              <a:pathLst>
                <a:path w="184" h="289" extrusionOk="0">
                  <a:moveTo>
                    <a:pt x="161" y="0"/>
                  </a:moveTo>
                  <a:cubicBezTo>
                    <a:pt x="128" y="34"/>
                    <a:pt x="87" y="60"/>
                    <a:pt x="40" y="76"/>
                  </a:cubicBezTo>
                  <a:cubicBezTo>
                    <a:pt x="52" y="121"/>
                    <a:pt x="36" y="170"/>
                    <a:pt x="0" y="200"/>
                  </a:cubicBezTo>
                  <a:cubicBezTo>
                    <a:pt x="29" y="240"/>
                    <a:pt x="67" y="270"/>
                    <a:pt x="109" y="289"/>
                  </a:cubicBezTo>
                  <a:cubicBezTo>
                    <a:pt x="155" y="242"/>
                    <a:pt x="184" y="178"/>
                    <a:pt x="184" y="106"/>
                  </a:cubicBezTo>
                  <a:cubicBezTo>
                    <a:pt x="184" y="69"/>
                    <a:pt x="176" y="33"/>
                    <a:pt x="161" y="0"/>
                  </a:cubicBezTo>
                  <a:close/>
                </a:path>
              </a:pathLst>
            </a:custGeom>
            <a:solidFill>
              <a:srgbClr val="0E9453"/>
            </a:solidFill>
            <a:ln w="14550" cap="flat" cmpd="sng">
              <a:solidFill>
                <a:srgbClr val="FFFFFF"/>
              </a:solidFill>
              <a:prstDash val="solid"/>
              <a:miter lim="8000"/>
              <a:headEnd type="none" w="sm" len="sm"/>
              <a:tailEnd type="none" w="sm" len="sm"/>
            </a:ln>
          </p:spPr>
          <p:txBody>
            <a:bodyPr spcFirstLastPara="1" wrap="square" lIns="104825" tIns="52400" rIns="104825" bIns="52400" anchor="t" anchorCtr="0">
              <a:noAutofit/>
            </a:bodyPr>
            <a:lstStyle/>
            <a:p>
              <a:pPr marL="0" lvl="0" indent="0" algn="l" rtl="0">
                <a:spcBef>
                  <a:spcPts val="0"/>
                </a:spcBef>
                <a:spcAft>
                  <a:spcPts val="0"/>
                </a:spcAft>
                <a:buNone/>
              </a:pPr>
              <a:endParaRPr/>
            </a:p>
          </p:txBody>
        </p:sp>
        <p:sp>
          <p:nvSpPr>
            <p:cNvPr id="296" name="Google Shape;296;g3f58ea6b2d5_0_115"/>
            <p:cNvSpPr txBox="1"/>
            <p:nvPr/>
          </p:nvSpPr>
          <p:spPr>
            <a:xfrm rot="4352156">
              <a:off x="9753319" y="3132786"/>
              <a:ext cx="1739332" cy="750562"/>
            </a:xfrm>
            <a:prstGeom prst="rect">
              <a:avLst/>
            </a:prstGeom>
            <a:noFill/>
            <a:ln>
              <a:noFill/>
            </a:ln>
          </p:spPr>
          <p:txBody>
            <a:bodyPr spcFirstLastPara="1" wrap="square" lIns="104825" tIns="104825" rIns="104825" bIns="104825" anchor="ctr" anchorCtr="0">
              <a:noAutofit/>
            </a:bodyPr>
            <a:lstStyle/>
            <a:p>
              <a:pPr marL="0" lvl="0" indent="0" algn="ctr" rtl="0">
                <a:spcBef>
                  <a:spcPts val="0"/>
                </a:spcBef>
                <a:spcAft>
                  <a:spcPts val="0"/>
                </a:spcAft>
                <a:buNone/>
              </a:pPr>
              <a:r>
                <a:rPr lang="en-US" sz="1601" b="1">
                  <a:solidFill>
                    <a:srgbClr val="FFFFFF"/>
                  </a:solidFill>
                  <a:latin typeface="Roboto"/>
                  <a:ea typeface="Roboto"/>
                  <a:cs typeface="Roboto"/>
                  <a:sym typeface="Roboto"/>
                </a:rPr>
                <a:t>Collaboration</a:t>
              </a:r>
              <a:endParaRPr sz="1601" b="1">
                <a:solidFill>
                  <a:srgbClr val="FFFFFF"/>
                </a:solidFill>
                <a:latin typeface="Roboto"/>
                <a:ea typeface="Roboto"/>
                <a:cs typeface="Roboto"/>
                <a:sym typeface="Roboto"/>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7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5">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5">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75">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75">
                                            <p:txEl>
                                              <p:pRg st="3" end="3"/>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75">
                                            <p:txEl>
                                              <p:pRg st="4" end="4"/>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75">
                                            <p:txEl>
                                              <p:pRg st="5" end="5"/>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75">
                                            <p:txEl>
                                              <p:pRg st="6" end="6"/>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75">
                                            <p:txEl>
                                              <p:pRg st="7" end="7"/>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75">
                                            <p:txEl>
                                              <p:pRg st="8" end="8"/>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75">
                                            <p:txEl>
                                              <p:pRg st="9" end="9"/>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275">
                                            <p:txEl>
                                              <p:pRg st="10" end="10"/>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75">
                                            <p:txEl>
                                              <p:pRg st="0" end="0"/>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275">
                                            <p:txEl>
                                              <p:pRg st="1" end="1"/>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275">
                                            <p:txEl>
                                              <p:pRg st="2" end="2"/>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275">
                                            <p:txEl>
                                              <p:pRg st="3" end="3"/>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275">
                                            <p:txEl>
                                              <p:pRg st="4" end="4"/>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275">
                                            <p:txEl>
                                              <p:pRg st="5" end="5"/>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275">
                                            <p:txEl>
                                              <p:pRg st="6" end="6"/>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275">
                                            <p:txEl>
                                              <p:pRg st="7" end="7"/>
                                            </p:tx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275">
                                            <p:txEl>
                                              <p:pRg st="8" end="8"/>
                                            </p:tx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275">
                                            <p:txEl>
                                              <p:pRg st="9" end="9"/>
                                            </p:tx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2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g3f58ea6b2d5_0_97"/>
          <p:cNvSpPr txBox="1">
            <a:spLocks noGrp="1"/>
          </p:cNvSpPr>
          <p:nvPr>
            <p:ph type="title"/>
          </p:nvPr>
        </p:nvSpPr>
        <p:spPr>
          <a:xfrm>
            <a:off x="0" y="388925"/>
            <a:ext cx="12192000" cy="77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3600"/>
              <a:t>Future Reimbursement Potential: </a:t>
            </a:r>
            <a:r>
              <a:rPr lang="en-US" sz="3600" u="sng"/>
              <a:t>M</a:t>
            </a:r>
            <a:r>
              <a:rPr lang="en-US" sz="3600"/>
              <a:t>edically </a:t>
            </a:r>
            <a:r>
              <a:rPr lang="en-US" sz="3600" u="sng"/>
              <a:t>T</a:t>
            </a:r>
            <a:r>
              <a:rPr lang="en-US" sz="3600"/>
              <a:t>ailored </a:t>
            </a:r>
            <a:r>
              <a:rPr lang="en-US" sz="3600" u="sng"/>
              <a:t>G</a:t>
            </a:r>
            <a:r>
              <a:rPr lang="en-US" sz="3600"/>
              <a:t>roceries</a:t>
            </a:r>
            <a:endParaRPr sz="3600"/>
          </a:p>
        </p:txBody>
      </p:sp>
      <p:sp>
        <p:nvSpPr>
          <p:cNvPr id="303" name="Google Shape;303;g3f58ea6b2d5_0_97"/>
          <p:cNvSpPr txBox="1">
            <a:spLocks noGrp="1"/>
          </p:cNvSpPr>
          <p:nvPr>
            <p:ph type="body" idx="1"/>
          </p:nvPr>
        </p:nvSpPr>
        <p:spPr>
          <a:xfrm>
            <a:off x="281850" y="1270800"/>
            <a:ext cx="11628300" cy="4851000"/>
          </a:xfrm>
          <a:prstGeom prst="rect">
            <a:avLst/>
          </a:prstGeom>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200"/>
              <a:buFont typeface="Arial"/>
              <a:buNone/>
            </a:pPr>
            <a:r>
              <a:rPr lang="en-US" sz="2200" b="1" u="sng">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Goals:</a:t>
            </a:r>
            <a:r>
              <a:rPr lang="en-US" sz="2200" b="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endParaRPr sz="2200" b="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endParaRPr>
          </a:p>
          <a:p>
            <a:pPr marL="457200" lvl="0" indent="-368300" algn="l" rtl="0">
              <a:lnSpc>
                <a:spcPct val="90000"/>
              </a:lnSpc>
              <a:spcBef>
                <a:spcPts val="0"/>
              </a:spcBef>
              <a:spcAft>
                <a:spcPts val="0"/>
              </a:spcAft>
              <a:buSzPts val="2200"/>
              <a:buChar char="•"/>
            </a:pPr>
            <a:r>
              <a:rPr lang="en-US" sz="22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A reimbursable food is medicine program that</a:t>
            </a:r>
            <a:r>
              <a:rPr lang="en-US" sz="2200" b="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a:t>
            </a:r>
            <a:r>
              <a:rPr lang="en-US" sz="2200" b="1">
                <a:solidFill>
                  <a:srgbClr val="741B47"/>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improves health outcomes and nutrition security, reduces healthcare utilization, and saves payers (including Medicaid) money</a:t>
            </a:r>
            <a:endParaRPr sz="2200" b="1">
              <a:solidFill>
                <a:srgbClr val="741B47"/>
              </a:solidFill>
            </a:endParaRPr>
          </a:p>
          <a:p>
            <a:pPr marL="457200" lvl="0" indent="-368300" algn="l" rtl="0">
              <a:lnSpc>
                <a:spcPct val="90000"/>
              </a:lnSpc>
              <a:spcBef>
                <a:spcPts val="0"/>
              </a:spcBef>
              <a:spcAft>
                <a:spcPts val="0"/>
              </a:spcAft>
              <a:buSzPts val="2200"/>
              <a:buChar char="•"/>
            </a:pPr>
            <a:r>
              <a:rPr lang="en-US" sz="2200"/>
              <a:t>Leverage Rural Health Transformation funding for MTG infrastructure</a:t>
            </a:r>
            <a:endParaRPr sz="2200"/>
          </a:p>
          <a:p>
            <a:pPr marL="457200" lvl="0" indent="0" algn="l" rtl="0">
              <a:lnSpc>
                <a:spcPct val="90000"/>
              </a:lnSpc>
              <a:spcBef>
                <a:spcPts val="0"/>
              </a:spcBef>
              <a:spcAft>
                <a:spcPts val="0"/>
              </a:spcAft>
              <a:buNone/>
            </a:pPr>
            <a:endParaRPr sz="2200"/>
          </a:p>
          <a:p>
            <a:pPr marL="0" marR="0" lvl="0" indent="0" algn="l" rtl="0">
              <a:lnSpc>
                <a:spcPct val="90000"/>
              </a:lnSpc>
              <a:spcBef>
                <a:spcPts val="0"/>
              </a:spcBef>
              <a:spcAft>
                <a:spcPts val="0"/>
              </a:spcAft>
              <a:buClr>
                <a:schemeClr val="dk1"/>
              </a:buClr>
              <a:buSzPts val="2200"/>
              <a:buFont typeface="Arial"/>
              <a:buNone/>
            </a:pPr>
            <a:r>
              <a:rPr lang="en-US" sz="2200" b="1" u="sng"/>
              <a:t>MTG Model:</a:t>
            </a:r>
            <a:endParaRPr sz="2200" b="1" u="sng"/>
          </a:p>
          <a:p>
            <a:pPr marL="228600" marR="0" lvl="0" indent="-254000" algn="l" rtl="0">
              <a:lnSpc>
                <a:spcPct val="90000"/>
              </a:lnSpc>
              <a:spcBef>
                <a:spcPts val="0"/>
              </a:spcBef>
              <a:spcAft>
                <a:spcPts val="0"/>
              </a:spcAft>
              <a:buSzPts val="2200"/>
              <a:buChar char="•"/>
            </a:pPr>
            <a:r>
              <a:rPr lang="en-US" sz="2200"/>
              <a:t>Eligibility: Food insecure + chronic condition (likely heart disease, hypertension and/or diabetes)</a:t>
            </a:r>
            <a:endParaRPr sz="2200"/>
          </a:p>
          <a:p>
            <a:pPr marL="228600" lvl="0" indent="-228600" algn="l" rtl="0">
              <a:lnSpc>
                <a:spcPct val="90000"/>
              </a:lnSpc>
              <a:spcBef>
                <a:spcPts val="1000"/>
              </a:spcBef>
              <a:spcAft>
                <a:spcPts val="0"/>
              </a:spcAft>
              <a:buSzPts val="2200"/>
              <a:buFont typeface="Calibri"/>
              <a:buChar char="•"/>
            </a:pPr>
            <a:r>
              <a:rPr lang="en-US" sz="2200"/>
              <a:t>Referral: To centralized Virginia MTG Support Hub for enrollment</a:t>
            </a:r>
            <a:endParaRPr sz="2200"/>
          </a:p>
          <a:p>
            <a:pPr marL="228600" lvl="0" indent="-228600" algn="l" rtl="0">
              <a:lnSpc>
                <a:spcPct val="90000"/>
              </a:lnSpc>
              <a:spcBef>
                <a:spcPts val="1000"/>
              </a:spcBef>
              <a:spcAft>
                <a:spcPts val="0"/>
              </a:spcAft>
              <a:buSzPts val="2200"/>
              <a:buFont typeface="Calibri"/>
              <a:buChar char="•"/>
            </a:pPr>
            <a:r>
              <a:rPr lang="en-US" sz="2200"/>
              <a:t>Participants Receive: </a:t>
            </a:r>
            <a:endParaRPr sz="2200"/>
          </a:p>
          <a:p>
            <a:pPr marL="685800" lvl="1" indent="-228600" algn="l" rtl="0">
              <a:lnSpc>
                <a:spcPct val="90000"/>
              </a:lnSpc>
              <a:spcBef>
                <a:spcPts val="500"/>
              </a:spcBef>
              <a:spcAft>
                <a:spcPts val="0"/>
              </a:spcAft>
              <a:buSzPts val="2200"/>
              <a:buFont typeface="Calibri"/>
              <a:buChar char="•"/>
            </a:pPr>
            <a:r>
              <a:rPr lang="en-US" sz="2200"/>
              <a:t>6 months of medically tailored pantry stables + fresh produce (2x/mo.)</a:t>
            </a:r>
            <a:endParaRPr sz="2200"/>
          </a:p>
          <a:p>
            <a:pPr marL="685800" lvl="1" indent="-228600" algn="l" rtl="0">
              <a:lnSpc>
                <a:spcPct val="90000"/>
              </a:lnSpc>
              <a:spcBef>
                <a:spcPts val="500"/>
              </a:spcBef>
              <a:spcAft>
                <a:spcPts val="0"/>
              </a:spcAft>
              <a:buSzPts val="2200"/>
              <a:buFont typeface="Calibri"/>
              <a:buChar char="•"/>
            </a:pPr>
            <a:r>
              <a:rPr lang="en-US" sz="2200"/>
              <a:t>Nutrition education</a:t>
            </a:r>
            <a:endParaRPr sz="2200"/>
          </a:p>
          <a:p>
            <a:pPr marL="685800" lvl="1" indent="-228600" algn="l" rtl="0">
              <a:lnSpc>
                <a:spcPct val="90000"/>
              </a:lnSpc>
              <a:spcBef>
                <a:spcPts val="500"/>
              </a:spcBef>
              <a:spcAft>
                <a:spcPts val="0"/>
              </a:spcAft>
              <a:buSzPts val="2200"/>
              <a:buFont typeface="Calibri"/>
              <a:buChar char="•"/>
            </a:pPr>
            <a:r>
              <a:rPr lang="en-US" sz="2200"/>
              <a:t>“Offboarding”: SNAP support, pantry navigation</a:t>
            </a:r>
            <a:endParaRPr sz="2200"/>
          </a:p>
          <a:p>
            <a:pPr marL="0" lvl="0" indent="0" algn="l" rtl="0">
              <a:lnSpc>
                <a:spcPct val="90000"/>
              </a:lnSpc>
              <a:spcBef>
                <a:spcPts val="500"/>
              </a:spcBef>
              <a:spcAft>
                <a:spcPts val="0"/>
              </a:spcAft>
              <a:buNone/>
            </a:pPr>
            <a:endParaRPr sz="2200"/>
          </a:p>
          <a:p>
            <a:pPr marL="0" lvl="0" indent="0" algn="l" rtl="0">
              <a:lnSpc>
                <a:spcPct val="90000"/>
              </a:lnSpc>
              <a:spcBef>
                <a:spcPts val="500"/>
              </a:spcBef>
              <a:spcAft>
                <a:spcPts val="0"/>
              </a:spcAft>
              <a:buNone/>
            </a:pPr>
            <a:endParaRPr sz="2200" i="1"/>
          </a:p>
          <a:p>
            <a:pPr marL="0" lvl="0" indent="0" algn="l" rtl="0">
              <a:spcBef>
                <a:spcPts val="640"/>
              </a:spcBef>
              <a:spcAft>
                <a:spcPts val="0"/>
              </a:spcAft>
              <a:buNone/>
            </a:pPr>
            <a:endParaRPr/>
          </a:p>
        </p:txBody>
      </p:sp>
      <p:sp>
        <p:nvSpPr>
          <p:cNvPr id="304" name="Google Shape;304;g3f58ea6b2d5_0_97"/>
          <p:cNvSpPr txBox="1"/>
          <p:nvPr/>
        </p:nvSpPr>
        <p:spPr>
          <a:xfrm>
            <a:off x="9912350" y="4083300"/>
            <a:ext cx="1845300" cy="1162200"/>
          </a:xfrm>
          <a:prstGeom prst="rect">
            <a:avLst/>
          </a:prstGeom>
          <a:noFill/>
          <a:ln w="76200" cap="flat" cmpd="sng">
            <a:solidFill>
              <a:srgbClr val="741B47"/>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sz="2100">
                <a:solidFill>
                  <a:srgbClr val="741B47"/>
                </a:solidFill>
                <a:latin typeface="Calibri"/>
                <a:ea typeface="Calibri"/>
                <a:cs typeface="Calibri"/>
                <a:sym typeface="Calibri"/>
              </a:rPr>
              <a:t>10 pilot sites beginning early 2027</a:t>
            </a:r>
            <a:endParaRPr sz="2100">
              <a:solidFill>
                <a:srgbClr val="741B47"/>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3f9e5462b01_2_1"/>
          <p:cNvSpPr txBox="1">
            <a:spLocks noGrp="1"/>
          </p:cNvSpPr>
          <p:nvPr>
            <p:ph type="title"/>
          </p:nvPr>
        </p:nvSpPr>
        <p:spPr>
          <a:xfrm>
            <a:off x="0" y="388925"/>
            <a:ext cx="12192000" cy="774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3300"/>
              <a:t>HRSA - </a:t>
            </a:r>
            <a:r>
              <a:rPr lang="en-US" sz="3300" u="sng"/>
              <a:t>E</a:t>
            </a:r>
            <a:r>
              <a:rPr lang="en-US" sz="3300"/>
              <a:t>xpanding </a:t>
            </a:r>
            <a:r>
              <a:rPr lang="en-US" sz="3300" u="sng"/>
              <a:t>N</a:t>
            </a:r>
            <a:r>
              <a:rPr lang="en-US" sz="3300"/>
              <a:t>utrition </a:t>
            </a:r>
            <a:r>
              <a:rPr lang="en-US" sz="3300" u="sng"/>
              <a:t>S</a:t>
            </a:r>
            <a:r>
              <a:rPr lang="en-US" sz="3300"/>
              <a:t>ervices Grant</a:t>
            </a:r>
            <a:endParaRPr sz="3300"/>
          </a:p>
        </p:txBody>
      </p:sp>
      <p:sp>
        <p:nvSpPr>
          <p:cNvPr id="311" name="Google Shape;311;g3f9e5462b01_2_1"/>
          <p:cNvSpPr txBox="1">
            <a:spLocks noGrp="1"/>
          </p:cNvSpPr>
          <p:nvPr>
            <p:ph type="body" idx="1"/>
          </p:nvPr>
        </p:nvSpPr>
        <p:spPr>
          <a:xfrm>
            <a:off x="281850" y="1241574"/>
            <a:ext cx="11628300" cy="4083000"/>
          </a:xfrm>
          <a:prstGeom prst="rect">
            <a:avLst/>
          </a:prstGeom>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200"/>
              <a:buFont typeface="Arial"/>
              <a:buNone/>
            </a:pPr>
            <a:r>
              <a:rPr lang="en-US" sz="2300" b="1" u="sng"/>
              <a:t>Overview</a:t>
            </a:r>
            <a:r>
              <a:rPr lang="en-US" sz="2300" b="1" u="sng">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a:t>
            </a:r>
            <a:r>
              <a:rPr lang="en-US" sz="2300" b="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 </a:t>
            </a:r>
            <a:endParaRPr sz="2300"/>
          </a:p>
          <a:p>
            <a:pPr marL="457200" lvl="0" indent="-374650" algn="l" rtl="0">
              <a:lnSpc>
                <a:spcPct val="90000"/>
              </a:lnSpc>
              <a:spcBef>
                <a:spcPts val="0"/>
              </a:spcBef>
              <a:spcAft>
                <a:spcPts val="0"/>
              </a:spcAft>
              <a:buSzPts val="2300"/>
              <a:buChar char="•"/>
            </a:pPr>
            <a:r>
              <a:rPr lang="en-US" sz="2300"/>
              <a:t>357 CHC grants of up to $350,000 awarded over 2 years </a:t>
            </a:r>
            <a:endParaRPr sz="2300"/>
          </a:p>
          <a:p>
            <a:pPr marL="457200" lvl="0" indent="-374650" algn="l" rtl="0">
              <a:lnSpc>
                <a:spcPct val="90000"/>
              </a:lnSpc>
              <a:spcBef>
                <a:spcPts val="0"/>
              </a:spcBef>
              <a:spcAft>
                <a:spcPts val="0"/>
              </a:spcAft>
              <a:buSzPts val="2300"/>
              <a:buChar char="•"/>
            </a:pPr>
            <a:r>
              <a:rPr lang="en-US" sz="2300"/>
              <a:t>Increase nutrition access to help to </a:t>
            </a:r>
            <a:r>
              <a:rPr lang="en-US" sz="2300" b="1">
                <a:solidFill>
                  <a:srgbClr val="741B47"/>
                </a:solidFill>
              </a:rPr>
              <a:t>prevent, manage, and treat diseases and conditions</a:t>
            </a:r>
            <a:r>
              <a:rPr lang="en-US" sz="2300"/>
              <a:t> through nutritional and food-based interventions</a:t>
            </a:r>
            <a:endParaRPr sz="2300"/>
          </a:p>
          <a:p>
            <a:pPr marL="457200" lvl="0" indent="-374650" algn="l" rtl="0">
              <a:lnSpc>
                <a:spcPct val="90000"/>
              </a:lnSpc>
              <a:spcBef>
                <a:spcPts val="0"/>
              </a:spcBef>
              <a:spcAft>
                <a:spcPts val="0"/>
              </a:spcAft>
              <a:buSzPts val="2300"/>
              <a:buChar char="•"/>
            </a:pPr>
            <a:r>
              <a:rPr lang="en-US" sz="2300" b="1">
                <a:solidFill>
                  <a:srgbClr val="741B47"/>
                </a:solidFill>
              </a:rPr>
              <a:t>Increase the # of nutrition services</a:t>
            </a:r>
            <a:r>
              <a:rPr lang="en-US" sz="2300"/>
              <a:t> patients or visits captured in the Uniform Data System</a:t>
            </a:r>
            <a:endParaRPr sz="2300"/>
          </a:p>
          <a:p>
            <a:pPr marL="457200" lvl="0" indent="0" algn="l" rtl="0">
              <a:lnSpc>
                <a:spcPct val="90000"/>
              </a:lnSpc>
              <a:spcBef>
                <a:spcPts val="0"/>
              </a:spcBef>
              <a:spcAft>
                <a:spcPts val="0"/>
              </a:spcAft>
              <a:buNone/>
            </a:pPr>
            <a:endParaRPr sz="2300"/>
          </a:p>
          <a:p>
            <a:pPr marL="0" marR="0" lvl="0" indent="0" algn="l" rtl="0">
              <a:lnSpc>
                <a:spcPct val="90000"/>
              </a:lnSpc>
              <a:spcBef>
                <a:spcPts val="0"/>
              </a:spcBef>
              <a:spcAft>
                <a:spcPts val="0"/>
              </a:spcAft>
              <a:buClr>
                <a:schemeClr val="dk1"/>
              </a:buClr>
              <a:buSzPts val="2200"/>
              <a:buFont typeface="Arial"/>
              <a:buNone/>
            </a:pPr>
            <a:r>
              <a:rPr lang="en-US" sz="2300" b="1" u="sng"/>
              <a:t>HRSA - ENS Model:</a:t>
            </a:r>
            <a:endParaRPr sz="2300" b="1" u="sng"/>
          </a:p>
          <a:p>
            <a:pPr marL="228600" marR="0" lvl="0" indent="-260350" algn="l" rtl="0">
              <a:lnSpc>
                <a:spcPct val="90000"/>
              </a:lnSpc>
              <a:spcBef>
                <a:spcPts val="0"/>
              </a:spcBef>
              <a:spcAft>
                <a:spcPts val="0"/>
              </a:spcAft>
              <a:buSzPts val="2300"/>
              <a:buChar char="•"/>
            </a:pPr>
            <a:r>
              <a:rPr lang="en-US" sz="2300"/>
              <a:t>Funding to integrate FIM interventions into clinical supports and workflow, while capturing clinical outcomes</a:t>
            </a:r>
            <a:endParaRPr sz="2300"/>
          </a:p>
          <a:p>
            <a:pPr marL="685800" marR="0" lvl="1" indent="-260350" algn="l" rtl="0">
              <a:lnSpc>
                <a:spcPct val="90000"/>
              </a:lnSpc>
              <a:spcBef>
                <a:spcPts val="0"/>
              </a:spcBef>
              <a:spcAft>
                <a:spcPts val="0"/>
              </a:spcAft>
              <a:buSzPts val="2300"/>
              <a:buChar char="•"/>
            </a:pPr>
            <a:r>
              <a:rPr lang="en-US" sz="2300"/>
              <a:t>Pairing food alongside a clinical visit when food insecurity is identified</a:t>
            </a:r>
            <a:endParaRPr sz="2300"/>
          </a:p>
          <a:p>
            <a:pPr marL="685800" marR="0" lvl="1" indent="-260350" algn="l" rtl="0">
              <a:lnSpc>
                <a:spcPct val="90000"/>
              </a:lnSpc>
              <a:spcBef>
                <a:spcPts val="0"/>
              </a:spcBef>
              <a:spcAft>
                <a:spcPts val="0"/>
              </a:spcAft>
              <a:buSzPts val="2300"/>
              <a:buChar char="•"/>
            </a:pPr>
            <a:r>
              <a:rPr lang="en-US" sz="2300"/>
              <a:t>Pairing food alongside nutrition counseling and chronic disease management programs</a:t>
            </a:r>
            <a:endParaRPr sz="2300"/>
          </a:p>
          <a:p>
            <a:pPr marL="685800" marR="0" lvl="1" indent="-260350" algn="l" rtl="0">
              <a:lnSpc>
                <a:spcPct val="90000"/>
              </a:lnSpc>
              <a:spcBef>
                <a:spcPts val="0"/>
              </a:spcBef>
              <a:spcAft>
                <a:spcPts val="0"/>
              </a:spcAft>
              <a:buSzPts val="2300"/>
              <a:buChar char="•"/>
            </a:pPr>
            <a:r>
              <a:rPr lang="en-US" sz="2300"/>
              <a:t>Pairing clinical services along with food distribution</a:t>
            </a:r>
            <a:endParaRPr sz="2300"/>
          </a:p>
          <a:p>
            <a:pPr marL="685800" marR="0" lvl="1" indent="-260350" algn="l" rtl="0">
              <a:lnSpc>
                <a:spcPct val="90000"/>
              </a:lnSpc>
              <a:spcBef>
                <a:spcPts val="0"/>
              </a:spcBef>
              <a:spcAft>
                <a:spcPts val="0"/>
              </a:spcAft>
              <a:buSzPts val="2300"/>
              <a:buChar char="•"/>
            </a:pPr>
            <a:r>
              <a:rPr lang="en-US" sz="2300"/>
              <a:t>Incorporating delivery to address transportation and other food access barriers</a:t>
            </a:r>
            <a:endParaRPr sz="2300"/>
          </a:p>
          <a:p>
            <a:pPr marL="0" lvl="0" indent="0" algn="l" rtl="0">
              <a:lnSpc>
                <a:spcPct val="90000"/>
              </a:lnSpc>
              <a:spcBef>
                <a:spcPts val="500"/>
              </a:spcBef>
              <a:spcAft>
                <a:spcPts val="0"/>
              </a:spcAft>
              <a:buNone/>
            </a:pPr>
            <a:endParaRPr sz="2200"/>
          </a:p>
          <a:p>
            <a:pPr marL="0" lvl="0" indent="0" algn="l" rtl="0">
              <a:lnSpc>
                <a:spcPct val="90000"/>
              </a:lnSpc>
              <a:spcBef>
                <a:spcPts val="500"/>
              </a:spcBef>
              <a:spcAft>
                <a:spcPts val="0"/>
              </a:spcAft>
              <a:buNone/>
            </a:pPr>
            <a:endParaRPr sz="2200" i="1"/>
          </a:p>
          <a:p>
            <a:pPr marL="0" lvl="0" indent="0" algn="l" rtl="0">
              <a:spcBef>
                <a:spcPts val="64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g3f9ea382cfa_0_52"/>
          <p:cNvSpPr/>
          <p:nvPr/>
        </p:nvSpPr>
        <p:spPr>
          <a:xfrm>
            <a:off x="822960" y="896112"/>
            <a:ext cx="10515600" cy="777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3000"/>
              <a:buFont typeface="Calibri"/>
              <a:buNone/>
            </a:pPr>
            <a:endParaRPr sz="3000">
              <a:solidFill>
                <a:schemeClr val="dk1"/>
              </a:solidFill>
              <a:latin typeface="Calibri"/>
              <a:ea typeface="Calibri"/>
              <a:cs typeface="Calibri"/>
              <a:sym typeface="Calibri"/>
            </a:endParaRPr>
          </a:p>
        </p:txBody>
      </p:sp>
      <p:pic>
        <p:nvPicPr>
          <p:cNvPr id="318" name="Google Shape;318;g3f9ea382cfa_0_52"/>
          <p:cNvPicPr preferRelativeResize="0"/>
          <p:nvPr/>
        </p:nvPicPr>
        <p:blipFill>
          <a:blip r:embed="rId3">
            <a:alphaModFix/>
          </a:blip>
          <a:stretch>
            <a:fillRect/>
          </a:stretch>
        </p:blipFill>
        <p:spPr>
          <a:xfrm>
            <a:off x="2204650" y="1000425"/>
            <a:ext cx="9987351" cy="4857150"/>
          </a:xfrm>
          <a:prstGeom prst="rect">
            <a:avLst/>
          </a:prstGeom>
          <a:noFill/>
          <a:ln>
            <a:noFill/>
          </a:ln>
        </p:spPr>
      </p:pic>
      <p:sp>
        <p:nvSpPr>
          <p:cNvPr id="319" name="Google Shape;319;g3f9ea382cfa_0_52"/>
          <p:cNvSpPr txBox="1"/>
          <p:nvPr/>
        </p:nvSpPr>
        <p:spPr>
          <a:xfrm>
            <a:off x="1881900" y="170850"/>
            <a:ext cx="84282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4400">
                <a:solidFill>
                  <a:schemeClr val="dk1"/>
                </a:solidFill>
                <a:latin typeface="Calibri"/>
                <a:ea typeface="Calibri"/>
                <a:cs typeface="Calibri"/>
                <a:sym typeface="Calibri"/>
              </a:rPr>
              <a:t>Connect with Your Local Food Bank</a:t>
            </a:r>
            <a:endParaRPr/>
          </a:p>
        </p:txBody>
      </p:sp>
      <p:pic>
        <p:nvPicPr>
          <p:cNvPr id="320" name="Google Shape;320;g3f9ea382cfa_0_52"/>
          <p:cNvPicPr preferRelativeResize="0"/>
          <p:nvPr/>
        </p:nvPicPr>
        <p:blipFill>
          <a:blip r:embed="rId4">
            <a:alphaModFix/>
          </a:blip>
          <a:stretch>
            <a:fillRect/>
          </a:stretch>
        </p:blipFill>
        <p:spPr>
          <a:xfrm>
            <a:off x="201200" y="1673412"/>
            <a:ext cx="4267200" cy="647700"/>
          </a:xfrm>
          <a:prstGeom prst="rect">
            <a:avLst/>
          </a:prstGeom>
          <a:noFill/>
          <a:ln>
            <a:noFill/>
          </a:ln>
        </p:spPr>
      </p:pic>
      <p:sp>
        <p:nvSpPr>
          <p:cNvPr id="321" name="Google Shape;321;g3f9ea382cfa_0_52"/>
          <p:cNvSpPr txBox="1"/>
          <p:nvPr/>
        </p:nvSpPr>
        <p:spPr>
          <a:xfrm>
            <a:off x="201200" y="2620075"/>
            <a:ext cx="5225100" cy="14160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SzPts val="2000"/>
              <a:buFont typeface="Calibri"/>
              <a:buAutoNum type="arabicPeriod"/>
            </a:pPr>
            <a:r>
              <a:rPr lang="en-US" sz="2000">
                <a:latin typeface="Calibri"/>
                <a:ea typeface="Calibri"/>
                <a:cs typeface="Calibri"/>
                <a:sym typeface="Calibri"/>
              </a:rPr>
              <a:t>Visit: </a:t>
            </a:r>
            <a:r>
              <a:rPr lang="en-US" sz="2000" b="1">
                <a:solidFill>
                  <a:srgbClr val="741B47"/>
                </a:solidFill>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vafoodbanks.org/find-food/</a:t>
            </a:r>
            <a:endParaRPr sz="2000" b="1">
              <a:solidFill>
                <a:srgbClr val="741B47"/>
              </a:solidFill>
              <a:latin typeface="Calibri"/>
              <a:ea typeface="Calibri"/>
              <a:cs typeface="Calibri"/>
              <a:sym typeface="Calibri"/>
            </a:endParaRPr>
          </a:p>
          <a:p>
            <a:pPr marL="0" lvl="0" indent="0" algn="l" rtl="0">
              <a:spcBef>
                <a:spcPts val="0"/>
              </a:spcBef>
              <a:spcAft>
                <a:spcPts val="0"/>
              </a:spcAft>
              <a:buNone/>
            </a:pPr>
            <a:endParaRPr sz="2000">
              <a:latin typeface="Calibri"/>
              <a:ea typeface="Calibri"/>
              <a:cs typeface="Calibri"/>
              <a:sym typeface="Calibri"/>
            </a:endParaRPr>
          </a:p>
          <a:p>
            <a:pPr marL="457200" lvl="0" indent="-355600" algn="l" rtl="0">
              <a:spcBef>
                <a:spcPts val="0"/>
              </a:spcBef>
              <a:spcAft>
                <a:spcPts val="0"/>
              </a:spcAft>
              <a:buSzPts val="2000"/>
              <a:buFont typeface="Calibri"/>
              <a:buAutoNum type="arabicPeriod"/>
            </a:pPr>
            <a:r>
              <a:rPr lang="en-US" sz="2000">
                <a:latin typeface="Calibri"/>
                <a:ea typeface="Calibri"/>
                <a:cs typeface="Calibri"/>
                <a:sym typeface="Calibri"/>
              </a:rPr>
              <a:t>Connect with the Health and Nutrition staff and express interest in partnership</a:t>
            </a:r>
            <a:endParaRPr sz="2000">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g3f9ea382cfa_0_32"/>
          <p:cNvSpPr/>
          <p:nvPr/>
        </p:nvSpPr>
        <p:spPr>
          <a:xfrm>
            <a:off x="822960" y="548640"/>
            <a:ext cx="54864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400"/>
              <a:buFont typeface="Calibri"/>
              <a:buNone/>
            </a:pPr>
            <a:endParaRPr sz="1400">
              <a:solidFill>
                <a:srgbClr val="182469"/>
              </a:solidFill>
              <a:latin typeface="Calibri"/>
              <a:ea typeface="Calibri"/>
              <a:cs typeface="Calibri"/>
              <a:sym typeface="Calibri"/>
            </a:endParaRPr>
          </a:p>
        </p:txBody>
      </p:sp>
      <p:sp>
        <p:nvSpPr>
          <p:cNvPr id="328" name="Google Shape;328;g3f9ea382cfa_0_32"/>
          <p:cNvSpPr/>
          <p:nvPr/>
        </p:nvSpPr>
        <p:spPr>
          <a:xfrm>
            <a:off x="822960" y="896112"/>
            <a:ext cx="10515600" cy="777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3000"/>
              <a:buFont typeface="Calibri"/>
              <a:buNone/>
            </a:pPr>
            <a:endParaRPr sz="3000">
              <a:solidFill>
                <a:schemeClr val="dk1"/>
              </a:solidFill>
              <a:latin typeface="Calibri"/>
              <a:ea typeface="Calibri"/>
              <a:cs typeface="Calibri"/>
              <a:sym typeface="Calibri"/>
            </a:endParaRPr>
          </a:p>
        </p:txBody>
      </p:sp>
      <p:sp>
        <p:nvSpPr>
          <p:cNvPr id="329" name="Google Shape;329;g3f9ea382cfa_0_32"/>
          <p:cNvSpPr txBox="1">
            <a:spLocks noGrp="1"/>
          </p:cNvSpPr>
          <p:nvPr>
            <p:ph type="title"/>
          </p:nvPr>
        </p:nvSpPr>
        <p:spPr>
          <a:xfrm>
            <a:off x="977410" y="238000"/>
            <a:ext cx="10530900" cy="132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4400"/>
              <a:buFont typeface="Calibri"/>
              <a:buNone/>
            </a:pPr>
            <a:r>
              <a:rPr lang="en-US"/>
              <a:t>Contact Information</a:t>
            </a:r>
            <a:endParaRPr/>
          </a:p>
        </p:txBody>
      </p:sp>
      <p:pic>
        <p:nvPicPr>
          <p:cNvPr id="330" name="Google Shape;330;g3f9ea382cfa_0_32"/>
          <p:cNvPicPr preferRelativeResize="0"/>
          <p:nvPr/>
        </p:nvPicPr>
        <p:blipFill>
          <a:blip r:embed="rId3">
            <a:alphaModFix/>
          </a:blip>
          <a:stretch>
            <a:fillRect/>
          </a:stretch>
        </p:blipFill>
        <p:spPr>
          <a:xfrm>
            <a:off x="8988616" y="1333289"/>
            <a:ext cx="2171700" cy="2200275"/>
          </a:xfrm>
          <a:prstGeom prst="rect">
            <a:avLst/>
          </a:prstGeom>
          <a:noFill/>
          <a:ln>
            <a:noFill/>
          </a:ln>
        </p:spPr>
      </p:pic>
      <p:pic>
        <p:nvPicPr>
          <p:cNvPr id="331" name="Google Shape;331;g3f9ea382cfa_0_32"/>
          <p:cNvPicPr preferRelativeResize="0"/>
          <p:nvPr/>
        </p:nvPicPr>
        <p:blipFill>
          <a:blip r:embed="rId4">
            <a:alphaModFix/>
          </a:blip>
          <a:stretch>
            <a:fillRect/>
          </a:stretch>
        </p:blipFill>
        <p:spPr>
          <a:xfrm>
            <a:off x="5128416" y="1303900"/>
            <a:ext cx="2228850" cy="2266950"/>
          </a:xfrm>
          <a:prstGeom prst="rect">
            <a:avLst/>
          </a:prstGeom>
          <a:noFill/>
          <a:ln>
            <a:noFill/>
          </a:ln>
        </p:spPr>
      </p:pic>
      <p:grpSp>
        <p:nvGrpSpPr>
          <p:cNvPr id="332" name="Google Shape;332;g3f9ea382cfa_0_32"/>
          <p:cNvGrpSpPr/>
          <p:nvPr/>
        </p:nvGrpSpPr>
        <p:grpSpPr>
          <a:xfrm>
            <a:off x="4699589" y="3960343"/>
            <a:ext cx="3086520" cy="1652434"/>
            <a:chOff x="709492" y="2880366"/>
            <a:chExt cx="4404910" cy="1484400"/>
          </a:xfrm>
        </p:grpSpPr>
        <p:sp>
          <p:nvSpPr>
            <p:cNvPr id="333" name="Google Shape;333;g3f9ea382cfa_0_32"/>
            <p:cNvSpPr/>
            <p:nvPr/>
          </p:nvSpPr>
          <p:spPr>
            <a:xfrm>
              <a:off x="709492" y="2880366"/>
              <a:ext cx="4404900" cy="1484400"/>
            </a:xfrm>
            <a:prstGeom prst="rect">
              <a:avLst/>
            </a:prstGeom>
            <a:solidFill>
              <a:srgbClr val="FFFFFF"/>
            </a:solidFill>
            <a:ln w="12700" cap="flat" cmpd="sng">
              <a:solidFill>
                <a:srgbClr val="F1E7D2"/>
              </a:solidFill>
              <a:prstDash val="solid"/>
              <a:round/>
              <a:headEnd type="none" w="sm" len="sm"/>
              <a:tailEnd type="none" w="sm" len="sm"/>
            </a:ln>
            <a:effectLst>
              <a:outerShdw blurRad="101601" dist="38100" dir="8100000" algn="bl" rotWithShape="0">
                <a:srgbClr val="000000">
                  <a:alpha val="1804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b="1">
                  <a:solidFill>
                    <a:schemeClr val="dk1"/>
                  </a:solidFill>
                  <a:latin typeface="Calibri"/>
                  <a:ea typeface="Calibri"/>
                  <a:cs typeface="Calibri"/>
                  <a:sym typeface="Calibri"/>
                </a:rPr>
                <a:t>Allison Hallberg, MHS</a:t>
              </a:r>
              <a:endParaRPr sz="2000" b="1">
                <a:solidFill>
                  <a:schemeClr val="dk1"/>
                </a:solidFill>
                <a:latin typeface="Calibri"/>
                <a:ea typeface="Calibri"/>
                <a:cs typeface="Calibri"/>
                <a:sym typeface="Calibri"/>
              </a:endParaRPr>
            </a:p>
            <a:p>
              <a:pPr marL="0" marR="0" lvl="0" indent="0" algn="l" rtl="0">
                <a:spcBef>
                  <a:spcPts val="0"/>
                </a:spcBef>
                <a:spcAft>
                  <a:spcPts val="0"/>
                </a:spcAft>
                <a:buNone/>
              </a:pPr>
              <a:r>
                <a:rPr lang="en-US" sz="2000" i="1">
                  <a:solidFill>
                    <a:schemeClr val="dk1"/>
                  </a:solidFill>
                  <a:latin typeface="Calibri"/>
                  <a:ea typeface="Calibri"/>
                  <a:cs typeface="Calibri"/>
                  <a:sym typeface="Calibri"/>
                </a:rPr>
                <a:t>Feed More</a:t>
              </a:r>
              <a:endParaRPr sz="2000" i="1">
                <a:solidFill>
                  <a:schemeClr val="dk1"/>
                </a:solidFill>
                <a:latin typeface="Calibri"/>
                <a:ea typeface="Calibri"/>
                <a:cs typeface="Calibri"/>
                <a:sym typeface="Calibri"/>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US" sz="1900">
                  <a:solidFill>
                    <a:schemeClr val="dk1"/>
                  </a:solidFill>
                  <a:latin typeface="Calibri"/>
                  <a:ea typeface="Calibri"/>
                  <a:cs typeface="Calibri"/>
                  <a:sym typeface="Calibri"/>
                </a:rPr>
                <a:t>ahallberg@feedmore.org</a:t>
              </a:r>
              <a:endParaRPr sz="2000">
                <a:solidFill>
                  <a:schemeClr val="dk1"/>
                </a:solidFill>
                <a:latin typeface="Calibri"/>
                <a:ea typeface="Calibri"/>
                <a:cs typeface="Calibri"/>
                <a:sym typeface="Calibri"/>
              </a:endParaRPr>
            </a:p>
          </p:txBody>
        </p:sp>
        <p:sp>
          <p:nvSpPr>
            <p:cNvPr id="334" name="Google Shape;334;g3f9ea382cfa_0_32"/>
            <p:cNvSpPr/>
            <p:nvPr/>
          </p:nvSpPr>
          <p:spPr>
            <a:xfrm>
              <a:off x="709502" y="2880369"/>
              <a:ext cx="4404900" cy="121200"/>
            </a:xfrm>
            <a:prstGeom prst="rect">
              <a:avLst/>
            </a:prstGeom>
            <a:solidFill>
              <a:srgbClr val="A6CE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335" name="Google Shape;335;g3f9ea382cfa_0_32"/>
          <p:cNvGrpSpPr/>
          <p:nvPr/>
        </p:nvGrpSpPr>
        <p:grpSpPr>
          <a:xfrm>
            <a:off x="891775" y="3952475"/>
            <a:ext cx="3086510" cy="1652400"/>
            <a:chOff x="306063" y="2880366"/>
            <a:chExt cx="4921879" cy="1652400"/>
          </a:xfrm>
        </p:grpSpPr>
        <p:sp>
          <p:nvSpPr>
            <p:cNvPr id="336" name="Google Shape;336;g3f9ea382cfa_0_32"/>
            <p:cNvSpPr/>
            <p:nvPr/>
          </p:nvSpPr>
          <p:spPr>
            <a:xfrm>
              <a:off x="306143" y="2880366"/>
              <a:ext cx="4921800" cy="1652400"/>
            </a:xfrm>
            <a:prstGeom prst="rect">
              <a:avLst/>
            </a:prstGeom>
            <a:solidFill>
              <a:srgbClr val="FFFFFF"/>
            </a:solidFill>
            <a:ln w="12700" cap="flat" cmpd="sng">
              <a:solidFill>
                <a:srgbClr val="F1E7D2"/>
              </a:solidFill>
              <a:prstDash val="solid"/>
              <a:round/>
              <a:headEnd type="none" w="sm" len="sm"/>
              <a:tailEnd type="none" w="sm" len="sm"/>
            </a:ln>
            <a:effectLst>
              <a:outerShdw blurRad="101601" dist="38100" dir="8100000" algn="bl" rotWithShape="0">
                <a:srgbClr val="000000">
                  <a:alpha val="1804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b="1">
                  <a:solidFill>
                    <a:schemeClr val="dk1"/>
                  </a:solidFill>
                  <a:latin typeface="Calibri"/>
                  <a:ea typeface="Calibri"/>
                  <a:cs typeface="Calibri"/>
                  <a:sym typeface="Calibri"/>
                </a:rPr>
                <a:t>Maria Bowman, MPH</a:t>
              </a:r>
              <a:endParaRPr sz="2000" b="1">
                <a:solidFill>
                  <a:schemeClr val="dk1"/>
                </a:solidFill>
                <a:latin typeface="Calibri"/>
                <a:ea typeface="Calibri"/>
                <a:cs typeface="Calibri"/>
                <a:sym typeface="Calibri"/>
              </a:endParaRPr>
            </a:p>
            <a:p>
              <a:pPr marL="0" marR="0" lvl="0" indent="0" algn="l" rtl="0">
                <a:spcBef>
                  <a:spcPts val="0"/>
                </a:spcBef>
                <a:spcAft>
                  <a:spcPts val="0"/>
                </a:spcAft>
                <a:buNone/>
              </a:pPr>
              <a:r>
                <a:rPr lang="en-US" sz="2000" i="1">
                  <a:solidFill>
                    <a:schemeClr val="dk1"/>
                  </a:solidFill>
                  <a:latin typeface="Calibri"/>
                  <a:ea typeface="Calibri"/>
                  <a:cs typeface="Calibri"/>
                  <a:sym typeface="Calibri"/>
                </a:rPr>
                <a:t>Blue Ridge Area Food Bank</a:t>
              </a:r>
              <a:br>
                <a:rPr lang="en-US" sz="2000" i="1">
                  <a:solidFill>
                    <a:schemeClr val="dk1"/>
                  </a:solidFill>
                  <a:latin typeface="Calibri"/>
                  <a:ea typeface="Calibri"/>
                  <a:cs typeface="Calibri"/>
                  <a:sym typeface="Calibri"/>
                </a:rPr>
              </a:br>
              <a:endParaRPr sz="2000" i="1">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US" sz="1900">
                  <a:solidFill>
                    <a:schemeClr val="dk1"/>
                  </a:solidFill>
                  <a:latin typeface="Calibri"/>
                  <a:ea typeface="Calibri"/>
                  <a:cs typeface="Calibri"/>
                  <a:sym typeface="Calibri"/>
                </a:rPr>
                <a:t>mbowman@brafb.org</a:t>
              </a:r>
              <a:endParaRPr sz="2000">
                <a:solidFill>
                  <a:schemeClr val="dk1"/>
                </a:solidFill>
                <a:latin typeface="Calibri"/>
                <a:ea typeface="Calibri"/>
                <a:cs typeface="Calibri"/>
                <a:sym typeface="Calibri"/>
              </a:endParaRPr>
            </a:p>
          </p:txBody>
        </p:sp>
        <p:sp>
          <p:nvSpPr>
            <p:cNvPr id="337" name="Google Shape;337;g3f9ea382cfa_0_32"/>
            <p:cNvSpPr/>
            <p:nvPr/>
          </p:nvSpPr>
          <p:spPr>
            <a:xfrm>
              <a:off x="306063" y="2888242"/>
              <a:ext cx="4921800" cy="113400"/>
            </a:xfrm>
            <a:prstGeom prst="rect">
              <a:avLst/>
            </a:prstGeom>
            <a:solidFill>
              <a:srgbClr val="A6CE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338" name="Google Shape;338;g3f9ea382cfa_0_32"/>
          <p:cNvGrpSpPr/>
          <p:nvPr/>
        </p:nvGrpSpPr>
        <p:grpSpPr>
          <a:xfrm>
            <a:off x="8507419" y="3952475"/>
            <a:ext cx="3086525" cy="1652400"/>
            <a:chOff x="5694278" y="3001566"/>
            <a:chExt cx="4404916" cy="1652400"/>
          </a:xfrm>
        </p:grpSpPr>
        <p:sp>
          <p:nvSpPr>
            <p:cNvPr id="339" name="Google Shape;339;g3f9ea382cfa_0_32"/>
            <p:cNvSpPr/>
            <p:nvPr/>
          </p:nvSpPr>
          <p:spPr>
            <a:xfrm>
              <a:off x="5694278" y="3001566"/>
              <a:ext cx="4404900" cy="1652400"/>
            </a:xfrm>
            <a:prstGeom prst="rect">
              <a:avLst/>
            </a:prstGeom>
            <a:solidFill>
              <a:srgbClr val="FFFFFF"/>
            </a:solidFill>
            <a:ln w="12700" cap="flat" cmpd="sng">
              <a:solidFill>
                <a:srgbClr val="F1E7D2"/>
              </a:solidFill>
              <a:prstDash val="solid"/>
              <a:round/>
              <a:headEnd type="none" w="sm" len="sm"/>
              <a:tailEnd type="none" w="sm" len="sm"/>
            </a:ln>
            <a:effectLst>
              <a:outerShdw blurRad="101601" dist="38100" dir="8100000" algn="bl" rotWithShape="0">
                <a:srgbClr val="000000">
                  <a:alpha val="1804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2000" b="1">
                <a:solidFill>
                  <a:schemeClr val="dk1"/>
                </a:solidFill>
                <a:latin typeface="Calibri"/>
                <a:ea typeface="Calibri"/>
                <a:cs typeface="Calibri"/>
                <a:sym typeface="Calibri"/>
              </a:endParaRPr>
            </a:p>
            <a:p>
              <a:pPr marL="0" marR="0" lvl="0" indent="0" algn="l" rtl="0">
                <a:spcBef>
                  <a:spcPts val="0"/>
                </a:spcBef>
                <a:spcAft>
                  <a:spcPts val="0"/>
                </a:spcAft>
                <a:buNone/>
              </a:pPr>
              <a:r>
                <a:rPr lang="en-US" sz="2000" b="1">
                  <a:solidFill>
                    <a:schemeClr val="dk1"/>
                  </a:solidFill>
                  <a:latin typeface="Calibri"/>
                  <a:ea typeface="Calibri"/>
                  <a:cs typeface="Calibri"/>
                  <a:sym typeface="Calibri"/>
                </a:rPr>
                <a:t>Emily Lagerquist, MPH</a:t>
              </a:r>
              <a:endParaRPr sz="2000" b="1">
                <a:solidFill>
                  <a:schemeClr val="dk1"/>
                </a:solidFill>
                <a:latin typeface="Calibri"/>
                <a:ea typeface="Calibri"/>
                <a:cs typeface="Calibri"/>
                <a:sym typeface="Calibri"/>
              </a:endParaRPr>
            </a:p>
            <a:p>
              <a:pPr marL="0" marR="0" lvl="0" indent="0" algn="l" rtl="0">
                <a:spcBef>
                  <a:spcPts val="0"/>
                </a:spcBef>
                <a:spcAft>
                  <a:spcPts val="0"/>
                </a:spcAft>
                <a:buNone/>
              </a:pPr>
              <a:r>
                <a:rPr lang="en-US" sz="2000" i="1">
                  <a:solidFill>
                    <a:schemeClr val="dk1"/>
                  </a:solidFill>
                  <a:latin typeface="Calibri"/>
                  <a:ea typeface="Calibri"/>
                  <a:cs typeface="Calibri"/>
                  <a:sym typeface="Calibri"/>
                </a:rPr>
                <a:t>Blue Ridge Medical Center</a:t>
              </a:r>
              <a:endParaRPr sz="2000" i="1">
                <a:solidFill>
                  <a:schemeClr val="dk1"/>
                </a:solidFill>
                <a:latin typeface="Calibri"/>
                <a:ea typeface="Calibri"/>
                <a:cs typeface="Calibri"/>
                <a:sym typeface="Calibri"/>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lvl="0" indent="0" algn="l" rtl="0">
                <a:spcBef>
                  <a:spcPts val="0"/>
                </a:spcBef>
                <a:spcAft>
                  <a:spcPts val="0"/>
                </a:spcAft>
                <a:buNone/>
              </a:pPr>
              <a:r>
                <a:rPr lang="en-US" sz="1900">
                  <a:solidFill>
                    <a:schemeClr val="dk1"/>
                  </a:solidFill>
                  <a:latin typeface="Calibri"/>
                  <a:ea typeface="Calibri"/>
                  <a:cs typeface="Calibri"/>
                  <a:sym typeface="Calibri"/>
                </a:rPr>
                <a:t>e.lagerquist@brmedical.com</a:t>
              </a:r>
              <a:endParaRPr sz="2000">
                <a:solidFill>
                  <a:schemeClr val="dk1"/>
                </a:solidFill>
                <a:latin typeface="Calibri"/>
                <a:ea typeface="Calibri"/>
                <a:cs typeface="Calibri"/>
                <a:sym typeface="Calibri"/>
              </a:endParaRPr>
            </a:p>
          </p:txBody>
        </p:sp>
        <p:sp>
          <p:nvSpPr>
            <p:cNvPr id="340" name="Google Shape;340;g3f9ea382cfa_0_32"/>
            <p:cNvSpPr/>
            <p:nvPr/>
          </p:nvSpPr>
          <p:spPr>
            <a:xfrm>
              <a:off x="5694295" y="3001569"/>
              <a:ext cx="4404900" cy="121200"/>
            </a:xfrm>
            <a:prstGeom prst="rect">
              <a:avLst/>
            </a:prstGeom>
            <a:solidFill>
              <a:srgbClr val="A6CE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341" name="Google Shape;341;g3f9ea382cfa_0_32"/>
          <p:cNvPicPr preferRelativeResize="0"/>
          <p:nvPr/>
        </p:nvPicPr>
        <p:blipFill>
          <a:blip r:embed="rId5">
            <a:alphaModFix/>
          </a:blip>
          <a:stretch>
            <a:fillRect/>
          </a:stretch>
        </p:blipFill>
        <p:spPr>
          <a:xfrm>
            <a:off x="1372996" y="1347581"/>
            <a:ext cx="2124075" cy="21717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3f5dde59938_0_12"/>
          <p:cNvSpPr txBox="1">
            <a:spLocks noGrp="1"/>
          </p:cNvSpPr>
          <p:nvPr>
            <p:ph type="title"/>
          </p:nvPr>
        </p:nvSpPr>
        <p:spPr>
          <a:xfrm>
            <a:off x="546044" y="2173100"/>
            <a:ext cx="10599600" cy="13257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7100">
                <a:solidFill>
                  <a:srgbClr val="741B47"/>
                </a:solidFill>
              </a:rPr>
              <a:t>Q &amp; A</a:t>
            </a:r>
            <a:endParaRPr sz="7100">
              <a:solidFill>
                <a:srgbClr val="741B47"/>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8"/>
          <p:cNvSpPr/>
          <p:nvPr/>
        </p:nvSpPr>
        <p:spPr>
          <a:xfrm>
            <a:off x="0" y="2404110"/>
            <a:ext cx="12192000" cy="1783080"/>
          </a:xfrm>
          <a:prstGeom prst="rect">
            <a:avLst/>
          </a:prstGeom>
          <a:noFill/>
          <a:ln>
            <a:noFill/>
          </a:ln>
          <a:effectLst>
            <a:outerShdw blurRad="127000" dist="38100" dir="8100000" algn="bl" rotWithShape="0">
              <a:srgbClr val="000000">
                <a:alpha val="34902"/>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6000"/>
              <a:buFont typeface="Calibri"/>
              <a:buNone/>
            </a:pPr>
            <a:r>
              <a:rPr lang="en-US" sz="6000" b="1">
                <a:solidFill>
                  <a:srgbClr val="FFFFFF"/>
                </a:solidFill>
                <a:latin typeface="Calibri"/>
                <a:ea typeface="Calibri"/>
                <a:cs typeface="Calibri"/>
                <a:sym typeface="Calibri"/>
              </a:rPr>
              <a:t>Thank You!</a:t>
            </a:r>
            <a:endParaRPr sz="60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2026</Words>
  <Application>Microsoft Office PowerPoint</Application>
  <PresentationFormat>Widescreen</PresentationFormat>
  <Paragraphs>286</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Calibri</vt:lpstr>
      <vt:lpstr>Roboto</vt:lpstr>
      <vt:lpstr>Arial</vt:lpstr>
      <vt:lpstr>Office Theme</vt:lpstr>
      <vt:lpstr>PowerPoint Presentation</vt:lpstr>
      <vt:lpstr>Presenters</vt:lpstr>
      <vt:lpstr>Our “Why”: Patients</vt:lpstr>
      <vt:lpstr>The Connection Between Food Insecurity and Health</vt:lpstr>
      <vt:lpstr>What is “Food is Medicine”?</vt:lpstr>
      <vt:lpstr>Federation of Virginia Food Banks </vt:lpstr>
      <vt:lpstr>Federation Food is Medicine Strategy</vt:lpstr>
      <vt:lpstr>Food is Medicine Pyramid - Food Bank Offerings</vt:lpstr>
      <vt:lpstr>Existing Food Bank + CHC Partnerships</vt:lpstr>
      <vt:lpstr>Food Pharmacy Overview</vt:lpstr>
      <vt:lpstr>Food Pharmacy: Win, Win, Win </vt:lpstr>
      <vt:lpstr>Food Insecurity Screening Best Practices </vt:lpstr>
      <vt:lpstr>Validated Screening Tool: Hunger Vital Sign</vt:lpstr>
      <vt:lpstr>Validated Screening Tool: PRAPARE</vt:lpstr>
      <vt:lpstr>Food Insecurity Self-Referral </vt:lpstr>
      <vt:lpstr>Food Referral Best Practices </vt:lpstr>
      <vt:lpstr>CHC + Food Bank Partnership Models</vt:lpstr>
      <vt:lpstr>CHC + Food Bank Partnership Examples</vt:lpstr>
      <vt:lpstr>CHC + Food Bank Partnership Examples</vt:lpstr>
      <vt:lpstr>Firsthand CHC Food Pharmacy Insights </vt:lpstr>
      <vt:lpstr>Future Reimbursement Potential: Medically Tailored Groceries</vt:lpstr>
      <vt:lpstr>HRSA - Expanding Nutrition Services Grant</vt:lpstr>
      <vt:lpstr>PowerPoint Presentation</vt:lpstr>
      <vt:lpstr>Contact Information</vt:lpstr>
      <vt:lpstr>Q &amp; 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Joseph Stevens</dc:creator>
  <cp:lastModifiedBy>Joseph Stevens</cp:lastModifiedBy>
  <cp:revision>1</cp:revision>
  <dcterms:created xsi:type="dcterms:W3CDTF">2026-06-24T19:49:17Z</dcterms:created>
  <dcterms:modified xsi:type="dcterms:W3CDTF">2026-09-08T12:16:37Z</dcterms:modified>
</cp:coreProperties>
</file>