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182880"/>
            <a:ext cx="73152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0467F"/>
                </a:solidFill>
              </a:defRPr>
            </a:pPr>
            <a:r>
              <a:t>ACTION PLANNING EXERCISE</a:t>
            </a:r>
          </a:p>
          <a:p>
            <a:pPr>
              <a:defRPr sz="1800" b="1">
                <a:solidFill>
                  <a:srgbClr val="247AB8"/>
                </a:solidFill>
              </a:defRPr>
            </a:pPr>
            <a:r>
              <a:t>Your 90-Day Access Improvement Plan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80960" y="182880"/>
            <a:ext cx="39319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Name: ____________________</a:t>
            </a:r>
          </a:p>
          <a:p>
            <a:r>
              <a:t>Organization: ____________________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74320" y="914400"/>
            <a:ext cx="2743200" cy="4937760"/>
          </a:xfrm>
          <a:prstGeom prst="roundRect">
            <a:avLst/>
          </a:prstGeom>
          <a:solidFill>
            <a:srgbClr val="FFFFFF"/>
          </a:solidFill>
          <a:ln>
            <a:solidFill>
              <a:srgbClr val="205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65760" y="1005840"/>
            <a:ext cx="2560320" cy="457200"/>
          </a:xfrm>
          <a:prstGeom prst="roundRect">
            <a:avLst/>
          </a:prstGeom>
          <a:solidFill>
            <a:srgbClr val="205DAA"/>
          </a:solidFill>
          <a:ln>
            <a:solidFill>
              <a:srgbClr val="205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1  My Biggest Barrier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79" y="1554480"/>
            <a:ext cx="2468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/>
            </a:pPr>
            <a:r>
              <a:t>□ Workforce Recruitment &amp; Retention</a:t>
            </a:r>
          </a:p>
          <a:p>
            <a:pPr>
              <a:defRPr sz="1100"/>
            </a:pPr>
            <a:r>
              <a:t>□ Long Wait Times</a:t>
            </a:r>
          </a:p>
          <a:p>
            <a:pPr>
              <a:defRPr sz="1100"/>
            </a:pPr>
            <a:r>
              <a:t>□ No-Shows</a:t>
            </a:r>
          </a:p>
          <a:p>
            <a:pPr>
              <a:defRPr sz="1100"/>
            </a:pPr>
            <a:r>
              <a:t>□ Scheduling &amp; Workflow</a:t>
            </a:r>
          </a:p>
          <a:p>
            <a:pPr>
              <a:defRPr sz="1100"/>
            </a:pPr>
            <a:r>
              <a:t>□ Patient Access Barriers</a:t>
            </a:r>
          </a:p>
          <a:p>
            <a:pPr>
              <a:defRPr sz="1100"/>
            </a:pPr>
            <a:r>
              <a:t>□ Care Integration &amp; Referrals</a:t>
            </a:r>
          </a:p>
          <a:p>
            <a:pPr>
              <a:defRPr sz="1100"/>
            </a:pPr>
            <a:r>
              <a:t>□ Other: ____________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154680" y="914400"/>
            <a:ext cx="2743200" cy="4937760"/>
          </a:xfrm>
          <a:prstGeom prst="roundRect">
            <a:avLst/>
          </a:prstGeom>
          <a:solidFill>
            <a:srgbClr val="FFFFFF"/>
          </a:solidFill>
          <a:ln>
            <a:solidFill>
              <a:srgbClr val="368C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3246120" y="1005840"/>
            <a:ext cx="2560320" cy="457200"/>
          </a:xfrm>
          <a:prstGeom prst="roundRect">
            <a:avLst/>
          </a:prstGeom>
          <a:solidFill>
            <a:srgbClr val="368C49"/>
          </a:solidFill>
          <a:ln>
            <a:solidFill>
              <a:srgbClr val="368C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2  My Improvement Strategy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91840" y="1554480"/>
            <a:ext cx="2468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/>
            </a:pPr>
            <a:r>
              <a:t>What ONE improvement will you lead?</a:t>
            </a:r>
          </a:p>
          <a:p>
            <a:pPr>
              <a:defRPr sz="1100"/>
            </a:pPr>
          </a:p>
          <a:p>
            <a:pPr>
              <a:defRPr sz="1100"/>
            </a:pPr>
            <a:r>
              <a:t>Examples:</a:t>
            </a:r>
          </a:p>
          <a:p>
            <a:pPr>
              <a:defRPr sz="1100"/>
            </a:pPr>
            <a:r>
              <a:t>• Appointment reminders</a:t>
            </a:r>
          </a:p>
          <a:p>
            <a:pPr>
              <a:defRPr sz="1100"/>
            </a:pPr>
            <a:r>
              <a:t>• Same-day waitlist</a:t>
            </a:r>
          </a:p>
          <a:p>
            <a:pPr>
              <a:defRPr sz="1100"/>
            </a:pPr>
            <a:r>
              <a:t>• Cross-training</a:t>
            </a:r>
          </a:p>
          <a:p>
            <a:pPr>
              <a:defRPr sz="1100"/>
            </a:pPr>
            <a:r>
              <a:t>• Referral tracking</a:t>
            </a:r>
          </a:p>
          <a:p>
            <a:pPr>
              <a:defRPr sz="1100"/>
            </a:pPr>
            <a:r>
              <a:t>• Teledentistry</a:t>
            </a:r>
          </a:p>
          <a:p>
            <a:pPr>
              <a:defRPr sz="1100"/>
            </a:pPr>
          </a:p>
          <a:p>
            <a:pPr>
              <a:defRPr sz="1100"/>
            </a:pPr>
            <a:r>
              <a:t>My Plan:</a:t>
            </a:r>
          </a:p>
          <a:p>
            <a:pPr>
              <a:defRPr sz="1100"/>
            </a:pPr>
          </a:p>
          <a:p>
            <a:pPr>
              <a:defRPr sz="1100"/>
            </a:pPr>
            <a:r>
              <a:t>____________________</a:t>
            </a:r>
          </a:p>
          <a:p>
            <a:pPr>
              <a:defRPr sz="1100"/>
            </a:pPr>
            <a:r>
              <a:t>____________________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35040" y="914400"/>
            <a:ext cx="2743200" cy="4937760"/>
          </a:xfrm>
          <a:prstGeom prst="roundRect">
            <a:avLst/>
          </a:prstGeom>
          <a:solidFill>
            <a:srgbClr val="FFFFFF"/>
          </a:solidFill>
          <a:ln>
            <a:solidFill>
              <a:srgbClr val="E082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126479" y="1005840"/>
            <a:ext cx="2560320" cy="457200"/>
          </a:xfrm>
          <a:prstGeom prst="roundRect">
            <a:avLst/>
          </a:prstGeom>
          <a:solidFill>
            <a:srgbClr val="E0821F"/>
          </a:solidFill>
          <a:ln>
            <a:solidFill>
              <a:srgbClr val="E082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3  My Success Metric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72200" y="1554480"/>
            <a:ext cx="2468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/>
            </a:pPr>
            <a:r>
              <a:t>How will you measure success?</a:t>
            </a:r>
          </a:p>
          <a:p>
            <a:pPr>
              <a:defRPr sz="1100"/>
            </a:pPr>
          </a:p>
          <a:p>
            <a:pPr>
              <a:defRPr sz="1100"/>
            </a:pPr>
            <a:r>
              <a:t>□ No-show Rate</a:t>
            </a:r>
          </a:p>
          <a:p>
            <a:pPr>
              <a:defRPr sz="1100"/>
            </a:pPr>
            <a:r>
              <a:t>□ Days to Next Available</a:t>
            </a:r>
          </a:p>
          <a:p>
            <a:pPr>
              <a:defRPr sz="1100"/>
            </a:pPr>
            <a:r>
              <a:t>□ Patients Seen</a:t>
            </a:r>
          </a:p>
          <a:p>
            <a:pPr>
              <a:defRPr sz="1100"/>
            </a:pPr>
            <a:r>
              <a:t>□ Productivity</a:t>
            </a:r>
          </a:p>
          <a:p>
            <a:pPr>
              <a:defRPr sz="1100"/>
            </a:pPr>
            <a:r>
              <a:t>□ Satisfaction</a:t>
            </a:r>
          </a:p>
          <a:p>
            <a:pPr>
              <a:defRPr sz="1100"/>
            </a:pPr>
            <a:r>
              <a:t>□ Referral Completion</a:t>
            </a:r>
          </a:p>
          <a:p>
            <a:pPr>
              <a:defRPr sz="1100"/>
            </a:pPr>
          </a:p>
          <a:p>
            <a:pPr>
              <a:defRPr sz="1100"/>
            </a:pPr>
            <a:r>
              <a:t>Target:</a:t>
            </a:r>
          </a:p>
          <a:p>
            <a:pPr>
              <a:defRPr sz="1100"/>
            </a:pPr>
            <a:r>
              <a:t>______________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15400" y="914400"/>
            <a:ext cx="2743200" cy="4937760"/>
          </a:xfrm>
          <a:prstGeom prst="roundRect">
            <a:avLst/>
          </a:prstGeom>
          <a:solidFill>
            <a:srgbClr val="FFFFFF"/>
          </a:solidFill>
          <a:ln>
            <a:solidFill>
              <a:srgbClr val="7A4A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9006840" y="1005840"/>
            <a:ext cx="2560320" cy="457200"/>
          </a:xfrm>
          <a:prstGeom prst="roundRect">
            <a:avLst/>
          </a:prstGeom>
          <a:solidFill>
            <a:srgbClr val="7A4AA7"/>
          </a:solidFill>
          <a:ln>
            <a:solidFill>
              <a:srgbClr val="7A4A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4  My First Action Step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52560" y="1554480"/>
            <a:ext cx="2468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/>
            </a:pPr>
            <a:r>
              <a:t>What will you do in the next 7 days?</a:t>
            </a:r>
          </a:p>
          <a:p>
            <a:pPr>
              <a:defRPr sz="1100"/>
            </a:pPr>
          </a:p>
          <a:p>
            <a:pPr>
              <a:defRPr sz="1100"/>
            </a:pPr>
            <a:r>
              <a:t>____________________</a:t>
            </a:r>
          </a:p>
          <a:p>
            <a:pPr>
              <a:defRPr sz="1100"/>
            </a:pPr>
            <a:r>
              <a:t>____________________</a:t>
            </a:r>
          </a:p>
          <a:p>
            <a:pPr>
              <a:defRPr sz="1100"/>
            </a:pPr>
          </a:p>
          <a:p>
            <a:pPr>
              <a:defRPr sz="1100"/>
            </a:pPr>
            <a:r>
              <a:t>Completion Date:</a:t>
            </a:r>
          </a:p>
          <a:p>
            <a:pPr>
              <a:defRPr sz="1100"/>
            </a:pPr>
            <a:r>
              <a:t>____/____/______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74320" y="6080760"/>
            <a:ext cx="11612880" cy="502920"/>
          </a:xfrm>
          <a:prstGeom prst="roundRect">
            <a:avLst/>
          </a:prstGeom>
          <a:solidFill>
            <a:srgbClr val="00467F"/>
          </a:solidFill>
          <a:ln>
            <a:solidFill>
              <a:srgbClr val="00467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One Improvement • One Metric • One Commitment    |    Small Changes • Consistent Action • Better Access for Our Patients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