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80" r:id="rId3"/>
    <p:sldId id="281"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7" r:id="rId22"/>
    <p:sldId id="278" r:id="rId23"/>
    <p:sldId id="279" r:id="rId24"/>
    <p:sldId id="274" r:id="rId25"/>
    <p:sldId id="275" r:id="rId26"/>
    <p:sldId id="276"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7" d="100"/>
          <a:sy n="87" d="100"/>
        </p:scale>
        <p:origin x="422"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9663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0:00–1:30 | Lead: Rosie</a:t>
            </a:r>
          </a:p>
          <a:p>
            <a:endParaRPr/>
          </a:p>
          <a:p>
            <a:r>
              <a:t>We're going to do something a little different today. We're not going to begin by showing you an integrated behavioral health model. We're going to introduce you to three patients. Their names and identifying details have been changed. As we tell their stories, we want you to look at them through more than a clinical lens. We want you to ask what each story means for outcomes, operations, finance, and mission.</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1:30–4:00 | Lead: Rosie</a:t>
            </a:r>
          </a:p>
          <a:p>
            <a:endParaRPr/>
          </a:p>
          <a:p>
            <a:r>
              <a:t>If you're a clinician, ask: Did care improve? If you're an operations leader: Could our system actually do this? If you're responsible for finance: What did this cost, and what value did it create? And if you're leading the organization: Did we fulfill our mission? The same patient can answer all four questions. These four lenses will stay with us through all three stories.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4:00–6:30 | Lead: Rosie</a:t>
            </a:r>
          </a:p>
          <a:p>
            <a:endParaRPr/>
          </a:p>
          <a:p>
            <a:r>
              <a:t>Sarah is 30 and comes to primary care for a routine medical visit. Her PCP notices unusually high energy, pressured speech, very little sleep without fatigue, impulsive spending and a history of depressive periods. The symptoms are concerning for a bipolar-spectrum disorder and possible current manic episode, warranting psychiatric evaluation. At the same visit, her A1C is elevated. The PCP appropriately addresses both concerns.</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Timing: 6:30–8:00 | Lead: Rosie → Kelly</a:t>
            </a:r>
          </a:p>
          <a:p>
            <a:endParaRPr dirty="0"/>
          </a:p>
          <a:p>
            <a:r>
              <a:rPr dirty="0"/>
              <a:t>On paper, this looks like appropriate care. The problem was not recognition. The problem was connection. Sarah never successfully reached the outside behavioral health provider. This is the first leadership question: when we document 'referral made,' do we know whether care actually happened?</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8:00–10:00 | Lead: Rosie</a:t>
            </a:r>
          </a:p>
          <a:p>
            <a:endParaRPr/>
          </a:p>
          <a:p>
            <a:r>
              <a:t>As Sarah's mood shifts into significant depression, the tasks required to navigate care become harder: returning calls, scheduling, transportation, paperwork, meals, exercise, and follow-up. She misses behavioral health and primary care. During that disengagement, opportunities for metabolic monitoring and early intervention are lost. When she returns, her A1C is now in the diabetic range. We are not claiming fragmentation caused diabetes; we are showing that the period of disengagement eliminated opportunities to intervene earlier.</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10:00–12:30 | Lead: Kelly</a:t>
            </a:r>
          </a:p>
          <a:p>
            <a:endParaRPr/>
          </a:p>
          <a:p>
            <a:r>
              <a:t>This is where Sarah stops being only a clinical story. Operations still works when she disappears—calls, rescheduling, referral tracking, messages, outreach. Finance sees missed encounters and delayed services. Leadership sees continuity and retention at risk. Fragmentation consumes organizational resources even when no claim is produced.</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12:30–14:00 | Lead: Rosie</a:t>
            </a:r>
          </a:p>
          <a:p>
            <a:endParaRPr/>
          </a:p>
          <a:p>
            <a:r>
              <a:t>It is easy to label Sarah noncompliant or a no-show. Those labels tell us what happened, not why. What happens when the condition preventing a patient from engaging is the same condition we ask her to navigate outside the health center to treat? Keep that question in mind as we meet Cindy.</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14:00–16:00 | Lead: Rosie</a:t>
            </a:r>
          </a:p>
          <a:p>
            <a:endParaRPr/>
          </a:p>
          <a:p>
            <a:r>
              <a:t>Cindy has Type 2 diabetes and worsening control. She is inconsistent with glucose checks and describes basic routines as overwhelming. Her PCP explores why rather than simply reinforcing the diabetes plan. Depression emerges. Like Sarah, Cindy has a medical problem and a behavioral health problem influencing one another.</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16:00–18:00 | Lead: Kelly</a:t>
            </a:r>
          </a:p>
          <a:p>
            <a:endParaRPr/>
          </a:p>
          <a:p>
            <a:r>
              <a:t>The PCP initiates a warm handoff while Cindy is still present. I meet her, establish the relationship, explain my role and help schedule the PMHNP assessment. But the operational difference is not merely that an appointment was scheduled. Someone now owns the gap between today and that appointment.</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18:00–21:00 | Lead: Kelly</a:t>
            </a:r>
          </a:p>
          <a:p>
            <a:endParaRPr/>
          </a:p>
          <a:p>
            <a:r>
              <a:t>Weekly contact monitors depression and safety, reinforces the upcoming appointment, asks about glucose checks, and identifies barriers. The calls are not about perfection. They preserve engagement. Integration is also what happens on a Tuesday afternoon when Cindy is not sitting in an exam room.</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21:00–23:00 | Lead: Rosie</a:t>
            </a:r>
          </a:p>
          <a:p>
            <a:endParaRPr/>
          </a:p>
          <a:p>
            <a:r>
              <a:t>At the PMHNP assessment, Cindy is diagnosed with severe depression and treatment begins. The assessment also uncovers limited access to healthy food. Suddenly the diabetes plan changes meaning. What could be documented as poor dietary adherence becomes a practical access question: can she obtain the foods we are recommending? Behavioral health has revealed a social barrier directly affecting medical care.</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23:00–25:00 | Lead: Rosie + Kelly</a:t>
            </a:r>
          </a:p>
          <a:p>
            <a:endParaRPr/>
          </a:p>
          <a:p>
            <a:r>
              <a:t>Rosie: Sarah received a referral. Kelly: Cindy received a connection. The clinical concerns are not identical, but the system difference is clear. In Cindy's pathway, the patient is not solely responsible for integrating the healthcare system herself.</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25:00–27:00 | Lead: Rosie</a:t>
            </a:r>
          </a:p>
          <a:p>
            <a:endParaRPr/>
          </a:p>
          <a:p>
            <a:r>
              <a:t>Crystal intermittently appears for urgent needs. She is difficult to understand and cannot tell the team the name of the psychiatric injection she wants, when she received it, or who prescribed it. BH briefly engages her, but there is not enough information to safely reconstruct treatment. She becomes agitated and leaves. In many systems, the note ends there.</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27:00–30:00 | Lead: Kelly</a:t>
            </a:r>
          </a:p>
          <a:p>
            <a:endParaRPr/>
          </a:p>
          <a:p>
            <a:r>
              <a:t>The team prepares for the next opportunity. Releases are ready. Front office knows to alert BH. When Crystal returns, the release is obtained during the visit. Records are retrieved, psychiatry reviews the history, and a treatment plan is established so that when another window opens, the team can safely act.</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30:00–32:30 | Lead: Kelly</a:t>
            </a:r>
          </a:p>
          <a:p>
            <a:endParaRPr/>
          </a:p>
          <a:p>
            <a:r>
              <a:t>Crystal later returns for dental pain; the team remembers the plan. On another day, she comes to shower and use the washing machine through Community Health and asks for her injection. Community Health contacts BH; BH contacts nursing. The established plan follows the patient. Which door was the behavioral health door? All of them.</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32:30–36:30 | Lead: Rosie → Kelly</a:t>
            </a:r>
          </a:p>
          <a:p>
            <a:endParaRPr/>
          </a:p>
          <a:p>
            <a:r>
              <a:t>Over time, Crystal becomes more coherent and increasingly able to participate in care. The team discusses shelter without making housing the price of treatment. Approximately eight months into the process, Crystal tells the team she wants substance-use treatment. The team acts while she is ready. She enters inpatient treatment, later transitions to supportive living, and eventually begins volunteering to help others experiencing homelessness. We cannot attribute every downstream outcome to IBH alone. What we can say is that the longitudinal relationship created repeated opportunities for care and ultimately for patient-initiated help-seeking. Rosie asks: What was the intervention? Kelly: The system.</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36:30–38:30 | Lead: Rosie</a:t>
            </a:r>
          </a:p>
          <a:p>
            <a:endParaRPr/>
          </a:p>
          <a:p>
            <a:r>
              <a:t>These are not three disconnected case reports. Together they describe an organizational progression. Sarah makes fragmentation visible. Cindy shows the operational bridge. Crystal shows what can happen when integration becomes an organizational behavior rather than a department.</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38:30–41:30 | Lead: Kelly</a:t>
            </a:r>
          </a:p>
          <a:p>
            <a:endParaRPr/>
          </a:p>
          <a:p>
            <a:r>
              <a:t>This is the CFO conversation. We should count what can be counted: encounters, services, collections, follow-up, retention. But we should not confuse the absence of a separate claim with the absence of value. Some integration work is infrastructure. The financial question is not simply 'what was the BH visit worth?' It is 'what happens to the patient's entire healthcare relationship when we keep the patient connected?' Reimbursement remains payer-, provider-, service-, documentation-, coding-, and FQHC-structure dependent.</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NEW BENCHMARK SLIDE 1 | ~1.5 min | Rosie</a:t>
            </a:r>
          </a:p>
          <a:p>
            <a:endParaRPr/>
          </a:p>
          <a:p>
            <a:r>
              <a:t>Transition: 'Three stories are compelling, but leaders also need to know whether integration can be measured systematically.' Introduce PIP and IPAT as standardized approaches used in the BeNCH study. Do not imply that the following New Horizons scores are BRMC data.</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NEW BENCHMARK SLIDE 2 | ~2 min | Kelly → Rosie</a:t>
            </a:r>
          </a:p>
          <a:p>
            <a:endParaRPr/>
          </a:p>
          <a:p>
            <a:r>
              <a:t>External benchmark example only: New Horizons Medical Clinic. Clinical Services 100 vs Southeast 72.3 and national 67.0; Patient Workflow 90.0 vs 67.2 and 57.0; Total PIP 85.5 vs 75.5 and 66.9. IPAT Level 6, compared with regional 4.9 and national 4.7 averages. Use the numbers to show that integration can be benchmarked, not to claim ROI. Tie constructs back to the cases: Sarah = referral leakage; Cindy = engagement between visits; Crystal = cross-department workflow. Note that even a high-performing organization had opportunities to improve.</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NEW BENCHMARK SLIDE 3 | ~1 min | Kelly</a:t>
            </a:r>
          </a:p>
          <a:p>
            <a:endParaRPr/>
          </a:p>
          <a:p>
            <a:r>
              <a:t>Close the measurement section with a continuous-improvement cycle: measure, find the gap, redesign ownership/workflow, measure again. Transition: 'So what should each leader in the room ask about the same patient?' Then continue into the existing Four Executive Questions slide.</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41:30–44:00 | Lead: Rosie + Kelly</a:t>
            </a:r>
          </a:p>
          <a:p>
            <a:endParaRPr/>
          </a:p>
          <a:p>
            <a:r>
              <a:t>Return to the four lenses from the opening. The patient is the same, but each executive role sees a different organizational responsibility. Sustainable IBH happens when clinical design, operations, documentation, revenue cycle, and mission are built together.</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44:00–46:30 | Lead: Kelly</a:t>
            </a:r>
          </a:p>
          <a:p>
            <a:endParaRPr/>
          </a:p>
          <a:p>
            <a:r>
              <a:t>We want to leave you with three actions, not a 20-point implementation checklist. Find the leakage. Assign ownership to the gap. Then examine whether your system can recognize and act on opportunities regardless of the department through which the patient enters.</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Timing: 46:30–48:00 | Lead: Rosie + Kelly</a:t>
            </a:r>
          </a:p>
          <a:p>
            <a:endParaRPr/>
          </a:p>
          <a:p>
            <a:r>
              <a:t>Rosie: Integrated behavioral health isn't defined by where behavioral health sits. Kelly: It's defined by what happens when the patient needs us. Rosie: Because ultimately, the patient shouldn't have to integrate our healthcare system. That's our job. Pause. Thank the audience and transition to questions.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8F6"/>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5272A"/>
          </a:solidFill>
          <a:ln>
            <a:solidFill>
              <a:srgbClr val="15272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77240" y="1005840"/>
            <a:ext cx="10607040" cy="1554480"/>
          </a:xfrm>
          <a:prstGeom prst="rect">
            <a:avLst/>
          </a:prstGeom>
          <a:noFill/>
        </p:spPr>
        <p:txBody>
          <a:bodyPr wrap="square" anchor="ctr">
            <a:spAutoFit/>
          </a:bodyPr>
          <a:lstStyle/>
          <a:p>
            <a:pPr algn="l"/>
            <a:r>
              <a:rPr sz="3400" b="1">
                <a:solidFill>
                  <a:srgbClr val="FFFFFF"/>
                </a:solidFill>
                <a:latin typeface="Aptos Display"/>
              </a:rPr>
              <a:t>THE PATIENT STORY
AT THE CENTER</a:t>
            </a:r>
          </a:p>
        </p:txBody>
      </p:sp>
      <p:sp>
        <p:nvSpPr>
          <p:cNvPr id="4" name="TextBox 3"/>
          <p:cNvSpPr txBox="1"/>
          <p:nvPr/>
        </p:nvSpPr>
        <p:spPr>
          <a:xfrm>
            <a:off x="822960" y="2743200"/>
            <a:ext cx="10424160" cy="457200"/>
          </a:xfrm>
          <a:prstGeom prst="rect">
            <a:avLst/>
          </a:prstGeom>
          <a:noFill/>
        </p:spPr>
        <p:txBody>
          <a:bodyPr wrap="square" anchor="ctr">
            <a:spAutoFit/>
          </a:bodyPr>
          <a:lstStyle/>
          <a:p>
            <a:pPr algn="l"/>
            <a:r>
              <a:rPr sz="1800" b="0">
                <a:solidFill>
                  <a:srgbClr val="D7E1E0"/>
                </a:solidFill>
                <a:latin typeface="Aptos"/>
              </a:rPr>
              <a:t>Integrated Behavioral Health in Primary Care</a:t>
            </a:r>
          </a:p>
        </p:txBody>
      </p:sp>
      <p:sp>
        <p:nvSpPr>
          <p:cNvPr id="5" name="TextBox 4"/>
          <p:cNvSpPr txBox="1"/>
          <p:nvPr/>
        </p:nvSpPr>
        <p:spPr>
          <a:xfrm>
            <a:off x="822960" y="3337560"/>
            <a:ext cx="10424160" cy="457200"/>
          </a:xfrm>
          <a:prstGeom prst="rect">
            <a:avLst/>
          </a:prstGeom>
          <a:noFill/>
        </p:spPr>
        <p:txBody>
          <a:bodyPr wrap="square" anchor="ctr">
            <a:spAutoFit/>
          </a:bodyPr>
          <a:lstStyle/>
          <a:p>
            <a:pPr algn="l"/>
            <a:r>
              <a:rPr sz="1900" b="1">
                <a:solidFill>
                  <a:srgbClr val="E5C89C"/>
                </a:solidFill>
                <a:latin typeface="Aptos"/>
              </a:rPr>
              <a:t>From Fragmentation  →  Connection  →  Transformation</a:t>
            </a:r>
          </a:p>
        </p:txBody>
      </p:sp>
      <p:sp>
        <p:nvSpPr>
          <p:cNvPr id="6" name="TextBox 5"/>
          <p:cNvSpPr txBox="1"/>
          <p:nvPr/>
        </p:nvSpPr>
        <p:spPr>
          <a:xfrm>
            <a:off x="822960" y="4892040"/>
            <a:ext cx="10424160" cy="548640"/>
          </a:xfrm>
          <a:prstGeom prst="rect">
            <a:avLst/>
          </a:prstGeom>
          <a:noFill/>
        </p:spPr>
        <p:txBody>
          <a:bodyPr wrap="square" anchor="ctr">
            <a:spAutoFit/>
          </a:bodyPr>
          <a:lstStyle/>
          <a:p>
            <a:pPr algn="l"/>
            <a:r>
              <a:rPr sz="1900" b="1">
                <a:solidFill>
                  <a:srgbClr val="FFFFFF"/>
                </a:solidFill>
                <a:latin typeface="Aptos"/>
              </a:rPr>
              <a:t>Three patients. Three journeys. One health center.</a:t>
            </a:r>
          </a:p>
        </p:txBody>
      </p:sp>
      <p:sp>
        <p:nvSpPr>
          <p:cNvPr id="7" name="TextBox 6"/>
          <p:cNvSpPr txBox="1"/>
          <p:nvPr/>
        </p:nvSpPr>
        <p:spPr>
          <a:xfrm>
            <a:off x="822960" y="5927095"/>
            <a:ext cx="10424160" cy="261610"/>
          </a:xfrm>
          <a:prstGeom prst="rect">
            <a:avLst/>
          </a:prstGeom>
          <a:noFill/>
        </p:spPr>
        <p:txBody>
          <a:bodyPr wrap="square" anchor="ctr">
            <a:spAutoFit/>
          </a:bodyPr>
          <a:lstStyle/>
          <a:p>
            <a:pPr algn="l"/>
            <a:r>
              <a:rPr sz="1100" b="0" dirty="0">
                <a:solidFill>
                  <a:srgbClr val="C8D2D2"/>
                </a:solidFill>
                <a:latin typeface="Aptos"/>
              </a:rPr>
              <a:t>Dr. Rosie Taylor-Lewis </a:t>
            </a:r>
            <a:r>
              <a:rPr lang="en-US" sz="1100" b="0" dirty="0">
                <a:solidFill>
                  <a:srgbClr val="C8D2D2"/>
                </a:solidFill>
                <a:latin typeface="Aptos"/>
              </a:rPr>
              <a:t>DNP, ANP-</a:t>
            </a:r>
            <a:r>
              <a:rPr sz="1100" b="0" dirty="0">
                <a:solidFill>
                  <a:srgbClr val="C8D2D2"/>
                </a:solidFill>
                <a:latin typeface="Aptos"/>
              </a:rPr>
              <a:t> •  Kelly Seitz</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1199" y="476738"/>
            <a:ext cx="10761786" cy="4524315"/>
          </a:xfrm>
          <a:prstGeom prst="rect">
            <a:avLst/>
          </a:prstGeom>
        </p:spPr>
        <p:txBody>
          <a:bodyPr wrap="square">
            <a:spAutoFit/>
          </a:bodyPr>
          <a:lstStyle/>
          <a:p>
            <a:r>
              <a:rPr lang="en-US" sz="2400" b="1" dirty="0"/>
              <a:t>DISCLOSURES</a:t>
            </a:r>
          </a:p>
          <a:p>
            <a:endParaRPr lang="en-US" sz="2400" b="1" dirty="0"/>
          </a:p>
          <a:p>
            <a:endParaRPr lang="en-US" sz="2400" b="1" dirty="0"/>
          </a:p>
          <a:p>
            <a:endParaRPr lang="en-US" sz="2400" dirty="0"/>
          </a:p>
          <a:p>
            <a:r>
              <a:rPr lang="en-US" sz="2400" b="1" dirty="0"/>
              <a:t>Dr. Rosie Taylor-Lewis and Kelly Seitz have no relevant financial relationships or commercial interests to disclose related to this presentation.</a:t>
            </a:r>
          </a:p>
          <a:p>
            <a:endParaRPr lang="en-US" sz="2400" b="1" dirty="0"/>
          </a:p>
          <a:p>
            <a:endParaRPr lang="en-US" sz="2400" b="1" dirty="0"/>
          </a:p>
          <a:p>
            <a:endParaRPr lang="en-US" sz="2400" dirty="0"/>
          </a:p>
          <a:p>
            <a:r>
              <a:rPr lang="en-US" sz="2400" b="1" dirty="0"/>
              <a:t>The presenters received complimentary conference registration in connection with their participation as presenters. No other financial compensation or benefit was received for this presentation.</a:t>
            </a:r>
            <a:endParaRPr lang="en-US" sz="2400" dirty="0"/>
          </a:p>
        </p:txBody>
      </p:sp>
    </p:spTree>
    <p:extLst>
      <p:ext uri="{BB962C8B-B14F-4D97-AF65-F5344CB8AC3E}">
        <p14:creationId xmlns:p14="http://schemas.microsoft.com/office/powerpoint/2010/main" val="271026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464992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8F6"/>
        </a:solidFill>
        <a:effectLst/>
      </p:bgPr>
    </p:bg>
    <p:spTree>
      <p:nvGrpSpPr>
        <p:cNvPr id="1" name=""/>
        <p:cNvGrpSpPr/>
        <p:nvPr/>
      </p:nvGrpSpPr>
      <p:grpSpPr>
        <a:xfrm>
          <a:off x="0" y="0"/>
          <a:ext cx="0" cy="0"/>
          <a:chOff x="0" y="0"/>
          <a:chExt cx="0" cy="0"/>
        </a:xfrm>
      </p:grpSpPr>
      <p:sp>
        <p:nvSpPr>
          <p:cNvPr id="2" name="TextBox 1"/>
          <p:cNvSpPr txBox="1"/>
          <p:nvPr/>
        </p:nvSpPr>
        <p:spPr>
          <a:xfrm>
            <a:off x="640080" y="594360"/>
            <a:ext cx="10972800" cy="594360"/>
          </a:xfrm>
          <a:prstGeom prst="rect">
            <a:avLst/>
          </a:prstGeom>
          <a:noFill/>
        </p:spPr>
        <p:txBody>
          <a:bodyPr wrap="square" anchor="ctr">
            <a:spAutoFit/>
          </a:bodyPr>
          <a:lstStyle/>
          <a:p>
            <a:pPr algn="l"/>
            <a:r>
              <a:rPr sz="2600" b="1">
                <a:solidFill>
                  <a:srgbClr val="1D2227"/>
                </a:solidFill>
                <a:latin typeface="Aptos Display"/>
              </a:rPr>
              <a:t>ONE PATIENT. FOUR EXECUTIVE QUESTIONS.</a:t>
            </a:r>
          </a:p>
        </p:txBody>
      </p:sp>
      <p:sp>
        <p:nvSpPr>
          <p:cNvPr id="3" name="Rounded Rectangle 2"/>
          <p:cNvSpPr/>
          <p:nvPr/>
        </p:nvSpPr>
        <p:spPr>
          <a:xfrm>
            <a:off x="731520" y="1828800"/>
            <a:ext cx="2651760" cy="297180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868680" y="2057400"/>
            <a:ext cx="2377440" cy="411480"/>
          </a:xfrm>
          <a:prstGeom prst="rect">
            <a:avLst/>
          </a:prstGeom>
          <a:noFill/>
        </p:spPr>
        <p:txBody>
          <a:bodyPr wrap="square" anchor="ctr">
            <a:spAutoFit/>
          </a:bodyPr>
          <a:lstStyle/>
          <a:p>
            <a:pPr algn="ctr"/>
            <a:r>
              <a:rPr sz="1600" b="1">
                <a:solidFill>
                  <a:srgbClr val="265B5F"/>
                </a:solidFill>
                <a:latin typeface="Aptos"/>
              </a:rPr>
              <a:t>OUTCOMES</a:t>
            </a:r>
          </a:p>
        </p:txBody>
      </p:sp>
      <p:sp>
        <p:nvSpPr>
          <p:cNvPr id="5" name="TextBox 4"/>
          <p:cNvSpPr txBox="1"/>
          <p:nvPr/>
        </p:nvSpPr>
        <p:spPr>
          <a:xfrm>
            <a:off x="960120" y="2743200"/>
            <a:ext cx="2194560" cy="1234440"/>
          </a:xfrm>
          <a:prstGeom prst="rect">
            <a:avLst/>
          </a:prstGeom>
          <a:noFill/>
        </p:spPr>
        <p:txBody>
          <a:bodyPr wrap="square" anchor="ctr">
            <a:spAutoFit/>
          </a:bodyPr>
          <a:lstStyle/>
          <a:p>
            <a:pPr algn="ctr"/>
            <a:r>
              <a:rPr sz="1700" b="1">
                <a:solidFill>
                  <a:srgbClr val="1D2227"/>
                </a:solidFill>
                <a:latin typeface="Aptos"/>
              </a:rPr>
              <a:t>Did care improve?</a:t>
            </a:r>
          </a:p>
        </p:txBody>
      </p:sp>
      <p:sp>
        <p:nvSpPr>
          <p:cNvPr id="6" name="Rounded Rectangle 5"/>
          <p:cNvSpPr/>
          <p:nvPr/>
        </p:nvSpPr>
        <p:spPr>
          <a:xfrm>
            <a:off x="3566160" y="1828800"/>
            <a:ext cx="2651760" cy="297180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3703320" y="2057400"/>
            <a:ext cx="2377440" cy="411480"/>
          </a:xfrm>
          <a:prstGeom prst="rect">
            <a:avLst/>
          </a:prstGeom>
          <a:noFill/>
        </p:spPr>
        <p:txBody>
          <a:bodyPr wrap="square" anchor="ctr">
            <a:spAutoFit/>
          </a:bodyPr>
          <a:lstStyle/>
          <a:p>
            <a:pPr algn="ctr"/>
            <a:r>
              <a:rPr sz="1600" b="1">
                <a:solidFill>
                  <a:srgbClr val="265B5F"/>
                </a:solidFill>
                <a:latin typeface="Aptos"/>
              </a:rPr>
              <a:t>OPERATIONS</a:t>
            </a:r>
          </a:p>
        </p:txBody>
      </p:sp>
      <p:sp>
        <p:nvSpPr>
          <p:cNvPr id="8" name="TextBox 7"/>
          <p:cNvSpPr txBox="1"/>
          <p:nvPr/>
        </p:nvSpPr>
        <p:spPr>
          <a:xfrm>
            <a:off x="3794760" y="2743200"/>
            <a:ext cx="2194560" cy="1234440"/>
          </a:xfrm>
          <a:prstGeom prst="rect">
            <a:avLst/>
          </a:prstGeom>
          <a:noFill/>
        </p:spPr>
        <p:txBody>
          <a:bodyPr wrap="square" anchor="ctr">
            <a:spAutoFit/>
          </a:bodyPr>
          <a:lstStyle/>
          <a:p>
            <a:pPr algn="ctr"/>
            <a:r>
              <a:rPr sz="1700" b="1">
                <a:solidFill>
                  <a:srgbClr val="1D2227"/>
                </a:solidFill>
                <a:latin typeface="Aptos"/>
              </a:rPr>
              <a:t>Could our system actually do this?</a:t>
            </a:r>
          </a:p>
        </p:txBody>
      </p:sp>
      <p:sp>
        <p:nvSpPr>
          <p:cNvPr id="9" name="Rounded Rectangle 8"/>
          <p:cNvSpPr/>
          <p:nvPr/>
        </p:nvSpPr>
        <p:spPr>
          <a:xfrm>
            <a:off x="6400800" y="1828800"/>
            <a:ext cx="2651760" cy="297180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537960" y="2057400"/>
            <a:ext cx="2377440" cy="411480"/>
          </a:xfrm>
          <a:prstGeom prst="rect">
            <a:avLst/>
          </a:prstGeom>
          <a:noFill/>
        </p:spPr>
        <p:txBody>
          <a:bodyPr wrap="square" anchor="ctr">
            <a:spAutoFit/>
          </a:bodyPr>
          <a:lstStyle/>
          <a:p>
            <a:pPr algn="ctr"/>
            <a:r>
              <a:rPr sz="1600" b="1">
                <a:solidFill>
                  <a:srgbClr val="265B5F"/>
                </a:solidFill>
                <a:latin typeface="Aptos"/>
              </a:rPr>
              <a:t>FINANCE</a:t>
            </a:r>
          </a:p>
        </p:txBody>
      </p:sp>
      <p:sp>
        <p:nvSpPr>
          <p:cNvPr id="11" name="TextBox 10"/>
          <p:cNvSpPr txBox="1"/>
          <p:nvPr/>
        </p:nvSpPr>
        <p:spPr>
          <a:xfrm>
            <a:off x="6629400" y="2743200"/>
            <a:ext cx="2194560" cy="1234440"/>
          </a:xfrm>
          <a:prstGeom prst="rect">
            <a:avLst/>
          </a:prstGeom>
          <a:noFill/>
        </p:spPr>
        <p:txBody>
          <a:bodyPr wrap="square" anchor="ctr">
            <a:spAutoFit/>
          </a:bodyPr>
          <a:lstStyle/>
          <a:p>
            <a:pPr algn="ctr"/>
            <a:r>
              <a:rPr sz="1700" b="1">
                <a:solidFill>
                  <a:srgbClr val="1D2227"/>
                </a:solidFill>
                <a:latin typeface="Aptos"/>
              </a:rPr>
              <a:t>What did this cost—and what value did it create?</a:t>
            </a:r>
          </a:p>
        </p:txBody>
      </p:sp>
      <p:sp>
        <p:nvSpPr>
          <p:cNvPr id="12" name="Rounded Rectangle 11"/>
          <p:cNvSpPr/>
          <p:nvPr/>
        </p:nvSpPr>
        <p:spPr>
          <a:xfrm>
            <a:off x="9235440" y="1828800"/>
            <a:ext cx="2651760" cy="297180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372600" y="2057400"/>
            <a:ext cx="2377440" cy="411480"/>
          </a:xfrm>
          <a:prstGeom prst="rect">
            <a:avLst/>
          </a:prstGeom>
          <a:noFill/>
        </p:spPr>
        <p:txBody>
          <a:bodyPr wrap="square" anchor="ctr">
            <a:spAutoFit/>
          </a:bodyPr>
          <a:lstStyle/>
          <a:p>
            <a:pPr algn="ctr"/>
            <a:r>
              <a:rPr sz="1600" b="1">
                <a:solidFill>
                  <a:srgbClr val="265B5F"/>
                </a:solidFill>
                <a:latin typeface="Aptos"/>
              </a:rPr>
              <a:t>MISSION</a:t>
            </a:r>
          </a:p>
        </p:txBody>
      </p:sp>
      <p:sp>
        <p:nvSpPr>
          <p:cNvPr id="14" name="TextBox 13"/>
          <p:cNvSpPr txBox="1"/>
          <p:nvPr/>
        </p:nvSpPr>
        <p:spPr>
          <a:xfrm>
            <a:off x="9464040" y="2743200"/>
            <a:ext cx="2194560" cy="1234440"/>
          </a:xfrm>
          <a:prstGeom prst="rect">
            <a:avLst/>
          </a:prstGeom>
          <a:noFill/>
        </p:spPr>
        <p:txBody>
          <a:bodyPr wrap="square" anchor="ctr">
            <a:spAutoFit/>
          </a:bodyPr>
          <a:lstStyle/>
          <a:p>
            <a:pPr algn="ctr"/>
            <a:r>
              <a:rPr sz="1700" b="1">
                <a:solidFill>
                  <a:srgbClr val="1D2227"/>
                </a:solidFill>
                <a:latin typeface="Aptos"/>
              </a:rPr>
              <a:t>Did we build access patients can actually use?</a:t>
            </a:r>
          </a:p>
        </p:txBody>
      </p:sp>
      <p:sp>
        <p:nvSpPr>
          <p:cNvPr id="15" name="TextBox 14"/>
          <p:cNvSpPr txBox="1"/>
          <p:nvPr/>
        </p:nvSpPr>
        <p:spPr>
          <a:xfrm>
            <a:off x="685800" y="6473952"/>
            <a:ext cx="1463040" cy="182880"/>
          </a:xfrm>
          <a:prstGeom prst="rect">
            <a:avLst/>
          </a:prstGeom>
          <a:noFill/>
        </p:spPr>
        <p:txBody>
          <a:bodyPr wrap="square" anchor="ctr">
            <a:spAutoFit/>
          </a:bodyPr>
          <a:lstStyle/>
          <a:p>
            <a:pPr algn="ctr"/>
            <a:r>
              <a:rPr sz="800" b="1">
                <a:solidFill>
                  <a:srgbClr val="265B5F"/>
                </a:solidFill>
                <a:latin typeface="Aptos"/>
              </a:rPr>
              <a:t>CLINICAL</a:t>
            </a:r>
          </a:p>
        </p:txBody>
      </p:sp>
      <p:sp>
        <p:nvSpPr>
          <p:cNvPr id="16" name="TextBox 15"/>
          <p:cNvSpPr txBox="1"/>
          <p:nvPr/>
        </p:nvSpPr>
        <p:spPr>
          <a:xfrm>
            <a:off x="2240280" y="6473952"/>
            <a:ext cx="1463040" cy="182880"/>
          </a:xfrm>
          <a:prstGeom prst="rect">
            <a:avLst/>
          </a:prstGeom>
          <a:noFill/>
        </p:spPr>
        <p:txBody>
          <a:bodyPr wrap="square" anchor="ctr">
            <a:spAutoFit/>
          </a:bodyPr>
          <a:lstStyle/>
          <a:p>
            <a:pPr algn="ctr"/>
            <a:r>
              <a:rPr sz="800" b="1">
                <a:solidFill>
                  <a:srgbClr val="265B5F"/>
                </a:solidFill>
                <a:latin typeface="Aptos"/>
              </a:rPr>
              <a:t>OPERATIONS</a:t>
            </a:r>
          </a:p>
        </p:txBody>
      </p:sp>
      <p:sp>
        <p:nvSpPr>
          <p:cNvPr id="17" name="TextBox 16"/>
          <p:cNvSpPr txBox="1"/>
          <p:nvPr/>
        </p:nvSpPr>
        <p:spPr>
          <a:xfrm>
            <a:off x="3794760" y="6473952"/>
            <a:ext cx="1463040" cy="182880"/>
          </a:xfrm>
          <a:prstGeom prst="rect">
            <a:avLst/>
          </a:prstGeom>
          <a:noFill/>
        </p:spPr>
        <p:txBody>
          <a:bodyPr wrap="square" anchor="ctr">
            <a:spAutoFit/>
          </a:bodyPr>
          <a:lstStyle/>
          <a:p>
            <a:pPr algn="ctr"/>
            <a:r>
              <a:rPr sz="800" b="1">
                <a:solidFill>
                  <a:srgbClr val="265B5F"/>
                </a:solidFill>
                <a:latin typeface="Aptos"/>
              </a:rPr>
              <a:t>FINANCE</a:t>
            </a:r>
          </a:p>
        </p:txBody>
      </p:sp>
      <p:sp>
        <p:nvSpPr>
          <p:cNvPr id="18" name="TextBox 17"/>
          <p:cNvSpPr txBox="1"/>
          <p:nvPr/>
        </p:nvSpPr>
        <p:spPr>
          <a:xfrm>
            <a:off x="5349240" y="6473952"/>
            <a:ext cx="1463040" cy="182880"/>
          </a:xfrm>
          <a:prstGeom prst="rect">
            <a:avLst/>
          </a:prstGeom>
          <a:noFill/>
        </p:spPr>
        <p:txBody>
          <a:bodyPr wrap="square" anchor="ctr">
            <a:spAutoFit/>
          </a:bodyPr>
          <a:lstStyle/>
          <a:p>
            <a:pPr algn="ctr"/>
            <a:r>
              <a:rPr sz="800" b="1">
                <a:solidFill>
                  <a:srgbClr val="265B5F"/>
                </a:solidFill>
                <a:latin typeface="Aptos"/>
              </a:rPr>
              <a:t>MISSION</a:t>
            </a:r>
          </a:p>
        </p:txBody>
      </p:sp>
      <p:sp>
        <p:nvSpPr>
          <p:cNvPr id="19" name="TextBox 18"/>
          <p:cNvSpPr txBox="1"/>
          <p:nvPr/>
        </p:nvSpPr>
        <p:spPr>
          <a:xfrm>
            <a:off x="9281160" y="6473952"/>
            <a:ext cx="2194560" cy="182880"/>
          </a:xfrm>
          <a:prstGeom prst="rect">
            <a:avLst/>
          </a:prstGeom>
          <a:noFill/>
        </p:spPr>
        <p:txBody>
          <a:bodyPr wrap="square" anchor="ctr">
            <a:spAutoFit/>
          </a:bodyPr>
          <a:lstStyle/>
          <a:p>
            <a:pPr algn="r"/>
            <a:r>
              <a:rPr sz="800" b="0">
                <a:solidFill>
                  <a:srgbClr val="5C6369"/>
                </a:solidFill>
                <a:latin typeface="Aptos"/>
              </a:rPr>
              <a:t>Blue Ridge Medical Center • VCHC</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8F6"/>
        </a:solidFill>
        <a:effectLst/>
      </p:bgPr>
    </p:bg>
    <p:spTree>
      <p:nvGrpSpPr>
        <p:cNvPr id="1" name=""/>
        <p:cNvGrpSpPr/>
        <p:nvPr/>
      </p:nvGrpSpPr>
      <p:grpSpPr>
        <a:xfrm>
          <a:off x="0" y="0"/>
          <a:ext cx="0" cy="0"/>
          <a:chOff x="0" y="0"/>
          <a:chExt cx="0" cy="0"/>
        </a:xfrm>
      </p:grpSpPr>
      <p:sp>
        <p:nvSpPr>
          <p:cNvPr id="2" name="TextBox 1"/>
          <p:cNvSpPr txBox="1"/>
          <p:nvPr/>
        </p:nvSpPr>
        <p:spPr>
          <a:xfrm>
            <a:off x="640080" y="320040"/>
            <a:ext cx="10972800" cy="274320"/>
          </a:xfrm>
          <a:prstGeom prst="rect">
            <a:avLst/>
          </a:prstGeom>
          <a:noFill/>
        </p:spPr>
        <p:txBody>
          <a:bodyPr wrap="square" anchor="ctr">
            <a:spAutoFit/>
          </a:bodyPr>
          <a:lstStyle/>
          <a:p>
            <a:pPr algn="l"/>
            <a:r>
              <a:rPr sz="1000" b="1">
                <a:solidFill>
                  <a:srgbClr val="265B5F"/>
                </a:solidFill>
                <a:latin typeface="Aptos"/>
              </a:rPr>
              <a:t>PATIENT STORY 1 • FRAGMENTATION</a:t>
            </a:r>
          </a:p>
        </p:txBody>
      </p:sp>
      <p:sp>
        <p:nvSpPr>
          <p:cNvPr id="3" name="TextBox 2"/>
          <p:cNvSpPr txBox="1"/>
          <p:nvPr/>
        </p:nvSpPr>
        <p:spPr>
          <a:xfrm>
            <a:off x="640080" y="594360"/>
            <a:ext cx="10972800" cy="594360"/>
          </a:xfrm>
          <a:prstGeom prst="rect">
            <a:avLst/>
          </a:prstGeom>
          <a:noFill/>
        </p:spPr>
        <p:txBody>
          <a:bodyPr wrap="square" anchor="ctr">
            <a:spAutoFit/>
          </a:bodyPr>
          <a:lstStyle/>
          <a:p>
            <a:pPr algn="l"/>
            <a:r>
              <a:rPr sz="2600" b="1">
                <a:solidFill>
                  <a:srgbClr val="1D2227"/>
                </a:solidFill>
                <a:latin typeface="Aptos Display"/>
              </a:rPr>
              <a:t>MEET SARAH</a:t>
            </a:r>
          </a:p>
        </p:txBody>
      </p:sp>
      <p:sp>
        <p:nvSpPr>
          <p:cNvPr id="4" name="Rounded Rectangle 3"/>
          <p:cNvSpPr/>
          <p:nvPr/>
        </p:nvSpPr>
        <p:spPr>
          <a:xfrm>
            <a:off x="731520" y="1600200"/>
            <a:ext cx="5212080" cy="356616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263640" y="1600200"/>
            <a:ext cx="5212080" cy="3566160"/>
          </a:xfrm>
          <a:prstGeom prst="roundRect">
            <a:avLst/>
          </a:prstGeom>
          <a:solidFill>
            <a:srgbClr val="FFFFFF"/>
          </a:solidFill>
          <a:ln>
            <a:solidFill>
              <a:srgbClr val="A670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05840" y="1828800"/>
            <a:ext cx="4663440" cy="365760"/>
          </a:xfrm>
          <a:prstGeom prst="rect">
            <a:avLst/>
          </a:prstGeom>
          <a:noFill/>
        </p:spPr>
        <p:txBody>
          <a:bodyPr wrap="square" anchor="ctr">
            <a:spAutoFit/>
          </a:bodyPr>
          <a:lstStyle/>
          <a:p>
            <a:pPr algn="ctr"/>
            <a:r>
              <a:rPr sz="1700" b="1">
                <a:solidFill>
                  <a:srgbClr val="265B5F"/>
                </a:solidFill>
                <a:latin typeface="Aptos"/>
              </a:rPr>
              <a:t>BEHAVIORAL</a:t>
            </a:r>
          </a:p>
        </p:txBody>
      </p:sp>
      <p:sp>
        <p:nvSpPr>
          <p:cNvPr id="7" name="TextBox 6"/>
          <p:cNvSpPr txBox="1"/>
          <p:nvPr/>
        </p:nvSpPr>
        <p:spPr>
          <a:xfrm>
            <a:off x="1188720" y="2331720"/>
            <a:ext cx="4297680" cy="2103120"/>
          </a:xfrm>
          <a:prstGeom prst="rect">
            <a:avLst/>
          </a:prstGeom>
          <a:noFill/>
        </p:spPr>
        <p:txBody>
          <a:bodyPr wrap="square" anchor="ctr">
            <a:spAutoFit/>
          </a:bodyPr>
          <a:lstStyle/>
          <a:p>
            <a:pPr algn="ctr"/>
            <a:r>
              <a:rPr sz="1800" b="0">
                <a:solidFill>
                  <a:srgbClr val="1D2227"/>
                </a:solidFill>
                <a:latin typeface="Aptos"/>
              </a:rPr>
              <a:t>↓ sleep
↑ energy
Pressured speech
Impulsivity
Mood cycling</a:t>
            </a:r>
          </a:p>
        </p:txBody>
      </p:sp>
      <p:sp>
        <p:nvSpPr>
          <p:cNvPr id="8" name="TextBox 7"/>
          <p:cNvSpPr txBox="1"/>
          <p:nvPr/>
        </p:nvSpPr>
        <p:spPr>
          <a:xfrm>
            <a:off x="6537960" y="1828800"/>
            <a:ext cx="4663440" cy="365760"/>
          </a:xfrm>
          <a:prstGeom prst="rect">
            <a:avLst/>
          </a:prstGeom>
          <a:noFill/>
        </p:spPr>
        <p:txBody>
          <a:bodyPr wrap="square" anchor="ctr">
            <a:spAutoFit/>
          </a:bodyPr>
          <a:lstStyle/>
          <a:p>
            <a:pPr algn="ctr"/>
            <a:r>
              <a:rPr sz="1700" b="1">
                <a:solidFill>
                  <a:srgbClr val="A67034"/>
                </a:solidFill>
                <a:latin typeface="Aptos"/>
              </a:rPr>
              <a:t>MEDICAL</a:t>
            </a:r>
          </a:p>
        </p:txBody>
      </p:sp>
      <p:sp>
        <p:nvSpPr>
          <p:cNvPr id="9" name="TextBox 8"/>
          <p:cNvSpPr txBox="1"/>
          <p:nvPr/>
        </p:nvSpPr>
        <p:spPr>
          <a:xfrm>
            <a:off x="6720840" y="2423160"/>
            <a:ext cx="4297680" cy="1737360"/>
          </a:xfrm>
          <a:prstGeom prst="rect">
            <a:avLst/>
          </a:prstGeom>
          <a:noFill/>
        </p:spPr>
        <p:txBody>
          <a:bodyPr wrap="square" anchor="ctr">
            <a:spAutoFit/>
          </a:bodyPr>
          <a:lstStyle/>
          <a:p>
            <a:pPr algn="ctr"/>
            <a:r>
              <a:rPr sz="1900" b="0">
                <a:solidFill>
                  <a:srgbClr val="1D2227"/>
                </a:solidFill>
                <a:latin typeface="Aptos"/>
              </a:rPr>
              <a:t>Elevated A1C
Metabolic risk
Follow-up needed</a:t>
            </a:r>
          </a:p>
        </p:txBody>
      </p:sp>
      <p:sp>
        <p:nvSpPr>
          <p:cNvPr id="10" name="TextBox 9"/>
          <p:cNvSpPr txBox="1"/>
          <p:nvPr/>
        </p:nvSpPr>
        <p:spPr>
          <a:xfrm>
            <a:off x="822960" y="5349240"/>
            <a:ext cx="10515600" cy="640080"/>
          </a:xfrm>
          <a:prstGeom prst="rect">
            <a:avLst/>
          </a:prstGeom>
          <a:noFill/>
        </p:spPr>
        <p:txBody>
          <a:bodyPr wrap="square" anchor="ctr">
            <a:spAutoFit/>
          </a:bodyPr>
          <a:lstStyle/>
          <a:p>
            <a:pPr algn="ctr"/>
            <a:r>
              <a:rPr sz="2000" b="1">
                <a:solidFill>
                  <a:srgbClr val="265B5F"/>
                </a:solidFill>
                <a:latin typeface="Aptos Display"/>
              </a:rPr>
              <a:t>Two problems? Or one patient?</a:t>
            </a:r>
          </a:p>
        </p:txBody>
      </p:sp>
      <p:sp>
        <p:nvSpPr>
          <p:cNvPr id="11" name="TextBox 10"/>
          <p:cNvSpPr txBox="1"/>
          <p:nvPr/>
        </p:nvSpPr>
        <p:spPr>
          <a:xfrm>
            <a:off x="685800" y="6473952"/>
            <a:ext cx="1463040" cy="182880"/>
          </a:xfrm>
          <a:prstGeom prst="rect">
            <a:avLst/>
          </a:prstGeom>
          <a:noFill/>
        </p:spPr>
        <p:txBody>
          <a:bodyPr wrap="square" anchor="ctr">
            <a:spAutoFit/>
          </a:bodyPr>
          <a:lstStyle/>
          <a:p>
            <a:pPr algn="ctr"/>
            <a:r>
              <a:rPr sz="800" b="1">
                <a:solidFill>
                  <a:srgbClr val="265B5F"/>
                </a:solidFill>
                <a:latin typeface="Aptos"/>
              </a:rPr>
              <a:t>CLINICAL</a:t>
            </a:r>
          </a:p>
        </p:txBody>
      </p:sp>
      <p:sp>
        <p:nvSpPr>
          <p:cNvPr id="12" name="TextBox 11"/>
          <p:cNvSpPr txBox="1"/>
          <p:nvPr/>
        </p:nvSpPr>
        <p:spPr>
          <a:xfrm>
            <a:off x="2240280" y="6473952"/>
            <a:ext cx="1463040" cy="182880"/>
          </a:xfrm>
          <a:prstGeom prst="rect">
            <a:avLst/>
          </a:prstGeom>
          <a:noFill/>
        </p:spPr>
        <p:txBody>
          <a:bodyPr wrap="square" anchor="ctr">
            <a:spAutoFit/>
          </a:bodyPr>
          <a:lstStyle/>
          <a:p>
            <a:pPr algn="ctr"/>
            <a:r>
              <a:rPr sz="800" b="1">
                <a:solidFill>
                  <a:srgbClr val="AAAFB0"/>
                </a:solidFill>
                <a:latin typeface="Aptos"/>
              </a:rPr>
              <a:t>OPERATIONS</a:t>
            </a:r>
          </a:p>
        </p:txBody>
      </p:sp>
      <p:sp>
        <p:nvSpPr>
          <p:cNvPr id="13" name="TextBox 12"/>
          <p:cNvSpPr txBox="1"/>
          <p:nvPr/>
        </p:nvSpPr>
        <p:spPr>
          <a:xfrm>
            <a:off x="3794760" y="6473952"/>
            <a:ext cx="1463040" cy="182880"/>
          </a:xfrm>
          <a:prstGeom prst="rect">
            <a:avLst/>
          </a:prstGeom>
          <a:noFill/>
        </p:spPr>
        <p:txBody>
          <a:bodyPr wrap="square" anchor="ctr">
            <a:spAutoFit/>
          </a:bodyPr>
          <a:lstStyle/>
          <a:p>
            <a:pPr algn="ctr"/>
            <a:r>
              <a:rPr sz="800" b="1">
                <a:solidFill>
                  <a:srgbClr val="AAAFB0"/>
                </a:solidFill>
                <a:latin typeface="Aptos"/>
              </a:rPr>
              <a:t>FINANCE</a:t>
            </a:r>
          </a:p>
        </p:txBody>
      </p:sp>
      <p:sp>
        <p:nvSpPr>
          <p:cNvPr id="14" name="TextBox 13"/>
          <p:cNvSpPr txBox="1"/>
          <p:nvPr/>
        </p:nvSpPr>
        <p:spPr>
          <a:xfrm>
            <a:off x="5349240" y="6473952"/>
            <a:ext cx="1463040" cy="182880"/>
          </a:xfrm>
          <a:prstGeom prst="rect">
            <a:avLst/>
          </a:prstGeom>
          <a:noFill/>
        </p:spPr>
        <p:txBody>
          <a:bodyPr wrap="square" anchor="ctr">
            <a:spAutoFit/>
          </a:bodyPr>
          <a:lstStyle/>
          <a:p>
            <a:pPr algn="ctr"/>
            <a:r>
              <a:rPr sz="800" b="1">
                <a:solidFill>
                  <a:srgbClr val="AAAFB0"/>
                </a:solidFill>
                <a:latin typeface="Aptos"/>
              </a:rPr>
              <a:t>MISSION</a:t>
            </a:r>
          </a:p>
        </p:txBody>
      </p:sp>
      <p:sp>
        <p:nvSpPr>
          <p:cNvPr id="15" name="TextBox 14"/>
          <p:cNvSpPr txBox="1"/>
          <p:nvPr/>
        </p:nvSpPr>
        <p:spPr>
          <a:xfrm>
            <a:off x="9281160" y="6473952"/>
            <a:ext cx="2194560" cy="182880"/>
          </a:xfrm>
          <a:prstGeom prst="rect">
            <a:avLst/>
          </a:prstGeom>
          <a:noFill/>
        </p:spPr>
        <p:txBody>
          <a:bodyPr wrap="square" anchor="ctr">
            <a:spAutoFit/>
          </a:bodyPr>
          <a:lstStyle/>
          <a:p>
            <a:pPr algn="r"/>
            <a:r>
              <a:rPr sz="800" b="0">
                <a:solidFill>
                  <a:srgbClr val="5C6369"/>
                </a:solidFill>
                <a:latin typeface="Aptos"/>
              </a:rPr>
              <a:t>Blue Ridge Medical Center • VCHC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8F6"/>
        </a:solidFill>
        <a:effectLst/>
      </p:bgPr>
    </p:bg>
    <p:spTree>
      <p:nvGrpSpPr>
        <p:cNvPr id="1" name=""/>
        <p:cNvGrpSpPr/>
        <p:nvPr/>
      </p:nvGrpSpPr>
      <p:grpSpPr>
        <a:xfrm>
          <a:off x="0" y="0"/>
          <a:ext cx="0" cy="0"/>
          <a:chOff x="0" y="0"/>
          <a:chExt cx="0" cy="0"/>
        </a:xfrm>
      </p:grpSpPr>
      <p:sp>
        <p:nvSpPr>
          <p:cNvPr id="2" name="TextBox 1"/>
          <p:cNvSpPr txBox="1"/>
          <p:nvPr/>
        </p:nvSpPr>
        <p:spPr>
          <a:xfrm>
            <a:off x="640080" y="594360"/>
            <a:ext cx="10972800" cy="594360"/>
          </a:xfrm>
          <a:prstGeom prst="rect">
            <a:avLst/>
          </a:prstGeom>
          <a:noFill/>
        </p:spPr>
        <p:txBody>
          <a:bodyPr wrap="square" anchor="ctr">
            <a:spAutoFit/>
          </a:bodyPr>
          <a:lstStyle/>
          <a:p>
            <a:pPr algn="l"/>
            <a:r>
              <a:rPr sz="2600" b="1">
                <a:solidFill>
                  <a:srgbClr val="1D2227"/>
                </a:solidFill>
                <a:latin typeface="Aptos Display"/>
              </a:rPr>
              <a:t>EVERYTHING WAS DONE… WASN'T IT?</a:t>
            </a:r>
          </a:p>
        </p:txBody>
      </p:sp>
      <p:sp>
        <p:nvSpPr>
          <p:cNvPr id="3" name="TextBox 2"/>
          <p:cNvSpPr txBox="1"/>
          <p:nvPr/>
        </p:nvSpPr>
        <p:spPr>
          <a:xfrm>
            <a:off x="1143000" y="1645920"/>
            <a:ext cx="411480" cy="411480"/>
          </a:xfrm>
          <a:prstGeom prst="rect">
            <a:avLst/>
          </a:prstGeom>
          <a:noFill/>
        </p:spPr>
        <p:txBody>
          <a:bodyPr wrap="square" anchor="ctr">
            <a:spAutoFit/>
          </a:bodyPr>
          <a:lstStyle/>
          <a:p>
            <a:pPr algn="ctr"/>
            <a:r>
              <a:rPr sz="2200" b="1">
                <a:solidFill>
                  <a:srgbClr val="265B5F"/>
                </a:solidFill>
                <a:latin typeface="Aptos"/>
              </a:rPr>
              <a:t>✓</a:t>
            </a:r>
          </a:p>
        </p:txBody>
      </p:sp>
      <p:sp>
        <p:nvSpPr>
          <p:cNvPr id="4" name="TextBox 3"/>
          <p:cNvSpPr txBox="1"/>
          <p:nvPr/>
        </p:nvSpPr>
        <p:spPr>
          <a:xfrm>
            <a:off x="1645920" y="1645920"/>
            <a:ext cx="6858000" cy="411480"/>
          </a:xfrm>
          <a:prstGeom prst="rect">
            <a:avLst/>
          </a:prstGeom>
          <a:noFill/>
        </p:spPr>
        <p:txBody>
          <a:bodyPr wrap="square" anchor="ctr">
            <a:spAutoFit/>
          </a:bodyPr>
          <a:lstStyle/>
          <a:p>
            <a:pPr algn="l"/>
            <a:r>
              <a:rPr sz="1900" b="0">
                <a:solidFill>
                  <a:srgbClr val="1D2227"/>
                </a:solidFill>
                <a:latin typeface="Aptos"/>
              </a:rPr>
              <a:t>Behavioral health concern recognized</a:t>
            </a:r>
          </a:p>
        </p:txBody>
      </p:sp>
      <p:sp>
        <p:nvSpPr>
          <p:cNvPr id="5" name="TextBox 4"/>
          <p:cNvSpPr txBox="1"/>
          <p:nvPr/>
        </p:nvSpPr>
        <p:spPr>
          <a:xfrm>
            <a:off x="1143000" y="2304288"/>
            <a:ext cx="411480" cy="411480"/>
          </a:xfrm>
          <a:prstGeom prst="rect">
            <a:avLst/>
          </a:prstGeom>
          <a:noFill/>
        </p:spPr>
        <p:txBody>
          <a:bodyPr wrap="square" anchor="ctr">
            <a:spAutoFit/>
          </a:bodyPr>
          <a:lstStyle/>
          <a:p>
            <a:pPr algn="ctr"/>
            <a:r>
              <a:rPr sz="2200" b="1">
                <a:solidFill>
                  <a:srgbClr val="265B5F"/>
                </a:solidFill>
                <a:latin typeface="Aptos"/>
              </a:rPr>
              <a:t>✓</a:t>
            </a:r>
          </a:p>
        </p:txBody>
      </p:sp>
      <p:sp>
        <p:nvSpPr>
          <p:cNvPr id="6" name="TextBox 5"/>
          <p:cNvSpPr txBox="1"/>
          <p:nvPr/>
        </p:nvSpPr>
        <p:spPr>
          <a:xfrm>
            <a:off x="1645920" y="2304288"/>
            <a:ext cx="6858000" cy="411480"/>
          </a:xfrm>
          <a:prstGeom prst="rect">
            <a:avLst/>
          </a:prstGeom>
          <a:noFill/>
        </p:spPr>
        <p:txBody>
          <a:bodyPr wrap="square" anchor="ctr">
            <a:spAutoFit/>
          </a:bodyPr>
          <a:lstStyle/>
          <a:p>
            <a:pPr algn="l"/>
            <a:r>
              <a:rPr sz="1900" b="0">
                <a:solidFill>
                  <a:srgbClr val="1D2227"/>
                </a:solidFill>
                <a:latin typeface="Aptos"/>
              </a:rPr>
              <a:t>Metabolic concern recognized</a:t>
            </a:r>
          </a:p>
        </p:txBody>
      </p:sp>
      <p:sp>
        <p:nvSpPr>
          <p:cNvPr id="7" name="TextBox 6"/>
          <p:cNvSpPr txBox="1"/>
          <p:nvPr/>
        </p:nvSpPr>
        <p:spPr>
          <a:xfrm>
            <a:off x="1143000" y="2962656"/>
            <a:ext cx="411480" cy="411480"/>
          </a:xfrm>
          <a:prstGeom prst="rect">
            <a:avLst/>
          </a:prstGeom>
          <a:noFill/>
        </p:spPr>
        <p:txBody>
          <a:bodyPr wrap="square" anchor="ctr">
            <a:spAutoFit/>
          </a:bodyPr>
          <a:lstStyle/>
          <a:p>
            <a:pPr algn="ctr"/>
            <a:r>
              <a:rPr sz="2200" b="1">
                <a:solidFill>
                  <a:srgbClr val="265B5F"/>
                </a:solidFill>
                <a:latin typeface="Aptos"/>
              </a:rPr>
              <a:t>✓</a:t>
            </a:r>
          </a:p>
        </p:txBody>
      </p:sp>
      <p:sp>
        <p:nvSpPr>
          <p:cNvPr id="8" name="TextBox 7"/>
          <p:cNvSpPr txBox="1"/>
          <p:nvPr/>
        </p:nvSpPr>
        <p:spPr>
          <a:xfrm>
            <a:off x="1645920" y="2962656"/>
            <a:ext cx="6858000" cy="411480"/>
          </a:xfrm>
          <a:prstGeom prst="rect">
            <a:avLst/>
          </a:prstGeom>
          <a:noFill/>
        </p:spPr>
        <p:txBody>
          <a:bodyPr wrap="square" anchor="ctr">
            <a:spAutoFit/>
          </a:bodyPr>
          <a:lstStyle/>
          <a:p>
            <a:pPr algn="l"/>
            <a:r>
              <a:rPr sz="1900" b="0">
                <a:solidFill>
                  <a:srgbClr val="1D2227"/>
                </a:solidFill>
                <a:latin typeface="Aptos"/>
              </a:rPr>
              <a:t>Referral made</a:t>
            </a:r>
          </a:p>
        </p:txBody>
      </p:sp>
      <p:sp>
        <p:nvSpPr>
          <p:cNvPr id="9" name="TextBox 8"/>
          <p:cNvSpPr txBox="1"/>
          <p:nvPr/>
        </p:nvSpPr>
        <p:spPr>
          <a:xfrm>
            <a:off x="1143000" y="3621024"/>
            <a:ext cx="411480" cy="411480"/>
          </a:xfrm>
          <a:prstGeom prst="rect">
            <a:avLst/>
          </a:prstGeom>
          <a:noFill/>
        </p:spPr>
        <p:txBody>
          <a:bodyPr wrap="square" anchor="ctr">
            <a:spAutoFit/>
          </a:bodyPr>
          <a:lstStyle/>
          <a:p>
            <a:pPr algn="ctr"/>
            <a:r>
              <a:rPr sz="2200" b="1">
                <a:solidFill>
                  <a:srgbClr val="265B5F"/>
                </a:solidFill>
                <a:latin typeface="Aptos"/>
              </a:rPr>
              <a:t>✓</a:t>
            </a:r>
          </a:p>
        </p:txBody>
      </p:sp>
      <p:sp>
        <p:nvSpPr>
          <p:cNvPr id="10" name="TextBox 9"/>
          <p:cNvSpPr txBox="1"/>
          <p:nvPr/>
        </p:nvSpPr>
        <p:spPr>
          <a:xfrm>
            <a:off x="1645920" y="3621024"/>
            <a:ext cx="6858000" cy="411480"/>
          </a:xfrm>
          <a:prstGeom prst="rect">
            <a:avLst/>
          </a:prstGeom>
          <a:noFill/>
        </p:spPr>
        <p:txBody>
          <a:bodyPr wrap="square" anchor="ctr">
            <a:spAutoFit/>
          </a:bodyPr>
          <a:lstStyle/>
          <a:p>
            <a:pPr algn="l"/>
            <a:r>
              <a:rPr sz="1900" b="0">
                <a:solidFill>
                  <a:srgbClr val="1D2227"/>
                </a:solidFill>
                <a:latin typeface="Aptos"/>
              </a:rPr>
              <a:t>Follow-up recommended</a:t>
            </a:r>
          </a:p>
        </p:txBody>
      </p:sp>
      <p:sp>
        <p:nvSpPr>
          <p:cNvPr id="11" name="TextBox 10"/>
          <p:cNvSpPr txBox="1"/>
          <p:nvPr/>
        </p:nvSpPr>
        <p:spPr>
          <a:xfrm>
            <a:off x="8046720" y="1828800"/>
            <a:ext cx="3383280" cy="731520"/>
          </a:xfrm>
          <a:prstGeom prst="rect">
            <a:avLst/>
          </a:prstGeom>
          <a:noFill/>
        </p:spPr>
        <p:txBody>
          <a:bodyPr wrap="square" anchor="ctr">
            <a:spAutoFit/>
          </a:bodyPr>
          <a:lstStyle/>
          <a:p>
            <a:pPr algn="ctr"/>
            <a:r>
              <a:rPr sz="2300" b="1">
                <a:solidFill>
                  <a:srgbClr val="A67034"/>
                </a:solidFill>
                <a:latin typeface="Aptos Display"/>
              </a:rPr>
              <a:t>SO WHAT WENT WRONG?</a:t>
            </a:r>
          </a:p>
        </p:txBody>
      </p:sp>
      <p:sp>
        <p:nvSpPr>
          <p:cNvPr id="12" name="TextBox 11"/>
          <p:cNvSpPr txBox="1"/>
          <p:nvPr/>
        </p:nvSpPr>
        <p:spPr>
          <a:xfrm>
            <a:off x="8046720" y="2880360"/>
            <a:ext cx="3383280" cy="731520"/>
          </a:xfrm>
          <a:prstGeom prst="rect">
            <a:avLst/>
          </a:prstGeom>
          <a:noFill/>
        </p:spPr>
        <p:txBody>
          <a:bodyPr wrap="square" anchor="ctr">
            <a:spAutoFit/>
          </a:bodyPr>
          <a:lstStyle/>
          <a:p>
            <a:pPr algn="ctr"/>
            <a:r>
              <a:rPr sz="2400" b="1">
                <a:solidFill>
                  <a:srgbClr val="1D2227"/>
                </a:solidFill>
                <a:latin typeface="Aptos"/>
              </a:rPr>
              <a:t>Sarah never connected.</a:t>
            </a:r>
          </a:p>
        </p:txBody>
      </p:sp>
      <p:sp>
        <p:nvSpPr>
          <p:cNvPr id="13" name="TextBox 12"/>
          <p:cNvSpPr txBox="1"/>
          <p:nvPr/>
        </p:nvSpPr>
        <p:spPr>
          <a:xfrm>
            <a:off x="685800" y="6473952"/>
            <a:ext cx="1463040" cy="182880"/>
          </a:xfrm>
          <a:prstGeom prst="rect">
            <a:avLst/>
          </a:prstGeom>
          <a:noFill/>
        </p:spPr>
        <p:txBody>
          <a:bodyPr wrap="square" anchor="ctr">
            <a:spAutoFit/>
          </a:bodyPr>
          <a:lstStyle/>
          <a:p>
            <a:pPr algn="ctr"/>
            <a:r>
              <a:rPr sz="800" b="1">
                <a:solidFill>
                  <a:srgbClr val="265B5F"/>
                </a:solidFill>
                <a:latin typeface="Aptos"/>
              </a:rPr>
              <a:t>CLINICAL</a:t>
            </a:r>
          </a:p>
        </p:txBody>
      </p:sp>
      <p:sp>
        <p:nvSpPr>
          <p:cNvPr id="14" name="TextBox 13"/>
          <p:cNvSpPr txBox="1"/>
          <p:nvPr/>
        </p:nvSpPr>
        <p:spPr>
          <a:xfrm>
            <a:off x="2240280" y="6473952"/>
            <a:ext cx="1463040" cy="182880"/>
          </a:xfrm>
          <a:prstGeom prst="rect">
            <a:avLst/>
          </a:prstGeom>
          <a:noFill/>
        </p:spPr>
        <p:txBody>
          <a:bodyPr wrap="square" anchor="ctr">
            <a:spAutoFit/>
          </a:bodyPr>
          <a:lstStyle/>
          <a:p>
            <a:pPr algn="ctr"/>
            <a:r>
              <a:rPr sz="800" b="1">
                <a:solidFill>
                  <a:srgbClr val="265B5F"/>
                </a:solidFill>
                <a:latin typeface="Aptos"/>
              </a:rPr>
              <a:t>OPERATIONS</a:t>
            </a:r>
          </a:p>
        </p:txBody>
      </p:sp>
      <p:sp>
        <p:nvSpPr>
          <p:cNvPr id="15" name="TextBox 14"/>
          <p:cNvSpPr txBox="1"/>
          <p:nvPr/>
        </p:nvSpPr>
        <p:spPr>
          <a:xfrm>
            <a:off x="3794760" y="6473952"/>
            <a:ext cx="1463040" cy="182880"/>
          </a:xfrm>
          <a:prstGeom prst="rect">
            <a:avLst/>
          </a:prstGeom>
          <a:noFill/>
        </p:spPr>
        <p:txBody>
          <a:bodyPr wrap="square" anchor="ctr">
            <a:spAutoFit/>
          </a:bodyPr>
          <a:lstStyle/>
          <a:p>
            <a:pPr algn="ctr"/>
            <a:r>
              <a:rPr sz="800" b="1">
                <a:solidFill>
                  <a:srgbClr val="AAAFB0"/>
                </a:solidFill>
                <a:latin typeface="Aptos"/>
              </a:rPr>
              <a:t>FINANCE</a:t>
            </a:r>
          </a:p>
        </p:txBody>
      </p:sp>
      <p:sp>
        <p:nvSpPr>
          <p:cNvPr id="16" name="TextBox 15"/>
          <p:cNvSpPr txBox="1"/>
          <p:nvPr/>
        </p:nvSpPr>
        <p:spPr>
          <a:xfrm>
            <a:off x="5349240" y="6473952"/>
            <a:ext cx="1463040" cy="182880"/>
          </a:xfrm>
          <a:prstGeom prst="rect">
            <a:avLst/>
          </a:prstGeom>
          <a:noFill/>
        </p:spPr>
        <p:txBody>
          <a:bodyPr wrap="square" anchor="ctr">
            <a:spAutoFit/>
          </a:bodyPr>
          <a:lstStyle/>
          <a:p>
            <a:pPr algn="ctr"/>
            <a:r>
              <a:rPr sz="800" b="1">
                <a:solidFill>
                  <a:srgbClr val="AAAFB0"/>
                </a:solidFill>
                <a:latin typeface="Aptos"/>
              </a:rPr>
              <a:t>MISSION</a:t>
            </a:r>
          </a:p>
        </p:txBody>
      </p:sp>
      <p:sp>
        <p:nvSpPr>
          <p:cNvPr id="17" name="TextBox 16"/>
          <p:cNvSpPr txBox="1"/>
          <p:nvPr/>
        </p:nvSpPr>
        <p:spPr>
          <a:xfrm>
            <a:off x="9281160" y="6473952"/>
            <a:ext cx="2194560" cy="182880"/>
          </a:xfrm>
          <a:prstGeom prst="rect">
            <a:avLst/>
          </a:prstGeom>
          <a:noFill/>
        </p:spPr>
        <p:txBody>
          <a:bodyPr wrap="square" anchor="ctr">
            <a:spAutoFit/>
          </a:bodyPr>
          <a:lstStyle/>
          <a:p>
            <a:pPr algn="r"/>
            <a:r>
              <a:rPr sz="800" b="0">
                <a:solidFill>
                  <a:srgbClr val="5C6369"/>
                </a:solidFill>
                <a:latin typeface="Aptos"/>
              </a:rPr>
              <a:t>Blue Ridge Medical Center • VCHC</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8F6"/>
        </a:solidFill>
        <a:effectLst/>
      </p:bgPr>
    </p:bg>
    <p:spTree>
      <p:nvGrpSpPr>
        <p:cNvPr id="1" name=""/>
        <p:cNvGrpSpPr/>
        <p:nvPr/>
      </p:nvGrpSpPr>
      <p:grpSpPr>
        <a:xfrm>
          <a:off x="0" y="0"/>
          <a:ext cx="0" cy="0"/>
          <a:chOff x="0" y="0"/>
          <a:chExt cx="0" cy="0"/>
        </a:xfrm>
      </p:grpSpPr>
      <p:sp>
        <p:nvSpPr>
          <p:cNvPr id="2" name="TextBox 1"/>
          <p:cNvSpPr txBox="1"/>
          <p:nvPr/>
        </p:nvSpPr>
        <p:spPr>
          <a:xfrm>
            <a:off x="640080" y="594360"/>
            <a:ext cx="10972800" cy="594360"/>
          </a:xfrm>
          <a:prstGeom prst="rect">
            <a:avLst/>
          </a:prstGeom>
          <a:noFill/>
        </p:spPr>
        <p:txBody>
          <a:bodyPr wrap="square" anchor="ctr">
            <a:spAutoFit/>
          </a:bodyPr>
          <a:lstStyle/>
          <a:p>
            <a:pPr algn="l"/>
            <a:r>
              <a:rPr sz="2600" b="1">
                <a:solidFill>
                  <a:srgbClr val="1D2227"/>
                </a:solidFill>
                <a:latin typeface="Aptos Display"/>
              </a:rPr>
              <a:t>SARAH DISAPPEARS FROM CARE</a:t>
            </a:r>
          </a:p>
        </p:txBody>
      </p:sp>
      <p:sp>
        <p:nvSpPr>
          <p:cNvPr id="3" name="Rounded Rectangle 2"/>
          <p:cNvSpPr/>
          <p:nvPr/>
        </p:nvSpPr>
        <p:spPr>
          <a:xfrm>
            <a:off x="731520" y="2286000"/>
            <a:ext cx="1447364" cy="731520"/>
          </a:xfrm>
          <a:prstGeom prst="roundRect">
            <a:avLst/>
          </a:prstGeom>
          <a:solidFill>
            <a:srgbClr val="E5EBE9"/>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86384" y="2331720"/>
            <a:ext cx="1337636" cy="640080"/>
          </a:xfrm>
          <a:prstGeom prst="rect">
            <a:avLst/>
          </a:prstGeom>
          <a:noFill/>
        </p:spPr>
        <p:txBody>
          <a:bodyPr wrap="square" anchor="ctr">
            <a:spAutoFit/>
          </a:bodyPr>
          <a:lstStyle/>
          <a:p>
            <a:pPr algn="ctr"/>
            <a:r>
              <a:rPr sz="1300" b="1">
                <a:solidFill>
                  <a:srgbClr val="1D2227"/>
                </a:solidFill>
                <a:latin typeface="Aptos"/>
              </a:rPr>
              <a:t>PCP</a:t>
            </a:r>
          </a:p>
        </p:txBody>
      </p:sp>
      <p:sp>
        <p:nvSpPr>
          <p:cNvPr id="5" name="TextBox 4"/>
          <p:cNvSpPr txBox="1"/>
          <p:nvPr/>
        </p:nvSpPr>
        <p:spPr>
          <a:xfrm>
            <a:off x="2160596" y="244144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6" name="Rounded Rectangle 5"/>
          <p:cNvSpPr/>
          <p:nvPr/>
        </p:nvSpPr>
        <p:spPr>
          <a:xfrm>
            <a:off x="2288612" y="2286000"/>
            <a:ext cx="1447364" cy="7315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2343476" y="2331720"/>
            <a:ext cx="1337636" cy="640080"/>
          </a:xfrm>
          <a:prstGeom prst="rect">
            <a:avLst/>
          </a:prstGeom>
          <a:noFill/>
        </p:spPr>
        <p:txBody>
          <a:bodyPr wrap="square" anchor="ctr">
            <a:spAutoFit/>
          </a:bodyPr>
          <a:lstStyle/>
          <a:p>
            <a:pPr algn="ctr"/>
            <a:r>
              <a:rPr sz="1300" b="1">
                <a:solidFill>
                  <a:srgbClr val="1D2227"/>
                </a:solidFill>
                <a:latin typeface="Aptos"/>
              </a:rPr>
              <a:t>External referral</a:t>
            </a:r>
          </a:p>
        </p:txBody>
      </p:sp>
      <p:sp>
        <p:nvSpPr>
          <p:cNvPr id="8" name="TextBox 7"/>
          <p:cNvSpPr txBox="1"/>
          <p:nvPr/>
        </p:nvSpPr>
        <p:spPr>
          <a:xfrm>
            <a:off x="3717689" y="244144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9" name="Rounded Rectangle 8"/>
          <p:cNvSpPr/>
          <p:nvPr/>
        </p:nvSpPr>
        <p:spPr>
          <a:xfrm>
            <a:off x="3845705" y="2286000"/>
            <a:ext cx="1447364" cy="731520"/>
          </a:xfrm>
          <a:prstGeom prst="roundRect">
            <a:avLst/>
          </a:prstGeom>
          <a:solidFill>
            <a:srgbClr val="E5EBE9"/>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900569" y="2331720"/>
            <a:ext cx="1337636" cy="640080"/>
          </a:xfrm>
          <a:prstGeom prst="rect">
            <a:avLst/>
          </a:prstGeom>
          <a:noFill/>
        </p:spPr>
        <p:txBody>
          <a:bodyPr wrap="square" anchor="ctr">
            <a:spAutoFit/>
          </a:bodyPr>
          <a:lstStyle/>
          <a:p>
            <a:pPr algn="ctr"/>
            <a:r>
              <a:rPr sz="1300" b="1">
                <a:solidFill>
                  <a:srgbClr val="1D2227"/>
                </a:solidFill>
                <a:latin typeface="Aptos"/>
              </a:rPr>
              <a:t>Referral not completed</a:t>
            </a:r>
          </a:p>
        </p:txBody>
      </p:sp>
      <p:sp>
        <p:nvSpPr>
          <p:cNvPr id="11" name="TextBox 10"/>
          <p:cNvSpPr txBox="1"/>
          <p:nvPr/>
        </p:nvSpPr>
        <p:spPr>
          <a:xfrm>
            <a:off x="5274781" y="244144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12" name="Rounded Rectangle 11"/>
          <p:cNvSpPr/>
          <p:nvPr/>
        </p:nvSpPr>
        <p:spPr>
          <a:xfrm>
            <a:off x="5402797" y="2286000"/>
            <a:ext cx="1447364" cy="7315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457661" y="2331720"/>
            <a:ext cx="1337636" cy="640080"/>
          </a:xfrm>
          <a:prstGeom prst="rect">
            <a:avLst/>
          </a:prstGeom>
          <a:noFill/>
        </p:spPr>
        <p:txBody>
          <a:bodyPr wrap="square" anchor="ctr">
            <a:spAutoFit/>
          </a:bodyPr>
          <a:lstStyle/>
          <a:p>
            <a:pPr algn="ctr"/>
            <a:r>
              <a:rPr sz="1300" b="1">
                <a:solidFill>
                  <a:srgbClr val="1D2227"/>
                </a:solidFill>
                <a:latin typeface="Aptos"/>
              </a:rPr>
              <a:t>Depression</a:t>
            </a:r>
          </a:p>
        </p:txBody>
      </p:sp>
      <p:sp>
        <p:nvSpPr>
          <p:cNvPr id="14" name="TextBox 13"/>
          <p:cNvSpPr txBox="1"/>
          <p:nvPr/>
        </p:nvSpPr>
        <p:spPr>
          <a:xfrm>
            <a:off x="6831874" y="244144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15" name="Rounded Rectangle 14"/>
          <p:cNvSpPr/>
          <p:nvPr/>
        </p:nvSpPr>
        <p:spPr>
          <a:xfrm>
            <a:off x="6959890" y="2286000"/>
            <a:ext cx="1447364" cy="731520"/>
          </a:xfrm>
          <a:prstGeom prst="roundRect">
            <a:avLst/>
          </a:prstGeom>
          <a:solidFill>
            <a:srgbClr val="E5EBE9"/>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7014754" y="2331720"/>
            <a:ext cx="1337636" cy="640080"/>
          </a:xfrm>
          <a:prstGeom prst="rect">
            <a:avLst/>
          </a:prstGeom>
          <a:noFill/>
        </p:spPr>
        <p:txBody>
          <a:bodyPr wrap="square" anchor="ctr">
            <a:spAutoFit/>
          </a:bodyPr>
          <a:lstStyle/>
          <a:p>
            <a:pPr algn="ctr"/>
            <a:r>
              <a:rPr sz="1300" b="1">
                <a:solidFill>
                  <a:srgbClr val="1D2227"/>
                </a:solidFill>
                <a:latin typeface="Aptos"/>
              </a:rPr>
              <a:t>Missed PCP follow-up</a:t>
            </a:r>
          </a:p>
        </p:txBody>
      </p:sp>
      <p:sp>
        <p:nvSpPr>
          <p:cNvPr id="17" name="TextBox 16"/>
          <p:cNvSpPr txBox="1"/>
          <p:nvPr/>
        </p:nvSpPr>
        <p:spPr>
          <a:xfrm>
            <a:off x="8388966" y="244144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18" name="Rounded Rectangle 17"/>
          <p:cNvSpPr/>
          <p:nvPr/>
        </p:nvSpPr>
        <p:spPr>
          <a:xfrm>
            <a:off x="8516982" y="2286000"/>
            <a:ext cx="1447364" cy="7315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571846" y="2331720"/>
            <a:ext cx="1337636" cy="640080"/>
          </a:xfrm>
          <a:prstGeom prst="rect">
            <a:avLst/>
          </a:prstGeom>
          <a:noFill/>
        </p:spPr>
        <p:txBody>
          <a:bodyPr wrap="square" anchor="ctr">
            <a:spAutoFit/>
          </a:bodyPr>
          <a:lstStyle/>
          <a:p>
            <a:pPr algn="ctr"/>
            <a:r>
              <a:rPr sz="1300" b="1">
                <a:solidFill>
                  <a:srgbClr val="1D2227"/>
                </a:solidFill>
                <a:latin typeface="Aptos"/>
              </a:rPr>
              <a:t>No timely A1C reassessment</a:t>
            </a:r>
          </a:p>
        </p:txBody>
      </p:sp>
      <p:sp>
        <p:nvSpPr>
          <p:cNvPr id="20" name="TextBox 19"/>
          <p:cNvSpPr txBox="1"/>
          <p:nvPr/>
        </p:nvSpPr>
        <p:spPr>
          <a:xfrm>
            <a:off x="9946059" y="244144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21" name="Rounded Rectangle 20"/>
          <p:cNvSpPr/>
          <p:nvPr/>
        </p:nvSpPr>
        <p:spPr>
          <a:xfrm>
            <a:off x="10074075" y="2286000"/>
            <a:ext cx="1447364" cy="731520"/>
          </a:xfrm>
          <a:prstGeom prst="roundRect">
            <a:avLst/>
          </a:prstGeom>
          <a:solidFill>
            <a:srgbClr val="E5EBE9"/>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10128939" y="2331720"/>
            <a:ext cx="1337636" cy="640080"/>
          </a:xfrm>
          <a:prstGeom prst="rect">
            <a:avLst/>
          </a:prstGeom>
          <a:noFill/>
        </p:spPr>
        <p:txBody>
          <a:bodyPr wrap="square" anchor="ctr">
            <a:spAutoFit/>
          </a:bodyPr>
          <a:lstStyle/>
          <a:p>
            <a:pPr algn="ctr"/>
            <a:r>
              <a:rPr sz="1300" b="1">
                <a:solidFill>
                  <a:srgbClr val="1D2227"/>
                </a:solidFill>
                <a:latin typeface="Aptos"/>
              </a:rPr>
              <a:t>Returns with greater complexity</a:t>
            </a:r>
          </a:p>
        </p:txBody>
      </p:sp>
      <p:sp>
        <p:nvSpPr>
          <p:cNvPr id="23" name="TextBox 22"/>
          <p:cNvSpPr txBox="1"/>
          <p:nvPr/>
        </p:nvSpPr>
        <p:spPr>
          <a:xfrm>
            <a:off x="822960" y="4754880"/>
            <a:ext cx="10515600" cy="640080"/>
          </a:xfrm>
          <a:prstGeom prst="rect">
            <a:avLst/>
          </a:prstGeom>
          <a:noFill/>
        </p:spPr>
        <p:txBody>
          <a:bodyPr wrap="square" anchor="ctr">
            <a:spAutoFit/>
          </a:bodyPr>
          <a:lstStyle/>
          <a:p>
            <a:pPr algn="ctr"/>
            <a:r>
              <a:rPr sz="1800" b="1">
                <a:solidFill>
                  <a:srgbClr val="265B5F"/>
                </a:solidFill>
                <a:latin typeface="Aptos Display"/>
              </a:rPr>
              <a:t>The health center saw the missed appointments. It may not have seen the illness contributing to them.</a:t>
            </a:r>
          </a:p>
        </p:txBody>
      </p:sp>
      <p:sp>
        <p:nvSpPr>
          <p:cNvPr id="24" name="TextBox 23"/>
          <p:cNvSpPr txBox="1"/>
          <p:nvPr/>
        </p:nvSpPr>
        <p:spPr>
          <a:xfrm>
            <a:off x="685800" y="6473952"/>
            <a:ext cx="1463040" cy="182880"/>
          </a:xfrm>
          <a:prstGeom prst="rect">
            <a:avLst/>
          </a:prstGeom>
          <a:noFill/>
        </p:spPr>
        <p:txBody>
          <a:bodyPr wrap="square" anchor="ctr">
            <a:spAutoFit/>
          </a:bodyPr>
          <a:lstStyle/>
          <a:p>
            <a:pPr algn="ctr"/>
            <a:r>
              <a:rPr sz="800" b="1">
                <a:solidFill>
                  <a:srgbClr val="265B5F"/>
                </a:solidFill>
                <a:latin typeface="Aptos"/>
              </a:rPr>
              <a:t>CLINICAL</a:t>
            </a:r>
          </a:p>
        </p:txBody>
      </p:sp>
      <p:sp>
        <p:nvSpPr>
          <p:cNvPr id="25" name="TextBox 24"/>
          <p:cNvSpPr txBox="1"/>
          <p:nvPr/>
        </p:nvSpPr>
        <p:spPr>
          <a:xfrm>
            <a:off x="2240280" y="6473952"/>
            <a:ext cx="1463040" cy="182880"/>
          </a:xfrm>
          <a:prstGeom prst="rect">
            <a:avLst/>
          </a:prstGeom>
          <a:noFill/>
        </p:spPr>
        <p:txBody>
          <a:bodyPr wrap="square" anchor="ctr">
            <a:spAutoFit/>
          </a:bodyPr>
          <a:lstStyle/>
          <a:p>
            <a:pPr algn="ctr"/>
            <a:r>
              <a:rPr sz="800" b="1">
                <a:solidFill>
                  <a:srgbClr val="AAAFB0"/>
                </a:solidFill>
                <a:latin typeface="Aptos"/>
              </a:rPr>
              <a:t>OPERATIONS</a:t>
            </a:r>
          </a:p>
        </p:txBody>
      </p:sp>
      <p:sp>
        <p:nvSpPr>
          <p:cNvPr id="26" name="TextBox 25"/>
          <p:cNvSpPr txBox="1"/>
          <p:nvPr/>
        </p:nvSpPr>
        <p:spPr>
          <a:xfrm>
            <a:off x="3794760" y="6473952"/>
            <a:ext cx="1463040" cy="182880"/>
          </a:xfrm>
          <a:prstGeom prst="rect">
            <a:avLst/>
          </a:prstGeom>
          <a:noFill/>
        </p:spPr>
        <p:txBody>
          <a:bodyPr wrap="square" anchor="ctr">
            <a:spAutoFit/>
          </a:bodyPr>
          <a:lstStyle/>
          <a:p>
            <a:pPr algn="ctr"/>
            <a:r>
              <a:rPr sz="800" b="1">
                <a:solidFill>
                  <a:srgbClr val="AAAFB0"/>
                </a:solidFill>
                <a:latin typeface="Aptos"/>
              </a:rPr>
              <a:t>FINANCE</a:t>
            </a:r>
          </a:p>
        </p:txBody>
      </p:sp>
      <p:sp>
        <p:nvSpPr>
          <p:cNvPr id="27" name="TextBox 26"/>
          <p:cNvSpPr txBox="1"/>
          <p:nvPr/>
        </p:nvSpPr>
        <p:spPr>
          <a:xfrm>
            <a:off x="5349240" y="6473952"/>
            <a:ext cx="1463040" cy="182880"/>
          </a:xfrm>
          <a:prstGeom prst="rect">
            <a:avLst/>
          </a:prstGeom>
          <a:noFill/>
        </p:spPr>
        <p:txBody>
          <a:bodyPr wrap="square" anchor="ctr">
            <a:spAutoFit/>
          </a:bodyPr>
          <a:lstStyle/>
          <a:p>
            <a:pPr algn="ctr"/>
            <a:r>
              <a:rPr sz="800" b="1">
                <a:solidFill>
                  <a:srgbClr val="AAAFB0"/>
                </a:solidFill>
                <a:latin typeface="Aptos"/>
              </a:rPr>
              <a:t>MISSION</a:t>
            </a:r>
          </a:p>
        </p:txBody>
      </p:sp>
      <p:sp>
        <p:nvSpPr>
          <p:cNvPr id="28" name="TextBox 27"/>
          <p:cNvSpPr txBox="1"/>
          <p:nvPr/>
        </p:nvSpPr>
        <p:spPr>
          <a:xfrm>
            <a:off x="9281160" y="6473952"/>
            <a:ext cx="2194560" cy="182880"/>
          </a:xfrm>
          <a:prstGeom prst="rect">
            <a:avLst/>
          </a:prstGeom>
          <a:noFill/>
        </p:spPr>
        <p:txBody>
          <a:bodyPr wrap="square" anchor="ctr">
            <a:spAutoFit/>
          </a:bodyPr>
          <a:lstStyle/>
          <a:p>
            <a:pPr algn="r"/>
            <a:r>
              <a:rPr sz="800" b="0">
                <a:solidFill>
                  <a:srgbClr val="5C6369"/>
                </a:solidFill>
                <a:latin typeface="Aptos"/>
              </a:rPr>
              <a:t>Blue Ridge Medical Center • VCHC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8F6"/>
        </a:solidFill>
        <a:effectLst/>
      </p:bgPr>
    </p:bg>
    <p:spTree>
      <p:nvGrpSpPr>
        <p:cNvPr id="1" name=""/>
        <p:cNvGrpSpPr/>
        <p:nvPr/>
      </p:nvGrpSpPr>
      <p:grpSpPr>
        <a:xfrm>
          <a:off x="0" y="0"/>
          <a:ext cx="0" cy="0"/>
          <a:chOff x="0" y="0"/>
          <a:chExt cx="0" cy="0"/>
        </a:xfrm>
      </p:grpSpPr>
      <p:sp>
        <p:nvSpPr>
          <p:cNvPr id="2" name="TextBox 1"/>
          <p:cNvSpPr txBox="1"/>
          <p:nvPr/>
        </p:nvSpPr>
        <p:spPr>
          <a:xfrm>
            <a:off x="640080" y="594360"/>
            <a:ext cx="10972800" cy="594360"/>
          </a:xfrm>
          <a:prstGeom prst="rect">
            <a:avLst/>
          </a:prstGeom>
          <a:noFill/>
        </p:spPr>
        <p:txBody>
          <a:bodyPr wrap="square" anchor="ctr">
            <a:spAutoFit/>
          </a:bodyPr>
          <a:lstStyle/>
          <a:p>
            <a:pPr algn="l"/>
            <a:r>
              <a:rPr sz="2600" b="1">
                <a:solidFill>
                  <a:srgbClr val="1D2227"/>
                </a:solidFill>
                <a:latin typeface="Aptos Display"/>
              </a:rPr>
              <a:t>WHAT DID FRAGMENTATION COST?</a:t>
            </a:r>
          </a:p>
        </p:txBody>
      </p:sp>
      <p:sp>
        <p:nvSpPr>
          <p:cNvPr id="3" name="Rounded Rectangle 2"/>
          <p:cNvSpPr/>
          <p:nvPr/>
        </p:nvSpPr>
        <p:spPr>
          <a:xfrm>
            <a:off x="731520" y="1508760"/>
            <a:ext cx="5257800" cy="173736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14400" y="1618488"/>
            <a:ext cx="4892040" cy="320040"/>
          </a:xfrm>
          <a:prstGeom prst="rect">
            <a:avLst/>
          </a:prstGeom>
          <a:noFill/>
        </p:spPr>
        <p:txBody>
          <a:bodyPr wrap="square" anchor="ctr">
            <a:spAutoFit/>
          </a:bodyPr>
          <a:lstStyle/>
          <a:p>
            <a:pPr algn="ctr"/>
            <a:r>
              <a:rPr sz="1400" b="1">
                <a:solidFill>
                  <a:srgbClr val="265B5F"/>
                </a:solidFill>
                <a:latin typeface="Aptos"/>
              </a:rPr>
              <a:t>CLINICAL</a:t>
            </a:r>
          </a:p>
        </p:txBody>
      </p:sp>
      <p:sp>
        <p:nvSpPr>
          <p:cNvPr id="5" name="TextBox 4"/>
          <p:cNvSpPr txBox="1"/>
          <p:nvPr/>
        </p:nvSpPr>
        <p:spPr>
          <a:xfrm>
            <a:off x="1005840" y="2011680"/>
            <a:ext cx="4709160" cy="960120"/>
          </a:xfrm>
          <a:prstGeom prst="rect">
            <a:avLst/>
          </a:prstGeom>
          <a:noFill/>
        </p:spPr>
        <p:txBody>
          <a:bodyPr wrap="square" anchor="ctr">
            <a:spAutoFit/>
          </a:bodyPr>
          <a:lstStyle/>
          <a:p>
            <a:pPr algn="ctr"/>
            <a:r>
              <a:rPr sz="1500" b="0">
                <a:solidFill>
                  <a:srgbClr val="1D2227"/>
                </a:solidFill>
                <a:latin typeface="Aptos"/>
              </a:rPr>
              <a:t>Delayed psychiatric evaluation
Lost metabolic follow-up
Greater complexity on return</a:t>
            </a:r>
          </a:p>
        </p:txBody>
      </p:sp>
      <p:sp>
        <p:nvSpPr>
          <p:cNvPr id="6" name="Rounded Rectangle 5"/>
          <p:cNvSpPr/>
          <p:nvPr/>
        </p:nvSpPr>
        <p:spPr>
          <a:xfrm>
            <a:off x="6172200" y="1508760"/>
            <a:ext cx="5257800" cy="173736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355080" y="1618488"/>
            <a:ext cx="4892040" cy="320040"/>
          </a:xfrm>
          <a:prstGeom prst="rect">
            <a:avLst/>
          </a:prstGeom>
          <a:noFill/>
        </p:spPr>
        <p:txBody>
          <a:bodyPr wrap="square" anchor="ctr">
            <a:spAutoFit/>
          </a:bodyPr>
          <a:lstStyle/>
          <a:p>
            <a:pPr algn="ctr"/>
            <a:r>
              <a:rPr sz="1400" b="1">
                <a:solidFill>
                  <a:srgbClr val="265B5F"/>
                </a:solidFill>
                <a:latin typeface="Aptos"/>
              </a:rPr>
              <a:t>OPERATIONS</a:t>
            </a:r>
          </a:p>
        </p:txBody>
      </p:sp>
      <p:sp>
        <p:nvSpPr>
          <p:cNvPr id="8" name="TextBox 7"/>
          <p:cNvSpPr txBox="1"/>
          <p:nvPr/>
        </p:nvSpPr>
        <p:spPr>
          <a:xfrm>
            <a:off x="6446520" y="2011680"/>
            <a:ext cx="4709160" cy="960120"/>
          </a:xfrm>
          <a:prstGeom prst="rect">
            <a:avLst/>
          </a:prstGeom>
          <a:noFill/>
        </p:spPr>
        <p:txBody>
          <a:bodyPr wrap="square" anchor="ctr">
            <a:spAutoFit/>
          </a:bodyPr>
          <a:lstStyle/>
          <a:p>
            <a:pPr algn="ctr"/>
            <a:r>
              <a:rPr sz="1500" b="0">
                <a:solidFill>
                  <a:srgbClr val="1D2227"/>
                </a:solidFill>
                <a:latin typeface="Aptos"/>
              </a:rPr>
              <a:t>Calls and rescheduling
Referral tracking
Repeated staff work</a:t>
            </a:r>
          </a:p>
        </p:txBody>
      </p:sp>
      <p:sp>
        <p:nvSpPr>
          <p:cNvPr id="9" name="Rounded Rectangle 8"/>
          <p:cNvSpPr/>
          <p:nvPr/>
        </p:nvSpPr>
        <p:spPr>
          <a:xfrm>
            <a:off x="731520" y="3703320"/>
            <a:ext cx="5257800" cy="173736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14400" y="3813048"/>
            <a:ext cx="4892040" cy="320040"/>
          </a:xfrm>
          <a:prstGeom prst="rect">
            <a:avLst/>
          </a:prstGeom>
          <a:noFill/>
        </p:spPr>
        <p:txBody>
          <a:bodyPr wrap="square" anchor="ctr">
            <a:spAutoFit/>
          </a:bodyPr>
          <a:lstStyle/>
          <a:p>
            <a:pPr algn="ctr"/>
            <a:r>
              <a:rPr sz="1400" b="1">
                <a:solidFill>
                  <a:srgbClr val="265B5F"/>
                </a:solidFill>
                <a:latin typeface="Aptos"/>
              </a:rPr>
              <a:t>FINANCIAL</a:t>
            </a:r>
          </a:p>
        </p:txBody>
      </p:sp>
      <p:sp>
        <p:nvSpPr>
          <p:cNvPr id="11" name="TextBox 10"/>
          <p:cNvSpPr txBox="1"/>
          <p:nvPr/>
        </p:nvSpPr>
        <p:spPr>
          <a:xfrm>
            <a:off x="1005840" y="4206240"/>
            <a:ext cx="4709160" cy="960120"/>
          </a:xfrm>
          <a:prstGeom prst="rect">
            <a:avLst/>
          </a:prstGeom>
          <a:noFill/>
        </p:spPr>
        <p:txBody>
          <a:bodyPr wrap="square" anchor="ctr">
            <a:spAutoFit/>
          </a:bodyPr>
          <a:lstStyle/>
          <a:p>
            <a:pPr algn="ctr"/>
            <a:r>
              <a:rPr sz="1500" b="0">
                <a:solidFill>
                  <a:srgbClr val="1D2227"/>
                </a:solidFill>
                <a:latin typeface="Aptos"/>
              </a:rPr>
              <a:t>Missed encounters/services
Delayed routine care
Staff effort without an encounter</a:t>
            </a:r>
          </a:p>
        </p:txBody>
      </p:sp>
      <p:sp>
        <p:nvSpPr>
          <p:cNvPr id="12" name="Rounded Rectangle 11"/>
          <p:cNvSpPr/>
          <p:nvPr/>
        </p:nvSpPr>
        <p:spPr>
          <a:xfrm>
            <a:off x="6172200" y="3703320"/>
            <a:ext cx="5257800" cy="173736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355080" y="3813048"/>
            <a:ext cx="4892040" cy="320040"/>
          </a:xfrm>
          <a:prstGeom prst="rect">
            <a:avLst/>
          </a:prstGeom>
          <a:noFill/>
        </p:spPr>
        <p:txBody>
          <a:bodyPr wrap="square" anchor="ctr">
            <a:spAutoFit/>
          </a:bodyPr>
          <a:lstStyle/>
          <a:p>
            <a:pPr algn="ctr"/>
            <a:r>
              <a:rPr sz="1400" b="1">
                <a:solidFill>
                  <a:srgbClr val="265B5F"/>
                </a:solidFill>
                <a:latin typeface="Aptos"/>
              </a:rPr>
              <a:t>MISSION</a:t>
            </a:r>
          </a:p>
        </p:txBody>
      </p:sp>
      <p:sp>
        <p:nvSpPr>
          <p:cNvPr id="14" name="TextBox 13"/>
          <p:cNvSpPr txBox="1"/>
          <p:nvPr/>
        </p:nvSpPr>
        <p:spPr>
          <a:xfrm>
            <a:off x="6446520" y="4206240"/>
            <a:ext cx="4709160" cy="960120"/>
          </a:xfrm>
          <a:prstGeom prst="rect">
            <a:avLst/>
          </a:prstGeom>
          <a:noFill/>
        </p:spPr>
        <p:txBody>
          <a:bodyPr wrap="square" anchor="ctr">
            <a:spAutoFit/>
          </a:bodyPr>
          <a:lstStyle/>
          <a:p>
            <a:pPr algn="ctr"/>
            <a:r>
              <a:rPr sz="1500" b="0">
                <a:solidFill>
                  <a:srgbClr val="1D2227"/>
                </a:solidFill>
                <a:latin typeface="Aptos"/>
              </a:rPr>
              <a:t>Continuity disrupted
Engagement lost
Access did not become care</a:t>
            </a:r>
          </a:p>
        </p:txBody>
      </p:sp>
      <p:sp>
        <p:nvSpPr>
          <p:cNvPr id="15" name="TextBox 14"/>
          <p:cNvSpPr txBox="1"/>
          <p:nvPr/>
        </p:nvSpPr>
        <p:spPr>
          <a:xfrm>
            <a:off x="822960" y="5623560"/>
            <a:ext cx="10515600" cy="640080"/>
          </a:xfrm>
          <a:prstGeom prst="rect">
            <a:avLst/>
          </a:prstGeom>
          <a:noFill/>
        </p:spPr>
        <p:txBody>
          <a:bodyPr wrap="square" anchor="ctr">
            <a:spAutoFit/>
          </a:bodyPr>
          <a:lstStyle/>
          <a:p>
            <a:pPr algn="ctr"/>
            <a:r>
              <a:rPr sz="1700" b="1">
                <a:solidFill>
                  <a:srgbClr val="265B5F"/>
                </a:solidFill>
                <a:latin typeface="Aptos Display"/>
              </a:rPr>
              <a:t>Fragmentation has a cost even when no claim is generated.</a:t>
            </a:r>
          </a:p>
        </p:txBody>
      </p:sp>
      <p:sp>
        <p:nvSpPr>
          <p:cNvPr id="16" name="TextBox 15"/>
          <p:cNvSpPr txBox="1"/>
          <p:nvPr/>
        </p:nvSpPr>
        <p:spPr>
          <a:xfrm>
            <a:off x="685800" y="6473952"/>
            <a:ext cx="1463040" cy="182880"/>
          </a:xfrm>
          <a:prstGeom prst="rect">
            <a:avLst/>
          </a:prstGeom>
          <a:noFill/>
        </p:spPr>
        <p:txBody>
          <a:bodyPr wrap="square" anchor="ctr">
            <a:spAutoFit/>
          </a:bodyPr>
          <a:lstStyle/>
          <a:p>
            <a:pPr algn="ctr"/>
            <a:r>
              <a:rPr sz="800" b="1">
                <a:solidFill>
                  <a:srgbClr val="265B5F"/>
                </a:solidFill>
                <a:latin typeface="Aptos"/>
              </a:rPr>
              <a:t>CLINICAL</a:t>
            </a:r>
          </a:p>
        </p:txBody>
      </p:sp>
      <p:sp>
        <p:nvSpPr>
          <p:cNvPr id="17" name="TextBox 16"/>
          <p:cNvSpPr txBox="1"/>
          <p:nvPr/>
        </p:nvSpPr>
        <p:spPr>
          <a:xfrm>
            <a:off x="2240280" y="6473952"/>
            <a:ext cx="1463040" cy="182880"/>
          </a:xfrm>
          <a:prstGeom prst="rect">
            <a:avLst/>
          </a:prstGeom>
          <a:noFill/>
        </p:spPr>
        <p:txBody>
          <a:bodyPr wrap="square" anchor="ctr">
            <a:spAutoFit/>
          </a:bodyPr>
          <a:lstStyle/>
          <a:p>
            <a:pPr algn="ctr"/>
            <a:r>
              <a:rPr sz="800" b="1">
                <a:solidFill>
                  <a:srgbClr val="265B5F"/>
                </a:solidFill>
                <a:latin typeface="Aptos"/>
              </a:rPr>
              <a:t>OPERATIONS</a:t>
            </a:r>
          </a:p>
        </p:txBody>
      </p:sp>
      <p:sp>
        <p:nvSpPr>
          <p:cNvPr id="18" name="TextBox 17"/>
          <p:cNvSpPr txBox="1"/>
          <p:nvPr/>
        </p:nvSpPr>
        <p:spPr>
          <a:xfrm>
            <a:off x="3794760" y="6473952"/>
            <a:ext cx="1463040" cy="182880"/>
          </a:xfrm>
          <a:prstGeom prst="rect">
            <a:avLst/>
          </a:prstGeom>
          <a:noFill/>
        </p:spPr>
        <p:txBody>
          <a:bodyPr wrap="square" anchor="ctr">
            <a:spAutoFit/>
          </a:bodyPr>
          <a:lstStyle/>
          <a:p>
            <a:pPr algn="ctr"/>
            <a:r>
              <a:rPr sz="800" b="1">
                <a:solidFill>
                  <a:srgbClr val="265B5F"/>
                </a:solidFill>
                <a:latin typeface="Aptos"/>
              </a:rPr>
              <a:t>FINANCE</a:t>
            </a:r>
          </a:p>
        </p:txBody>
      </p:sp>
      <p:sp>
        <p:nvSpPr>
          <p:cNvPr id="19" name="TextBox 18"/>
          <p:cNvSpPr txBox="1"/>
          <p:nvPr/>
        </p:nvSpPr>
        <p:spPr>
          <a:xfrm>
            <a:off x="5349240" y="6473952"/>
            <a:ext cx="1463040" cy="182880"/>
          </a:xfrm>
          <a:prstGeom prst="rect">
            <a:avLst/>
          </a:prstGeom>
          <a:noFill/>
        </p:spPr>
        <p:txBody>
          <a:bodyPr wrap="square" anchor="ctr">
            <a:spAutoFit/>
          </a:bodyPr>
          <a:lstStyle/>
          <a:p>
            <a:pPr algn="ctr"/>
            <a:r>
              <a:rPr sz="800" b="1">
                <a:solidFill>
                  <a:srgbClr val="265B5F"/>
                </a:solidFill>
                <a:latin typeface="Aptos"/>
              </a:rPr>
              <a:t>MISSION</a:t>
            </a:r>
          </a:p>
        </p:txBody>
      </p:sp>
      <p:sp>
        <p:nvSpPr>
          <p:cNvPr id="20" name="TextBox 19"/>
          <p:cNvSpPr txBox="1"/>
          <p:nvPr/>
        </p:nvSpPr>
        <p:spPr>
          <a:xfrm>
            <a:off x="9281160" y="6473952"/>
            <a:ext cx="2194560" cy="182880"/>
          </a:xfrm>
          <a:prstGeom prst="rect">
            <a:avLst/>
          </a:prstGeom>
          <a:noFill/>
        </p:spPr>
        <p:txBody>
          <a:bodyPr wrap="square" anchor="ctr">
            <a:spAutoFit/>
          </a:bodyPr>
          <a:lstStyle/>
          <a:p>
            <a:pPr algn="r"/>
            <a:r>
              <a:rPr sz="800" b="0">
                <a:solidFill>
                  <a:srgbClr val="5C6369"/>
                </a:solidFill>
                <a:latin typeface="Aptos"/>
              </a:rPr>
              <a:t>Blue Ridge Medical Center • VCHC</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8F6"/>
        </a:solidFill>
        <a:effectLst/>
      </p:bgPr>
    </p:bg>
    <p:spTree>
      <p:nvGrpSpPr>
        <p:cNvPr id="1" name=""/>
        <p:cNvGrpSpPr/>
        <p:nvPr/>
      </p:nvGrpSpPr>
      <p:grpSpPr>
        <a:xfrm>
          <a:off x="0" y="0"/>
          <a:ext cx="0" cy="0"/>
          <a:chOff x="0" y="0"/>
          <a:chExt cx="0" cy="0"/>
        </a:xfrm>
      </p:grpSpPr>
      <p:sp>
        <p:nvSpPr>
          <p:cNvPr id="2" name="TextBox 1"/>
          <p:cNvSpPr txBox="1"/>
          <p:nvPr/>
        </p:nvSpPr>
        <p:spPr>
          <a:xfrm>
            <a:off x="822960" y="1325880"/>
            <a:ext cx="10515600" cy="1554480"/>
          </a:xfrm>
          <a:prstGeom prst="rect">
            <a:avLst/>
          </a:prstGeom>
          <a:noFill/>
        </p:spPr>
        <p:txBody>
          <a:bodyPr wrap="square" anchor="ctr">
            <a:spAutoFit/>
          </a:bodyPr>
          <a:lstStyle/>
          <a:p>
            <a:pPr algn="ctr"/>
            <a:r>
              <a:rPr sz="3200" b="1">
                <a:solidFill>
                  <a:srgbClr val="1D2227"/>
                </a:solidFill>
                <a:latin typeface="Aptos Display"/>
              </a:rPr>
              <a:t>DID SARAH FAIL
THE CARE PLAN…</a:t>
            </a:r>
          </a:p>
        </p:txBody>
      </p:sp>
      <p:sp>
        <p:nvSpPr>
          <p:cNvPr id="3" name="TextBox 2"/>
          <p:cNvSpPr txBox="1"/>
          <p:nvPr/>
        </p:nvSpPr>
        <p:spPr>
          <a:xfrm>
            <a:off x="822960" y="3657600"/>
            <a:ext cx="10515600" cy="1097280"/>
          </a:xfrm>
          <a:prstGeom prst="rect">
            <a:avLst/>
          </a:prstGeom>
          <a:noFill/>
        </p:spPr>
        <p:txBody>
          <a:bodyPr wrap="square" anchor="ctr">
            <a:spAutoFit/>
          </a:bodyPr>
          <a:lstStyle/>
          <a:p>
            <a:pPr algn="ctr"/>
            <a:r>
              <a:rPr sz="3000" b="1">
                <a:solidFill>
                  <a:srgbClr val="265B5F"/>
                </a:solidFill>
                <a:latin typeface="Aptos Display"/>
              </a:rPr>
              <a:t>…or did the care plan fail Sarah?</a:t>
            </a:r>
          </a:p>
        </p:txBody>
      </p:sp>
      <p:sp>
        <p:nvSpPr>
          <p:cNvPr id="4" name="TextBox 3"/>
          <p:cNvSpPr txBox="1"/>
          <p:nvPr/>
        </p:nvSpPr>
        <p:spPr>
          <a:xfrm>
            <a:off x="685800" y="6473952"/>
            <a:ext cx="1463040" cy="182880"/>
          </a:xfrm>
          <a:prstGeom prst="rect">
            <a:avLst/>
          </a:prstGeom>
          <a:noFill/>
        </p:spPr>
        <p:txBody>
          <a:bodyPr wrap="square" anchor="ctr">
            <a:spAutoFit/>
          </a:bodyPr>
          <a:lstStyle/>
          <a:p>
            <a:pPr algn="ctr"/>
            <a:r>
              <a:rPr sz="800" b="1">
                <a:solidFill>
                  <a:srgbClr val="265B5F"/>
                </a:solidFill>
                <a:latin typeface="Aptos"/>
              </a:rPr>
              <a:t>CLINICAL</a:t>
            </a:r>
          </a:p>
        </p:txBody>
      </p:sp>
      <p:sp>
        <p:nvSpPr>
          <p:cNvPr id="5" name="TextBox 4"/>
          <p:cNvSpPr txBox="1"/>
          <p:nvPr/>
        </p:nvSpPr>
        <p:spPr>
          <a:xfrm>
            <a:off x="2240280" y="6473952"/>
            <a:ext cx="1463040" cy="182880"/>
          </a:xfrm>
          <a:prstGeom prst="rect">
            <a:avLst/>
          </a:prstGeom>
          <a:noFill/>
        </p:spPr>
        <p:txBody>
          <a:bodyPr wrap="square" anchor="ctr">
            <a:spAutoFit/>
          </a:bodyPr>
          <a:lstStyle/>
          <a:p>
            <a:pPr algn="ctr"/>
            <a:r>
              <a:rPr sz="800" b="1">
                <a:solidFill>
                  <a:srgbClr val="AAAFB0"/>
                </a:solidFill>
                <a:latin typeface="Aptos"/>
              </a:rPr>
              <a:t>OPERATIONS</a:t>
            </a:r>
          </a:p>
        </p:txBody>
      </p:sp>
      <p:sp>
        <p:nvSpPr>
          <p:cNvPr id="6" name="TextBox 5"/>
          <p:cNvSpPr txBox="1"/>
          <p:nvPr/>
        </p:nvSpPr>
        <p:spPr>
          <a:xfrm>
            <a:off x="3794760" y="6473952"/>
            <a:ext cx="1463040" cy="182880"/>
          </a:xfrm>
          <a:prstGeom prst="rect">
            <a:avLst/>
          </a:prstGeom>
          <a:noFill/>
        </p:spPr>
        <p:txBody>
          <a:bodyPr wrap="square" anchor="ctr">
            <a:spAutoFit/>
          </a:bodyPr>
          <a:lstStyle/>
          <a:p>
            <a:pPr algn="ctr"/>
            <a:r>
              <a:rPr sz="800" b="1">
                <a:solidFill>
                  <a:srgbClr val="AAAFB0"/>
                </a:solidFill>
                <a:latin typeface="Aptos"/>
              </a:rPr>
              <a:t>FINANCE</a:t>
            </a:r>
          </a:p>
        </p:txBody>
      </p:sp>
      <p:sp>
        <p:nvSpPr>
          <p:cNvPr id="7" name="TextBox 6"/>
          <p:cNvSpPr txBox="1"/>
          <p:nvPr/>
        </p:nvSpPr>
        <p:spPr>
          <a:xfrm>
            <a:off x="5349240" y="6473952"/>
            <a:ext cx="1463040" cy="182880"/>
          </a:xfrm>
          <a:prstGeom prst="rect">
            <a:avLst/>
          </a:prstGeom>
          <a:noFill/>
        </p:spPr>
        <p:txBody>
          <a:bodyPr wrap="square" anchor="ctr">
            <a:spAutoFit/>
          </a:bodyPr>
          <a:lstStyle/>
          <a:p>
            <a:pPr algn="ctr"/>
            <a:r>
              <a:rPr sz="800" b="1">
                <a:solidFill>
                  <a:srgbClr val="265B5F"/>
                </a:solidFill>
                <a:latin typeface="Aptos"/>
              </a:rPr>
              <a:t>MISSION</a:t>
            </a:r>
          </a:p>
        </p:txBody>
      </p:sp>
      <p:sp>
        <p:nvSpPr>
          <p:cNvPr id="8" name="TextBox 7"/>
          <p:cNvSpPr txBox="1"/>
          <p:nvPr/>
        </p:nvSpPr>
        <p:spPr>
          <a:xfrm>
            <a:off x="9281160" y="6473952"/>
            <a:ext cx="2194560" cy="182880"/>
          </a:xfrm>
          <a:prstGeom prst="rect">
            <a:avLst/>
          </a:prstGeom>
          <a:noFill/>
        </p:spPr>
        <p:txBody>
          <a:bodyPr wrap="square" anchor="ctr">
            <a:spAutoFit/>
          </a:bodyPr>
          <a:lstStyle/>
          <a:p>
            <a:pPr algn="r"/>
            <a:r>
              <a:rPr sz="800" b="0">
                <a:solidFill>
                  <a:srgbClr val="5C6369"/>
                </a:solidFill>
                <a:latin typeface="Aptos"/>
              </a:rPr>
              <a:t>Blue Ridge Medical Center • VCHC</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8F6"/>
        </a:solidFill>
        <a:effectLst/>
      </p:bgPr>
    </p:bg>
    <p:spTree>
      <p:nvGrpSpPr>
        <p:cNvPr id="1" name=""/>
        <p:cNvGrpSpPr/>
        <p:nvPr/>
      </p:nvGrpSpPr>
      <p:grpSpPr>
        <a:xfrm>
          <a:off x="0" y="0"/>
          <a:ext cx="0" cy="0"/>
          <a:chOff x="0" y="0"/>
          <a:chExt cx="0" cy="0"/>
        </a:xfrm>
      </p:grpSpPr>
      <p:sp>
        <p:nvSpPr>
          <p:cNvPr id="2" name="TextBox 1"/>
          <p:cNvSpPr txBox="1"/>
          <p:nvPr/>
        </p:nvSpPr>
        <p:spPr>
          <a:xfrm>
            <a:off x="640080" y="320040"/>
            <a:ext cx="10972800" cy="274320"/>
          </a:xfrm>
          <a:prstGeom prst="rect">
            <a:avLst/>
          </a:prstGeom>
          <a:noFill/>
        </p:spPr>
        <p:txBody>
          <a:bodyPr wrap="square" anchor="ctr">
            <a:spAutoFit/>
          </a:bodyPr>
          <a:lstStyle/>
          <a:p>
            <a:pPr algn="l"/>
            <a:r>
              <a:rPr sz="1000" b="1">
                <a:solidFill>
                  <a:srgbClr val="265B5F"/>
                </a:solidFill>
                <a:latin typeface="Aptos"/>
              </a:rPr>
              <a:t>PATIENT STORY 2 • CONNECTION</a:t>
            </a:r>
          </a:p>
        </p:txBody>
      </p:sp>
      <p:sp>
        <p:nvSpPr>
          <p:cNvPr id="3" name="TextBox 2"/>
          <p:cNvSpPr txBox="1"/>
          <p:nvPr/>
        </p:nvSpPr>
        <p:spPr>
          <a:xfrm>
            <a:off x="640080" y="594360"/>
            <a:ext cx="10972800" cy="594360"/>
          </a:xfrm>
          <a:prstGeom prst="rect">
            <a:avLst/>
          </a:prstGeom>
          <a:noFill/>
        </p:spPr>
        <p:txBody>
          <a:bodyPr wrap="square" anchor="ctr">
            <a:spAutoFit/>
          </a:bodyPr>
          <a:lstStyle/>
          <a:p>
            <a:pPr algn="l"/>
            <a:r>
              <a:rPr sz="2600" b="1">
                <a:solidFill>
                  <a:srgbClr val="1D2227"/>
                </a:solidFill>
                <a:latin typeface="Aptos Display"/>
              </a:rPr>
              <a:t>MEET CINDY</a:t>
            </a:r>
          </a:p>
        </p:txBody>
      </p:sp>
      <p:sp>
        <p:nvSpPr>
          <p:cNvPr id="4" name="Rounded Rectangle 3"/>
          <p:cNvSpPr/>
          <p:nvPr/>
        </p:nvSpPr>
        <p:spPr>
          <a:xfrm>
            <a:off x="731520" y="2286000"/>
            <a:ext cx="2070201" cy="731520"/>
          </a:xfrm>
          <a:prstGeom prst="roundRect">
            <a:avLst/>
          </a:prstGeom>
          <a:solidFill>
            <a:srgbClr val="E5EBE9"/>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86384" y="2331720"/>
            <a:ext cx="1960473" cy="640080"/>
          </a:xfrm>
          <a:prstGeom prst="rect">
            <a:avLst/>
          </a:prstGeom>
          <a:noFill/>
        </p:spPr>
        <p:txBody>
          <a:bodyPr wrap="square" anchor="ctr">
            <a:spAutoFit/>
          </a:bodyPr>
          <a:lstStyle/>
          <a:p>
            <a:pPr algn="ctr"/>
            <a:r>
              <a:rPr sz="1300" b="1">
                <a:solidFill>
                  <a:srgbClr val="1D2227"/>
                </a:solidFill>
                <a:latin typeface="Aptos"/>
              </a:rPr>
              <a:t>Type 2 diabetes</a:t>
            </a:r>
          </a:p>
        </p:txBody>
      </p:sp>
      <p:sp>
        <p:nvSpPr>
          <p:cNvPr id="6" name="TextBox 5"/>
          <p:cNvSpPr txBox="1"/>
          <p:nvPr/>
        </p:nvSpPr>
        <p:spPr>
          <a:xfrm>
            <a:off x="2783433" y="244144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7" name="Rounded Rectangle 6"/>
          <p:cNvSpPr/>
          <p:nvPr/>
        </p:nvSpPr>
        <p:spPr>
          <a:xfrm>
            <a:off x="2911449" y="2286000"/>
            <a:ext cx="2070201" cy="7315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2966313" y="2331720"/>
            <a:ext cx="1960473" cy="640080"/>
          </a:xfrm>
          <a:prstGeom prst="rect">
            <a:avLst/>
          </a:prstGeom>
          <a:noFill/>
        </p:spPr>
        <p:txBody>
          <a:bodyPr wrap="square" anchor="ctr">
            <a:spAutoFit/>
          </a:bodyPr>
          <a:lstStyle/>
          <a:p>
            <a:pPr algn="ctr"/>
            <a:r>
              <a:rPr sz="1300" b="1">
                <a:solidFill>
                  <a:srgbClr val="1D2227"/>
                </a:solidFill>
                <a:latin typeface="Aptos"/>
              </a:rPr>
              <a:t>A1C worsening</a:t>
            </a:r>
          </a:p>
        </p:txBody>
      </p:sp>
      <p:sp>
        <p:nvSpPr>
          <p:cNvPr id="9" name="TextBox 8"/>
          <p:cNvSpPr txBox="1"/>
          <p:nvPr/>
        </p:nvSpPr>
        <p:spPr>
          <a:xfrm>
            <a:off x="4963363" y="244144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10" name="Rounded Rectangle 9"/>
          <p:cNvSpPr/>
          <p:nvPr/>
        </p:nvSpPr>
        <p:spPr>
          <a:xfrm>
            <a:off x="5091379" y="2286000"/>
            <a:ext cx="2070201" cy="731520"/>
          </a:xfrm>
          <a:prstGeom prst="roundRect">
            <a:avLst/>
          </a:prstGeom>
          <a:solidFill>
            <a:srgbClr val="E5EBE9"/>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5146243" y="2331720"/>
            <a:ext cx="1960473" cy="640080"/>
          </a:xfrm>
          <a:prstGeom prst="rect">
            <a:avLst/>
          </a:prstGeom>
          <a:noFill/>
        </p:spPr>
        <p:txBody>
          <a:bodyPr wrap="square" anchor="ctr">
            <a:spAutoFit/>
          </a:bodyPr>
          <a:lstStyle/>
          <a:p>
            <a:pPr algn="ctr"/>
            <a:r>
              <a:rPr sz="1300" b="1">
                <a:solidFill>
                  <a:srgbClr val="1D2227"/>
                </a:solidFill>
                <a:latin typeface="Aptos"/>
              </a:rPr>
              <a:t>Glucose monitoring inconsistent</a:t>
            </a:r>
          </a:p>
        </p:txBody>
      </p:sp>
      <p:sp>
        <p:nvSpPr>
          <p:cNvPr id="12" name="TextBox 11"/>
          <p:cNvSpPr txBox="1"/>
          <p:nvPr/>
        </p:nvSpPr>
        <p:spPr>
          <a:xfrm>
            <a:off x="7143292" y="244144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13" name="Rounded Rectangle 12"/>
          <p:cNvSpPr/>
          <p:nvPr/>
        </p:nvSpPr>
        <p:spPr>
          <a:xfrm>
            <a:off x="7271308" y="2286000"/>
            <a:ext cx="2070201" cy="7315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26172" y="2331720"/>
            <a:ext cx="1960473" cy="640080"/>
          </a:xfrm>
          <a:prstGeom prst="rect">
            <a:avLst/>
          </a:prstGeom>
          <a:noFill/>
        </p:spPr>
        <p:txBody>
          <a:bodyPr wrap="square" anchor="ctr">
            <a:spAutoFit/>
          </a:bodyPr>
          <a:lstStyle/>
          <a:p>
            <a:pPr algn="ctr"/>
            <a:r>
              <a:rPr sz="1300" b="1">
                <a:solidFill>
                  <a:srgbClr val="1D2227"/>
                </a:solidFill>
                <a:latin typeface="Aptos"/>
              </a:rPr>
              <a:t>PCP asks why</a:t>
            </a:r>
          </a:p>
        </p:txBody>
      </p:sp>
      <p:sp>
        <p:nvSpPr>
          <p:cNvPr id="15" name="TextBox 14"/>
          <p:cNvSpPr txBox="1"/>
          <p:nvPr/>
        </p:nvSpPr>
        <p:spPr>
          <a:xfrm>
            <a:off x="9323222" y="244144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16" name="Rounded Rectangle 15"/>
          <p:cNvSpPr/>
          <p:nvPr/>
        </p:nvSpPr>
        <p:spPr>
          <a:xfrm>
            <a:off x="9451238" y="2286000"/>
            <a:ext cx="2070201" cy="731520"/>
          </a:xfrm>
          <a:prstGeom prst="roundRect">
            <a:avLst/>
          </a:prstGeom>
          <a:solidFill>
            <a:srgbClr val="E5EBE9"/>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9506102" y="2331720"/>
            <a:ext cx="1960473" cy="640080"/>
          </a:xfrm>
          <a:prstGeom prst="rect">
            <a:avLst/>
          </a:prstGeom>
          <a:noFill/>
        </p:spPr>
        <p:txBody>
          <a:bodyPr wrap="square" anchor="ctr">
            <a:spAutoFit/>
          </a:bodyPr>
          <a:lstStyle/>
          <a:p>
            <a:pPr algn="ctr"/>
            <a:r>
              <a:rPr sz="1300" b="1">
                <a:solidFill>
                  <a:srgbClr val="1D2227"/>
                </a:solidFill>
                <a:latin typeface="Aptos"/>
              </a:rPr>
              <a:t>Depression emerges</a:t>
            </a:r>
          </a:p>
        </p:txBody>
      </p:sp>
      <p:sp>
        <p:nvSpPr>
          <p:cNvPr id="18" name="TextBox 17"/>
          <p:cNvSpPr txBox="1"/>
          <p:nvPr/>
        </p:nvSpPr>
        <p:spPr>
          <a:xfrm>
            <a:off x="822960" y="4754880"/>
            <a:ext cx="10515600" cy="640080"/>
          </a:xfrm>
          <a:prstGeom prst="rect">
            <a:avLst/>
          </a:prstGeom>
          <a:noFill/>
        </p:spPr>
        <p:txBody>
          <a:bodyPr wrap="square" anchor="ctr">
            <a:spAutoFit/>
          </a:bodyPr>
          <a:lstStyle/>
          <a:p>
            <a:pPr algn="ctr"/>
            <a:r>
              <a:rPr sz="1800" b="1">
                <a:solidFill>
                  <a:srgbClr val="265B5F"/>
                </a:solidFill>
                <a:latin typeface="Aptos Display"/>
              </a:rPr>
              <a:t>This story begins a lot like Sarah's.</a:t>
            </a:r>
          </a:p>
        </p:txBody>
      </p:sp>
      <p:sp>
        <p:nvSpPr>
          <p:cNvPr id="19" name="TextBox 18"/>
          <p:cNvSpPr txBox="1"/>
          <p:nvPr/>
        </p:nvSpPr>
        <p:spPr>
          <a:xfrm>
            <a:off x="685800" y="6473952"/>
            <a:ext cx="1463040" cy="182880"/>
          </a:xfrm>
          <a:prstGeom prst="rect">
            <a:avLst/>
          </a:prstGeom>
          <a:noFill/>
        </p:spPr>
        <p:txBody>
          <a:bodyPr wrap="square" anchor="ctr">
            <a:spAutoFit/>
          </a:bodyPr>
          <a:lstStyle/>
          <a:p>
            <a:pPr algn="ctr"/>
            <a:r>
              <a:rPr sz="800" b="1">
                <a:solidFill>
                  <a:srgbClr val="265B5F"/>
                </a:solidFill>
                <a:latin typeface="Aptos"/>
              </a:rPr>
              <a:t>CLINICAL</a:t>
            </a:r>
          </a:p>
        </p:txBody>
      </p:sp>
      <p:sp>
        <p:nvSpPr>
          <p:cNvPr id="20" name="TextBox 19"/>
          <p:cNvSpPr txBox="1"/>
          <p:nvPr/>
        </p:nvSpPr>
        <p:spPr>
          <a:xfrm>
            <a:off x="2240280" y="6473952"/>
            <a:ext cx="1463040" cy="182880"/>
          </a:xfrm>
          <a:prstGeom prst="rect">
            <a:avLst/>
          </a:prstGeom>
          <a:noFill/>
        </p:spPr>
        <p:txBody>
          <a:bodyPr wrap="square" anchor="ctr">
            <a:spAutoFit/>
          </a:bodyPr>
          <a:lstStyle/>
          <a:p>
            <a:pPr algn="ctr"/>
            <a:r>
              <a:rPr sz="800" b="1">
                <a:solidFill>
                  <a:srgbClr val="AAAFB0"/>
                </a:solidFill>
                <a:latin typeface="Aptos"/>
              </a:rPr>
              <a:t>OPERATIONS</a:t>
            </a:r>
          </a:p>
        </p:txBody>
      </p:sp>
      <p:sp>
        <p:nvSpPr>
          <p:cNvPr id="21" name="TextBox 20"/>
          <p:cNvSpPr txBox="1"/>
          <p:nvPr/>
        </p:nvSpPr>
        <p:spPr>
          <a:xfrm>
            <a:off x="3794760" y="6473952"/>
            <a:ext cx="1463040" cy="182880"/>
          </a:xfrm>
          <a:prstGeom prst="rect">
            <a:avLst/>
          </a:prstGeom>
          <a:noFill/>
        </p:spPr>
        <p:txBody>
          <a:bodyPr wrap="square" anchor="ctr">
            <a:spAutoFit/>
          </a:bodyPr>
          <a:lstStyle/>
          <a:p>
            <a:pPr algn="ctr"/>
            <a:r>
              <a:rPr sz="800" b="1">
                <a:solidFill>
                  <a:srgbClr val="AAAFB0"/>
                </a:solidFill>
                <a:latin typeface="Aptos"/>
              </a:rPr>
              <a:t>FINANCE</a:t>
            </a:r>
          </a:p>
        </p:txBody>
      </p:sp>
      <p:sp>
        <p:nvSpPr>
          <p:cNvPr id="22" name="TextBox 21"/>
          <p:cNvSpPr txBox="1"/>
          <p:nvPr/>
        </p:nvSpPr>
        <p:spPr>
          <a:xfrm>
            <a:off x="5349240" y="6473952"/>
            <a:ext cx="1463040" cy="182880"/>
          </a:xfrm>
          <a:prstGeom prst="rect">
            <a:avLst/>
          </a:prstGeom>
          <a:noFill/>
        </p:spPr>
        <p:txBody>
          <a:bodyPr wrap="square" anchor="ctr">
            <a:spAutoFit/>
          </a:bodyPr>
          <a:lstStyle/>
          <a:p>
            <a:pPr algn="ctr"/>
            <a:r>
              <a:rPr sz="800" b="1">
                <a:solidFill>
                  <a:srgbClr val="AAAFB0"/>
                </a:solidFill>
                <a:latin typeface="Aptos"/>
              </a:rPr>
              <a:t>MISSION</a:t>
            </a:r>
          </a:p>
        </p:txBody>
      </p:sp>
      <p:sp>
        <p:nvSpPr>
          <p:cNvPr id="23" name="TextBox 22"/>
          <p:cNvSpPr txBox="1"/>
          <p:nvPr/>
        </p:nvSpPr>
        <p:spPr>
          <a:xfrm>
            <a:off x="9281160" y="6473952"/>
            <a:ext cx="2194560" cy="182880"/>
          </a:xfrm>
          <a:prstGeom prst="rect">
            <a:avLst/>
          </a:prstGeom>
          <a:noFill/>
        </p:spPr>
        <p:txBody>
          <a:bodyPr wrap="square" anchor="ctr">
            <a:spAutoFit/>
          </a:bodyPr>
          <a:lstStyle/>
          <a:p>
            <a:pPr algn="r"/>
            <a:r>
              <a:rPr sz="800" b="0">
                <a:solidFill>
                  <a:srgbClr val="5C6369"/>
                </a:solidFill>
                <a:latin typeface="Aptos"/>
              </a:rPr>
              <a:t>Blue Ridge Medical Center • VCHC</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8F6"/>
        </a:solidFill>
        <a:effectLst/>
      </p:bgPr>
    </p:bg>
    <p:spTree>
      <p:nvGrpSpPr>
        <p:cNvPr id="1" name=""/>
        <p:cNvGrpSpPr/>
        <p:nvPr/>
      </p:nvGrpSpPr>
      <p:grpSpPr>
        <a:xfrm>
          <a:off x="0" y="0"/>
          <a:ext cx="0" cy="0"/>
          <a:chOff x="0" y="0"/>
          <a:chExt cx="0" cy="0"/>
        </a:xfrm>
      </p:grpSpPr>
      <p:sp>
        <p:nvSpPr>
          <p:cNvPr id="2" name="TextBox 1"/>
          <p:cNvSpPr txBox="1"/>
          <p:nvPr/>
        </p:nvSpPr>
        <p:spPr>
          <a:xfrm>
            <a:off x="640080" y="594360"/>
            <a:ext cx="10972800" cy="594360"/>
          </a:xfrm>
          <a:prstGeom prst="rect">
            <a:avLst/>
          </a:prstGeom>
          <a:noFill/>
        </p:spPr>
        <p:txBody>
          <a:bodyPr wrap="square" anchor="ctr">
            <a:spAutoFit/>
          </a:bodyPr>
          <a:lstStyle/>
          <a:p>
            <a:pPr algn="l"/>
            <a:r>
              <a:rPr sz="2600" b="1">
                <a:solidFill>
                  <a:srgbClr val="1D2227"/>
                </a:solidFill>
                <a:latin typeface="Aptos Display"/>
              </a:rPr>
              <a:t>BUT THIS TIME…</a:t>
            </a:r>
          </a:p>
        </p:txBody>
      </p:sp>
      <p:sp>
        <p:nvSpPr>
          <p:cNvPr id="3" name="Rounded Rectangle 2"/>
          <p:cNvSpPr/>
          <p:nvPr/>
        </p:nvSpPr>
        <p:spPr>
          <a:xfrm>
            <a:off x="731520" y="2286000"/>
            <a:ext cx="2615184" cy="731520"/>
          </a:xfrm>
          <a:prstGeom prst="roundRect">
            <a:avLst/>
          </a:prstGeom>
          <a:solidFill>
            <a:srgbClr val="E5EBE9"/>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86384" y="2331720"/>
            <a:ext cx="2505456" cy="640080"/>
          </a:xfrm>
          <a:prstGeom prst="rect">
            <a:avLst/>
          </a:prstGeom>
          <a:noFill/>
        </p:spPr>
        <p:txBody>
          <a:bodyPr wrap="square" anchor="ctr">
            <a:spAutoFit/>
          </a:bodyPr>
          <a:lstStyle/>
          <a:p>
            <a:pPr algn="ctr"/>
            <a:r>
              <a:rPr sz="1300" b="1">
                <a:solidFill>
                  <a:srgbClr val="1D2227"/>
                </a:solidFill>
                <a:latin typeface="Aptos"/>
              </a:rPr>
              <a:t>PCP</a:t>
            </a:r>
          </a:p>
        </p:txBody>
      </p:sp>
      <p:sp>
        <p:nvSpPr>
          <p:cNvPr id="5" name="TextBox 4"/>
          <p:cNvSpPr txBox="1"/>
          <p:nvPr/>
        </p:nvSpPr>
        <p:spPr>
          <a:xfrm>
            <a:off x="3328416" y="244144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6" name="Rounded Rectangle 5"/>
          <p:cNvSpPr/>
          <p:nvPr/>
        </p:nvSpPr>
        <p:spPr>
          <a:xfrm>
            <a:off x="3456432" y="2286000"/>
            <a:ext cx="2615184" cy="7315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3511296" y="2331720"/>
            <a:ext cx="2505456" cy="640080"/>
          </a:xfrm>
          <a:prstGeom prst="rect">
            <a:avLst/>
          </a:prstGeom>
          <a:noFill/>
        </p:spPr>
        <p:txBody>
          <a:bodyPr wrap="square" anchor="ctr">
            <a:spAutoFit/>
          </a:bodyPr>
          <a:lstStyle/>
          <a:p>
            <a:pPr algn="ctr"/>
            <a:r>
              <a:rPr sz="1300" b="1">
                <a:solidFill>
                  <a:srgbClr val="1D2227"/>
                </a:solidFill>
                <a:latin typeface="Aptos"/>
              </a:rPr>
              <a:t>WARM HANDOFF</a:t>
            </a:r>
          </a:p>
        </p:txBody>
      </p:sp>
      <p:sp>
        <p:nvSpPr>
          <p:cNvPr id="8" name="TextBox 7"/>
          <p:cNvSpPr txBox="1"/>
          <p:nvPr/>
        </p:nvSpPr>
        <p:spPr>
          <a:xfrm>
            <a:off x="6053328" y="244144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9" name="Rounded Rectangle 8"/>
          <p:cNvSpPr/>
          <p:nvPr/>
        </p:nvSpPr>
        <p:spPr>
          <a:xfrm>
            <a:off x="6181344" y="2286000"/>
            <a:ext cx="2615184" cy="731520"/>
          </a:xfrm>
          <a:prstGeom prst="roundRect">
            <a:avLst/>
          </a:prstGeom>
          <a:solidFill>
            <a:srgbClr val="E5EBE9"/>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236208" y="2331720"/>
            <a:ext cx="2505456" cy="640080"/>
          </a:xfrm>
          <a:prstGeom prst="rect">
            <a:avLst/>
          </a:prstGeom>
          <a:noFill/>
        </p:spPr>
        <p:txBody>
          <a:bodyPr wrap="square" anchor="ctr">
            <a:spAutoFit/>
          </a:bodyPr>
          <a:lstStyle/>
          <a:p>
            <a:pPr algn="ctr"/>
            <a:r>
              <a:rPr sz="1300" b="1">
                <a:solidFill>
                  <a:srgbClr val="1D2227"/>
                </a:solidFill>
                <a:latin typeface="Aptos"/>
              </a:rPr>
              <a:t>CARE MANAGER</a:t>
            </a:r>
          </a:p>
        </p:txBody>
      </p:sp>
      <p:sp>
        <p:nvSpPr>
          <p:cNvPr id="11" name="TextBox 10"/>
          <p:cNvSpPr txBox="1"/>
          <p:nvPr/>
        </p:nvSpPr>
        <p:spPr>
          <a:xfrm>
            <a:off x="8778240" y="244144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12" name="Rounded Rectangle 11"/>
          <p:cNvSpPr/>
          <p:nvPr/>
        </p:nvSpPr>
        <p:spPr>
          <a:xfrm>
            <a:off x="8906256" y="2286000"/>
            <a:ext cx="2615184" cy="7315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961120" y="2331720"/>
            <a:ext cx="2505456" cy="640080"/>
          </a:xfrm>
          <a:prstGeom prst="rect">
            <a:avLst/>
          </a:prstGeom>
          <a:noFill/>
        </p:spPr>
        <p:txBody>
          <a:bodyPr wrap="square" anchor="ctr">
            <a:spAutoFit/>
          </a:bodyPr>
          <a:lstStyle/>
          <a:p>
            <a:pPr algn="ctr"/>
            <a:r>
              <a:rPr sz="1300" b="1">
                <a:solidFill>
                  <a:srgbClr val="1D2227"/>
                </a:solidFill>
                <a:latin typeface="Aptos"/>
              </a:rPr>
              <a:t>PMHNP</a:t>
            </a:r>
          </a:p>
        </p:txBody>
      </p:sp>
      <p:sp>
        <p:nvSpPr>
          <p:cNvPr id="14" name="TextBox 13"/>
          <p:cNvSpPr txBox="1"/>
          <p:nvPr/>
        </p:nvSpPr>
        <p:spPr>
          <a:xfrm>
            <a:off x="822960" y="4754880"/>
            <a:ext cx="10515600" cy="640080"/>
          </a:xfrm>
          <a:prstGeom prst="rect">
            <a:avLst/>
          </a:prstGeom>
          <a:noFill/>
        </p:spPr>
        <p:txBody>
          <a:bodyPr wrap="square" anchor="ctr">
            <a:spAutoFit/>
          </a:bodyPr>
          <a:lstStyle/>
          <a:p>
            <a:pPr algn="ctr"/>
            <a:r>
              <a:rPr sz="1800" b="1">
                <a:solidFill>
                  <a:srgbClr val="265B5F"/>
                </a:solidFill>
                <a:latin typeface="Aptos Display"/>
              </a:rPr>
              <a:t>WE DON'T JUST REFER.</a:t>
            </a:r>
          </a:p>
        </p:txBody>
      </p:sp>
      <p:sp>
        <p:nvSpPr>
          <p:cNvPr id="15" name="TextBox 14"/>
          <p:cNvSpPr txBox="1"/>
          <p:nvPr/>
        </p:nvSpPr>
        <p:spPr>
          <a:xfrm>
            <a:off x="822960" y="5486400"/>
            <a:ext cx="10515600" cy="411480"/>
          </a:xfrm>
          <a:prstGeom prst="rect">
            <a:avLst/>
          </a:prstGeom>
          <a:noFill/>
        </p:spPr>
        <p:txBody>
          <a:bodyPr wrap="square" anchor="ctr">
            <a:spAutoFit/>
          </a:bodyPr>
          <a:lstStyle/>
          <a:p>
            <a:pPr algn="ctr"/>
            <a:r>
              <a:rPr sz="1700" b="1">
                <a:solidFill>
                  <a:srgbClr val="1D2227"/>
                </a:solidFill>
                <a:latin typeface="Aptos"/>
              </a:rPr>
              <a:t>Someone owns the gap.</a:t>
            </a:r>
          </a:p>
        </p:txBody>
      </p:sp>
      <p:sp>
        <p:nvSpPr>
          <p:cNvPr id="16" name="TextBox 15"/>
          <p:cNvSpPr txBox="1"/>
          <p:nvPr/>
        </p:nvSpPr>
        <p:spPr>
          <a:xfrm>
            <a:off x="685800" y="6473952"/>
            <a:ext cx="1463040" cy="182880"/>
          </a:xfrm>
          <a:prstGeom prst="rect">
            <a:avLst/>
          </a:prstGeom>
          <a:noFill/>
        </p:spPr>
        <p:txBody>
          <a:bodyPr wrap="square" anchor="ctr">
            <a:spAutoFit/>
          </a:bodyPr>
          <a:lstStyle/>
          <a:p>
            <a:pPr algn="ctr"/>
            <a:r>
              <a:rPr sz="800" b="1">
                <a:solidFill>
                  <a:srgbClr val="AAAFB0"/>
                </a:solidFill>
                <a:latin typeface="Aptos"/>
              </a:rPr>
              <a:t>CLINICAL</a:t>
            </a:r>
          </a:p>
        </p:txBody>
      </p:sp>
      <p:sp>
        <p:nvSpPr>
          <p:cNvPr id="17" name="TextBox 16"/>
          <p:cNvSpPr txBox="1"/>
          <p:nvPr/>
        </p:nvSpPr>
        <p:spPr>
          <a:xfrm>
            <a:off x="2240280" y="6473952"/>
            <a:ext cx="1463040" cy="182880"/>
          </a:xfrm>
          <a:prstGeom prst="rect">
            <a:avLst/>
          </a:prstGeom>
          <a:noFill/>
        </p:spPr>
        <p:txBody>
          <a:bodyPr wrap="square" anchor="ctr">
            <a:spAutoFit/>
          </a:bodyPr>
          <a:lstStyle/>
          <a:p>
            <a:pPr algn="ctr"/>
            <a:r>
              <a:rPr sz="800" b="1">
                <a:solidFill>
                  <a:srgbClr val="265B5F"/>
                </a:solidFill>
                <a:latin typeface="Aptos"/>
              </a:rPr>
              <a:t>OPERATIONS</a:t>
            </a:r>
          </a:p>
        </p:txBody>
      </p:sp>
      <p:sp>
        <p:nvSpPr>
          <p:cNvPr id="18" name="TextBox 17"/>
          <p:cNvSpPr txBox="1"/>
          <p:nvPr/>
        </p:nvSpPr>
        <p:spPr>
          <a:xfrm>
            <a:off x="3794760" y="6473952"/>
            <a:ext cx="1463040" cy="182880"/>
          </a:xfrm>
          <a:prstGeom prst="rect">
            <a:avLst/>
          </a:prstGeom>
          <a:noFill/>
        </p:spPr>
        <p:txBody>
          <a:bodyPr wrap="square" anchor="ctr">
            <a:spAutoFit/>
          </a:bodyPr>
          <a:lstStyle/>
          <a:p>
            <a:pPr algn="ctr"/>
            <a:r>
              <a:rPr sz="800" b="1">
                <a:solidFill>
                  <a:srgbClr val="AAAFB0"/>
                </a:solidFill>
                <a:latin typeface="Aptos"/>
              </a:rPr>
              <a:t>FINANCE</a:t>
            </a:r>
          </a:p>
        </p:txBody>
      </p:sp>
      <p:sp>
        <p:nvSpPr>
          <p:cNvPr id="19" name="TextBox 18"/>
          <p:cNvSpPr txBox="1"/>
          <p:nvPr/>
        </p:nvSpPr>
        <p:spPr>
          <a:xfrm>
            <a:off x="5349240" y="6473952"/>
            <a:ext cx="1463040" cy="182880"/>
          </a:xfrm>
          <a:prstGeom prst="rect">
            <a:avLst/>
          </a:prstGeom>
          <a:noFill/>
        </p:spPr>
        <p:txBody>
          <a:bodyPr wrap="square" anchor="ctr">
            <a:spAutoFit/>
          </a:bodyPr>
          <a:lstStyle/>
          <a:p>
            <a:pPr algn="ctr"/>
            <a:r>
              <a:rPr sz="800" b="1">
                <a:solidFill>
                  <a:srgbClr val="AAAFB0"/>
                </a:solidFill>
                <a:latin typeface="Aptos"/>
              </a:rPr>
              <a:t>MISSION</a:t>
            </a:r>
          </a:p>
        </p:txBody>
      </p:sp>
      <p:sp>
        <p:nvSpPr>
          <p:cNvPr id="20" name="TextBox 19"/>
          <p:cNvSpPr txBox="1"/>
          <p:nvPr/>
        </p:nvSpPr>
        <p:spPr>
          <a:xfrm>
            <a:off x="9281160" y="6473952"/>
            <a:ext cx="2194560" cy="182880"/>
          </a:xfrm>
          <a:prstGeom prst="rect">
            <a:avLst/>
          </a:prstGeom>
          <a:noFill/>
        </p:spPr>
        <p:txBody>
          <a:bodyPr wrap="square" anchor="ctr">
            <a:spAutoFit/>
          </a:bodyPr>
          <a:lstStyle/>
          <a:p>
            <a:pPr algn="r"/>
            <a:r>
              <a:rPr sz="800" b="0">
                <a:solidFill>
                  <a:srgbClr val="5C6369"/>
                </a:solidFill>
                <a:latin typeface="Aptos"/>
              </a:rPr>
              <a:t>Blue Ridge Medical Center • VCHC</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8F6"/>
        </a:solidFill>
        <a:effectLst/>
      </p:bgPr>
    </p:bg>
    <p:spTree>
      <p:nvGrpSpPr>
        <p:cNvPr id="1" name=""/>
        <p:cNvGrpSpPr/>
        <p:nvPr/>
      </p:nvGrpSpPr>
      <p:grpSpPr>
        <a:xfrm>
          <a:off x="0" y="0"/>
          <a:ext cx="0" cy="0"/>
          <a:chOff x="0" y="0"/>
          <a:chExt cx="0" cy="0"/>
        </a:xfrm>
      </p:grpSpPr>
      <p:sp>
        <p:nvSpPr>
          <p:cNvPr id="2" name="TextBox 1"/>
          <p:cNvSpPr txBox="1"/>
          <p:nvPr/>
        </p:nvSpPr>
        <p:spPr>
          <a:xfrm>
            <a:off x="640080" y="594360"/>
            <a:ext cx="10972800" cy="594360"/>
          </a:xfrm>
          <a:prstGeom prst="rect">
            <a:avLst/>
          </a:prstGeom>
          <a:noFill/>
        </p:spPr>
        <p:txBody>
          <a:bodyPr wrap="square" anchor="ctr">
            <a:spAutoFit/>
          </a:bodyPr>
          <a:lstStyle/>
          <a:p>
            <a:pPr algn="l"/>
            <a:r>
              <a:rPr sz="2600" b="1">
                <a:solidFill>
                  <a:srgbClr val="1D2227"/>
                </a:solidFill>
                <a:latin typeface="Aptos Display"/>
              </a:rPr>
              <a:t>THE SPACE BETWEEN VISITS</a:t>
            </a:r>
          </a:p>
        </p:txBody>
      </p:sp>
      <p:sp>
        <p:nvSpPr>
          <p:cNvPr id="3" name="Rounded Rectangle 2"/>
          <p:cNvSpPr/>
          <p:nvPr/>
        </p:nvSpPr>
        <p:spPr>
          <a:xfrm>
            <a:off x="731520" y="2057400"/>
            <a:ext cx="1920240" cy="1097280"/>
          </a:xfrm>
          <a:prstGeom prst="roundRect">
            <a:avLst/>
          </a:prstGeom>
          <a:solidFill>
            <a:srgbClr val="15272A"/>
          </a:solidFill>
          <a:ln>
            <a:solidFill>
              <a:srgbClr val="15272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868680" y="2240280"/>
            <a:ext cx="1645920" cy="731520"/>
          </a:xfrm>
          <a:prstGeom prst="rect">
            <a:avLst/>
          </a:prstGeom>
          <a:noFill/>
        </p:spPr>
        <p:txBody>
          <a:bodyPr wrap="square" anchor="ctr">
            <a:spAutoFit/>
          </a:bodyPr>
          <a:lstStyle/>
          <a:p>
            <a:pPr algn="ctr"/>
            <a:r>
              <a:rPr sz="1600" b="1">
                <a:solidFill>
                  <a:srgbClr val="FFFFFF"/>
                </a:solidFill>
                <a:latin typeface="Aptos"/>
              </a:rPr>
              <a:t>TODAY
Primary Care</a:t>
            </a:r>
          </a:p>
        </p:txBody>
      </p:sp>
      <p:sp>
        <p:nvSpPr>
          <p:cNvPr id="5" name="Rounded Rectangle 4"/>
          <p:cNvSpPr/>
          <p:nvPr/>
        </p:nvSpPr>
        <p:spPr>
          <a:xfrm>
            <a:off x="9555480" y="2057400"/>
            <a:ext cx="1920240" cy="1097280"/>
          </a:xfrm>
          <a:prstGeom prst="roundRect">
            <a:avLst/>
          </a:prstGeom>
          <a:solidFill>
            <a:srgbClr val="15272A"/>
          </a:solidFill>
          <a:ln>
            <a:solidFill>
              <a:srgbClr val="15272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692640" y="2240280"/>
            <a:ext cx="1645920" cy="731520"/>
          </a:xfrm>
          <a:prstGeom prst="rect">
            <a:avLst/>
          </a:prstGeom>
          <a:noFill/>
        </p:spPr>
        <p:txBody>
          <a:bodyPr wrap="square" anchor="ctr">
            <a:spAutoFit/>
          </a:bodyPr>
          <a:lstStyle/>
          <a:p>
            <a:pPr algn="ctr"/>
            <a:r>
              <a:rPr sz="1600" b="1">
                <a:solidFill>
                  <a:srgbClr val="FFFFFF"/>
                </a:solidFill>
                <a:latin typeface="Aptos"/>
              </a:rPr>
              <a:t>NEXT
PMHNP</a:t>
            </a:r>
          </a:p>
        </p:txBody>
      </p:sp>
      <p:sp>
        <p:nvSpPr>
          <p:cNvPr id="7" name="Rectangle 6"/>
          <p:cNvSpPr/>
          <p:nvPr/>
        </p:nvSpPr>
        <p:spPr>
          <a:xfrm>
            <a:off x="2560320" y="2423160"/>
            <a:ext cx="7132320" cy="320040"/>
          </a:xfrm>
          <a:prstGeom prst="rect">
            <a:avLst/>
          </a:prstGeom>
          <a:solidFill>
            <a:srgbClr val="265B5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2743200" y="1417320"/>
            <a:ext cx="1965960" cy="68580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816352" y="1490472"/>
            <a:ext cx="1819656" cy="530352"/>
          </a:xfrm>
          <a:prstGeom prst="rect">
            <a:avLst/>
          </a:prstGeom>
          <a:noFill/>
        </p:spPr>
        <p:txBody>
          <a:bodyPr wrap="square" anchor="ctr">
            <a:spAutoFit/>
          </a:bodyPr>
          <a:lstStyle/>
          <a:p>
            <a:pPr algn="ctr"/>
            <a:r>
              <a:rPr sz="1100" b="1">
                <a:solidFill>
                  <a:srgbClr val="1D2227"/>
                </a:solidFill>
                <a:latin typeface="Aptos"/>
              </a:rPr>
              <a:t>Check symptoms</a:t>
            </a:r>
          </a:p>
        </p:txBody>
      </p:sp>
      <p:sp>
        <p:nvSpPr>
          <p:cNvPr id="10" name="Rounded Rectangle 9"/>
          <p:cNvSpPr/>
          <p:nvPr/>
        </p:nvSpPr>
        <p:spPr>
          <a:xfrm>
            <a:off x="4983480" y="1417320"/>
            <a:ext cx="1965960" cy="68580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5056632" y="1490472"/>
            <a:ext cx="1819656" cy="530352"/>
          </a:xfrm>
          <a:prstGeom prst="rect">
            <a:avLst/>
          </a:prstGeom>
          <a:noFill/>
        </p:spPr>
        <p:txBody>
          <a:bodyPr wrap="square" anchor="ctr">
            <a:spAutoFit/>
          </a:bodyPr>
          <a:lstStyle/>
          <a:p>
            <a:pPr algn="ctr"/>
            <a:r>
              <a:rPr sz="1100" b="1">
                <a:solidFill>
                  <a:srgbClr val="1D2227"/>
                </a:solidFill>
                <a:latin typeface="Aptos"/>
              </a:rPr>
              <a:t>Assess risk</a:t>
            </a:r>
          </a:p>
        </p:txBody>
      </p:sp>
      <p:sp>
        <p:nvSpPr>
          <p:cNvPr id="12" name="Rounded Rectangle 11"/>
          <p:cNvSpPr/>
          <p:nvPr/>
        </p:nvSpPr>
        <p:spPr>
          <a:xfrm>
            <a:off x="7223760" y="1417320"/>
            <a:ext cx="1965960" cy="68580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296912" y="1490472"/>
            <a:ext cx="1819656" cy="530352"/>
          </a:xfrm>
          <a:prstGeom prst="rect">
            <a:avLst/>
          </a:prstGeom>
          <a:noFill/>
        </p:spPr>
        <p:txBody>
          <a:bodyPr wrap="square" anchor="ctr">
            <a:spAutoFit/>
          </a:bodyPr>
          <a:lstStyle/>
          <a:p>
            <a:pPr algn="ctr"/>
            <a:r>
              <a:rPr sz="1100" b="1">
                <a:solidFill>
                  <a:srgbClr val="1D2227"/>
                </a:solidFill>
                <a:latin typeface="Aptos"/>
              </a:rPr>
              <a:t>Reinforce glucose monitoring</a:t>
            </a:r>
          </a:p>
        </p:txBody>
      </p:sp>
      <p:sp>
        <p:nvSpPr>
          <p:cNvPr id="14" name="Rounded Rectangle 13"/>
          <p:cNvSpPr/>
          <p:nvPr/>
        </p:nvSpPr>
        <p:spPr>
          <a:xfrm>
            <a:off x="2743200" y="3154680"/>
            <a:ext cx="1965960" cy="68580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2816352" y="3227832"/>
            <a:ext cx="1819656" cy="530352"/>
          </a:xfrm>
          <a:prstGeom prst="rect">
            <a:avLst/>
          </a:prstGeom>
          <a:noFill/>
        </p:spPr>
        <p:txBody>
          <a:bodyPr wrap="square" anchor="ctr">
            <a:spAutoFit/>
          </a:bodyPr>
          <a:lstStyle/>
          <a:p>
            <a:pPr algn="ctr"/>
            <a:r>
              <a:rPr sz="1100" b="1">
                <a:solidFill>
                  <a:srgbClr val="1D2227"/>
                </a:solidFill>
                <a:latin typeface="Aptos"/>
              </a:rPr>
              <a:t>Address barriers</a:t>
            </a:r>
          </a:p>
        </p:txBody>
      </p:sp>
      <p:sp>
        <p:nvSpPr>
          <p:cNvPr id="16" name="Rounded Rectangle 15"/>
          <p:cNvSpPr/>
          <p:nvPr/>
        </p:nvSpPr>
        <p:spPr>
          <a:xfrm>
            <a:off x="4983480" y="3154680"/>
            <a:ext cx="1965960" cy="68580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5056632" y="3227832"/>
            <a:ext cx="1819656" cy="530352"/>
          </a:xfrm>
          <a:prstGeom prst="rect">
            <a:avLst/>
          </a:prstGeom>
          <a:noFill/>
        </p:spPr>
        <p:txBody>
          <a:bodyPr wrap="square" anchor="ctr">
            <a:spAutoFit/>
          </a:bodyPr>
          <a:lstStyle/>
          <a:p>
            <a:pPr algn="ctr"/>
            <a:r>
              <a:rPr sz="1100" b="1">
                <a:solidFill>
                  <a:srgbClr val="1D2227"/>
                </a:solidFill>
                <a:latin typeface="Aptos"/>
              </a:rPr>
              <a:t>Remind appointment</a:t>
            </a:r>
          </a:p>
        </p:txBody>
      </p:sp>
      <p:sp>
        <p:nvSpPr>
          <p:cNvPr id="18" name="Rounded Rectangle 17"/>
          <p:cNvSpPr/>
          <p:nvPr/>
        </p:nvSpPr>
        <p:spPr>
          <a:xfrm>
            <a:off x="7223760" y="3154680"/>
            <a:ext cx="1965960" cy="68580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296912" y="3227832"/>
            <a:ext cx="1819656" cy="530352"/>
          </a:xfrm>
          <a:prstGeom prst="rect">
            <a:avLst/>
          </a:prstGeom>
          <a:noFill/>
        </p:spPr>
        <p:txBody>
          <a:bodyPr wrap="square" anchor="ctr">
            <a:spAutoFit/>
          </a:bodyPr>
          <a:lstStyle/>
          <a:p>
            <a:pPr algn="ctr"/>
            <a:r>
              <a:rPr sz="1100" b="1">
                <a:solidFill>
                  <a:srgbClr val="1D2227"/>
                </a:solidFill>
                <a:latin typeface="Aptos"/>
              </a:rPr>
              <a:t>Maintain relationship</a:t>
            </a:r>
          </a:p>
        </p:txBody>
      </p:sp>
      <p:sp>
        <p:nvSpPr>
          <p:cNvPr id="20" name="TextBox 19"/>
          <p:cNvSpPr txBox="1"/>
          <p:nvPr/>
        </p:nvSpPr>
        <p:spPr>
          <a:xfrm>
            <a:off x="822960" y="4800600"/>
            <a:ext cx="10515600" cy="640080"/>
          </a:xfrm>
          <a:prstGeom prst="rect">
            <a:avLst/>
          </a:prstGeom>
          <a:noFill/>
        </p:spPr>
        <p:txBody>
          <a:bodyPr wrap="square" anchor="ctr">
            <a:spAutoFit/>
          </a:bodyPr>
          <a:lstStyle/>
          <a:p>
            <a:pPr algn="ctr"/>
            <a:r>
              <a:rPr sz="1700" b="1">
                <a:solidFill>
                  <a:srgbClr val="265B5F"/>
                </a:solidFill>
                <a:latin typeface="Aptos Display"/>
              </a:rPr>
              <a:t>Integration also happens when the patient is not sitting in anyone's exam room.</a:t>
            </a:r>
          </a:p>
        </p:txBody>
      </p:sp>
      <p:sp>
        <p:nvSpPr>
          <p:cNvPr id="21" name="TextBox 20"/>
          <p:cNvSpPr txBox="1"/>
          <p:nvPr/>
        </p:nvSpPr>
        <p:spPr>
          <a:xfrm>
            <a:off x="685800" y="6473952"/>
            <a:ext cx="1463040" cy="182880"/>
          </a:xfrm>
          <a:prstGeom prst="rect">
            <a:avLst/>
          </a:prstGeom>
          <a:noFill/>
        </p:spPr>
        <p:txBody>
          <a:bodyPr wrap="square" anchor="ctr">
            <a:spAutoFit/>
          </a:bodyPr>
          <a:lstStyle/>
          <a:p>
            <a:pPr algn="ctr"/>
            <a:r>
              <a:rPr sz="800" b="1">
                <a:solidFill>
                  <a:srgbClr val="AAAFB0"/>
                </a:solidFill>
                <a:latin typeface="Aptos"/>
              </a:rPr>
              <a:t>CLINICAL</a:t>
            </a:r>
          </a:p>
        </p:txBody>
      </p:sp>
      <p:sp>
        <p:nvSpPr>
          <p:cNvPr id="22" name="TextBox 21"/>
          <p:cNvSpPr txBox="1"/>
          <p:nvPr/>
        </p:nvSpPr>
        <p:spPr>
          <a:xfrm>
            <a:off x="2240280" y="6473952"/>
            <a:ext cx="1463040" cy="182880"/>
          </a:xfrm>
          <a:prstGeom prst="rect">
            <a:avLst/>
          </a:prstGeom>
          <a:noFill/>
        </p:spPr>
        <p:txBody>
          <a:bodyPr wrap="square" anchor="ctr">
            <a:spAutoFit/>
          </a:bodyPr>
          <a:lstStyle/>
          <a:p>
            <a:pPr algn="ctr"/>
            <a:r>
              <a:rPr sz="800" b="1">
                <a:solidFill>
                  <a:srgbClr val="265B5F"/>
                </a:solidFill>
                <a:latin typeface="Aptos"/>
              </a:rPr>
              <a:t>OPERATIONS</a:t>
            </a:r>
          </a:p>
        </p:txBody>
      </p:sp>
      <p:sp>
        <p:nvSpPr>
          <p:cNvPr id="23" name="TextBox 22"/>
          <p:cNvSpPr txBox="1"/>
          <p:nvPr/>
        </p:nvSpPr>
        <p:spPr>
          <a:xfrm>
            <a:off x="3794760" y="6473952"/>
            <a:ext cx="1463040" cy="182880"/>
          </a:xfrm>
          <a:prstGeom prst="rect">
            <a:avLst/>
          </a:prstGeom>
          <a:noFill/>
        </p:spPr>
        <p:txBody>
          <a:bodyPr wrap="square" anchor="ctr">
            <a:spAutoFit/>
          </a:bodyPr>
          <a:lstStyle/>
          <a:p>
            <a:pPr algn="ctr"/>
            <a:r>
              <a:rPr sz="800" b="1">
                <a:solidFill>
                  <a:srgbClr val="AAAFB0"/>
                </a:solidFill>
                <a:latin typeface="Aptos"/>
              </a:rPr>
              <a:t>FINANCE</a:t>
            </a:r>
          </a:p>
        </p:txBody>
      </p:sp>
      <p:sp>
        <p:nvSpPr>
          <p:cNvPr id="24" name="TextBox 23"/>
          <p:cNvSpPr txBox="1"/>
          <p:nvPr/>
        </p:nvSpPr>
        <p:spPr>
          <a:xfrm>
            <a:off x="5349240" y="6473952"/>
            <a:ext cx="1463040" cy="182880"/>
          </a:xfrm>
          <a:prstGeom prst="rect">
            <a:avLst/>
          </a:prstGeom>
          <a:noFill/>
        </p:spPr>
        <p:txBody>
          <a:bodyPr wrap="square" anchor="ctr">
            <a:spAutoFit/>
          </a:bodyPr>
          <a:lstStyle/>
          <a:p>
            <a:pPr algn="ctr"/>
            <a:r>
              <a:rPr sz="800" b="1">
                <a:solidFill>
                  <a:srgbClr val="AAAFB0"/>
                </a:solidFill>
                <a:latin typeface="Aptos"/>
              </a:rPr>
              <a:t>MISSION</a:t>
            </a:r>
          </a:p>
        </p:txBody>
      </p:sp>
      <p:sp>
        <p:nvSpPr>
          <p:cNvPr id="25" name="TextBox 24"/>
          <p:cNvSpPr txBox="1"/>
          <p:nvPr/>
        </p:nvSpPr>
        <p:spPr>
          <a:xfrm>
            <a:off x="9281160" y="6473952"/>
            <a:ext cx="2194560" cy="182880"/>
          </a:xfrm>
          <a:prstGeom prst="rect">
            <a:avLst/>
          </a:prstGeom>
          <a:noFill/>
        </p:spPr>
        <p:txBody>
          <a:bodyPr wrap="square" anchor="ctr">
            <a:spAutoFit/>
          </a:bodyPr>
          <a:lstStyle/>
          <a:p>
            <a:pPr algn="r"/>
            <a:r>
              <a:rPr sz="800" b="0">
                <a:solidFill>
                  <a:srgbClr val="5C6369"/>
                </a:solidFill>
                <a:latin typeface="Aptos"/>
              </a:rPr>
              <a:t>Blue Ridge Medical Center • VCHC</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8F6"/>
        </a:solidFill>
        <a:effectLst/>
      </p:bgPr>
    </p:bg>
    <p:spTree>
      <p:nvGrpSpPr>
        <p:cNvPr id="1" name=""/>
        <p:cNvGrpSpPr/>
        <p:nvPr/>
      </p:nvGrpSpPr>
      <p:grpSpPr>
        <a:xfrm>
          <a:off x="0" y="0"/>
          <a:ext cx="0" cy="0"/>
          <a:chOff x="0" y="0"/>
          <a:chExt cx="0" cy="0"/>
        </a:xfrm>
      </p:grpSpPr>
      <p:sp>
        <p:nvSpPr>
          <p:cNvPr id="2" name="TextBox 1"/>
          <p:cNvSpPr txBox="1"/>
          <p:nvPr/>
        </p:nvSpPr>
        <p:spPr>
          <a:xfrm>
            <a:off x="731520" y="1143000"/>
            <a:ext cx="10698480" cy="1188720"/>
          </a:xfrm>
          <a:prstGeom prst="rect">
            <a:avLst/>
          </a:prstGeom>
          <a:noFill/>
        </p:spPr>
        <p:txBody>
          <a:bodyPr wrap="square" anchor="ctr">
            <a:spAutoFit/>
          </a:bodyPr>
          <a:lstStyle/>
          <a:p>
            <a:pPr algn="ctr"/>
            <a:r>
              <a:rPr sz="3800" b="1">
                <a:solidFill>
                  <a:srgbClr val="1D2227"/>
                </a:solidFill>
                <a:latin typeface="Aptos Display"/>
              </a:rPr>
              <a:t>“EAT HEALTHIER.”</a:t>
            </a:r>
          </a:p>
        </p:txBody>
      </p:sp>
      <p:sp>
        <p:nvSpPr>
          <p:cNvPr id="3" name="TextBox 2"/>
          <p:cNvSpPr txBox="1"/>
          <p:nvPr/>
        </p:nvSpPr>
        <p:spPr>
          <a:xfrm>
            <a:off x="5577840" y="2514600"/>
            <a:ext cx="914400" cy="548640"/>
          </a:xfrm>
          <a:prstGeom prst="rect">
            <a:avLst/>
          </a:prstGeom>
          <a:noFill/>
        </p:spPr>
        <p:txBody>
          <a:bodyPr wrap="square" anchor="ctr">
            <a:spAutoFit/>
          </a:bodyPr>
          <a:lstStyle/>
          <a:p>
            <a:pPr algn="ctr"/>
            <a:r>
              <a:rPr sz="2800" b="1">
                <a:solidFill>
                  <a:srgbClr val="265B5F"/>
                </a:solidFill>
                <a:latin typeface="Aptos"/>
              </a:rPr>
              <a:t>↓</a:t>
            </a:r>
          </a:p>
        </p:txBody>
      </p:sp>
      <p:sp>
        <p:nvSpPr>
          <p:cNvPr id="4" name="TextBox 3"/>
          <p:cNvSpPr txBox="1"/>
          <p:nvPr/>
        </p:nvSpPr>
        <p:spPr>
          <a:xfrm>
            <a:off x="731520" y="3246120"/>
            <a:ext cx="10698480" cy="1188720"/>
          </a:xfrm>
          <a:prstGeom prst="rect">
            <a:avLst/>
          </a:prstGeom>
          <a:noFill/>
        </p:spPr>
        <p:txBody>
          <a:bodyPr wrap="square" anchor="ctr">
            <a:spAutoFit/>
          </a:bodyPr>
          <a:lstStyle/>
          <a:p>
            <a:pPr algn="ctr"/>
            <a:r>
              <a:rPr sz="3400" b="1">
                <a:solidFill>
                  <a:srgbClr val="265B5F"/>
                </a:solidFill>
                <a:latin typeface="Aptos Display"/>
              </a:rPr>
              <a:t>“CAN YOU ACCESS HEALTHIER FOOD?”</a:t>
            </a:r>
          </a:p>
        </p:txBody>
      </p:sp>
      <p:sp>
        <p:nvSpPr>
          <p:cNvPr id="5" name="TextBox 4"/>
          <p:cNvSpPr txBox="1"/>
          <p:nvPr/>
        </p:nvSpPr>
        <p:spPr>
          <a:xfrm>
            <a:off x="1371600" y="4892040"/>
            <a:ext cx="9418320" cy="548640"/>
          </a:xfrm>
          <a:prstGeom prst="rect">
            <a:avLst/>
          </a:prstGeom>
          <a:noFill/>
        </p:spPr>
        <p:txBody>
          <a:bodyPr wrap="square" anchor="ctr">
            <a:spAutoFit/>
          </a:bodyPr>
          <a:lstStyle/>
          <a:p>
            <a:pPr algn="ctr"/>
            <a:r>
              <a:rPr sz="1700" b="0">
                <a:solidFill>
                  <a:srgbClr val="5C6369"/>
                </a:solidFill>
                <a:latin typeface="Aptos"/>
              </a:rPr>
              <a:t>Behavioral health reveals a barrier directly affecting medical care.</a:t>
            </a:r>
          </a:p>
        </p:txBody>
      </p:sp>
      <p:sp>
        <p:nvSpPr>
          <p:cNvPr id="6" name="TextBox 5"/>
          <p:cNvSpPr txBox="1"/>
          <p:nvPr/>
        </p:nvSpPr>
        <p:spPr>
          <a:xfrm>
            <a:off x="685800" y="6473952"/>
            <a:ext cx="1463040" cy="182880"/>
          </a:xfrm>
          <a:prstGeom prst="rect">
            <a:avLst/>
          </a:prstGeom>
          <a:noFill/>
        </p:spPr>
        <p:txBody>
          <a:bodyPr wrap="square" anchor="ctr">
            <a:spAutoFit/>
          </a:bodyPr>
          <a:lstStyle/>
          <a:p>
            <a:pPr algn="ctr"/>
            <a:r>
              <a:rPr sz="800" b="1">
                <a:solidFill>
                  <a:srgbClr val="265B5F"/>
                </a:solidFill>
                <a:latin typeface="Aptos"/>
              </a:rPr>
              <a:t>CLINICAL</a:t>
            </a:r>
          </a:p>
        </p:txBody>
      </p:sp>
      <p:sp>
        <p:nvSpPr>
          <p:cNvPr id="7" name="TextBox 6"/>
          <p:cNvSpPr txBox="1"/>
          <p:nvPr/>
        </p:nvSpPr>
        <p:spPr>
          <a:xfrm>
            <a:off x="2240280" y="6473952"/>
            <a:ext cx="1463040" cy="182880"/>
          </a:xfrm>
          <a:prstGeom prst="rect">
            <a:avLst/>
          </a:prstGeom>
          <a:noFill/>
        </p:spPr>
        <p:txBody>
          <a:bodyPr wrap="square" anchor="ctr">
            <a:spAutoFit/>
          </a:bodyPr>
          <a:lstStyle/>
          <a:p>
            <a:pPr algn="ctr"/>
            <a:r>
              <a:rPr sz="800" b="1">
                <a:solidFill>
                  <a:srgbClr val="AAAFB0"/>
                </a:solidFill>
                <a:latin typeface="Aptos"/>
              </a:rPr>
              <a:t>OPERATIONS</a:t>
            </a:r>
          </a:p>
        </p:txBody>
      </p:sp>
      <p:sp>
        <p:nvSpPr>
          <p:cNvPr id="8" name="TextBox 7"/>
          <p:cNvSpPr txBox="1"/>
          <p:nvPr/>
        </p:nvSpPr>
        <p:spPr>
          <a:xfrm>
            <a:off x="3794760" y="6473952"/>
            <a:ext cx="1463040" cy="182880"/>
          </a:xfrm>
          <a:prstGeom prst="rect">
            <a:avLst/>
          </a:prstGeom>
          <a:noFill/>
        </p:spPr>
        <p:txBody>
          <a:bodyPr wrap="square" anchor="ctr">
            <a:spAutoFit/>
          </a:bodyPr>
          <a:lstStyle/>
          <a:p>
            <a:pPr algn="ctr"/>
            <a:r>
              <a:rPr sz="800" b="1">
                <a:solidFill>
                  <a:srgbClr val="AAAFB0"/>
                </a:solidFill>
                <a:latin typeface="Aptos"/>
              </a:rPr>
              <a:t>FINANCE</a:t>
            </a:r>
          </a:p>
        </p:txBody>
      </p:sp>
      <p:sp>
        <p:nvSpPr>
          <p:cNvPr id="9" name="TextBox 8"/>
          <p:cNvSpPr txBox="1"/>
          <p:nvPr/>
        </p:nvSpPr>
        <p:spPr>
          <a:xfrm>
            <a:off x="5349240" y="6473952"/>
            <a:ext cx="1463040" cy="182880"/>
          </a:xfrm>
          <a:prstGeom prst="rect">
            <a:avLst/>
          </a:prstGeom>
          <a:noFill/>
        </p:spPr>
        <p:txBody>
          <a:bodyPr wrap="square" anchor="ctr">
            <a:spAutoFit/>
          </a:bodyPr>
          <a:lstStyle/>
          <a:p>
            <a:pPr algn="ctr"/>
            <a:r>
              <a:rPr sz="800" b="1">
                <a:solidFill>
                  <a:srgbClr val="265B5F"/>
                </a:solidFill>
                <a:latin typeface="Aptos"/>
              </a:rPr>
              <a:t>MISSION</a:t>
            </a:r>
          </a:p>
        </p:txBody>
      </p:sp>
      <p:sp>
        <p:nvSpPr>
          <p:cNvPr id="10" name="TextBox 9"/>
          <p:cNvSpPr txBox="1"/>
          <p:nvPr/>
        </p:nvSpPr>
        <p:spPr>
          <a:xfrm>
            <a:off x="9281160" y="6473952"/>
            <a:ext cx="2194560" cy="182880"/>
          </a:xfrm>
          <a:prstGeom prst="rect">
            <a:avLst/>
          </a:prstGeom>
          <a:noFill/>
        </p:spPr>
        <p:txBody>
          <a:bodyPr wrap="square" anchor="ctr">
            <a:spAutoFit/>
          </a:bodyPr>
          <a:lstStyle/>
          <a:p>
            <a:pPr algn="r"/>
            <a:r>
              <a:rPr sz="800" b="0">
                <a:solidFill>
                  <a:srgbClr val="5C6369"/>
                </a:solidFill>
                <a:latin typeface="Aptos"/>
              </a:rPr>
              <a:t>Blue Ridge Medical Center • VCHC</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8F6"/>
        </a:solidFill>
        <a:effectLst/>
      </p:bgPr>
    </p:bg>
    <p:spTree>
      <p:nvGrpSpPr>
        <p:cNvPr id="1" name=""/>
        <p:cNvGrpSpPr/>
        <p:nvPr/>
      </p:nvGrpSpPr>
      <p:grpSpPr>
        <a:xfrm>
          <a:off x="0" y="0"/>
          <a:ext cx="0" cy="0"/>
          <a:chOff x="0" y="0"/>
          <a:chExt cx="0" cy="0"/>
        </a:xfrm>
      </p:grpSpPr>
      <p:sp>
        <p:nvSpPr>
          <p:cNvPr id="2" name="TextBox 1"/>
          <p:cNvSpPr txBox="1"/>
          <p:nvPr/>
        </p:nvSpPr>
        <p:spPr>
          <a:xfrm>
            <a:off x="640080" y="594360"/>
            <a:ext cx="10972800" cy="594360"/>
          </a:xfrm>
          <a:prstGeom prst="rect">
            <a:avLst/>
          </a:prstGeom>
          <a:noFill/>
        </p:spPr>
        <p:txBody>
          <a:bodyPr wrap="square" anchor="ctr">
            <a:spAutoFit/>
          </a:bodyPr>
          <a:lstStyle/>
          <a:p>
            <a:pPr algn="l"/>
            <a:r>
              <a:rPr sz="2600" b="1">
                <a:solidFill>
                  <a:srgbClr val="1D2227"/>
                </a:solidFill>
                <a:latin typeface="Aptos Display"/>
              </a:rPr>
              <a:t>SARAH vs. CINDY</a:t>
            </a:r>
          </a:p>
        </p:txBody>
      </p:sp>
      <p:sp>
        <p:nvSpPr>
          <p:cNvPr id="3" name="Rounded Rectangle 2"/>
          <p:cNvSpPr/>
          <p:nvPr/>
        </p:nvSpPr>
        <p:spPr>
          <a:xfrm>
            <a:off x="731520" y="1645920"/>
            <a:ext cx="5257800" cy="3200400"/>
          </a:xfrm>
          <a:prstGeom prst="roundRect">
            <a:avLst/>
          </a:prstGeom>
          <a:solidFill>
            <a:srgbClr val="FFFFFF"/>
          </a:solidFill>
          <a:ln>
            <a:solidFill>
              <a:srgbClr val="96969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217920" y="1645920"/>
            <a:ext cx="5257800" cy="320040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05840" y="2148840"/>
            <a:ext cx="4709160" cy="1828800"/>
          </a:xfrm>
          <a:prstGeom prst="rect">
            <a:avLst/>
          </a:prstGeom>
          <a:noFill/>
        </p:spPr>
        <p:txBody>
          <a:bodyPr wrap="square" anchor="ctr">
            <a:spAutoFit/>
          </a:bodyPr>
          <a:lstStyle/>
          <a:p>
            <a:pPr algn="ctr"/>
            <a:r>
              <a:rPr sz="2200" b="1">
                <a:solidFill>
                  <a:srgbClr val="1D2227"/>
                </a:solidFill>
                <a:latin typeface="Aptos Display"/>
              </a:rPr>
              <a:t>SARAH
IDENTIFY → REFER → ?</a:t>
            </a:r>
          </a:p>
        </p:txBody>
      </p:sp>
      <p:sp>
        <p:nvSpPr>
          <p:cNvPr id="6" name="TextBox 5"/>
          <p:cNvSpPr txBox="1"/>
          <p:nvPr/>
        </p:nvSpPr>
        <p:spPr>
          <a:xfrm>
            <a:off x="6492240" y="2148840"/>
            <a:ext cx="4709160" cy="1828800"/>
          </a:xfrm>
          <a:prstGeom prst="rect">
            <a:avLst/>
          </a:prstGeom>
          <a:noFill/>
        </p:spPr>
        <p:txBody>
          <a:bodyPr wrap="square" anchor="ctr">
            <a:spAutoFit/>
          </a:bodyPr>
          <a:lstStyle/>
          <a:p>
            <a:pPr algn="ctr"/>
            <a:r>
              <a:rPr sz="2000" b="1">
                <a:solidFill>
                  <a:srgbClr val="265B5F"/>
                </a:solidFill>
                <a:latin typeface="Aptos Display"/>
              </a:rPr>
              <a:t>CINDY
IDENTIFY → CONNECT → BRIDGE → TREAT → FOLLOW</a:t>
            </a:r>
          </a:p>
        </p:txBody>
      </p:sp>
      <p:sp>
        <p:nvSpPr>
          <p:cNvPr id="7" name="TextBox 6"/>
          <p:cNvSpPr txBox="1"/>
          <p:nvPr/>
        </p:nvSpPr>
        <p:spPr>
          <a:xfrm>
            <a:off x="822960" y="5074920"/>
            <a:ext cx="10515600" cy="640080"/>
          </a:xfrm>
          <a:prstGeom prst="rect">
            <a:avLst/>
          </a:prstGeom>
          <a:noFill/>
        </p:spPr>
        <p:txBody>
          <a:bodyPr wrap="square" anchor="ctr">
            <a:spAutoFit/>
          </a:bodyPr>
          <a:lstStyle/>
          <a:p>
            <a:pPr algn="ctr"/>
            <a:r>
              <a:rPr sz="2000" b="1">
                <a:solidFill>
                  <a:srgbClr val="265B5F"/>
                </a:solidFill>
                <a:latin typeface="Aptos Display"/>
              </a:rPr>
              <a:t>Sarah received a referral.  Cindy received a connection.</a:t>
            </a:r>
          </a:p>
        </p:txBody>
      </p:sp>
      <p:sp>
        <p:nvSpPr>
          <p:cNvPr id="8" name="TextBox 7"/>
          <p:cNvSpPr txBox="1"/>
          <p:nvPr/>
        </p:nvSpPr>
        <p:spPr>
          <a:xfrm>
            <a:off x="685800" y="6473952"/>
            <a:ext cx="1463040" cy="182880"/>
          </a:xfrm>
          <a:prstGeom prst="rect">
            <a:avLst/>
          </a:prstGeom>
          <a:noFill/>
        </p:spPr>
        <p:txBody>
          <a:bodyPr wrap="square" anchor="ctr">
            <a:spAutoFit/>
          </a:bodyPr>
          <a:lstStyle/>
          <a:p>
            <a:pPr algn="ctr"/>
            <a:r>
              <a:rPr sz="800" b="1">
                <a:solidFill>
                  <a:srgbClr val="265B5F"/>
                </a:solidFill>
                <a:latin typeface="Aptos"/>
              </a:rPr>
              <a:t>CLINICAL</a:t>
            </a:r>
          </a:p>
        </p:txBody>
      </p:sp>
      <p:sp>
        <p:nvSpPr>
          <p:cNvPr id="9" name="TextBox 8"/>
          <p:cNvSpPr txBox="1"/>
          <p:nvPr/>
        </p:nvSpPr>
        <p:spPr>
          <a:xfrm>
            <a:off x="2240280" y="6473952"/>
            <a:ext cx="1463040" cy="182880"/>
          </a:xfrm>
          <a:prstGeom prst="rect">
            <a:avLst/>
          </a:prstGeom>
          <a:noFill/>
        </p:spPr>
        <p:txBody>
          <a:bodyPr wrap="square" anchor="ctr">
            <a:spAutoFit/>
          </a:bodyPr>
          <a:lstStyle/>
          <a:p>
            <a:pPr algn="ctr"/>
            <a:r>
              <a:rPr sz="800" b="1">
                <a:solidFill>
                  <a:srgbClr val="265B5F"/>
                </a:solidFill>
                <a:latin typeface="Aptos"/>
              </a:rPr>
              <a:t>OPERATIONS</a:t>
            </a:r>
          </a:p>
        </p:txBody>
      </p:sp>
      <p:sp>
        <p:nvSpPr>
          <p:cNvPr id="10" name="TextBox 9"/>
          <p:cNvSpPr txBox="1"/>
          <p:nvPr/>
        </p:nvSpPr>
        <p:spPr>
          <a:xfrm>
            <a:off x="3794760" y="6473952"/>
            <a:ext cx="1463040" cy="182880"/>
          </a:xfrm>
          <a:prstGeom prst="rect">
            <a:avLst/>
          </a:prstGeom>
          <a:noFill/>
        </p:spPr>
        <p:txBody>
          <a:bodyPr wrap="square" anchor="ctr">
            <a:spAutoFit/>
          </a:bodyPr>
          <a:lstStyle/>
          <a:p>
            <a:pPr algn="ctr"/>
            <a:r>
              <a:rPr sz="800" b="1">
                <a:solidFill>
                  <a:srgbClr val="AAAFB0"/>
                </a:solidFill>
                <a:latin typeface="Aptos"/>
              </a:rPr>
              <a:t>FINANCE</a:t>
            </a:r>
          </a:p>
        </p:txBody>
      </p:sp>
      <p:sp>
        <p:nvSpPr>
          <p:cNvPr id="11" name="TextBox 10"/>
          <p:cNvSpPr txBox="1"/>
          <p:nvPr/>
        </p:nvSpPr>
        <p:spPr>
          <a:xfrm>
            <a:off x="5349240" y="6473952"/>
            <a:ext cx="1463040" cy="182880"/>
          </a:xfrm>
          <a:prstGeom prst="rect">
            <a:avLst/>
          </a:prstGeom>
          <a:noFill/>
        </p:spPr>
        <p:txBody>
          <a:bodyPr wrap="square" anchor="ctr">
            <a:spAutoFit/>
          </a:bodyPr>
          <a:lstStyle/>
          <a:p>
            <a:pPr algn="ctr"/>
            <a:r>
              <a:rPr sz="800" b="1">
                <a:solidFill>
                  <a:srgbClr val="265B5F"/>
                </a:solidFill>
                <a:latin typeface="Aptos"/>
              </a:rPr>
              <a:t>MISSION</a:t>
            </a:r>
          </a:p>
        </p:txBody>
      </p:sp>
      <p:sp>
        <p:nvSpPr>
          <p:cNvPr id="12" name="TextBox 11"/>
          <p:cNvSpPr txBox="1"/>
          <p:nvPr/>
        </p:nvSpPr>
        <p:spPr>
          <a:xfrm>
            <a:off x="9281160" y="6473952"/>
            <a:ext cx="2194560" cy="182880"/>
          </a:xfrm>
          <a:prstGeom prst="rect">
            <a:avLst/>
          </a:prstGeom>
          <a:noFill/>
        </p:spPr>
        <p:txBody>
          <a:bodyPr wrap="square" anchor="ctr">
            <a:spAutoFit/>
          </a:bodyPr>
          <a:lstStyle/>
          <a:p>
            <a:pPr algn="r"/>
            <a:r>
              <a:rPr sz="800" b="0">
                <a:solidFill>
                  <a:srgbClr val="5C6369"/>
                </a:solidFill>
                <a:latin typeface="Aptos"/>
              </a:rPr>
              <a:t>Blue Ridge Medical Center • VCHC</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8F6"/>
        </a:solidFill>
        <a:effectLst/>
      </p:bgPr>
    </p:bg>
    <p:spTree>
      <p:nvGrpSpPr>
        <p:cNvPr id="1" name=""/>
        <p:cNvGrpSpPr/>
        <p:nvPr/>
      </p:nvGrpSpPr>
      <p:grpSpPr>
        <a:xfrm>
          <a:off x="0" y="0"/>
          <a:ext cx="0" cy="0"/>
          <a:chOff x="0" y="0"/>
          <a:chExt cx="0" cy="0"/>
        </a:xfrm>
      </p:grpSpPr>
      <p:sp>
        <p:nvSpPr>
          <p:cNvPr id="2" name="TextBox 1"/>
          <p:cNvSpPr txBox="1"/>
          <p:nvPr/>
        </p:nvSpPr>
        <p:spPr>
          <a:xfrm>
            <a:off x="640080" y="320040"/>
            <a:ext cx="10972800" cy="274320"/>
          </a:xfrm>
          <a:prstGeom prst="rect">
            <a:avLst/>
          </a:prstGeom>
          <a:noFill/>
        </p:spPr>
        <p:txBody>
          <a:bodyPr wrap="square" anchor="ctr">
            <a:spAutoFit/>
          </a:bodyPr>
          <a:lstStyle/>
          <a:p>
            <a:pPr algn="l"/>
            <a:r>
              <a:rPr sz="1000" b="1">
                <a:solidFill>
                  <a:srgbClr val="265B5F"/>
                </a:solidFill>
                <a:latin typeface="Aptos"/>
              </a:rPr>
              <a:t>PATIENT STORY 3 • TRANSFORMATION</a:t>
            </a:r>
          </a:p>
        </p:txBody>
      </p:sp>
      <p:sp>
        <p:nvSpPr>
          <p:cNvPr id="3" name="TextBox 2"/>
          <p:cNvSpPr txBox="1"/>
          <p:nvPr/>
        </p:nvSpPr>
        <p:spPr>
          <a:xfrm>
            <a:off x="640080" y="594360"/>
            <a:ext cx="10972800" cy="594360"/>
          </a:xfrm>
          <a:prstGeom prst="rect">
            <a:avLst/>
          </a:prstGeom>
          <a:noFill/>
        </p:spPr>
        <p:txBody>
          <a:bodyPr wrap="square" anchor="ctr">
            <a:spAutoFit/>
          </a:bodyPr>
          <a:lstStyle/>
          <a:p>
            <a:pPr algn="l"/>
            <a:r>
              <a:rPr sz="2600" b="1">
                <a:solidFill>
                  <a:srgbClr val="1D2227"/>
                </a:solidFill>
                <a:latin typeface="Aptos Display"/>
              </a:rPr>
              <a:t>MEET CRYSTAL</a:t>
            </a:r>
          </a:p>
        </p:txBody>
      </p:sp>
      <p:sp>
        <p:nvSpPr>
          <p:cNvPr id="4" name="Rounded Rectangle 3"/>
          <p:cNvSpPr/>
          <p:nvPr/>
        </p:nvSpPr>
        <p:spPr>
          <a:xfrm>
            <a:off x="731520" y="1600200"/>
            <a:ext cx="2651760" cy="9601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41248" y="1737360"/>
            <a:ext cx="2432304" cy="640080"/>
          </a:xfrm>
          <a:prstGeom prst="rect">
            <a:avLst/>
          </a:prstGeom>
          <a:noFill/>
        </p:spPr>
        <p:txBody>
          <a:bodyPr wrap="square" anchor="ctr">
            <a:spAutoFit/>
          </a:bodyPr>
          <a:lstStyle/>
          <a:p>
            <a:pPr algn="ctr"/>
            <a:r>
              <a:rPr sz="1500" b="1">
                <a:solidFill>
                  <a:srgbClr val="1D2227"/>
                </a:solidFill>
                <a:latin typeface="Aptos"/>
              </a:rPr>
              <a:t>Experiencing homelessness</a:t>
            </a:r>
          </a:p>
        </p:txBody>
      </p:sp>
      <p:sp>
        <p:nvSpPr>
          <p:cNvPr id="6" name="Rounded Rectangle 5"/>
          <p:cNvSpPr/>
          <p:nvPr/>
        </p:nvSpPr>
        <p:spPr>
          <a:xfrm>
            <a:off x="3566160" y="1600200"/>
            <a:ext cx="2651760" cy="9601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3675888" y="1737360"/>
            <a:ext cx="2432304" cy="640080"/>
          </a:xfrm>
          <a:prstGeom prst="rect">
            <a:avLst/>
          </a:prstGeom>
          <a:noFill/>
        </p:spPr>
        <p:txBody>
          <a:bodyPr wrap="square" anchor="ctr">
            <a:spAutoFit/>
          </a:bodyPr>
          <a:lstStyle/>
          <a:p>
            <a:pPr algn="ctr"/>
            <a:r>
              <a:rPr sz="1500" b="1">
                <a:solidFill>
                  <a:srgbClr val="1D2227"/>
                </a:solidFill>
                <a:latin typeface="Aptos"/>
              </a:rPr>
              <a:t>Substance use disorder</a:t>
            </a:r>
          </a:p>
        </p:txBody>
      </p:sp>
      <p:sp>
        <p:nvSpPr>
          <p:cNvPr id="8" name="Rounded Rectangle 7"/>
          <p:cNvSpPr/>
          <p:nvPr/>
        </p:nvSpPr>
        <p:spPr>
          <a:xfrm>
            <a:off x="6400800" y="1600200"/>
            <a:ext cx="2651760" cy="9601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510528" y="1737360"/>
            <a:ext cx="2432304" cy="640080"/>
          </a:xfrm>
          <a:prstGeom prst="rect">
            <a:avLst/>
          </a:prstGeom>
          <a:noFill/>
        </p:spPr>
        <p:txBody>
          <a:bodyPr wrap="square" anchor="ctr">
            <a:spAutoFit/>
          </a:bodyPr>
          <a:lstStyle/>
          <a:p>
            <a:pPr algn="ctr"/>
            <a:r>
              <a:rPr sz="1500" b="1">
                <a:solidFill>
                  <a:srgbClr val="1D2227"/>
                </a:solidFill>
                <a:latin typeface="Aptos"/>
              </a:rPr>
              <a:t>Psychiatric instability</a:t>
            </a:r>
          </a:p>
        </p:txBody>
      </p:sp>
      <p:sp>
        <p:nvSpPr>
          <p:cNvPr id="10" name="Rounded Rectangle 9"/>
          <p:cNvSpPr/>
          <p:nvPr/>
        </p:nvSpPr>
        <p:spPr>
          <a:xfrm>
            <a:off x="9235440" y="1600200"/>
            <a:ext cx="2651760" cy="9601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345167" y="1737360"/>
            <a:ext cx="2432304" cy="640080"/>
          </a:xfrm>
          <a:prstGeom prst="rect">
            <a:avLst/>
          </a:prstGeom>
          <a:noFill/>
        </p:spPr>
        <p:txBody>
          <a:bodyPr wrap="square" anchor="ctr">
            <a:spAutoFit/>
          </a:bodyPr>
          <a:lstStyle/>
          <a:p>
            <a:pPr algn="ctr"/>
            <a:r>
              <a:rPr sz="1500" b="1">
                <a:solidFill>
                  <a:srgbClr val="1D2227"/>
                </a:solidFill>
                <a:latin typeface="Aptos"/>
              </a:rPr>
              <a:t>Sporadic urgent care</a:t>
            </a:r>
          </a:p>
        </p:txBody>
      </p:sp>
      <p:sp>
        <p:nvSpPr>
          <p:cNvPr id="12" name="TextBox 11"/>
          <p:cNvSpPr txBox="1"/>
          <p:nvPr/>
        </p:nvSpPr>
        <p:spPr>
          <a:xfrm>
            <a:off x="731520" y="3246120"/>
            <a:ext cx="10698480" cy="914400"/>
          </a:xfrm>
          <a:prstGeom prst="rect">
            <a:avLst/>
          </a:prstGeom>
          <a:noFill/>
        </p:spPr>
        <p:txBody>
          <a:bodyPr wrap="square" anchor="ctr">
            <a:spAutoFit/>
          </a:bodyPr>
          <a:lstStyle/>
          <a:p>
            <a:pPr algn="ctr"/>
            <a:r>
              <a:rPr sz="3600" b="1">
                <a:solidFill>
                  <a:srgbClr val="265B5F"/>
                </a:solidFill>
                <a:latin typeface="Aptos Display"/>
              </a:rPr>
              <a:t>“I need my shot.”</a:t>
            </a:r>
          </a:p>
        </p:txBody>
      </p:sp>
      <p:sp>
        <p:nvSpPr>
          <p:cNvPr id="13" name="TextBox 12"/>
          <p:cNvSpPr txBox="1"/>
          <p:nvPr/>
        </p:nvSpPr>
        <p:spPr>
          <a:xfrm>
            <a:off x="822960" y="4892040"/>
            <a:ext cx="10515600" cy="640080"/>
          </a:xfrm>
          <a:prstGeom prst="rect">
            <a:avLst/>
          </a:prstGeom>
          <a:noFill/>
        </p:spPr>
        <p:txBody>
          <a:bodyPr wrap="square" anchor="ctr">
            <a:spAutoFit/>
          </a:bodyPr>
          <a:lstStyle/>
          <a:p>
            <a:pPr algn="ctr"/>
            <a:r>
              <a:rPr sz="2000" b="1">
                <a:solidFill>
                  <a:srgbClr val="265B5F"/>
                </a:solidFill>
                <a:latin typeface="Aptos Display"/>
              </a:rPr>
              <a:t>Encounter over. Story over?</a:t>
            </a:r>
          </a:p>
        </p:txBody>
      </p:sp>
      <p:sp>
        <p:nvSpPr>
          <p:cNvPr id="14" name="TextBox 13"/>
          <p:cNvSpPr txBox="1"/>
          <p:nvPr/>
        </p:nvSpPr>
        <p:spPr>
          <a:xfrm>
            <a:off x="685800" y="6473952"/>
            <a:ext cx="1463040" cy="182880"/>
          </a:xfrm>
          <a:prstGeom prst="rect">
            <a:avLst/>
          </a:prstGeom>
          <a:noFill/>
        </p:spPr>
        <p:txBody>
          <a:bodyPr wrap="square" anchor="ctr">
            <a:spAutoFit/>
          </a:bodyPr>
          <a:lstStyle/>
          <a:p>
            <a:pPr algn="ctr"/>
            <a:r>
              <a:rPr sz="800" b="1">
                <a:solidFill>
                  <a:srgbClr val="265B5F"/>
                </a:solidFill>
                <a:latin typeface="Aptos"/>
              </a:rPr>
              <a:t>CLINICAL</a:t>
            </a:r>
          </a:p>
        </p:txBody>
      </p:sp>
      <p:sp>
        <p:nvSpPr>
          <p:cNvPr id="15" name="TextBox 14"/>
          <p:cNvSpPr txBox="1"/>
          <p:nvPr/>
        </p:nvSpPr>
        <p:spPr>
          <a:xfrm>
            <a:off x="2240280" y="6473952"/>
            <a:ext cx="1463040" cy="182880"/>
          </a:xfrm>
          <a:prstGeom prst="rect">
            <a:avLst/>
          </a:prstGeom>
          <a:noFill/>
        </p:spPr>
        <p:txBody>
          <a:bodyPr wrap="square" anchor="ctr">
            <a:spAutoFit/>
          </a:bodyPr>
          <a:lstStyle/>
          <a:p>
            <a:pPr algn="ctr"/>
            <a:r>
              <a:rPr sz="800" b="1">
                <a:solidFill>
                  <a:srgbClr val="AAAFB0"/>
                </a:solidFill>
                <a:latin typeface="Aptos"/>
              </a:rPr>
              <a:t>OPERATIONS</a:t>
            </a:r>
          </a:p>
        </p:txBody>
      </p:sp>
      <p:sp>
        <p:nvSpPr>
          <p:cNvPr id="16" name="TextBox 15"/>
          <p:cNvSpPr txBox="1"/>
          <p:nvPr/>
        </p:nvSpPr>
        <p:spPr>
          <a:xfrm>
            <a:off x="3794760" y="6473952"/>
            <a:ext cx="1463040" cy="182880"/>
          </a:xfrm>
          <a:prstGeom prst="rect">
            <a:avLst/>
          </a:prstGeom>
          <a:noFill/>
        </p:spPr>
        <p:txBody>
          <a:bodyPr wrap="square" anchor="ctr">
            <a:spAutoFit/>
          </a:bodyPr>
          <a:lstStyle/>
          <a:p>
            <a:pPr algn="ctr"/>
            <a:r>
              <a:rPr sz="800" b="1">
                <a:solidFill>
                  <a:srgbClr val="AAAFB0"/>
                </a:solidFill>
                <a:latin typeface="Aptos"/>
              </a:rPr>
              <a:t>FINANCE</a:t>
            </a:r>
          </a:p>
        </p:txBody>
      </p:sp>
      <p:sp>
        <p:nvSpPr>
          <p:cNvPr id="17" name="TextBox 16"/>
          <p:cNvSpPr txBox="1"/>
          <p:nvPr/>
        </p:nvSpPr>
        <p:spPr>
          <a:xfrm>
            <a:off x="5349240" y="6473952"/>
            <a:ext cx="1463040" cy="182880"/>
          </a:xfrm>
          <a:prstGeom prst="rect">
            <a:avLst/>
          </a:prstGeom>
          <a:noFill/>
        </p:spPr>
        <p:txBody>
          <a:bodyPr wrap="square" anchor="ctr">
            <a:spAutoFit/>
          </a:bodyPr>
          <a:lstStyle/>
          <a:p>
            <a:pPr algn="ctr"/>
            <a:r>
              <a:rPr sz="800" b="1">
                <a:solidFill>
                  <a:srgbClr val="265B5F"/>
                </a:solidFill>
                <a:latin typeface="Aptos"/>
              </a:rPr>
              <a:t>MISSION</a:t>
            </a:r>
          </a:p>
        </p:txBody>
      </p:sp>
      <p:sp>
        <p:nvSpPr>
          <p:cNvPr id="18" name="TextBox 17"/>
          <p:cNvSpPr txBox="1"/>
          <p:nvPr/>
        </p:nvSpPr>
        <p:spPr>
          <a:xfrm>
            <a:off x="9281160" y="6473952"/>
            <a:ext cx="2194560" cy="182880"/>
          </a:xfrm>
          <a:prstGeom prst="rect">
            <a:avLst/>
          </a:prstGeom>
          <a:noFill/>
        </p:spPr>
        <p:txBody>
          <a:bodyPr wrap="square" anchor="ctr">
            <a:spAutoFit/>
          </a:bodyPr>
          <a:lstStyle/>
          <a:p>
            <a:pPr algn="r"/>
            <a:r>
              <a:rPr sz="800" b="0">
                <a:solidFill>
                  <a:srgbClr val="5C6369"/>
                </a:solidFill>
                <a:latin typeface="Aptos"/>
              </a:rPr>
              <a:t>Blue Ridge Medical Center • VCHC</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8F6"/>
        </a:solidFill>
        <a:effectLst/>
      </p:bgPr>
    </p:bg>
    <p:spTree>
      <p:nvGrpSpPr>
        <p:cNvPr id="1" name=""/>
        <p:cNvGrpSpPr/>
        <p:nvPr/>
      </p:nvGrpSpPr>
      <p:grpSpPr>
        <a:xfrm>
          <a:off x="0" y="0"/>
          <a:ext cx="0" cy="0"/>
          <a:chOff x="0" y="0"/>
          <a:chExt cx="0" cy="0"/>
        </a:xfrm>
      </p:grpSpPr>
      <p:sp>
        <p:nvSpPr>
          <p:cNvPr id="2" name="TextBox 1"/>
          <p:cNvSpPr txBox="1"/>
          <p:nvPr/>
        </p:nvSpPr>
        <p:spPr>
          <a:xfrm>
            <a:off x="640080" y="594360"/>
            <a:ext cx="10972800" cy="594360"/>
          </a:xfrm>
          <a:prstGeom prst="rect">
            <a:avLst/>
          </a:prstGeom>
          <a:noFill/>
        </p:spPr>
        <p:txBody>
          <a:bodyPr wrap="square" anchor="ctr">
            <a:spAutoFit/>
          </a:bodyPr>
          <a:lstStyle/>
          <a:p>
            <a:pPr algn="l"/>
            <a:r>
              <a:rPr sz="2600" b="1">
                <a:solidFill>
                  <a:srgbClr val="1D2227"/>
                </a:solidFill>
                <a:latin typeface="Aptos Display"/>
              </a:rPr>
              <a:t>THE SYSTEM PREPARED FOR CRYSTAL</a:t>
            </a:r>
          </a:p>
        </p:txBody>
      </p:sp>
      <p:sp>
        <p:nvSpPr>
          <p:cNvPr id="3" name="Rounded Rectangle 2"/>
          <p:cNvSpPr/>
          <p:nvPr/>
        </p:nvSpPr>
        <p:spPr>
          <a:xfrm>
            <a:off x="731520" y="2286000"/>
            <a:ext cx="1447364" cy="731520"/>
          </a:xfrm>
          <a:prstGeom prst="roundRect">
            <a:avLst/>
          </a:prstGeom>
          <a:solidFill>
            <a:srgbClr val="E5EBE9"/>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86384" y="2331720"/>
            <a:ext cx="1337636" cy="640080"/>
          </a:xfrm>
          <a:prstGeom prst="rect">
            <a:avLst/>
          </a:prstGeom>
          <a:noFill/>
        </p:spPr>
        <p:txBody>
          <a:bodyPr wrap="square" anchor="ctr">
            <a:spAutoFit/>
          </a:bodyPr>
          <a:lstStyle/>
          <a:p>
            <a:pPr algn="ctr"/>
            <a:r>
              <a:rPr sz="1300" b="1">
                <a:solidFill>
                  <a:srgbClr val="1D2227"/>
                </a:solidFill>
                <a:latin typeface="Aptos"/>
              </a:rPr>
              <a:t>ROI prepared</a:t>
            </a:r>
          </a:p>
        </p:txBody>
      </p:sp>
      <p:sp>
        <p:nvSpPr>
          <p:cNvPr id="5" name="TextBox 4"/>
          <p:cNvSpPr txBox="1"/>
          <p:nvPr/>
        </p:nvSpPr>
        <p:spPr>
          <a:xfrm>
            <a:off x="2160596" y="244144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6" name="Rounded Rectangle 5"/>
          <p:cNvSpPr/>
          <p:nvPr/>
        </p:nvSpPr>
        <p:spPr>
          <a:xfrm>
            <a:off x="2288612" y="2286000"/>
            <a:ext cx="1447364" cy="7315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2343476" y="2331720"/>
            <a:ext cx="1337636" cy="640080"/>
          </a:xfrm>
          <a:prstGeom prst="rect">
            <a:avLst/>
          </a:prstGeom>
          <a:noFill/>
        </p:spPr>
        <p:txBody>
          <a:bodyPr wrap="square" anchor="ctr">
            <a:spAutoFit/>
          </a:bodyPr>
          <a:lstStyle/>
          <a:p>
            <a:pPr algn="ctr"/>
            <a:r>
              <a:rPr sz="1300" b="1">
                <a:solidFill>
                  <a:srgbClr val="1D2227"/>
                </a:solidFill>
                <a:latin typeface="Aptos"/>
              </a:rPr>
              <a:t>Front desk alerted</a:t>
            </a:r>
          </a:p>
        </p:txBody>
      </p:sp>
      <p:sp>
        <p:nvSpPr>
          <p:cNvPr id="8" name="TextBox 7"/>
          <p:cNvSpPr txBox="1"/>
          <p:nvPr/>
        </p:nvSpPr>
        <p:spPr>
          <a:xfrm>
            <a:off x="3717689" y="244144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9" name="Rounded Rectangle 8"/>
          <p:cNvSpPr/>
          <p:nvPr/>
        </p:nvSpPr>
        <p:spPr>
          <a:xfrm>
            <a:off x="3845705" y="2286000"/>
            <a:ext cx="1447364" cy="731520"/>
          </a:xfrm>
          <a:prstGeom prst="roundRect">
            <a:avLst/>
          </a:prstGeom>
          <a:solidFill>
            <a:srgbClr val="E5EBE9"/>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900569" y="2331720"/>
            <a:ext cx="1337636" cy="640080"/>
          </a:xfrm>
          <a:prstGeom prst="rect">
            <a:avLst/>
          </a:prstGeom>
          <a:noFill/>
        </p:spPr>
        <p:txBody>
          <a:bodyPr wrap="square" anchor="ctr">
            <a:spAutoFit/>
          </a:bodyPr>
          <a:lstStyle/>
          <a:p>
            <a:pPr algn="ctr"/>
            <a:r>
              <a:rPr sz="1300" b="1">
                <a:solidFill>
                  <a:srgbClr val="1D2227"/>
                </a:solidFill>
                <a:latin typeface="Aptos"/>
              </a:rPr>
              <a:t>Crystal returns</a:t>
            </a:r>
          </a:p>
        </p:txBody>
      </p:sp>
      <p:sp>
        <p:nvSpPr>
          <p:cNvPr id="11" name="TextBox 10"/>
          <p:cNvSpPr txBox="1"/>
          <p:nvPr/>
        </p:nvSpPr>
        <p:spPr>
          <a:xfrm>
            <a:off x="5274781" y="244144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12" name="Rounded Rectangle 11"/>
          <p:cNvSpPr/>
          <p:nvPr/>
        </p:nvSpPr>
        <p:spPr>
          <a:xfrm>
            <a:off x="5402797" y="2286000"/>
            <a:ext cx="1447364" cy="7315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457661" y="2331720"/>
            <a:ext cx="1337636" cy="640080"/>
          </a:xfrm>
          <a:prstGeom prst="rect">
            <a:avLst/>
          </a:prstGeom>
          <a:noFill/>
        </p:spPr>
        <p:txBody>
          <a:bodyPr wrap="square" anchor="ctr">
            <a:spAutoFit/>
          </a:bodyPr>
          <a:lstStyle/>
          <a:p>
            <a:pPr algn="ctr"/>
            <a:r>
              <a:rPr sz="1300" b="1">
                <a:solidFill>
                  <a:srgbClr val="1D2227"/>
                </a:solidFill>
                <a:latin typeface="Aptos"/>
              </a:rPr>
              <a:t>ROI signed</a:t>
            </a:r>
          </a:p>
        </p:txBody>
      </p:sp>
      <p:sp>
        <p:nvSpPr>
          <p:cNvPr id="14" name="TextBox 13"/>
          <p:cNvSpPr txBox="1"/>
          <p:nvPr/>
        </p:nvSpPr>
        <p:spPr>
          <a:xfrm>
            <a:off x="6831874" y="244144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15" name="Rounded Rectangle 14"/>
          <p:cNvSpPr/>
          <p:nvPr/>
        </p:nvSpPr>
        <p:spPr>
          <a:xfrm>
            <a:off x="6959890" y="2286000"/>
            <a:ext cx="1447364" cy="731520"/>
          </a:xfrm>
          <a:prstGeom prst="roundRect">
            <a:avLst/>
          </a:prstGeom>
          <a:solidFill>
            <a:srgbClr val="E5EBE9"/>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7014754" y="2331720"/>
            <a:ext cx="1337636" cy="640080"/>
          </a:xfrm>
          <a:prstGeom prst="rect">
            <a:avLst/>
          </a:prstGeom>
          <a:noFill/>
        </p:spPr>
        <p:txBody>
          <a:bodyPr wrap="square" anchor="ctr">
            <a:spAutoFit/>
          </a:bodyPr>
          <a:lstStyle/>
          <a:p>
            <a:pPr algn="ctr"/>
            <a:r>
              <a:rPr sz="1300" b="1">
                <a:solidFill>
                  <a:srgbClr val="1D2227"/>
                </a:solidFill>
                <a:latin typeface="Aptos"/>
              </a:rPr>
              <a:t>Records obtained</a:t>
            </a:r>
          </a:p>
        </p:txBody>
      </p:sp>
      <p:sp>
        <p:nvSpPr>
          <p:cNvPr id="17" name="TextBox 16"/>
          <p:cNvSpPr txBox="1"/>
          <p:nvPr/>
        </p:nvSpPr>
        <p:spPr>
          <a:xfrm>
            <a:off x="8388966" y="244144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18" name="Rounded Rectangle 17"/>
          <p:cNvSpPr/>
          <p:nvPr/>
        </p:nvSpPr>
        <p:spPr>
          <a:xfrm>
            <a:off x="8516982" y="2286000"/>
            <a:ext cx="1447364" cy="7315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571846" y="2331720"/>
            <a:ext cx="1337636" cy="640080"/>
          </a:xfrm>
          <a:prstGeom prst="rect">
            <a:avLst/>
          </a:prstGeom>
          <a:noFill/>
        </p:spPr>
        <p:txBody>
          <a:bodyPr wrap="square" anchor="ctr">
            <a:spAutoFit/>
          </a:bodyPr>
          <a:lstStyle/>
          <a:p>
            <a:pPr algn="ctr"/>
            <a:r>
              <a:rPr sz="1300" b="1">
                <a:solidFill>
                  <a:srgbClr val="1D2227"/>
                </a:solidFill>
                <a:latin typeface="Aptos"/>
              </a:rPr>
              <a:t>Psychiatry consulted</a:t>
            </a:r>
          </a:p>
        </p:txBody>
      </p:sp>
      <p:sp>
        <p:nvSpPr>
          <p:cNvPr id="20" name="TextBox 19"/>
          <p:cNvSpPr txBox="1"/>
          <p:nvPr/>
        </p:nvSpPr>
        <p:spPr>
          <a:xfrm>
            <a:off x="9946059" y="244144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21" name="Rounded Rectangle 20"/>
          <p:cNvSpPr/>
          <p:nvPr/>
        </p:nvSpPr>
        <p:spPr>
          <a:xfrm>
            <a:off x="10074075" y="2286000"/>
            <a:ext cx="1447364" cy="731520"/>
          </a:xfrm>
          <a:prstGeom prst="roundRect">
            <a:avLst/>
          </a:prstGeom>
          <a:solidFill>
            <a:srgbClr val="E5EBE9"/>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10128939" y="2331720"/>
            <a:ext cx="1337636" cy="640080"/>
          </a:xfrm>
          <a:prstGeom prst="rect">
            <a:avLst/>
          </a:prstGeom>
          <a:noFill/>
        </p:spPr>
        <p:txBody>
          <a:bodyPr wrap="square" anchor="ctr">
            <a:spAutoFit/>
          </a:bodyPr>
          <a:lstStyle/>
          <a:p>
            <a:pPr algn="ctr"/>
            <a:r>
              <a:rPr sz="1300" b="1">
                <a:solidFill>
                  <a:srgbClr val="1D2227"/>
                </a:solidFill>
                <a:latin typeface="Aptos"/>
              </a:rPr>
              <a:t>Treatment plan ready</a:t>
            </a:r>
          </a:p>
        </p:txBody>
      </p:sp>
      <p:sp>
        <p:nvSpPr>
          <p:cNvPr id="23" name="TextBox 22"/>
          <p:cNvSpPr txBox="1"/>
          <p:nvPr/>
        </p:nvSpPr>
        <p:spPr>
          <a:xfrm>
            <a:off x="822960" y="4754880"/>
            <a:ext cx="10515600" cy="640080"/>
          </a:xfrm>
          <a:prstGeom prst="rect">
            <a:avLst/>
          </a:prstGeom>
          <a:noFill/>
        </p:spPr>
        <p:txBody>
          <a:bodyPr wrap="square" anchor="ctr">
            <a:spAutoFit/>
          </a:bodyPr>
          <a:lstStyle/>
          <a:p>
            <a:pPr algn="ctr"/>
            <a:r>
              <a:rPr sz="1800" b="1">
                <a:solidFill>
                  <a:srgbClr val="265B5F"/>
                </a:solidFill>
                <a:latin typeface="Aptos Display"/>
              </a:rPr>
              <a:t>We didn't wait for Crystal to adapt to the system. The system prepared for Crystal.</a:t>
            </a:r>
          </a:p>
        </p:txBody>
      </p:sp>
      <p:sp>
        <p:nvSpPr>
          <p:cNvPr id="24" name="TextBox 23"/>
          <p:cNvSpPr txBox="1"/>
          <p:nvPr/>
        </p:nvSpPr>
        <p:spPr>
          <a:xfrm>
            <a:off x="685800" y="6473952"/>
            <a:ext cx="1463040" cy="182880"/>
          </a:xfrm>
          <a:prstGeom prst="rect">
            <a:avLst/>
          </a:prstGeom>
          <a:noFill/>
        </p:spPr>
        <p:txBody>
          <a:bodyPr wrap="square" anchor="ctr">
            <a:spAutoFit/>
          </a:bodyPr>
          <a:lstStyle/>
          <a:p>
            <a:pPr algn="ctr"/>
            <a:r>
              <a:rPr sz="800" b="1">
                <a:solidFill>
                  <a:srgbClr val="AAAFB0"/>
                </a:solidFill>
                <a:latin typeface="Aptos"/>
              </a:rPr>
              <a:t>CLINICAL</a:t>
            </a:r>
          </a:p>
        </p:txBody>
      </p:sp>
      <p:sp>
        <p:nvSpPr>
          <p:cNvPr id="25" name="TextBox 24"/>
          <p:cNvSpPr txBox="1"/>
          <p:nvPr/>
        </p:nvSpPr>
        <p:spPr>
          <a:xfrm>
            <a:off x="2240280" y="6473952"/>
            <a:ext cx="1463040" cy="182880"/>
          </a:xfrm>
          <a:prstGeom prst="rect">
            <a:avLst/>
          </a:prstGeom>
          <a:noFill/>
        </p:spPr>
        <p:txBody>
          <a:bodyPr wrap="square" anchor="ctr">
            <a:spAutoFit/>
          </a:bodyPr>
          <a:lstStyle/>
          <a:p>
            <a:pPr algn="ctr"/>
            <a:r>
              <a:rPr sz="800" b="1">
                <a:solidFill>
                  <a:srgbClr val="265B5F"/>
                </a:solidFill>
                <a:latin typeface="Aptos"/>
              </a:rPr>
              <a:t>OPERATIONS</a:t>
            </a:r>
          </a:p>
        </p:txBody>
      </p:sp>
      <p:sp>
        <p:nvSpPr>
          <p:cNvPr id="26" name="TextBox 25"/>
          <p:cNvSpPr txBox="1"/>
          <p:nvPr/>
        </p:nvSpPr>
        <p:spPr>
          <a:xfrm>
            <a:off x="3794760" y="6473952"/>
            <a:ext cx="1463040" cy="182880"/>
          </a:xfrm>
          <a:prstGeom prst="rect">
            <a:avLst/>
          </a:prstGeom>
          <a:noFill/>
        </p:spPr>
        <p:txBody>
          <a:bodyPr wrap="square" anchor="ctr">
            <a:spAutoFit/>
          </a:bodyPr>
          <a:lstStyle/>
          <a:p>
            <a:pPr algn="ctr"/>
            <a:r>
              <a:rPr sz="800" b="1">
                <a:solidFill>
                  <a:srgbClr val="AAAFB0"/>
                </a:solidFill>
                <a:latin typeface="Aptos"/>
              </a:rPr>
              <a:t>FINANCE</a:t>
            </a:r>
          </a:p>
        </p:txBody>
      </p:sp>
      <p:sp>
        <p:nvSpPr>
          <p:cNvPr id="27" name="TextBox 26"/>
          <p:cNvSpPr txBox="1"/>
          <p:nvPr/>
        </p:nvSpPr>
        <p:spPr>
          <a:xfrm>
            <a:off x="5349240" y="6473952"/>
            <a:ext cx="1463040" cy="182880"/>
          </a:xfrm>
          <a:prstGeom prst="rect">
            <a:avLst/>
          </a:prstGeom>
          <a:noFill/>
        </p:spPr>
        <p:txBody>
          <a:bodyPr wrap="square" anchor="ctr">
            <a:spAutoFit/>
          </a:bodyPr>
          <a:lstStyle/>
          <a:p>
            <a:pPr algn="ctr"/>
            <a:r>
              <a:rPr sz="800" b="1">
                <a:solidFill>
                  <a:srgbClr val="AAAFB0"/>
                </a:solidFill>
                <a:latin typeface="Aptos"/>
              </a:rPr>
              <a:t>MISSION</a:t>
            </a:r>
          </a:p>
        </p:txBody>
      </p:sp>
      <p:sp>
        <p:nvSpPr>
          <p:cNvPr id="28" name="TextBox 27"/>
          <p:cNvSpPr txBox="1"/>
          <p:nvPr/>
        </p:nvSpPr>
        <p:spPr>
          <a:xfrm>
            <a:off x="9281160" y="6473952"/>
            <a:ext cx="2194560" cy="182880"/>
          </a:xfrm>
          <a:prstGeom prst="rect">
            <a:avLst/>
          </a:prstGeom>
          <a:noFill/>
        </p:spPr>
        <p:txBody>
          <a:bodyPr wrap="square" anchor="ctr">
            <a:spAutoFit/>
          </a:bodyPr>
          <a:lstStyle/>
          <a:p>
            <a:pPr algn="r"/>
            <a:r>
              <a:rPr sz="800" b="0">
                <a:solidFill>
                  <a:srgbClr val="5C6369"/>
                </a:solidFill>
                <a:latin typeface="Aptos"/>
              </a:rPr>
              <a:t>Blue Ridge Medical Center • VCHC</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8F6"/>
        </a:solidFill>
        <a:effectLst/>
      </p:bgPr>
    </p:bg>
    <p:spTree>
      <p:nvGrpSpPr>
        <p:cNvPr id="1" name=""/>
        <p:cNvGrpSpPr/>
        <p:nvPr/>
      </p:nvGrpSpPr>
      <p:grpSpPr>
        <a:xfrm>
          <a:off x="0" y="0"/>
          <a:ext cx="0" cy="0"/>
          <a:chOff x="0" y="0"/>
          <a:chExt cx="0" cy="0"/>
        </a:xfrm>
      </p:grpSpPr>
      <p:sp>
        <p:nvSpPr>
          <p:cNvPr id="2" name="TextBox 1"/>
          <p:cNvSpPr txBox="1"/>
          <p:nvPr/>
        </p:nvSpPr>
        <p:spPr>
          <a:xfrm>
            <a:off x="640080" y="594360"/>
            <a:ext cx="10972800" cy="594360"/>
          </a:xfrm>
          <a:prstGeom prst="rect">
            <a:avLst/>
          </a:prstGeom>
          <a:noFill/>
        </p:spPr>
        <p:txBody>
          <a:bodyPr wrap="square" anchor="ctr">
            <a:spAutoFit/>
          </a:bodyPr>
          <a:lstStyle/>
          <a:p>
            <a:pPr algn="l"/>
            <a:r>
              <a:rPr sz="2600" b="1">
                <a:solidFill>
                  <a:srgbClr val="1D2227"/>
                </a:solidFill>
                <a:latin typeface="Aptos Display"/>
              </a:rPr>
              <a:t>WHICH DOOR WAS THE BEHAVIORAL HEALTH DOOR?</a:t>
            </a:r>
          </a:p>
        </p:txBody>
      </p:sp>
      <p:sp>
        <p:nvSpPr>
          <p:cNvPr id="3" name="Rounded Rectangle 2"/>
          <p:cNvSpPr/>
          <p:nvPr/>
        </p:nvSpPr>
        <p:spPr>
          <a:xfrm>
            <a:off x="777240" y="1691640"/>
            <a:ext cx="2514600" cy="2377440"/>
          </a:xfrm>
          <a:prstGeom prst="roundRect">
            <a:avLst/>
          </a:prstGeom>
          <a:solidFill>
            <a:srgbClr val="15272A"/>
          </a:solidFill>
          <a:ln>
            <a:solidFill>
              <a:srgbClr val="15272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14400" y="2331720"/>
            <a:ext cx="2240280" cy="731520"/>
          </a:xfrm>
          <a:prstGeom prst="rect">
            <a:avLst/>
          </a:prstGeom>
          <a:noFill/>
        </p:spPr>
        <p:txBody>
          <a:bodyPr wrap="square" anchor="ctr">
            <a:spAutoFit/>
          </a:bodyPr>
          <a:lstStyle/>
          <a:p>
            <a:pPr algn="ctr"/>
            <a:r>
              <a:rPr sz="1800" b="1">
                <a:solidFill>
                  <a:srgbClr val="FFFFFF"/>
                </a:solidFill>
                <a:latin typeface="Aptos"/>
              </a:rPr>
              <a:t>Urgent Care</a:t>
            </a:r>
          </a:p>
        </p:txBody>
      </p:sp>
      <p:sp>
        <p:nvSpPr>
          <p:cNvPr id="5" name="Rounded Rectangle 4"/>
          <p:cNvSpPr/>
          <p:nvPr/>
        </p:nvSpPr>
        <p:spPr>
          <a:xfrm>
            <a:off x="3566160" y="1691640"/>
            <a:ext cx="2514600" cy="2377440"/>
          </a:xfrm>
          <a:prstGeom prst="roundRect">
            <a:avLst/>
          </a:prstGeom>
          <a:solidFill>
            <a:srgbClr val="15272A"/>
          </a:solidFill>
          <a:ln>
            <a:solidFill>
              <a:srgbClr val="15272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3703320" y="2331720"/>
            <a:ext cx="2240280" cy="731520"/>
          </a:xfrm>
          <a:prstGeom prst="rect">
            <a:avLst/>
          </a:prstGeom>
          <a:noFill/>
        </p:spPr>
        <p:txBody>
          <a:bodyPr wrap="square" anchor="ctr">
            <a:spAutoFit/>
          </a:bodyPr>
          <a:lstStyle/>
          <a:p>
            <a:pPr algn="ctr"/>
            <a:r>
              <a:rPr sz="1800" b="1">
                <a:solidFill>
                  <a:srgbClr val="FFFFFF"/>
                </a:solidFill>
                <a:latin typeface="Aptos"/>
              </a:rPr>
              <a:t>Dental Pain</a:t>
            </a:r>
          </a:p>
        </p:txBody>
      </p:sp>
      <p:sp>
        <p:nvSpPr>
          <p:cNvPr id="7" name="Rounded Rectangle 6"/>
          <p:cNvSpPr/>
          <p:nvPr/>
        </p:nvSpPr>
        <p:spPr>
          <a:xfrm>
            <a:off x="6355079" y="1691640"/>
            <a:ext cx="2514600" cy="2377440"/>
          </a:xfrm>
          <a:prstGeom prst="roundRect">
            <a:avLst/>
          </a:prstGeom>
          <a:solidFill>
            <a:srgbClr val="15272A"/>
          </a:solidFill>
          <a:ln>
            <a:solidFill>
              <a:srgbClr val="15272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92240" y="2331720"/>
            <a:ext cx="2240280" cy="731520"/>
          </a:xfrm>
          <a:prstGeom prst="rect">
            <a:avLst/>
          </a:prstGeom>
          <a:noFill/>
        </p:spPr>
        <p:txBody>
          <a:bodyPr wrap="square" anchor="ctr">
            <a:spAutoFit/>
          </a:bodyPr>
          <a:lstStyle/>
          <a:p>
            <a:pPr algn="ctr"/>
            <a:r>
              <a:rPr sz="1800" b="1">
                <a:solidFill>
                  <a:srgbClr val="FFFFFF"/>
                </a:solidFill>
                <a:latin typeface="Aptos"/>
              </a:rPr>
              <a:t>Community Health</a:t>
            </a:r>
          </a:p>
        </p:txBody>
      </p:sp>
      <p:sp>
        <p:nvSpPr>
          <p:cNvPr id="9" name="Rounded Rectangle 8"/>
          <p:cNvSpPr/>
          <p:nvPr/>
        </p:nvSpPr>
        <p:spPr>
          <a:xfrm>
            <a:off x="9144000" y="1691640"/>
            <a:ext cx="2514600" cy="2377440"/>
          </a:xfrm>
          <a:prstGeom prst="roundRect">
            <a:avLst/>
          </a:prstGeom>
          <a:solidFill>
            <a:srgbClr val="15272A"/>
          </a:solidFill>
          <a:ln>
            <a:solidFill>
              <a:srgbClr val="15272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281160" y="2331720"/>
            <a:ext cx="2240280" cy="731520"/>
          </a:xfrm>
          <a:prstGeom prst="rect">
            <a:avLst/>
          </a:prstGeom>
          <a:noFill/>
        </p:spPr>
        <p:txBody>
          <a:bodyPr wrap="square" anchor="ctr">
            <a:spAutoFit/>
          </a:bodyPr>
          <a:lstStyle/>
          <a:p>
            <a:pPr algn="ctr"/>
            <a:r>
              <a:rPr sz="1800" b="1">
                <a:solidFill>
                  <a:srgbClr val="FFFFFF"/>
                </a:solidFill>
                <a:latin typeface="Aptos"/>
              </a:rPr>
              <a:t>Primary Care</a:t>
            </a:r>
          </a:p>
        </p:txBody>
      </p:sp>
      <p:sp>
        <p:nvSpPr>
          <p:cNvPr id="11" name="TextBox 10"/>
          <p:cNvSpPr txBox="1"/>
          <p:nvPr/>
        </p:nvSpPr>
        <p:spPr>
          <a:xfrm>
            <a:off x="822960" y="4343400"/>
            <a:ext cx="10515600" cy="640080"/>
          </a:xfrm>
          <a:prstGeom prst="rect">
            <a:avLst/>
          </a:prstGeom>
          <a:noFill/>
        </p:spPr>
        <p:txBody>
          <a:bodyPr wrap="square" anchor="ctr">
            <a:spAutoFit/>
          </a:bodyPr>
          <a:lstStyle/>
          <a:p>
            <a:pPr algn="ctr"/>
            <a:r>
              <a:rPr sz="3000" b="1">
                <a:solidFill>
                  <a:srgbClr val="A67034"/>
                </a:solidFill>
                <a:latin typeface="Aptos Display"/>
              </a:rPr>
              <a:t>ALL OF THEM.</a:t>
            </a:r>
          </a:p>
        </p:txBody>
      </p:sp>
      <p:sp>
        <p:nvSpPr>
          <p:cNvPr id="12" name="TextBox 11"/>
          <p:cNvSpPr txBox="1"/>
          <p:nvPr/>
        </p:nvSpPr>
        <p:spPr>
          <a:xfrm>
            <a:off x="822960" y="5166360"/>
            <a:ext cx="10515600" cy="548640"/>
          </a:xfrm>
          <a:prstGeom prst="rect">
            <a:avLst/>
          </a:prstGeom>
          <a:noFill/>
        </p:spPr>
        <p:txBody>
          <a:bodyPr wrap="square" anchor="ctr">
            <a:spAutoFit/>
          </a:bodyPr>
          <a:lstStyle/>
          <a:p>
            <a:pPr algn="ctr"/>
            <a:r>
              <a:rPr sz="1800" b="1">
                <a:solidFill>
                  <a:srgbClr val="1D2227"/>
                </a:solidFill>
                <a:latin typeface="Aptos"/>
              </a:rPr>
              <a:t>Every doorway became an entrance to care.</a:t>
            </a:r>
          </a:p>
        </p:txBody>
      </p:sp>
      <p:sp>
        <p:nvSpPr>
          <p:cNvPr id="13" name="TextBox 12"/>
          <p:cNvSpPr txBox="1"/>
          <p:nvPr/>
        </p:nvSpPr>
        <p:spPr>
          <a:xfrm>
            <a:off x="685800" y="6473952"/>
            <a:ext cx="1463040" cy="182880"/>
          </a:xfrm>
          <a:prstGeom prst="rect">
            <a:avLst/>
          </a:prstGeom>
          <a:noFill/>
        </p:spPr>
        <p:txBody>
          <a:bodyPr wrap="square" anchor="ctr">
            <a:spAutoFit/>
          </a:bodyPr>
          <a:lstStyle/>
          <a:p>
            <a:pPr algn="ctr"/>
            <a:r>
              <a:rPr sz="800" b="1">
                <a:solidFill>
                  <a:srgbClr val="AAAFB0"/>
                </a:solidFill>
                <a:latin typeface="Aptos"/>
              </a:rPr>
              <a:t>CLINICAL</a:t>
            </a:r>
          </a:p>
        </p:txBody>
      </p:sp>
      <p:sp>
        <p:nvSpPr>
          <p:cNvPr id="14" name="TextBox 13"/>
          <p:cNvSpPr txBox="1"/>
          <p:nvPr/>
        </p:nvSpPr>
        <p:spPr>
          <a:xfrm>
            <a:off x="2240280" y="6473952"/>
            <a:ext cx="1463040" cy="182880"/>
          </a:xfrm>
          <a:prstGeom prst="rect">
            <a:avLst/>
          </a:prstGeom>
          <a:noFill/>
        </p:spPr>
        <p:txBody>
          <a:bodyPr wrap="square" anchor="ctr">
            <a:spAutoFit/>
          </a:bodyPr>
          <a:lstStyle/>
          <a:p>
            <a:pPr algn="ctr"/>
            <a:r>
              <a:rPr sz="800" b="1">
                <a:solidFill>
                  <a:srgbClr val="265B5F"/>
                </a:solidFill>
                <a:latin typeface="Aptos"/>
              </a:rPr>
              <a:t>OPERATIONS</a:t>
            </a:r>
          </a:p>
        </p:txBody>
      </p:sp>
      <p:sp>
        <p:nvSpPr>
          <p:cNvPr id="15" name="TextBox 14"/>
          <p:cNvSpPr txBox="1"/>
          <p:nvPr/>
        </p:nvSpPr>
        <p:spPr>
          <a:xfrm>
            <a:off x="3794760" y="6473952"/>
            <a:ext cx="1463040" cy="182880"/>
          </a:xfrm>
          <a:prstGeom prst="rect">
            <a:avLst/>
          </a:prstGeom>
          <a:noFill/>
        </p:spPr>
        <p:txBody>
          <a:bodyPr wrap="square" anchor="ctr">
            <a:spAutoFit/>
          </a:bodyPr>
          <a:lstStyle/>
          <a:p>
            <a:pPr algn="ctr"/>
            <a:r>
              <a:rPr sz="800" b="1">
                <a:solidFill>
                  <a:srgbClr val="AAAFB0"/>
                </a:solidFill>
                <a:latin typeface="Aptos"/>
              </a:rPr>
              <a:t>FINANCE</a:t>
            </a:r>
          </a:p>
        </p:txBody>
      </p:sp>
      <p:sp>
        <p:nvSpPr>
          <p:cNvPr id="16" name="TextBox 15"/>
          <p:cNvSpPr txBox="1"/>
          <p:nvPr/>
        </p:nvSpPr>
        <p:spPr>
          <a:xfrm>
            <a:off x="5349240" y="6473952"/>
            <a:ext cx="1463040" cy="182880"/>
          </a:xfrm>
          <a:prstGeom prst="rect">
            <a:avLst/>
          </a:prstGeom>
          <a:noFill/>
        </p:spPr>
        <p:txBody>
          <a:bodyPr wrap="square" anchor="ctr">
            <a:spAutoFit/>
          </a:bodyPr>
          <a:lstStyle/>
          <a:p>
            <a:pPr algn="ctr"/>
            <a:r>
              <a:rPr sz="800" b="1">
                <a:solidFill>
                  <a:srgbClr val="265B5F"/>
                </a:solidFill>
                <a:latin typeface="Aptos"/>
              </a:rPr>
              <a:t>MISSION</a:t>
            </a:r>
          </a:p>
        </p:txBody>
      </p:sp>
      <p:sp>
        <p:nvSpPr>
          <p:cNvPr id="17" name="TextBox 16"/>
          <p:cNvSpPr txBox="1"/>
          <p:nvPr/>
        </p:nvSpPr>
        <p:spPr>
          <a:xfrm>
            <a:off x="9281160" y="6473952"/>
            <a:ext cx="2194560" cy="182880"/>
          </a:xfrm>
          <a:prstGeom prst="rect">
            <a:avLst/>
          </a:prstGeom>
          <a:noFill/>
        </p:spPr>
        <p:txBody>
          <a:bodyPr wrap="square" anchor="ctr">
            <a:spAutoFit/>
          </a:bodyPr>
          <a:lstStyle/>
          <a:p>
            <a:pPr algn="r"/>
            <a:r>
              <a:rPr sz="800" b="0">
                <a:solidFill>
                  <a:srgbClr val="5C6369"/>
                </a:solidFill>
                <a:latin typeface="Aptos"/>
              </a:rPr>
              <a:t>Blue Ridge Medical Center • VCHC</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8F6"/>
        </a:solidFill>
        <a:effectLst/>
      </p:bgPr>
    </p:bg>
    <p:spTree>
      <p:nvGrpSpPr>
        <p:cNvPr id="1" name=""/>
        <p:cNvGrpSpPr/>
        <p:nvPr/>
      </p:nvGrpSpPr>
      <p:grpSpPr>
        <a:xfrm>
          <a:off x="0" y="0"/>
          <a:ext cx="0" cy="0"/>
          <a:chOff x="0" y="0"/>
          <a:chExt cx="0" cy="0"/>
        </a:xfrm>
      </p:grpSpPr>
      <p:sp>
        <p:nvSpPr>
          <p:cNvPr id="2" name="TextBox 1"/>
          <p:cNvSpPr txBox="1"/>
          <p:nvPr/>
        </p:nvSpPr>
        <p:spPr>
          <a:xfrm>
            <a:off x="640080" y="594360"/>
            <a:ext cx="10972800" cy="594360"/>
          </a:xfrm>
          <a:prstGeom prst="rect">
            <a:avLst/>
          </a:prstGeom>
          <a:noFill/>
        </p:spPr>
        <p:txBody>
          <a:bodyPr wrap="square" anchor="ctr">
            <a:spAutoFit/>
          </a:bodyPr>
          <a:lstStyle/>
          <a:p>
            <a:pPr algn="l"/>
            <a:r>
              <a:rPr sz="2600" b="1">
                <a:solidFill>
                  <a:srgbClr val="1D2227"/>
                </a:solidFill>
                <a:latin typeface="Aptos Display"/>
              </a:rPr>
              <a:t>EIGHT MONTHS LATER</a:t>
            </a:r>
          </a:p>
        </p:txBody>
      </p:sp>
      <p:sp>
        <p:nvSpPr>
          <p:cNvPr id="3" name="Rounded Rectangle 2"/>
          <p:cNvSpPr/>
          <p:nvPr/>
        </p:nvSpPr>
        <p:spPr>
          <a:xfrm>
            <a:off x="731520" y="2103120"/>
            <a:ext cx="980236" cy="731520"/>
          </a:xfrm>
          <a:prstGeom prst="roundRect">
            <a:avLst/>
          </a:prstGeom>
          <a:solidFill>
            <a:srgbClr val="E5EBE9"/>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86384" y="2148839"/>
            <a:ext cx="870508" cy="640080"/>
          </a:xfrm>
          <a:prstGeom prst="rect">
            <a:avLst/>
          </a:prstGeom>
          <a:noFill/>
        </p:spPr>
        <p:txBody>
          <a:bodyPr wrap="square" anchor="ctr">
            <a:spAutoFit/>
          </a:bodyPr>
          <a:lstStyle/>
          <a:p>
            <a:pPr algn="ctr"/>
            <a:r>
              <a:rPr sz="1100" b="1">
                <a:solidFill>
                  <a:srgbClr val="1D2227"/>
                </a:solidFill>
                <a:latin typeface="Aptos"/>
              </a:rPr>
              <a:t>“I need my shot.”</a:t>
            </a:r>
          </a:p>
        </p:txBody>
      </p:sp>
      <p:sp>
        <p:nvSpPr>
          <p:cNvPr id="5" name="TextBox 4"/>
          <p:cNvSpPr txBox="1"/>
          <p:nvPr/>
        </p:nvSpPr>
        <p:spPr>
          <a:xfrm>
            <a:off x="1693468" y="225856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6" name="Rounded Rectangle 5"/>
          <p:cNvSpPr/>
          <p:nvPr/>
        </p:nvSpPr>
        <p:spPr>
          <a:xfrm>
            <a:off x="1821484" y="2103120"/>
            <a:ext cx="980236" cy="7315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876348" y="2148839"/>
            <a:ext cx="870508" cy="640080"/>
          </a:xfrm>
          <a:prstGeom prst="rect">
            <a:avLst/>
          </a:prstGeom>
          <a:noFill/>
        </p:spPr>
        <p:txBody>
          <a:bodyPr wrap="square" anchor="ctr">
            <a:spAutoFit/>
          </a:bodyPr>
          <a:lstStyle/>
          <a:p>
            <a:pPr algn="ctr"/>
            <a:r>
              <a:rPr sz="1100" b="1">
                <a:solidFill>
                  <a:srgbClr val="1D2227"/>
                </a:solidFill>
                <a:latin typeface="Aptos"/>
              </a:rPr>
              <a:t>Opportunistic treatment</a:t>
            </a:r>
          </a:p>
        </p:txBody>
      </p:sp>
      <p:sp>
        <p:nvSpPr>
          <p:cNvPr id="8" name="TextBox 7"/>
          <p:cNvSpPr txBox="1"/>
          <p:nvPr/>
        </p:nvSpPr>
        <p:spPr>
          <a:xfrm>
            <a:off x="2783433" y="225856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9" name="Rounded Rectangle 8"/>
          <p:cNvSpPr/>
          <p:nvPr/>
        </p:nvSpPr>
        <p:spPr>
          <a:xfrm>
            <a:off x="2911449" y="2103120"/>
            <a:ext cx="980236" cy="731520"/>
          </a:xfrm>
          <a:prstGeom prst="roundRect">
            <a:avLst/>
          </a:prstGeom>
          <a:solidFill>
            <a:srgbClr val="E5EBE9"/>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966313" y="2148839"/>
            <a:ext cx="870508" cy="640080"/>
          </a:xfrm>
          <a:prstGeom prst="rect">
            <a:avLst/>
          </a:prstGeom>
          <a:noFill/>
        </p:spPr>
        <p:txBody>
          <a:bodyPr wrap="square" anchor="ctr">
            <a:spAutoFit/>
          </a:bodyPr>
          <a:lstStyle/>
          <a:p>
            <a:pPr algn="ctr"/>
            <a:r>
              <a:rPr sz="1100" b="1">
                <a:solidFill>
                  <a:srgbClr val="1D2227"/>
                </a:solidFill>
                <a:latin typeface="Aptos"/>
              </a:rPr>
              <a:t>Repeat engagement</a:t>
            </a:r>
          </a:p>
        </p:txBody>
      </p:sp>
      <p:sp>
        <p:nvSpPr>
          <p:cNvPr id="11" name="TextBox 10"/>
          <p:cNvSpPr txBox="1"/>
          <p:nvPr/>
        </p:nvSpPr>
        <p:spPr>
          <a:xfrm>
            <a:off x="3873398" y="225856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12" name="Rounded Rectangle 11"/>
          <p:cNvSpPr/>
          <p:nvPr/>
        </p:nvSpPr>
        <p:spPr>
          <a:xfrm>
            <a:off x="4001414" y="2103120"/>
            <a:ext cx="980236" cy="7315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056278" y="2148839"/>
            <a:ext cx="870508" cy="640080"/>
          </a:xfrm>
          <a:prstGeom prst="rect">
            <a:avLst/>
          </a:prstGeom>
          <a:noFill/>
        </p:spPr>
        <p:txBody>
          <a:bodyPr wrap="square" anchor="ctr">
            <a:spAutoFit/>
          </a:bodyPr>
          <a:lstStyle/>
          <a:p>
            <a:pPr algn="ctr"/>
            <a:r>
              <a:rPr sz="1100" b="1">
                <a:solidFill>
                  <a:srgbClr val="1D2227"/>
                </a:solidFill>
                <a:latin typeface="Aptos"/>
              </a:rPr>
              <a:t>Primary Care</a:t>
            </a:r>
          </a:p>
        </p:txBody>
      </p:sp>
      <p:sp>
        <p:nvSpPr>
          <p:cNvPr id="14" name="TextBox 13"/>
          <p:cNvSpPr txBox="1"/>
          <p:nvPr/>
        </p:nvSpPr>
        <p:spPr>
          <a:xfrm>
            <a:off x="4963363" y="225856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15" name="Rounded Rectangle 14"/>
          <p:cNvSpPr/>
          <p:nvPr/>
        </p:nvSpPr>
        <p:spPr>
          <a:xfrm>
            <a:off x="5091379" y="2103120"/>
            <a:ext cx="980236" cy="731520"/>
          </a:xfrm>
          <a:prstGeom prst="roundRect">
            <a:avLst/>
          </a:prstGeom>
          <a:solidFill>
            <a:srgbClr val="E5EBE9"/>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5146243" y="2148839"/>
            <a:ext cx="870508" cy="640080"/>
          </a:xfrm>
          <a:prstGeom prst="rect">
            <a:avLst/>
          </a:prstGeom>
          <a:noFill/>
        </p:spPr>
        <p:txBody>
          <a:bodyPr wrap="square" anchor="ctr">
            <a:spAutoFit/>
          </a:bodyPr>
          <a:lstStyle/>
          <a:p>
            <a:pPr algn="ctr"/>
            <a:r>
              <a:rPr sz="1100" b="1">
                <a:solidFill>
                  <a:srgbClr val="1D2227"/>
                </a:solidFill>
                <a:latin typeface="Aptos"/>
              </a:rPr>
              <a:t>Psychiatry</a:t>
            </a:r>
          </a:p>
        </p:txBody>
      </p:sp>
      <p:sp>
        <p:nvSpPr>
          <p:cNvPr id="17" name="TextBox 16"/>
          <p:cNvSpPr txBox="1"/>
          <p:nvPr/>
        </p:nvSpPr>
        <p:spPr>
          <a:xfrm>
            <a:off x="6053328" y="225856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18" name="Rounded Rectangle 17"/>
          <p:cNvSpPr/>
          <p:nvPr/>
        </p:nvSpPr>
        <p:spPr>
          <a:xfrm>
            <a:off x="6181344" y="2103120"/>
            <a:ext cx="980236" cy="7315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236208" y="2148839"/>
            <a:ext cx="870508" cy="640080"/>
          </a:xfrm>
          <a:prstGeom prst="rect">
            <a:avLst/>
          </a:prstGeom>
          <a:noFill/>
        </p:spPr>
        <p:txBody>
          <a:bodyPr wrap="square" anchor="ctr">
            <a:spAutoFit/>
          </a:bodyPr>
          <a:lstStyle/>
          <a:p>
            <a:pPr algn="ctr"/>
            <a:r>
              <a:rPr sz="1100" b="1">
                <a:solidFill>
                  <a:srgbClr val="1D2227"/>
                </a:solidFill>
                <a:latin typeface="Aptos"/>
              </a:rPr>
              <a:t>Increasing stability</a:t>
            </a:r>
          </a:p>
        </p:txBody>
      </p:sp>
      <p:sp>
        <p:nvSpPr>
          <p:cNvPr id="20" name="TextBox 19"/>
          <p:cNvSpPr txBox="1"/>
          <p:nvPr/>
        </p:nvSpPr>
        <p:spPr>
          <a:xfrm>
            <a:off x="7143292" y="225856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21" name="Rounded Rectangle 20"/>
          <p:cNvSpPr/>
          <p:nvPr/>
        </p:nvSpPr>
        <p:spPr>
          <a:xfrm>
            <a:off x="7271308" y="2103120"/>
            <a:ext cx="980236" cy="731520"/>
          </a:xfrm>
          <a:prstGeom prst="roundRect">
            <a:avLst/>
          </a:prstGeom>
          <a:solidFill>
            <a:srgbClr val="E5EBE9"/>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326172" y="2148839"/>
            <a:ext cx="870508" cy="640080"/>
          </a:xfrm>
          <a:prstGeom prst="rect">
            <a:avLst/>
          </a:prstGeom>
          <a:noFill/>
        </p:spPr>
        <p:txBody>
          <a:bodyPr wrap="square" anchor="ctr">
            <a:spAutoFit/>
          </a:bodyPr>
          <a:lstStyle/>
          <a:p>
            <a:pPr algn="ctr"/>
            <a:r>
              <a:rPr sz="1100" b="1">
                <a:solidFill>
                  <a:srgbClr val="1D2227"/>
                </a:solidFill>
                <a:latin typeface="Aptos"/>
              </a:rPr>
              <a:t>“I want treatment for my substance use.”</a:t>
            </a:r>
          </a:p>
        </p:txBody>
      </p:sp>
      <p:sp>
        <p:nvSpPr>
          <p:cNvPr id="23" name="TextBox 22"/>
          <p:cNvSpPr txBox="1"/>
          <p:nvPr/>
        </p:nvSpPr>
        <p:spPr>
          <a:xfrm>
            <a:off x="8233257" y="225856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24" name="Rounded Rectangle 23"/>
          <p:cNvSpPr/>
          <p:nvPr/>
        </p:nvSpPr>
        <p:spPr>
          <a:xfrm>
            <a:off x="8361273" y="2103120"/>
            <a:ext cx="980236" cy="7315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8416137" y="2148839"/>
            <a:ext cx="870508" cy="640080"/>
          </a:xfrm>
          <a:prstGeom prst="rect">
            <a:avLst/>
          </a:prstGeom>
          <a:noFill/>
        </p:spPr>
        <p:txBody>
          <a:bodyPr wrap="square" anchor="ctr">
            <a:spAutoFit/>
          </a:bodyPr>
          <a:lstStyle/>
          <a:p>
            <a:pPr algn="ctr"/>
            <a:r>
              <a:rPr sz="1100" b="1">
                <a:solidFill>
                  <a:srgbClr val="1D2227"/>
                </a:solidFill>
                <a:latin typeface="Aptos"/>
              </a:rPr>
              <a:t>Inpatient treatment</a:t>
            </a:r>
          </a:p>
        </p:txBody>
      </p:sp>
      <p:sp>
        <p:nvSpPr>
          <p:cNvPr id="26" name="TextBox 25"/>
          <p:cNvSpPr txBox="1"/>
          <p:nvPr/>
        </p:nvSpPr>
        <p:spPr>
          <a:xfrm>
            <a:off x="9323222" y="225856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27" name="Rounded Rectangle 26"/>
          <p:cNvSpPr/>
          <p:nvPr/>
        </p:nvSpPr>
        <p:spPr>
          <a:xfrm>
            <a:off x="9451238" y="2103120"/>
            <a:ext cx="980236" cy="731520"/>
          </a:xfrm>
          <a:prstGeom prst="roundRect">
            <a:avLst/>
          </a:prstGeom>
          <a:solidFill>
            <a:srgbClr val="E5EBE9"/>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9506102" y="2148839"/>
            <a:ext cx="870508" cy="640080"/>
          </a:xfrm>
          <a:prstGeom prst="rect">
            <a:avLst/>
          </a:prstGeom>
          <a:noFill/>
        </p:spPr>
        <p:txBody>
          <a:bodyPr wrap="square" anchor="ctr">
            <a:spAutoFit/>
          </a:bodyPr>
          <a:lstStyle/>
          <a:p>
            <a:pPr algn="ctr"/>
            <a:r>
              <a:rPr sz="1100" b="1">
                <a:solidFill>
                  <a:srgbClr val="1D2227"/>
                </a:solidFill>
                <a:latin typeface="Aptos"/>
              </a:rPr>
              <a:t>Supportive living</a:t>
            </a:r>
          </a:p>
        </p:txBody>
      </p:sp>
      <p:sp>
        <p:nvSpPr>
          <p:cNvPr id="29" name="TextBox 28"/>
          <p:cNvSpPr txBox="1"/>
          <p:nvPr/>
        </p:nvSpPr>
        <p:spPr>
          <a:xfrm>
            <a:off x="10413187" y="2258568"/>
            <a:ext cx="182880" cy="365760"/>
          </a:xfrm>
          <a:prstGeom prst="rect">
            <a:avLst/>
          </a:prstGeom>
          <a:noFill/>
        </p:spPr>
        <p:txBody>
          <a:bodyPr wrap="square" anchor="ctr">
            <a:spAutoFit/>
          </a:bodyPr>
          <a:lstStyle/>
          <a:p>
            <a:pPr algn="ctr"/>
            <a:r>
              <a:rPr sz="1800" b="1">
                <a:solidFill>
                  <a:srgbClr val="265B5F"/>
                </a:solidFill>
                <a:latin typeface="Aptos"/>
              </a:rPr>
              <a:t>→</a:t>
            </a:r>
          </a:p>
        </p:txBody>
      </p:sp>
      <p:sp>
        <p:nvSpPr>
          <p:cNvPr id="30" name="Rounded Rectangle 29"/>
          <p:cNvSpPr/>
          <p:nvPr/>
        </p:nvSpPr>
        <p:spPr>
          <a:xfrm>
            <a:off x="10541203" y="2103120"/>
            <a:ext cx="980236" cy="7315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10596067" y="2148839"/>
            <a:ext cx="870508" cy="640080"/>
          </a:xfrm>
          <a:prstGeom prst="rect">
            <a:avLst/>
          </a:prstGeom>
          <a:noFill/>
        </p:spPr>
        <p:txBody>
          <a:bodyPr wrap="square" anchor="ctr">
            <a:spAutoFit/>
          </a:bodyPr>
          <a:lstStyle/>
          <a:p>
            <a:pPr algn="ctr"/>
            <a:r>
              <a:rPr sz="1100" b="1">
                <a:solidFill>
                  <a:srgbClr val="1D2227"/>
                </a:solidFill>
                <a:latin typeface="Aptos"/>
              </a:rPr>
              <a:t>Giving back</a:t>
            </a:r>
          </a:p>
        </p:txBody>
      </p:sp>
      <p:sp>
        <p:nvSpPr>
          <p:cNvPr id="32" name="TextBox 31"/>
          <p:cNvSpPr txBox="1"/>
          <p:nvPr/>
        </p:nvSpPr>
        <p:spPr>
          <a:xfrm>
            <a:off x="822960" y="4297680"/>
            <a:ext cx="10515600" cy="640080"/>
          </a:xfrm>
          <a:prstGeom prst="rect">
            <a:avLst/>
          </a:prstGeom>
          <a:noFill/>
        </p:spPr>
        <p:txBody>
          <a:bodyPr wrap="square" anchor="ctr">
            <a:spAutoFit/>
          </a:bodyPr>
          <a:lstStyle/>
          <a:p>
            <a:pPr algn="ctr"/>
            <a:r>
              <a:rPr sz="1800" b="1">
                <a:solidFill>
                  <a:srgbClr val="265B5F"/>
                </a:solidFill>
                <a:latin typeface="Aptos Display"/>
              </a:rPr>
              <a:t>What was the intervention?  THE SYSTEM.</a:t>
            </a:r>
          </a:p>
        </p:txBody>
      </p:sp>
      <p:sp>
        <p:nvSpPr>
          <p:cNvPr id="33" name="TextBox 32"/>
          <p:cNvSpPr txBox="1"/>
          <p:nvPr/>
        </p:nvSpPr>
        <p:spPr>
          <a:xfrm>
            <a:off x="685800" y="6473952"/>
            <a:ext cx="1463040" cy="182880"/>
          </a:xfrm>
          <a:prstGeom prst="rect">
            <a:avLst/>
          </a:prstGeom>
          <a:noFill/>
        </p:spPr>
        <p:txBody>
          <a:bodyPr wrap="square" anchor="ctr">
            <a:spAutoFit/>
          </a:bodyPr>
          <a:lstStyle/>
          <a:p>
            <a:pPr algn="ctr"/>
            <a:r>
              <a:rPr sz="800" b="1">
                <a:solidFill>
                  <a:srgbClr val="265B5F"/>
                </a:solidFill>
                <a:latin typeface="Aptos"/>
              </a:rPr>
              <a:t>CLINICAL</a:t>
            </a:r>
          </a:p>
        </p:txBody>
      </p:sp>
      <p:sp>
        <p:nvSpPr>
          <p:cNvPr id="34" name="TextBox 33"/>
          <p:cNvSpPr txBox="1"/>
          <p:nvPr/>
        </p:nvSpPr>
        <p:spPr>
          <a:xfrm>
            <a:off x="2240280" y="6473952"/>
            <a:ext cx="1463040" cy="182880"/>
          </a:xfrm>
          <a:prstGeom prst="rect">
            <a:avLst/>
          </a:prstGeom>
          <a:noFill/>
        </p:spPr>
        <p:txBody>
          <a:bodyPr wrap="square" anchor="ctr">
            <a:spAutoFit/>
          </a:bodyPr>
          <a:lstStyle/>
          <a:p>
            <a:pPr algn="ctr"/>
            <a:r>
              <a:rPr sz="800" b="1">
                <a:solidFill>
                  <a:srgbClr val="265B5F"/>
                </a:solidFill>
                <a:latin typeface="Aptos"/>
              </a:rPr>
              <a:t>OPERATIONS</a:t>
            </a:r>
          </a:p>
        </p:txBody>
      </p:sp>
      <p:sp>
        <p:nvSpPr>
          <p:cNvPr id="35" name="TextBox 34"/>
          <p:cNvSpPr txBox="1"/>
          <p:nvPr/>
        </p:nvSpPr>
        <p:spPr>
          <a:xfrm>
            <a:off x="3794760" y="6473952"/>
            <a:ext cx="1463040" cy="182880"/>
          </a:xfrm>
          <a:prstGeom prst="rect">
            <a:avLst/>
          </a:prstGeom>
          <a:noFill/>
        </p:spPr>
        <p:txBody>
          <a:bodyPr wrap="square" anchor="ctr">
            <a:spAutoFit/>
          </a:bodyPr>
          <a:lstStyle/>
          <a:p>
            <a:pPr algn="ctr"/>
            <a:r>
              <a:rPr sz="800" b="1">
                <a:solidFill>
                  <a:srgbClr val="AAAFB0"/>
                </a:solidFill>
                <a:latin typeface="Aptos"/>
              </a:rPr>
              <a:t>FINANCE</a:t>
            </a:r>
          </a:p>
        </p:txBody>
      </p:sp>
      <p:sp>
        <p:nvSpPr>
          <p:cNvPr id="36" name="TextBox 35"/>
          <p:cNvSpPr txBox="1"/>
          <p:nvPr/>
        </p:nvSpPr>
        <p:spPr>
          <a:xfrm>
            <a:off x="5349240" y="6473952"/>
            <a:ext cx="1463040" cy="182880"/>
          </a:xfrm>
          <a:prstGeom prst="rect">
            <a:avLst/>
          </a:prstGeom>
          <a:noFill/>
        </p:spPr>
        <p:txBody>
          <a:bodyPr wrap="square" anchor="ctr">
            <a:spAutoFit/>
          </a:bodyPr>
          <a:lstStyle/>
          <a:p>
            <a:pPr algn="ctr"/>
            <a:r>
              <a:rPr sz="800" b="1">
                <a:solidFill>
                  <a:srgbClr val="265B5F"/>
                </a:solidFill>
                <a:latin typeface="Aptos"/>
              </a:rPr>
              <a:t>MISSION</a:t>
            </a:r>
          </a:p>
        </p:txBody>
      </p:sp>
      <p:sp>
        <p:nvSpPr>
          <p:cNvPr id="37" name="TextBox 36"/>
          <p:cNvSpPr txBox="1"/>
          <p:nvPr/>
        </p:nvSpPr>
        <p:spPr>
          <a:xfrm>
            <a:off x="9281160" y="6473952"/>
            <a:ext cx="2194560" cy="182880"/>
          </a:xfrm>
          <a:prstGeom prst="rect">
            <a:avLst/>
          </a:prstGeom>
          <a:noFill/>
        </p:spPr>
        <p:txBody>
          <a:bodyPr wrap="square" anchor="ctr">
            <a:spAutoFit/>
          </a:bodyPr>
          <a:lstStyle/>
          <a:p>
            <a:pPr algn="r"/>
            <a:r>
              <a:rPr sz="800" b="0">
                <a:solidFill>
                  <a:srgbClr val="5C6369"/>
                </a:solidFill>
                <a:latin typeface="Aptos"/>
              </a:rPr>
              <a:t>Blue Ridge Medical Center • VCHC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8F6"/>
        </a:solidFill>
        <a:effectLst/>
      </p:bgPr>
    </p:bg>
    <p:spTree>
      <p:nvGrpSpPr>
        <p:cNvPr id="1" name=""/>
        <p:cNvGrpSpPr/>
        <p:nvPr/>
      </p:nvGrpSpPr>
      <p:grpSpPr>
        <a:xfrm>
          <a:off x="0" y="0"/>
          <a:ext cx="0" cy="0"/>
          <a:chOff x="0" y="0"/>
          <a:chExt cx="0" cy="0"/>
        </a:xfrm>
      </p:grpSpPr>
      <p:sp>
        <p:nvSpPr>
          <p:cNvPr id="2" name="TextBox 1"/>
          <p:cNvSpPr txBox="1"/>
          <p:nvPr/>
        </p:nvSpPr>
        <p:spPr>
          <a:xfrm>
            <a:off x="640080" y="594360"/>
            <a:ext cx="10972800" cy="594360"/>
          </a:xfrm>
          <a:prstGeom prst="rect">
            <a:avLst/>
          </a:prstGeom>
          <a:noFill/>
        </p:spPr>
        <p:txBody>
          <a:bodyPr wrap="square" anchor="ctr">
            <a:spAutoFit/>
          </a:bodyPr>
          <a:lstStyle/>
          <a:p>
            <a:pPr algn="l"/>
            <a:r>
              <a:rPr sz="2600" b="1">
                <a:solidFill>
                  <a:srgbClr val="1D2227"/>
                </a:solidFill>
                <a:latin typeface="Aptos Display"/>
              </a:rPr>
              <a:t>THREE PATIENTS. THREE LESSONS.</a:t>
            </a:r>
          </a:p>
        </p:txBody>
      </p:sp>
      <p:sp>
        <p:nvSpPr>
          <p:cNvPr id="3" name="Rounded Rectangle 2"/>
          <p:cNvSpPr/>
          <p:nvPr/>
        </p:nvSpPr>
        <p:spPr>
          <a:xfrm>
            <a:off x="731520" y="1600200"/>
            <a:ext cx="3429000" cy="34747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868680" y="1828800"/>
            <a:ext cx="3154680" cy="365760"/>
          </a:xfrm>
          <a:prstGeom prst="rect">
            <a:avLst/>
          </a:prstGeom>
          <a:noFill/>
        </p:spPr>
        <p:txBody>
          <a:bodyPr wrap="square" anchor="ctr">
            <a:spAutoFit/>
          </a:bodyPr>
          <a:lstStyle/>
          <a:p>
            <a:pPr algn="ctr"/>
            <a:r>
              <a:rPr sz="1600" b="1">
                <a:solidFill>
                  <a:srgbClr val="265B5F"/>
                </a:solidFill>
                <a:latin typeface="Aptos"/>
              </a:rPr>
              <a:t>SARAH</a:t>
            </a:r>
          </a:p>
        </p:txBody>
      </p:sp>
      <p:sp>
        <p:nvSpPr>
          <p:cNvPr id="5" name="TextBox 4"/>
          <p:cNvSpPr txBox="1"/>
          <p:nvPr/>
        </p:nvSpPr>
        <p:spPr>
          <a:xfrm>
            <a:off x="868680" y="2423160"/>
            <a:ext cx="3154680" cy="548640"/>
          </a:xfrm>
          <a:prstGeom prst="rect">
            <a:avLst/>
          </a:prstGeom>
          <a:noFill/>
        </p:spPr>
        <p:txBody>
          <a:bodyPr wrap="square" anchor="ctr">
            <a:spAutoFit/>
          </a:bodyPr>
          <a:lstStyle/>
          <a:p>
            <a:pPr algn="ctr"/>
            <a:r>
              <a:rPr sz="2200" b="1">
                <a:solidFill>
                  <a:srgbClr val="1D2227"/>
                </a:solidFill>
                <a:latin typeface="Aptos Display"/>
              </a:rPr>
              <a:t>FRAGMENTATION</a:t>
            </a:r>
          </a:p>
        </p:txBody>
      </p:sp>
      <p:sp>
        <p:nvSpPr>
          <p:cNvPr id="6" name="TextBox 5"/>
          <p:cNvSpPr txBox="1"/>
          <p:nvPr/>
        </p:nvSpPr>
        <p:spPr>
          <a:xfrm>
            <a:off x="1005840" y="3246120"/>
            <a:ext cx="2880360" cy="1005840"/>
          </a:xfrm>
          <a:prstGeom prst="rect">
            <a:avLst/>
          </a:prstGeom>
          <a:noFill/>
        </p:spPr>
        <p:txBody>
          <a:bodyPr wrap="square" anchor="ctr">
            <a:spAutoFit/>
          </a:bodyPr>
          <a:lstStyle/>
          <a:p>
            <a:pPr algn="ctr"/>
            <a:r>
              <a:rPr sz="1500" b="0">
                <a:solidFill>
                  <a:srgbClr val="5C6369"/>
                </a:solidFill>
                <a:latin typeface="Aptos"/>
              </a:rPr>
              <a:t>What are we losing?</a:t>
            </a:r>
          </a:p>
        </p:txBody>
      </p:sp>
      <p:sp>
        <p:nvSpPr>
          <p:cNvPr id="7" name="Rounded Rectangle 6"/>
          <p:cNvSpPr/>
          <p:nvPr/>
        </p:nvSpPr>
        <p:spPr>
          <a:xfrm>
            <a:off x="4389120" y="1600200"/>
            <a:ext cx="3429000" cy="34747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526280" y="1828800"/>
            <a:ext cx="3154680" cy="365760"/>
          </a:xfrm>
          <a:prstGeom prst="rect">
            <a:avLst/>
          </a:prstGeom>
          <a:noFill/>
        </p:spPr>
        <p:txBody>
          <a:bodyPr wrap="square" anchor="ctr">
            <a:spAutoFit/>
          </a:bodyPr>
          <a:lstStyle/>
          <a:p>
            <a:pPr algn="ctr"/>
            <a:r>
              <a:rPr sz="1600" b="1">
                <a:solidFill>
                  <a:srgbClr val="265B5F"/>
                </a:solidFill>
                <a:latin typeface="Aptos"/>
              </a:rPr>
              <a:t>CINDY</a:t>
            </a:r>
          </a:p>
        </p:txBody>
      </p:sp>
      <p:sp>
        <p:nvSpPr>
          <p:cNvPr id="9" name="TextBox 8"/>
          <p:cNvSpPr txBox="1"/>
          <p:nvPr/>
        </p:nvSpPr>
        <p:spPr>
          <a:xfrm>
            <a:off x="4526280" y="2423160"/>
            <a:ext cx="3154680" cy="548640"/>
          </a:xfrm>
          <a:prstGeom prst="rect">
            <a:avLst/>
          </a:prstGeom>
          <a:noFill/>
        </p:spPr>
        <p:txBody>
          <a:bodyPr wrap="square" anchor="ctr">
            <a:spAutoFit/>
          </a:bodyPr>
          <a:lstStyle/>
          <a:p>
            <a:pPr algn="ctr"/>
            <a:r>
              <a:rPr sz="2200" b="1">
                <a:solidFill>
                  <a:srgbClr val="1D2227"/>
                </a:solidFill>
                <a:latin typeface="Aptos Display"/>
              </a:rPr>
              <a:t>CONNECTION</a:t>
            </a:r>
          </a:p>
        </p:txBody>
      </p:sp>
      <p:sp>
        <p:nvSpPr>
          <p:cNvPr id="10" name="TextBox 9"/>
          <p:cNvSpPr txBox="1"/>
          <p:nvPr/>
        </p:nvSpPr>
        <p:spPr>
          <a:xfrm>
            <a:off x="4663440" y="3246120"/>
            <a:ext cx="2880360" cy="1005840"/>
          </a:xfrm>
          <a:prstGeom prst="rect">
            <a:avLst/>
          </a:prstGeom>
          <a:noFill/>
        </p:spPr>
        <p:txBody>
          <a:bodyPr wrap="square" anchor="ctr">
            <a:spAutoFit/>
          </a:bodyPr>
          <a:lstStyle/>
          <a:p>
            <a:pPr algn="ctr"/>
            <a:r>
              <a:rPr sz="1500" b="0">
                <a:solidFill>
                  <a:srgbClr val="5C6369"/>
                </a:solidFill>
                <a:latin typeface="Aptos"/>
              </a:rPr>
              <a:t>What changes when someone owns the gap?</a:t>
            </a:r>
          </a:p>
        </p:txBody>
      </p:sp>
      <p:sp>
        <p:nvSpPr>
          <p:cNvPr id="11" name="Rounded Rectangle 10"/>
          <p:cNvSpPr/>
          <p:nvPr/>
        </p:nvSpPr>
        <p:spPr>
          <a:xfrm>
            <a:off x="8046720" y="1600200"/>
            <a:ext cx="3429000" cy="34747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183880" y="1828800"/>
            <a:ext cx="3154680" cy="365760"/>
          </a:xfrm>
          <a:prstGeom prst="rect">
            <a:avLst/>
          </a:prstGeom>
          <a:noFill/>
        </p:spPr>
        <p:txBody>
          <a:bodyPr wrap="square" anchor="ctr">
            <a:spAutoFit/>
          </a:bodyPr>
          <a:lstStyle/>
          <a:p>
            <a:pPr algn="ctr"/>
            <a:r>
              <a:rPr sz="1600" b="1">
                <a:solidFill>
                  <a:srgbClr val="265B5F"/>
                </a:solidFill>
                <a:latin typeface="Aptos"/>
              </a:rPr>
              <a:t>CRYSTAL</a:t>
            </a:r>
          </a:p>
        </p:txBody>
      </p:sp>
      <p:sp>
        <p:nvSpPr>
          <p:cNvPr id="13" name="TextBox 12"/>
          <p:cNvSpPr txBox="1"/>
          <p:nvPr/>
        </p:nvSpPr>
        <p:spPr>
          <a:xfrm>
            <a:off x="8183880" y="2423160"/>
            <a:ext cx="3154680" cy="548640"/>
          </a:xfrm>
          <a:prstGeom prst="rect">
            <a:avLst/>
          </a:prstGeom>
          <a:noFill/>
        </p:spPr>
        <p:txBody>
          <a:bodyPr wrap="square" anchor="ctr">
            <a:spAutoFit/>
          </a:bodyPr>
          <a:lstStyle/>
          <a:p>
            <a:pPr algn="ctr"/>
            <a:r>
              <a:rPr sz="2200" b="1">
                <a:solidFill>
                  <a:srgbClr val="1D2227"/>
                </a:solidFill>
                <a:latin typeface="Aptos Display"/>
              </a:rPr>
              <a:t>TRANSFORMATION</a:t>
            </a:r>
          </a:p>
        </p:txBody>
      </p:sp>
      <p:sp>
        <p:nvSpPr>
          <p:cNvPr id="14" name="TextBox 13"/>
          <p:cNvSpPr txBox="1"/>
          <p:nvPr/>
        </p:nvSpPr>
        <p:spPr>
          <a:xfrm>
            <a:off x="8321040" y="3246120"/>
            <a:ext cx="2880360" cy="1005840"/>
          </a:xfrm>
          <a:prstGeom prst="rect">
            <a:avLst/>
          </a:prstGeom>
          <a:noFill/>
        </p:spPr>
        <p:txBody>
          <a:bodyPr wrap="square" anchor="ctr">
            <a:spAutoFit/>
          </a:bodyPr>
          <a:lstStyle/>
          <a:p>
            <a:pPr algn="ctr"/>
            <a:r>
              <a:rPr sz="1500" b="0">
                <a:solidFill>
                  <a:srgbClr val="5C6369"/>
                </a:solidFill>
                <a:latin typeface="Aptos"/>
              </a:rPr>
              <a:t>What becomes possible when the system adapts?</a:t>
            </a:r>
          </a:p>
        </p:txBody>
      </p:sp>
      <p:sp>
        <p:nvSpPr>
          <p:cNvPr id="15" name="TextBox 14"/>
          <p:cNvSpPr txBox="1"/>
          <p:nvPr/>
        </p:nvSpPr>
        <p:spPr>
          <a:xfrm>
            <a:off x="822960" y="5303520"/>
            <a:ext cx="10515600" cy="640080"/>
          </a:xfrm>
          <a:prstGeom prst="rect">
            <a:avLst/>
          </a:prstGeom>
          <a:noFill/>
        </p:spPr>
        <p:txBody>
          <a:bodyPr wrap="square" anchor="ctr">
            <a:spAutoFit/>
          </a:bodyPr>
          <a:lstStyle/>
          <a:p>
            <a:pPr algn="ctr"/>
            <a:r>
              <a:rPr sz="2200" b="1">
                <a:solidFill>
                  <a:srgbClr val="265B5F"/>
                </a:solidFill>
                <a:latin typeface="Aptos Display"/>
              </a:rPr>
              <a:t>REFER → CONNECT → TRANSFORM</a:t>
            </a:r>
          </a:p>
        </p:txBody>
      </p:sp>
      <p:sp>
        <p:nvSpPr>
          <p:cNvPr id="16" name="TextBox 15"/>
          <p:cNvSpPr txBox="1"/>
          <p:nvPr/>
        </p:nvSpPr>
        <p:spPr>
          <a:xfrm>
            <a:off x="685800" y="6473952"/>
            <a:ext cx="1463040" cy="182880"/>
          </a:xfrm>
          <a:prstGeom prst="rect">
            <a:avLst/>
          </a:prstGeom>
          <a:noFill/>
        </p:spPr>
        <p:txBody>
          <a:bodyPr wrap="square" anchor="ctr">
            <a:spAutoFit/>
          </a:bodyPr>
          <a:lstStyle/>
          <a:p>
            <a:pPr algn="ctr"/>
            <a:r>
              <a:rPr sz="800" b="1">
                <a:solidFill>
                  <a:srgbClr val="265B5F"/>
                </a:solidFill>
                <a:latin typeface="Aptos"/>
              </a:rPr>
              <a:t>CLINICAL</a:t>
            </a:r>
          </a:p>
        </p:txBody>
      </p:sp>
      <p:sp>
        <p:nvSpPr>
          <p:cNvPr id="17" name="TextBox 16"/>
          <p:cNvSpPr txBox="1"/>
          <p:nvPr/>
        </p:nvSpPr>
        <p:spPr>
          <a:xfrm>
            <a:off x="2240280" y="6473952"/>
            <a:ext cx="1463040" cy="182880"/>
          </a:xfrm>
          <a:prstGeom prst="rect">
            <a:avLst/>
          </a:prstGeom>
          <a:noFill/>
        </p:spPr>
        <p:txBody>
          <a:bodyPr wrap="square" anchor="ctr">
            <a:spAutoFit/>
          </a:bodyPr>
          <a:lstStyle/>
          <a:p>
            <a:pPr algn="ctr"/>
            <a:r>
              <a:rPr sz="800" b="1">
                <a:solidFill>
                  <a:srgbClr val="265B5F"/>
                </a:solidFill>
                <a:latin typeface="Aptos"/>
              </a:rPr>
              <a:t>OPERATIONS</a:t>
            </a:r>
          </a:p>
        </p:txBody>
      </p:sp>
      <p:sp>
        <p:nvSpPr>
          <p:cNvPr id="18" name="TextBox 17"/>
          <p:cNvSpPr txBox="1"/>
          <p:nvPr/>
        </p:nvSpPr>
        <p:spPr>
          <a:xfrm>
            <a:off x="3794760" y="6473952"/>
            <a:ext cx="1463040" cy="182880"/>
          </a:xfrm>
          <a:prstGeom prst="rect">
            <a:avLst/>
          </a:prstGeom>
          <a:noFill/>
        </p:spPr>
        <p:txBody>
          <a:bodyPr wrap="square" anchor="ctr">
            <a:spAutoFit/>
          </a:bodyPr>
          <a:lstStyle/>
          <a:p>
            <a:pPr algn="ctr"/>
            <a:r>
              <a:rPr sz="800" b="1">
                <a:solidFill>
                  <a:srgbClr val="265B5F"/>
                </a:solidFill>
                <a:latin typeface="Aptos"/>
              </a:rPr>
              <a:t>FINANCE</a:t>
            </a:r>
          </a:p>
        </p:txBody>
      </p:sp>
      <p:sp>
        <p:nvSpPr>
          <p:cNvPr id="19" name="TextBox 18"/>
          <p:cNvSpPr txBox="1"/>
          <p:nvPr/>
        </p:nvSpPr>
        <p:spPr>
          <a:xfrm>
            <a:off x="5349240" y="6473952"/>
            <a:ext cx="1463040" cy="182880"/>
          </a:xfrm>
          <a:prstGeom prst="rect">
            <a:avLst/>
          </a:prstGeom>
          <a:noFill/>
        </p:spPr>
        <p:txBody>
          <a:bodyPr wrap="square" anchor="ctr">
            <a:spAutoFit/>
          </a:bodyPr>
          <a:lstStyle/>
          <a:p>
            <a:pPr algn="ctr"/>
            <a:r>
              <a:rPr sz="800" b="1">
                <a:solidFill>
                  <a:srgbClr val="265B5F"/>
                </a:solidFill>
                <a:latin typeface="Aptos"/>
              </a:rPr>
              <a:t>MISSION</a:t>
            </a:r>
          </a:p>
        </p:txBody>
      </p:sp>
      <p:sp>
        <p:nvSpPr>
          <p:cNvPr id="20" name="TextBox 19"/>
          <p:cNvSpPr txBox="1"/>
          <p:nvPr/>
        </p:nvSpPr>
        <p:spPr>
          <a:xfrm>
            <a:off x="9281160" y="6473952"/>
            <a:ext cx="2194560" cy="182880"/>
          </a:xfrm>
          <a:prstGeom prst="rect">
            <a:avLst/>
          </a:prstGeom>
          <a:noFill/>
        </p:spPr>
        <p:txBody>
          <a:bodyPr wrap="square" anchor="ctr">
            <a:spAutoFit/>
          </a:bodyPr>
          <a:lstStyle/>
          <a:p>
            <a:pPr algn="r"/>
            <a:r>
              <a:rPr sz="800" b="0">
                <a:solidFill>
                  <a:srgbClr val="5C6369"/>
                </a:solidFill>
                <a:latin typeface="Aptos"/>
              </a:rPr>
              <a:t>Blue Ridge Medical Center • VCHC</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8F6"/>
        </a:solidFill>
        <a:effectLst/>
      </p:bgPr>
    </p:bg>
    <p:spTree>
      <p:nvGrpSpPr>
        <p:cNvPr id="1" name=""/>
        <p:cNvGrpSpPr/>
        <p:nvPr/>
      </p:nvGrpSpPr>
      <p:grpSpPr>
        <a:xfrm>
          <a:off x="0" y="0"/>
          <a:ext cx="0" cy="0"/>
          <a:chOff x="0" y="0"/>
          <a:chExt cx="0" cy="0"/>
        </a:xfrm>
      </p:grpSpPr>
      <p:sp>
        <p:nvSpPr>
          <p:cNvPr id="2" name="TextBox 1"/>
          <p:cNvSpPr txBox="1"/>
          <p:nvPr/>
        </p:nvSpPr>
        <p:spPr>
          <a:xfrm>
            <a:off x="640080" y="594360"/>
            <a:ext cx="10972800" cy="594360"/>
          </a:xfrm>
          <a:prstGeom prst="rect">
            <a:avLst/>
          </a:prstGeom>
          <a:noFill/>
        </p:spPr>
        <p:txBody>
          <a:bodyPr wrap="square" anchor="ctr">
            <a:spAutoFit/>
          </a:bodyPr>
          <a:lstStyle/>
          <a:p>
            <a:pPr algn="l"/>
            <a:r>
              <a:rPr sz="2600" b="1">
                <a:solidFill>
                  <a:srgbClr val="1D2227"/>
                </a:solidFill>
                <a:latin typeface="Aptos Display"/>
              </a:rPr>
              <a:t>FOLLOW THE PATIENT. THEN FOLLOW THE VALUE.</a:t>
            </a:r>
          </a:p>
        </p:txBody>
      </p:sp>
      <p:sp>
        <p:nvSpPr>
          <p:cNvPr id="3" name="Rounded Rectangle 2"/>
          <p:cNvSpPr/>
          <p:nvPr/>
        </p:nvSpPr>
        <p:spPr>
          <a:xfrm>
            <a:off x="731520" y="1508760"/>
            <a:ext cx="5257800" cy="3749039"/>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14400" y="1737360"/>
            <a:ext cx="4892040" cy="411480"/>
          </a:xfrm>
          <a:prstGeom prst="rect">
            <a:avLst/>
          </a:prstGeom>
          <a:noFill/>
        </p:spPr>
        <p:txBody>
          <a:bodyPr wrap="square" anchor="ctr">
            <a:spAutoFit/>
          </a:bodyPr>
          <a:lstStyle/>
          <a:p>
            <a:pPr algn="ctr"/>
            <a:r>
              <a:rPr sz="1600" b="1">
                <a:solidFill>
                  <a:srgbClr val="265B5F"/>
                </a:solidFill>
                <a:latin typeface="Aptos"/>
              </a:rPr>
              <a:t>VALUE WE CAN COUNT</a:t>
            </a:r>
          </a:p>
        </p:txBody>
      </p:sp>
      <p:sp>
        <p:nvSpPr>
          <p:cNvPr id="5" name="TextBox 4"/>
          <p:cNvSpPr txBox="1"/>
          <p:nvPr/>
        </p:nvSpPr>
        <p:spPr>
          <a:xfrm>
            <a:off x="1051560" y="2377440"/>
            <a:ext cx="4617720" cy="2331720"/>
          </a:xfrm>
          <a:prstGeom prst="rect">
            <a:avLst/>
          </a:prstGeom>
          <a:noFill/>
        </p:spPr>
        <p:txBody>
          <a:bodyPr wrap="square" anchor="ctr">
            <a:spAutoFit/>
          </a:bodyPr>
          <a:lstStyle/>
          <a:p>
            <a:pPr algn="ctr"/>
            <a:r>
              <a:rPr sz="1700" b="0">
                <a:solidFill>
                  <a:srgbClr val="1D2227"/>
                </a:solidFill>
                <a:latin typeface="Aptos"/>
              </a:rPr>
              <a:t>BH and PCP encounters
Medication management
Labs and reassessment
Applicable care-management services
Attendance and retention</a:t>
            </a:r>
          </a:p>
        </p:txBody>
      </p:sp>
      <p:sp>
        <p:nvSpPr>
          <p:cNvPr id="6" name="Rounded Rectangle 5"/>
          <p:cNvSpPr/>
          <p:nvPr/>
        </p:nvSpPr>
        <p:spPr>
          <a:xfrm>
            <a:off x="6217920" y="1508760"/>
            <a:ext cx="5257800" cy="3749039"/>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0" y="1737360"/>
            <a:ext cx="4892040" cy="411480"/>
          </a:xfrm>
          <a:prstGeom prst="rect">
            <a:avLst/>
          </a:prstGeom>
          <a:noFill/>
        </p:spPr>
        <p:txBody>
          <a:bodyPr wrap="square" anchor="ctr">
            <a:spAutoFit/>
          </a:bodyPr>
          <a:lstStyle/>
          <a:p>
            <a:pPr algn="ctr"/>
            <a:r>
              <a:rPr sz="1600" b="1">
                <a:solidFill>
                  <a:srgbClr val="265B5F"/>
                </a:solidFill>
                <a:latin typeface="Aptos"/>
              </a:rPr>
              <a:t>VALUE HARDER TO COUNT</a:t>
            </a:r>
          </a:p>
        </p:txBody>
      </p:sp>
      <p:sp>
        <p:nvSpPr>
          <p:cNvPr id="8" name="TextBox 7"/>
          <p:cNvSpPr txBox="1"/>
          <p:nvPr/>
        </p:nvSpPr>
        <p:spPr>
          <a:xfrm>
            <a:off x="6537959" y="2377440"/>
            <a:ext cx="4617720" cy="2331720"/>
          </a:xfrm>
          <a:prstGeom prst="rect">
            <a:avLst/>
          </a:prstGeom>
          <a:noFill/>
        </p:spPr>
        <p:txBody>
          <a:bodyPr wrap="square" anchor="ctr">
            <a:spAutoFit/>
          </a:bodyPr>
          <a:lstStyle/>
          <a:p>
            <a:pPr algn="ctr"/>
            <a:r>
              <a:rPr sz="1700" b="0">
                <a:solidFill>
                  <a:srgbClr val="1D2227"/>
                </a:solidFill>
                <a:latin typeface="Aptos"/>
              </a:rPr>
              <a:t>Avoided fragmentation
PCP/team capacity
Earlier intervention
Trust and continuity
Appropriate utilization
Mission</a:t>
            </a:r>
          </a:p>
        </p:txBody>
      </p:sp>
      <p:sp>
        <p:nvSpPr>
          <p:cNvPr id="9" name="TextBox 8"/>
          <p:cNvSpPr txBox="1"/>
          <p:nvPr/>
        </p:nvSpPr>
        <p:spPr>
          <a:xfrm>
            <a:off x="822960" y="5440680"/>
            <a:ext cx="10515600" cy="640080"/>
          </a:xfrm>
          <a:prstGeom prst="rect">
            <a:avLst/>
          </a:prstGeom>
          <a:noFill/>
        </p:spPr>
        <p:txBody>
          <a:bodyPr wrap="square" anchor="ctr">
            <a:spAutoFit/>
          </a:bodyPr>
          <a:lstStyle/>
          <a:p>
            <a:pPr algn="ctr"/>
            <a:r>
              <a:rPr sz="1800" b="1">
                <a:solidFill>
                  <a:srgbClr val="265B5F"/>
                </a:solidFill>
                <a:latin typeface="Aptos Display"/>
              </a:rPr>
              <a:t>Don't calculate the value of IBH by counting only BH visits.</a:t>
            </a:r>
          </a:p>
        </p:txBody>
      </p:sp>
      <p:sp>
        <p:nvSpPr>
          <p:cNvPr id="10" name="TextBox 9"/>
          <p:cNvSpPr txBox="1"/>
          <p:nvPr/>
        </p:nvSpPr>
        <p:spPr>
          <a:xfrm>
            <a:off x="685800" y="6473952"/>
            <a:ext cx="1463040" cy="182880"/>
          </a:xfrm>
          <a:prstGeom prst="rect">
            <a:avLst/>
          </a:prstGeom>
          <a:noFill/>
        </p:spPr>
        <p:txBody>
          <a:bodyPr wrap="square" anchor="ctr">
            <a:spAutoFit/>
          </a:bodyPr>
          <a:lstStyle/>
          <a:p>
            <a:pPr algn="ctr"/>
            <a:r>
              <a:rPr sz="800" b="1">
                <a:solidFill>
                  <a:srgbClr val="AAAFB0"/>
                </a:solidFill>
                <a:latin typeface="Aptos"/>
              </a:rPr>
              <a:t>CLINICAL</a:t>
            </a:r>
          </a:p>
        </p:txBody>
      </p:sp>
      <p:sp>
        <p:nvSpPr>
          <p:cNvPr id="11" name="TextBox 10"/>
          <p:cNvSpPr txBox="1"/>
          <p:nvPr/>
        </p:nvSpPr>
        <p:spPr>
          <a:xfrm>
            <a:off x="2240280" y="6473952"/>
            <a:ext cx="1463040" cy="182880"/>
          </a:xfrm>
          <a:prstGeom prst="rect">
            <a:avLst/>
          </a:prstGeom>
          <a:noFill/>
        </p:spPr>
        <p:txBody>
          <a:bodyPr wrap="square" anchor="ctr">
            <a:spAutoFit/>
          </a:bodyPr>
          <a:lstStyle/>
          <a:p>
            <a:pPr algn="ctr"/>
            <a:r>
              <a:rPr sz="800" b="1">
                <a:solidFill>
                  <a:srgbClr val="AAAFB0"/>
                </a:solidFill>
                <a:latin typeface="Aptos"/>
              </a:rPr>
              <a:t>OPERATIONS</a:t>
            </a:r>
          </a:p>
        </p:txBody>
      </p:sp>
      <p:sp>
        <p:nvSpPr>
          <p:cNvPr id="12" name="TextBox 11"/>
          <p:cNvSpPr txBox="1"/>
          <p:nvPr/>
        </p:nvSpPr>
        <p:spPr>
          <a:xfrm>
            <a:off x="3794760" y="6473952"/>
            <a:ext cx="1463040" cy="182880"/>
          </a:xfrm>
          <a:prstGeom prst="rect">
            <a:avLst/>
          </a:prstGeom>
          <a:noFill/>
        </p:spPr>
        <p:txBody>
          <a:bodyPr wrap="square" anchor="ctr">
            <a:spAutoFit/>
          </a:bodyPr>
          <a:lstStyle/>
          <a:p>
            <a:pPr algn="ctr"/>
            <a:r>
              <a:rPr sz="800" b="1">
                <a:solidFill>
                  <a:srgbClr val="265B5F"/>
                </a:solidFill>
                <a:latin typeface="Aptos"/>
              </a:rPr>
              <a:t>FINANCE</a:t>
            </a:r>
          </a:p>
        </p:txBody>
      </p:sp>
      <p:sp>
        <p:nvSpPr>
          <p:cNvPr id="13" name="TextBox 12"/>
          <p:cNvSpPr txBox="1"/>
          <p:nvPr/>
        </p:nvSpPr>
        <p:spPr>
          <a:xfrm>
            <a:off x="5349240" y="6473952"/>
            <a:ext cx="1463040" cy="182880"/>
          </a:xfrm>
          <a:prstGeom prst="rect">
            <a:avLst/>
          </a:prstGeom>
          <a:noFill/>
        </p:spPr>
        <p:txBody>
          <a:bodyPr wrap="square" anchor="ctr">
            <a:spAutoFit/>
          </a:bodyPr>
          <a:lstStyle/>
          <a:p>
            <a:pPr algn="ctr"/>
            <a:r>
              <a:rPr sz="800" b="1">
                <a:solidFill>
                  <a:srgbClr val="265B5F"/>
                </a:solidFill>
                <a:latin typeface="Aptos"/>
              </a:rPr>
              <a:t>MISSION</a:t>
            </a:r>
          </a:p>
        </p:txBody>
      </p:sp>
      <p:sp>
        <p:nvSpPr>
          <p:cNvPr id="14" name="TextBox 13"/>
          <p:cNvSpPr txBox="1"/>
          <p:nvPr/>
        </p:nvSpPr>
        <p:spPr>
          <a:xfrm>
            <a:off x="9281160" y="6473952"/>
            <a:ext cx="2194560" cy="182880"/>
          </a:xfrm>
          <a:prstGeom prst="rect">
            <a:avLst/>
          </a:prstGeom>
          <a:noFill/>
        </p:spPr>
        <p:txBody>
          <a:bodyPr wrap="square" anchor="ctr">
            <a:spAutoFit/>
          </a:bodyPr>
          <a:lstStyle/>
          <a:p>
            <a:pPr algn="r"/>
            <a:r>
              <a:rPr sz="800" b="0">
                <a:solidFill>
                  <a:srgbClr val="5C6369"/>
                </a:solidFill>
                <a:latin typeface="Aptos"/>
              </a:rPr>
              <a:t>Blue Ridge Medical Center • VCHC</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8F6"/>
        </a:solidFill>
        <a:effectLst/>
      </p:bgPr>
    </p:bg>
    <p:spTree>
      <p:nvGrpSpPr>
        <p:cNvPr id="1" name=""/>
        <p:cNvGrpSpPr/>
        <p:nvPr/>
      </p:nvGrpSpPr>
      <p:grpSpPr>
        <a:xfrm>
          <a:off x="0" y="0"/>
          <a:ext cx="0" cy="0"/>
          <a:chOff x="0" y="0"/>
          <a:chExt cx="0" cy="0"/>
        </a:xfrm>
      </p:grpSpPr>
      <p:sp>
        <p:nvSpPr>
          <p:cNvPr id="2" name="TextBox 1"/>
          <p:cNvSpPr txBox="1"/>
          <p:nvPr/>
        </p:nvSpPr>
        <p:spPr>
          <a:xfrm>
            <a:off x="640080" y="274320"/>
            <a:ext cx="10972800" cy="320040"/>
          </a:xfrm>
          <a:prstGeom prst="rect">
            <a:avLst/>
          </a:prstGeom>
          <a:noFill/>
        </p:spPr>
        <p:txBody>
          <a:bodyPr wrap="square" anchor="ctr">
            <a:spAutoFit/>
          </a:bodyPr>
          <a:lstStyle/>
          <a:p>
            <a:pPr algn="l"/>
            <a:r>
              <a:rPr sz="1000" b="1">
                <a:solidFill>
                  <a:srgbClr val="265B5F"/>
                </a:solidFill>
                <a:latin typeface="Aptos"/>
              </a:rPr>
              <a:t>AFTER THE STORIES: FROM ANECDOTE TO MEASUREMENT</a:t>
            </a:r>
          </a:p>
        </p:txBody>
      </p:sp>
      <p:sp>
        <p:nvSpPr>
          <p:cNvPr id="3" name="TextBox 2"/>
          <p:cNvSpPr txBox="1"/>
          <p:nvPr/>
        </p:nvSpPr>
        <p:spPr>
          <a:xfrm>
            <a:off x="640080" y="658368"/>
            <a:ext cx="10972800" cy="594360"/>
          </a:xfrm>
          <a:prstGeom prst="rect">
            <a:avLst/>
          </a:prstGeom>
          <a:noFill/>
        </p:spPr>
        <p:txBody>
          <a:bodyPr wrap="square" anchor="ctr">
            <a:spAutoFit/>
          </a:bodyPr>
          <a:lstStyle/>
          <a:p>
            <a:pPr algn="l"/>
            <a:r>
              <a:rPr sz="2700" b="1">
                <a:solidFill>
                  <a:srgbClr val="1D2227"/>
                </a:solidFill>
                <a:latin typeface="Aptos Display"/>
              </a:rPr>
              <a:t>CAN INTEGRATION BE MEASURED?</a:t>
            </a:r>
          </a:p>
        </p:txBody>
      </p:sp>
      <p:sp>
        <p:nvSpPr>
          <p:cNvPr id="4" name="TextBox 3"/>
          <p:cNvSpPr txBox="1"/>
          <p:nvPr/>
        </p:nvSpPr>
        <p:spPr>
          <a:xfrm>
            <a:off x="685800" y="1417320"/>
            <a:ext cx="1828800" cy="548640"/>
          </a:xfrm>
          <a:prstGeom prst="rect">
            <a:avLst/>
          </a:prstGeom>
          <a:noFill/>
        </p:spPr>
        <p:txBody>
          <a:bodyPr wrap="square" anchor="ctr">
            <a:spAutoFit/>
          </a:bodyPr>
          <a:lstStyle/>
          <a:p>
            <a:pPr algn="l"/>
            <a:r>
              <a:rPr sz="3000" b="1">
                <a:solidFill>
                  <a:srgbClr val="265B5F"/>
                </a:solidFill>
                <a:latin typeface="Aptos Display"/>
              </a:rPr>
              <a:t>YES.</a:t>
            </a:r>
          </a:p>
        </p:txBody>
      </p:sp>
      <p:sp>
        <p:nvSpPr>
          <p:cNvPr id="5" name="Rounded Rectangle 4"/>
          <p:cNvSpPr/>
          <p:nvPr/>
        </p:nvSpPr>
        <p:spPr>
          <a:xfrm>
            <a:off x="731520" y="2148840"/>
            <a:ext cx="5212080" cy="251460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05840" y="2423160"/>
            <a:ext cx="4663440" cy="411480"/>
          </a:xfrm>
          <a:prstGeom prst="rect">
            <a:avLst/>
          </a:prstGeom>
          <a:noFill/>
        </p:spPr>
        <p:txBody>
          <a:bodyPr wrap="square" anchor="ctr">
            <a:spAutoFit/>
          </a:bodyPr>
          <a:lstStyle/>
          <a:p>
            <a:pPr algn="ctr"/>
            <a:r>
              <a:rPr sz="2400" b="1">
                <a:solidFill>
                  <a:srgbClr val="265B5F"/>
                </a:solidFill>
                <a:latin typeface="Aptos Display"/>
              </a:rPr>
              <a:t>PIP</a:t>
            </a:r>
          </a:p>
        </p:txBody>
      </p:sp>
      <p:sp>
        <p:nvSpPr>
          <p:cNvPr id="7" name="TextBox 6"/>
          <p:cNvSpPr txBox="1"/>
          <p:nvPr/>
        </p:nvSpPr>
        <p:spPr>
          <a:xfrm>
            <a:off x="1005840" y="2880360"/>
            <a:ext cx="4663440" cy="365760"/>
          </a:xfrm>
          <a:prstGeom prst="rect">
            <a:avLst/>
          </a:prstGeom>
          <a:noFill/>
        </p:spPr>
        <p:txBody>
          <a:bodyPr wrap="square" anchor="ctr">
            <a:spAutoFit/>
          </a:bodyPr>
          <a:lstStyle/>
          <a:p>
            <a:pPr algn="ctr"/>
            <a:r>
              <a:rPr sz="1700" b="1">
                <a:solidFill>
                  <a:srgbClr val="1D2227"/>
                </a:solidFill>
                <a:latin typeface="Aptos"/>
              </a:rPr>
              <a:t>Practice Integration Profile</a:t>
            </a:r>
          </a:p>
        </p:txBody>
      </p:sp>
      <p:sp>
        <p:nvSpPr>
          <p:cNvPr id="8" name="TextBox 7"/>
          <p:cNvSpPr txBox="1"/>
          <p:nvPr/>
        </p:nvSpPr>
        <p:spPr>
          <a:xfrm>
            <a:off x="1188720" y="3401568"/>
            <a:ext cx="4297680" cy="914400"/>
          </a:xfrm>
          <a:prstGeom prst="rect">
            <a:avLst/>
          </a:prstGeom>
          <a:noFill/>
        </p:spPr>
        <p:txBody>
          <a:bodyPr wrap="square" anchor="ctr">
            <a:spAutoFit/>
          </a:bodyPr>
          <a:lstStyle/>
          <a:p>
            <a:pPr algn="ctr"/>
            <a:r>
              <a:rPr sz="1700" b="0">
                <a:solidFill>
                  <a:srgbClr val="5C6369"/>
                </a:solidFill>
                <a:latin typeface="Aptos"/>
              </a:rPr>
              <a:t>Clinical Services
Patient Engagement
Patient Workflow</a:t>
            </a:r>
          </a:p>
        </p:txBody>
      </p:sp>
      <p:sp>
        <p:nvSpPr>
          <p:cNvPr id="9" name="Rounded Rectangle 8"/>
          <p:cNvSpPr/>
          <p:nvPr/>
        </p:nvSpPr>
        <p:spPr>
          <a:xfrm>
            <a:off x="6217920" y="2148840"/>
            <a:ext cx="5212080" cy="2514600"/>
          </a:xfrm>
          <a:prstGeom prst="roundRect">
            <a:avLst/>
          </a:prstGeom>
          <a:solidFill>
            <a:srgbClr val="FFFFFF"/>
          </a:solidFill>
          <a:ln>
            <a:solidFill>
              <a:srgbClr val="A670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92240" y="2423160"/>
            <a:ext cx="4663440" cy="411480"/>
          </a:xfrm>
          <a:prstGeom prst="rect">
            <a:avLst/>
          </a:prstGeom>
          <a:noFill/>
        </p:spPr>
        <p:txBody>
          <a:bodyPr wrap="square" anchor="ctr">
            <a:spAutoFit/>
          </a:bodyPr>
          <a:lstStyle/>
          <a:p>
            <a:pPr algn="ctr"/>
            <a:r>
              <a:rPr sz="2400" b="1">
                <a:solidFill>
                  <a:srgbClr val="A67034"/>
                </a:solidFill>
                <a:latin typeface="Aptos Display"/>
              </a:rPr>
              <a:t>IPAT</a:t>
            </a:r>
          </a:p>
        </p:txBody>
      </p:sp>
      <p:sp>
        <p:nvSpPr>
          <p:cNvPr id="11" name="TextBox 10"/>
          <p:cNvSpPr txBox="1"/>
          <p:nvPr/>
        </p:nvSpPr>
        <p:spPr>
          <a:xfrm>
            <a:off x="6492240" y="2880360"/>
            <a:ext cx="4663440" cy="365760"/>
          </a:xfrm>
          <a:prstGeom prst="rect">
            <a:avLst/>
          </a:prstGeom>
          <a:noFill/>
        </p:spPr>
        <p:txBody>
          <a:bodyPr wrap="square" anchor="ctr">
            <a:spAutoFit/>
          </a:bodyPr>
          <a:lstStyle/>
          <a:p>
            <a:pPr algn="ctr"/>
            <a:r>
              <a:rPr sz="1700" b="1">
                <a:solidFill>
                  <a:srgbClr val="1D2227"/>
                </a:solidFill>
                <a:latin typeface="Aptos"/>
              </a:rPr>
              <a:t>Integrated Practice Assessment Tool</a:t>
            </a:r>
          </a:p>
        </p:txBody>
      </p:sp>
      <p:sp>
        <p:nvSpPr>
          <p:cNvPr id="12" name="TextBox 11"/>
          <p:cNvSpPr txBox="1"/>
          <p:nvPr/>
        </p:nvSpPr>
        <p:spPr>
          <a:xfrm>
            <a:off x="6720840" y="3401568"/>
            <a:ext cx="4206240" cy="914400"/>
          </a:xfrm>
          <a:prstGeom prst="rect">
            <a:avLst/>
          </a:prstGeom>
          <a:noFill/>
        </p:spPr>
        <p:txBody>
          <a:bodyPr wrap="square" anchor="ctr">
            <a:spAutoFit/>
          </a:bodyPr>
          <a:lstStyle/>
          <a:p>
            <a:pPr algn="ctr"/>
            <a:r>
              <a:rPr sz="1700" b="0">
                <a:solidFill>
                  <a:srgbClr val="5C6369"/>
                </a:solidFill>
                <a:latin typeface="Aptos"/>
              </a:rPr>
              <a:t>Assesses the level of
behavioral health + primary care integration</a:t>
            </a:r>
          </a:p>
        </p:txBody>
      </p:sp>
      <p:sp>
        <p:nvSpPr>
          <p:cNvPr id="13" name="TextBox 12"/>
          <p:cNvSpPr txBox="1"/>
          <p:nvPr/>
        </p:nvSpPr>
        <p:spPr>
          <a:xfrm>
            <a:off x="914400" y="4983480"/>
            <a:ext cx="10332720" cy="777240"/>
          </a:xfrm>
          <a:prstGeom prst="rect">
            <a:avLst/>
          </a:prstGeom>
          <a:noFill/>
        </p:spPr>
        <p:txBody>
          <a:bodyPr wrap="square" anchor="ctr">
            <a:spAutoFit/>
          </a:bodyPr>
          <a:lstStyle/>
          <a:p>
            <a:pPr algn="ctr"/>
            <a:r>
              <a:rPr sz="2000" b="1">
                <a:solidFill>
                  <a:srgbClr val="1D2227"/>
                </a:solidFill>
                <a:latin typeface="Aptos Display"/>
              </a:rPr>
              <a:t>Patient stories show what integration looks like.
Measurement tells us whether it is built into the organization.</a:t>
            </a:r>
          </a:p>
        </p:txBody>
      </p:sp>
      <p:sp>
        <p:nvSpPr>
          <p:cNvPr id="14" name="TextBox 13"/>
          <p:cNvSpPr txBox="1"/>
          <p:nvPr/>
        </p:nvSpPr>
        <p:spPr>
          <a:xfrm>
            <a:off x="640080" y="6473952"/>
            <a:ext cx="1463040" cy="182880"/>
          </a:xfrm>
          <a:prstGeom prst="rect">
            <a:avLst/>
          </a:prstGeom>
          <a:noFill/>
        </p:spPr>
        <p:txBody>
          <a:bodyPr wrap="square" anchor="ctr">
            <a:spAutoFit/>
          </a:bodyPr>
          <a:lstStyle/>
          <a:p>
            <a:pPr algn="ctr"/>
            <a:r>
              <a:rPr sz="800" b="1">
                <a:solidFill>
                  <a:srgbClr val="B4B7B8"/>
                </a:solidFill>
                <a:latin typeface="Aptos"/>
              </a:rPr>
              <a:t>CLINICAL</a:t>
            </a:r>
          </a:p>
        </p:txBody>
      </p:sp>
      <p:sp>
        <p:nvSpPr>
          <p:cNvPr id="15" name="TextBox 14"/>
          <p:cNvSpPr txBox="1"/>
          <p:nvPr/>
        </p:nvSpPr>
        <p:spPr>
          <a:xfrm>
            <a:off x="2194560" y="6473952"/>
            <a:ext cx="1463040" cy="182880"/>
          </a:xfrm>
          <a:prstGeom prst="rect">
            <a:avLst/>
          </a:prstGeom>
          <a:noFill/>
        </p:spPr>
        <p:txBody>
          <a:bodyPr wrap="square" anchor="ctr">
            <a:spAutoFit/>
          </a:bodyPr>
          <a:lstStyle/>
          <a:p>
            <a:pPr algn="ctr"/>
            <a:r>
              <a:rPr sz="800" b="1">
                <a:solidFill>
                  <a:srgbClr val="265B5F"/>
                </a:solidFill>
                <a:latin typeface="Aptos"/>
              </a:rPr>
              <a:t>OPERATIONS</a:t>
            </a:r>
          </a:p>
        </p:txBody>
      </p:sp>
      <p:sp>
        <p:nvSpPr>
          <p:cNvPr id="16" name="TextBox 15"/>
          <p:cNvSpPr txBox="1"/>
          <p:nvPr/>
        </p:nvSpPr>
        <p:spPr>
          <a:xfrm>
            <a:off x="3749039" y="6473952"/>
            <a:ext cx="1463040" cy="182880"/>
          </a:xfrm>
          <a:prstGeom prst="rect">
            <a:avLst/>
          </a:prstGeom>
          <a:noFill/>
        </p:spPr>
        <p:txBody>
          <a:bodyPr wrap="square" anchor="ctr">
            <a:spAutoFit/>
          </a:bodyPr>
          <a:lstStyle/>
          <a:p>
            <a:pPr algn="ctr"/>
            <a:r>
              <a:rPr sz="800" b="1">
                <a:solidFill>
                  <a:srgbClr val="B4B7B8"/>
                </a:solidFill>
                <a:latin typeface="Aptos"/>
              </a:rPr>
              <a:t>FINANCE</a:t>
            </a:r>
          </a:p>
        </p:txBody>
      </p:sp>
      <p:sp>
        <p:nvSpPr>
          <p:cNvPr id="17" name="TextBox 16"/>
          <p:cNvSpPr txBox="1"/>
          <p:nvPr/>
        </p:nvSpPr>
        <p:spPr>
          <a:xfrm>
            <a:off x="5303520" y="6473952"/>
            <a:ext cx="1463040" cy="182880"/>
          </a:xfrm>
          <a:prstGeom prst="rect">
            <a:avLst/>
          </a:prstGeom>
          <a:noFill/>
        </p:spPr>
        <p:txBody>
          <a:bodyPr wrap="square" anchor="ctr">
            <a:spAutoFit/>
          </a:bodyPr>
          <a:lstStyle/>
          <a:p>
            <a:pPr algn="ctr"/>
            <a:r>
              <a:rPr sz="800" b="1">
                <a:solidFill>
                  <a:srgbClr val="265B5F"/>
                </a:solidFill>
                <a:latin typeface="Aptos"/>
              </a:rPr>
              <a:t>MISSION</a:t>
            </a:r>
          </a:p>
        </p:txBody>
      </p:sp>
      <p:sp>
        <p:nvSpPr>
          <p:cNvPr id="18" name="TextBox 17"/>
          <p:cNvSpPr txBox="1"/>
          <p:nvPr/>
        </p:nvSpPr>
        <p:spPr>
          <a:xfrm>
            <a:off x="9235440" y="6473952"/>
            <a:ext cx="2286000" cy="182880"/>
          </a:xfrm>
          <a:prstGeom prst="rect">
            <a:avLst/>
          </a:prstGeom>
          <a:noFill/>
        </p:spPr>
        <p:txBody>
          <a:bodyPr wrap="square" anchor="ctr">
            <a:spAutoFit/>
          </a:bodyPr>
          <a:lstStyle/>
          <a:p>
            <a:pPr algn="r"/>
            <a:r>
              <a:rPr sz="800" b="0">
                <a:solidFill>
                  <a:srgbClr val="5C6369"/>
                </a:solidFill>
                <a:latin typeface="Aptos"/>
              </a:rPr>
              <a:t>Blue Ridge Medical Center • VCHC</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8F6"/>
        </a:solidFill>
        <a:effectLst/>
      </p:bgPr>
    </p:bg>
    <p:spTree>
      <p:nvGrpSpPr>
        <p:cNvPr id="1" name=""/>
        <p:cNvGrpSpPr/>
        <p:nvPr/>
      </p:nvGrpSpPr>
      <p:grpSpPr>
        <a:xfrm>
          <a:off x="0" y="0"/>
          <a:ext cx="0" cy="0"/>
          <a:chOff x="0" y="0"/>
          <a:chExt cx="0" cy="0"/>
        </a:xfrm>
      </p:grpSpPr>
      <p:sp>
        <p:nvSpPr>
          <p:cNvPr id="2" name="TextBox 1"/>
          <p:cNvSpPr txBox="1"/>
          <p:nvPr/>
        </p:nvSpPr>
        <p:spPr>
          <a:xfrm>
            <a:off x="640080" y="274320"/>
            <a:ext cx="10972800" cy="320040"/>
          </a:xfrm>
          <a:prstGeom prst="rect">
            <a:avLst/>
          </a:prstGeom>
          <a:noFill/>
        </p:spPr>
        <p:txBody>
          <a:bodyPr wrap="square" anchor="ctr">
            <a:spAutoFit/>
          </a:bodyPr>
          <a:lstStyle/>
          <a:p>
            <a:pPr algn="l"/>
            <a:r>
              <a:rPr sz="1000" b="1">
                <a:solidFill>
                  <a:srgbClr val="265B5F"/>
                </a:solidFill>
                <a:latin typeface="Aptos"/>
              </a:rPr>
              <a:t>BeNCH STUDY EXAMPLE • NEW HORIZONS MEDICAL CLINIC</a:t>
            </a:r>
          </a:p>
        </p:txBody>
      </p:sp>
      <p:sp>
        <p:nvSpPr>
          <p:cNvPr id="3" name="TextBox 2"/>
          <p:cNvSpPr txBox="1"/>
          <p:nvPr/>
        </p:nvSpPr>
        <p:spPr>
          <a:xfrm>
            <a:off x="640080" y="658368"/>
            <a:ext cx="10972800" cy="594360"/>
          </a:xfrm>
          <a:prstGeom prst="rect">
            <a:avLst/>
          </a:prstGeom>
          <a:noFill/>
        </p:spPr>
        <p:txBody>
          <a:bodyPr wrap="square" anchor="ctr">
            <a:spAutoFit/>
          </a:bodyPr>
          <a:lstStyle/>
          <a:p>
            <a:pPr algn="l"/>
            <a:r>
              <a:rPr sz="2700" b="1">
                <a:solidFill>
                  <a:srgbClr val="1D2227"/>
                </a:solidFill>
                <a:latin typeface="Aptos Display"/>
              </a:rPr>
              <a:t>WHAT DOES HIGHLY INTEGRATED CARE LOOK LIKE?</a:t>
            </a:r>
          </a:p>
        </p:txBody>
      </p:sp>
      <p:sp>
        <p:nvSpPr>
          <p:cNvPr id="4" name="TextBox 3"/>
          <p:cNvSpPr txBox="1"/>
          <p:nvPr/>
        </p:nvSpPr>
        <p:spPr>
          <a:xfrm>
            <a:off x="731520" y="1508760"/>
            <a:ext cx="2057400" cy="320040"/>
          </a:xfrm>
          <a:prstGeom prst="rect">
            <a:avLst/>
          </a:prstGeom>
          <a:noFill/>
        </p:spPr>
        <p:txBody>
          <a:bodyPr wrap="square" anchor="ctr">
            <a:spAutoFit/>
          </a:bodyPr>
          <a:lstStyle/>
          <a:p>
            <a:pPr algn="l"/>
            <a:r>
              <a:rPr sz="1300" b="1">
                <a:solidFill>
                  <a:srgbClr val="1D2227"/>
                </a:solidFill>
                <a:latin typeface="Aptos"/>
              </a:rPr>
              <a:t>CLINICAL SERVICES</a:t>
            </a:r>
          </a:p>
        </p:txBody>
      </p:sp>
      <p:sp>
        <p:nvSpPr>
          <p:cNvPr id="5" name="Rectangle 4"/>
          <p:cNvSpPr/>
          <p:nvPr/>
        </p:nvSpPr>
        <p:spPr>
          <a:xfrm>
            <a:off x="2743200" y="1545336"/>
            <a:ext cx="5212080" cy="228600"/>
          </a:xfrm>
          <a:prstGeom prst="rect">
            <a:avLst/>
          </a:prstGeom>
          <a:solidFill>
            <a:srgbClr val="E5EBE9"/>
          </a:solidFill>
          <a:ln>
            <a:solidFill>
              <a:srgbClr val="E5EB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743200" y="1545336"/>
            <a:ext cx="5212080" cy="228600"/>
          </a:xfrm>
          <a:prstGeom prst="rect">
            <a:avLst/>
          </a:prstGeom>
          <a:solidFill>
            <a:srgbClr val="265B5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138160" y="1435607"/>
            <a:ext cx="685800" cy="411480"/>
          </a:xfrm>
          <a:prstGeom prst="rect">
            <a:avLst/>
          </a:prstGeom>
          <a:noFill/>
        </p:spPr>
        <p:txBody>
          <a:bodyPr wrap="square" anchor="ctr">
            <a:spAutoFit/>
          </a:bodyPr>
          <a:lstStyle/>
          <a:p>
            <a:pPr algn="r"/>
            <a:r>
              <a:rPr sz="1800" b="1">
                <a:solidFill>
                  <a:srgbClr val="265B5F"/>
                </a:solidFill>
                <a:latin typeface="Aptos"/>
              </a:rPr>
              <a:t>100</a:t>
            </a:r>
          </a:p>
        </p:txBody>
      </p:sp>
      <p:sp>
        <p:nvSpPr>
          <p:cNvPr id="8" name="TextBox 7"/>
          <p:cNvSpPr txBox="1"/>
          <p:nvPr/>
        </p:nvSpPr>
        <p:spPr>
          <a:xfrm>
            <a:off x="9006840" y="1481328"/>
            <a:ext cx="2331720" cy="320040"/>
          </a:xfrm>
          <a:prstGeom prst="rect">
            <a:avLst/>
          </a:prstGeom>
          <a:noFill/>
        </p:spPr>
        <p:txBody>
          <a:bodyPr wrap="square" anchor="ctr">
            <a:spAutoFit/>
          </a:bodyPr>
          <a:lstStyle/>
          <a:p>
            <a:pPr algn="r"/>
            <a:r>
              <a:rPr sz="1000" b="0">
                <a:solidFill>
                  <a:srgbClr val="5C6369"/>
                </a:solidFill>
                <a:latin typeface="Aptos"/>
              </a:rPr>
              <a:t>Southeast 72.3   |   National 67</a:t>
            </a:r>
          </a:p>
        </p:txBody>
      </p:sp>
      <p:sp>
        <p:nvSpPr>
          <p:cNvPr id="9" name="TextBox 8"/>
          <p:cNvSpPr txBox="1"/>
          <p:nvPr/>
        </p:nvSpPr>
        <p:spPr>
          <a:xfrm>
            <a:off x="731520" y="2423160"/>
            <a:ext cx="2057400" cy="320040"/>
          </a:xfrm>
          <a:prstGeom prst="rect">
            <a:avLst/>
          </a:prstGeom>
          <a:noFill/>
        </p:spPr>
        <p:txBody>
          <a:bodyPr wrap="square" anchor="ctr">
            <a:spAutoFit/>
          </a:bodyPr>
          <a:lstStyle/>
          <a:p>
            <a:pPr algn="l"/>
            <a:r>
              <a:rPr sz="1300" b="1">
                <a:solidFill>
                  <a:srgbClr val="1D2227"/>
                </a:solidFill>
                <a:latin typeface="Aptos"/>
              </a:rPr>
              <a:t>PATIENT WORKFLOW</a:t>
            </a:r>
          </a:p>
        </p:txBody>
      </p:sp>
      <p:sp>
        <p:nvSpPr>
          <p:cNvPr id="10" name="Rectangle 9"/>
          <p:cNvSpPr/>
          <p:nvPr/>
        </p:nvSpPr>
        <p:spPr>
          <a:xfrm>
            <a:off x="2743200" y="2459736"/>
            <a:ext cx="5212080" cy="228600"/>
          </a:xfrm>
          <a:prstGeom prst="rect">
            <a:avLst/>
          </a:prstGeom>
          <a:solidFill>
            <a:srgbClr val="E5EBE9"/>
          </a:solidFill>
          <a:ln>
            <a:solidFill>
              <a:srgbClr val="E5EB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2743200" y="2459736"/>
            <a:ext cx="4690872" cy="228600"/>
          </a:xfrm>
          <a:prstGeom prst="rect">
            <a:avLst/>
          </a:prstGeom>
          <a:solidFill>
            <a:srgbClr val="265B5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138160" y="2350008"/>
            <a:ext cx="685800" cy="411480"/>
          </a:xfrm>
          <a:prstGeom prst="rect">
            <a:avLst/>
          </a:prstGeom>
          <a:noFill/>
        </p:spPr>
        <p:txBody>
          <a:bodyPr wrap="square" anchor="ctr">
            <a:spAutoFit/>
          </a:bodyPr>
          <a:lstStyle/>
          <a:p>
            <a:pPr algn="r"/>
            <a:r>
              <a:rPr sz="1800" b="1">
                <a:solidFill>
                  <a:srgbClr val="265B5F"/>
                </a:solidFill>
                <a:latin typeface="Aptos"/>
              </a:rPr>
              <a:t>90</a:t>
            </a:r>
          </a:p>
        </p:txBody>
      </p:sp>
      <p:sp>
        <p:nvSpPr>
          <p:cNvPr id="13" name="TextBox 12"/>
          <p:cNvSpPr txBox="1"/>
          <p:nvPr/>
        </p:nvSpPr>
        <p:spPr>
          <a:xfrm>
            <a:off x="9006840" y="2395728"/>
            <a:ext cx="2331720" cy="320040"/>
          </a:xfrm>
          <a:prstGeom prst="rect">
            <a:avLst/>
          </a:prstGeom>
          <a:noFill/>
        </p:spPr>
        <p:txBody>
          <a:bodyPr wrap="square" anchor="ctr">
            <a:spAutoFit/>
          </a:bodyPr>
          <a:lstStyle/>
          <a:p>
            <a:pPr algn="r"/>
            <a:r>
              <a:rPr sz="1000" b="0">
                <a:solidFill>
                  <a:srgbClr val="5C6369"/>
                </a:solidFill>
                <a:latin typeface="Aptos"/>
              </a:rPr>
              <a:t>Southeast 67.2   |   National 57</a:t>
            </a:r>
          </a:p>
        </p:txBody>
      </p:sp>
      <p:sp>
        <p:nvSpPr>
          <p:cNvPr id="14" name="TextBox 13"/>
          <p:cNvSpPr txBox="1"/>
          <p:nvPr/>
        </p:nvSpPr>
        <p:spPr>
          <a:xfrm>
            <a:off x="731520" y="3337560"/>
            <a:ext cx="2057400" cy="320040"/>
          </a:xfrm>
          <a:prstGeom prst="rect">
            <a:avLst/>
          </a:prstGeom>
          <a:noFill/>
        </p:spPr>
        <p:txBody>
          <a:bodyPr wrap="square" anchor="ctr">
            <a:spAutoFit/>
          </a:bodyPr>
          <a:lstStyle/>
          <a:p>
            <a:pPr algn="l"/>
            <a:r>
              <a:rPr sz="1300" b="1">
                <a:solidFill>
                  <a:srgbClr val="1D2227"/>
                </a:solidFill>
                <a:latin typeface="Aptos"/>
              </a:rPr>
              <a:t>TOTAL PIP</a:t>
            </a:r>
          </a:p>
        </p:txBody>
      </p:sp>
      <p:sp>
        <p:nvSpPr>
          <p:cNvPr id="15" name="Rectangle 14"/>
          <p:cNvSpPr/>
          <p:nvPr/>
        </p:nvSpPr>
        <p:spPr>
          <a:xfrm>
            <a:off x="2743200" y="3374136"/>
            <a:ext cx="5212080" cy="228600"/>
          </a:xfrm>
          <a:prstGeom prst="rect">
            <a:avLst/>
          </a:prstGeom>
          <a:solidFill>
            <a:srgbClr val="E5EBE9"/>
          </a:solidFill>
          <a:ln>
            <a:solidFill>
              <a:srgbClr val="E5EB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2743200" y="3374136"/>
            <a:ext cx="4456328" cy="228600"/>
          </a:xfrm>
          <a:prstGeom prst="rect">
            <a:avLst/>
          </a:prstGeom>
          <a:solidFill>
            <a:srgbClr val="265B5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138160" y="3264408"/>
            <a:ext cx="685800" cy="411480"/>
          </a:xfrm>
          <a:prstGeom prst="rect">
            <a:avLst/>
          </a:prstGeom>
          <a:noFill/>
        </p:spPr>
        <p:txBody>
          <a:bodyPr wrap="square" anchor="ctr">
            <a:spAutoFit/>
          </a:bodyPr>
          <a:lstStyle/>
          <a:p>
            <a:pPr algn="r"/>
            <a:r>
              <a:rPr sz="1800" b="1">
                <a:solidFill>
                  <a:srgbClr val="265B5F"/>
                </a:solidFill>
                <a:latin typeface="Aptos"/>
              </a:rPr>
              <a:t>85.5</a:t>
            </a:r>
          </a:p>
        </p:txBody>
      </p:sp>
      <p:sp>
        <p:nvSpPr>
          <p:cNvPr id="18" name="TextBox 17"/>
          <p:cNvSpPr txBox="1"/>
          <p:nvPr/>
        </p:nvSpPr>
        <p:spPr>
          <a:xfrm>
            <a:off x="9006840" y="3310128"/>
            <a:ext cx="2331720" cy="320040"/>
          </a:xfrm>
          <a:prstGeom prst="rect">
            <a:avLst/>
          </a:prstGeom>
          <a:noFill/>
        </p:spPr>
        <p:txBody>
          <a:bodyPr wrap="square" anchor="ctr">
            <a:spAutoFit/>
          </a:bodyPr>
          <a:lstStyle/>
          <a:p>
            <a:pPr algn="r"/>
            <a:r>
              <a:rPr sz="1000" b="0">
                <a:solidFill>
                  <a:srgbClr val="5C6369"/>
                </a:solidFill>
                <a:latin typeface="Aptos"/>
              </a:rPr>
              <a:t>Southeast 75.5   |   National 66.9</a:t>
            </a:r>
          </a:p>
        </p:txBody>
      </p:sp>
      <p:sp>
        <p:nvSpPr>
          <p:cNvPr id="19" name="Rounded Rectangle 18"/>
          <p:cNvSpPr/>
          <p:nvPr/>
        </p:nvSpPr>
        <p:spPr>
          <a:xfrm>
            <a:off x="731520" y="4434840"/>
            <a:ext cx="2743200" cy="1234440"/>
          </a:xfrm>
          <a:prstGeom prst="roundRect">
            <a:avLst/>
          </a:prstGeom>
          <a:solidFill>
            <a:srgbClr val="FFFFFF"/>
          </a:solidFill>
          <a:ln>
            <a:solidFill>
              <a:srgbClr val="A670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960120" y="4599432"/>
            <a:ext cx="822960" cy="274320"/>
          </a:xfrm>
          <a:prstGeom prst="rect">
            <a:avLst/>
          </a:prstGeom>
          <a:noFill/>
        </p:spPr>
        <p:txBody>
          <a:bodyPr wrap="square" anchor="ctr">
            <a:spAutoFit/>
          </a:bodyPr>
          <a:lstStyle/>
          <a:p>
            <a:pPr algn="l"/>
            <a:r>
              <a:rPr sz="1300" b="1">
                <a:solidFill>
                  <a:srgbClr val="A67034"/>
                </a:solidFill>
                <a:latin typeface="Aptos"/>
              </a:rPr>
              <a:t>IPAT</a:t>
            </a:r>
          </a:p>
        </p:txBody>
      </p:sp>
      <p:sp>
        <p:nvSpPr>
          <p:cNvPr id="21" name="TextBox 20"/>
          <p:cNvSpPr txBox="1"/>
          <p:nvPr/>
        </p:nvSpPr>
        <p:spPr>
          <a:xfrm>
            <a:off x="960120" y="4919472"/>
            <a:ext cx="1417320" cy="411480"/>
          </a:xfrm>
          <a:prstGeom prst="rect">
            <a:avLst/>
          </a:prstGeom>
          <a:noFill/>
        </p:spPr>
        <p:txBody>
          <a:bodyPr wrap="square" anchor="ctr">
            <a:spAutoFit/>
          </a:bodyPr>
          <a:lstStyle/>
          <a:p>
            <a:pPr algn="l"/>
            <a:r>
              <a:rPr sz="2500" b="1">
                <a:solidFill>
                  <a:srgbClr val="1D2227"/>
                </a:solidFill>
                <a:latin typeface="Aptos Display"/>
              </a:rPr>
              <a:t>LEVEL 6</a:t>
            </a:r>
          </a:p>
        </p:txBody>
      </p:sp>
      <p:sp>
        <p:nvSpPr>
          <p:cNvPr id="22" name="TextBox 21"/>
          <p:cNvSpPr txBox="1"/>
          <p:nvPr/>
        </p:nvSpPr>
        <p:spPr>
          <a:xfrm>
            <a:off x="2240280" y="4965192"/>
            <a:ext cx="914400" cy="274320"/>
          </a:xfrm>
          <a:prstGeom prst="rect">
            <a:avLst/>
          </a:prstGeom>
          <a:noFill/>
        </p:spPr>
        <p:txBody>
          <a:bodyPr wrap="square" anchor="ctr">
            <a:spAutoFit/>
          </a:bodyPr>
          <a:lstStyle/>
          <a:p>
            <a:pPr algn="ctr"/>
            <a:r>
              <a:rPr sz="1000" b="0">
                <a:solidFill>
                  <a:srgbClr val="5C6369"/>
                </a:solidFill>
                <a:latin typeface="Aptos"/>
              </a:rPr>
              <a:t>highest level</a:t>
            </a:r>
          </a:p>
        </p:txBody>
      </p:sp>
      <p:sp>
        <p:nvSpPr>
          <p:cNvPr id="23" name="TextBox 22"/>
          <p:cNvSpPr txBox="1"/>
          <p:nvPr/>
        </p:nvSpPr>
        <p:spPr>
          <a:xfrm>
            <a:off x="3794760" y="4480560"/>
            <a:ext cx="1508760" cy="274320"/>
          </a:xfrm>
          <a:prstGeom prst="rect">
            <a:avLst/>
          </a:prstGeom>
          <a:noFill/>
        </p:spPr>
        <p:txBody>
          <a:bodyPr wrap="square" anchor="ctr">
            <a:spAutoFit/>
          </a:bodyPr>
          <a:lstStyle/>
          <a:p>
            <a:pPr algn="ctr"/>
            <a:r>
              <a:rPr sz="1200" b="1">
                <a:solidFill>
                  <a:srgbClr val="265B5F"/>
                </a:solidFill>
                <a:latin typeface="Aptos"/>
              </a:rPr>
              <a:t>SARAH</a:t>
            </a:r>
          </a:p>
        </p:txBody>
      </p:sp>
      <p:sp>
        <p:nvSpPr>
          <p:cNvPr id="24" name="TextBox 23"/>
          <p:cNvSpPr txBox="1"/>
          <p:nvPr/>
        </p:nvSpPr>
        <p:spPr>
          <a:xfrm>
            <a:off x="3794760" y="4846320"/>
            <a:ext cx="1508760" cy="594360"/>
          </a:xfrm>
          <a:prstGeom prst="rect">
            <a:avLst/>
          </a:prstGeom>
          <a:noFill/>
        </p:spPr>
        <p:txBody>
          <a:bodyPr wrap="square" anchor="ctr">
            <a:spAutoFit/>
          </a:bodyPr>
          <a:lstStyle/>
          <a:p>
            <a:pPr algn="ctr"/>
            <a:r>
              <a:rPr sz="1200" b="0">
                <a:solidFill>
                  <a:srgbClr val="1D2227"/>
                </a:solidFill>
                <a:latin typeface="Aptos"/>
              </a:rPr>
              <a:t>Referral leakage</a:t>
            </a:r>
          </a:p>
        </p:txBody>
      </p:sp>
      <p:sp>
        <p:nvSpPr>
          <p:cNvPr id="25" name="TextBox 24"/>
          <p:cNvSpPr txBox="1"/>
          <p:nvPr/>
        </p:nvSpPr>
        <p:spPr>
          <a:xfrm>
            <a:off x="5806440" y="4480560"/>
            <a:ext cx="1508760" cy="274320"/>
          </a:xfrm>
          <a:prstGeom prst="rect">
            <a:avLst/>
          </a:prstGeom>
          <a:noFill/>
        </p:spPr>
        <p:txBody>
          <a:bodyPr wrap="square" anchor="ctr">
            <a:spAutoFit/>
          </a:bodyPr>
          <a:lstStyle/>
          <a:p>
            <a:pPr algn="ctr"/>
            <a:r>
              <a:rPr sz="1200" b="1">
                <a:solidFill>
                  <a:srgbClr val="265B5F"/>
                </a:solidFill>
                <a:latin typeface="Aptos"/>
              </a:rPr>
              <a:t>CINDY</a:t>
            </a:r>
          </a:p>
        </p:txBody>
      </p:sp>
      <p:sp>
        <p:nvSpPr>
          <p:cNvPr id="26" name="TextBox 25"/>
          <p:cNvSpPr txBox="1"/>
          <p:nvPr/>
        </p:nvSpPr>
        <p:spPr>
          <a:xfrm>
            <a:off x="5806440" y="4846320"/>
            <a:ext cx="1508760" cy="594360"/>
          </a:xfrm>
          <a:prstGeom prst="rect">
            <a:avLst/>
          </a:prstGeom>
          <a:noFill/>
        </p:spPr>
        <p:txBody>
          <a:bodyPr wrap="square" anchor="ctr">
            <a:spAutoFit/>
          </a:bodyPr>
          <a:lstStyle/>
          <a:p>
            <a:pPr algn="ctr"/>
            <a:r>
              <a:rPr sz="1200" b="0">
                <a:solidFill>
                  <a:srgbClr val="1D2227"/>
                </a:solidFill>
                <a:latin typeface="Aptos"/>
              </a:rPr>
              <a:t>Engagement
between visits</a:t>
            </a:r>
          </a:p>
        </p:txBody>
      </p:sp>
      <p:sp>
        <p:nvSpPr>
          <p:cNvPr id="27" name="TextBox 26"/>
          <p:cNvSpPr txBox="1"/>
          <p:nvPr/>
        </p:nvSpPr>
        <p:spPr>
          <a:xfrm>
            <a:off x="7818120" y="4480560"/>
            <a:ext cx="1508760" cy="274320"/>
          </a:xfrm>
          <a:prstGeom prst="rect">
            <a:avLst/>
          </a:prstGeom>
          <a:noFill/>
        </p:spPr>
        <p:txBody>
          <a:bodyPr wrap="square" anchor="ctr">
            <a:spAutoFit/>
          </a:bodyPr>
          <a:lstStyle/>
          <a:p>
            <a:pPr algn="ctr"/>
            <a:r>
              <a:rPr sz="1200" b="1">
                <a:solidFill>
                  <a:srgbClr val="265B5F"/>
                </a:solidFill>
                <a:latin typeface="Aptos"/>
              </a:rPr>
              <a:t>CRYSTAL</a:t>
            </a:r>
          </a:p>
        </p:txBody>
      </p:sp>
      <p:sp>
        <p:nvSpPr>
          <p:cNvPr id="28" name="TextBox 27"/>
          <p:cNvSpPr txBox="1"/>
          <p:nvPr/>
        </p:nvSpPr>
        <p:spPr>
          <a:xfrm>
            <a:off x="7818120" y="4846320"/>
            <a:ext cx="1508760" cy="594360"/>
          </a:xfrm>
          <a:prstGeom prst="rect">
            <a:avLst/>
          </a:prstGeom>
          <a:noFill/>
        </p:spPr>
        <p:txBody>
          <a:bodyPr wrap="square" anchor="ctr">
            <a:spAutoFit/>
          </a:bodyPr>
          <a:lstStyle/>
          <a:p>
            <a:pPr algn="ctr"/>
            <a:r>
              <a:rPr sz="1200" b="0">
                <a:solidFill>
                  <a:srgbClr val="1D2227"/>
                </a:solidFill>
                <a:latin typeface="Aptos"/>
              </a:rPr>
              <a:t>Cross-department
workflow</a:t>
            </a:r>
          </a:p>
        </p:txBody>
      </p:sp>
      <p:sp>
        <p:nvSpPr>
          <p:cNvPr id="29" name="Rounded Rectangle 28"/>
          <p:cNvSpPr/>
          <p:nvPr/>
        </p:nvSpPr>
        <p:spPr>
          <a:xfrm>
            <a:off x="9646920" y="4370832"/>
            <a:ext cx="1783080" cy="1371600"/>
          </a:xfrm>
          <a:prstGeom prst="roundRect">
            <a:avLst/>
          </a:prstGeom>
          <a:solidFill>
            <a:srgbClr val="FFFFFF"/>
          </a:solidFill>
          <a:ln>
            <a:solidFill>
              <a:srgbClr val="A670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9784080" y="4526280"/>
            <a:ext cx="1508760" cy="320040"/>
          </a:xfrm>
          <a:prstGeom prst="rect">
            <a:avLst/>
          </a:prstGeom>
          <a:noFill/>
        </p:spPr>
        <p:txBody>
          <a:bodyPr wrap="square" anchor="ctr">
            <a:spAutoFit/>
          </a:bodyPr>
          <a:lstStyle/>
          <a:p>
            <a:pPr algn="ctr"/>
            <a:r>
              <a:rPr sz="1200" b="1">
                <a:solidFill>
                  <a:srgbClr val="A67034"/>
                </a:solidFill>
                <a:latin typeface="Aptos"/>
              </a:rPr>
              <a:t>HIGH ≠ PERFECT</a:t>
            </a:r>
          </a:p>
        </p:txBody>
      </p:sp>
      <p:sp>
        <p:nvSpPr>
          <p:cNvPr id="31" name="TextBox 30"/>
          <p:cNvSpPr txBox="1"/>
          <p:nvPr/>
        </p:nvSpPr>
        <p:spPr>
          <a:xfrm>
            <a:off x="9784080" y="4873752"/>
            <a:ext cx="1508760" cy="640080"/>
          </a:xfrm>
          <a:prstGeom prst="rect">
            <a:avLst/>
          </a:prstGeom>
          <a:noFill/>
        </p:spPr>
        <p:txBody>
          <a:bodyPr wrap="square" anchor="ctr">
            <a:spAutoFit/>
          </a:bodyPr>
          <a:lstStyle/>
          <a:p>
            <a:pPr algn="ctr"/>
            <a:r>
              <a:rPr sz="900" b="0">
                <a:solidFill>
                  <a:srgbClr val="5C6369"/>
                </a:solidFill>
                <a:latin typeface="Aptos"/>
              </a:rPr>
              <a:t>Gaps remained in
follow-up re-evaluation
&amp; external MH communication</a:t>
            </a:r>
          </a:p>
        </p:txBody>
      </p:sp>
      <p:sp>
        <p:nvSpPr>
          <p:cNvPr id="32" name="TextBox 31"/>
          <p:cNvSpPr txBox="1"/>
          <p:nvPr/>
        </p:nvSpPr>
        <p:spPr>
          <a:xfrm>
            <a:off x="640080" y="6473952"/>
            <a:ext cx="1463040" cy="182880"/>
          </a:xfrm>
          <a:prstGeom prst="rect">
            <a:avLst/>
          </a:prstGeom>
          <a:noFill/>
        </p:spPr>
        <p:txBody>
          <a:bodyPr wrap="square" anchor="ctr">
            <a:spAutoFit/>
          </a:bodyPr>
          <a:lstStyle/>
          <a:p>
            <a:pPr algn="ctr"/>
            <a:r>
              <a:rPr sz="800" b="1">
                <a:solidFill>
                  <a:srgbClr val="265B5F"/>
                </a:solidFill>
                <a:latin typeface="Aptos"/>
              </a:rPr>
              <a:t>CLINICAL</a:t>
            </a:r>
          </a:p>
        </p:txBody>
      </p:sp>
      <p:sp>
        <p:nvSpPr>
          <p:cNvPr id="33" name="TextBox 32"/>
          <p:cNvSpPr txBox="1"/>
          <p:nvPr/>
        </p:nvSpPr>
        <p:spPr>
          <a:xfrm>
            <a:off x="2194560" y="6473952"/>
            <a:ext cx="1463040" cy="182880"/>
          </a:xfrm>
          <a:prstGeom prst="rect">
            <a:avLst/>
          </a:prstGeom>
          <a:noFill/>
        </p:spPr>
        <p:txBody>
          <a:bodyPr wrap="square" anchor="ctr">
            <a:spAutoFit/>
          </a:bodyPr>
          <a:lstStyle/>
          <a:p>
            <a:pPr algn="ctr"/>
            <a:r>
              <a:rPr sz="800" b="1">
                <a:solidFill>
                  <a:srgbClr val="265B5F"/>
                </a:solidFill>
                <a:latin typeface="Aptos"/>
              </a:rPr>
              <a:t>OPERATIONS</a:t>
            </a:r>
          </a:p>
        </p:txBody>
      </p:sp>
      <p:sp>
        <p:nvSpPr>
          <p:cNvPr id="34" name="TextBox 33"/>
          <p:cNvSpPr txBox="1"/>
          <p:nvPr/>
        </p:nvSpPr>
        <p:spPr>
          <a:xfrm>
            <a:off x="3749039" y="6473952"/>
            <a:ext cx="1463040" cy="182880"/>
          </a:xfrm>
          <a:prstGeom prst="rect">
            <a:avLst/>
          </a:prstGeom>
          <a:noFill/>
        </p:spPr>
        <p:txBody>
          <a:bodyPr wrap="square" anchor="ctr">
            <a:spAutoFit/>
          </a:bodyPr>
          <a:lstStyle/>
          <a:p>
            <a:pPr algn="ctr"/>
            <a:r>
              <a:rPr sz="800" b="1">
                <a:solidFill>
                  <a:srgbClr val="265B5F"/>
                </a:solidFill>
                <a:latin typeface="Aptos"/>
              </a:rPr>
              <a:t>FINANCE</a:t>
            </a:r>
          </a:p>
        </p:txBody>
      </p:sp>
      <p:sp>
        <p:nvSpPr>
          <p:cNvPr id="35" name="TextBox 34"/>
          <p:cNvSpPr txBox="1"/>
          <p:nvPr/>
        </p:nvSpPr>
        <p:spPr>
          <a:xfrm>
            <a:off x="5303520" y="6473952"/>
            <a:ext cx="1463040" cy="182880"/>
          </a:xfrm>
          <a:prstGeom prst="rect">
            <a:avLst/>
          </a:prstGeom>
          <a:noFill/>
        </p:spPr>
        <p:txBody>
          <a:bodyPr wrap="square" anchor="ctr">
            <a:spAutoFit/>
          </a:bodyPr>
          <a:lstStyle/>
          <a:p>
            <a:pPr algn="ctr"/>
            <a:r>
              <a:rPr sz="800" b="1">
                <a:solidFill>
                  <a:srgbClr val="265B5F"/>
                </a:solidFill>
                <a:latin typeface="Aptos"/>
              </a:rPr>
              <a:t>MISSION</a:t>
            </a:r>
          </a:p>
        </p:txBody>
      </p:sp>
      <p:sp>
        <p:nvSpPr>
          <p:cNvPr id="36" name="TextBox 35"/>
          <p:cNvSpPr txBox="1"/>
          <p:nvPr/>
        </p:nvSpPr>
        <p:spPr>
          <a:xfrm>
            <a:off x="9235440" y="6473952"/>
            <a:ext cx="2286000" cy="182880"/>
          </a:xfrm>
          <a:prstGeom prst="rect">
            <a:avLst/>
          </a:prstGeom>
          <a:noFill/>
        </p:spPr>
        <p:txBody>
          <a:bodyPr wrap="square" anchor="ctr">
            <a:spAutoFit/>
          </a:bodyPr>
          <a:lstStyle/>
          <a:p>
            <a:pPr algn="r"/>
            <a:r>
              <a:rPr sz="800" b="0">
                <a:solidFill>
                  <a:srgbClr val="5C6369"/>
                </a:solidFill>
                <a:latin typeface="Aptos"/>
              </a:rPr>
              <a:t>Blue Ridge Medical Center • VCHC</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8F8F6"/>
        </a:solidFill>
        <a:effectLst/>
      </p:bgPr>
    </p:bg>
    <p:spTree>
      <p:nvGrpSpPr>
        <p:cNvPr id="1" name=""/>
        <p:cNvGrpSpPr/>
        <p:nvPr/>
      </p:nvGrpSpPr>
      <p:grpSpPr>
        <a:xfrm>
          <a:off x="0" y="0"/>
          <a:ext cx="0" cy="0"/>
          <a:chOff x="0" y="0"/>
          <a:chExt cx="0" cy="0"/>
        </a:xfrm>
      </p:grpSpPr>
      <p:sp>
        <p:nvSpPr>
          <p:cNvPr id="2" name="TextBox 1"/>
          <p:cNvSpPr txBox="1"/>
          <p:nvPr/>
        </p:nvSpPr>
        <p:spPr>
          <a:xfrm>
            <a:off x="640080" y="274320"/>
            <a:ext cx="10972800" cy="320040"/>
          </a:xfrm>
          <a:prstGeom prst="rect">
            <a:avLst/>
          </a:prstGeom>
          <a:noFill/>
        </p:spPr>
        <p:txBody>
          <a:bodyPr wrap="square" anchor="ctr">
            <a:spAutoFit/>
          </a:bodyPr>
          <a:lstStyle/>
          <a:p>
            <a:pPr algn="l"/>
            <a:r>
              <a:rPr sz="1000" b="1">
                <a:solidFill>
                  <a:srgbClr val="265B5F"/>
                </a:solidFill>
                <a:latin typeface="Aptos"/>
              </a:rPr>
              <a:t>MEASUREMENT SHOULD CHANGE THE SYSTEM</a:t>
            </a:r>
          </a:p>
        </p:txBody>
      </p:sp>
      <p:sp>
        <p:nvSpPr>
          <p:cNvPr id="3" name="TextBox 2"/>
          <p:cNvSpPr txBox="1"/>
          <p:nvPr/>
        </p:nvSpPr>
        <p:spPr>
          <a:xfrm>
            <a:off x="640080" y="658368"/>
            <a:ext cx="10972800" cy="594360"/>
          </a:xfrm>
          <a:prstGeom prst="rect">
            <a:avLst/>
          </a:prstGeom>
          <a:noFill/>
        </p:spPr>
        <p:txBody>
          <a:bodyPr wrap="square" anchor="ctr">
            <a:spAutoFit/>
          </a:bodyPr>
          <a:lstStyle/>
          <a:p>
            <a:pPr algn="l"/>
            <a:r>
              <a:rPr sz="2700" b="1">
                <a:solidFill>
                  <a:srgbClr val="1D2227"/>
                </a:solidFill>
                <a:latin typeface="Aptos Display"/>
              </a:rPr>
              <a:t>INTEGRATION IS NOT A DESTINATION.</a:t>
            </a:r>
          </a:p>
        </p:txBody>
      </p:sp>
      <p:sp>
        <p:nvSpPr>
          <p:cNvPr id="4" name="Rounded Rectangle 3"/>
          <p:cNvSpPr/>
          <p:nvPr/>
        </p:nvSpPr>
        <p:spPr>
          <a:xfrm>
            <a:off x="685800" y="1828800"/>
            <a:ext cx="2514600" cy="23317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22960" y="1993392"/>
            <a:ext cx="411480" cy="411480"/>
          </a:xfrm>
          <a:prstGeom prst="rect">
            <a:avLst/>
          </a:prstGeom>
          <a:noFill/>
        </p:spPr>
        <p:txBody>
          <a:bodyPr wrap="square" anchor="ctr">
            <a:spAutoFit/>
          </a:bodyPr>
          <a:lstStyle/>
          <a:p>
            <a:pPr algn="ctr"/>
            <a:r>
              <a:rPr sz="1800" b="1">
                <a:solidFill>
                  <a:srgbClr val="265B5F"/>
                </a:solidFill>
                <a:latin typeface="Aptos"/>
              </a:rPr>
              <a:t>1</a:t>
            </a:r>
          </a:p>
        </p:txBody>
      </p:sp>
      <p:sp>
        <p:nvSpPr>
          <p:cNvPr id="6" name="TextBox 5"/>
          <p:cNvSpPr txBox="1"/>
          <p:nvPr/>
        </p:nvSpPr>
        <p:spPr>
          <a:xfrm>
            <a:off x="1188720" y="2011680"/>
            <a:ext cx="1783080" cy="365760"/>
          </a:xfrm>
          <a:prstGeom prst="rect">
            <a:avLst/>
          </a:prstGeom>
          <a:noFill/>
        </p:spPr>
        <p:txBody>
          <a:bodyPr wrap="square" anchor="ctr">
            <a:spAutoFit/>
          </a:bodyPr>
          <a:lstStyle/>
          <a:p>
            <a:pPr algn="ctr"/>
            <a:r>
              <a:rPr sz="1600" b="1">
                <a:solidFill>
                  <a:srgbClr val="1D2227"/>
                </a:solidFill>
                <a:latin typeface="Aptos"/>
              </a:rPr>
              <a:t>MEASURE</a:t>
            </a:r>
          </a:p>
        </p:txBody>
      </p:sp>
      <p:sp>
        <p:nvSpPr>
          <p:cNvPr id="7" name="TextBox 6"/>
          <p:cNvSpPr txBox="1"/>
          <p:nvPr/>
        </p:nvSpPr>
        <p:spPr>
          <a:xfrm>
            <a:off x="914400" y="2788920"/>
            <a:ext cx="2057400" cy="685800"/>
          </a:xfrm>
          <a:prstGeom prst="rect">
            <a:avLst/>
          </a:prstGeom>
          <a:noFill/>
        </p:spPr>
        <p:txBody>
          <a:bodyPr wrap="square" anchor="ctr">
            <a:spAutoFit/>
          </a:bodyPr>
          <a:lstStyle/>
          <a:p>
            <a:pPr algn="ctr"/>
            <a:r>
              <a:rPr sz="1400" b="0">
                <a:solidFill>
                  <a:srgbClr val="5C6369"/>
                </a:solidFill>
                <a:latin typeface="Aptos"/>
              </a:rPr>
              <a:t>How integrated are we?</a:t>
            </a:r>
          </a:p>
        </p:txBody>
      </p:sp>
      <p:sp>
        <p:nvSpPr>
          <p:cNvPr id="8" name="TextBox 7"/>
          <p:cNvSpPr txBox="1"/>
          <p:nvPr/>
        </p:nvSpPr>
        <p:spPr>
          <a:xfrm>
            <a:off x="3218688" y="2651760"/>
            <a:ext cx="274320" cy="411480"/>
          </a:xfrm>
          <a:prstGeom prst="rect">
            <a:avLst/>
          </a:prstGeom>
          <a:noFill/>
        </p:spPr>
        <p:txBody>
          <a:bodyPr wrap="square" anchor="ctr">
            <a:spAutoFit/>
          </a:bodyPr>
          <a:lstStyle/>
          <a:p>
            <a:pPr algn="ctr"/>
            <a:r>
              <a:rPr sz="2200" b="1">
                <a:solidFill>
                  <a:srgbClr val="265B5F"/>
                </a:solidFill>
                <a:latin typeface="Aptos"/>
              </a:rPr>
              <a:t>→</a:t>
            </a:r>
          </a:p>
        </p:txBody>
      </p:sp>
      <p:sp>
        <p:nvSpPr>
          <p:cNvPr id="9" name="Rounded Rectangle 8"/>
          <p:cNvSpPr/>
          <p:nvPr/>
        </p:nvSpPr>
        <p:spPr>
          <a:xfrm>
            <a:off x="3474720" y="1828800"/>
            <a:ext cx="2514600" cy="2331720"/>
          </a:xfrm>
          <a:prstGeom prst="roundRect">
            <a:avLst/>
          </a:prstGeom>
          <a:solidFill>
            <a:srgbClr val="FFFFFF"/>
          </a:solidFill>
          <a:ln>
            <a:solidFill>
              <a:srgbClr val="A670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611879" y="1993392"/>
            <a:ext cx="411480" cy="411480"/>
          </a:xfrm>
          <a:prstGeom prst="rect">
            <a:avLst/>
          </a:prstGeom>
          <a:noFill/>
        </p:spPr>
        <p:txBody>
          <a:bodyPr wrap="square" anchor="ctr">
            <a:spAutoFit/>
          </a:bodyPr>
          <a:lstStyle/>
          <a:p>
            <a:pPr algn="ctr"/>
            <a:r>
              <a:rPr sz="1800" b="1">
                <a:solidFill>
                  <a:srgbClr val="A67034"/>
                </a:solidFill>
                <a:latin typeface="Aptos"/>
              </a:rPr>
              <a:t>2</a:t>
            </a:r>
          </a:p>
        </p:txBody>
      </p:sp>
      <p:sp>
        <p:nvSpPr>
          <p:cNvPr id="11" name="TextBox 10"/>
          <p:cNvSpPr txBox="1"/>
          <p:nvPr/>
        </p:nvSpPr>
        <p:spPr>
          <a:xfrm>
            <a:off x="3977639" y="2011680"/>
            <a:ext cx="1783080" cy="365760"/>
          </a:xfrm>
          <a:prstGeom prst="rect">
            <a:avLst/>
          </a:prstGeom>
          <a:noFill/>
        </p:spPr>
        <p:txBody>
          <a:bodyPr wrap="square" anchor="ctr">
            <a:spAutoFit/>
          </a:bodyPr>
          <a:lstStyle/>
          <a:p>
            <a:pPr algn="ctr"/>
            <a:r>
              <a:rPr sz="1600" b="1">
                <a:solidFill>
                  <a:srgbClr val="1D2227"/>
                </a:solidFill>
                <a:latin typeface="Aptos"/>
              </a:rPr>
              <a:t>FIND THE GAP</a:t>
            </a:r>
          </a:p>
        </p:txBody>
      </p:sp>
      <p:sp>
        <p:nvSpPr>
          <p:cNvPr id="12" name="TextBox 11"/>
          <p:cNvSpPr txBox="1"/>
          <p:nvPr/>
        </p:nvSpPr>
        <p:spPr>
          <a:xfrm>
            <a:off x="3703320" y="2788920"/>
            <a:ext cx="2057400" cy="685800"/>
          </a:xfrm>
          <a:prstGeom prst="rect">
            <a:avLst/>
          </a:prstGeom>
          <a:noFill/>
        </p:spPr>
        <p:txBody>
          <a:bodyPr wrap="square" anchor="ctr">
            <a:spAutoFit/>
          </a:bodyPr>
          <a:lstStyle/>
          <a:p>
            <a:pPr algn="ctr"/>
            <a:r>
              <a:rPr sz="1400" b="0">
                <a:solidFill>
                  <a:srgbClr val="5C6369"/>
                </a:solidFill>
                <a:latin typeface="Aptos"/>
              </a:rPr>
              <a:t>Where does the patient journey break?</a:t>
            </a:r>
          </a:p>
        </p:txBody>
      </p:sp>
      <p:sp>
        <p:nvSpPr>
          <p:cNvPr id="13" name="TextBox 12"/>
          <p:cNvSpPr txBox="1"/>
          <p:nvPr/>
        </p:nvSpPr>
        <p:spPr>
          <a:xfrm>
            <a:off x="6007608" y="2651760"/>
            <a:ext cx="274320" cy="411480"/>
          </a:xfrm>
          <a:prstGeom prst="rect">
            <a:avLst/>
          </a:prstGeom>
          <a:noFill/>
        </p:spPr>
        <p:txBody>
          <a:bodyPr wrap="square" anchor="ctr">
            <a:spAutoFit/>
          </a:bodyPr>
          <a:lstStyle/>
          <a:p>
            <a:pPr algn="ctr"/>
            <a:r>
              <a:rPr sz="2200" b="1">
                <a:solidFill>
                  <a:srgbClr val="265B5F"/>
                </a:solidFill>
                <a:latin typeface="Aptos"/>
              </a:rPr>
              <a:t>→</a:t>
            </a:r>
          </a:p>
        </p:txBody>
      </p:sp>
      <p:sp>
        <p:nvSpPr>
          <p:cNvPr id="14" name="Rounded Rectangle 13"/>
          <p:cNvSpPr/>
          <p:nvPr/>
        </p:nvSpPr>
        <p:spPr>
          <a:xfrm>
            <a:off x="6263640" y="1828800"/>
            <a:ext cx="2514600" cy="23317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400800" y="1993392"/>
            <a:ext cx="411480" cy="411480"/>
          </a:xfrm>
          <a:prstGeom prst="rect">
            <a:avLst/>
          </a:prstGeom>
          <a:noFill/>
        </p:spPr>
        <p:txBody>
          <a:bodyPr wrap="square" anchor="ctr">
            <a:spAutoFit/>
          </a:bodyPr>
          <a:lstStyle/>
          <a:p>
            <a:pPr algn="ctr"/>
            <a:r>
              <a:rPr sz="1800" b="1">
                <a:solidFill>
                  <a:srgbClr val="265B5F"/>
                </a:solidFill>
                <a:latin typeface="Aptos"/>
              </a:rPr>
              <a:t>3</a:t>
            </a:r>
          </a:p>
        </p:txBody>
      </p:sp>
      <p:sp>
        <p:nvSpPr>
          <p:cNvPr id="16" name="TextBox 15"/>
          <p:cNvSpPr txBox="1"/>
          <p:nvPr/>
        </p:nvSpPr>
        <p:spPr>
          <a:xfrm>
            <a:off x="6766559" y="2011680"/>
            <a:ext cx="1783080" cy="365760"/>
          </a:xfrm>
          <a:prstGeom prst="rect">
            <a:avLst/>
          </a:prstGeom>
          <a:noFill/>
        </p:spPr>
        <p:txBody>
          <a:bodyPr wrap="square" anchor="ctr">
            <a:spAutoFit/>
          </a:bodyPr>
          <a:lstStyle/>
          <a:p>
            <a:pPr algn="ctr"/>
            <a:r>
              <a:rPr sz="1600" b="1">
                <a:solidFill>
                  <a:srgbClr val="1D2227"/>
                </a:solidFill>
                <a:latin typeface="Aptos"/>
              </a:rPr>
              <a:t>REDESIGN</a:t>
            </a:r>
          </a:p>
        </p:txBody>
      </p:sp>
      <p:sp>
        <p:nvSpPr>
          <p:cNvPr id="17" name="TextBox 16"/>
          <p:cNvSpPr txBox="1"/>
          <p:nvPr/>
        </p:nvSpPr>
        <p:spPr>
          <a:xfrm>
            <a:off x="6492240" y="2788920"/>
            <a:ext cx="2057400" cy="685800"/>
          </a:xfrm>
          <a:prstGeom prst="rect">
            <a:avLst/>
          </a:prstGeom>
          <a:noFill/>
        </p:spPr>
        <p:txBody>
          <a:bodyPr wrap="square" anchor="ctr">
            <a:spAutoFit/>
          </a:bodyPr>
          <a:lstStyle/>
          <a:p>
            <a:pPr algn="ctr"/>
            <a:r>
              <a:rPr sz="1400" b="0">
                <a:solidFill>
                  <a:srgbClr val="5C6369"/>
                </a:solidFill>
                <a:latin typeface="Aptos"/>
              </a:rPr>
              <a:t>Who owns the next step?</a:t>
            </a:r>
          </a:p>
        </p:txBody>
      </p:sp>
      <p:sp>
        <p:nvSpPr>
          <p:cNvPr id="18" name="TextBox 17"/>
          <p:cNvSpPr txBox="1"/>
          <p:nvPr/>
        </p:nvSpPr>
        <p:spPr>
          <a:xfrm>
            <a:off x="8796528" y="2651760"/>
            <a:ext cx="274320" cy="411480"/>
          </a:xfrm>
          <a:prstGeom prst="rect">
            <a:avLst/>
          </a:prstGeom>
          <a:noFill/>
        </p:spPr>
        <p:txBody>
          <a:bodyPr wrap="square" anchor="ctr">
            <a:spAutoFit/>
          </a:bodyPr>
          <a:lstStyle/>
          <a:p>
            <a:pPr algn="ctr"/>
            <a:r>
              <a:rPr sz="2200" b="1">
                <a:solidFill>
                  <a:srgbClr val="265B5F"/>
                </a:solidFill>
                <a:latin typeface="Aptos"/>
              </a:rPr>
              <a:t>→</a:t>
            </a:r>
          </a:p>
        </p:txBody>
      </p:sp>
      <p:sp>
        <p:nvSpPr>
          <p:cNvPr id="19" name="Rounded Rectangle 18"/>
          <p:cNvSpPr/>
          <p:nvPr/>
        </p:nvSpPr>
        <p:spPr>
          <a:xfrm>
            <a:off x="9052559" y="1828800"/>
            <a:ext cx="2514600" cy="233172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9189719" y="1993392"/>
            <a:ext cx="411480" cy="411480"/>
          </a:xfrm>
          <a:prstGeom prst="rect">
            <a:avLst/>
          </a:prstGeom>
          <a:noFill/>
        </p:spPr>
        <p:txBody>
          <a:bodyPr wrap="square" anchor="ctr">
            <a:spAutoFit/>
          </a:bodyPr>
          <a:lstStyle/>
          <a:p>
            <a:pPr algn="ctr"/>
            <a:r>
              <a:rPr sz="1800" b="1">
                <a:solidFill>
                  <a:srgbClr val="265B5F"/>
                </a:solidFill>
                <a:latin typeface="Aptos"/>
              </a:rPr>
              <a:t>4</a:t>
            </a:r>
          </a:p>
        </p:txBody>
      </p:sp>
      <p:sp>
        <p:nvSpPr>
          <p:cNvPr id="21" name="TextBox 20"/>
          <p:cNvSpPr txBox="1"/>
          <p:nvPr/>
        </p:nvSpPr>
        <p:spPr>
          <a:xfrm>
            <a:off x="9555480" y="2011680"/>
            <a:ext cx="1783080" cy="365760"/>
          </a:xfrm>
          <a:prstGeom prst="rect">
            <a:avLst/>
          </a:prstGeom>
          <a:noFill/>
        </p:spPr>
        <p:txBody>
          <a:bodyPr wrap="square" anchor="ctr">
            <a:spAutoFit/>
          </a:bodyPr>
          <a:lstStyle/>
          <a:p>
            <a:pPr algn="ctr"/>
            <a:r>
              <a:rPr sz="1600" b="1">
                <a:solidFill>
                  <a:srgbClr val="1D2227"/>
                </a:solidFill>
                <a:latin typeface="Aptos"/>
              </a:rPr>
              <a:t>MEASURE AGAIN</a:t>
            </a:r>
          </a:p>
        </p:txBody>
      </p:sp>
      <p:sp>
        <p:nvSpPr>
          <p:cNvPr id="22" name="TextBox 21"/>
          <p:cNvSpPr txBox="1"/>
          <p:nvPr/>
        </p:nvSpPr>
        <p:spPr>
          <a:xfrm>
            <a:off x="9281159" y="2788920"/>
            <a:ext cx="2057400" cy="685800"/>
          </a:xfrm>
          <a:prstGeom prst="rect">
            <a:avLst/>
          </a:prstGeom>
          <a:noFill/>
        </p:spPr>
        <p:txBody>
          <a:bodyPr wrap="square" anchor="ctr">
            <a:spAutoFit/>
          </a:bodyPr>
          <a:lstStyle/>
          <a:p>
            <a:pPr algn="ctr"/>
            <a:r>
              <a:rPr sz="1400" b="0">
                <a:solidFill>
                  <a:srgbClr val="5C6369"/>
                </a:solidFill>
                <a:latin typeface="Aptos"/>
              </a:rPr>
              <a:t>Did the system improve?</a:t>
            </a:r>
          </a:p>
        </p:txBody>
      </p:sp>
      <p:sp>
        <p:nvSpPr>
          <p:cNvPr id="23" name="TextBox 22"/>
          <p:cNvSpPr txBox="1"/>
          <p:nvPr/>
        </p:nvSpPr>
        <p:spPr>
          <a:xfrm>
            <a:off x="914400" y="4754880"/>
            <a:ext cx="10332720" cy="411480"/>
          </a:xfrm>
          <a:prstGeom prst="rect">
            <a:avLst/>
          </a:prstGeom>
          <a:noFill/>
        </p:spPr>
        <p:txBody>
          <a:bodyPr wrap="square" anchor="ctr">
            <a:spAutoFit/>
          </a:bodyPr>
          <a:lstStyle/>
          <a:p>
            <a:pPr algn="ctr"/>
            <a:r>
              <a:rPr sz="2100" b="1">
                <a:solidFill>
                  <a:srgbClr val="1D2227"/>
                </a:solidFill>
                <a:latin typeface="Aptos Display"/>
              </a:rPr>
              <a:t>Even highly integrated organizations still have leakage.</a:t>
            </a:r>
          </a:p>
        </p:txBody>
      </p:sp>
      <p:sp>
        <p:nvSpPr>
          <p:cNvPr id="24" name="TextBox 23"/>
          <p:cNvSpPr txBox="1"/>
          <p:nvPr/>
        </p:nvSpPr>
        <p:spPr>
          <a:xfrm>
            <a:off x="914400" y="5257800"/>
            <a:ext cx="10332720" cy="411480"/>
          </a:xfrm>
          <a:prstGeom prst="rect">
            <a:avLst/>
          </a:prstGeom>
          <a:noFill/>
        </p:spPr>
        <p:txBody>
          <a:bodyPr wrap="square" anchor="ctr">
            <a:spAutoFit/>
          </a:bodyPr>
          <a:lstStyle/>
          <a:p>
            <a:pPr algn="ctr"/>
            <a:r>
              <a:rPr sz="1800" b="1">
                <a:solidFill>
                  <a:srgbClr val="265B5F"/>
                </a:solidFill>
                <a:latin typeface="Aptos"/>
              </a:rPr>
              <a:t>Measurement tells us where to look next.</a:t>
            </a:r>
          </a:p>
        </p:txBody>
      </p:sp>
      <p:sp>
        <p:nvSpPr>
          <p:cNvPr id="25" name="TextBox 24"/>
          <p:cNvSpPr txBox="1"/>
          <p:nvPr/>
        </p:nvSpPr>
        <p:spPr>
          <a:xfrm>
            <a:off x="640080" y="6473952"/>
            <a:ext cx="1463040" cy="182880"/>
          </a:xfrm>
          <a:prstGeom prst="rect">
            <a:avLst/>
          </a:prstGeom>
          <a:noFill/>
        </p:spPr>
        <p:txBody>
          <a:bodyPr wrap="square" anchor="ctr">
            <a:spAutoFit/>
          </a:bodyPr>
          <a:lstStyle/>
          <a:p>
            <a:pPr algn="ctr"/>
            <a:r>
              <a:rPr sz="800" b="1">
                <a:solidFill>
                  <a:srgbClr val="B4B7B8"/>
                </a:solidFill>
                <a:latin typeface="Aptos"/>
              </a:rPr>
              <a:t>CLINICAL</a:t>
            </a:r>
          </a:p>
        </p:txBody>
      </p:sp>
      <p:sp>
        <p:nvSpPr>
          <p:cNvPr id="26" name="TextBox 25"/>
          <p:cNvSpPr txBox="1"/>
          <p:nvPr/>
        </p:nvSpPr>
        <p:spPr>
          <a:xfrm>
            <a:off x="2194560" y="6473952"/>
            <a:ext cx="1463040" cy="182880"/>
          </a:xfrm>
          <a:prstGeom prst="rect">
            <a:avLst/>
          </a:prstGeom>
          <a:noFill/>
        </p:spPr>
        <p:txBody>
          <a:bodyPr wrap="square" anchor="ctr">
            <a:spAutoFit/>
          </a:bodyPr>
          <a:lstStyle/>
          <a:p>
            <a:pPr algn="ctr"/>
            <a:r>
              <a:rPr sz="800" b="1">
                <a:solidFill>
                  <a:srgbClr val="265B5F"/>
                </a:solidFill>
                <a:latin typeface="Aptos"/>
              </a:rPr>
              <a:t>OPERATIONS</a:t>
            </a:r>
          </a:p>
        </p:txBody>
      </p:sp>
      <p:sp>
        <p:nvSpPr>
          <p:cNvPr id="27" name="TextBox 26"/>
          <p:cNvSpPr txBox="1"/>
          <p:nvPr/>
        </p:nvSpPr>
        <p:spPr>
          <a:xfrm>
            <a:off x="3749039" y="6473952"/>
            <a:ext cx="1463040" cy="182880"/>
          </a:xfrm>
          <a:prstGeom prst="rect">
            <a:avLst/>
          </a:prstGeom>
          <a:noFill/>
        </p:spPr>
        <p:txBody>
          <a:bodyPr wrap="square" anchor="ctr">
            <a:spAutoFit/>
          </a:bodyPr>
          <a:lstStyle/>
          <a:p>
            <a:pPr algn="ctr"/>
            <a:r>
              <a:rPr sz="800" b="1">
                <a:solidFill>
                  <a:srgbClr val="B4B7B8"/>
                </a:solidFill>
                <a:latin typeface="Aptos"/>
              </a:rPr>
              <a:t>FINANCE</a:t>
            </a:r>
          </a:p>
        </p:txBody>
      </p:sp>
      <p:sp>
        <p:nvSpPr>
          <p:cNvPr id="28" name="TextBox 27"/>
          <p:cNvSpPr txBox="1"/>
          <p:nvPr/>
        </p:nvSpPr>
        <p:spPr>
          <a:xfrm>
            <a:off x="5303520" y="6473952"/>
            <a:ext cx="1463040" cy="182880"/>
          </a:xfrm>
          <a:prstGeom prst="rect">
            <a:avLst/>
          </a:prstGeom>
          <a:noFill/>
        </p:spPr>
        <p:txBody>
          <a:bodyPr wrap="square" anchor="ctr">
            <a:spAutoFit/>
          </a:bodyPr>
          <a:lstStyle/>
          <a:p>
            <a:pPr algn="ctr"/>
            <a:r>
              <a:rPr sz="800" b="1">
                <a:solidFill>
                  <a:srgbClr val="265B5F"/>
                </a:solidFill>
                <a:latin typeface="Aptos"/>
              </a:rPr>
              <a:t>MISSION</a:t>
            </a:r>
          </a:p>
        </p:txBody>
      </p:sp>
      <p:sp>
        <p:nvSpPr>
          <p:cNvPr id="29" name="TextBox 28"/>
          <p:cNvSpPr txBox="1"/>
          <p:nvPr/>
        </p:nvSpPr>
        <p:spPr>
          <a:xfrm>
            <a:off x="9235440" y="6473952"/>
            <a:ext cx="2286000" cy="182880"/>
          </a:xfrm>
          <a:prstGeom prst="rect">
            <a:avLst/>
          </a:prstGeom>
          <a:noFill/>
        </p:spPr>
        <p:txBody>
          <a:bodyPr wrap="square" anchor="ctr">
            <a:spAutoFit/>
          </a:bodyPr>
          <a:lstStyle/>
          <a:p>
            <a:pPr algn="r"/>
            <a:r>
              <a:rPr sz="800" b="0">
                <a:solidFill>
                  <a:srgbClr val="5C6369"/>
                </a:solidFill>
                <a:latin typeface="Aptos"/>
              </a:rPr>
              <a:t>Blue Ridge Medical Center • VCHC</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8F8F6"/>
        </a:solidFill>
        <a:effectLst/>
      </p:bgPr>
    </p:bg>
    <p:spTree>
      <p:nvGrpSpPr>
        <p:cNvPr id="1" name=""/>
        <p:cNvGrpSpPr/>
        <p:nvPr/>
      </p:nvGrpSpPr>
      <p:grpSpPr>
        <a:xfrm>
          <a:off x="0" y="0"/>
          <a:ext cx="0" cy="0"/>
          <a:chOff x="0" y="0"/>
          <a:chExt cx="0" cy="0"/>
        </a:xfrm>
      </p:grpSpPr>
      <p:sp>
        <p:nvSpPr>
          <p:cNvPr id="2" name="TextBox 1"/>
          <p:cNvSpPr txBox="1"/>
          <p:nvPr/>
        </p:nvSpPr>
        <p:spPr>
          <a:xfrm>
            <a:off x="640080" y="594360"/>
            <a:ext cx="10972800" cy="594360"/>
          </a:xfrm>
          <a:prstGeom prst="rect">
            <a:avLst/>
          </a:prstGeom>
          <a:noFill/>
        </p:spPr>
        <p:txBody>
          <a:bodyPr wrap="square" anchor="ctr">
            <a:spAutoFit/>
          </a:bodyPr>
          <a:lstStyle/>
          <a:p>
            <a:pPr algn="l"/>
            <a:r>
              <a:rPr sz="2600" b="1">
                <a:solidFill>
                  <a:srgbClr val="1D2227"/>
                </a:solidFill>
                <a:latin typeface="Aptos Display"/>
              </a:rPr>
              <a:t>ONE PATIENT. FOUR EXECUTIVE QUESTIONS.</a:t>
            </a:r>
          </a:p>
        </p:txBody>
      </p:sp>
      <p:sp>
        <p:nvSpPr>
          <p:cNvPr id="3" name="Rounded Rectangle 2"/>
          <p:cNvSpPr/>
          <p:nvPr/>
        </p:nvSpPr>
        <p:spPr>
          <a:xfrm>
            <a:off x="731520" y="1508760"/>
            <a:ext cx="5257800" cy="173736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14400" y="1618488"/>
            <a:ext cx="4892040" cy="320040"/>
          </a:xfrm>
          <a:prstGeom prst="rect">
            <a:avLst/>
          </a:prstGeom>
          <a:noFill/>
        </p:spPr>
        <p:txBody>
          <a:bodyPr wrap="square" anchor="ctr">
            <a:spAutoFit/>
          </a:bodyPr>
          <a:lstStyle/>
          <a:p>
            <a:pPr algn="ctr"/>
            <a:r>
              <a:rPr sz="1400" b="1">
                <a:solidFill>
                  <a:srgbClr val="265B5F"/>
                </a:solidFill>
                <a:latin typeface="Aptos"/>
              </a:rPr>
              <a:t>CEO</a:t>
            </a:r>
          </a:p>
        </p:txBody>
      </p:sp>
      <p:sp>
        <p:nvSpPr>
          <p:cNvPr id="5" name="TextBox 4"/>
          <p:cNvSpPr txBox="1"/>
          <p:nvPr/>
        </p:nvSpPr>
        <p:spPr>
          <a:xfrm>
            <a:off x="1005840" y="2011680"/>
            <a:ext cx="4709160" cy="960120"/>
          </a:xfrm>
          <a:prstGeom prst="rect">
            <a:avLst/>
          </a:prstGeom>
          <a:noFill/>
        </p:spPr>
        <p:txBody>
          <a:bodyPr wrap="square" anchor="ctr">
            <a:spAutoFit/>
          </a:bodyPr>
          <a:lstStyle/>
          <a:p>
            <a:pPr algn="ctr"/>
            <a:r>
              <a:rPr sz="1500" b="0">
                <a:solidFill>
                  <a:srgbClr val="1D2227"/>
                </a:solidFill>
                <a:latin typeface="Aptos"/>
              </a:rPr>
              <a:t>Are we building a system patients can actually access?</a:t>
            </a:r>
          </a:p>
        </p:txBody>
      </p:sp>
      <p:sp>
        <p:nvSpPr>
          <p:cNvPr id="6" name="Rounded Rectangle 5"/>
          <p:cNvSpPr/>
          <p:nvPr/>
        </p:nvSpPr>
        <p:spPr>
          <a:xfrm>
            <a:off x="6172200" y="1508760"/>
            <a:ext cx="5257800" cy="173736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355080" y="1618488"/>
            <a:ext cx="4892040" cy="320040"/>
          </a:xfrm>
          <a:prstGeom prst="rect">
            <a:avLst/>
          </a:prstGeom>
          <a:noFill/>
        </p:spPr>
        <p:txBody>
          <a:bodyPr wrap="square" anchor="ctr">
            <a:spAutoFit/>
          </a:bodyPr>
          <a:lstStyle/>
          <a:p>
            <a:pPr algn="ctr"/>
            <a:r>
              <a:rPr sz="1400" b="1">
                <a:solidFill>
                  <a:srgbClr val="265B5F"/>
                </a:solidFill>
                <a:latin typeface="Aptos"/>
              </a:rPr>
              <a:t>COO</a:t>
            </a:r>
          </a:p>
        </p:txBody>
      </p:sp>
      <p:sp>
        <p:nvSpPr>
          <p:cNvPr id="8" name="TextBox 7"/>
          <p:cNvSpPr txBox="1"/>
          <p:nvPr/>
        </p:nvSpPr>
        <p:spPr>
          <a:xfrm>
            <a:off x="6446520" y="2011680"/>
            <a:ext cx="4709160" cy="960120"/>
          </a:xfrm>
          <a:prstGeom prst="rect">
            <a:avLst/>
          </a:prstGeom>
          <a:noFill/>
        </p:spPr>
        <p:txBody>
          <a:bodyPr wrap="square" anchor="ctr">
            <a:spAutoFit/>
          </a:bodyPr>
          <a:lstStyle/>
          <a:p>
            <a:pPr algn="ctr"/>
            <a:r>
              <a:rPr sz="1500" b="0">
                <a:solidFill>
                  <a:srgbClr val="1D2227"/>
                </a:solidFill>
                <a:latin typeface="Aptos"/>
              </a:rPr>
              <a:t>Who owns the patient between visits?</a:t>
            </a:r>
          </a:p>
        </p:txBody>
      </p:sp>
      <p:sp>
        <p:nvSpPr>
          <p:cNvPr id="9" name="Rounded Rectangle 8"/>
          <p:cNvSpPr/>
          <p:nvPr/>
        </p:nvSpPr>
        <p:spPr>
          <a:xfrm>
            <a:off x="731520" y="3703320"/>
            <a:ext cx="5257800" cy="173736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14400" y="3813048"/>
            <a:ext cx="4892040" cy="320040"/>
          </a:xfrm>
          <a:prstGeom prst="rect">
            <a:avLst/>
          </a:prstGeom>
          <a:noFill/>
        </p:spPr>
        <p:txBody>
          <a:bodyPr wrap="square" anchor="ctr">
            <a:spAutoFit/>
          </a:bodyPr>
          <a:lstStyle/>
          <a:p>
            <a:pPr algn="ctr"/>
            <a:r>
              <a:rPr sz="1400" b="1">
                <a:solidFill>
                  <a:srgbClr val="265B5F"/>
                </a:solidFill>
                <a:latin typeface="Aptos"/>
              </a:rPr>
              <a:t>CFO</a:t>
            </a:r>
          </a:p>
        </p:txBody>
      </p:sp>
      <p:sp>
        <p:nvSpPr>
          <p:cNvPr id="11" name="TextBox 10"/>
          <p:cNvSpPr txBox="1"/>
          <p:nvPr/>
        </p:nvSpPr>
        <p:spPr>
          <a:xfrm>
            <a:off x="1005840" y="4206240"/>
            <a:ext cx="4709160" cy="960120"/>
          </a:xfrm>
          <a:prstGeom prst="rect">
            <a:avLst/>
          </a:prstGeom>
          <a:noFill/>
        </p:spPr>
        <p:txBody>
          <a:bodyPr wrap="square" anchor="ctr">
            <a:spAutoFit/>
          </a:bodyPr>
          <a:lstStyle/>
          <a:p>
            <a:pPr algn="ctr"/>
            <a:r>
              <a:rPr sz="1500" b="0">
                <a:solidFill>
                  <a:srgbClr val="1D2227"/>
                </a:solidFill>
                <a:latin typeface="Aptos"/>
              </a:rPr>
              <a:t>What work, services and downstream value are we failing to recognize?</a:t>
            </a:r>
          </a:p>
        </p:txBody>
      </p:sp>
      <p:sp>
        <p:nvSpPr>
          <p:cNvPr id="12" name="Rounded Rectangle 11"/>
          <p:cNvSpPr/>
          <p:nvPr/>
        </p:nvSpPr>
        <p:spPr>
          <a:xfrm>
            <a:off x="6172200" y="3703320"/>
            <a:ext cx="5257800" cy="173736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355080" y="3813048"/>
            <a:ext cx="4892040" cy="320040"/>
          </a:xfrm>
          <a:prstGeom prst="rect">
            <a:avLst/>
          </a:prstGeom>
          <a:noFill/>
        </p:spPr>
        <p:txBody>
          <a:bodyPr wrap="square" anchor="ctr">
            <a:spAutoFit/>
          </a:bodyPr>
          <a:lstStyle/>
          <a:p>
            <a:pPr algn="ctr"/>
            <a:r>
              <a:rPr sz="1400" b="1">
                <a:solidFill>
                  <a:srgbClr val="265B5F"/>
                </a:solidFill>
                <a:latin typeface="Aptos"/>
              </a:rPr>
              <a:t>CLINICAL / BH</a:t>
            </a:r>
          </a:p>
        </p:txBody>
      </p:sp>
      <p:sp>
        <p:nvSpPr>
          <p:cNvPr id="14" name="TextBox 13"/>
          <p:cNvSpPr txBox="1"/>
          <p:nvPr/>
        </p:nvSpPr>
        <p:spPr>
          <a:xfrm>
            <a:off x="6446520" y="4206240"/>
            <a:ext cx="4709160" cy="960120"/>
          </a:xfrm>
          <a:prstGeom prst="rect">
            <a:avLst/>
          </a:prstGeom>
          <a:noFill/>
        </p:spPr>
        <p:txBody>
          <a:bodyPr wrap="square" anchor="ctr">
            <a:spAutoFit/>
          </a:bodyPr>
          <a:lstStyle/>
          <a:p>
            <a:pPr algn="ctr"/>
            <a:r>
              <a:rPr sz="1500" b="0">
                <a:solidFill>
                  <a:srgbClr val="1D2227"/>
                </a:solidFill>
                <a:latin typeface="Aptos"/>
              </a:rPr>
              <a:t>Are behavioral, medical and social conditions being treated together?</a:t>
            </a:r>
          </a:p>
        </p:txBody>
      </p:sp>
      <p:sp>
        <p:nvSpPr>
          <p:cNvPr id="15" name="TextBox 14"/>
          <p:cNvSpPr txBox="1"/>
          <p:nvPr/>
        </p:nvSpPr>
        <p:spPr>
          <a:xfrm>
            <a:off x="822960" y="5623560"/>
            <a:ext cx="10515600" cy="640080"/>
          </a:xfrm>
          <a:prstGeom prst="rect">
            <a:avLst/>
          </a:prstGeom>
          <a:noFill/>
        </p:spPr>
        <p:txBody>
          <a:bodyPr wrap="square" anchor="ctr">
            <a:spAutoFit/>
          </a:bodyPr>
          <a:lstStyle/>
          <a:p>
            <a:pPr algn="ctr"/>
            <a:r>
              <a:rPr sz="1700" b="1">
                <a:solidFill>
                  <a:srgbClr val="265B5F"/>
                </a:solidFill>
                <a:latin typeface="Aptos Display"/>
              </a:rPr>
              <a:t>IBH isn't only a behavioral-health strategy. It's an organizational strategy.</a:t>
            </a:r>
          </a:p>
        </p:txBody>
      </p:sp>
      <p:sp>
        <p:nvSpPr>
          <p:cNvPr id="16" name="TextBox 15"/>
          <p:cNvSpPr txBox="1"/>
          <p:nvPr/>
        </p:nvSpPr>
        <p:spPr>
          <a:xfrm>
            <a:off x="685800" y="6473952"/>
            <a:ext cx="1463040" cy="182880"/>
          </a:xfrm>
          <a:prstGeom prst="rect">
            <a:avLst/>
          </a:prstGeom>
          <a:noFill/>
        </p:spPr>
        <p:txBody>
          <a:bodyPr wrap="square" anchor="ctr">
            <a:spAutoFit/>
          </a:bodyPr>
          <a:lstStyle/>
          <a:p>
            <a:pPr algn="ctr"/>
            <a:r>
              <a:rPr sz="800" b="1">
                <a:solidFill>
                  <a:srgbClr val="265B5F"/>
                </a:solidFill>
                <a:latin typeface="Aptos"/>
              </a:rPr>
              <a:t>CLINICAL</a:t>
            </a:r>
          </a:p>
        </p:txBody>
      </p:sp>
      <p:sp>
        <p:nvSpPr>
          <p:cNvPr id="17" name="TextBox 16"/>
          <p:cNvSpPr txBox="1"/>
          <p:nvPr/>
        </p:nvSpPr>
        <p:spPr>
          <a:xfrm>
            <a:off x="2240280" y="6473952"/>
            <a:ext cx="1463040" cy="182880"/>
          </a:xfrm>
          <a:prstGeom prst="rect">
            <a:avLst/>
          </a:prstGeom>
          <a:noFill/>
        </p:spPr>
        <p:txBody>
          <a:bodyPr wrap="square" anchor="ctr">
            <a:spAutoFit/>
          </a:bodyPr>
          <a:lstStyle/>
          <a:p>
            <a:pPr algn="ctr"/>
            <a:r>
              <a:rPr sz="800" b="1">
                <a:solidFill>
                  <a:srgbClr val="265B5F"/>
                </a:solidFill>
                <a:latin typeface="Aptos"/>
              </a:rPr>
              <a:t>OPERATIONS</a:t>
            </a:r>
          </a:p>
        </p:txBody>
      </p:sp>
      <p:sp>
        <p:nvSpPr>
          <p:cNvPr id="18" name="TextBox 17"/>
          <p:cNvSpPr txBox="1"/>
          <p:nvPr/>
        </p:nvSpPr>
        <p:spPr>
          <a:xfrm>
            <a:off x="3794760" y="6473952"/>
            <a:ext cx="1463040" cy="182880"/>
          </a:xfrm>
          <a:prstGeom prst="rect">
            <a:avLst/>
          </a:prstGeom>
          <a:noFill/>
        </p:spPr>
        <p:txBody>
          <a:bodyPr wrap="square" anchor="ctr">
            <a:spAutoFit/>
          </a:bodyPr>
          <a:lstStyle/>
          <a:p>
            <a:pPr algn="ctr"/>
            <a:r>
              <a:rPr sz="800" b="1">
                <a:solidFill>
                  <a:srgbClr val="265B5F"/>
                </a:solidFill>
                <a:latin typeface="Aptos"/>
              </a:rPr>
              <a:t>FINANCE</a:t>
            </a:r>
          </a:p>
        </p:txBody>
      </p:sp>
      <p:sp>
        <p:nvSpPr>
          <p:cNvPr id="19" name="TextBox 18"/>
          <p:cNvSpPr txBox="1"/>
          <p:nvPr/>
        </p:nvSpPr>
        <p:spPr>
          <a:xfrm>
            <a:off x="5349240" y="6473952"/>
            <a:ext cx="1463040" cy="182880"/>
          </a:xfrm>
          <a:prstGeom prst="rect">
            <a:avLst/>
          </a:prstGeom>
          <a:noFill/>
        </p:spPr>
        <p:txBody>
          <a:bodyPr wrap="square" anchor="ctr">
            <a:spAutoFit/>
          </a:bodyPr>
          <a:lstStyle/>
          <a:p>
            <a:pPr algn="ctr"/>
            <a:r>
              <a:rPr sz="800" b="1">
                <a:solidFill>
                  <a:srgbClr val="265B5F"/>
                </a:solidFill>
                <a:latin typeface="Aptos"/>
              </a:rPr>
              <a:t>MISSION</a:t>
            </a:r>
          </a:p>
        </p:txBody>
      </p:sp>
      <p:sp>
        <p:nvSpPr>
          <p:cNvPr id="20" name="TextBox 19"/>
          <p:cNvSpPr txBox="1"/>
          <p:nvPr/>
        </p:nvSpPr>
        <p:spPr>
          <a:xfrm>
            <a:off x="9281160" y="6473952"/>
            <a:ext cx="2194560" cy="182880"/>
          </a:xfrm>
          <a:prstGeom prst="rect">
            <a:avLst/>
          </a:prstGeom>
          <a:noFill/>
        </p:spPr>
        <p:txBody>
          <a:bodyPr wrap="square" anchor="ctr">
            <a:spAutoFit/>
          </a:bodyPr>
          <a:lstStyle/>
          <a:p>
            <a:pPr algn="r"/>
            <a:r>
              <a:rPr sz="800" b="0">
                <a:solidFill>
                  <a:srgbClr val="5C6369"/>
                </a:solidFill>
                <a:latin typeface="Aptos"/>
              </a:rPr>
              <a:t>Blue Ridge Medical Center • VCHC</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8F8F6"/>
        </a:solidFill>
        <a:effectLst/>
      </p:bgPr>
    </p:bg>
    <p:spTree>
      <p:nvGrpSpPr>
        <p:cNvPr id="1" name=""/>
        <p:cNvGrpSpPr/>
        <p:nvPr/>
      </p:nvGrpSpPr>
      <p:grpSpPr>
        <a:xfrm>
          <a:off x="0" y="0"/>
          <a:ext cx="0" cy="0"/>
          <a:chOff x="0" y="0"/>
          <a:chExt cx="0" cy="0"/>
        </a:xfrm>
      </p:grpSpPr>
      <p:sp>
        <p:nvSpPr>
          <p:cNvPr id="2" name="TextBox 1"/>
          <p:cNvSpPr txBox="1"/>
          <p:nvPr/>
        </p:nvSpPr>
        <p:spPr>
          <a:xfrm>
            <a:off x="640080" y="594360"/>
            <a:ext cx="10972800" cy="594360"/>
          </a:xfrm>
          <a:prstGeom prst="rect">
            <a:avLst/>
          </a:prstGeom>
          <a:noFill/>
        </p:spPr>
        <p:txBody>
          <a:bodyPr wrap="square" anchor="ctr">
            <a:spAutoFit/>
          </a:bodyPr>
          <a:lstStyle/>
          <a:p>
            <a:pPr algn="l"/>
            <a:r>
              <a:rPr sz="2600" b="1">
                <a:solidFill>
                  <a:srgbClr val="1D2227"/>
                </a:solidFill>
                <a:latin typeface="Aptos Display"/>
              </a:rPr>
              <a:t>MONDAY MORNING</a:t>
            </a:r>
          </a:p>
        </p:txBody>
      </p:sp>
      <p:sp>
        <p:nvSpPr>
          <p:cNvPr id="3" name="Rounded Rectangle 2"/>
          <p:cNvSpPr/>
          <p:nvPr/>
        </p:nvSpPr>
        <p:spPr>
          <a:xfrm>
            <a:off x="822960" y="1508760"/>
            <a:ext cx="10515600" cy="114300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051560" y="1673351"/>
            <a:ext cx="548640" cy="640080"/>
          </a:xfrm>
          <a:prstGeom prst="rect">
            <a:avLst/>
          </a:prstGeom>
          <a:noFill/>
        </p:spPr>
        <p:txBody>
          <a:bodyPr wrap="square" anchor="ctr">
            <a:spAutoFit/>
          </a:bodyPr>
          <a:lstStyle/>
          <a:p>
            <a:pPr algn="ctr"/>
            <a:r>
              <a:rPr sz="2400" b="1">
                <a:solidFill>
                  <a:srgbClr val="265B5F"/>
                </a:solidFill>
                <a:latin typeface="Aptos"/>
              </a:rPr>
              <a:t>1</a:t>
            </a:r>
          </a:p>
        </p:txBody>
      </p:sp>
      <p:sp>
        <p:nvSpPr>
          <p:cNvPr id="5" name="TextBox 4"/>
          <p:cNvSpPr txBox="1"/>
          <p:nvPr/>
        </p:nvSpPr>
        <p:spPr>
          <a:xfrm>
            <a:off x="1828800" y="1627631"/>
            <a:ext cx="2743200" cy="365760"/>
          </a:xfrm>
          <a:prstGeom prst="rect">
            <a:avLst/>
          </a:prstGeom>
          <a:noFill/>
        </p:spPr>
        <p:txBody>
          <a:bodyPr wrap="square" anchor="ctr">
            <a:spAutoFit/>
          </a:bodyPr>
          <a:lstStyle/>
          <a:p>
            <a:pPr algn="l"/>
            <a:r>
              <a:rPr sz="1600" b="1">
                <a:solidFill>
                  <a:srgbClr val="1D2227"/>
                </a:solidFill>
                <a:latin typeface="Aptos"/>
              </a:rPr>
              <a:t>FIND YOUR SARAH</a:t>
            </a:r>
          </a:p>
        </p:txBody>
      </p:sp>
      <p:sp>
        <p:nvSpPr>
          <p:cNvPr id="6" name="TextBox 5"/>
          <p:cNvSpPr txBox="1"/>
          <p:nvPr/>
        </p:nvSpPr>
        <p:spPr>
          <a:xfrm>
            <a:off x="4572000" y="1600200"/>
            <a:ext cx="6309360" cy="685800"/>
          </a:xfrm>
          <a:prstGeom prst="rect">
            <a:avLst/>
          </a:prstGeom>
          <a:noFill/>
        </p:spPr>
        <p:txBody>
          <a:bodyPr wrap="square" anchor="ctr">
            <a:spAutoFit/>
          </a:bodyPr>
          <a:lstStyle/>
          <a:p>
            <a:pPr algn="l"/>
            <a:r>
              <a:rPr sz="1600" b="0">
                <a:solidFill>
                  <a:srgbClr val="5C6369"/>
                </a:solidFill>
                <a:latin typeface="Aptos"/>
              </a:rPr>
              <a:t>Where are patients disappearing after referral?</a:t>
            </a:r>
          </a:p>
        </p:txBody>
      </p:sp>
      <p:sp>
        <p:nvSpPr>
          <p:cNvPr id="7" name="Rounded Rectangle 6"/>
          <p:cNvSpPr/>
          <p:nvPr/>
        </p:nvSpPr>
        <p:spPr>
          <a:xfrm>
            <a:off x="822960" y="2880360"/>
            <a:ext cx="10515600" cy="114300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51560" y="3044952"/>
            <a:ext cx="548640" cy="640080"/>
          </a:xfrm>
          <a:prstGeom prst="rect">
            <a:avLst/>
          </a:prstGeom>
          <a:noFill/>
        </p:spPr>
        <p:txBody>
          <a:bodyPr wrap="square" anchor="ctr">
            <a:spAutoFit/>
          </a:bodyPr>
          <a:lstStyle/>
          <a:p>
            <a:pPr algn="ctr"/>
            <a:r>
              <a:rPr sz="2400" b="1">
                <a:solidFill>
                  <a:srgbClr val="265B5F"/>
                </a:solidFill>
                <a:latin typeface="Aptos"/>
              </a:rPr>
              <a:t>2</a:t>
            </a:r>
          </a:p>
        </p:txBody>
      </p:sp>
      <p:sp>
        <p:nvSpPr>
          <p:cNvPr id="9" name="TextBox 8"/>
          <p:cNvSpPr txBox="1"/>
          <p:nvPr/>
        </p:nvSpPr>
        <p:spPr>
          <a:xfrm>
            <a:off x="1828800" y="2999232"/>
            <a:ext cx="2743200" cy="365760"/>
          </a:xfrm>
          <a:prstGeom prst="rect">
            <a:avLst/>
          </a:prstGeom>
          <a:noFill/>
        </p:spPr>
        <p:txBody>
          <a:bodyPr wrap="square" anchor="ctr">
            <a:spAutoFit/>
          </a:bodyPr>
          <a:lstStyle/>
          <a:p>
            <a:pPr algn="l"/>
            <a:r>
              <a:rPr sz="1600" b="1">
                <a:solidFill>
                  <a:srgbClr val="1D2227"/>
                </a:solidFill>
                <a:latin typeface="Aptos"/>
              </a:rPr>
              <a:t>BUILD CINDY'S BRIDGE</a:t>
            </a:r>
          </a:p>
        </p:txBody>
      </p:sp>
      <p:sp>
        <p:nvSpPr>
          <p:cNvPr id="10" name="TextBox 9"/>
          <p:cNvSpPr txBox="1"/>
          <p:nvPr/>
        </p:nvSpPr>
        <p:spPr>
          <a:xfrm>
            <a:off x="4572000" y="2971800"/>
            <a:ext cx="6309360" cy="685800"/>
          </a:xfrm>
          <a:prstGeom prst="rect">
            <a:avLst/>
          </a:prstGeom>
          <a:noFill/>
        </p:spPr>
        <p:txBody>
          <a:bodyPr wrap="square" anchor="ctr">
            <a:spAutoFit/>
          </a:bodyPr>
          <a:lstStyle/>
          <a:p>
            <a:pPr algn="l"/>
            <a:r>
              <a:rPr sz="1600" b="0">
                <a:solidFill>
                  <a:srgbClr val="5C6369"/>
                </a:solidFill>
                <a:latin typeface="Aptos"/>
              </a:rPr>
              <a:t>Who owns the gap between identification and treatment?</a:t>
            </a:r>
          </a:p>
        </p:txBody>
      </p:sp>
      <p:sp>
        <p:nvSpPr>
          <p:cNvPr id="11" name="Rounded Rectangle 10"/>
          <p:cNvSpPr/>
          <p:nvPr/>
        </p:nvSpPr>
        <p:spPr>
          <a:xfrm>
            <a:off x="822960" y="4251960"/>
            <a:ext cx="10515600" cy="1143000"/>
          </a:xfrm>
          <a:prstGeom prst="roundRect">
            <a:avLst/>
          </a:prstGeom>
          <a:solidFill>
            <a:srgbClr val="FFFFFF"/>
          </a:solidFill>
          <a:ln>
            <a:solidFill>
              <a:srgbClr val="265B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051560" y="4416552"/>
            <a:ext cx="548640" cy="640080"/>
          </a:xfrm>
          <a:prstGeom prst="rect">
            <a:avLst/>
          </a:prstGeom>
          <a:noFill/>
        </p:spPr>
        <p:txBody>
          <a:bodyPr wrap="square" anchor="ctr">
            <a:spAutoFit/>
          </a:bodyPr>
          <a:lstStyle/>
          <a:p>
            <a:pPr algn="ctr"/>
            <a:r>
              <a:rPr sz="2400" b="1">
                <a:solidFill>
                  <a:srgbClr val="265B5F"/>
                </a:solidFill>
                <a:latin typeface="Aptos"/>
              </a:rPr>
              <a:t>3</a:t>
            </a:r>
          </a:p>
        </p:txBody>
      </p:sp>
      <p:sp>
        <p:nvSpPr>
          <p:cNvPr id="13" name="TextBox 12"/>
          <p:cNvSpPr txBox="1"/>
          <p:nvPr/>
        </p:nvSpPr>
        <p:spPr>
          <a:xfrm>
            <a:off x="1828800" y="4370832"/>
            <a:ext cx="2743200" cy="365760"/>
          </a:xfrm>
          <a:prstGeom prst="rect">
            <a:avLst/>
          </a:prstGeom>
          <a:noFill/>
        </p:spPr>
        <p:txBody>
          <a:bodyPr wrap="square" anchor="ctr">
            <a:spAutoFit/>
          </a:bodyPr>
          <a:lstStyle/>
          <a:p>
            <a:pPr algn="l"/>
            <a:r>
              <a:rPr sz="1600" b="1">
                <a:solidFill>
                  <a:srgbClr val="1D2227"/>
                </a:solidFill>
                <a:latin typeface="Aptos"/>
              </a:rPr>
              <a:t>PREPARE FOR CRYSTAL</a:t>
            </a:r>
          </a:p>
        </p:txBody>
      </p:sp>
      <p:sp>
        <p:nvSpPr>
          <p:cNvPr id="14" name="TextBox 13"/>
          <p:cNvSpPr txBox="1"/>
          <p:nvPr/>
        </p:nvSpPr>
        <p:spPr>
          <a:xfrm>
            <a:off x="4572000" y="4343400"/>
            <a:ext cx="6309360" cy="685800"/>
          </a:xfrm>
          <a:prstGeom prst="rect">
            <a:avLst/>
          </a:prstGeom>
          <a:noFill/>
        </p:spPr>
        <p:txBody>
          <a:bodyPr wrap="square" anchor="ctr">
            <a:spAutoFit/>
          </a:bodyPr>
          <a:lstStyle/>
          <a:p>
            <a:pPr algn="l"/>
            <a:r>
              <a:rPr sz="1600" b="0">
                <a:solidFill>
                  <a:srgbClr val="5C6369"/>
                </a:solidFill>
                <a:latin typeface="Aptos"/>
              </a:rPr>
              <a:t>Can your system act no matter which door the patient enters?</a:t>
            </a:r>
          </a:p>
        </p:txBody>
      </p:sp>
      <p:sp>
        <p:nvSpPr>
          <p:cNvPr id="15" name="TextBox 14"/>
          <p:cNvSpPr txBox="1"/>
          <p:nvPr/>
        </p:nvSpPr>
        <p:spPr>
          <a:xfrm>
            <a:off x="685800" y="6473952"/>
            <a:ext cx="1463040" cy="182880"/>
          </a:xfrm>
          <a:prstGeom prst="rect">
            <a:avLst/>
          </a:prstGeom>
          <a:noFill/>
        </p:spPr>
        <p:txBody>
          <a:bodyPr wrap="square" anchor="ctr">
            <a:spAutoFit/>
          </a:bodyPr>
          <a:lstStyle/>
          <a:p>
            <a:pPr algn="ctr"/>
            <a:r>
              <a:rPr sz="800" b="1">
                <a:solidFill>
                  <a:srgbClr val="265B5F"/>
                </a:solidFill>
                <a:latin typeface="Aptos"/>
              </a:rPr>
              <a:t>CLINICAL</a:t>
            </a:r>
          </a:p>
        </p:txBody>
      </p:sp>
      <p:sp>
        <p:nvSpPr>
          <p:cNvPr id="16" name="TextBox 15"/>
          <p:cNvSpPr txBox="1"/>
          <p:nvPr/>
        </p:nvSpPr>
        <p:spPr>
          <a:xfrm>
            <a:off x="2240280" y="6473952"/>
            <a:ext cx="1463040" cy="182880"/>
          </a:xfrm>
          <a:prstGeom prst="rect">
            <a:avLst/>
          </a:prstGeom>
          <a:noFill/>
        </p:spPr>
        <p:txBody>
          <a:bodyPr wrap="square" anchor="ctr">
            <a:spAutoFit/>
          </a:bodyPr>
          <a:lstStyle/>
          <a:p>
            <a:pPr algn="ctr"/>
            <a:r>
              <a:rPr sz="800" b="1">
                <a:solidFill>
                  <a:srgbClr val="265B5F"/>
                </a:solidFill>
                <a:latin typeface="Aptos"/>
              </a:rPr>
              <a:t>OPERATIONS</a:t>
            </a:r>
          </a:p>
        </p:txBody>
      </p:sp>
      <p:sp>
        <p:nvSpPr>
          <p:cNvPr id="17" name="TextBox 16"/>
          <p:cNvSpPr txBox="1"/>
          <p:nvPr/>
        </p:nvSpPr>
        <p:spPr>
          <a:xfrm>
            <a:off x="3794760" y="6473952"/>
            <a:ext cx="1463040" cy="182880"/>
          </a:xfrm>
          <a:prstGeom prst="rect">
            <a:avLst/>
          </a:prstGeom>
          <a:noFill/>
        </p:spPr>
        <p:txBody>
          <a:bodyPr wrap="square" anchor="ctr">
            <a:spAutoFit/>
          </a:bodyPr>
          <a:lstStyle/>
          <a:p>
            <a:pPr algn="ctr"/>
            <a:r>
              <a:rPr sz="800" b="1">
                <a:solidFill>
                  <a:srgbClr val="265B5F"/>
                </a:solidFill>
                <a:latin typeface="Aptos"/>
              </a:rPr>
              <a:t>FINANCE</a:t>
            </a:r>
          </a:p>
        </p:txBody>
      </p:sp>
      <p:sp>
        <p:nvSpPr>
          <p:cNvPr id="18" name="TextBox 17"/>
          <p:cNvSpPr txBox="1"/>
          <p:nvPr/>
        </p:nvSpPr>
        <p:spPr>
          <a:xfrm>
            <a:off x="5349240" y="6473952"/>
            <a:ext cx="1463040" cy="182880"/>
          </a:xfrm>
          <a:prstGeom prst="rect">
            <a:avLst/>
          </a:prstGeom>
          <a:noFill/>
        </p:spPr>
        <p:txBody>
          <a:bodyPr wrap="square" anchor="ctr">
            <a:spAutoFit/>
          </a:bodyPr>
          <a:lstStyle/>
          <a:p>
            <a:pPr algn="ctr"/>
            <a:r>
              <a:rPr sz="800" b="1">
                <a:solidFill>
                  <a:srgbClr val="265B5F"/>
                </a:solidFill>
                <a:latin typeface="Aptos"/>
              </a:rPr>
              <a:t>MISSION</a:t>
            </a:r>
          </a:p>
        </p:txBody>
      </p:sp>
      <p:sp>
        <p:nvSpPr>
          <p:cNvPr id="19" name="TextBox 18"/>
          <p:cNvSpPr txBox="1"/>
          <p:nvPr/>
        </p:nvSpPr>
        <p:spPr>
          <a:xfrm>
            <a:off x="9281160" y="6473952"/>
            <a:ext cx="2194560" cy="182880"/>
          </a:xfrm>
          <a:prstGeom prst="rect">
            <a:avLst/>
          </a:prstGeom>
          <a:noFill/>
        </p:spPr>
        <p:txBody>
          <a:bodyPr wrap="square" anchor="ctr">
            <a:spAutoFit/>
          </a:bodyPr>
          <a:lstStyle/>
          <a:p>
            <a:pPr algn="r"/>
            <a:r>
              <a:rPr sz="800" b="0">
                <a:solidFill>
                  <a:srgbClr val="5C6369"/>
                </a:solidFill>
                <a:latin typeface="Aptos"/>
              </a:rPr>
              <a:t>Blue Ridge Medical Center • VCHC</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8F8F6"/>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5272A"/>
          </a:solidFill>
          <a:ln>
            <a:solidFill>
              <a:srgbClr val="15272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640080"/>
            <a:ext cx="10698480" cy="640080"/>
          </a:xfrm>
          <a:prstGeom prst="rect">
            <a:avLst/>
          </a:prstGeom>
          <a:noFill/>
        </p:spPr>
        <p:txBody>
          <a:bodyPr wrap="square" anchor="ctr">
            <a:spAutoFit/>
          </a:bodyPr>
          <a:lstStyle/>
          <a:p>
            <a:pPr algn="ctr"/>
            <a:r>
              <a:rPr sz="2800" b="1">
                <a:solidFill>
                  <a:srgbClr val="FFFFFF"/>
                </a:solidFill>
                <a:latin typeface="Aptos Display"/>
              </a:rPr>
              <a:t>THE PATIENT STORY AT THE CENTER</a:t>
            </a:r>
          </a:p>
        </p:txBody>
      </p:sp>
      <p:sp>
        <p:nvSpPr>
          <p:cNvPr id="4" name="TextBox 3"/>
          <p:cNvSpPr txBox="1"/>
          <p:nvPr/>
        </p:nvSpPr>
        <p:spPr>
          <a:xfrm>
            <a:off x="777240" y="1828800"/>
            <a:ext cx="3383280" cy="365760"/>
          </a:xfrm>
          <a:prstGeom prst="rect">
            <a:avLst/>
          </a:prstGeom>
          <a:noFill/>
        </p:spPr>
        <p:txBody>
          <a:bodyPr wrap="square" anchor="ctr">
            <a:spAutoFit/>
          </a:bodyPr>
          <a:lstStyle/>
          <a:p>
            <a:pPr algn="ctr"/>
            <a:r>
              <a:rPr sz="1500" b="1">
                <a:solidFill>
                  <a:srgbClr val="E5C89C"/>
                </a:solidFill>
                <a:latin typeface="Aptos"/>
              </a:rPr>
              <a:t>SARAH</a:t>
            </a:r>
          </a:p>
        </p:txBody>
      </p:sp>
      <p:sp>
        <p:nvSpPr>
          <p:cNvPr id="5" name="TextBox 4"/>
          <p:cNvSpPr txBox="1"/>
          <p:nvPr/>
        </p:nvSpPr>
        <p:spPr>
          <a:xfrm>
            <a:off x="777240" y="2377440"/>
            <a:ext cx="3383280" cy="731520"/>
          </a:xfrm>
          <a:prstGeom prst="rect">
            <a:avLst/>
          </a:prstGeom>
          <a:noFill/>
        </p:spPr>
        <p:txBody>
          <a:bodyPr wrap="square" anchor="ctr">
            <a:spAutoFit/>
          </a:bodyPr>
          <a:lstStyle/>
          <a:p>
            <a:pPr algn="ctr"/>
            <a:r>
              <a:rPr sz="2000" b="1">
                <a:solidFill>
                  <a:srgbClr val="FFFFFF"/>
                </a:solidFill>
                <a:latin typeface="Aptos"/>
              </a:rPr>
              <a:t>We lost the connection.</a:t>
            </a:r>
          </a:p>
        </p:txBody>
      </p:sp>
      <p:sp>
        <p:nvSpPr>
          <p:cNvPr id="6" name="TextBox 5"/>
          <p:cNvSpPr txBox="1"/>
          <p:nvPr/>
        </p:nvSpPr>
        <p:spPr>
          <a:xfrm>
            <a:off x="4434840" y="1828800"/>
            <a:ext cx="3383280" cy="365760"/>
          </a:xfrm>
          <a:prstGeom prst="rect">
            <a:avLst/>
          </a:prstGeom>
          <a:noFill/>
        </p:spPr>
        <p:txBody>
          <a:bodyPr wrap="square" anchor="ctr">
            <a:spAutoFit/>
          </a:bodyPr>
          <a:lstStyle/>
          <a:p>
            <a:pPr algn="ctr"/>
            <a:r>
              <a:rPr sz="1500" b="1">
                <a:solidFill>
                  <a:srgbClr val="E5C89C"/>
                </a:solidFill>
                <a:latin typeface="Aptos"/>
              </a:rPr>
              <a:t>CINDY</a:t>
            </a:r>
          </a:p>
        </p:txBody>
      </p:sp>
      <p:sp>
        <p:nvSpPr>
          <p:cNvPr id="7" name="TextBox 6"/>
          <p:cNvSpPr txBox="1"/>
          <p:nvPr/>
        </p:nvSpPr>
        <p:spPr>
          <a:xfrm>
            <a:off x="4434840" y="2377440"/>
            <a:ext cx="3383280" cy="731520"/>
          </a:xfrm>
          <a:prstGeom prst="rect">
            <a:avLst/>
          </a:prstGeom>
          <a:noFill/>
        </p:spPr>
        <p:txBody>
          <a:bodyPr wrap="square" anchor="ctr">
            <a:spAutoFit/>
          </a:bodyPr>
          <a:lstStyle/>
          <a:p>
            <a:pPr algn="ctr"/>
            <a:r>
              <a:rPr sz="2000" b="1">
                <a:solidFill>
                  <a:srgbClr val="FFFFFF"/>
                </a:solidFill>
                <a:latin typeface="Aptos"/>
              </a:rPr>
              <a:t>We built the bridge.</a:t>
            </a:r>
          </a:p>
        </p:txBody>
      </p:sp>
      <p:sp>
        <p:nvSpPr>
          <p:cNvPr id="8" name="TextBox 7"/>
          <p:cNvSpPr txBox="1"/>
          <p:nvPr/>
        </p:nvSpPr>
        <p:spPr>
          <a:xfrm>
            <a:off x="8092440" y="1828800"/>
            <a:ext cx="3383280" cy="365760"/>
          </a:xfrm>
          <a:prstGeom prst="rect">
            <a:avLst/>
          </a:prstGeom>
          <a:noFill/>
        </p:spPr>
        <p:txBody>
          <a:bodyPr wrap="square" anchor="ctr">
            <a:spAutoFit/>
          </a:bodyPr>
          <a:lstStyle/>
          <a:p>
            <a:pPr algn="ctr"/>
            <a:r>
              <a:rPr sz="1500" b="1">
                <a:solidFill>
                  <a:srgbClr val="E5C89C"/>
                </a:solidFill>
                <a:latin typeface="Aptos"/>
              </a:rPr>
              <a:t>CRYSTAL</a:t>
            </a:r>
          </a:p>
        </p:txBody>
      </p:sp>
      <p:sp>
        <p:nvSpPr>
          <p:cNvPr id="9" name="TextBox 8"/>
          <p:cNvSpPr txBox="1"/>
          <p:nvPr/>
        </p:nvSpPr>
        <p:spPr>
          <a:xfrm>
            <a:off x="8092440" y="2377440"/>
            <a:ext cx="3383280" cy="731520"/>
          </a:xfrm>
          <a:prstGeom prst="rect">
            <a:avLst/>
          </a:prstGeom>
          <a:noFill/>
        </p:spPr>
        <p:txBody>
          <a:bodyPr wrap="square" anchor="ctr">
            <a:spAutoFit/>
          </a:bodyPr>
          <a:lstStyle/>
          <a:p>
            <a:pPr algn="ctr"/>
            <a:r>
              <a:rPr sz="2000" b="1">
                <a:solidFill>
                  <a:srgbClr val="FFFFFF"/>
                </a:solidFill>
                <a:latin typeface="Aptos"/>
              </a:rPr>
              <a:t>We changed the system.</a:t>
            </a:r>
          </a:p>
        </p:txBody>
      </p:sp>
      <p:sp>
        <p:nvSpPr>
          <p:cNvPr id="10" name="TextBox 9"/>
          <p:cNvSpPr txBox="1"/>
          <p:nvPr/>
        </p:nvSpPr>
        <p:spPr>
          <a:xfrm>
            <a:off x="914400" y="4251960"/>
            <a:ext cx="10332720" cy="1143000"/>
          </a:xfrm>
          <a:prstGeom prst="rect">
            <a:avLst/>
          </a:prstGeom>
          <a:noFill/>
        </p:spPr>
        <p:txBody>
          <a:bodyPr wrap="square" anchor="ctr">
            <a:spAutoFit/>
          </a:bodyPr>
          <a:lstStyle/>
          <a:p>
            <a:pPr algn="ctr"/>
            <a:r>
              <a:rPr sz="2600" b="1">
                <a:solidFill>
                  <a:srgbClr val="FFFFFF"/>
                </a:solidFill>
                <a:latin typeface="Aptos Display"/>
              </a:rPr>
              <a:t>The patient shouldn't have to integrate our healthcare system. That's our job.</a:t>
            </a:r>
          </a:p>
        </p:txBody>
      </p:sp>
      <p:sp>
        <p:nvSpPr>
          <p:cNvPr id="11" name="TextBox 10"/>
          <p:cNvSpPr txBox="1"/>
          <p:nvPr/>
        </p:nvSpPr>
        <p:spPr>
          <a:xfrm>
            <a:off x="914400" y="5806440"/>
            <a:ext cx="10332720" cy="365760"/>
          </a:xfrm>
          <a:prstGeom prst="rect">
            <a:avLst/>
          </a:prstGeom>
          <a:noFill/>
        </p:spPr>
        <p:txBody>
          <a:bodyPr wrap="square" anchor="ctr">
            <a:spAutoFit/>
          </a:bodyPr>
          <a:lstStyle/>
          <a:p>
            <a:pPr algn="ctr"/>
            <a:r>
              <a:rPr sz="1400" b="0">
                <a:solidFill>
                  <a:srgbClr val="BECDCC"/>
                </a:solidFill>
                <a:latin typeface="Aptos"/>
              </a:rPr>
              <a:t>Questions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TotalTime>
  <Words>3023</Words>
  <Application>Microsoft Office PowerPoint</Application>
  <PresentationFormat>Widescreen</PresentationFormat>
  <Paragraphs>439</Paragraphs>
  <Slides>26</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Aptos</vt:lpstr>
      <vt:lpstr>Aptos Display</vt:lpstr>
      <vt:lpstr>Arial</vt:lpstr>
      <vt:lpstr>Calibri</vt:lpstr>
      <vt:lpstr>Office Theme</vt:lpstr>
      <vt:lpstr>PowerPoint Presentation</vt:lpstr>
      <vt:lpstr>PowerPoint Presentation</vt:lpstr>
      <vt:lpstr>Acknowledgments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Rosie Lewis</dc:creator>
  <cp:keywords/>
  <dc:description>generated using python-pptx</dc:description>
  <cp:lastModifiedBy>Joseph Stevens</cp:lastModifiedBy>
  <cp:revision>6</cp:revision>
  <dcterms:created xsi:type="dcterms:W3CDTF">2013-01-27T09:14:16Z</dcterms:created>
  <dcterms:modified xsi:type="dcterms:W3CDTF">2026-09-13T15:51:50Z</dcterms:modified>
  <cp:category/>
</cp:coreProperties>
</file>