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  <p:sldMasterId id="2147483699" r:id="rId6"/>
    <p:sldMasterId id="2147483746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y="5143500" cx="9144000"/>
  <p:notesSz cx="6858000" cy="9144000"/>
  <p:embeddedFontLst>
    <p:embeddedFont>
      <p:font typeface="Montserrat SemiBold"/>
      <p:regular r:id="rId26"/>
      <p:bold r:id="rId27"/>
      <p:italic r:id="rId28"/>
      <p:boldItalic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Montserrat"/>
      <p:regular r:id="rId34"/>
      <p:bold r:id="rId35"/>
      <p:italic r:id="rId36"/>
      <p:boldItalic r:id="rId37"/>
    </p:embeddedFont>
    <p:embeddedFont>
      <p:font typeface="Poppins"/>
      <p:regular r:id="rId38"/>
      <p:bold r:id="rId39"/>
      <p:italic r:id="rId40"/>
      <p:boldItalic r:id="rId41"/>
    </p:embeddedFont>
    <p:embeddedFont>
      <p:font typeface="Montserrat Medium"/>
      <p:regular r:id="rId42"/>
      <p:bold r:id="rId43"/>
      <p:italic r:id="rId44"/>
      <p:boldItalic r:id="rId45"/>
    </p:embeddedFont>
    <p:embeddedFont>
      <p:font typeface="Montserrat Light"/>
      <p:regular r:id="rId46"/>
      <p:bold r:id="rId47"/>
      <p:italic r:id="rId48"/>
      <p:boldItalic r:id="rId49"/>
    </p:embeddedFont>
    <p:embeddedFont>
      <p:font typeface="Montserrat ExtraLight"/>
      <p:regular r:id="rId50"/>
      <p:bold r:id="rId51"/>
      <p:italic r:id="rId52"/>
      <p:boldItalic r:id="rId53"/>
    </p:embeddedFont>
    <p:embeddedFont>
      <p:font typeface="Poppins SemiBold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58" roundtripDataSignature="AMtx7mg4JgbNjAsQxFXiLr/Y+3Akdj0/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5E059C-3AF9-41BD-A588-41F02F9A0B3A}">
  <a:tblStyle styleId="{BD5E059C-3AF9-41BD-A588-41F02F9A0B3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-italic.fntdata"/><Relationship Id="rId42" Type="http://schemas.openxmlformats.org/officeDocument/2006/relationships/font" Target="fonts/MontserratMedium-regular.fntdata"/><Relationship Id="rId41" Type="http://schemas.openxmlformats.org/officeDocument/2006/relationships/font" Target="fonts/Poppins-boldItalic.fntdata"/><Relationship Id="rId44" Type="http://schemas.openxmlformats.org/officeDocument/2006/relationships/font" Target="fonts/MontserratMedium-italic.fntdata"/><Relationship Id="rId43" Type="http://schemas.openxmlformats.org/officeDocument/2006/relationships/font" Target="fonts/MontserratMedium-bold.fntdata"/><Relationship Id="rId46" Type="http://schemas.openxmlformats.org/officeDocument/2006/relationships/font" Target="fonts/MontserratLight-regular.fntdata"/><Relationship Id="rId45" Type="http://schemas.openxmlformats.org/officeDocument/2006/relationships/font" Target="fonts/MontserratMedium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font" Target="fonts/MontserratLight-italic.fntdata"/><Relationship Id="rId47" Type="http://schemas.openxmlformats.org/officeDocument/2006/relationships/font" Target="fonts/MontserratLight-bold.fntdata"/><Relationship Id="rId49" Type="http://schemas.openxmlformats.org/officeDocument/2006/relationships/font" Target="fonts/MontserratLight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33" Type="http://schemas.openxmlformats.org/officeDocument/2006/relationships/font" Target="fonts/Roboto-boldItalic.fntdata"/><Relationship Id="rId32" Type="http://schemas.openxmlformats.org/officeDocument/2006/relationships/font" Target="fonts/Roboto-italic.fntdata"/><Relationship Id="rId35" Type="http://schemas.openxmlformats.org/officeDocument/2006/relationships/font" Target="fonts/Montserrat-bold.fntdata"/><Relationship Id="rId34" Type="http://schemas.openxmlformats.org/officeDocument/2006/relationships/font" Target="fonts/Montserrat-regular.fntdata"/><Relationship Id="rId37" Type="http://schemas.openxmlformats.org/officeDocument/2006/relationships/font" Target="fonts/Montserrat-boldItalic.fntdata"/><Relationship Id="rId36" Type="http://schemas.openxmlformats.org/officeDocument/2006/relationships/font" Target="fonts/Montserrat-italic.fntdata"/><Relationship Id="rId39" Type="http://schemas.openxmlformats.org/officeDocument/2006/relationships/font" Target="fonts/Poppins-bold.fntdata"/><Relationship Id="rId38" Type="http://schemas.openxmlformats.org/officeDocument/2006/relationships/font" Target="fonts/Poppins-regular.fntdata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font" Target="fonts/MontserratSemiBold-regular.fntdata"/><Relationship Id="rId25" Type="http://schemas.openxmlformats.org/officeDocument/2006/relationships/slide" Target="slides/slide17.xml"/><Relationship Id="rId28" Type="http://schemas.openxmlformats.org/officeDocument/2006/relationships/font" Target="fonts/MontserratSemiBold-italic.fntdata"/><Relationship Id="rId27" Type="http://schemas.openxmlformats.org/officeDocument/2006/relationships/font" Target="fonts/MontserratSemiBold-bold.fntdata"/><Relationship Id="rId29" Type="http://schemas.openxmlformats.org/officeDocument/2006/relationships/font" Target="fonts/MontserratSemiBold-boldItalic.fntdata"/><Relationship Id="rId51" Type="http://schemas.openxmlformats.org/officeDocument/2006/relationships/font" Target="fonts/MontserratExtraLight-bold.fntdata"/><Relationship Id="rId50" Type="http://schemas.openxmlformats.org/officeDocument/2006/relationships/font" Target="fonts/MontserratExtraLight-regular.fntdata"/><Relationship Id="rId53" Type="http://schemas.openxmlformats.org/officeDocument/2006/relationships/font" Target="fonts/MontserratExtraLight-boldItalic.fntdata"/><Relationship Id="rId52" Type="http://schemas.openxmlformats.org/officeDocument/2006/relationships/font" Target="fonts/MontserratExtraLight-italic.fntdata"/><Relationship Id="rId11" Type="http://schemas.openxmlformats.org/officeDocument/2006/relationships/slide" Target="slides/slide3.xml"/><Relationship Id="rId55" Type="http://schemas.openxmlformats.org/officeDocument/2006/relationships/font" Target="fonts/PoppinsSemiBold-bold.fntdata"/><Relationship Id="rId10" Type="http://schemas.openxmlformats.org/officeDocument/2006/relationships/slide" Target="slides/slide2.xml"/><Relationship Id="rId54" Type="http://schemas.openxmlformats.org/officeDocument/2006/relationships/font" Target="fonts/PoppinsSemiBold-regular.fntdata"/><Relationship Id="rId13" Type="http://schemas.openxmlformats.org/officeDocument/2006/relationships/slide" Target="slides/slide5.xml"/><Relationship Id="rId57" Type="http://schemas.openxmlformats.org/officeDocument/2006/relationships/font" Target="fonts/PoppinsSemiBold-boldItalic.fntdata"/><Relationship Id="rId12" Type="http://schemas.openxmlformats.org/officeDocument/2006/relationships/slide" Target="slides/slide4.xml"/><Relationship Id="rId56" Type="http://schemas.openxmlformats.org/officeDocument/2006/relationships/font" Target="fonts/PoppinsSemiBold-italic.fnt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58" Type="http://customschemas.google.com/relationships/presentationmetadata" Target="meta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e3e35dc12e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3" name="Google Shape;833;g3e3e35dc12e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Section Divider – Light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fb5794d5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3fb5794d5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Joel prompts each panelist to introduce themselves and share their roles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5" name="Google Shape;8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:notes"/>
          <p:cNvSpPr/>
          <p:nvPr>
            <p:ph idx="2" type="sldImg"/>
          </p:nvPr>
        </p:nvSpPr>
        <p:spPr>
          <a:xfrm>
            <a:off x="379413" y="685800"/>
            <a:ext cx="609758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fb5794d0f9_0_3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9" name="Google Shape;899;g3fb5794d0f9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0" name="Google Shape;900;g3fb5794d0f9_0_38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2" name="Google Shape;91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ce3360e5c4_0_0:notes"/>
          <p:cNvSpPr/>
          <p:nvPr>
            <p:ph idx="2" type="sldImg"/>
          </p:nvPr>
        </p:nvSpPr>
        <p:spPr>
          <a:xfrm>
            <a:off x="379413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3" name="Google Shape;923;g3ce3360e5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"/>
              <a:t>Libby to review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409e1488cd9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409e1488cd9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3fb5794d5ae_0_775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g3fb5794d5ae_0_775:notes"/>
          <p:cNvSpPr/>
          <p:nvPr>
            <p:ph idx="2" type="sldImg"/>
          </p:nvPr>
        </p:nvSpPr>
        <p:spPr>
          <a:xfrm>
            <a:off x="1143225" y="685778"/>
            <a:ext cx="45723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409e1488cd9_0_165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g409e1488cd9_0_165:notes"/>
          <p:cNvSpPr/>
          <p:nvPr>
            <p:ph idx="2" type="sldImg"/>
          </p:nvPr>
        </p:nvSpPr>
        <p:spPr>
          <a:xfrm>
            <a:off x="1143225" y="685778"/>
            <a:ext cx="45723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409e1488cd9_0_170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g409e1488cd9_0_170:notes"/>
          <p:cNvSpPr/>
          <p:nvPr>
            <p:ph idx="2" type="sldImg"/>
          </p:nvPr>
        </p:nvSpPr>
        <p:spPr>
          <a:xfrm>
            <a:off x="1143225" y="685778"/>
            <a:ext cx="45723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409e1488cd9_0_184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g409e1488cd9_0_184:notes"/>
          <p:cNvSpPr/>
          <p:nvPr>
            <p:ph idx="2" type="sldImg"/>
          </p:nvPr>
        </p:nvSpPr>
        <p:spPr>
          <a:xfrm>
            <a:off x="1143225" y="685778"/>
            <a:ext cx="45723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409e1488cd9_0_189:notes"/>
          <p:cNvSpPr txBox="1"/>
          <p:nvPr>
            <p:ph idx="1" type="body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g409e1488cd9_0_189:notes"/>
          <p:cNvSpPr/>
          <p:nvPr>
            <p:ph idx="2" type="sldImg"/>
          </p:nvPr>
        </p:nvSpPr>
        <p:spPr>
          <a:xfrm>
            <a:off x="1143225" y="685778"/>
            <a:ext cx="4572300" cy="34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fb5794d5ae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3fb5794d5ae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faae074021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3faae074021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fb5794d5ae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3fb5794d5ae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faae074021_0_749:notes"/>
          <p:cNvSpPr/>
          <p:nvPr>
            <p:ph idx="2" type="sldImg"/>
          </p:nvPr>
        </p:nvSpPr>
        <p:spPr>
          <a:xfrm>
            <a:off x="379413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5" name="Google Shape;1015;g3faae074021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hyperlink" Target="https://www.linkedin.com/company/bluepath-health/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s://www.bluepathhealth.com/" TargetMode="External"/><Relationship Id="rId6" Type="http://schemas.openxmlformats.org/officeDocument/2006/relationships/image" Target="../media/image12.png"/><Relationship Id="rId7" Type="http://schemas.openxmlformats.org/officeDocument/2006/relationships/hyperlink" Target="http://bluepathhealth.com" TargetMode="External"/><Relationship Id="rId8" Type="http://schemas.openxmlformats.org/officeDocument/2006/relationships/image" Target="../media/image17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6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hyperlink" Target="https://www.linkedin.com/company/bluepath-health/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s://www.bluepathhealth.com/" TargetMode="External"/><Relationship Id="rId6" Type="http://schemas.openxmlformats.org/officeDocument/2006/relationships/image" Target="../media/image12.png"/><Relationship Id="rId7" Type="http://schemas.openxmlformats.org/officeDocument/2006/relationships/hyperlink" Target="http://bluepathhealth.com" TargetMode="External"/><Relationship Id="rId8" Type="http://schemas.openxmlformats.org/officeDocument/2006/relationships/image" Target="../media/image17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png"/><Relationship Id="rId3" Type="http://schemas.openxmlformats.org/officeDocument/2006/relationships/image" Target="../media/image28.png"/><Relationship Id="rId4" Type="http://schemas.openxmlformats.org/officeDocument/2006/relationships/image" Target="../media/image67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2.png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34.jp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– Light">
  <p:cSld name="CUSTOM_5_2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9"/>
          <p:cNvSpPr txBox="1"/>
          <p:nvPr>
            <p:ph idx="1" type="subTitle"/>
          </p:nvPr>
        </p:nvSpPr>
        <p:spPr>
          <a:xfrm>
            <a:off x="3144600" y="1985275"/>
            <a:ext cx="43230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000"/>
              <a:buFont typeface="Montserrat SemiBold"/>
              <a:buNone/>
              <a:defRPr sz="30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" name="Google Shape;13;p49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4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9" title="circles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0951" y="1826275"/>
            <a:ext cx="1489468" cy="149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49" title="circles.png"/>
          <p:cNvPicPr preferRelativeResize="0"/>
          <p:nvPr/>
        </p:nvPicPr>
        <p:blipFill rotWithShape="1">
          <a:blip r:embed="rId2">
            <a:alphaModFix amt="5000"/>
          </a:blip>
          <a:srcRect b="0" l="467" r="0" t="58695"/>
          <a:stretch/>
        </p:blipFill>
        <p:spPr>
          <a:xfrm>
            <a:off x="4577850" y="3016076"/>
            <a:ext cx="18655551" cy="77490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oogle Shape;16;p49"/>
          <p:cNvCxnSpPr/>
          <p:nvPr/>
        </p:nvCxnSpPr>
        <p:spPr>
          <a:xfrm rot="10800000">
            <a:off x="2994975" y="1985399"/>
            <a:ext cx="0" cy="1172700"/>
          </a:xfrm>
          <a:prstGeom prst="straightConnector1">
            <a:avLst/>
          </a:prstGeom>
          <a:noFill/>
          <a:ln cap="flat" cmpd="sng" w="19050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49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18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e3e35dc12e_0_132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g3e3e35dc12e_0_1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3e3e35dc12e_0_132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g3e3e35dc12e_0_132"/>
          <p:cNvSpPr txBox="1"/>
          <p:nvPr>
            <p:ph idx="1" type="body"/>
          </p:nvPr>
        </p:nvSpPr>
        <p:spPr>
          <a:xfrm>
            <a:off x="311850" y="948875"/>
            <a:ext cx="8520600" cy="3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lue Background">
  <p:cSld name="CUSTOM_11">
    <p:bg>
      <p:bgPr>
        <a:solidFill>
          <a:srgbClr val="C7E3E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e3e35dc12e_0_198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g3e3e35dc12e_0_198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g3e3e35dc12e_0_1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Goals">
  <p:cSld name="CUSTOM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e3e35dc12e_0_269"/>
          <p:cNvSpPr/>
          <p:nvPr/>
        </p:nvSpPr>
        <p:spPr>
          <a:xfrm>
            <a:off x="0" y="2339786"/>
            <a:ext cx="9144000" cy="1025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g3e3e35dc12e_0_269"/>
          <p:cNvPicPr preferRelativeResize="0"/>
          <p:nvPr/>
        </p:nvPicPr>
        <p:blipFill rotWithShape="1">
          <a:blip r:embed="rId2">
            <a:alphaModFix/>
          </a:blip>
          <a:srcRect b="0" l="0" r="71027" t="0"/>
          <a:stretch/>
        </p:blipFill>
        <p:spPr>
          <a:xfrm>
            <a:off x="273324" y="1938250"/>
            <a:ext cx="1758121" cy="172732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g3e3e35dc12e_0_269"/>
          <p:cNvSpPr txBox="1"/>
          <p:nvPr/>
        </p:nvSpPr>
        <p:spPr>
          <a:xfrm>
            <a:off x="1921453" y="1945412"/>
            <a:ext cx="16743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18304C"/>
                </a:solidFill>
                <a:latin typeface="Poppins"/>
                <a:ea typeface="Poppins"/>
                <a:cs typeface="Poppins"/>
                <a:sym typeface="Poppins"/>
              </a:rPr>
              <a:t>Objectives</a:t>
            </a:r>
            <a:endParaRPr b="1" i="0" sz="2100" u="none" cap="none" strike="noStrike">
              <a:solidFill>
                <a:srgbClr val="1830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32;g3e3e35dc12e_0_269"/>
          <p:cNvSpPr txBox="1"/>
          <p:nvPr/>
        </p:nvSpPr>
        <p:spPr>
          <a:xfrm>
            <a:off x="321908" y="230225"/>
            <a:ext cx="78909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8304C"/>
                </a:solidFill>
                <a:latin typeface="Poppins"/>
                <a:ea typeface="Poppins"/>
                <a:cs typeface="Poppins"/>
                <a:sym typeface="Poppins"/>
              </a:rPr>
              <a:t>Project Goals</a:t>
            </a:r>
            <a:endParaRPr b="1" i="0" sz="2300" u="none" cap="none" strike="noStrike">
              <a:solidFill>
                <a:srgbClr val="1830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" name="Google Shape;33;g3e3e35dc12e_0_269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g3e3e35dc12e_0_2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ody">
  <p:cSld name="CUSTOM_6_1_1_2_1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" name="Google Shape;37;p23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23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3"/>
          <p:cNvSpPr txBox="1"/>
          <p:nvPr>
            <p:ph type="ctrTitle"/>
          </p:nvPr>
        </p:nvSpPr>
        <p:spPr>
          <a:xfrm>
            <a:off x="887175" y="289875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0" name="Google Shape;40;p23"/>
          <p:cNvSpPr txBox="1"/>
          <p:nvPr>
            <p:ph idx="1" type="body"/>
          </p:nvPr>
        </p:nvSpPr>
        <p:spPr>
          <a:xfrm>
            <a:off x="532250" y="1107225"/>
            <a:ext cx="807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" name="Google Shape;42;p2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02">
  <p:cSld name="CUSTOM_6_1_1_2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5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" name="Google Shape;45;p25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5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5"/>
          <p:cNvSpPr txBox="1"/>
          <p:nvPr>
            <p:ph type="ctrTitle"/>
          </p:nvPr>
        </p:nvSpPr>
        <p:spPr>
          <a:xfrm>
            <a:off x="887175" y="289875"/>
            <a:ext cx="8133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8" name="Google Shape;4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2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3">
  <p:cSld name="TITLE_ONLY_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3e35dc12e_0_3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g3e3e35dc12e_0_3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g3e3e35dc12e_0_337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g3e3e35dc12e_0_3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lue Background 1">
  <p:cSld name="CUSTOM_12">
    <p:bg>
      <p:bgPr>
        <a:solidFill>
          <a:srgbClr val="C7E3E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e3e35dc12e_0_403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g3e3e35dc12e_0_403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g3e3e35dc12e_0_4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4">
  <p:cSld name="TITLE_ONLY_4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3e35dc12e_0_4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g3e3e35dc12e_0_4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g3e3e35dc12e_0_468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g3e3e35dc12e_0_4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 Image 1">
  <p:cSld name="CUSTOM_6_2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 title="circles.png"/>
          <p:cNvPicPr preferRelativeResize="0"/>
          <p:nvPr/>
        </p:nvPicPr>
        <p:blipFill rotWithShape="1">
          <a:blip r:embed="rId2">
            <a:alphaModFix amt="9000"/>
          </a:blip>
          <a:srcRect b="0" l="0" r="0" t="0"/>
          <a:stretch/>
        </p:blipFill>
        <p:spPr>
          <a:xfrm>
            <a:off x="-4015319" y="-6057850"/>
            <a:ext cx="8301573" cy="830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1350" y="1270900"/>
            <a:ext cx="1863231" cy="5316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Google Shape;67;p21"/>
          <p:cNvCxnSpPr/>
          <p:nvPr/>
        </p:nvCxnSpPr>
        <p:spPr>
          <a:xfrm>
            <a:off x="4572000" y="1304075"/>
            <a:ext cx="0" cy="471300"/>
          </a:xfrm>
          <a:prstGeom prst="straightConnector1">
            <a:avLst/>
          </a:prstGeom>
          <a:noFill/>
          <a:ln cap="flat" cmpd="sng" w="9525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21"/>
          <p:cNvSpPr/>
          <p:nvPr/>
        </p:nvSpPr>
        <p:spPr>
          <a:xfrm>
            <a:off x="5387300" y="4578700"/>
            <a:ext cx="2664000" cy="26652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9" name="Google Shape;69;p21"/>
          <p:cNvSpPr txBox="1"/>
          <p:nvPr>
            <p:ph idx="1" type="subTitle"/>
          </p:nvPr>
        </p:nvSpPr>
        <p:spPr>
          <a:xfrm>
            <a:off x="1601150" y="3652545"/>
            <a:ext cx="5448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0" name="Google Shape;70;p21"/>
          <p:cNvSpPr txBox="1"/>
          <p:nvPr>
            <p:ph idx="2" type="subTitle"/>
          </p:nvPr>
        </p:nvSpPr>
        <p:spPr>
          <a:xfrm>
            <a:off x="1718550" y="2352288"/>
            <a:ext cx="57069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300"/>
              <a:buFont typeface="Montserrat SemiBold"/>
              <a:buNone/>
              <a:defRPr sz="33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21"/>
          <p:cNvSpPr/>
          <p:nvPr/>
        </p:nvSpPr>
        <p:spPr>
          <a:xfrm>
            <a:off x="8483875" y="545975"/>
            <a:ext cx="1305000" cy="13056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2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3 images">
  <p:cSld name="CUSTOM_6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6" name="Google Shape;76;p2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2" title="circle.png"/>
          <p:cNvPicPr preferRelativeResize="0"/>
          <p:nvPr/>
        </p:nvPicPr>
        <p:blipFill rotWithShape="1">
          <a:blip r:embed="rId3">
            <a:alphaModFix amt="4000"/>
          </a:blip>
          <a:srcRect b="41134" l="0" r="26589" t="0"/>
          <a:stretch/>
        </p:blipFill>
        <p:spPr>
          <a:xfrm>
            <a:off x="6130875" y="2727500"/>
            <a:ext cx="3013175" cy="241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2" title="circle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88" y="8967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22"/>
          <p:cNvSpPr txBox="1"/>
          <p:nvPr>
            <p:ph type="ctrTitle"/>
          </p:nvPr>
        </p:nvSpPr>
        <p:spPr>
          <a:xfrm>
            <a:off x="700775" y="1509225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80" name="Google Shape;80;p22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1" name="Google Shape;81;p22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82;p22"/>
          <p:cNvSpPr/>
          <p:nvPr>
            <p:ph idx="2" type="pic"/>
          </p:nvPr>
        </p:nvSpPr>
        <p:spPr>
          <a:xfrm>
            <a:off x="5903300" y="28998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83" name="Google Shape;83;p22"/>
          <p:cNvSpPr/>
          <p:nvPr>
            <p:ph idx="3" type="pic"/>
          </p:nvPr>
        </p:nvSpPr>
        <p:spPr>
          <a:xfrm>
            <a:off x="6066050" y="11028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84" name="Google Shape;84;p22"/>
          <p:cNvSpPr/>
          <p:nvPr>
            <p:ph idx="4" type="pic"/>
          </p:nvPr>
        </p:nvSpPr>
        <p:spPr>
          <a:xfrm>
            <a:off x="7430375" y="27114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700775" y="2414600"/>
            <a:ext cx="4387800" cy="19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2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6"/>
          <p:cNvSpPr txBox="1"/>
          <p:nvPr>
            <p:ph type="title"/>
          </p:nvPr>
        </p:nvSpPr>
        <p:spPr>
          <a:xfrm>
            <a:off x="1049922" y="445025"/>
            <a:ext cx="778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26"/>
          <p:cNvSpPr txBox="1"/>
          <p:nvPr>
            <p:ph idx="1" type="body"/>
          </p:nvPr>
        </p:nvSpPr>
        <p:spPr>
          <a:xfrm>
            <a:off x="1049922" y="1152475"/>
            <a:ext cx="778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2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2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Content Journey">
  <p:cSld name="Five Content Journe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418447" y="397763"/>
            <a:ext cx="7250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50"/>
              <a:buFont typeface="Arial"/>
              <a:buNone/>
              <a:defRPr sz="195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798706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2365235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98" name="Google Shape;98;p24"/>
          <p:cNvSpPr txBox="1"/>
          <p:nvPr>
            <p:ph idx="3" type="body"/>
          </p:nvPr>
        </p:nvSpPr>
        <p:spPr>
          <a:xfrm>
            <a:off x="3931765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99" name="Google Shape;99;p24"/>
          <p:cNvSpPr txBox="1"/>
          <p:nvPr>
            <p:ph idx="4" type="body"/>
          </p:nvPr>
        </p:nvSpPr>
        <p:spPr>
          <a:xfrm>
            <a:off x="5498294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100" name="Google Shape;100;p24"/>
          <p:cNvSpPr txBox="1"/>
          <p:nvPr>
            <p:ph idx="5" type="body"/>
          </p:nvPr>
        </p:nvSpPr>
        <p:spPr>
          <a:xfrm>
            <a:off x="7064824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nfographic Left">
  <p:cSld name="Text and Infographic Lef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title"/>
          </p:nvPr>
        </p:nvSpPr>
        <p:spPr>
          <a:xfrm>
            <a:off x="5050192" y="397763"/>
            <a:ext cx="36630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50"/>
              <a:buFont typeface="Arial"/>
              <a:buNone/>
              <a:defRPr sz="195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07" name="Google Shape;107;p27"/>
          <p:cNvSpPr txBox="1"/>
          <p:nvPr>
            <p:ph idx="1" type="body"/>
          </p:nvPr>
        </p:nvSpPr>
        <p:spPr>
          <a:xfrm>
            <a:off x="5055520" y="1323975"/>
            <a:ext cx="36630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2"/>
              </a:buClr>
              <a:buSzPts val="975"/>
              <a:buNone/>
              <a:defRPr sz="975" cap="none">
                <a:solidFill>
                  <a:schemeClr val="dk2"/>
                </a:solidFill>
              </a:defRPr>
            </a:lvl1pPr>
            <a:lvl2pPr indent="-290513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108" name="Google Shape;108;p27"/>
          <p:cNvSpPr/>
          <p:nvPr/>
        </p:nvSpPr>
        <p:spPr>
          <a:xfrm>
            <a:off x="-1" y="0"/>
            <a:ext cx="4572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</a:pPr>
            <a:r>
              <a:t/>
            </a:r>
            <a:endParaRPr b="1" i="0" sz="112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7"/>
          <p:cNvSpPr txBox="1"/>
          <p:nvPr/>
        </p:nvSpPr>
        <p:spPr>
          <a:xfrm>
            <a:off x="418447" y="4775615"/>
            <a:ext cx="2643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b="0" i="0" lang="en" sz="7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7"/>
          <p:cNvSpPr txBox="1"/>
          <p:nvPr/>
        </p:nvSpPr>
        <p:spPr>
          <a:xfrm>
            <a:off x="644818" y="4819186"/>
            <a:ext cx="6036600" cy="9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©2025 Aetna Inc.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3" name="Google Shape;113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4" name="Google Shape;114;p29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Images">
  <p:cSld name="CUSTOM_6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7" name="Google Shape;117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050" y="1012700"/>
            <a:ext cx="1776880" cy="507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0"/>
          <p:cNvSpPr txBox="1"/>
          <p:nvPr>
            <p:ph idx="1" type="subTitle"/>
          </p:nvPr>
        </p:nvSpPr>
        <p:spPr>
          <a:xfrm>
            <a:off x="766050" y="2964182"/>
            <a:ext cx="5448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9" name="Google Shape;119;p30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0" name="Google Shape;120;p30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1" name="Google Shape;121;p30"/>
          <p:cNvSpPr txBox="1"/>
          <p:nvPr>
            <p:ph idx="2" type="subTitle"/>
          </p:nvPr>
        </p:nvSpPr>
        <p:spPr>
          <a:xfrm>
            <a:off x="766050" y="1940707"/>
            <a:ext cx="46695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100"/>
              <a:buFont typeface="Montserrat SemiBold"/>
              <a:buNone/>
              <a:defRPr sz="31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2" name="Google Shape;122;p30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3" name="Google Shape;123;p30"/>
          <p:cNvSpPr/>
          <p:nvPr>
            <p:ph idx="3" type="pic"/>
          </p:nvPr>
        </p:nvSpPr>
        <p:spPr>
          <a:xfrm>
            <a:off x="5903300" y="27330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24" name="Google Shape;124;p30"/>
          <p:cNvSpPr/>
          <p:nvPr>
            <p:ph idx="4" type="pic"/>
          </p:nvPr>
        </p:nvSpPr>
        <p:spPr>
          <a:xfrm>
            <a:off x="6066050" y="9360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25" name="Google Shape;125;p30"/>
          <p:cNvSpPr/>
          <p:nvPr>
            <p:ph idx="5" type="pic"/>
          </p:nvPr>
        </p:nvSpPr>
        <p:spPr>
          <a:xfrm>
            <a:off x="7430375" y="25446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26" name="Google Shape;126;p30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images">
  <p:cSld name="CUSTOM_6_3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0" name="Google Shape;130;p31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1" name="Google Shape;131;p31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" name="Google Shape;132;p31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3" name="Google Shape;133;p31"/>
          <p:cNvSpPr/>
          <p:nvPr>
            <p:ph idx="2" type="pic"/>
          </p:nvPr>
        </p:nvSpPr>
        <p:spPr>
          <a:xfrm>
            <a:off x="5903300" y="27330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34" name="Google Shape;134;p31"/>
          <p:cNvSpPr/>
          <p:nvPr>
            <p:ph idx="3" type="pic"/>
          </p:nvPr>
        </p:nvSpPr>
        <p:spPr>
          <a:xfrm>
            <a:off x="6066050" y="9360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35" name="Google Shape;135;p31"/>
          <p:cNvSpPr/>
          <p:nvPr>
            <p:ph idx="4" type="pic"/>
          </p:nvPr>
        </p:nvSpPr>
        <p:spPr>
          <a:xfrm>
            <a:off x="7430375" y="25446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36" name="Google Shape;13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3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pic">
  <p:cSld name="CUSTOM_6_2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2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0" name="Google Shape;140;p32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1" name="Google Shape;141;p32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2" name="Google Shape;142;p32"/>
          <p:cNvSpPr/>
          <p:nvPr/>
        </p:nvSpPr>
        <p:spPr>
          <a:xfrm>
            <a:off x="5652700" y="1416750"/>
            <a:ext cx="751800" cy="7521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p32"/>
          <p:cNvSpPr/>
          <p:nvPr>
            <p:ph idx="2" type="pic"/>
          </p:nvPr>
        </p:nvSpPr>
        <p:spPr>
          <a:xfrm>
            <a:off x="5903675" y="1416750"/>
            <a:ext cx="2310000" cy="23100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44" name="Google Shape;144;p3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hoto">
  <p:cSld name="CUSTOM_10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33"/>
          <p:cNvSpPr/>
          <p:nvPr>
            <p:ph idx="2" type="pic"/>
          </p:nvPr>
        </p:nvSpPr>
        <p:spPr>
          <a:xfrm>
            <a:off x="5248200" y="1064050"/>
            <a:ext cx="4731900" cy="4731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49" name="Google Shape;149;p33"/>
          <p:cNvSpPr/>
          <p:nvPr/>
        </p:nvSpPr>
        <p:spPr>
          <a:xfrm>
            <a:off x="102700" y="-1167050"/>
            <a:ext cx="3106800" cy="31068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33"/>
          <p:cNvSpPr/>
          <p:nvPr/>
        </p:nvSpPr>
        <p:spPr>
          <a:xfrm>
            <a:off x="4352750" y="681950"/>
            <a:ext cx="1309200" cy="13092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1" name="Google Shape;151;p3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+ content">
  <p:cSld name="CUSTOM_6_1_2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4" name="Google Shape;154;p34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4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7913" y="10083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4"/>
          <p:cNvSpPr txBox="1"/>
          <p:nvPr>
            <p:ph type="ctrTitle"/>
          </p:nvPr>
        </p:nvSpPr>
        <p:spPr>
          <a:xfrm>
            <a:off x="4536950" y="1617150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57" name="Google Shape;157;p34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8" name="Google Shape;158;p34"/>
          <p:cNvSpPr/>
          <p:nvPr/>
        </p:nvSpPr>
        <p:spPr>
          <a:xfrm>
            <a:off x="3217200" y="4511350"/>
            <a:ext cx="2709600" cy="27105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9" name="Google Shape;159;p34"/>
          <p:cNvSpPr/>
          <p:nvPr>
            <p:ph idx="2" type="pic"/>
          </p:nvPr>
        </p:nvSpPr>
        <p:spPr>
          <a:xfrm>
            <a:off x="953225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60" name="Google Shape;160;p34"/>
          <p:cNvSpPr txBox="1"/>
          <p:nvPr>
            <p:ph idx="1" type="body"/>
          </p:nvPr>
        </p:nvSpPr>
        <p:spPr>
          <a:xfrm>
            <a:off x="4536950" y="2514075"/>
            <a:ext cx="43878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1" name="Google Shape;16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3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">
  <p:cSld name="CUSTOM_6_1_2_2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5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5" name="Google Shape;165;p35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5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7" name="Google Shape;167;p35"/>
          <p:cNvSpPr/>
          <p:nvPr/>
        </p:nvSpPr>
        <p:spPr>
          <a:xfrm>
            <a:off x="3217200" y="4511350"/>
            <a:ext cx="2709600" cy="27105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8" name="Google Shape;168;p35"/>
          <p:cNvSpPr/>
          <p:nvPr>
            <p:ph idx="2" type="pic"/>
          </p:nvPr>
        </p:nvSpPr>
        <p:spPr>
          <a:xfrm>
            <a:off x="953225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sp>
        <p:nvSpPr>
          <p:cNvPr id="169" name="Google Shape;16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p3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 1">
  <p:cSld name="CUSTOM_6_1_2_2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6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3" name="Google Shape;173;p36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6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5" name="Google Shape;175;p36"/>
          <p:cNvSpPr/>
          <p:nvPr/>
        </p:nvSpPr>
        <p:spPr>
          <a:xfrm>
            <a:off x="5481825" y="4433600"/>
            <a:ext cx="2709600" cy="27105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6" name="Google Shape;17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7" name="Google Shape;177;p36" title="ma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25" y="716250"/>
            <a:ext cx="1934392" cy="382765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6"/>
          <p:cNvSpPr txBox="1"/>
          <p:nvPr>
            <p:ph type="ctrTitle"/>
          </p:nvPr>
        </p:nvSpPr>
        <p:spPr>
          <a:xfrm>
            <a:off x="3071025" y="771550"/>
            <a:ext cx="5784900" cy="12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79" name="Google Shape;179;p36"/>
          <p:cNvSpPr txBox="1"/>
          <p:nvPr>
            <p:ph idx="1" type="body"/>
          </p:nvPr>
        </p:nvSpPr>
        <p:spPr>
          <a:xfrm>
            <a:off x="3071025" y="1459050"/>
            <a:ext cx="55695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80" name="Google Shape;180;p3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 1 1">
  <p:cSld name="CUSTOM_6_1_2_2_1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7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3" name="Google Shape;183;p37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7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5" name="Google Shape;185;p37"/>
          <p:cNvSpPr/>
          <p:nvPr/>
        </p:nvSpPr>
        <p:spPr>
          <a:xfrm>
            <a:off x="5481825" y="4433600"/>
            <a:ext cx="2709600" cy="27105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6" name="Google Shape;18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7" name="Google Shape;187;p37"/>
          <p:cNvSpPr txBox="1"/>
          <p:nvPr>
            <p:ph type="ctrTitle"/>
          </p:nvPr>
        </p:nvSpPr>
        <p:spPr>
          <a:xfrm>
            <a:off x="3194200" y="771550"/>
            <a:ext cx="57849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88" name="Google Shape;188;p37"/>
          <p:cNvSpPr txBox="1"/>
          <p:nvPr>
            <p:ph idx="1" type="body"/>
          </p:nvPr>
        </p:nvSpPr>
        <p:spPr>
          <a:xfrm>
            <a:off x="3194200" y="1459050"/>
            <a:ext cx="55695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189" name="Google Shape;189;p37" title="BPH Ic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650" y="1675087"/>
            <a:ext cx="1792450" cy="179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7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pic  + content">
  <p:cSld name="CUSTOM_6_1_2_1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3" name="Google Shape;193;p38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8"/>
          <p:cNvSpPr/>
          <p:nvPr/>
        </p:nvSpPr>
        <p:spPr>
          <a:xfrm>
            <a:off x="6621650" y="1232750"/>
            <a:ext cx="4289100" cy="4289100"/>
          </a:xfrm>
          <a:prstGeom prst="ellipse">
            <a:avLst/>
          </a:prstGeom>
          <a:solidFill>
            <a:srgbClr val="CEEBEE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5" name="Google Shape;195;p38"/>
          <p:cNvSpPr/>
          <p:nvPr/>
        </p:nvSpPr>
        <p:spPr>
          <a:xfrm>
            <a:off x="-616100" y="3778950"/>
            <a:ext cx="2225400" cy="2225400"/>
          </a:xfrm>
          <a:prstGeom prst="ellipse">
            <a:avLst/>
          </a:prstGeom>
          <a:solidFill>
            <a:srgbClr val="CEEBEE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6" name="Google Shape;196;p38"/>
          <p:cNvSpPr/>
          <p:nvPr/>
        </p:nvSpPr>
        <p:spPr>
          <a:xfrm>
            <a:off x="2147775" y="-2150425"/>
            <a:ext cx="2709600" cy="27105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7" name="Google Shape;197;p38"/>
          <p:cNvSpPr/>
          <p:nvPr>
            <p:ph idx="2" type="pic"/>
          </p:nvPr>
        </p:nvSpPr>
        <p:spPr>
          <a:xfrm>
            <a:off x="5721050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14902"/>
              </a:schemeClr>
            </a:outerShdw>
          </a:effectLst>
        </p:spPr>
      </p:sp>
      <p:pic>
        <p:nvPicPr>
          <p:cNvPr id="198" name="Google Shape;198;p38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588" y="8967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 txBox="1"/>
          <p:nvPr>
            <p:ph type="ctrTitle"/>
          </p:nvPr>
        </p:nvSpPr>
        <p:spPr>
          <a:xfrm>
            <a:off x="700775" y="1433025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00" name="Google Shape;200;p38"/>
          <p:cNvSpPr txBox="1"/>
          <p:nvPr>
            <p:ph idx="1" type="body"/>
          </p:nvPr>
        </p:nvSpPr>
        <p:spPr>
          <a:xfrm>
            <a:off x="620900" y="2291950"/>
            <a:ext cx="4467600" cy="25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1" name="Google Shape;20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2" name="Google Shape;202;p38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1">
  <p:cSld name="CUSTOM_6_1_1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5" name="Google Shape;205;p39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9" title="circles.png"/>
          <p:cNvPicPr preferRelativeResize="0"/>
          <p:nvPr/>
        </p:nvPicPr>
        <p:blipFill rotWithShape="1">
          <a:blip r:embed="rId3">
            <a:alphaModFix amt="5000"/>
          </a:blip>
          <a:srcRect b="0" l="22504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9" title="circle.png"/>
          <p:cNvPicPr preferRelativeResize="0"/>
          <p:nvPr/>
        </p:nvPicPr>
        <p:blipFill rotWithShape="1">
          <a:blip r:embed="rId4">
            <a:alphaModFix amt="4000"/>
          </a:blip>
          <a:srcRect b="41134" l="0" r="26589" t="0"/>
          <a:stretch/>
        </p:blipFill>
        <p:spPr>
          <a:xfrm>
            <a:off x="6130875" y="2727500"/>
            <a:ext cx="3013175" cy="24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39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2">
  <p:cSld name="CUSTOM_6_1_1_3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2" name="Google Shape;212;p40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0"/>
          <p:cNvSpPr/>
          <p:nvPr/>
        </p:nvSpPr>
        <p:spPr>
          <a:xfrm>
            <a:off x="5462100" y="1856825"/>
            <a:ext cx="4420200" cy="44214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4" name="Google Shape;214;p40"/>
          <p:cNvSpPr/>
          <p:nvPr/>
        </p:nvSpPr>
        <p:spPr>
          <a:xfrm>
            <a:off x="353275" y="-1518175"/>
            <a:ext cx="2739600" cy="27402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5" name="Google Shape;215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40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3">
  <p:cSld name="CUSTOM_6_1_1_3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9" name="Google Shape;219;p41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4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01">
  <p:cSld name="CUSTOM_6_1_1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24" name="Google Shape;224;p4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2"/>
          <p:cNvSpPr/>
          <p:nvPr/>
        </p:nvSpPr>
        <p:spPr>
          <a:xfrm>
            <a:off x="5462100" y="1856825"/>
            <a:ext cx="4420200" cy="44214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6" name="Google Shape;226;p42"/>
          <p:cNvSpPr/>
          <p:nvPr/>
        </p:nvSpPr>
        <p:spPr>
          <a:xfrm>
            <a:off x="353275" y="-1518175"/>
            <a:ext cx="2739600" cy="2740200"/>
          </a:xfrm>
          <a:prstGeom prst="ellipse">
            <a:avLst/>
          </a:prstGeom>
          <a:solidFill>
            <a:srgbClr val="CEEBEE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27" name="Google Shape;227;p42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2"/>
          <p:cNvSpPr txBox="1"/>
          <p:nvPr>
            <p:ph type="ctrTitle"/>
          </p:nvPr>
        </p:nvSpPr>
        <p:spPr>
          <a:xfrm>
            <a:off x="887175" y="289875"/>
            <a:ext cx="80967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229" name="Google Shape;22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4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6_1_1_2_1_1_1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3" name="Google Shape;233;p43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3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3"/>
          <p:cNvSpPr txBox="1"/>
          <p:nvPr>
            <p:ph type="ctrTitle"/>
          </p:nvPr>
        </p:nvSpPr>
        <p:spPr>
          <a:xfrm>
            <a:off x="887175" y="289875"/>
            <a:ext cx="8133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236" name="Google Shape;236;p43"/>
          <p:cNvSpPr txBox="1"/>
          <p:nvPr>
            <p:ph idx="1" type="body"/>
          </p:nvPr>
        </p:nvSpPr>
        <p:spPr>
          <a:xfrm>
            <a:off x="593300" y="1107225"/>
            <a:ext cx="3705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7" name="Google Shape;237;p43"/>
          <p:cNvSpPr txBox="1"/>
          <p:nvPr>
            <p:ph idx="2" type="body"/>
          </p:nvPr>
        </p:nvSpPr>
        <p:spPr>
          <a:xfrm>
            <a:off x="4909850" y="1107225"/>
            <a:ext cx="3705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8" name="Google Shape;238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4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highlights">
  <p:cSld name="CUSTOM_6_1_1_1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4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2" name="Google Shape;242;p44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4"/>
          <p:cNvSpPr/>
          <p:nvPr/>
        </p:nvSpPr>
        <p:spPr>
          <a:xfrm>
            <a:off x="10700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69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4" name="Google Shape;244;p44"/>
          <p:cNvSpPr/>
          <p:nvPr/>
        </p:nvSpPr>
        <p:spPr>
          <a:xfrm>
            <a:off x="35719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69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5" name="Google Shape;245;p44"/>
          <p:cNvSpPr/>
          <p:nvPr/>
        </p:nvSpPr>
        <p:spPr>
          <a:xfrm>
            <a:off x="60738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69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6" name="Google Shape;246;p44"/>
          <p:cNvSpPr/>
          <p:nvPr/>
        </p:nvSpPr>
        <p:spPr>
          <a:xfrm>
            <a:off x="16954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7" name="Google Shape;247;p44"/>
          <p:cNvSpPr/>
          <p:nvPr/>
        </p:nvSpPr>
        <p:spPr>
          <a:xfrm>
            <a:off x="41973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8" name="Google Shape;248;p44"/>
          <p:cNvSpPr/>
          <p:nvPr/>
        </p:nvSpPr>
        <p:spPr>
          <a:xfrm>
            <a:off x="66992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9" name="Google Shape;249;p44"/>
          <p:cNvSpPr txBox="1"/>
          <p:nvPr>
            <p:ph type="ctrTitle"/>
          </p:nvPr>
        </p:nvSpPr>
        <p:spPr>
          <a:xfrm>
            <a:off x="10700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50" name="Google Shape;250;p44"/>
          <p:cNvSpPr txBox="1"/>
          <p:nvPr>
            <p:ph idx="2" type="ctrTitle"/>
          </p:nvPr>
        </p:nvSpPr>
        <p:spPr>
          <a:xfrm>
            <a:off x="35719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51" name="Google Shape;251;p44"/>
          <p:cNvSpPr txBox="1"/>
          <p:nvPr>
            <p:ph idx="3" type="ctrTitle"/>
          </p:nvPr>
        </p:nvSpPr>
        <p:spPr>
          <a:xfrm>
            <a:off x="60738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52" name="Google Shape;252;p44"/>
          <p:cNvSpPr txBox="1"/>
          <p:nvPr>
            <p:ph idx="1" type="body"/>
          </p:nvPr>
        </p:nvSpPr>
        <p:spPr>
          <a:xfrm>
            <a:off x="11432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53" name="Google Shape;253;p44"/>
          <p:cNvSpPr txBox="1"/>
          <p:nvPr>
            <p:ph idx="4" type="body"/>
          </p:nvPr>
        </p:nvSpPr>
        <p:spPr>
          <a:xfrm>
            <a:off x="36451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54" name="Google Shape;254;p44"/>
          <p:cNvSpPr txBox="1"/>
          <p:nvPr>
            <p:ph idx="5" type="body"/>
          </p:nvPr>
        </p:nvSpPr>
        <p:spPr>
          <a:xfrm>
            <a:off x="61470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pic>
        <p:nvPicPr>
          <p:cNvPr id="255" name="Google Shape;255;p44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4"/>
          <p:cNvSpPr txBox="1"/>
          <p:nvPr>
            <p:ph idx="6" type="ctrTitle"/>
          </p:nvPr>
        </p:nvSpPr>
        <p:spPr>
          <a:xfrm>
            <a:off x="887175" y="289875"/>
            <a:ext cx="80430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257" name="Google Shape;25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8" name="Google Shape;258;p4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4 highlights">
  <p:cSld name="CUSTOM_6_1_1_1_1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5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1" name="Google Shape;261;p45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5"/>
          <p:cNvSpPr/>
          <p:nvPr/>
        </p:nvSpPr>
        <p:spPr>
          <a:xfrm>
            <a:off x="42942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E5F7F6">
              <a:alpha val="81569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3" name="Google Shape;263;p45"/>
          <p:cNvSpPr/>
          <p:nvPr/>
        </p:nvSpPr>
        <p:spPr>
          <a:xfrm>
            <a:off x="1010407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4" name="Google Shape;264;p45"/>
          <p:cNvSpPr txBox="1"/>
          <p:nvPr>
            <p:ph type="ctrTitle"/>
          </p:nvPr>
        </p:nvSpPr>
        <p:spPr>
          <a:xfrm>
            <a:off x="463425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65" name="Google Shape;265;p45"/>
          <p:cNvSpPr txBox="1"/>
          <p:nvPr>
            <p:ph idx="1" type="body"/>
          </p:nvPr>
        </p:nvSpPr>
        <p:spPr>
          <a:xfrm>
            <a:off x="463434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pic>
        <p:nvPicPr>
          <p:cNvPr id="266" name="Google Shape;266;p45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5"/>
          <p:cNvSpPr txBox="1"/>
          <p:nvPr>
            <p:ph idx="2" type="ctrTitle"/>
          </p:nvPr>
        </p:nvSpPr>
        <p:spPr>
          <a:xfrm>
            <a:off x="887175" y="289875"/>
            <a:ext cx="79818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268" name="Google Shape;268;p45"/>
          <p:cNvSpPr/>
          <p:nvPr/>
        </p:nvSpPr>
        <p:spPr>
          <a:xfrm>
            <a:off x="257174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00B1B5">
              <a:alpha val="20784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9" name="Google Shape;269;p45"/>
          <p:cNvSpPr/>
          <p:nvPr/>
        </p:nvSpPr>
        <p:spPr>
          <a:xfrm>
            <a:off x="3152724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0" name="Google Shape;270;p45"/>
          <p:cNvSpPr/>
          <p:nvPr/>
        </p:nvSpPr>
        <p:spPr>
          <a:xfrm>
            <a:off x="471406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E5F7F6">
              <a:alpha val="81569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1" name="Google Shape;271;p45"/>
          <p:cNvSpPr/>
          <p:nvPr/>
        </p:nvSpPr>
        <p:spPr>
          <a:xfrm>
            <a:off x="5295041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45"/>
          <p:cNvSpPr/>
          <p:nvPr/>
        </p:nvSpPr>
        <p:spPr>
          <a:xfrm>
            <a:off x="685638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00B1B5">
              <a:alpha val="20784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3" name="Google Shape;273;p45"/>
          <p:cNvSpPr/>
          <p:nvPr/>
        </p:nvSpPr>
        <p:spPr>
          <a:xfrm>
            <a:off x="7437358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4" name="Google Shape;274;p45"/>
          <p:cNvSpPr txBox="1"/>
          <p:nvPr>
            <p:ph idx="3" type="ctrTitle"/>
          </p:nvPr>
        </p:nvSpPr>
        <p:spPr>
          <a:xfrm>
            <a:off x="2639786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75" name="Google Shape;275;p45"/>
          <p:cNvSpPr txBox="1"/>
          <p:nvPr>
            <p:ph idx="4" type="body"/>
          </p:nvPr>
        </p:nvSpPr>
        <p:spPr>
          <a:xfrm>
            <a:off x="2639795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76" name="Google Shape;276;p45"/>
          <p:cNvSpPr txBox="1"/>
          <p:nvPr>
            <p:ph idx="5" type="ctrTitle"/>
          </p:nvPr>
        </p:nvSpPr>
        <p:spPr>
          <a:xfrm>
            <a:off x="4782110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77" name="Google Shape;277;p45"/>
          <p:cNvSpPr txBox="1"/>
          <p:nvPr>
            <p:ph idx="6" type="body"/>
          </p:nvPr>
        </p:nvSpPr>
        <p:spPr>
          <a:xfrm>
            <a:off x="4782119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78" name="Google Shape;278;p45"/>
          <p:cNvSpPr txBox="1"/>
          <p:nvPr>
            <p:ph idx="7" type="ctrTitle"/>
          </p:nvPr>
        </p:nvSpPr>
        <p:spPr>
          <a:xfrm>
            <a:off x="6924410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279" name="Google Shape;279;p45"/>
          <p:cNvSpPr txBox="1"/>
          <p:nvPr>
            <p:ph idx="8" type="body"/>
          </p:nvPr>
        </p:nvSpPr>
        <p:spPr>
          <a:xfrm>
            <a:off x="6924419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280" name="Google Shape;280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4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">
  <p:cSld name="CUSTOM_9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/>
          <p:nvPr/>
        </p:nvSpPr>
        <p:spPr>
          <a:xfrm>
            <a:off x="-49400" y="-252600"/>
            <a:ext cx="9350100" cy="5396100"/>
          </a:xfrm>
          <a:prstGeom prst="rect">
            <a:avLst/>
          </a:prstGeom>
          <a:solidFill>
            <a:srgbClr val="4C5C6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4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CUSTOM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7"/>
          <p:cNvSpPr/>
          <p:nvPr/>
        </p:nvSpPr>
        <p:spPr>
          <a:xfrm>
            <a:off x="350" y="0"/>
            <a:ext cx="9143700" cy="5143500"/>
          </a:xfrm>
          <a:prstGeom prst="rect">
            <a:avLst/>
          </a:prstGeom>
          <a:gradFill>
            <a:gsLst>
              <a:gs pos="0">
                <a:srgbClr val="CEEBEE">
                  <a:alpha val="55294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9" name="Google Shape;289;p47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1846" y="1636365"/>
            <a:ext cx="4940200" cy="140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7"/>
          <p:cNvSpPr txBox="1"/>
          <p:nvPr>
            <p:ph idx="1" type="subTitle"/>
          </p:nvPr>
        </p:nvSpPr>
        <p:spPr>
          <a:xfrm>
            <a:off x="311700" y="33962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95A5D"/>
              </a:buClr>
              <a:buSzPts val="1700"/>
              <a:buNone/>
              <a:defRPr sz="1700">
                <a:solidFill>
                  <a:srgbClr val="495A5D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2" name="Google Shape;292;p47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1">
  <p:cSld name="CUSTOM_5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73C6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8"/>
          <p:cNvSpPr txBox="1"/>
          <p:nvPr>
            <p:ph idx="1" type="subTitle"/>
          </p:nvPr>
        </p:nvSpPr>
        <p:spPr>
          <a:xfrm>
            <a:off x="3300150" y="2095300"/>
            <a:ext cx="4323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7" name="Google Shape;297;p48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pic>
        <p:nvPicPr>
          <p:cNvPr id="298" name="Google Shape;298;p48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4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8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– Bold Teal">
  <p:cSld name="CUSTOM_5_2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3" name="Google Shape;303;p50"/>
          <p:cNvSpPr txBox="1"/>
          <p:nvPr>
            <p:ph idx="1" type="subTitle"/>
          </p:nvPr>
        </p:nvSpPr>
        <p:spPr>
          <a:xfrm>
            <a:off x="3154300" y="1976200"/>
            <a:ext cx="43230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04" name="Google Shape;304;p50"/>
          <p:cNvCxnSpPr/>
          <p:nvPr/>
        </p:nvCxnSpPr>
        <p:spPr>
          <a:xfrm rot="10800000">
            <a:off x="2994975" y="1985400"/>
            <a:ext cx="0" cy="1172700"/>
          </a:xfrm>
          <a:prstGeom prst="straightConnector1">
            <a:avLst/>
          </a:prstGeom>
          <a:noFill/>
          <a:ln cap="flat" cmpd="sng" w="19050">
            <a:solidFill>
              <a:srgbClr val="E5F7F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05" name="Google Shape;305;p50" title="BPH Icon all white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78725" y="2128611"/>
            <a:ext cx="885849" cy="88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0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3600650" y="-6319473"/>
            <a:ext cx="7353075" cy="735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0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-6938250" y="1428462"/>
            <a:ext cx="8851023" cy="885508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0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2">
  <p:cSld name="CUSTOM_5_1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1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01B1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51"/>
          <p:cNvSpPr txBox="1"/>
          <p:nvPr>
            <p:ph idx="1" type="subTitle"/>
          </p:nvPr>
        </p:nvSpPr>
        <p:spPr>
          <a:xfrm>
            <a:off x="3300150" y="2095300"/>
            <a:ext cx="5844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3" name="Google Shape;313;p51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pic>
        <p:nvPicPr>
          <p:cNvPr id="314" name="Google Shape;314;p51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4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5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5_2_1_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9" name="Google Shape;319;p52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5748300" y="-5345975"/>
            <a:ext cx="6664623" cy="6667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2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-5969325" y="3226687"/>
            <a:ext cx="8851023" cy="885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2" title="hd-square-black-outline-linkedin-icon-png-7017516950455535cziiy18li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7550" y="4146700"/>
            <a:ext cx="328924" cy="3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2" title="noun-website-7781755-FFFFFF (1)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7525" y="4146700"/>
            <a:ext cx="328925" cy="328925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3" name="Google Shape;323;p52"/>
          <p:cNvSpPr txBox="1"/>
          <p:nvPr/>
        </p:nvSpPr>
        <p:spPr>
          <a:xfrm>
            <a:off x="0" y="2196488"/>
            <a:ext cx="9144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33"/>
              <a:buFont typeface="Arial"/>
              <a:buNone/>
            </a:pPr>
            <a:r>
              <a:rPr b="1" i="0" lang="en" sz="483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b="1" i="0" sz="4833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4" name="Google Shape;324;p52"/>
          <p:cNvCxnSpPr/>
          <p:nvPr/>
        </p:nvCxnSpPr>
        <p:spPr>
          <a:xfrm>
            <a:off x="4194900" y="4000525"/>
            <a:ext cx="754200" cy="0"/>
          </a:xfrm>
          <a:prstGeom prst="straightConnector1">
            <a:avLst/>
          </a:prstGeom>
          <a:noFill/>
          <a:ln cap="flat" cmpd="sng" w="9525">
            <a:solidFill>
              <a:srgbClr val="E5F7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5" name="Google Shape;325;p52"/>
          <p:cNvSpPr txBox="1"/>
          <p:nvPr/>
        </p:nvSpPr>
        <p:spPr>
          <a:xfrm>
            <a:off x="-36450" y="2972938"/>
            <a:ext cx="9144000" cy="4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3"/>
              <a:buFont typeface="Arial"/>
              <a:buNone/>
            </a:pPr>
            <a:r>
              <a:rPr b="0" i="0" lang="en" sz="1533" u="none" cap="none" strike="noStrike">
                <a:solidFill>
                  <a:srgbClr val="E5F7F6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bluepathhealth.com</a:t>
            </a:r>
            <a:endParaRPr b="0" i="0" sz="1533" u="none" cap="none" strike="noStrike">
              <a:solidFill>
                <a:srgbClr val="E5F7F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26" name="Google Shape;326;p52" title="BPH logo white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5938" y="1054100"/>
            <a:ext cx="1872123" cy="5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left turquoise">
  <p:cSld name="CUSTOM_3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/>
          <p:nvPr/>
        </p:nvSpPr>
        <p:spPr>
          <a:xfrm>
            <a:off x="0" y="0"/>
            <a:ext cx="3345900" cy="5143500"/>
          </a:xfrm>
          <a:prstGeom prst="rect">
            <a:avLst/>
          </a:prstGeom>
          <a:solidFill>
            <a:srgbClr val="01B1B5"/>
          </a:solidFill>
          <a:ln cap="flat" cmpd="sng" w="9525">
            <a:solidFill>
              <a:srgbClr val="01B1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1" name="Google Shape;331;p53"/>
          <p:cNvSpPr txBox="1"/>
          <p:nvPr>
            <p:ph idx="1" type="subTitle"/>
          </p:nvPr>
        </p:nvSpPr>
        <p:spPr>
          <a:xfrm>
            <a:off x="160075" y="2175450"/>
            <a:ext cx="276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2" name="Google Shape;332;p53"/>
          <p:cNvSpPr txBox="1"/>
          <p:nvPr>
            <p:ph idx="2" type="body"/>
          </p:nvPr>
        </p:nvSpPr>
        <p:spPr>
          <a:xfrm>
            <a:off x="3595075" y="1119450"/>
            <a:ext cx="5350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333" name="Google Shape;333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5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right turquoise">
  <p:cSld name="CUSTOM_3_2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4"/>
          <p:cNvSpPr/>
          <p:nvPr/>
        </p:nvSpPr>
        <p:spPr>
          <a:xfrm>
            <a:off x="5798100" y="0"/>
            <a:ext cx="3345900" cy="5143500"/>
          </a:xfrm>
          <a:prstGeom prst="rect">
            <a:avLst/>
          </a:prstGeom>
          <a:solidFill>
            <a:srgbClr val="01B1B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7" name="Google Shape;337;p54"/>
          <p:cNvSpPr txBox="1"/>
          <p:nvPr>
            <p:ph idx="1" type="subTitle"/>
          </p:nvPr>
        </p:nvSpPr>
        <p:spPr>
          <a:xfrm>
            <a:off x="6117000" y="2175450"/>
            <a:ext cx="2388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8" name="Google Shape;338;p54"/>
          <p:cNvSpPr txBox="1"/>
          <p:nvPr>
            <p:ph idx="2" type="body"/>
          </p:nvPr>
        </p:nvSpPr>
        <p:spPr>
          <a:xfrm>
            <a:off x="268300" y="1111475"/>
            <a:ext cx="5319600" cy="3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339" name="Google Shape;339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0" name="Google Shape;340;p5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right blue">
  <p:cSld name="CUSTOM_3_2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5"/>
          <p:cNvSpPr/>
          <p:nvPr/>
        </p:nvSpPr>
        <p:spPr>
          <a:xfrm>
            <a:off x="5798100" y="0"/>
            <a:ext cx="3345900" cy="51435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3" name="Google Shape;34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5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55"/>
          <p:cNvSpPr txBox="1"/>
          <p:nvPr>
            <p:ph idx="1" type="body"/>
          </p:nvPr>
        </p:nvSpPr>
        <p:spPr>
          <a:xfrm>
            <a:off x="268300" y="1111475"/>
            <a:ext cx="5319600" cy="3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346" name="Google Shape;346;p55"/>
          <p:cNvSpPr txBox="1"/>
          <p:nvPr>
            <p:ph idx="2" type="subTitle"/>
          </p:nvPr>
        </p:nvSpPr>
        <p:spPr>
          <a:xfrm>
            <a:off x="6117000" y="2175450"/>
            <a:ext cx="2388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1 1">
  <p:cSld name="Section Header 01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6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73C6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56"/>
          <p:cNvSpPr txBox="1"/>
          <p:nvPr>
            <p:ph idx="1" type="subTitle"/>
          </p:nvPr>
        </p:nvSpPr>
        <p:spPr>
          <a:xfrm>
            <a:off x="3300150" y="2247700"/>
            <a:ext cx="43230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0" name="Google Shape;350;p56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67"/>
              </a:schemeClr>
            </a:outerShdw>
          </a:effectLst>
        </p:spPr>
      </p:sp>
      <p:pic>
        <p:nvPicPr>
          <p:cNvPr id="351" name="Google Shape;351;p56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4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5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6" name="Google Shape;356;p5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7" name="Google Shape;357;p5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8" name="Google Shape;358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2">
  <p:cSld name="CUSTOM_1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1" name="Google Shape;361;p58"/>
          <p:cNvSpPr/>
          <p:nvPr/>
        </p:nvSpPr>
        <p:spPr>
          <a:xfrm>
            <a:off x="0" y="4225"/>
            <a:ext cx="91440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2" name="Google Shape;362;p5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3" name="Google Shape;363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800" y="1549300"/>
            <a:ext cx="3049073" cy="8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8"/>
          <p:cNvSpPr/>
          <p:nvPr/>
        </p:nvSpPr>
        <p:spPr>
          <a:xfrm>
            <a:off x="6961725" y="0"/>
            <a:ext cx="2182200" cy="5147700"/>
          </a:xfrm>
          <a:prstGeom prst="rect">
            <a:avLst/>
          </a:prstGeom>
          <a:solidFill>
            <a:srgbClr val="495A5D"/>
          </a:solidFill>
          <a:ln cap="flat" cmpd="sng" w="9525">
            <a:solidFill>
              <a:srgbClr val="495A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5" name="Google Shape;365;p58"/>
          <p:cNvSpPr txBox="1"/>
          <p:nvPr>
            <p:ph idx="1" type="subTitle"/>
          </p:nvPr>
        </p:nvSpPr>
        <p:spPr>
          <a:xfrm>
            <a:off x="578400" y="3005575"/>
            <a:ext cx="4364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66" name="Google Shape;366;p58"/>
          <p:cNvSpPr/>
          <p:nvPr>
            <p:ph idx="3" type="pic"/>
          </p:nvPr>
        </p:nvSpPr>
        <p:spPr>
          <a:xfrm>
            <a:off x="5361600" y="972775"/>
            <a:ext cx="3206400" cy="32064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2">
  <p:cSld name="TITLE_ONLY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9" name="Google Shape;369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0" name="Google Shape;370;p59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gradFill>
          <a:gsLst>
            <a:gs pos="0">
              <a:srgbClr val="73C6CF"/>
            </a:gs>
            <a:gs pos="50000">
              <a:schemeClr val="lt1"/>
            </a:gs>
            <a:gs pos="100000">
              <a:schemeClr val="lt1"/>
            </a:gs>
          </a:gsLst>
          <a:lin ang="16200038" scaled="0"/>
        </a:gra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e3e35dc12e_0_66"/>
          <p:cNvSpPr txBox="1"/>
          <p:nvPr>
            <p:ph type="ctrTitle"/>
          </p:nvPr>
        </p:nvSpPr>
        <p:spPr>
          <a:xfrm>
            <a:off x="311700" y="2898100"/>
            <a:ext cx="85206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74" name="Google Shape;374;g3e3e35dc12e_0_66"/>
          <p:cNvSpPr txBox="1"/>
          <p:nvPr>
            <p:ph idx="1" type="subTitle"/>
          </p:nvPr>
        </p:nvSpPr>
        <p:spPr>
          <a:xfrm>
            <a:off x="311700" y="3672740"/>
            <a:ext cx="852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9304C"/>
              </a:buClr>
              <a:buSzPts val="1500"/>
              <a:buNone/>
              <a:defRPr sz="1500">
                <a:solidFill>
                  <a:srgbClr val="19304C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5" name="Google Shape;375;g3e3e35dc12e_0_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6" name="Google Shape;376;g3e3e35dc12e_0_66"/>
          <p:cNvSpPr txBox="1"/>
          <p:nvPr>
            <p:ph idx="2" type="ctrTitle"/>
          </p:nvPr>
        </p:nvSpPr>
        <p:spPr>
          <a:xfrm>
            <a:off x="311700" y="3257439"/>
            <a:ext cx="85206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i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01 1">
  <p:cSld name="CUSTOM_6_1_1_2_2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aae074021_0_375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9" name="Google Shape;379;g3faae074021_0_375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faae074021_0_375"/>
          <p:cNvSpPr/>
          <p:nvPr/>
        </p:nvSpPr>
        <p:spPr>
          <a:xfrm>
            <a:off x="5462100" y="1856825"/>
            <a:ext cx="4420200" cy="4421400"/>
          </a:xfrm>
          <a:prstGeom prst="ellipse">
            <a:avLst/>
          </a:prstGeom>
          <a:solidFill>
            <a:srgbClr val="CEEBEE">
              <a:alpha val="183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1" name="Google Shape;381;g3faae074021_0_375"/>
          <p:cNvSpPr/>
          <p:nvPr/>
        </p:nvSpPr>
        <p:spPr>
          <a:xfrm>
            <a:off x="353275" y="-1518175"/>
            <a:ext cx="2739600" cy="2740200"/>
          </a:xfrm>
          <a:prstGeom prst="ellipse">
            <a:avLst/>
          </a:prstGeom>
          <a:solidFill>
            <a:srgbClr val="CEEBEE">
              <a:alpha val="183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82" name="Google Shape;382;g3faae074021_0_375" title="circl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3faae074021_0_375"/>
          <p:cNvSpPr txBox="1"/>
          <p:nvPr>
            <p:ph type="ctrTitle"/>
          </p:nvPr>
        </p:nvSpPr>
        <p:spPr>
          <a:xfrm>
            <a:off x="887175" y="289875"/>
            <a:ext cx="80967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384" name="Google Shape;384;g3faae074021_0_3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5" name="Google Shape;385;g3faae074021_0_37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sz="800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ody 1">
  <p:cSld name="Title &amp; Body">
    <p:bg>
      <p:bgPr>
        <a:solidFill>
          <a:schemeClr val="lt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g3faae074021_0_1115" title="circles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563" y="253937"/>
            <a:ext cx="515091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g3faae074021_0_1115"/>
          <p:cNvSpPr txBox="1"/>
          <p:nvPr>
            <p:ph type="ctrTitle"/>
          </p:nvPr>
        </p:nvSpPr>
        <p:spPr>
          <a:xfrm>
            <a:off x="887175" y="289875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  <a:defRPr sz="1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26"/>
              <a:buNone/>
              <a:defRPr sz="5099"/>
            </a:lvl9pPr>
          </a:lstStyle>
          <a:p/>
        </p:txBody>
      </p:sp>
      <p:sp>
        <p:nvSpPr>
          <p:cNvPr id="389" name="Google Shape;389;g3faae074021_0_1115"/>
          <p:cNvSpPr txBox="1"/>
          <p:nvPr>
            <p:ph idx="1" type="body"/>
          </p:nvPr>
        </p:nvSpPr>
        <p:spPr>
          <a:xfrm>
            <a:off x="532250" y="1107225"/>
            <a:ext cx="807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309563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275"/>
              <a:buFont typeface="Montserrat"/>
              <a:buChar char="●"/>
              <a:defRPr sz="16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0513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○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0513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975"/>
              <a:buFont typeface="Montserrat"/>
              <a:buChar char="■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0513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●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0513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○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0513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■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0513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●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0513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○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0513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75"/>
              <a:buFont typeface="Montserrat"/>
              <a:buChar char="■"/>
              <a:defRPr sz="1299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0" name="Google Shape;390;g3faae074021_0_1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  <a:defRPr b="0" i="0" sz="1125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3 images 1">
  <p:cSld name="CUSTOM_6_1_3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b5794d5ae_0_356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3" name="Google Shape;393;g3fb5794d5ae_0_356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g3fb5794d5ae_0_356" title="circle.png"/>
          <p:cNvPicPr preferRelativeResize="0"/>
          <p:nvPr/>
        </p:nvPicPr>
        <p:blipFill rotWithShape="1">
          <a:blip r:embed="rId3">
            <a:alphaModFix amt="4000"/>
          </a:blip>
          <a:srcRect b="41135" l="0" r="26589" t="0"/>
          <a:stretch/>
        </p:blipFill>
        <p:spPr>
          <a:xfrm>
            <a:off x="6130875" y="2727500"/>
            <a:ext cx="3013175" cy="241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g3fb5794d5ae_0_356" title="circl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588" y="8967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fb5794d5ae_0_356"/>
          <p:cNvSpPr txBox="1"/>
          <p:nvPr>
            <p:ph type="ctrTitle"/>
          </p:nvPr>
        </p:nvSpPr>
        <p:spPr>
          <a:xfrm>
            <a:off x="700775" y="1509225"/>
            <a:ext cx="3446700" cy="12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97" name="Google Shape;397;g3fb5794d5ae_0_356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32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8" name="Google Shape;398;g3fb5794d5ae_0_356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3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9" name="Google Shape;399;g3fb5794d5ae_0_356"/>
          <p:cNvSpPr/>
          <p:nvPr>
            <p:ph idx="2" type="pic"/>
          </p:nvPr>
        </p:nvSpPr>
        <p:spPr>
          <a:xfrm>
            <a:off x="5903300" y="28998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7000"/>
              </a:schemeClr>
            </a:outerShdw>
          </a:effectLst>
        </p:spPr>
      </p:sp>
      <p:sp>
        <p:nvSpPr>
          <p:cNvPr id="400" name="Google Shape;400;g3fb5794d5ae_0_356"/>
          <p:cNvSpPr/>
          <p:nvPr>
            <p:ph idx="3" type="pic"/>
          </p:nvPr>
        </p:nvSpPr>
        <p:spPr>
          <a:xfrm>
            <a:off x="6066050" y="11028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7000"/>
              </a:schemeClr>
            </a:outerShdw>
          </a:effectLst>
        </p:spPr>
      </p:sp>
      <p:sp>
        <p:nvSpPr>
          <p:cNvPr id="401" name="Google Shape;401;g3fb5794d5ae_0_356"/>
          <p:cNvSpPr/>
          <p:nvPr>
            <p:ph idx="4" type="pic"/>
          </p:nvPr>
        </p:nvSpPr>
        <p:spPr>
          <a:xfrm>
            <a:off x="7430375" y="27114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7000"/>
              </a:schemeClr>
            </a:outerShdw>
          </a:effectLst>
        </p:spPr>
      </p:sp>
      <p:sp>
        <p:nvSpPr>
          <p:cNvPr id="402" name="Google Shape;402;g3fb5794d5ae_0_356"/>
          <p:cNvSpPr txBox="1"/>
          <p:nvPr>
            <p:ph idx="1" type="body"/>
          </p:nvPr>
        </p:nvSpPr>
        <p:spPr>
          <a:xfrm>
            <a:off x="700775" y="2414600"/>
            <a:ext cx="4387800" cy="19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03" name="Google Shape;403;g3fb5794d5ae_0_3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r">
              <a:buNone/>
              <a:defRPr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4" name="Google Shape;404;g3fb5794d5ae_0_35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sz="800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 Image">
  <p:cSld name="CUSTOM_6_2_3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fb5794d5ae_0_763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7" name="Google Shape;407;g3fb5794d5ae_0_7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050" y="1012700"/>
            <a:ext cx="1776880" cy="507038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g3fb5794d5ae_0_763"/>
          <p:cNvSpPr txBox="1"/>
          <p:nvPr>
            <p:ph idx="1" type="subTitle"/>
          </p:nvPr>
        </p:nvSpPr>
        <p:spPr>
          <a:xfrm>
            <a:off x="766050" y="2938473"/>
            <a:ext cx="5448600" cy="8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9" name="Google Shape;409;g3fb5794d5ae_0_763"/>
          <p:cNvSpPr/>
          <p:nvPr/>
        </p:nvSpPr>
        <p:spPr>
          <a:xfrm>
            <a:off x="-1273712" y="-855325"/>
            <a:ext cx="3108000" cy="3108000"/>
          </a:xfrm>
          <a:prstGeom prst="ellipse">
            <a:avLst/>
          </a:prstGeom>
          <a:solidFill>
            <a:srgbClr val="CEEBEE">
              <a:alpha val="132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0" name="Google Shape;410;g3fb5794d5ae_0_763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32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" name="Google Shape;411;g3fb5794d5ae_0_763"/>
          <p:cNvSpPr txBox="1"/>
          <p:nvPr>
            <p:ph idx="2" type="subTitle"/>
          </p:nvPr>
        </p:nvSpPr>
        <p:spPr>
          <a:xfrm>
            <a:off x="766050" y="1940707"/>
            <a:ext cx="4669500" cy="8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100"/>
              <a:buFont typeface="Montserrat SemiBold"/>
              <a:buNone/>
              <a:defRPr sz="31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2" name="Google Shape;412;g3fb5794d5ae_0_763"/>
          <p:cNvSpPr/>
          <p:nvPr/>
        </p:nvSpPr>
        <p:spPr>
          <a:xfrm>
            <a:off x="5652700" y="1416750"/>
            <a:ext cx="751800" cy="752100"/>
          </a:xfrm>
          <a:prstGeom prst="ellipse">
            <a:avLst/>
          </a:prstGeom>
          <a:solidFill>
            <a:srgbClr val="CEEBEE">
              <a:alpha val="183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3" name="Google Shape;413;g3fb5794d5ae_0_763"/>
          <p:cNvSpPr/>
          <p:nvPr>
            <p:ph idx="3" type="pic"/>
          </p:nvPr>
        </p:nvSpPr>
        <p:spPr>
          <a:xfrm>
            <a:off x="5903675" y="1416750"/>
            <a:ext cx="2310000" cy="23100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7000"/>
              </a:schemeClr>
            </a:outerShdw>
          </a:effectLst>
        </p:spPr>
      </p:sp>
      <p:sp>
        <p:nvSpPr>
          <p:cNvPr id="414" name="Google Shape;414;g3fb5794d5ae_0_76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sz="800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415;g3fb5794d5ae_0_7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 Image 1">
  <p:cSld name="CUSTOM_6_2_2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g3fb5794d0f9_0_402" title="circles.png"/>
          <p:cNvPicPr preferRelativeResize="0"/>
          <p:nvPr/>
        </p:nvPicPr>
        <p:blipFill rotWithShape="1">
          <a:blip r:embed="rId2">
            <a:alphaModFix amt="9000"/>
          </a:blip>
          <a:srcRect b="0" l="0" r="0" t="0"/>
          <a:stretch/>
        </p:blipFill>
        <p:spPr>
          <a:xfrm>
            <a:off x="-4015319" y="-6057850"/>
            <a:ext cx="8301573" cy="830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3fb5794d0f9_0_4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1350" y="1270900"/>
            <a:ext cx="1863229" cy="5316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5" name="Google Shape;425;g3fb5794d0f9_0_402"/>
          <p:cNvCxnSpPr/>
          <p:nvPr/>
        </p:nvCxnSpPr>
        <p:spPr>
          <a:xfrm>
            <a:off x="4572000" y="1304075"/>
            <a:ext cx="0" cy="471300"/>
          </a:xfrm>
          <a:prstGeom prst="straightConnector1">
            <a:avLst/>
          </a:prstGeom>
          <a:noFill/>
          <a:ln cap="flat" cmpd="sng" w="9525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6" name="Google Shape;426;g3fb5794d0f9_0_402"/>
          <p:cNvSpPr/>
          <p:nvPr/>
        </p:nvSpPr>
        <p:spPr>
          <a:xfrm>
            <a:off x="5387300" y="4578700"/>
            <a:ext cx="2664000" cy="26652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7" name="Google Shape;427;g3fb5794d0f9_0_402"/>
          <p:cNvSpPr txBox="1"/>
          <p:nvPr>
            <p:ph idx="1" type="subTitle"/>
          </p:nvPr>
        </p:nvSpPr>
        <p:spPr>
          <a:xfrm>
            <a:off x="1601150" y="3652545"/>
            <a:ext cx="5448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None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28" name="Google Shape;428;g3fb5794d0f9_0_402"/>
          <p:cNvSpPr txBox="1"/>
          <p:nvPr>
            <p:ph idx="2" type="subTitle"/>
          </p:nvPr>
        </p:nvSpPr>
        <p:spPr>
          <a:xfrm>
            <a:off x="1718550" y="2352288"/>
            <a:ext cx="57069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300"/>
              <a:buFont typeface="Montserrat SemiBold"/>
              <a:buNone/>
              <a:defRPr sz="33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9" name="Google Shape;429;g3fb5794d0f9_0_402"/>
          <p:cNvSpPr/>
          <p:nvPr/>
        </p:nvSpPr>
        <p:spPr>
          <a:xfrm>
            <a:off x="8483875" y="545975"/>
            <a:ext cx="1305000" cy="13056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0" name="Google Shape;430;g3fb5794d0f9_0_40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g3fb5794d0f9_0_40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3 images">
  <p:cSld name="CUSTOM_6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b5794d0f9_0_41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4" name="Google Shape;434;g3fb5794d0f9_0_41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g3fb5794d0f9_0_412" title="circle.png"/>
          <p:cNvPicPr preferRelativeResize="0"/>
          <p:nvPr/>
        </p:nvPicPr>
        <p:blipFill rotWithShape="1">
          <a:blip r:embed="rId3">
            <a:alphaModFix amt="4000"/>
          </a:blip>
          <a:srcRect b="41135" l="0" r="26589" t="0"/>
          <a:stretch/>
        </p:blipFill>
        <p:spPr>
          <a:xfrm>
            <a:off x="6130875" y="2727500"/>
            <a:ext cx="3013175" cy="241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3fb5794d0f9_0_412" title="circle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88" y="8967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3fb5794d0f9_0_412"/>
          <p:cNvSpPr txBox="1"/>
          <p:nvPr>
            <p:ph type="ctrTitle"/>
          </p:nvPr>
        </p:nvSpPr>
        <p:spPr>
          <a:xfrm>
            <a:off x="700775" y="1509225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8" name="Google Shape;438;g3fb5794d0f9_0_412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9" name="Google Shape;439;g3fb5794d0f9_0_412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0" name="Google Shape;440;g3fb5794d0f9_0_412"/>
          <p:cNvSpPr/>
          <p:nvPr>
            <p:ph idx="2" type="pic"/>
          </p:nvPr>
        </p:nvSpPr>
        <p:spPr>
          <a:xfrm>
            <a:off x="5903300" y="28998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441" name="Google Shape;441;g3fb5794d0f9_0_412"/>
          <p:cNvSpPr/>
          <p:nvPr>
            <p:ph idx="3" type="pic"/>
          </p:nvPr>
        </p:nvSpPr>
        <p:spPr>
          <a:xfrm>
            <a:off x="6066050" y="11028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442" name="Google Shape;442;g3fb5794d0f9_0_412"/>
          <p:cNvSpPr/>
          <p:nvPr>
            <p:ph idx="4" type="pic"/>
          </p:nvPr>
        </p:nvSpPr>
        <p:spPr>
          <a:xfrm>
            <a:off x="7430375" y="27114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443" name="Google Shape;443;g3fb5794d0f9_0_412"/>
          <p:cNvSpPr txBox="1"/>
          <p:nvPr>
            <p:ph idx="1" type="body"/>
          </p:nvPr>
        </p:nvSpPr>
        <p:spPr>
          <a:xfrm>
            <a:off x="700775" y="2414600"/>
            <a:ext cx="4387800" cy="19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4" name="Google Shape;444;g3fb5794d0f9_0_4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5" name="Google Shape;445;g3fb5794d0f9_0_41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– Light">
  <p:cSld name="CUSTOM_5_2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b5794d0f9_0_426"/>
          <p:cNvSpPr txBox="1"/>
          <p:nvPr>
            <p:ph idx="1" type="subTitle"/>
          </p:nvPr>
        </p:nvSpPr>
        <p:spPr>
          <a:xfrm>
            <a:off x="3144600" y="1985275"/>
            <a:ext cx="43230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000"/>
              <a:buFont typeface="Montserrat SemiBold"/>
              <a:buNone/>
              <a:defRPr sz="30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448" name="Google Shape;448;g3fb5794d0f9_0_426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5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3fb5794d0f9_0_426" title="circles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0951" y="1826275"/>
            <a:ext cx="1489468" cy="149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g3fb5794d0f9_0_426" title="circles.png"/>
          <p:cNvPicPr preferRelativeResize="0"/>
          <p:nvPr/>
        </p:nvPicPr>
        <p:blipFill rotWithShape="1">
          <a:blip r:embed="rId2">
            <a:alphaModFix amt="5000"/>
          </a:blip>
          <a:srcRect b="0" l="468" r="0" t="58695"/>
          <a:stretch/>
        </p:blipFill>
        <p:spPr>
          <a:xfrm>
            <a:off x="4577850" y="3016076"/>
            <a:ext cx="18655551" cy="77490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Google Shape;451;g3fb5794d0f9_0_426"/>
          <p:cNvCxnSpPr/>
          <p:nvPr/>
        </p:nvCxnSpPr>
        <p:spPr>
          <a:xfrm rot="10800000">
            <a:off x="2994975" y="1985399"/>
            <a:ext cx="0" cy="1172700"/>
          </a:xfrm>
          <a:prstGeom prst="straightConnector1">
            <a:avLst/>
          </a:prstGeom>
          <a:noFill/>
          <a:ln cap="flat" cmpd="sng" w="19050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2" name="Google Shape;452;g3fb5794d0f9_0_42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g3fb5794d0f9_0_4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ody">
  <p:cSld name="CUSTOM_6_1_1_2_1_1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fb5794d0f9_0_434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6" name="Google Shape;456;g3fb5794d0f9_0_434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g3fb5794d0f9_0_434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3fb5794d0f9_0_434"/>
          <p:cNvSpPr txBox="1"/>
          <p:nvPr>
            <p:ph type="ctrTitle"/>
          </p:nvPr>
        </p:nvSpPr>
        <p:spPr>
          <a:xfrm>
            <a:off x="887175" y="289875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59" name="Google Shape;459;g3fb5794d0f9_0_434"/>
          <p:cNvSpPr txBox="1"/>
          <p:nvPr>
            <p:ph idx="1" type="body"/>
          </p:nvPr>
        </p:nvSpPr>
        <p:spPr>
          <a:xfrm>
            <a:off x="532250" y="1107225"/>
            <a:ext cx="807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60" name="Google Shape;460;g3fb5794d0f9_0_4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1" name="Google Shape;461;g3fb5794d0f9_0_43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02">
  <p:cSld name="CUSTOM_6_1_1_2_1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b5794d0f9_0_44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4" name="Google Shape;464;g3fb5794d0f9_0_44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3fb5794d0f9_0_442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g3fb5794d0f9_0_442"/>
          <p:cNvSpPr txBox="1"/>
          <p:nvPr>
            <p:ph type="ctrTitle"/>
          </p:nvPr>
        </p:nvSpPr>
        <p:spPr>
          <a:xfrm>
            <a:off x="887175" y="289875"/>
            <a:ext cx="8133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67" name="Google Shape;467;g3fb5794d0f9_0_4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8" name="Google Shape;468;g3fb5794d0f9_0_44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b5794d0f9_0_449"/>
          <p:cNvSpPr txBox="1"/>
          <p:nvPr>
            <p:ph type="title"/>
          </p:nvPr>
        </p:nvSpPr>
        <p:spPr>
          <a:xfrm>
            <a:off x="1049922" y="445025"/>
            <a:ext cx="778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1" name="Google Shape;471;g3fb5794d0f9_0_449"/>
          <p:cNvSpPr txBox="1"/>
          <p:nvPr>
            <p:ph idx="1" type="body"/>
          </p:nvPr>
        </p:nvSpPr>
        <p:spPr>
          <a:xfrm>
            <a:off x="1049922" y="1152475"/>
            <a:ext cx="778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2" name="Google Shape;472;g3fb5794d0f9_0_44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3" name="Google Shape;473;g3fb5794d0f9_0_449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4" name="Google Shape;474;g3fb5794d0f9_0_449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Content Journey">
  <p:cSld name="Five Content Journey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b5794d0f9_0_455"/>
          <p:cNvSpPr txBox="1"/>
          <p:nvPr>
            <p:ph type="title"/>
          </p:nvPr>
        </p:nvSpPr>
        <p:spPr>
          <a:xfrm>
            <a:off x="418447" y="397763"/>
            <a:ext cx="7250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50"/>
              <a:buFont typeface="Arial"/>
              <a:buNone/>
              <a:defRPr sz="195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77" name="Google Shape;477;g3fb5794d0f9_0_455"/>
          <p:cNvSpPr txBox="1"/>
          <p:nvPr>
            <p:ph idx="1" type="body"/>
          </p:nvPr>
        </p:nvSpPr>
        <p:spPr>
          <a:xfrm>
            <a:off x="798706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478" name="Google Shape;478;g3fb5794d0f9_0_455"/>
          <p:cNvSpPr txBox="1"/>
          <p:nvPr>
            <p:ph idx="2" type="body"/>
          </p:nvPr>
        </p:nvSpPr>
        <p:spPr>
          <a:xfrm>
            <a:off x="2365235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479" name="Google Shape;479;g3fb5794d0f9_0_455"/>
          <p:cNvSpPr txBox="1"/>
          <p:nvPr>
            <p:ph idx="3" type="body"/>
          </p:nvPr>
        </p:nvSpPr>
        <p:spPr>
          <a:xfrm>
            <a:off x="3931765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480" name="Google Shape;480;g3fb5794d0f9_0_455"/>
          <p:cNvSpPr txBox="1"/>
          <p:nvPr>
            <p:ph idx="4" type="body"/>
          </p:nvPr>
        </p:nvSpPr>
        <p:spPr>
          <a:xfrm>
            <a:off x="5498294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481" name="Google Shape;481;g3fb5794d0f9_0_455"/>
          <p:cNvSpPr txBox="1"/>
          <p:nvPr>
            <p:ph idx="5" type="body"/>
          </p:nvPr>
        </p:nvSpPr>
        <p:spPr>
          <a:xfrm>
            <a:off x="7064824" y="2606279"/>
            <a:ext cx="1255500" cy="1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•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Char char="–"/>
              <a:defRPr sz="975">
                <a:solidFill>
                  <a:schemeClr val="dk2"/>
                </a:solidFill>
              </a:defRPr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b5794d0f9_0_4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4" name="Google Shape;484;g3fb5794d0f9_0_4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5" name="Google Shape;485;g3fb5794d0f9_0_4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nfographic Left">
  <p:cSld name="Text and Infographic Left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b5794d0f9_0_466"/>
          <p:cNvSpPr txBox="1"/>
          <p:nvPr>
            <p:ph type="title"/>
          </p:nvPr>
        </p:nvSpPr>
        <p:spPr>
          <a:xfrm>
            <a:off x="5050192" y="397763"/>
            <a:ext cx="36630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50"/>
              <a:buFont typeface="Arial"/>
              <a:buNone/>
              <a:defRPr sz="195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88" name="Google Shape;488;g3fb5794d0f9_0_466"/>
          <p:cNvSpPr txBox="1"/>
          <p:nvPr>
            <p:ph idx="1" type="body"/>
          </p:nvPr>
        </p:nvSpPr>
        <p:spPr>
          <a:xfrm>
            <a:off x="5055520" y="1323975"/>
            <a:ext cx="36630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chemeClr val="dk2"/>
              </a:buClr>
              <a:buSzPts val="975"/>
              <a:buNone/>
              <a:defRPr sz="975" cap="none">
                <a:solidFill>
                  <a:schemeClr val="dk2"/>
                </a:solidFill>
              </a:defRPr>
            </a:lvl1pPr>
            <a:lvl2pPr indent="-290513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>
                <a:solidFill>
                  <a:schemeClr val="dk2"/>
                </a:solidFill>
              </a:defRPr>
            </a:lvl2pPr>
            <a:lvl3pPr indent="-290513" lvl="2" marL="1371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>
                <a:solidFill>
                  <a:schemeClr val="dk2"/>
                </a:solidFill>
              </a:defRPr>
            </a:lvl3pPr>
            <a:lvl4pPr indent="-290513" lvl="3" marL="1828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>
                <a:solidFill>
                  <a:schemeClr val="dk2"/>
                </a:solidFill>
              </a:defRPr>
            </a:lvl4pPr>
            <a:lvl5pPr indent="-290513" lvl="4" marL="22860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>
                <a:solidFill>
                  <a:schemeClr val="dk2"/>
                </a:solidFill>
              </a:defRPr>
            </a:lvl5pPr>
            <a:lvl6pPr indent="-290513" lvl="5" marL="27432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6pPr>
            <a:lvl7pPr indent="-290513" lvl="6" marL="32004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7pPr>
            <a:lvl8pPr indent="-290513" lvl="7" marL="3657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•"/>
              <a:defRPr sz="975"/>
            </a:lvl8pPr>
            <a:lvl9pPr indent="-290513" lvl="8" marL="41148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975"/>
              <a:buChar char="–"/>
              <a:defRPr sz="975"/>
            </a:lvl9pPr>
          </a:lstStyle>
          <a:p/>
        </p:txBody>
      </p:sp>
      <p:sp>
        <p:nvSpPr>
          <p:cNvPr id="489" name="Google Shape;489;g3fb5794d0f9_0_466"/>
          <p:cNvSpPr/>
          <p:nvPr/>
        </p:nvSpPr>
        <p:spPr>
          <a:xfrm>
            <a:off x="-1" y="0"/>
            <a:ext cx="4572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</a:pPr>
            <a:r>
              <a:t/>
            </a:r>
            <a:endParaRPr b="1" i="0" sz="1125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fb5794d0f9_0_466"/>
          <p:cNvSpPr txBox="1"/>
          <p:nvPr/>
        </p:nvSpPr>
        <p:spPr>
          <a:xfrm>
            <a:off x="418447" y="4775615"/>
            <a:ext cx="2643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"/>
              <a:buFont typeface="Arial"/>
              <a:buNone/>
            </a:pPr>
            <a:fld id="{00000000-1234-1234-1234-123412341234}" type="slidenum">
              <a:rPr b="0" i="0" lang="en" sz="7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g3fb5794d0f9_0_466"/>
          <p:cNvSpPr txBox="1"/>
          <p:nvPr/>
        </p:nvSpPr>
        <p:spPr>
          <a:xfrm>
            <a:off x="644818" y="4819186"/>
            <a:ext cx="6036600" cy="9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©2025 Aetna Inc.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b5794d0f9_0_47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94" name="Google Shape;494;g3fb5794d0f9_0_47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95" name="Google Shape;495;g3fb5794d0f9_0_47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Images">
  <p:cSld name="CUSTOM_6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fb5794d0f9_0_476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98" name="Google Shape;498;g3fb5794d0f9_0_4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6050" y="1012700"/>
            <a:ext cx="1776881" cy="50703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fb5794d0f9_0_476"/>
          <p:cNvSpPr txBox="1"/>
          <p:nvPr>
            <p:ph idx="1" type="subTitle"/>
          </p:nvPr>
        </p:nvSpPr>
        <p:spPr>
          <a:xfrm>
            <a:off x="766050" y="2964182"/>
            <a:ext cx="54486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00" name="Google Shape;500;g3fb5794d0f9_0_476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01" name="Google Shape;501;g3fb5794d0f9_0_476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02" name="Google Shape;502;g3fb5794d0f9_0_476"/>
          <p:cNvSpPr txBox="1"/>
          <p:nvPr>
            <p:ph idx="2" type="subTitle"/>
          </p:nvPr>
        </p:nvSpPr>
        <p:spPr>
          <a:xfrm>
            <a:off x="766050" y="1940707"/>
            <a:ext cx="4669500" cy="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C5C60"/>
              </a:buClr>
              <a:buSzPts val="3100"/>
              <a:buFont typeface="Montserrat SemiBold"/>
              <a:buNone/>
              <a:defRPr sz="3100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3" name="Google Shape;503;g3fb5794d0f9_0_476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04" name="Google Shape;504;g3fb5794d0f9_0_476"/>
          <p:cNvSpPr/>
          <p:nvPr>
            <p:ph idx="3" type="pic"/>
          </p:nvPr>
        </p:nvSpPr>
        <p:spPr>
          <a:xfrm>
            <a:off x="5903300" y="27330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05" name="Google Shape;505;g3fb5794d0f9_0_476"/>
          <p:cNvSpPr/>
          <p:nvPr>
            <p:ph idx="4" type="pic"/>
          </p:nvPr>
        </p:nvSpPr>
        <p:spPr>
          <a:xfrm>
            <a:off x="6066050" y="9360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06" name="Google Shape;506;g3fb5794d0f9_0_476"/>
          <p:cNvSpPr/>
          <p:nvPr>
            <p:ph idx="5" type="pic"/>
          </p:nvPr>
        </p:nvSpPr>
        <p:spPr>
          <a:xfrm>
            <a:off x="7430375" y="25446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07" name="Google Shape;507;g3fb5794d0f9_0_47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g3fb5794d0f9_0_47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images">
  <p:cSld name="CUSTOM_6_3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b5794d0f9_0_489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1" name="Google Shape;511;g3fb5794d0f9_0_489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2" name="Google Shape;512;g3fb5794d0f9_0_489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3" name="Google Shape;513;g3fb5794d0f9_0_489"/>
          <p:cNvSpPr/>
          <p:nvPr/>
        </p:nvSpPr>
        <p:spPr>
          <a:xfrm>
            <a:off x="5100100" y="1906775"/>
            <a:ext cx="751800" cy="7521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4" name="Google Shape;514;g3fb5794d0f9_0_489"/>
          <p:cNvSpPr/>
          <p:nvPr>
            <p:ph idx="2" type="pic"/>
          </p:nvPr>
        </p:nvSpPr>
        <p:spPr>
          <a:xfrm>
            <a:off x="5903300" y="2733050"/>
            <a:ext cx="1038900" cy="1038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15" name="Google Shape;515;g3fb5794d0f9_0_489"/>
          <p:cNvSpPr/>
          <p:nvPr>
            <p:ph idx="3" type="pic"/>
          </p:nvPr>
        </p:nvSpPr>
        <p:spPr>
          <a:xfrm>
            <a:off x="6066050" y="936025"/>
            <a:ext cx="1513500" cy="15135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16" name="Google Shape;516;g3fb5794d0f9_0_489"/>
          <p:cNvSpPr/>
          <p:nvPr>
            <p:ph idx="4" type="pic"/>
          </p:nvPr>
        </p:nvSpPr>
        <p:spPr>
          <a:xfrm>
            <a:off x="7430375" y="2544625"/>
            <a:ext cx="1135200" cy="11352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17" name="Google Shape;517;g3fb5794d0f9_0_4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8" name="Google Shape;518;g3fb5794d0f9_0_489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pic">
  <p:cSld name="CUSTOM_6_2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fb5794d0f9_0_499"/>
          <p:cNvSpPr/>
          <p:nvPr/>
        </p:nvSpPr>
        <p:spPr>
          <a:xfrm>
            <a:off x="6733600" y="2910425"/>
            <a:ext cx="4289100" cy="42891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1" name="Google Shape;521;g3fb5794d0f9_0_499"/>
          <p:cNvSpPr/>
          <p:nvPr/>
        </p:nvSpPr>
        <p:spPr>
          <a:xfrm>
            <a:off x="-1625387" y="416750"/>
            <a:ext cx="3108000" cy="31080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2" name="Google Shape;522;g3fb5794d0f9_0_499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3" name="Google Shape;523;g3fb5794d0f9_0_499"/>
          <p:cNvSpPr/>
          <p:nvPr/>
        </p:nvSpPr>
        <p:spPr>
          <a:xfrm>
            <a:off x="5652700" y="1416750"/>
            <a:ext cx="751800" cy="7521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24" name="Google Shape;524;g3fb5794d0f9_0_499"/>
          <p:cNvSpPr/>
          <p:nvPr>
            <p:ph idx="2" type="pic"/>
          </p:nvPr>
        </p:nvSpPr>
        <p:spPr>
          <a:xfrm>
            <a:off x="5903675" y="1416750"/>
            <a:ext cx="2310000" cy="23100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25" name="Google Shape;525;g3fb5794d0f9_0_499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g3fb5794d0f9_0_49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hoto">
  <p:cSld name="CUSTOM_10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b5794d0f9_0_5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9" name="Google Shape;529;g3fb5794d0f9_0_507"/>
          <p:cNvSpPr/>
          <p:nvPr>
            <p:ph idx="2" type="pic"/>
          </p:nvPr>
        </p:nvSpPr>
        <p:spPr>
          <a:xfrm>
            <a:off x="5248200" y="1064050"/>
            <a:ext cx="4731900" cy="47319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30" name="Google Shape;530;g3fb5794d0f9_0_507"/>
          <p:cNvSpPr/>
          <p:nvPr/>
        </p:nvSpPr>
        <p:spPr>
          <a:xfrm>
            <a:off x="102700" y="-1167050"/>
            <a:ext cx="3106800" cy="31068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1" name="Google Shape;531;g3fb5794d0f9_0_507"/>
          <p:cNvSpPr/>
          <p:nvPr/>
        </p:nvSpPr>
        <p:spPr>
          <a:xfrm>
            <a:off x="4352750" y="681950"/>
            <a:ext cx="1309200" cy="13092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2" name="Google Shape;532;g3fb5794d0f9_0_507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+ content">
  <p:cSld name="CUSTOM_6_1_2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b5794d0f9_0_513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35" name="Google Shape;535;g3fb5794d0f9_0_513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g3fb5794d0f9_0_513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7913" y="10083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3fb5794d0f9_0_513"/>
          <p:cNvSpPr txBox="1"/>
          <p:nvPr>
            <p:ph type="ctrTitle"/>
          </p:nvPr>
        </p:nvSpPr>
        <p:spPr>
          <a:xfrm>
            <a:off x="4536950" y="1617150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38" name="Google Shape;538;g3fb5794d0f9_0_513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9" name="Google Shape;539;g3fb5794d0f9_0_513"/>
          <p:cNvSpPr/>
          <p:nvPr/>
        </p:nvSpPr>
        <p:spPr>
          <a:xfrm>
            <a:off x="3217200" y="4511350"/>
            <a:ext cx="2709600" cy="27105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0" name="Google Shape;540;g3fb5794d0f9_0_513"/>
          <p:cNvSpPr/>
          <p:nvPr>
            <p:ph idx="2" type="pic"/>
          </p:nvPr>
        </p:nvSpPr>
        <p:spPr>
          <a:xfrm>
            <a:off x="953225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41" name="Google Shape;541;g3fb5794d0f9_0_513"/>
          <p:cNvSpPr txBox="1"/>
          <p:nvPr>
            <p:ph idx="1" type="body"/>
          </p:nvPr>
        </p:nvSpPr>
        <p:spPr>
          <a:xfrm>
            <a:off x="4536950" y="2514075"/>
            <a:ext cx="43878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42" name="Google Shape;542;g3fb5794d0f9_0_5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3" name="Google Shape;543;g3fb5794d0f9_0_51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">
  <p:cSld name="CUSTOM_6_1_2_2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b5794d0f9_0_524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46" name="Google Shape;546;g3fb5794d0f9_0_524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g3fb5794d0f9_0_524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8" name="Google Shape;548;g3fb5794d0f9_0_524"/>
          <p:cNvSpPr/>
          <p:nvPr/>
        </p:nvSpPr>
        <p:spPr>
          <a:xfrm>
            <a:off x="3217200" y="4511350"/>
            <a:ext cx="2709600" cy="27105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9" name="Google Shape;549;g3fb5794d0f9_0_524"/>
          <p:cNvSpPr/>
          <p:nvPr>
            <p:ph idx="2" type="pic"/>
          </p:nvPr>
        </p:nvSpPr>
        <p:spPr>
          <a:xfrm>
            <a:off x="953225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sp>
        <p:nvSpPr>
          <p:cNvPr id="550" name="Google Shape;550;g3fb5794d0f9_0_5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1" name="Google Shape;551;g3fb5794d0f9_0_52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 1">
  <p:cSld name="CUSTOM_6_1_2_2_1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b5794d0f9_0_53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54" name="Google Shape;554;g3fb5794d0f9_0_53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g3fb5794d0f9_0_532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6" name="Google Shape;556;g3fb5794d0f9_0_532"/>
          <p:cNvSpPr/>
          <p:nvPr/>
        </p:nvSpPr>
        <p:spPr>
          <a:xfrm>
            <a:off x="5481825" y="4433600"/>
            <a:ext cx="2709600" cy="27105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57" name="Google Shape;557;g3fb5794d0f9_0_5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8" name="Google Shape;558;g3fb5794d0f9_0_532" title="ma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25" y="716250"/>
            <a:ext cx="1934392" cy="3827651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g3fb5794d0f9_0_532"/>
          <p:cNvSpPr txBox="1"/>
          <p:nvPr>
            <p:ph type="ctrTitle"/>
          </p:nvPr>
        </p:nvSpPr>
        <p:spPr>
          <a:xfrm>
            <a:off x="3071025" y="771550"/>
            <a:ext cx="5784900" cy="12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60" name="Google Shape;560;g3fb5794d0f9_0_532"/>
          <p:cNvSpPr txBox="1"/>
          <p:nvPr>
            <p:ph idx="1" type="body"/>
          </p:nvPr>
        </p:nvSpPr>
        <p:spPr>
          <a:xfrm>
            <a:off x="3071025" y="1459050"/>
            <a:ext cx="55695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1" name="Google Shape;561;g3fb5794d0f9_0_53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pic   1 1">
  <p:cSld name="CUSTOM_6_1_2_2_1_1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fb5794d0f9_0_54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64" name="Google Shape;564;g3fb5794d0f9_0_54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g3fb5794d0f9_0_542"/>
          <p:cNvSpPr/>
          <p:nvPr/>
        </p:nvSpPr>
        <p:spPr>
          <a:xfrm>
            <a:off x="7870550" y="153525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6" name="Google Shape;566;g3fb5794d0f9_0_542"/>
          <p:cNvSpPr/>
          <p:nvPr/>
        </p:nvSpPr>
        <p:spPr>
          <a:xfrm>
            <a:off x="5481825" y="4433600"/>
            <a:ext cx="2709600" cy="27105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7" name="Google Shape;567;g3fb5794d0f9_0_5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8" name="Google Shape;568;g3fb5794d0f9_0_542"/>
          <p:cNvSpPr txBox="1"/>
          <p:nvPr>
            <p:ph type="ctrTitle"/>
          </p:nvPr>
        </p:nvSpPr>
        <p:spPr>
          <a:xfrm>
            <a:off x="3194200" y="771550"/>
            <a:ext cx="57849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69" name="Google Shape;569;g3fb5794d0f9_0_542"/>
          <p:cNvSpPr txBox="1"/>
          <p:nvPr>
            <p:ph idx="1" type="body"/>
          </p:nvPr>
        </p:nvSpPr>
        <p:spPr>
          <a:xfrm>
            <a:off x="3194200" y="1459050"/>
            <a:ext cx="55695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570" name="Google Shape;570;g3fb5794d0f9_0_542" title="BPH Ic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650" y="1675087"/>
            <a:ext cx="1792450" cy="1793326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g3fb5794d0f9_0_54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pic  + content">
  <p:cSld name="CUSTOM_6_1_2_1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fb5794d0f9_0_55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74" name="Google Shape;574;g3fb5794d0f9_0_55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g3fb5794d0f9_0_552"/>
          <p:cNvSpPr/>
          <p:nvPr/>
        </p:nvSpPr>
        <p:spPr>
          <a:xfrm>
            <a:off x="6621650" y="1232750"/>
            <a:ext cx="4289100" cy="4289100"/>
          </a:xfrm>
          <a:prstGeom prst="ellipse">
            <a:avLst/>
          </a:prstGeom>
          <a:solidFill>
            <a:srgbClr val="CEEBEE">
              <a:alpha val="16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6" name="Google Shape;576;g3fb5794d0f9_0_552"/>
          <p:cNvSpPr/>
          <p:nvPr/>
        </p:nvSpPr>
        <p:spPr>
          <a:xfrm>
            <a:off x="-616100" y="3778950"/>
            <a:ext cx="2225400" cy="2225400"/>
          </a:xfrm>
          <a:prstGeom prst="ellipse">
            <a:avLst/>
          </a:prstGeom>
          <a:solidFill>
            <a:srgbClr val="CEEBEE">
              <a:alpha val="12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7" name="Google Shape;577;g3fb5794d0f9_0_552"/>
          <p:cNvSpPr/>
          <p:nvPr/>
        </p:nvSpPr>
        <p:spPr>
          <a:xfrm>
            <a:off x="2147775" y="-2150425"/>
            <a:ext cx="2709600" cy="27105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8" name="Google Shape;578;g3fb5794d0f9_0_552"/>
          <p:cNvSpPr/>
          <p:nvPr>
            <p:ph idx="2" type="pic"/>
          </p:nvPr>
        </p:nvSpPr>
        <p:spPr>
          <a:xfrm>
            <a:off x="5721050" y="1364550"/>
            <a:ext cx="2414400" cy="24144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14900"/>
              </a:schemeClr>
            </a:outerShdw>
          </a:effectLst>
        </p:spPr>
      </p:sp>
      <p:pic>
        <p:nvPicPr>
          <p:cNvPr id="579" name="Google Shape;579;g3fb5794d0f9_0_552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588" y="896761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g3fb5794d0f9_0_552"/>
          <p:cNvSpPr txBox="1"/>
          <p:nvPr>
            <p:ph type="ctrTitle"/>
          </p:nvPr>
        </p:nvSpPr>
        <p:spPr>
          <a:xfrm>
            <a:off x="700775" y="1433025"/>
            <a:ext cx="34467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81" name="Google Shape;581;g3fb5794d0f9_0_552"/>
          <p:cNvSpPr txBox="1"/>
          <p:nvPr>
            <p:ph idx="1" type="body"/>
          </p:nvPr>
        </p:nvSpPr>
        <p:spPr>
          <a:xfrm>
            <a:off x="620900" y="2291950"/>
            <a:ext cx="4467600" cy="25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500"/>
              <a:buFont typeface="Montserrat"/>
              <a:buChar char="●"/>
              <a:defRPr sz="15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●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○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Char char="■"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2" name="Google Shape;582;g3fb5794d0f9_0_5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3" name="Google Shape;583;g3fb5794d0f9_0_55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1">
  <p:cSld name="CUSTOM_6_1_1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b5794d0f9_0_564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86" name="Google Shape;586;g3fb5794d0f9_0_564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g3fb5794d0f9_0_564" title="circles.png"/>
          <p:cNvPicPr preferRelativeResize="0"/>
          <p:nvPr/>
        </p:nvPicPr>
        <p:blipFill rotWithShape="1">
          <a:blip r:embed="rId3">
            <a:alphaModFix amt="5000"/>
          </a:blip>
          <a:srcRect b="0" l="22505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g3fb5794d0f9_0_564" title="circle.png"/>
          <p:cNvPicPr preferRelativeResize="0"/>
          <p:nvPr/>
        </p:nvPicPr>
        <p:blipFill rotWithShape="1">
          <a:blip r:embed="rId4">
            <a:alphaModFix amt="4000"/>
          </a:blip>
          <a:srcRect b="41135" l="0" r="26589" t="0"/>
          <a:stretch/>
        </p:blipFill>
        <p:spPr>
          <a:xfrm>
            <a:off x="6130875" y="2727500"/>
            <a:ext cx="3013175" cy="24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g3fb5794d0f9_0_5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0" name="Google Shape;590;g3fb5794d0f9_0_564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2">
  <p:cSld name="CUSTOM_6_1_1_3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fb5794d0f9_0_571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93" name="Google Shape;593;g3fb5794d0f9_0_571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g3fb5794d0f9_0_571"/>
          <p:cNvSpPr/>
          <p:nvPr/>
        </p:nvSpPr>
        <p:spPr>
          <a:xfrm>
            <a:off x="5462100" y="1856825"/>
            <a:ext cx="4420200" cy="44214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5" name="Google Shape;595;g3fb5794d0f9_0_571"/>
          <p:cNvSpPr/>
          <p:nvPr/>
        </p:nvSpPr>
        <p:spPr>
          <a:xfrm>
            <a:off x="353275" y="-1518175"/>
            <a:ext cx="2739600" cy="27402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6" name="Google Shape;596;g3fb5794d0f9_0_5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7" name="Google Shape;597;g3fb5794d0f9_0_57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03">
  <p:cSld name="CUSTOM_6_1_1_3_1"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fb5794d0f9_0_578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0" name="Google Shape;600;g3fb5794d0f9_0_578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g3fb5794d0f9_0_5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2" name="Google Shape;602;g3fb5794d0f9_0_578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01">
  <p:cSld name="CUSTOM_6_1_1_2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fb5794d0f9_0_583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5" name="Google Shape;605;g3fb5794d0f9_0_583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g3fb5794d0f9_0_583"/>
          <p:cNvSpPr/>
          <p:nvPr/>
        </p:nvSpPr>
        <p:spPr>
          <a:xfrm>
            <a:off x="5462100" y="1856825"/>
            <a:ext cx="4420200" cy="44214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7" name="Google Shape;607;g3fb5794d0f9_0_583"/>
          <p:cNvSpPr/>
          <p:nvPr/>
        </p:nvSpPr>
        <p:spPr>
          <a:xfrm>
            <a:off x="353275" y="-1518175"/>
            <a:ext cx="2739600" cy="2740200"/>
          </a:xfrm>
          <a:prstGeom prst="ellipse">
            <a:avLst/>
          </a:prstGeom>
          <a:solidFill>
            <a:srgbClr val="CEEBEE">
              <a:alpha val="180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8" name="Google Shape;608;g3fb5794d0f9_0_583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g3fb5794d0f9_0_583"/>
          <p:cNvSpPr txBox="1"/>
          <p:nvPr>
            <p:ph type="ctrTitle"/>
          </p:nvPr>
        </p:nvSpPr>
        <p:spPr>
          <a:xfrm>
            <a:off x="887175" y="289875"/>
            <a:ext cx="80967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610" name="Google Shape;610;g3fb5794d0f9_0_5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g3fb5794d0f9_0_58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6_1_1_2_1_1_1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fb5794d0f9_0_592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14" name="Google Shape;614;g3fb5794d0f9_0_592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75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g3fb5794d0f9_0_592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g3fb5794d0f9_0_592"/>
          <p:cNvSpPr txBox="1"/>
          <p:nvPr>
            <p:ph type="ctrTitle"/>
          </p:nvPr>
        </p:nvSpPr>
        <p:spPr>
          <a:xfrm>
            <a:off x="887175" y="289875"/>
            <a:ext cx="8133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617" name="Google Shape;617;g3fb5794d0f9_0_592"/>
          <p:cNvSpPr txBox="1"/>
          <p:nvPr>
            <p:ph idx="1" type="body"/>
          </p:nvPr>
        </p:nvSpPr>
        <p:spPr>
          <a:xfrm>
            <a:off x="593300" y="1107225"/>
            <a:ext cx="3705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8" name="Google Shape;618;g3fb5794d0f9_0_592"/>
          <p:cNvSpPr txBox="1"/>
          <p:nvPr>
            <p:ph idx="2" type="body"/>
          </p:nvPr>
        </p:nvSpPr>
        <p:spPr>
          <a:xfrm>
            <a:off x="4909850" y="1107225"/>
            <a:ext cx="3705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700"/>
              <a:buFont typeface="Montserrat"/>
              <a:buChar char="●"/>
              <a:defRPr sz="17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115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115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115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115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115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115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●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115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○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115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ontserrat"/>
              <a:buChar char="■"/>
              <a:defRPr sz="13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9" name="Google Shape;619;g3fb5794d0f9_0_5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0" name="Google Shape;620;g3fb5794d0f9_0_59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highlights">
  <p:cSld name="CUSTOM_6_1_1_1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fb5794d0f9_0_601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23" name="Google Shape;623;g3fb5794d0f9_0_601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g3fb5794d0f9_0_601"/>
          <p:cNvSpPr/>
          <p:nvPr/>
        </p:nvSpPr>
        <p:spPr>
          <a:xfrm>
            <a:off x="10700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7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5" name="Google Shape;625;g3fb5794d0f9_0_601"/>
          <p:cNvSpPr/>
          <p:nvPr/>
        </p:nvSpPr>
        <p:spPr>
          <a:xfrm>
            <a:off x="35719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7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6" name="Google Shape;626;g3fb5794d0f9_0_601"/>
          <p:cNvSpPr/>
          <p:nvPr/>
        </p:nvSpPr>
        <p:spPr>
          <a:xfrm>
            <a:off x="6073850" y="1666825"/>
            <a:ext cx="2000100" cy="2736900"/>
          </a:xfrm>
          <a:prstGeom prst="roundRect">
            <a:avLst>
              <a:gd fmla="val 7620" name="adj"/>
            </a:avLst>
          </a:prstGeom>
          <a:solidFill>
            <a:srgbClr val="E5F7F6">
              <a:alpha val="8157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7" name="Google Shape;627;g3fb5794d0f9_0_601"/>
          <p:cNvSpPr/>
          <p:nvPr/>
        </p:nvSpPr>
        <p:spPr>
          <a:xfrm>
            <a:off x="16954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8" name="Google Shape;628;g3fb5794d0f9_0_601"/>
          <p:cNvSpPr/>
          <p:nvPr/>
        </p:nvSpPr>
        <p:spPr>
          <a:xfrm>
            <a:off x="41973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9" name="Google Shape;629;g3fb5794d0f9_0_601"/>
          <p:cNvSpPr/>
          <p:nvPr/>
        </p:nvSpPr>
        <p:spPr>
          <a:xfrm>
            <a:off x="6699200" y="1298775"/>
            <a:ext cx="749400" cy="7494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0" name="Google Shape;630;g3fb5794d0f9_0_601"/>
          <p:cNvSpPr txBox="1"/>
          <p:nvPr>
            <p:ph type="ctrTitle"/>
          </p:nvPr>
        </p:nvSpPr>
        <p:spPr>
          <a:xfrm>
            <a:off x="10700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31" name="Google Shape;631;g3fb5794d0f9_0_601"/>
          <p:cNvSpPr txBox="1"/>
          <p:nvPr>
            <p:ph idx="2" type="ctrTitle"/>
          </p:nvPr>
        </p:nvSpPr>
        <p:spPr>
          <a:xfrm>
            <a:off x="35719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32" name="Google Shape;632;g3fb5794d0f9_0_601"/>
          <p:cNvSpPr txBox="1"/>
          <p:nvPr>
            <p:ph idx="3" type="ctrTitle"/>
          </p:nvPr>
        </p:nvSpPr>
        <p:spPr>
          <a:xfrm>
            <a:off x="6073850" y="2205775"/>
            <a:ext cx="20001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33" name="Google Shape;633;g3fb5794d0f9_0_601"/>
          <p:cNvSpPr txBox="1"/>
          <p:nvPr>
            <p:ph idx="1" type="body"/>
          </p:nvPr>
        </p:nvSpPr>
        <p:spPr>
          <a:xfrm>
            <a:off x="11432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34" name="Google Shape;634;g3fb5794d0f9_0_601"/>
          <p:cNvSpPr txBox="1"/>
          <p:nvPr>
            <p:ph idx="4" type="body"/>
          </p:nvPr>
        </p:nvSpPr>
        <p:spPr>
          <a:xfrm>
            <a:off x="36451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35" name="Google Shape;635;g3fb5794d0f9_0_601"/>
          <p:cNvSpPr txBox="1"/>
          <p:nvPr>
            <p:ph idx="5" type="body"/>
          </p:nvPr>
        </p:nvSpPr>
        <p:spPr>
          <a:xfrm>
            <a:off x="6147050" y="2635650"/>
            <a:ext cx="1853700" cy="11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pic>
        <p:nvPicPr>
          <p:cNvPr id="636" name="Google Shape;636;g3fb5794d0f9_0_601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g3fb5794d0f9_0_601"/>
          <p:cNvSpPr txBox="1"/>
          <p:nvPr>
            <p:ph idx="6" type="ctrTitle"/>
          </p:nvPr>
        </p:nvSpPr>
        <p:spPr>
          <a:xfrm>
            <a:off x="887175" y="289875"/>
            <a:ext cx="80430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638" name="Google Shape;638;g3fb5794d0f9_0_6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9" name="Google Shape;639;g3fb5794d0f9_0_60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4 highlights">
  <p:cSld name="CUSTOM_6_1_1_1_1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b5794d0f9_0_620"/>
          <p:cNvSpPr/>
          <p:nvPr/>
        </p:nvSpPr>
        <p:spPr>
          <a:xfrm>
            <a:off x="338" y="0"/>
            <a:ext cx="9143700" cy="5143500"/>
          </a:xfrm>
          <a:prstGeom prst="rect">
            <a:avLst/>
          </a:prstGeom>
          <a:gradFill>
            <a:gsLst>
              <a:gs pos="0">
                <a:srgbClr val="CEEBEE"/>
              </a:gs>
              <a:gs pos="50000">
                <a:schemeClr val="lt1"/>
              </a:gs>
              <a:gs pos="100000">
                <a:schemeClr val="lt1"/>
              </a:gs>
            </a:gsLst>
            <a:lin ang="5400012" scaled="0"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42" name="Google Shape;642;g3fb5794d0f9_0_620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3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g3fb5794d0f9_0_620"/>
          <p:cNvSpPr/>
          <p:nvPr/>
        </p:nvSpPr>
        <p:spPr>
          <a:xfrm>
            <a:off x="42942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E5F7F6">
              <a:alpha val="8157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4" name="Google Shape;644;g3fb5794d0f9_0_620"/>
          <p:cNvSpPr/>
          <p:nvPr/>
        </p:nvSpPr>
        <p:spPr>
          <a:xfrm>
            <a:off x="1010407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5" name="Google Shape;645;g3fb5794d0f9_0_620"/>
          <p:cNvSpPr txBox="1"/>
          <p:nvPr>
            <p:ph type="ctrTitle"/>
          </p:nvPr>
        </p:nvSpPr>
        <p:spPr>
          <a:xfrm>
            <a:off x="463425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46" name="Google Shape;646;g3fb5794d0f9_0_620"/>
          <p:cNvSpPr txBox="1"/>
          <p:nvPr>
            <p:ph idx="1" type="body"/>
          </p:nvPr>
        </p:nvSpPr>
        <p:spPr>
          <a:xfrm>
            <a:off x="463434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pic>
        <p:nvPicPr>
          <p:cNvPr id="647" name="Google Shape;647;g3fb5794d0f9_0_620" title="circle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63" y="253936"/>
            <a:ext cx="515224" cy="515727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g3fb5794d0f9_0_620"/>
          <p:cNvSpPr txBox="1"/>
          <p:nvPr>
            <p:ph idx="2" type="ctrTitle"/>
          </p:nvPr>
        </p:nvSpPr>
        <p:spPr>
          <a:xfrm>
            <a:off x="887175" y="289875"/>
            <a:ext cx="79818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649" name="Google Shape;649;g3fb5794d0f9_0_620"/>
          <p:cNvSpPr/>
          <p:nvPr/>
        </p:nvSpPr>
        <p:spPr>
          <a:xfrm>
            <a:off x="257174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00B1B5">
              <a:alpha val="2078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0" name="Google Shape;650;g3fb5794d0f9_0_620"/>
          <p:cNvSpPr/>
          <p:nvPr/>
        </p:nvSpPr>
        <p:spPr>
          <a:xfrm>
            <a:off x="3152724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1" name="Google Shape;651;g3fb5794d0f9_0_620"/>
          <p:cNvSpPr/>
          <p:nvPr/>
        </p:nvSpPr>
        <p:spPr>
          <a:xfrm>
            <a:off x="471406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E5F7F6">
              <a:alpha val="8157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2" name="Google Shape;652;g3fb5794d0f9_0_620"/>
          <p:cNvSpPr/>
          <p:nvPr/>
        </p:nvSpPr>
        <p:spPr>
          <a:xfrm>
            <a:off x="5295041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3" name="Google Shape;653;g3fb5794d0f9_0_620"/>
          <p:cNvSpPr/>
          <p:nvPr/>
        </p:nvSpPr>
        <p:spPr>
          <a:xfrm>
            <a:off x="6856385" y="1522200"/>
            <a:ext cx="1858200" cy="2967600"/>
          </a:xfrm>
          <a:prstGeom prst="roundRect">
            <a:avLst>
              <a:gd fmla="val 7620" name="adj"/>
            </a:avLst>
          </a:prstGeom>
          <a:solidFill>
            <a:srgbClr val="00B1B5">
              <a:alpha val="20780"/>
            </a:srgbClr>
          </a:solidFill>
          <a:ln>
            <a:noFill/>
          </a:ln>
          <a:effectLst>
            <a:outerShdw blurRad="85725" rotWithShape="0" algn="bl" dir="2700000" dist="57150">
              <a:srgbClr val="4C5C60">
                <a:alpha val="168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4" name="Google Shape;654;g3fb5794d0f9_0_620"/>
          <p:cNvSpPr/>
          <p:nvPr/>
        </p:nvSpPr>
        <p:spPr>
          <a:xfrm>
            <a:off x="7437358" y="1180250"/>
            <a:ext cx="696300" cy="696300"/>
          </a:xfrm>
          <a:prstGeom prst="ellipse">
            <a:avLst/>
          </a:prstGeom>
          <a:solidFill>
            <a:srgbClr val="00B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55" name="Google Shape;655;g3fb5794d0f9_0_620"/>
          <p:cNvSpPr txBox="1"/>
          <p:nvPr>
            <p:ph idx="3" type="ctrTitle"/>
          </p:nvPr>
        </p:nvSpPr>
        <p:spPr>
          <a:xfrm>
            <a:off x="2639786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56" name="Google Shape;656;g3fb5794d0f9_0_620"/>
          <p:cNvSpPr txBox="1"/>
          <p:nvPr>
            <p:ph idx="4" type="body"/>
          </p:nvPr>
        </p:nvSpPr>
        <p:spPr>
          <a:xfrm>
            <a:off x="2639795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57" name="Google Shape;657;g3fb5794d0f9_0_620"/>
          <p:cNvSpPr txBox="1"/>
          <p:nvPr>
            <p:ph idx="5" type="ctrTitle"/>
          </p:nvPr>
        </p:nvSpPr>
        <p:spPr>
          <a:xfrm>
            <a:off x="4782110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58" name="Google Shape;658;g3fb5794d0f9_0_620"/>
          <p:cNvSpPr txBox="1"/>
          <p:nvPr>
            <p:ph idx="6" type="body"/>
          </p:nvPr>
        </p:nvSpPr>
        <p:spPr>
          <a:xfrm>
            <a:off x="4782119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59" name="Google Shape;659;g3fb5794d0f9_0_620"/>
          <p:cNvSpPr txBox="1"/>
          <p:nvPr>
            <p:ph idx="7" type="ctrTitle"/>
          </p:nvPr>
        </p:nvSpPr>
        <p:spPr>
          <a:xfrm>
            <a:off x="6924410" y="2022917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60" name="Google Shape;660;g3fb5794d0f9_0_620"/>
          <p:cNvSpPr txBox="1"/>
          <p:nvPr>
            <p:ph idx="8" type="body"/>
          </p:nvPr>
        </p:nvSpPr>
        <p:spPr>
          <a:xfrm>
            <a:off x="6924419" y="2422313"/>
            <a:ext cx="17220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●"/>
              <a:defRPr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7940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7940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7940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7940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794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794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●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794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Medium"/>
              <a:buChar char="○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794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800"/>
              <a:buFont typeface="Montserrat Medium"/>
              <a:buChar char="■"/>
              <a:defRPr sz="8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61" name="Google Shape;661;g3fb5794d0f9_0_6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2" name="Google Shape;662;g3fb5794d0f9_0_620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">
  <p:cSld name="CUSTOM_9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b5794d0f9_0_643"/>
          <p:cNvSpPr/>
          <p:nvPr/>
        </p:nvSpPr>
        <p:spPr>
          <a:xfrm>
            <a:off x="-49400" y="-252600"/>
            <a:ext cx="9350100" cy="5396100"/>
          </a:xfrm>
          <a:prstGeom prst="rect">
            <a:avLst/>
          </a:prstGeom>
          <a:solidFill>
            <a:srgbClr val="4C5C6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g3fb5794d0f9_0_6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6" name="Google Shape;666;g3fb5794d0f9_0_6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g3fb5794d0f9_0_643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CUSTOM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fb5794d0f9_0_648"/>
          <p:cNvSpPr/>
          <p:nvPr/>
        </p:nvSpPr>
        <p:spPr>
          <a:xfrm>
            <a:off x="350" y="0"/>
            <a:ext cx="9143700" cy="5143500"/>
          </a:xfrm>
          <a:prstGeom prst="rect">
            <a:avLst/>
          </a:prstGeom>
          <a:gradFill>
            <a:gsLst>
              <a:gs pos="0">
                <a:srgbClr val="CEEBEE">
                  <a:alpha val="55294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70" name="Google Shape;670;g3fb5794d0f9_0_648" title="surface-of-white-concrete-wall-background-abstrac-2025-01-08-02-52-10-utc.jpg"/>
          <p:cNvPicPr preferRelativeResize="0"/>
          <p:nvPr/>
        </p:nvPicPr>
        <p:blipFill rotWithShape="1">
          <a:blip r:embed="rId2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g3fb5794d0f9_0_6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1846" y="1636365"/>
            <a:ext cx="4940201" cy="1409667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g3fb5794d0f9_0_648"/>
          <p:cNvSpPr txBox="1"/>
          <p:nvPr>
            <p:ph idx="1" type="subTitle"/>
          </p:nvPr>
        </p:nvSpPr>
        <p:spPr>
          <a:xfrm>
            <a:off x="311700" y="33962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95A5D"/>
              </a:buClr>
              <a:buSzPts val="1700"/>
              <a:buNone/>
              <a:defRPr sz="1700">
                <a:solidFill>
                  <a:srgbClr val="495A5D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73" name="Google Shape;673;g3fb5794d0f9_0_648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4" name="Google Shape;674;g3fb5794d0f9_0_6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1">
  <p:cSld name="CUSTOM_5"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fb5794d0f9_0_655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73C6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g3fb5794d0f9_0_655"/>
          <p:cNvSpPr txBox="1"/>
          <p:nvPr>
            <p:ph idx="1" type="subTitle"/>
          </p:nvPr>
        </p:nvSpPr>
        <p:spPr>
          <a:xfrm>
            <a:off x="3300150" y="2095300"/>
            <a:ext cx="4323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8" name="Google Shape;678;g3fb5794d0f9_0_655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pic>
        <p:nvPicPr>
          <p:cNvPr id="679" name="Google Shape;679;g3fb5794d0f9_0_655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5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g3fb5794d0f9_0_655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g3fb5794d0f9_0_6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– Bold Teal">
  <p:cSld name="CUSTOM_5_2_1"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fb5794d0f9_0_66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84" name="Google Shape;684;g3fb5794d0f9_0_662"/>
          <p:cNvSpPr txBox="1"/>
          <p:nvPr>
            <p:ph idx="1" type="subTitle"/>
          </p:nvPr>
        </p:nvSpPr>
        <p:spPr>
          <a:xfrm>
            <a:off x="3154300" y="1976200"/>
            <a:ext cx="43230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685" name="Google Shape;685;g3fb5794d0f9_0_662"/>
          <p:cNvCxnSpPr/>
          <p:nvPr/>
        </p:nvCxnSpPr>
        <p:spPr>
          <a:xfrm rot="10800000">
            <a:off x="2994975" y="1985400"/>
            <a:ext cx="0" cy="1172700"/>
          </a:xfrm>
          <a:prstGeom prst="straightConnector1">
            <a:avLst/>
          </a:prstGeom>
          <a:noFill/>
          <a:ln cap="flat" cmpd="sng" w="19050">
            <a:solidFill>
              <a:srgbClr val="E5F7F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86" name="Google Shape;686;g3fb5794d0f9_0_662" title="BPH Icon all white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78725" y="2128611"/>
            <a:ext cx="885849" cy="886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g3fb5794d0f9_0_662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3600650" y="-6319473"/>
            <a:ext cx="7353075" cy="735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g3fb5794d0f9_0_662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-6938250" y="1428462"/>
            <a:ext cx="8851023" cy="8855086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g3fb5794d0f9_0_66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g3fb5794d0f9_0_6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2">
  <p:cSld name="CUSTOM_5_1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fb5794d0f9_0_671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01B1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g3fb5794d0f9_0_671"/>
          <p:cNvSpPr txBox="1"/>
          <p:nvPr>
            <p:ph idx="1" type="subTitle"/>
          </p:nvPr>
        </p:nvSpPr>
        <p:spPr>
          <a:xfrm>
            <a:off x="3300150" y="2095300"/>
            <a:ext cx="58440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4" name="Google Shape;694;g3fb5794d0f9_0_671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pic>
        <p:nvPicPr>
          <p:cNvPr id="695" name="Google Shape;695;g3fb5794d0f9_0_671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5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g3fb5794d0f9_0_671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7" name="Google Shape;697;g3fb5794d0f9_0_6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5_2_1_1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fb5794d0f9_0_67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00" name="Google Shape;700;g3fb5794d0f9_0_678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5748300" y="-5345975"/>
            <a:ext cx="6664623" cy="6667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g3fb5794d0f9_0_678" title="BPH Icon all white.png"/>
          <p:cNvPicPr preferRelativeResize="0"/>
          <p:nvPr/>
        </p:nvPicPr>
        <p:blipFill rotWithShape="1">
          <a:blip r:embed="rId2">
            <a:alphaModFix amt="8000"/>
          </a:blip>
          <a:srcRect b="0" l="0" r="0" t="0"/>
          <a:stretch/>
        </p:blipFill>
        <p:spPr>
          <a:xfrm>
            <a:off x="-5969325" y="3226687"/>
            <a:ext cx="8851023" cy="885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g3fb5794d0f9_0_678" title="hd-square-black-outline-linkedin-icon-png-7017516950455535cziiy18li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7550" y="4146700"/>
            <a:ext cx="328924" cy="3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g3fb5794d0f9_0_678" title="noun-website-7781755-FFFFFF (1)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7525" y="4146700"/>
            <a:ext cx="328925" cy="328925"/>
          </a:xfrm>
          <a:prstGeom prst="rect">
            <a:avLst/>
          </a:prstGeom>
          <a:solidFill>
            <a:srgbClr val="11ACAE"/>
          </a:solidFill>
          <a:ln cap="flat" cmpd="sng" w="9525">
            <a:solidFill>
              <a:srgbClr val="11ACA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4" name="Google Shape;704;g3fb5794d0f9_0_678"/>
          <p:cNvSpPr txBox="1"/>
          <p:nvPr/>
        </p:nvSpPr>
        <p:spPr>
          <a:xfrm>
            <a:off x="0" y="2196488"/>
            <a:ext cx="9144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33"/>
              <a:buFont typeface="Arial"/>
              <a:buNone/>
            </a:pPr>
            <a:r>
              <a:rPr b="1" i="0" lang="en" sz="4833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b="1" i="0" sz="4833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5" name="Google Shape;705;g3fb5794d0f9_0_678"/>
          <p:cNvCxnSpPr/>
          <p:nvPr/>
        </p:nvCxnSpPr>
        <p:spPr>
          <a:xfrm>
            <a:off x="4194900" y="4000525"/>
            <a:ext cx="754200" cy="0"/>
          </a:xfrm>
          <a:prstGeom prst="straightConnector1">
            <a:avLst/>
          </a:prstGeom>
          <a:noFill/>
          <a:ln cap="flat" cmpd="sng" w="9525">
            <a:solidFill>
              <a:srgbClr val="E5F7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6" name="Google Shape;706;g3fb5794d0f9_0_678"/>
          <p:cNvSpPr txBox="1"/>
          <p:nvPr/>
        </p:nvSpPr>
        <p:spPr>
          <a:xfrm>
            <a:off x="-36450" y="2972938"/>
            <a:ext cx="9144000" cy="4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3"/>
              <a:buFont typeface="Arial"/>
              <a:buNone/>
            </a:pPr>
            <a:r>
              <a:rPr b="0" i="0" lang="en" sz="1533" u="none" cap="none" strike="noStrike">
                <a:solidFill>
                  <a:srgbClr val="E5F7F6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bluepathhealth.com</a:t>
            </a:r>
            <a:endParaRPr b="0" i="0" sz="1533" u="none" cap="none" strike="noStrike">
              <a:solidFill>
                <a:srgbClr val="E5F7F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07" name="Google Shape;707;g3fb5794d0f9_0_678" title="BPH logo white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5938" y="1054100"/>
            <a:ext cx="1872123" cy="5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g3fb5794d0f9_0_678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g3fb5794d0f9_0_67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left turquoise">
  <p:cSld name="CUSTOM_3"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fb5794d0f9_0_690"/>
          <p:cNvSpPr/>
          <p:nvPr/>
        </p:nvSpPr>
        <p:spPr>
          <a:xfrm>
            <a:off x="0" y="0"/>
            <a:ext cx="3345900" cy="5143500"/>
          </a:xfrm>
          <a:prstGeom prst="rect">
            <a:avLst/>
          </a:prstGeom>
          <a:solidFill>
            <a:srgbClr val="01B1B5"/>
          </a:solidFill>
          <a:ln cap="flat" cmpd="sng" w="9525">
            <a:solidFill>
              <a:srgbClr val="01B1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2" name="Google Shape;712;g3fb5794d0f9_0_690"/>
          <p:cNvSpPr txBox="1"/>
          <p:nvPr>
            <p:ph idx="1" type="subTitle"/>
          </p:nvPr>
        </p:nvSpPr>
        <p:spPr>
          <a:xfrm>
            <a:off x="160075" y="2175450"/>
            <a:ext cx="276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13" name="Google Shape;713;g3fb5794d0f9_0_690"/>
          <p:cNvSpPr txBox="1"/>
          <p:nvPr>
            <p:ph idx="2" type="body"/>
          </p:nvPr>
        </p:nvSpPr>
        <p:spPr>
          <a:xfrm>
            <a:off x="3595075" y="1119450"/>
            <a:ext cx="5350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14" name="Google Shape;714;g3fb5794d0f9_0_6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5" name="Google Shape;715;g3fb5794d0f9_0_690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right turquoise">
  <p:cSld name="CUSTOM_3_2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fb5794d0f9_0_696"/>
          <p:cNvSpPr/>
          <p:nvPr/>
        </p:nvSpPr>
        <p:spPr>
          <a:xfrm>
            <a:off x="5798100" y="0"/>
            <a:ext cx="3345900" cy="5143500"/>
          </a:xfrm>
          <a:prstGeom prst="rect">
            <a:avLst/>
          </a:prstGeom>
          <a:solidFill>
            <a:srgbClr val="01B1B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8" name="Google Shape;718;g3fb5794d0f9_0_696"/>
          <p:cNvSpPr txBox="1"/>
          <p:nvPr>
            <p:ph idx="1" type="subTitle"/>
          </p:nvPr>
        </p:nvSpPr>
        <p:spPr>
          <a:xfrm>
            <a:off x="6117000" y="2175450"/>
            <a:ext cx="2388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19" name="Google Shape;719;g3fb5794d0f9_0_696"/>
          <p:cNvSpPr txBox="1"/>
          <p:nvPr>
            <p:ph idx="2" type="body"/>
          </p:nvPr>
        </p:nvSpPr>
        <p:spPr>
          <a:xfrm>
            <a:off x="268300" y="1111475"/>
            <a:ext cx="5319600" cy="3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20" name="Google Shape;720;g3fb5794d0f9_0_6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1" name="Google Shape;721;g3fb5794d0f9_0_696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ar right blue">
  <p:cSld name="CUSTOM_3_2_1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fb5794d0f9_0_702"/>
          <p:cNvSpPr/>
          <p:nvPr/>
        </p:nvSpPr>
        <p:spPr>
          <a:xfrm>
            <a:off x="5798100" y="0"/>
            <a:ext cx="3345900" cy="51435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rgbClr val="73C6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4" name="Google Shape;724;g3fb5794d0f9_0_7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5" name="Google Shape;725;g3fb5794d0f9_0_702"/>
          <p:cNvSpPr txBox="1"/>
          <p:nvPr/>
        </p:nvSpPr>
        <p:spPr>
          <a:xfrm>
            <a:off x="160065" y="4749027"/>
            <a:ext cx="441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95A5D"/>
                </a:solidFill>
                <a:latin typeface="Montserrat"/>
                <a:ea typeface="Montserrat"/>
                <a:cs typeface="Montserrat"/>
                <a:sym typeface="Montserrat"/>
              </a:rPr>
              <a:t>BluePath Health Proprietary and Confidential</a:t>
            </a:r>
            <a:endParaRPr b="0" i="0" sz="800" u="none" cap="none" strike="noStrike">
              <a:solidFill>
                <a:srgbClr val="495A5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g3fb5794d0f9_0_702"/>
          <p:cNvSpPr txBox="1"/>
          <p:nvPr>
            <p:ph idx="1" type="body"/>
          </p:nvPr>
        </p:nvSpPr>
        <p:spPr>
          <a:xfrm>
            <a:off x="268300" y="1111475"/>
            <a:ext cx="5319600" cy="3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27" name="Google Shape;727;g3fb5794d0f9_0_702"/>
          <p:cNvSpPr txBox="1"/>
          <p:nvPr>
            <p:ph idx="2" type="subTitle"/>
          </p:nvPr>
        </p:nvSpPr>
        <p:spPr>
          <a:xfrm>
            <a:off x="6117000" y="2175450"/>
            <a:ext cx="2388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01 1">
  <p:cSld name="Section Header 0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b5794d0f9_0_708"/>
          <p:cNvSpPr/>
          <p:nvPr/>
        </p:nvSpPr>
        <p:spPr>
          <a:xfrm>
            <a:off x="0" y="2083200"/>
            <a:ext cx="9144000" cy="977100"/>
          </a:xfrm>
          <a:prstGeom prst="rect">
            <a:avLst/>
          </a:prstGeom>
          <a:solidFill>
            <a:srgbClr val="73C6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B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g3fb5794d0f9_0_708"/>
          <p:cNvSpPr txBox="1"/>
          <p:nvPr>
            <p:ph idx="1" type="subTitle"/>
          </p:nvPr>
        </p:nvSpPr>
        <p:spPr>
          <a:xfrm>
            <a:off x="3300150" y="2247700"/>
            <a:ext cx="43230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SemiBold"/>
              <a:buNone/>
              <a:defRPr sz="3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1" name="Google Shape;731;g3fb5794d0f9_0_708"/>
          <p:cNvSpPr/>
          <p:nvPr>
            <p:ph idx="2" type="pic"/>
          </p:nvPr>
        </p:nvSpPr>
        <p:spPr>
          <a:xfrm>
            <a:off x="868275" y="1507950"/>
            <a:ext cx="2127600" cy="2127600"/>
          </a:xfrm>
          <a:prstGeom prst="ellipse">
            <a:avLst/>
          </a:prstGeom>
          <a:noFill/>
          <a:ln>
            <a:noFill/>
          </a:ln>
          <a:effectLst>
            <a:outerShdw blurRad="114300" rotWithShape="0" algn="bl" dir="5400000" dist="38100">
              <a:schemeClr val="dk2">
                <a:alpha val="26670"/>
              </a:schemeClr>
            </a:outerShdw>
          </a:effectLst>
        </p:spPr>
      </p:sp>
      <p:pic>
        <p:nvPicPr>
          <p:cNvPr id="732" name="Google Shape;732;g3fb5794d0f9_0_708" title="circles.png"/>
          <p:cNvPicPr preferRelativeResize="0"/>
          <p:nvPr/>
        </p:nvPicPr>
        <p:blipFill rotWithShape="1">
          <a:blip r:embed="rId2">
            <a:alphaModFix amt="5000"/>
          </a:blip>
          <a:srcRect b="0" l="22505" r="0" t="77188"/>
          <a:stretch/>
        </p:blipFill>
        <p:spPr>
          <a:xfrm>
            <a:off x="375" y="0"/>
            <a:ext cx="5903298" cy="1739377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g3fb5794d0f9_0_70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fb5794d0f9_0_7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g3fb5794d0f9_0_7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37" name="Google Shape;737;g3fb5794d0f9_0_7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38" name="Google Shape;738;g3fb5794d0f9_0_7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9" name="Google Shape;739;g3fb5794d0f9_0_7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2">
  <p:cSld name="CUSTOM_1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fb5794d0f9_0_7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2" name="Google Shape;742;g3fb5794d0f9_0_720"/>
          <p:cNvSpPr/>
          <p:nvPr/>
        </p:nvSpPr>
        <p:spPr>
          <a:xfrm>
            <a:off x="0" y="4225"/>
            <a:ext cx="91440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3" name="Google Shape;743;g3fb5794d0f9_0_720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4" name="Google Shape;744;g3fb5794d0f9_0_7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800" y="1549300"/>
            <a:ext cx="3049073" cy="8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g3fb5794d0f9_0_720"/>
          <p:cNvSpPr/>
          <p:nvPr/>
        </p:nvSpPr>
        <p:spPr>
          <a:xfrm>
            <a:off x="6961725" y="0"/>
            <a:ext cx="2182200" cy="5147700"/>
          </a:xfrm>
          <a:prstGeom prst="rect">
            <a:avLst/>
          </a:prstGeom>
          <a:solidFill>
            <a:srgbClr val="495A5D"/>
          </a:solidFill>
          <a:ln cap="flat" cmpd="sng" w="9525">
            <a:solidFill>
              <a:srgbClr val="495A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6" name="Google Shape;746;g3fb5794d0f9_0_720"/>
          <p:cNvSpPr txBox="1"/>
          <p:nvPr>
            <p:ph idx="1" type="subTitle"/>
          </p:nvPr>
        </p:nvSpPr>
        <p:spPr>
          <a:xfrm>
            <a:off x="578400" y="3005575"/>
            <a:ext cx="4364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47" name="Google Shape;747;g3fb5794d0f9_0_720"/>
          <p:cNvSpPr/>
          <p:nvPr>
            <p:ph idx="3" type="pic"/>
          </p:nvPr>
        </p:nvSpPr>
        <p:spPr>
          <a:xfrm>
            <a:off x="5361600" y="972775"/>
            <a:ext cx="3206400" cy="32064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2">
  <p:cSld name="TITLE_ONLY_2"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fb5794d0f9_0_7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0" name="Google Shape;750;g3fb5794d0f9_0_7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1" name="Google Shape;751;g3fb5794d0f9_0_728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2" name="Google Shape;752;g3fb5794d0f9_0_7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gradFill>
          <a:gsLst>
            <a:gs pos="0">
              <a:srgbClr val="73C6CF"/>
            </a:gs>
            <a:gs pos="50000">
              <a:schemeClr val="lt1"/>
            </a:gs>
            <a:gs pos="100000">
              <a:schemeClr val="lt1"/>
            </a:gs>
          </a:gsLst>
          <a:lin ang="16200038" scaled="0"/>
        </a:gra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fb5794d0f9_0_733"/>
          <p:cNvSpPr txBox="1"/>
          <p:nvPr>
            <p:ph type="ctrTitle"/>
          </p:nvPr>
        </p:nvSpPr>
        <p:spPr>
          <a:xfrm>
            <a:off x="311700" y="2898100"/>
            <a:ext cx="85206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5" name="Google Shape;755;g3fb5794d0f9_0_733"/>
          <p:cNvSpPr txBox="1"/>
          <p:nvPr>
            <p:ph idx="1" type="subTitle"/>
          </p:nvPr>
        </p:nvSpPr>
        <p:spPr>
          <a:xfrm>
            <a:off x="311700" y="3672740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9304C"/>
              </a:buClr>
              <a:buSzPts val="1500"/>
              <a:buNone/>
              <a:defRPr sz="1500">
                <a:solidFill>
                  <a:srgbClr val="19304C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56" name="Google Shape;756;g3fb5794d0f9_0_7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7" name="Google Shape;757;g3fb5794d0f9_0_733"/>
          <p:cNvSpPr txBox="1"/>
          <p:nvPr>
            <p:ph idx="2" type="ctrTitle"/>
          </p:nvPr>
        </p:nvSpPr>
        <p:spPr>
          <a:xfrm>
            <a:off x="311700" y="3257439"/>
            <a:ext cx="8520600" cy="55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i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fb5794d0f9_0_738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0" name="Google Shape;760;g3fb5794d0f9_0_7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g3fb5794d0f9_0_738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g3fb5794d0f9_0_738"/>
          <p:cNvSpPr txBox="1"/>
          <p:nvPr>
            <p:ph idx="1" type="body"/>
          </p:nvPr>
        </p:nvSpPr>
        <p:spPr>
          <a:xfrm>
            <a:off x="311850" y="948875"/>
            <a:ext cx="8520600" cy="37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lue Background">
  <p:cSld name="CUSTOM_11">
    <p:bg>
      <p:bgPr>
        <a:solidFill>
          <a:srgbClr val="C7E3E1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fb5794d0f9_0_743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5" name="Google Shape;765;g3fb5794d0f9_0_743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g3fb5794d0f9_0_7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Goals">
  <p:cSld name="CUSTOM_1_1"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fb5794d0f9_0_747"/>
          <p:cNvSpPr/>
          <p:nvPr/>
        </p:nvSpPr>
        <p:spPr>
          <a:xfrm>
            <a:off x="0" y="2339786"/>
            <a:ext cx="9144000" cy="1025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9" name="Google Shape;769;g3fb5794d0f9_0_747"/>
          <p:cNvPicPr preferRelativeResize="0"/>
          <p:nvPr/>
        </p:nvPicPr>
        <p:blipFill rotWithShape="1">
          <a:blip r:embed="rId2">
            <a:alphaModFix/>
          </a:blip>
          <a:srcRect b="0" l="0" r="71027" t="0"/>
          <a:stretch/>
        </p:blipFill>
        <p:spPr>
          <a:xfrm>
            <a:off x="273324" y="1938250"/>
            <a:ext cx="1758121" cy="1727326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g3fb5794d0f9_0_747"/>
          <p:cNvSpPr txBox="1"/>
          <p:nvPr/>
        </p:nvSpPr>
        <p:spPr>
          <a:xfrm>
            <a:off x="1921453" y="1945412"/>
            <a:ext cx="16743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8304C"/>
                </a:solidFill>
                <a:latin typeface="Poppins"/>
                <a:ea typeface="Poppins"/>
                <a:cs typeface="Poppins"/>
                <a:sym typeface="Poppins"/>
              </a:rPr>
              <a:t>Objectives</a:t>
            </a:r>
            <a:endParaRPr b="1" sz="2100">
              <a:solidFill>
                <a:srgbClr val="1830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1" name="Google Shape;771;g3fb5794d0f9_0_747"/>
          <p:cNvSpPr txBox="1"/>
          <p:nvPr/>
        </p:nvSpPr>
        <p:spPr>
          <a:xfrm>
            <a:off x="321908" y="230225"/>
            <a:ext cx="78909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18304C"/>
                </a:solidFill>
                <a:latin typeface="Poppins"/>
                <a:ea typeface="Poppins"/>
                <a:cs typeface="Poppins"/>
                <a:sym typeface="Poppins"/>
              </a:rPr>
              <a:t>Project Goals</a:t>
            </a:r>
            <a:endParaRPr b="1" sz="2300">
              <a:solidFill>
                <a:srgbClr val="1830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2" name="Google Shape;772;g3fb5794d0f9_0_747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3" name="Google Shape;773;g3fb5794d0f9_0_7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3">
  <p:cSld name="TITLE_ONLY_3"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fb5794d0f9_0_7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6" name="Google Shape;776;g3fb5794d0f9_0_7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7" name="Google Shape;777;g3fb5794d0f9_0_754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8" name="Google Shape;778;g3fb5794d0f9_0_7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lue Background 1">
  <p:cSld name="CUSTOM_12">
    <p:bg>
      <p:bgPr>
        <a:solidFill>
          <a:srgbClr val="C7E3E1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fb5794d0f9_0_759"/>
          <p:cNvSpPr txBox="1"/>
          <p:nvPr>
            <p:ph type="title"/>
          </p:nvPr>
        </p:nvSpPr>
        <p:spPr>
          <a:xfrm>
            <a:off x="311700" y="211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1" name="Google Shape;781;g3fb5794d0f9_0_759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g3fb5794d0f9_0_7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_4">
  <p:cSld name="TITLE_ONLY_4"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fb5794d0f9_0_7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g3fb5794d0f9_0_7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6" name="Google Shape;786;g3fb5794d0f9_0_763"/>
          <p:cNvSpPr/>
          <p:nvPr/>
        </p:nvSpPr>
        <p:spPr>
          <a:xfrm>
            <a:off x="0" y="4824926"/>
            <a:ext cx="9144000" cy="317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7" name="Google Shape;787;g3fb5794d0f9_0_7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37458" y="4854973"/>
            <a:ext cx="951424" cy="2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409e1488cd9_0_204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5143500" w="91440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4140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7" name="Google Shape;797;g409e1488cd9_0_2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9"/>
            <a:ext cx="2858373" cy="260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g409e1488cd9_0_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374" y="395349"/>
            <a:ext cx="1906127" cy="2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g409e1488cd9_0_2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8250" y="2224674"/>
            <a:ext cx="2345749" cy="2918824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g409e1488cd9_0_20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1" name="Google Shape;801;g409e1488cd9_0_20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2" name="Google Shape;802;g409e1488cd9_0_204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409e1488cd9_0_212"/>
          <p:cNvSpPr txBox="1"/>
          <p:nvPr>
            <p:ph type="title"/>
          </p:nvPr>
        </p:nvSpPr>
        <p:spPr>
          <a:xfrm>
            <a:off x="1197561" y="217973"/>
            <a:ext cx="49677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2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5" name="Google Shape;805;g409e1488cd9_0_212"/>
          <p:cNvSpPr txBox="1"/>
          <p:nvPr>
            <p:ph idx="1" type="body"/>
          </p:nvPr>
        </p:nvSpPr>
        <p:spPr>
          <a:xfrm>
            <a:off x="73025" y="1951030"/>
            <a:ext cx="86607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6" name="Google Shape;806;g409e1488cd9_0_212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7" name="Google Shape;807;g409e1488cd9_0_212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8" name="Google Shape;808;g409e1488cd9_0_212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bg>
      <p:bgPr>
        <a:solidFill>
          <a:schemeClr val="lt1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g409e1488cd9_0_2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080" y="4850188"/>
            <a:ext cx="216767" cy="18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g409e1488cd9_0_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9000" y="0"/>
            <a:ext cx="1434999" cy="146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g409e1488cd9_0_2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255" y="1785984"/>
            <a:ext cx="185744" cy="58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g409e1488cd9_0_2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1048025"/>
            <a:ext cx="8839200" cy="3251757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g409e1488cd9_0_218"/>
          <p:cNvSpPr txBox="1"/>
          <p:nvPr>
            <p:ph type="title"/>
          </p:nvPr>
        </p:nvSpPr>
        <p:spPr>
          <a:xfrm>
            <a:off x="1197561" y="217973"/>
            <a:ext cx="49677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2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5" name="Google Shape;815;g409e1488cd9_0_218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6" name="Google Shape;816;g409e1488cd9_0_2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7" name="Google Shape;817;g409e1488cd9_0_218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409e1488cd9_0_227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2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g409e1488cd9_0_22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1" name="Google Shape;821;g409e1488cd9_0_227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2" name="Google Shape;822;g409e1488cd9_0_22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3" name="Google Shape;823;g409e1488cd9_0_227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409e1488cd9_0_233"/>
          <p:cNvSpPr txBox="1"/>
          <p:nvPr>
            <p:ph type="title"/>
          </p:nvPr>
        </p:nvSpPr>
        <p:spPr>
          <a:xfrm>
            <a:off x="1197561" y="217973"/>
            <a:ext cx="49677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2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6" name="Google Shape;826;g409e1488cd9_0_233"/>
          <p:cNvSpPr txBox="1"/>
          <p:nvPr>
            <p:ph idx="1" type="body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7" name="Google Shape;827;g409e1488cd9_0_233"/>
          <p:cNvSpPr txBox="1"/>
          <p:nvPr>
            <p:ph idx="2" type="body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8" name="Google Shape;828;g409e1488cd9_0_23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9" name="Google Shape;829;g409e1488cd9_0_23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0" name="Google Shape;830;g409e1488cd9_0_233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44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48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33.xml"/><Relationship Id="rId37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28.xml"/><Relationship Id="rId51" Type="http://schemas.openxmlformats.org/officeDocument/2006/relationships/slideLayout" Target="../slideLayouts/slideLayout50.xml"/><Relationship Id="rId50" Type="http://schemas.openxmlformats.org/officeDocument/2006/relationships/slideLayout" Target="../slideLayouts/slideLayout49.xml"/><Relationship Id="rId52" Type="http://schemas.openxmlformats.org/officeDocument/2006/relationships/theme" Target="../theme/theme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89.xml"/><Relationship Id="rId42" Type="http://schemas.openxmlformats.org/officeDocument/2006/relationships/slideLayout" Target="../slideLayouts/slideLayout91.xml"/><Relationship Id="rId41" Type="http://schemas.openxmlformats.org/officeDocument/2006/relationships/slideLayout" Target="../slideLayouts/slideLayout90.xml"/><Relationship Id="rId44" Type="http://schemas.openxmlformats.org/officeDocument/2006/relationships/slideLayout" Target="../slideLayouts/slideLayout93.xml"/><Relationship Id="rId43" Type="http://schemas.openxmlformats.org/officeDocument/2006/relationships/slideLayout" Target="../slideLayouts/slideLayout92.xml"/><Relationship Id="rId46" Type="http://schemas.openxmlformats.org/officeDocument/2006/relationships/slideLayout" Target="../slideLayouts/slideLayout95.xml"/><Relationship Id="rId45" Type="http://schemas.openxmlformats.org/officeDocument/2006/relationships/slideLayout" Target="../slideLayouts/slideLayout94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48" Type="http://schemas.openxmlformats.org/officeDocument/2006/relationships/theme" Target="../theme/theme4.xml"/><Relationship Id="rId47" Type="http://schemas.openxmlformats.org/officeDocument/2006/relationships/slideLayout" Target="../slideLayouts/slideLayout96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79.xml"/><Relationship Id="rId33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81.xml"/><Relationship Id="rId35" Type="http://schemas.openxmlformats.org/officeDocument/2006/relationships/slideLayout" Target="../slideLayouts/slideLayout84.xml"/><Relationship Id="rId34" Type="http://schemas.openxmlformats.org/officeDocument/2006/relationships/slideLayout" Target="../slideLayouts/slideLayout83.xml"/><Relationship Id="rId37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85.xml"/><Relationship Id="rId39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67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101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/>
          <p:nvPr/>
        </p:nvSpPr>
        <p:spPr>
          <a:xfrm>
            <a:off x="350" y="0"/>
            <a:ext cx="9143700" cy="5143500"/>
          </a:xfrm>
          <a:prstGeom prst="rect">
            <a:avLst/>
          </a:prstGeom>
          <a:gradFill>
            <a:gsLst>
              <a:gs pos="0">
                <a:srgbClr val="CEEBEE">
                  <a:alpha val="55294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" name="Google Shape;7;p20" title="surface-of-white-concrete-wall-background-abstrac-2025-01-08-02-52-10-utc.jpg"/>
          <p:cNvPicPr preferRelativeResize="0"/>
          <p:nvPr/>
        </p:nvPicPr>
        <p:blipFill rotWithShape="1">
          <a:blip r:embed="rId1">
            <a:alphaModFix amt="14000"/>
          </a:blip>
          <a:srcRect b="11722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2800"/>
              <a:buFont typeface="Montserrat SemiBold"/>
              <a:buNone/>
              <a:defRPr b="0" i="0" sz="2800" u="none" cap="none" strike="noStrike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20"/>
          <p:cNvSpPr txBox="1"/>
          <p:nvPr>
            <p:ph idx="1" type="body"/>
          </p:nvPr>
        </p:nvSpPr>
        <p:spPr>
          <a:xfrm>
            <a:off x="370525" y="1119450"/>
            <a:ext cx="7255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b5794d0f9_0_396"/>
          <p:cNvSpPr/>
          <p:nvPr/>
        </p:nvSpPr>
        <p:spPr>
          <a:xfrm>
            <a:off x="350" y="0"/>
            <a:ext cx="9143700" cy="5143500"/>
          </a:xfrm>
          <a:prstGeom prst="rect">
            <a:avLst/>
          </a:prstGeom>
          <a:gradFill>
            <a:gsLst>
              <a:gs pos="0">
                <a:srgbClr val="CEEBEE">
                  <a:alpha val="55294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8" name="Google Shape;418;g3fb5794d0f9_0_396" title="surface-of-white-concrete-wall-background-abstrac-2025-01-08-02-52-10-utc.jpg"/>
          <p:cNvPicPr preferRelativeResize="0"/>
          <p:nvPr/>
        </p:nvPicPr>
        <p:blipFill rotWithShape="1">
          <a:blip r:embed="rId1">
            <a:alphaModFix amt="14000"/>
          </a:blip>
          <a:srcRect b="11723" l="0" r="0" t="0"/>
          <a:stretch/>
        </p:blipFill>
        <p:spPr>
          <a:xfrm>
            <a:off x="187" y="0"/>
            <a:ext cx="9143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fb5794d0f9_0_3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2800"/>
              <a:buFont typeface="Montserrat SemiBold"/>
              <a:buNone/>
              <a:defRPr b="0" i="0" sz="2800" u="none" cap="none" strike="noStrike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0" name="Google Shape;420;g3fb5794d0f9_0_3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1" name="Google Shape;421;g3fb5794d0f9_0_396"/>
          <p:cNvSpPr txBox="1"/>
          <p:nvPr>
            <p:ph idx="1" type="body"/>
          </p:nvPr>
        </p:nvSpPr>
        <p:spPr>
          <a:xfrm>
            <a:off x="370525" y="1119450"/>
            <a:ext cx="7255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B1B5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73C6CF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409e1488cd9_0_197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5143500" w="91440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4140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g409e1488cd9_0_197"/>
          <p:cNvSpPr txBox="1"/>
          <p:nvPr>
            <p:ph type="title"/>
          </p:nvPr>
        </p:nvSpPr>
        <p:spPr>
          <a:xfrm>
            <a:off x="1197561" y="217973"/>
            <a:ext cx="4967700" cy="6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200" u="none" cap="none" strike="noStrike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1" name="Google Shape;791;g409e1488cd9_0_197"/>
          <p:cNvSpPr txBox="1"/>
          <p:nvPr>
            <p:ph idx="1" type="body"/>
          </p:nvPr>
        </p:nvSpPr>
        <p:spPr>
          <a:xfrm>
            <a:off x="73025" y="1951030"/>
            <a:ext cx="86607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2" name="Google Shape;792;g409e1488cd9_0_197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3" name="Google Shape;793;g409e1488cd9_0_19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4" name="Google Shape;794;g409e1488cd9_0_197"/>
          <p:cNvSpPr txBox="1"/>
          <p:nvPr>
            <p:ph idx="12" type="sldNum"/>
          </p:nvPr>
        </p:nvSpPr>
        <p:spPr>
          <a:xfrm>
            <a:off x="8888740" y="4911507"/>
            <a:ext cx="14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>
              <a:lnSpc>
                <a:spcPct val="100000"/>
              </a:lnSpc>
              <a:spcBef>
                <a:spcPts val="0"/>
              </a:spcBef>
              <a:buNone/>
              <a:defRPr b="0" i="0" sz="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7" r:id="rId1"/>
    <p:sldLayoutId id="2147483748" r:id="rId2"/>
    <p:sldLayoutId id="2147483749" r:id="rId3"/>
    <p:sldLayoutId id="2147483750" r:id="rId4"/>
    <p:sldLayoutId id="2147483751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5" Type="http://schemas.openxmlformats.org/officeDocument/2006/relationships/image" Target="../media/image68.jpg"/><Relationship Id="rId6" Type="http://schemas.openxmlformats.org/officeDocument/2006/relationships/image" Target="../media/image4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healthsystemtracker.org/brief/can-econsults-reduce-commercial-health-spending-learnings-from-an-arkansas-pilot-study/" TargetMode="External"/><Relationship Id="rId4" Type="http://schemas.openxmlformats.org/officeDocument/2006/relationships/hyperlink" Target="https://pubmed.ncbi.nlm.nih.gov/29350511/" TargetMode="External"/><Relationship Id="rId9" Type="http://schemas.openxmlformats.org/officeDocument/2006/relationships/image" Target="../media/image35.png"/><Relationship Id="rId5" Type="http://schemas.openxmlformats.org/officeDocument/2006/relationships/hyperlink" Target="https://pubmed.ncbi.nlm.nih.gov/29350511/" TargetMode="External"/><Relationship Id="rId6" Type="http://schemas.openxmlformats.org/officeDocument/2006/relationships/hyperlink" Target="https://pmc.ncbi.nlm.nih.gov/articles/PMC4561452/" TargetMode="External"/><Relationship Id="rId7" Type="http://schemas.openxmlformats.org/officeDocument/2006/relationships/hyperlink" Target="https://pmc.ncbi.nlm.nih.gov/articles/PMC10524039/" TargetMode="External"/><Relationship Id="rId8" Type="http://schemas.openxmlformats.org/officeDocument/2006/relationships/hyperlink" Target="https://www.chcf.org/resource/central-valley-residents-econsults-are-technological-lifeline/" TargetMode="External"/><Relationship Id="rId11" Type="http://schemas.openxmlformats.org/officeDocument/2006/relationships/image" Target="../media/image39.png"/><Relationship Id="rId10" Type="http://schemas.openxmlformats.org/officeDocument/2006/relationships/image" Target="../media/image4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public.tableau.com/app/profile/bluepath.health/viz/eConsultDashboard-HealthNet/MainDashboard" TargetMode="External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4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Relationship Id="rId6" Type="http://schemas.openxmlformats.org/officeDocument/2006/relationships/image" Target="../media/image63.png"/><Relationship Id="rId7" Type="http://schemas.openxmlformats.org/officeDocument/2006/relationships/image" Target="../media/image4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3.png"/><Relationship Id="rId4" Type="http://schemas.openxmlformats.org/officeDocument/2006/relationships/image" Target="../media/image55.png"/><Relationship Id="rId5" Type="http://schemas.openxmlformats.org/officeDocument/2006/relationships/image" Target="../media/image58.png"/><Relationship Id="rId6" Type="http://schemas.openxmlformats.org/officeDocument/2006/relationships/image" Target="../media/image5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5" Type="http://schemas.openxmlformats.org/officeDocument/2006/relationships/image" Target="../media/image6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Relationship Id="rId4" Type="http://schemas.openxmlformats.org/officeDocument/2006/relationships/image" Target="../media/image65.png"/><Relationship Id="rId5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econsultworkgroup.com/virginia/" TargetMode="External"/><Relationship Id="rId4" Type="http://schemas.openxmlformats.org/officeDocument/2006/relationships/image" Target="../media/image57.png"/><Relationship Id="rId5" Type="http://schemas.openxmlformats.org/officeDocument/2006/relationships/image" Target="../media/image60.png"/><Relationship Id="rId6" Type="http://schemas.openxmlformats.org/officeDocument/2006/relationships/image" Target="../media/image59.png"/><Relationship Id="rId7" Type="http://schemas.openxmlformats.org/officeDocument/2006/relationships/image" Target="../media/image6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jpg"/><Relationship Id="rId4" Type="http://schemas.openxmlformats.org/officeDocument/2006/relationships/hyperlink" Target="mailto:libby.sagara@bluepathhealth.com" TargetMode="External"/><Relationship Id="rId5" Type="http://schemas.openxmlformats.org/officeDocument/2006/relationships/hyperlink" Target="mailto:libby.sagara@bluepathhealth.com" TargetMode="External"/><Relationship Id="rId6" Type="http://schemas.openxmlformats.org/officeDocument/2006/relationships/hyperlink" Target="mailto:libby.sagara@bluepathhealth.com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pubmed.ncbi.nlm.nih.gov/29350511" TargetMode="External"/><Relationship Id="rId4" Type="http://schemas.openxmlformats.org/officeDocument/2006/relationships/hyperlink" Target="https://www.healthsystemtracker.org/brief/can-econsults-reduce-commercial-health-spending-learnings-from-an-arkansas-pilot-study/" TargetMode="External"/><Relationship Id="rId9" Type="http://schemas.openxmlformats.org/officeDocument/2006/relationships/hyperlink" Target="https://doi.org/10.1177/1357633X15582108" TargetMode="External"/><Relationship Id="rId5" Type="http://schemas.openxmlformats.org/officeDocument/2006/relationships/hyperlink" Target="https://doi.org/10.1186/s12913-023-10086-6" TargetMode="External"/><Relationship Id="rId6" Type="http://schemas.openxmlformats.org/officeDocument/2006/relationships/hyperlink" Target="https://doi.org/10.1177/21501319231202201" TargetMode="External"/><Relationship Id="rId7" Type="http://schemas.openxmlformats.org/officeDocument/2006/relationships/hyperlink" Target="https://doi.org/10.1001/jamainternmed.2018.073" TargetMode="External"/><Relationship Id="rId8" Type="http://schemas.openxmlformats.org/officeDocument/2006/relationships/hyperlink" Target="https://doi.org/10.1186/s12913-018-3626-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e3e35dc12e_0_475"/>
          <p:cNvSpPr txBox="1"/>
          <p:nvPr>
            <p:ph idx="4294967295" type="ctrTitle"/>
          </p:nvPr>
        </p:nvSpPr>
        <p:spPr>
          <a:xfrm>
            <a:off x="0" y="402298"/>
            <a:ext cx="9144000" cy="3288600"/>
          </a:xfrm>
          <a:prstGeom prst="rect">
            <a:avLst/>
          </a:prstGeom>
          <a:solidFill>
            <a:srgbClr val="EDF7F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t/>
            </a:r>
            <a:endParaRPr b="0" i="1" sz="2700" u="none" cap="none" strike="noStrike">
              <a:solidFill>
                <a:srgbClr val="4C5C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t/>
            </a:r>
            <a:endParaRPr b="0" sz="2900" u="none" cap="none" strike="noStrike">
              <a:solidFill>
                <a:srgbClr val="4C5C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rPr lang="en" sz="2900">
                <a:latin typeface="Poppins SemiBold"/>
                <a:ea typeface="Poppins SemiBold"/>
                <a:cs typeface="Poppins SemiBold"/>
                <a:sym typeface="Poppins SemiBold"/>
              </a:rPr>
              <a:t>eConsult</a:t>
            </a:r>
            <a:br>
              <a:rPr lang="en" sz="2900"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" sz="2900">
                <a:latin typeface="Poppins SemiBold"/>
                <a:ea typeface="Poppins SemiBold"/>
                <a:cs typeface="Poppins SemiBold"/>
                <a:sym typeface="Poppins SemiBold"/>
              </a:rPr>
              <a:t>Improving the Referral Process</a:t>
            </a:r>
            <a:endParaRPr sz="29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t/>
            </a:r>
            <a:endParaRPr sz="29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rPr i="1" lang="en" sz="2000">
                <a:latin typeface="Poppins SemiBold"/>
                <a:ea typeface="Poppins SemiBold"/>
                <a:cs typeface="Poppins SemiBold"/>
                <a:sym typeface="Poppins SemiBold"/>
              </a:rPr>
              <a:t>VCHA Annual Meeting</a:t>
            </a:r>
            <a:endParaRPr i="1" sz="20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990"/>
              <a:buFont typeface="Montserrat SemiBold"/>
              <a:buNone/>
            </a:pPr>
            <a:r>
              <a:rPr i="1" lang="en" sz="2000">
                <a:latin typeface="Poppins SemiBold"/>
                <a:ea typeface="Poppins SemiBold"/>
                <a:cs typeface="Poppins SemiBold"/>
                <a:sym typeface="Poppins SemiBold"/>
              </a:rPr>
              <a:t>September 17, 2026</a:t>
            </a:r>
            <a:endParaRPr i="1" sz="2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36" name="Google Shape;836;g3e3e35dc12e_0_4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8524" y="3966937"/>
            <a:ext cx="2439112" cy="708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fb5794d5ae_0_0"/>
          <p:cNvSpPr txBox="1"/>
          <p:nvPr>
            <p:ph type="ctrTitle"/>
          </p:nvPr>
        </p:nvSpPr>
        <p:spPr>
          <a:xfrm>
            <a:off x="700775" y="1509225"/>
            <a:ext cx="6568800" cy="12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Introductions </a:t>
            </a:r>
            <a:endParaRPr/>
          </a:p>
        </p:txBody>
      </p:sp>
      <p:pic>
        <p:nvPicPr>
          <p:cNvPr id="842" name="Google Shape;842;g3fb5794d5ae_0_0" title="image (7)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739" r="729" t="0"/>
          <a:stretch/>
        </p:blipFill>
        <p:spPr>
          <a:xfrm>
            <a:off x="684851" y="2315384"/>
            <a:ext cx="1513500" cy="1513500"/>
          </a:xfrm>
          <a:prstGeom prst="ellipse">
            <a:avLst/>
          </a:prstGeom>
        </p:spPr>
      </p:pic>
      <p:pic>
        <p:nvPicPr>
          <p:cNvPr id="843" name="Google Shape;843;g3fb5794d5ae_0_0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8376" y="2315384"/>
            <a:ext cx="1513500" cy="1513500"/>
          </a:xfrm>
          <a:prstGeom prst="ellipse">
            <a:avLst/>
          </a:prstGeom>
        </p:spPr>
      </p:pic>
      <p:sp>
        <p:nvSpPr>
          <p:cNvPr id="844" name="Google Shape;844;g3fb5794d5ae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g3fb5794d5ae_0_0"/>
          <p:cNvSpPr txBox="1"/>
          <p:nvPr/>
        </p:nvSpPr>
        <p:spPr>
          <a:xfrm>
            <a:off x="4008119" y="416047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Stephanie Puloka, MD, CMO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HealthWorks for Northern VAc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6" name="Google Shape;846;g3fb5794d5ae_0_0"/>
          <p:cNvSpPr txBox="1"/>
          <p:nvPr/>
        </p:nvSpPr>
        <p:spPr>
          <a:xfrm>
            <a:off x="-92588" y="4162402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Tonya Adkins, MD, CEO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HealthWorks for Northern VA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7" name="Google Shape;847;g3fb5794d5ae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8" name="Google Shape;848;g3fb5794d5ae_0_0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78590" y="2315384"/>
            <a:ext cx="1513500" cy="1513500"/>
          </a:xfrm>
          <a:prstGeom prst="ellipse">
            <a:avLst/>
          </a:prstGeom>
        </p:spPr>
      </p:pic>
      <p:sp>
        <p:nvSpPr>
          <p:cNvPr id="849" name="Google Shape;849;g3fb5794d5ae_0_0"/>
          <p:cNvSpPr txBox="1"/>
          <p:nvPr/>
        </p:nvSpPr>
        <p:spPr>
          <a:xfrm>
            <a:off x="1935285" y="4162409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Kim Grifasi, Sr Director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Aetna Better Health Virginia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0" name="Google Shape;850;g3fb5794d5ae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g3fb5794d5ae_0_0"/>
          <p:cNvSpPr txBox="1"/>
          <p:nvPr/>
        </p:nvSpPr>
        <p:spPr>
          <a:xfrm>
            <a:off x="6162362" y="4153993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Victoria Varah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Client Success Sr Mgr, RubiconMD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2" name="Google Shape;852;g3fb5794d5ae_0_0" title="93298725-129B-4818-9B58-0985283C283E.jpeg"/>
          <p:cNvPicPr preferRelativeResize="0"/>
          <p:nvPr>
            <p:ph idx="3" type="pic"/>
          </p:nvPr>
        </p:nvPicPr>
        <p:blipFill rotWithShape="1">
          <a:blip r:embed="rId6">
            <a:alphaModFix/>
          </a:blip>
          <a:srcRect b="7374" l="0" r="0" t="4419"/>
          <a:stretch/>
        </p:blipFill>
        <p:spPr>
          <a:xfrm>
            <a:off x="6816225" y="2262750"/>
            <a:ext cx="1513500" cy="156600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3"/>
          <p:cNvSpPr txBox="1"/>
          <p:nvPr>
            <p:ph type="ctrTitle"/>
          </p:nvPr>
        </p:nvSpPr>
        <p:spPr>
          <a:xfrm>
            <a:off x="963944" y="213106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How do eConsults improve the referral process?</a:t>
            </a:r>
            <a:endParaRPr sz="2200"/>
          </a:p>
        </p:txBody>
      </p:sp>
      <p:sp>
        <p:nvSpPr>
          <p:cNvPr id="858" name="Google Shape;85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9" name="Google Shape;859;p3"/>
          <p:cNvSpPr/>
          <p:nvPr/>
        </p:nvSpPr>
        <p:spPr>
          <a:xfrm>
            <a:off x="236100" y="934875"/>
            <a:ext cx="8632500" cy="645000"/>
          </a:xfrm>
          <a:prstGeom prst="roundRect">
            <a:avLst>
              <a:gd fmla="val 16667" name="adj"/>
            </a:avLst>
          </a:prstGeom>
          <a:solidFill>
            <a:srgbClr val="00B0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If your primary care provider refers you to a specialist, you may get advice through an eConsult.  An eConsult is completed in just a few days and may prevent you from traveling to another appointment.</a:t>
            </a:r>
            <a:endParaRPr b="1" i="0" sz="1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3"/>
          <p:cNvSpPr/>
          <p:nvPr/>
        </p:nvSpPr>
        <p:spPr>
          <a:xfrm>
            <a:off x="294563" y="2940500"/>
            <a:ext cx="1640700" cy="1101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have a visit at the clinic and decide you need a specialist’s advice. </a:t>
            </a:r>
            <a:endParaRPr b="0" i="0" sz="1200" u="none" cap="none" strike="noStrike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p3"/>
          <p:cNvSpPr/>
          <p:nvPr/>
        </p:nvSpPr>
        <p:spPr>
          <a:xfrm>
            <a:off x="1995988" y="2940500"/>
            <a:ext cx="1640700" cy="1101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Your doctor sends the specialist a question using a secure email message. </a:t>
            </a:r>
            <a:endParaRPr b="0" i="0" sz="1200" u="none" cap="none" strike="noStrike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3"/>
          <p:cNvSpPr/>
          <p:nvPr/>
        </p:nvSpPr>
        <p:spPr>
          <a:xfrm>
            <a:off x="3720463" y="2940500"/>
            <a:ext cx="1640700" cy="1101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specialist emails advice back to your doctor who decides on next steps. </a:t>
            </a:r>
            <a:endParaRPr b="0" i="0" sz="1200" u="none" cap="none" strike="noStrike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3" name="Google Shape;863;p3"/>
          <p:cNvSpPr/>
          <p:nvPr/>
        </p:nvSpPr>
        <p:spPr>
          <a:xfrm>
            <a:off x="5444938" y="2940500"/>
            <a:ext cx="1640700" cy="1101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clinic calls you to talk about the next steps your doctor advises.</a:t>
            </a:r>
            <a:endParaRPr b="0" i="0" sz="1200" u="none" cap="none" strike="noStrike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4" name="Google Shape;864;p3"/>
          <p:cNvSpPr/>
          <p:nvPr/>
        </p:nvSpPr>
        <p:spPr>
          <a:xfrm>
            <a:off x="7169438" y="2940777"/>
            <a:ext cx="1640700" cy="1101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If you need another visit, the clinic schedules an appointment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 you. </a:t>
            </a:r>
            <a:endParaRPr b="0" i="0" sz="1200" u="none" cap="none" strike="noStrike">
              <a:solidFill>
                <a:srgbClr val="1F1F1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3"/>
          <p:cNvSpPr/>
          <p:nvPr/>
        </p:nvSpPr>
        <p:spPr>
          <a:xfrm>
            <a:off x="236100" y="4142825"/>
            <a:ext cx="8632500" cy="520500"/>
          </a:xfrm>
          <a:prstGeom prst="roundRect">
            <a:avLst>
              <a:gd fmla="val 16667" name="adj"/>
            </a:avLst>
          </a:prstGeom>
          <a:solidFill>
            <a:srgbClr val="00B0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eConsults are asynchronous, provider-to-provider communications allowing primary care </a:t>
            </a:r>
            <a:endParaRPr b="1" i="0" sz="1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providers to consult with specialists, improving access and reducing patient wait times.</a:t>
            </a:r>
            <a:endParaRPr b="1" i="0" sz="12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6" name="Google Shape;866;p3"/>
          <p:cNvPicPr preferRelativeResize="0"/>
          <p:nvPr/>
        </p:nvPicPr>
        <p:blipFill rotWithShape="1">
          <a:blip r:embed="rId3">
            <a:alphaModFix/>
          </a:blip>
          <a:srcRect b="30158" l="18698" r="66601" t="42560"/>
          <a:stretch/>
        </p:blipFill>
        <p:spPr>
          <a:xfrm>
            <a:off x="236100" y="1667925"/>
            <a:ext cx="1650300" cy="11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67" name="Google Shape;867;p3"/>
          <p:cNvPicPr preferRelativeResize="0"/>
          <p:nvPr/>
        </p:nvPicPr>
        <p:blipFill rotWithShape="1">
          <a:blip r:embed="rId3">
            <a:alphaModFix/>
          </a:blip>
          <a:srcRect b="30158" l="33301" r="54971" t="42560"/>
          <a:stretch/>
        </p:blipFill>
        <p:spPr>
          <a:xfrm>
            <a:off x="1979325" y="1667925"/>
            <a:ext cx="1650300" cy="11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68" name="Google Shape;868;p3"/>
          <p:cNvPicPr preferRelativeResize="0"/>
          <p:nvPr/>
        </p:nvPicPr>
        <p:blipFill rotWithShape="1">
          <a:blip r:embed="rId3">
            <a:alphaModFix/>
          </a:blip>
          <a:srcRect b="30158" l="43912" r="43801" t="42560"/>
          <a:stretch/>
        </p:blipFill>
        <p:spPr>
          <a:xfrm>
            <a:off x="3710850" y="1667925"/>
            <a:ext cx="1650300" cy="11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69" name="Google Shape;869;p3"/>
          <p:cNvPicPr preferRelativeResize="0"/>
          <p:nvPr/>
        </p:nvPicPr>
        <p:blipFill rotWithShape="1">
          <a:blip r:embed="rId3">
            <a:alphaModFix/>
          </a:blip>
          <a:srcRect b="30158" l="56196" r="32074" t="42560"/>
          <a:stretch/>
        </p:blipFill>
        <p:spPr>
          <a:xfrm>
            <a:off x="5441400" y="1667925"/>
            <a:ext cx="1640700" cy="11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70" name="Google Shape;870;p3"/>
          <p:cNvPicPr preferRelativeResize="0"/>
          <p:nvPr/>
        </p:nvPicPr>
        <p:blipFill rotWithShape="1">
          <a:blip r:embed="rId3">
            <a:alphaModFix/>
          </a:blip>
          <a:srcRect b="30157" l="67742" r="19972" t="44847"/>
          <a:stretch/>
        </p:blipFill>
        <p:spPr>
          <a:xfrm>
            <a:off x="7162350" y="1667925"/>
            <a:ext cx="1650300" cy="110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5"/>
          <p:cNvSpPr txBox="1"/>
          <p:nvPr>
            <p:ph idx="12" type="sldNum"/>
          </p:nvPr>
        </p:nvSpPr>
        <p:spPr>
          <a:xfrm>
            <a:off x="8472458" y="46626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None/>
            </a:pPr>
            <a:fld id="{00000000-1234-1234-1234-123412341234}" type="slidenum">
              <a:rPr lang="en" sz="1125"/>
              <a:t>‹#›</a:t>
            </a:fld>
            <a:endParaRPr sz="1125"/>
          </a:p>
        </p:txBody>
      </p:sp>
      <p:sp>
        <p:nvSpPr>
          <p:cNvPr id="876" name="Google Shape;876;p5"/>
          <p:cNvSpPr/>
          <p:nvPr/>
        </p:nvSpPr>
        <p:spPr>
          <a:xfrm rot="-5400000">
            <a:off x="4169290" y="-2685373"/>
            <a:ext cx="821700" cy="8131500"/>
          </a:xfrm>
          <a:prstGeom prst="roundRect">
            <a:avLst>
              <a:gd fmla="val 41296" name="adj"/>
            </a:avLst>
          </a:prstGeom>
          <a:solidFill>
            <a:srgbClr val="C5E7EB">
              <a:alpha val="20392"/>
            </a:srgbClr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"/>
          <p:cNvSpPr txBox="1"/>
          <p:nvPr/>
        </p:nvSpPr>
        <p:spPr>
          <a:xfrm>
            <a:off x="1204553" y="969440"/>
            <a:ext cx="16665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Reduced No-Shows and Travel </a:t>
            </a:r>
            <a:endParaRPr b="0" i="0" sz="1200" u="none" cap="none" strike="noStrike">
              <a:solidFill>
                <a:srgbClr val="4C5C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78" name="Google Shape;878;p5"/>
          <p:cNvCxnSpPr/>
          <p:nvPr/>
        </p:nvCxnSpPr>
        <p:spPr>
          <a:xfrm>
            <a:off x="2889046" y="1106629"/>
            <a:ext cx="0" cy="545100"/>
          </a:xfrm>
          <a:prstGeom prst="straightConnector1">
            <a:avLst/>
          </a:prstGeom>
          <a:noFill/>
          <a:ln cap="flat" cmpd="sng" w="9525">
            <a:solidFill>
              <a:srgbClr val="4C5C6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79" name="Google Shape;879;p5"/>
          <p:cNvSpPr/>
          <p:nvPr/>
        </p:nvSpPr>
        <p:spPr>
          <a:xfrm>
            <a:off x="379929" y="969440"/>
            <a:ext cx="812400" cy="812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5"/>
          <p:cNvSpPr/>
          <p:nvPr/>
        </p:nvSpPr>
        <p:spPr>
          <a:xfrm rot="-5400000">
            <a:off x="4228381" y="-1779864"/>
            <a:ext cx="821700" cy="8249680"/>
          </a:xfrm>
          <a:prstGeom prst="roundRect">
            <a:avLst>
              <a:gd fmla="val 41296" name="adj"/>
            </a:avLst>
          </a:prstGeom>
          <a:solidFill>
            <a:srgbClr val="BDFDFF">
              <a:alpha val="53333"/>
            </a:srgbClr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"/>
          <p:cNvSpPr txBox="1"/>
          <p:nvPr/>
        </p:nvSpPr>
        <p:spPr>
          <a:xfrm>
            <a:off x="1204565" y="1934039"/>
            <a:ext cx="16665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Optimizes  Referral Process</a:t>
            </a:r>
            <a:endParaRPr b="1" i="0" sz="1200" u="none" cap="none" strike="noStrike">
              <a:solidFill>
                <a:srgbClr val="4C5C6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882" name="Google Shape;882;p5"/>
          <p:cNvCxnSpPr/>
          <p:nvPr/>
        </p:nvCxnSpPr>
        <p:spPr>
          <a:xfrm>
            <a:off x="2889046" y="2071220"/>
            <a:ext cx="0" cy="545100"/>
          </a:xfrm>
          <a:prstGeom prst="straightConnector1">
            <a:avLst/>
          </a:prstGeom>
          <a:noFill/>
          <a:ln cap="flat" cmpd="sng" w="9525">
            <a:solidFill>
              <a:srgbClr val="4C5C6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83" name="Google Shape;883;p5"/>
          <p:cNvSpPr/>
          <p:nvPr/>
        </p:nvSpPr>
        <p:spPr>
          <a:xfrm>
            <a:off x="379929" y="1934031"/>
            <a:ext cx="812400" cy="812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4" name="Google Shape;884;p5"/>
          <p:cNvSpPr/>
          <p:nvPr/>
        </p:nvSpPr>
        <p:spPr>
          <a:xfrm rot="-5400000">
            <a:off x="4339483" y="-935965"/>
            <a:ext cx="821700" cy="8471884"/>
          </a:xfrm>
          <a:prstGeom prst="roundRect">
            <a:avLst>
              <a:gd fmla="val 41296" name="adj"/>
            </a:avLst>
          </a:prstGeom>
          <a:solidFill>
            <a:srgbClr val="C5E7EB">
              <a:alpha val="20392"/>
            </a:srgbClr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5"/>
          <p:cNvSpPr txBox="1"/>
          <p:nvPr/>
        </p:nvSpPr>
        <p:spPr>
          <a:xfrm>
            <a:off x="1204565" y="2889041"/>
            <a:ext cx="16665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5C6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4C5C6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Keeps Patients in Primary Medical Home</a:t>
            </a:r>
            <a:endParaRPr b="1" i="0" sz="1200" u="none" cap="none" strike="noStrike">
              <a:solidFill>
                <a:srgbClr val="4C5C6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886" name="Google Shape;886;p5"/>
          <p:cNvCxnSpPr/>
          <p:nvPr/>
        </p:nvCxnSpPr>
        <p:spPr>
          <a:xfrm>
            <a:off x="2889046" y="3026228"/>
            <a:ext cx="0" cy="545100"/>
          </a:xfrm>
          <a:prstGeom prst="straightConnector1">
            <a:avLst/>
          </a:prstGeom>
          <a:noFill/>
          <a:ln cap="flat" cmpd="sng" w="9525">
            <a:solidFill>
              <a:srgbClr val="4C5C6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87" name="Google Shape;887;p5"/>
          <p:cNvSpPr/>
          <p:nvPr/>
        </p:nvSpPr>
        <p:spPr>
          <a:xfrm>
            <a:off x="379929" y="2889039"/>
            <a:ext cx="812400" cy="812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8" name="Google Shape;888;p5"/>
          <p:cNvSpPr txBox="1"/>
          <p:nvPr>
            <p:ph idx="4294967295" type="body"/>
          </p:nvPr>
        </p:nvSpPr>
        <p:spPr>
          <a:xfrm>
            <a:off x="2952974" y="969440"/>
            <a:ext cx="5716399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-190486" lvl="0" marL="22858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Char char="●"/>
            </a:pPr>
            <a:r>
              <a:rPr lang="en" sz="1200"/>
              <a:t>Per patient savings from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$195</a:t>
            </a:r>
            <a:r>
              <a:rPr lang="en" sz="1200"/>
              <a:t> (Berk, 2024) to 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$655</a:t>
            </a:r>
            <a:r>
              <a:rPr lang="en" sz="1200"/>
              <a:t> (Anderson, 2018) </a:t>
            </a:r>
            <a:endParaRPr sz="1200"/>
          </a:p>
          <a:p>
            <a:pPr indent="-190486" lvl="0" marL="22858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Char char="●"/>
            </a:pPr>
            <a:r>
              <a:rPr lang="en" sz="1200"/>
              <a:t>Secondary cost savings from reduction in </a:t>
            </a:r>
            <a:r>
              <a:rPr lang="en" sz="1200" u="sng">
                <a:solidFill>
                  <a:schemeClr val="hlink"/>
                </a:solidFill>
                <a:hlinkClick r:id="rId5"/>
              </a:rPr>
              <a:t>no-shows </a:t>
            </a:r>
            <a:r>
              <a:rPr lang="en" sz="1200"/>
              <a:t>at specialty appointments (Anderson, 2018)</a:t>
            </a:r>
            <a:endParaRPr sz="1200"/>
          </a:p>
        </p:txBody>
      </p:sp>
      <p:sp>
        <p:nvSpPr>
          <p:cNvPr id="889" name="Google Shape;889;p5"/>
          <p:cNvSpPr txBox="1"/>
          <p:nvPr>
            <p:ph idx="4294967295" type="body"/>
          </p:nvPr>
        </p:nvSpPr>
        <p:spPr>
          <a:xfrm>
            <a:off x="2952974" y="1937489"/>
            <a:ext cx="5692913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-190486" lvl="0" marL="228582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900"/>
              <a:buChar char="●"/>
            </a:pPr>
            <a:r>
              <a:rPr lang="en" sz="1200"/>
              <a:t>PCP satisfaction ranges from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70-95%</a:t>
            </a:r>
            <a:r>
              <a:rPr lang="en" sz="1200"/>
              <a:t> (Vimalananda et al., 2015)</a:t>
            </a:r>
            <a:endParaRPr sz="1200"/>
          </a:p>
          <a:p>
            <a:pPr indent="-190486" lvl="0" marL="228582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900"/>
              <a:buChar char="●"/>
            </a:pPr>
            <a:r>
              <a:rPr lang="en" sz="1200" u="sng">
                <a:solidFill>
                  <a:schemeClr val="hlink"/>
                </a:solidFill>
                <a:hlinkClick r:id="rId7"/>
              </a:rPr>
              <a:t>Majority</a:t>
            </a:r>
            <a:r>
              <a:rPr lang="en" sz="1200"/>
              <a:t> of PCPs use e-Consult recommendations (Bifulco, 2023)</a:t>
            </a:r>
            <a:endParaRPr sz="1200"/>
          </a:p>
        </p:txBody>
      </p:sp>
      <p:sp>
        <p:nvSpPr>
          <p:cNvPr id="890" name="Google Shape;890;p5"/>
          <p:cNvSpPr txBox="1"/>
          <p:nvPr>
            <p:ph idx="4294967295" type="body"/>
          </p:nvPr>
        </p:nvSpPr>
        <p:spPr>
          <a:xfrm>
            <a:off x="2952974" y="2902087"/>
            <a:ext cx="5811097" cy="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-190486" lvl="0" marL="228582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</a:pPr>
            <a:r>
              <a:rPr lang="en" sz="1200"/>
              <a:t>In 82% of cases, PCPs do not recommend in-person referral (Tuot, 2018)</a:t>
            </a:r>
            <a:endParaRPr sz="1200"/>
          </a:p>
          <a:p>
            <a:pPr indent="-190486" lvl="0" marL="228582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</a:pPr>
            <a:r>
              <a:rPr lang="en" sz="1200"/>
              <a:t>FQHCs found eConsult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reduces</a:t>
            </a:r>
            <a:r>
              <a:rPr lang="en" sz="1200"/>
              <a:t> in-person specialty visits by up to 80%. </a:t>
            </a:r>
            <a:endParaRPr sz="1200"/>
          </a:p>
        </p:txBody>
      </p:sp>
      <p:pic>
        <p:nvPicPr>
          <p:cNvPr id="891" name="Google Shape;891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37874" y="1123902"/>
            <a:ext cx="496371" cy="49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5" title="noun-strategy-7749973-FFFFFF.pn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8513" y="2077816"/>
            <a:ext cx="515066" cy="515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5" title="noun-solve-problem-4688197-FFFFFF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2650" y="3069584"/>
            <a:ext cx="466831" cy="466829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5"/>
          <p:cNvSpPr/>
          <p:nvPr/>
        </p:nvSpPr>
        <p:spPr>
          <a:xfrm>
            <a:off x="3857625" y="3867662"/>
            <a:ext cx="4740000" cy="787800"/>
          </a:xfrm>
          <a:prstGeom prst="wedgeRoundRectCallout">
            <a:avLst>
              <a:gd fmla="val 39383" name="adj1"/>
              <a:gd fmla="val 66707" name="adj2"/>
              <a:gd fmla="val 0" name="adj3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“It really has increased communication, and it's also </a:t>
            </a:r>
            <a:b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been really good for my learning…getting direct recommendations from the specialists.”  (PCP) (Lee, 2018)</a:t>
            </a:r>
            <a:endParaRPr b="0" i="1" sz="1200" u="none" cap="none" strike="noStrike">
              <a:solidFill>
                <a:schemeClr val="lt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5" name="Google Shape;895;p5"/>
          <p:cNvSpPr/>
          <p:nvPr/>
        </p:nvSpPr>
        <p:spPr>
          <a:xfrm>
            <a:off x="486713" y="3867662"/>
            <a:ext cx="3266400" cy="787800"/>
          </a:xfrm>
          <a:prstGeom prst="wedgeRoundRectCallout">
            <a:avLst>
              <a:gd fmla="val -36030" name="adj1"/>
              <a:gd fmla="val 67108" name="adj2"/>
              <a:gd fmla="val 0" name="adj3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“You don’t have to go somewhere else to have all those tests in another office” (Patient) (Bifulco et al., 2023)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6" name="Google Shape;896;p5"/>
          <p:cNvSpPr txBox="1"/>
          <p:nvPr>
            <p:ph idx="4294967295" type="title"/>
          </p:nvPr>
        </p:nvSpPr>
        <p:spPr>
          <a:xfrm>
            <a:off x="1019475" y="346409"/>
            <a:ext cx="79668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" sz="2200"/>
              <a:t>Benefits to Primary Care Providers and Patients</a:t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b5794d0f9_0_384"/>
          <p:cNvSpPr txBox="1"/>
          <p:nvPr/>
        </p:nvSpPr>
        <p:spPr>
          <a:xfrm>
            <a:off x="1012542" y="817570"/>
            <a:ext cx="760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g3fb5794d0f9_0_384"/>
          <p:cNvSpPr txBox="1"/>
          <p:nvPr/>
        </p:nvSpPr>
        <p:spPr>
          <a:xfrm>
            <a:off x="2661860" y="4799661"/>
            <a:ext cx="563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https://public.tableau.com/app/profile/bluepath.health/viz/eConsultDashboard-HealthNet/MainDashboard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g3fb5794d0f9_0_384"/>
          <p:cNvSpPr txBox="1"/>
          <p:nvPr>
            <p:ph type="ctrTitle"/>
          </p:nvPr>
        </p:nvSpPr>
        <p:spPr>
          <a:xfrm>
            <a:off x="887175" y="231647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300"/>
              <a:t>Improved Access to Care across All Specialties</a:t>
            </a:r>
            <a:endParaRPr sz="2300"/>
          </a:p>
        </p:txBody>
      </p:sp>
      <p:pic>
        <p:nvPicPr>
          <p:cNvPr id="905" name="Google Shape;905;g3fb5794d0f9_0_384"/>
          <p:cNvPicPr preferRelativeResize="0"/>
          <p:nvPr/>
        </p:nvPicPr>
        <p:blipFill rotWithShape="1">
          <a:blip r:embed="rId4">
            <a:alphaModFix/>
          </a:blip>
          <a:srcRect b="44766" l="37913" r="31610" t="22996"/>
          <a:stretch/>
        </p:blipFill>
        <p:spPr>
          <a:xfrm>
            <a:off x="348125" y="1356662"/>
            <a:ext cx="4079901" cy="2274899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6" name="Google Shape;906;g3fb5794d0f9_0_384"/>
          <p:cNvPicPr preferRelativeResize="0"/>
          <p:nvPr/>
        </p:nvPicPr>
        <p:blipFill rotWithShape="1">
          <a:blip r:embed="rId5">
            <a:alphaModFix/>
          </a:blip>
          <a:srcRect b="18792" l="19947" r="26805" t="38722"/>
          <a:stretch/>
        </p:blipFill>
        <p:spPr>
          <a:xfrm>
            <a:off x="3209457" y="2522761"/>
            <a:ext cx="5408995" cy="2274899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7" name="Google Shape;907;g3fb5794d0f9_0_384"/>
          <p:cNvPicPr preferRelativeResize="0"/>
          <p:nvPr/>
        </p:nvPicPr>
        <p:blipFill rotWithShape="1">
          <a:blip r:embed="rId6">
            <a:alphaModFix/>
          </a:blip>
          <a:srcRect b="24352" l="18793" r="33289" t="26865"/>
          <a:stretch/>
        </p:blipFill>
        <p:spPr>
          <a:xfrm>
            <a:off x="4097725" y="837828"/>
            <a:ext cx="3372251" cy="1809574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8" name="Google Shape;908;g3fb5794d0f9_0_384"/>
          <p:cNvSpPr txBox="1"/>
          <p:nvPr/>
        </p:nvSpPr>
        <p:spPr>
          <a:xfrm>
            <a:off x="348125" y="3763050"/>
            <a:ext cx="2522700" cy="905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State Medicaid</a:t>
            </a:r>
            <a:b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approved CPT codes</a:t>
            </a:r>
            <a:endParaRPr b="1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Treating Provider - 99452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Consulting Provider - 99451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9" name="Google Shape;909;g3fb5794d0f9_0_3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9"/>
          <p:cNvSpPr txBox="1"/>
          <p:nvPr>
            <p:ph idx="4294967295" type="title"/>
          </p:nvPr>
        </p:nvSpPr>
        <p:spPr>
          <a:xfrm>
            <a:off x="1148275" y="350071"/>
            <a:ext cx="80319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" sz="2200"/>
              <a:t>Virginia MCOs are collaborating to launch </a:t>
            </a:r>
            <a:br>
              <a:rPr lang="en" sz="2200"/>
            </a:br>
            <a:r>
              <a:rPr lang="en" sz="2200"/>
              <a:t>eConsult in clinics across the Commonwealth</a:t>
            </a:r>
            <a:endParaRPr sz="2200"/>
          </a:p>
        </p:txBody>
      </p:sp>
      <p:pic>
        <p:nvPicPr>
          <p:cNvPr id="916" name="Google Shape;91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2516" y="1485058"/>
            <a:ext cx="2194252" cy="113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9500" y="2311449"/>
            <a:ext cx="2403475" cy="16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7275" y="1485055"/>
            <a:ext cx="2890880" cy="65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76775" y="3843342"/>
            <a:ext cx="2590450" cy="6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93125" y="2616075"/>
            <a:ext cx="2194250" cy="10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ce3360e5c4_0_0"/>
          <p:cNvSpPr txBox="1"/>
          <p:nvPr>
            <p:ph idx="12" type="sldNum"/>
          </p:nvPr>
        </p:nvSpPr>
        <p:spPr>
          <a:xfrm>
            <a:off x="8472458" y="46626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926" name="Google Shape;926;g3ce3360e5c4_0_0"/>
          <p:cNvGraphicFramePr/>
          <p:nvPr/>
        </p:nvGraphicFramePr>
        <p:xfrm>
          <a:off x="532050" y="8474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{BD5E059C-3AF9-41BD-A588-41F02F9A0B3A}</a:tableStyleId>
              </a:tblPr>
              <a:tblGrid>
                <a:gridCol w="1113825"/>
                <a:gridCol w="1450250"/>
                <a:gridCol w="5717425"/>
              </a:tblGrid>
              <a:tr h="35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chemeClr val="lt1"/>
                        </a:solidFill>
                        <a:latin typeface="Montserrat SemiBold"/>
                        <a:ea typeface="Montserrat SemiBold"/>
                        <a:cs typeface="Montserrat SemiBold"/>
                        <a:sym typeface="Montserrat SemiBold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ontserrat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Goal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Purpose </a:t>
                      </a:r>
                      <a:endParaRPr b="1" sz="1800" u="none" cap="none" strike="noStrike"/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893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Multi-Payer Alignment </a:t>
                      </a:r>
                      <a:endParaRPr b="1" sz="15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The Virginia eConsult Consortium ensures multi-payer alignment, supporting primary care providers so </a:t>
                      </a:r>
                      <a:r>
                        <a:rPr lang="en" sz="15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that</a:t>
                      </a: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insurance eligibilit</a:t>
                      </a:r>
                      <a:r>
                        <a:rPr lang="en" sz="15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 does not prevent providers from </a:t>
                      </a: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submitting eConsults 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</a:tr>
              <a:tr h="893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25"/>
                        <a:buFont typeface="Arial"/>
                        <a:buNone/>
                      </a:pPr>
                      <a:r>
                        <a:t/>
                      </a:r>
                      <a:endParaRPr sz="1125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25"/>
                        <a:buFont typeface="Montserrat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Technical Assistance 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25"/>
                        <a:buFont typeface="Montserrat"/>
                        <a:buNone/>
                      </a:pP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Ongoing support through trainings, practice change management initiatives and resources to make the most of eConsult to increase access to speciality care 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</a:tr>
              <a:tr h="861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Quality Metrics</a:t>
                      </a:r>
                      <a:endParaRPr b="1" sz="15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Dashboard of metrics showing eConsult utilization by specialty, location and payer to support and monitor ongoing utilization 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</a:tr>
              <a:tr h="711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  <a:extLst>
                            <a:ext uri="http://customooxmlschemas.google.com/">
                              <go:slidesCustomData xmlns:go="http://customooxmlschemas.google.com/" textRoundtripDataId="0"/>
                            </a:ext>
                          </a:extLst>
                        </a:rPr>
                        <a:t>Policy Support </a:t>
                      </a:r>
                      <a:endParaRPr b="1"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rgbClr val="CEEBE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5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 unified payer voice advocating for eConsult reimbursement with Commonwealth leadership</a:t>
                      </a:r>
                      <a:endParaRPr sz="15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00" marB="91400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EEBEE">
                        <a:alpha val="53333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927" name="Google Shape;927;g3ce3360e5c4_0_0" title="noun-training-7757986-FFFFF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063" y="2288092"/>
            <a:ext cx="772723" cy="77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g3ce3360e5c4_0_0" title="noun-community-7516746-FFFFFF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954" y="1390290"/>
            <a:ext cx="722962" cy="72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g3ce3360e5c4_0_0" title="noun-online-medical-support-4139637-FFFFFF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8023" y="3235679"/>
            <a:ext cx="644832" cy="644832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g3ce3360e5c4_0_0"/>
          <p:cNvSpPr txBox="1"/>
          <p:nvPr>
            <p:ph idx="4294967295" type="title"/>
          </p:nvPr>
        </p:nvSpPr>
        <p:spPr>
          <a:xfrm>
            <a:off x="989125" y="372300"/>
            <a:ext cx="79971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" sz="2200"/>
              <a:t>Virginia eConsult Consortium Support for Clinics</a:t>
            </a:r>
            <a:endParaRPr sz="2200"/>
          </a:p>
        </p:txBody>
      </p:sp>
      <p:pic>
        <p:nvPicPr>
          <p:cNvPr id="931" name="Google Shape;931;g3ce3360e5c4_0_0" title="noun-official-document-7241819-FFFFFF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8026" y="4067609"/>
            <a:ext cx="644832" cy="644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409e1488cd9_0_241"/>
          <p:cNvSpPr txBox="1"/>
          <p:nvPr>
            <p:ph type="ctrTitle"/>
          </p:nvPr>
        </p:nvSpPr>
        <p:spPr>
          <a:xfrm>
            <a:off x="887175" y="289875"/>
            <a:ext cx="80799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HealthWorks for Northern Virginia </a:t>
            </a:r>
            <a:br>
              <a:rPr lang="en" sz="2200"/>
            </a:br>
            <a:r>
              <a:rPr lang="en" sz="2200"/>
              <a:t>Provider Experience</a:t>
            </a:r>
            <a:endParaRPr sz="2200"/>
          </a:p>
        </p:txBody>
      </p:sp>
      <p:sp>
        <p:nvSpPr>
          <p:cNvPr id="937" name="Google Shape;937;g409e1488cd9_0_2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8" name="Google Shape;938;g409e1488cd9_0_241" title="image (7)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39" r="729" t="0"/>
          <a:stretch/>
        </p:blipFill>
        <p:spPr>
          <a:xfrm>
            <a:off x="2021589" y="1395547"/>
            <a:ext cx="1513500" cy="1513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39" name="Google Shape;939;g409e1488cd9_0_241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2410" y="1395547"/>
            <a:ext cx="1513500" cy="1513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40" name="Google Shape;940;g409e1488cd9_0_241"/>
          <p:cNvSpPr txBox="1"/>
          <p:nvPr/>
        </p:nvSpPr>
        <p:spPr>
          <a:xfrm>
            <a:off x="4402575" y="315223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Stephanie Puloka, MD, CMO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HealthWorks for Northern VA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1" name="Google Shape;941;g409e1488cd9_0_241"/>
          <p:cNvSpPr txBox="1"/>
          <p:nvPr/>
        </p:nvSpPr>
        <p:spPr>
          <a:xfrm>
            <a:off x="1254080" y="3153199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Tonya Adkins, MD, CEO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HealthWorks for Northern VA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2" name="Google Shape;942;g409e1488cd9_0_241" title="Screenshot 2026-09-14 at 5.37.10 PM.png"/>
          <p:cNvPicPr preferRelativeResize="0"/>
          <p:nvPr/>
        </p:nvPicPr>
        <p:blipFill rotWithShape="1">
          <a:blip r:embed="rId5">
            <a:alphaModFix/>
          </a:blip>
          <a:srcRect b="69896" l="2550" r="75971" t="22413"/>
          <a:stretch/>
        </p:blipFill>
        <p:spPr>
          <a:xfrm>
            <a:off x="4805875" y="3819225"/>
            <a:ext cx="3624274" cy="84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fb5794d5ae_0_775"/>
          <p:cNvSpPr txBox="1"/>
          <p:nvPr/>
        </p:nvSpPr>
        <p:spPr>
          <a:xfrm>
            <a:off x="667175" y="3017389"/>
            <a:ext cx="5821800" cy="9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</a:rPr>
              <a:t>How does eConsult work? </a:t>
            </a:r>
            <a:endParaRPr b="1" sz="3200">
              <a:solidFill>
                <a:srgbClr val="FFFFFF"/>
              </a:solidFill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</a:rPr>
              <a:t>RubiconMD demonstration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948" name="Google Shape;948;g3fb5794d5ae_0_775"/>
          <p:cNvSpPr txBox="1"/>
          <p:nvPr/>
        </p:nvSpPr>
        <p:spPr>
          <a:xfrm>
            <a:off x="585400" y="4406479"/>
            <a:ext cx="19971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August 2025 - August 2026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409e1488cd9_0_165"/>
          <p:cNvSpPr txBox="1"/>
          <p:nvPr/>
        </p:nvSpPr>
        <p:spPr>
          <a:xfrm>
            <a:off x="585400" y="3244589"/>
            <a:ext cx="58218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HealthWorks - Year in Review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g409e1488cd9_0_165"/>
          <p:cNvSpPr txBox="1"/>
          <p:nvPr/>
        </p:nvSpPr>
        <p:spPr>
          <a:xfrm>
            <a:off x="585400" y="4406479"/>
            <a:ext cx="19971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August 2025 - August 2026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409e1488cd9_0_170"/>
          <p:cNvSpPr/>
          <p:nvPr/>
        </p:nvSpPr>
        <p:spPr>
          <a:xfrm>
            <a:off x="5809124" y="0"/>
            <a:ext cx="3335020" cy="5143500"/>
          </a:xfrm>
          <a:custGeom>
            <a:rect b="b" l="l" r="r" t="t"/>
            <a:pathLst>
              <a:path extrusionOk="0" h="5143500" w="3335020">
                <a:moveTo>
                  <a:pt x="33347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3334799" y="0"/>
                </a:lnTo>
                <a:lnTo>
                  <a:pt x="3334799" y="5143499"/>
                </a:lnTo>
                <a:close/>
              </a:path>
            </a:pathLst>
          </a:custGeom>
          <a:solidFill>
            <a:srgbClr val="4140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0" name="Google Shape;960;g409e1488cd9_0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80" y="4850188"/>
            <a:ext cx="216767" cy="18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g409e1488cd9_0_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7872" y="0"/>
            <a:ext cx="2581938" cy="1923321"/>
          </a:xfrm>
          <a:prstGeom prst="rect">
            <a:avLst/>
          </a:prstGeom>
          <a:noFill/>
          <a:ln>
            <a:noFill/>
          </a:ln>
        </p:spPr>
      </p:pic>
      <p:sp>
        <p:nvSpPr>
          <p:cNvPr descr="$PPTXTitle" id="962" name="Google Shape;962;g409e1488cd9_0_170"/>
          <p:cNvSpPr txBox="1"/>
          <p:nvPr>
            <p:ph type="title"/>
          </p:nvPr>
        </p:nvSpPr>
        <p:spPr>
          <a:xfrm>
            <a:off x="1197561" y="217973"/>
            <a:ext cx="49677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8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HealthWorks Data</a:t>
            </a:r>
            <a:endParaRPr sz="2500"/>
          </a:p>
        </p:txBody>
      </p:sp>
      <p:sp>
        <p:nvSpPr>
          <p:cNvPr id="963" name="Google Shape;963;g409e1488cd9_0_170"/>
          <p:cNvSpPr txBox="1"/>
          <p:nvPr/>
        </p:nvSpPr>
        <p:spPr>
          <a:xfrm>
            <a:off x="417800" y="1091842"/>
            <a:ext cx="6738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3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336BF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rPr>
              <a:t>Active Clinician users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g409e1488cd9_0_170"/>
          <p:cNvSpPr txBox="1"/>
          <p:nvPr/>
        </p:nvSpPr>
        <p:spPr>
          <a:xfrm>
            <a:off x="1793724" y="1046158"/>
            <a:ext cx="9741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8636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336BF6"/>
                </a:solidFill>
                <a:latin typeface="Arial"/>
                <a:ea typeface="Arial"/>
                <a:cs typeface="Arial"/>
                <a:sym typeface="Arial"/>
              </a:rPr>
              <a:t>167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rPr>
              <a:t>eConsult submissions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g409e1488cd9_0_170"/>
          <p:cNvSpPr txBox="1"/>
          <p:nvPr/>
        </p:nvSpPr>
        <p:spPr>
          <a:xfrm>
            <a:off x="3438350" y="1182444"/>
            <a:ext cx="18612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9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336BF6"/>
                </a:solidFill>
                <a:latin typeface="Arial"/>
                <a:ea typeface="Arial"/>
                <a:cs typeface="Arial"/>
                <a:sym typeface="Arial"/>
              </a:rPr>
              <a:t>2 hour 28 min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74295" marR="449580" rtl="0" algn="l">
              <a:lnSpc>
                <a:spcPct val="120000"/>
              </a:lnSpc>
              <a:spcBef>
                <a:spcPts val="35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54552"/>
                </a:solidFill>
                <a:latin typeface="Arial"/>
                <a:ea typeface="Arial"/>
                <a:cs typeface="Arial"/>
                <a:sym typeface="Arial"/>
              </a:rPr>
              <a:t>Median specialist response time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g409e1488cd9_0_170"/>
          <p:cNvSpPr txBox="1"/>
          <p:nvPr/>
        </p:nvSpPr>
        <p:spPr>
          <a:xfrm>
            <a:off x="6047100" y="590750"/>
            <a:ext cx="2919300" cy="27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43230" lvl="0" marL="706120" marR="325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6CD46"/>
                </a:solidFill>
                <a:latin typeface="Arial"/>
                <a:ea typeface="Arial"/>
                <a:cs typeface="Arial"/>
                <a:sym typeface="Arial"/>
              </a:rPr>
              <a:t>Physician Reported    Outcomes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5280" lvl="0" marL="34798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Improved Care Plan - 80%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35280" lvl="0" marL="34798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Avoided Referral - 43%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36550" lvl="0" marL="348615" marR="221615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Avoided Delay in Care - 29%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35280" lvl="0" marL="34798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Avoid dx/px - 8.9%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35280" lvl="0" marL="34798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4.99/5 Rating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g409e1488cd9_0_170"/>
          <p:cNvSpPr txBox="1"/>
          <p:nvPr/>
        </p:nvSpPr>
        <p:spPr>
          <a:xfrm>
            <a:off x="6153199" y="3434465"/>
            <a:ext cx="26766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*Data comes from the 67% of </a:t>
            </a:r>
            <a:endParaRPr i="1"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eConsults that are rated</a:t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8" name="Google Shape;968;g409e1488cd9_0_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950" y="2133525"/>
            <a:ext cx="5643988" cy="2894898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g409e1488cd9_0_170"/>
          <p:cNvSpPr txBox="1"/>
          <p:nvPr>
            <p:ph idx="12" type="sldNum"/>
          </p:nvPr>
        </p:nvSpPr>
        <p:spPr>
          <a:xfrm>
            <a:off x="8888740" y="4911507"/>
            <a:ext cx="145500" cy="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974" name="Google Shape;974;g409e1488cd9_0_184"/>
          <p:cNvSpPr txBox="1"/>
          <p:nvPr>
            <p:ph type="title"/>
          </p:nvPr>
        </p:nvSpPr>
        <p:spPr>
          <a:xfrm>
            <a:off x="1197561" y="217973"/>
            <a:ext cx="49677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7854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eConsult Volume by Speciality</a:t>
            </a:r>
            <a:endParaRPr/>
          </a:p>
        </p:txBody>
      </p:sp>
      <p:sp>
        <p:nvSpPr>
          <p:cNvPr id="975" name="Google Shape;975;g409e1488cd9_0_184"/>
          <p:cNvSpPr txBox="1"/>
          <p:nvPr>
            <p:ph idx="12" type="sldNum"/>
          </p:nvPr>
        </p:nvSpPr>
        <p:spPr>
          <a:xfrm>
            <a:off x="8888740" y="4911507"/>
            <a:ext cx="145500" cy="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409e1488cd9_0_189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5143500" w="91440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4140A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1" name="Google Shape;981;g409e1488cd9_0_1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3349" y="0"/>
            <a:ext cx="3443001" cy="209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g409e1488cd9_0_1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700" y="606400"/>
            <a:ext cx="690399" cy="555324"/>
          </a:xfrm>
          <a:prstGeom prst="rect">
            <a:avLst/>
          </a:prstGeom>
          <a:noFill/>
          <a:ln>
            <a:noFill/>
          </a:ln>
        </p:spPr>
      </p:pic>
      <p:sp>
        <p:nvSpPr>
          <p:cNvPr descr="$PPTXTitle" id="983" name="Google Shape;983;g409e1488cd9_0_189"/>
          <p:cNvSpPr txBox="1"/>
          <p:nvPr>
            <p:ph type="title"/>
          </p:nvPr>
        </p:nvSpPr>
        <p:spPr>
          <a:xfrm>
            <a:off x="446825" y="1122755"/>
            <a:ext cx="7570200" cy="5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“Great answer, great follow up. Covered all of my questions and was very personable.” - 5 Star Dermatology (Hair &amp; Nails) eConsult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g409e1488cd9_0_189"/>
          <p:cNvSpPr txBox="1"/>
          <p:nvPr>
            <p:ph idx="1" type="body"/>
          </p:nvPr>
        </p:nvSpPr>
        <p:spPr>
          <a:xfrm>
            <a:off x="446825" y="1960955"/>
            <a:ext cx="8708100" cy="24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279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“Thank you! The references were absolutely amazing and exactly what I was looking for. - 5 Star Urologic Oncology eConsult</a:t>
            </a:r>
            <a:endParaRPr/>
          </a:p>
          <a:p>
            <a:pPr indent="0" lvl="0" marL="12700" marR="279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12700" marR="1026794" rtl="0" algn="l">
              <a:lnSpc>
                <a:spcPct val="216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“Thank you. This was exactly what I needed.” - 5 star Cardiology (Arrhythmia) eConsult </a:t>
            </a:r>
            <a:endParaRPr/>
          </a:p>
          <a:p>
            <a:pPr indent="0" lvl="0" marL="12700" marR="1026794" rtl="0" algn="l">
              <a:lnSpc>
                <a:spcPct val="216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“Helpful feedback. Thanks!” - 5 Star General Hematology eConsult</a:t>
            </a:r>
            <a:endParaRPr/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"/>
              <a:t>“Prompt, excellent, concise, and clear response. Thank you very much” - 5 star Hem/Onc eConsult</a:t>
            </a:r>
            <a:endParaRPr/>
          </a:p>
          <a:p>
            <a:pPr indent="0" lvl="0" marL="0" marR="5640705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rPr lang="en" sz="1100"/>
              <a:t>- </a:t>
            </a:r>
            <a:r>
              <a:rPr lang="en" sz="1100"/>
              <a:t>Direct feedback from HealthWorks Providers</a:t>
            </a:r>
            <a:endParaRPr sz="1100"/>
          </a:p>
        </p:txBody>
      </p:sp>
      <p:sp>
        <p:nvSpPr>
          <p:cNvPr descr="$PPTXTitle" id="985" name="Google Shape;985;g409e1488cd9_0_189"/>
          <p:cNvSpPr txBox="1"/>
          <p:nvPr>
            <p:ph type="title"/>
          </p:nvPr>
        </p:nvSpPr>
        <p:spPr>
          <a:xfrm>
            <a:off x="1197421" y="327200"/>
            <a:ext cx="68196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7854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HealthWorks Provider Testimonials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fb5794d5ae_0_394"/>
          <p:cNvSpPr txBox="1"/>
          <p:nvPr>
            <p:ph type="ctrTitle"/>
          </p:nvPr>
        </p:nvSpPr>
        <p:spPr>
          <a:xfrm>
            <a:off x="1064100" y="208625"/>
            <a:ext cx="80799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Discussion</a:t>
            </a:r>
            <a:endParaRPr sz="2200"/>
          </a:p>
        </p:txBody>
      </p:sp>
      <p:sp>
        <p:nvSpPr>
          <p:cNvPr id="991" name="Google Shape;991;g3fb5794d5ae_0_394"/>
          <p:cNvSpPr txBox="1"/>
          <p:nvPr>
            <p:ph idx="1" type="body"/>
          </p:nvPr>
        </p:nvSpPr>
        <p:spPr>
          <a:xfrm>
            <a:off x="276750" y="988075"/>
            <a:ext cx="8744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How has eConsult been incorporated into HealthWorks’ referral process</a:t>
            </a:r>
            <a:r>
              <a:rPr lang="en"/>
              <a:t>?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What role does the clinical champion play in implementing eConsult?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What eConsult value and/or efficiency have you seen?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What clinic support is needed for ongoing eConsult sustainability?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What is needed from MCOs and the Commonwealth?</a:t>
            </a:r>
            <a:endParaRPr/>
          </a:p>
        </p:txBody>
      </p:sp>
      <p:sp>
        <p:nvSpPr>
          <p:cNvPr id="992" name="Google Shape;992;g3fb5794d5ae_0_3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3" name="Google Shape;993;g3fb5794d5ae_0_394"/>
          <p:cNvSpPr txBox="1"/>
          <p:nvPr/>
        </p:nvSpPr>
        <p:spPr>
          <a:xfrm>
            <a:off x="0" y="3246963"/>
            <a:ext cx="9144000" cy="148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lt1"/>
                </a:solidFill>
              </a:rPr>
              <a:t>                                                   </a:t>
            </a:r>
            <a:endParaRPr b="1" i="1" sz="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lt1"/>
                </a:solidFill>
              </a:rPr>
              <a:t>                                          </a:t>
            </a:r>
            <a:r>
              <a:rPr b="1" i="1" lang="en" sz="2100">
                <a:solidFill>
                  <a:schemeClr val="lt1"/>
                </a:solidFill>
              </a:rPr>
              <a:t>P</a:t>
            </a:r>
            <a:r>
              <a:rPr b="1" i="1" lang="en" sz="2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articipant Questions?</a:t>
            </a:r>
            <a:endParaRPr b="1" i="1" sz="2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faae074021_0_11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9" name="Google Shape;999;g3faae074021_0_1126"/>
          <p:cNvSpPr txBox="1"/>
          <p:nvPr/>
        </p:nvSpPr>
        <p:spPr>
          <a:xfrm>
            <a:off x="5421525" y="4057500"/>
            <a:ext cx="3316500" cy="35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</a:rPr>
              <a:t> </a:t>
            </a:r>
            <a:r>
              <a:rPr b="1" lang="en" sz="11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https://econsultworkgroup.com/virginia/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0" name="Google Shape;1000;g3faae074021_0_1126" title="Screenshot 2026-09-14 at 5.42.32 PM.png"/>
          <p:cNvPicPr preferRelativeResize="0"/>
          <p:nvPr/>
        </p:nvPicPr>
        <p:blipFill rotWithShape="1">
          <a:blip r:embed="rId4">
            <a:alphaModFix/>
          </a:blip>
          <a:srcRect b="28339" l="18647" r="18884" t="34269"/>
          <a:stretch/>
        </p:blipFill>
        <p:spPr>
          <a:xfrm>
            <a:off x="4115625" y="1893637"/>
            <a:ext cx="4872704" cy="189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g3faae074021_0_1126" title="Screenshot 2026-09-14 at 5.40.38 PM.png"/>
          <p:cNvPicPr preferRelativeResize="0"/>
          <p:nvPr/>
        </p:nvPicPr>
        <p:blipFill rotWithShape="1">
          <a:blip r:embed="rId5">
            <a:alphaModFix/>
          </a:blip>
          <a:srcRect b="24517" l="20442" r="20169" t="52317"/>
          <a:stretch/>
        </p:blipFill>
        <p:spPr>
          <a:xfrm>
            <a:off x="259725" y="3425975"/>
            <a:ext cx="5056425" cy="137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g3faae074021_0_1126" title="Screenshot 2026-09-14 at 5.47.45 PM.png"/>
          <p:cNvPicPr preferRelativeResize="0"/>
          <p:nvPr/>
        </p:nvPicPr>
        <p:blipFill rotWithShape="1">
          <a:blip r:embed="rId6">
            <a:alphaModFix/>
          </a:blip>
          <a:srcRect b="47322" l="21058" r="21058" t="32969"/>
          <a:stretch/>
        </p:blipFill>
        <p:spPr>
          <a:xfrm>
            <a:off x="4680965" y="721425"/>
            <a:ext cx="4088458" cy="905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g3faae074021_0_1126" title="Screenshot 2026-09-14 at 5.51.01 PM.png"/>
          <p:cNvPicPr preferRelativeResize="0"/>
          <p:nvPr/>
        </p:nvPicPr>
        <p:blipFill rotWithShape="1">
          <a:blip r:embed="rId7">
            <a:alphaModFix/>
          </a:blip>
          <a:srcRect b="26299" l="49509" r="18181" t="43589"/>
          <a:stretch/>
        </p:blipFill>
        <p:spPr>
          <a:xfrm>
            <a:off x="529575" y="1378475"/>
            <a:ext cx="3203927" cy="194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g3faae074021_0_1126"/>
          <p:cNvSpPr txBox="1"/>
          <p:nvPr>
            <p:ph type="ctrTitle"/>
          </p:nvPr>
        </p:nvSpPr>
        <p:spPr>
          <a:xfrm>
            <a:off x="941250" y="294449"/>
            <a:ext cx="8079900" cy="6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Consortium Resources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For Virginia Providers 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" name="Google Shape;1009;g3fb5794d5ae_0_41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4293" y="869744"/>
            <a:ext cx="2610600" cy="2610600"/>
          </a:xfrm>
          <a:prstGeom prst="ellipse">
            <a:avLst/>
          </a:prstGeom>
        </p:spPr>
      </p:pic>
      <p:sp>
        <p:nvSpPr>
          <p:cNvPr id="1010" name="Google Shape;1010;g3fb5794d5ae_0_415"/>
          <p:cNvSpPr txBox="1"/>
          <p:nvPr>
            <p:ph idx="1" type="subTitle"/>
          </p:nvPr>
        </p:nvSpPr>
        <p:spPr>
          <a:xfrm>
            <a:off x="670291" y="3392461"/>
            <a:ext cx="5448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14300" lvl="0" marL="1143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   </a:t>
            </a:r>
            <a:r>
              <a:rPr lang="en" sz="1900" u="sng">
                <a:solidFill>
                  <a:schemeClr val="hlink"/>
                </a:solidFill>
                <a:hlinkClick r:id="rId5"/>
              </a:rPr>
              <a:t>libby.sagara@bluepathhealth</a:t>
            </a:r>
            <a:r>
              <a:rPr lang="en" sz="1900" u="sng">
                <a:solidFill>
                  <a:schemeClr val="hlink"/>
                </a:solidFill>
                <a:hlinkClick r:id="rId6"/>
              </a:rPr>
              <a:t>.com</a:t>
            </a:r>
            <a:br>
              <a:rPr lang="en" sz="1900"/>
            </a:br>
            <a:r>
              <a:rPr lang="en" sz="1900"/>
              <a:t>econsultworkgroup.com/virginia</a:t>
            </a:r>
            <a:endParaRPr sz="1900"/>
          </a:p>
        </p:txBody>
      </p:sp>
      <p:sp>
        <p:nvSpPr>
          <p:cNvPr id="1011" name="Google Shape;1011;g3fb5794d5ae_0_415"/>
          <p:cNvSpPr txBox="1"/>
          <p:nvPr>
            <p:ph idx="2" type="subTitle"/>
          </p:nvPr>
        </p:nvSpPr>
        <p:spPr>
          <a:xfrm>
            <a:off x="766050" y="2022762"/>
            <a:ext cx="4669500" cy="15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68">
                <a:solidFill>
                  <a:schemeClr val="dk2"/>
                </a:solidFill>
              </a:rPr>
              <a:t>Getting Your Clinic Involved</a:t>
            </a:r>
            <a:endParaRPr sz="2568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4155"/>
              <a:buFont typeface="Arial"/>
              <a:buNone/>
            </a:pPr>
            <a:r>
              <a:rPr lang="en" sz="2016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Interested in participating in the </a:t>
            </a:r>
            <a:br>
              <a:rPr lang="en" sz="2016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016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Virginia eConsult Consortium?</a:t>
            </a:r>
            <a:endParaRPr sz="2784">
              <a:solidFill>
                <a:schemeClr val="dk2"/>
              </a:solidFill>
            </a:endParaRPr>
          </a:p>
        </p:txBody>
      </p:sp>
      <p:sp>
        <p:nvSpPr>
          <p:cNvPr id="1012" name="Google Shape;1012;g3fb5794d5ae_0_4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aae074021_0_749"/>
          <p:cNvSpPr txBox="1"/>
          <p:nvPr>
            <p:ph type="ctrTitle"/>
          </p:nvPr>
        </p:nvSpPr>
        <p:spPr>
          <a:xfrm>
            <a:off x="887175" y="290469"/>
            <a:ext cx="80799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</a:pPr>
            <a:r>
              <a:rPr lang="en" sz="1799"/>
              <a:t>References </a:t>
            </a:r>
            <a:endParaRPr sz="1799"/>
          </a:p>
        </p:txBody>
      </p:sp>
      <p:sp>
        <p:nvSpPr>
          <p:cNvPr id="1018" name="Google Shape;1018;g3faae074021_0_749"/>
          <p:cNvSpPr txBox="1"/>
          <p:nvPr>
            <p:ph idx="1" type="body"/>
          </p:nvPr>
        </p:nvSpPr>
        <p:spPr>
          <a:xfrm>
            <a:off x="532250" y="707022"/>
            <a:ext cx="8079900" cy="36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-292076" lvl="0" marL="457164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Anderson, D., Villagra, V., Coman, E. N., Zlateva, I., Hutchinson, A., Villagra, J., &amp; Olayiwola, J. N. (2018). A cost-effectiveness analysis of cardiology eConsults for Medicaid patients. </a:t>
            </a:r>
            <a:r>
              <a:rPr i="1" lang="en" sz="999">
                <a:solidFill>
                  <a:schemeClr val="dk1"/>
                </a:solidFill>
              </a:rPr>
              <a:t>The American Journal of Managed Care, 24</a:t>
            </a:r>
            <a:r>
              <a:rPr lang="en" sz="999">
                <a:solidFill>
                  <a:schemeClr val="dk1"/>
                </a:solidFill>
              </a:rPr>
              <a:t>(1), e9–e16. </a:t>
            </a:r>
            <a:r>
              <a:rPr lang="en" sz="999" u="sng">
                <a:solidFill>
                  <a:schemeClr val="hlink"/>
                </a:solidFill>
                <a:hlinkClick r:id="rId3"/>
              </a:rPr>
              <a:t>https://pubmed.ncbi.nlm.nih.gov/29350511</a:t>
            </a:r>
            <a:endParaRPr sz="999" u="sng">
              <a:solidFill>
                <a:schemeClr val="hlink"/>
              </a:solidFill>
            </a:endParaRPr>
          </a:p>
          <a:p>
            <a:pPr indent="-292076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Berk, S., Mancino, M., &amp; Pearson, C. (2024, August 15). Can eConsults reduce commercial health spending? Learnings from an Arkansas pilot study. </a:t>
            </a:r>
            <a:r>
              <a:rPr i="1" lang="en" sz="999">
                <a:solidFill>
                  <a:schemeClr val="dk1"/>
                </a:solidFill>
              </a:rPr>
              <a:t>Peterson-KFF Health System Tracker</a:t>
            </a:r>
            <a:r>
              <a:rPr lang="en" sz="999">
                <a:solidFill>
                  <a:schemeClr val="dk1"/>
                </a:solidFill>
              </a:rPr>
              <a:t>. </a:t>
            </a:r>
            <a:r>
              <a:rPr lang="en" sz="999" u="sng">
                <a:solidFill>
                  <a:schemeClr val="hlink"/>
                </a:solidFill>
                <a:hlinkClick r:id="rId4"/>
              </a:rPr>
              <a:t>https://www.healthsystemtracker.org/brief/can-econsults-reduce-commercial-health-spending-learnings-from-an-arkansas-pilot-study/</a:t>
            </a:r>
            <a:endParaRPr sz="999" u="sng">
              <a:solidFill>
                <a:schemeClr val="hlink"/>
              </a:solidFill>
            </a:endParaRPr>
          </a:p>
          <a:p>
            <a:pPr indent="-292076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Bifulco, L., Grzejszczak, L., Velez, I., Angelocci, T., &amp; Anderson, D. (2023). A qualitative investigation of uninsured patient and primary care provider perspectives on specialty care eConsults. </a:t>
            </a:r>
            <a:r>
              <a:rPr i="1" lang="en" sz="999">
                <a:solidFill>
                  <a:schemeClr val="dk1"/>
                </a:solidFill>
              </a:rPr>
              <a:t>BMC Health Services Research, 23</a:t>
            </a:r>
            <a:r>
              <a:rPr lang="en" sz="999">
                <a:solidFill>
                  <a:schemeClr val="dk1"/>
                </a:solidFill>
              </a:rPr>
              <a:t>, Article 1133. </a:t>
            </a:r>
            <a:r>
              <a:rPr lang="en" sz="999" u="sng">
                <a:solidFill>
                  <a:schemeClr val="hlink"/>
                </a:solidFill>
                <a:hlinkClick r:id="rId5"/>
              </a:rPr>
              <a:t>https://doi.org/10.1186/s12913-023-10086-6</a:t>
            </a:r>
            <a:endParaRPr sz="999" u="sng">
              <a:solidFill>
                <a:schemeClr val="hlink"/>
              </a:solidFill>
            </a:endParaRPr>
          </a:p>
          <a:p>
            <a:pPr indent="-292076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Bifulco, L., Guidotti, O., Velez, I., Grzejszczak, L., Angelocci, T., Okunade, L., &amp; Anderson, D. (2023). Impact of eConsults on clinical care in primary care: A cross-sectional analysis of primary care provider behavior. </a:t>
            </a:r>
            <a:r>
              <a:rPr i="1" lang="en" sz="999">
                <a:solidFill>
                  <a:schemeClr val="dk1"/>
                </a:solidFill>
              </a:rPr>
              <a:t>Journal of Primary Care &amp; Community Health, 14,</a:t>
            </a:r>
            <a:r>
              <a:rPr lang="en" sz="999">
                <a:solidFill>
                  <a:schemeClr val="dk1"/>
                </a:solidFill>
              </a:rPr>
              <a:t> Article 21501319231202201. </a:t>
            </a:r>
            <a:r>
              <a:rPr lang="en" sz="999" u="sng">
                <a:solidFill>
                  <a:schemeClr val="hlink"/>
                </a:solidFill>
                <a:hlinkClick r:id="rId6"/>
              </a:rPr>
              <a:t>https://doi.org/10.1177/21501319231202201</a:t>
            </a:r>
            <a:endParaRPr sz="999" u="sng">
              <a:solidFill>
                <a:schemeClr val="hlink"/>
              </a:solidFill>
            </a:endParaRPr>
          </a:p>
          <a:p>
            <a:pPr indent="-292076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Lee, M. S., Ray, K. N., Mehrotra, A., Giboney, P., Yee, H. F., Jr., &amp; Barnett, M. L. (2018). Primary care practitioners’ perceptions of electronic consult systems: A qualitative analysis. </a:t>
            </a:r>
            <a:r>
              <a:rPr i="1" lang="en" sz="999">
                <a:solidFill>
                  <a:schemeClr val="dk1"/>
                </a:solidFill>
              </a:rPr>
              <a:t>JAMA Internal Medicine, 178</a:t>
            </a:r>
            <a:r>
              <a:rPr lang="en" sz="999">
                <a:solidFill>
                  <a:schemeClr val="dk1"/>
                </a:solidFill>
              </a:rPr>
              <a:t>(6), 782–789. </a:t>
            </a:r>
            <a:r>
              <a:rPr lang="en" sz="999" u="sng">
                <a:solidFill>
                  <a:schemeClr val="hlink"/>
                </a:solidFill>
                <a:hlinkClick r:id="rId7"/>
              </a:rPr>
              <a:t>https://doi.org/10.1001/jamainternmed.2018.073</a:t>
            </a:r>
            <a:r>
              <a:rPr lang="en" sz="999">
                <a:solidFill>
                  <a:schemeClr val="dk1"/>
                </a:solidFill>
              </a:rPr>
              <a:t> </a:t>
            </a:r>
            <a:endParaRPr sz="999">
              <a:solidFill>
                <a:schemeClr val="dk1"/>
              </a:solidFill>
            </a:endParaRPr>
          </a:p>
          <a:p>
            <a:pPr indent="-285727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Char char="●"/>
            </a:pPr>
            <a:r>
              <a:rPr lang="en" sz="999">
                <a:solidFill>
                  <a:schemeClr val="dk1"/>
                </a:solidFill>
              </a:rPr>
              <a:t>Tuot, D. S., Liddy, C., Vimalananda, V. G., Pecina, J., Murphy, E. J., Keely, E., Simon, S. R., North, F., Orlander, J. D., &amp; Chen, A. H. (2018). Evaluating diverse electronic consultation programs with a common framework. </a:t>
            </a:r>
            <a:r>
              <a:rPr i="1" lang="en" sz="999">
                <a:solidFill>
                  <a:schemeClr val="dk1"/>
                </a:solidFill>
              </a:rPr>
              <a:t>BMC Health Services Research, 18</a:t>
            </a:r>
            <a:r>
              <a:rPr lang="en" sz="999">
                <a:solidFill>
                  <a:schemeClr val="dk1"/>
                </a:solidFill>
              </a:rPr>
              <a:t>, Article 814. </a:t>
            </a:r>
            <a:r>
              <a:rPr lang="en" sz="999" u="sng">
                <a:solidFill>
                  <a:schemeClr val="hlink"/>
                </a:solidFill>
                <a:hlinkClick r:id="rId8"/>
              </a:rPr>
              <a:t>https://doi.org/10.1186/s12913-018-3626-</a:t>
            </a:r>
            <a:r>
              <a:rPr lang="en" sz="999">
                <a:solidFill>
                  <a:schemeClr val="dk1"/>
                </a:solidFill>
              </a:rPr>
              <a:t> </a:t>
            </a:r>
            <a:endParaRPr sz="900">
              <a:solidFill>
                <a:schemeClr val="dk1"/>
              </a:solidFill>
            </a:endParaRPr>
          </a:p>
          <a:p>
            <a:pPr indent="-292076" lvl="0" marL="45716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"/>
              <a:buChar char="●"/>
            </a:pPr>
            <a:r>
              <a:rPr lang="en" sz="999">
                <a:solidFill>
                  <a:schemeClr val="dk1"/>
                </a:solidFill>
              </a:rPr>
              <a:t>Vimalananda, V. G., Gupte, G., Seraj, S. M., Orlander, J., Berlowitz, D., Fincke, B. G., &amp; Simon, S. R. (2015). Electronic consultations (e-consults) to improve access to specialty care: A systematic review and narrative synthesis. </a:t>
            </a:r>
            <a:r>
              <a:rPr i="1" lang="en" sz="999">
                <a:solidFill>
                  <a:schemeClr val="dk1"/>
                </a:solidFill>
              </a:rPr>
              <a:t>Journal of Telemedicine and Telecare, 21</a:t>
            </a:r>
            <a:r>
              <a:rPr lang="en" sz="999">
                <a:solidFill>
                  <a:schemeClr val="dk1"/>
                </a:solidFill>
              </a:rPr>
              <a:t>(6), 323–330. </a:t>
            </a:r>
            <a:r>
              <a:rPr lang="en" sz="999" u="sng">
                <a:solidFill>
                  <a:schemeClr val="hlink"/>
                </a:solidFill>
                <a:hlinkClick r:id="rId9"/>
              </a:rPr>
              <a:t>https://doi.org/10.1177/1357633X15582108</a:t>
            </a:r>
            <a:endParaRPr sz="999" u="sng">
              <a:solidFill>
                <a:schemeClr val="hlink"/>
              </a:solidFill>
            </a:endParaRPr>
          </a:p>
          <a:p>
            <a:pPr indent="0" lvl="0" marL="91433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75"/>
              <a:buNone/>
            </a:pPr>
            <a:r>
              <a:t/>
            </a:r>
            <a:endParaRPr sz="1099">
              <a:solidFill>
                <a:schemeClr val="dk1"/>
              </a:solidFill>
            </a:endParaRPr>
          </a:p>
        </p:txBody>
      </p:sp>
      <p:sp>
        <p:nvSpPr>
          <p:cNvPr id="1019" name="Google Shape;1019;g3faae074021_0_749"/>
          <p:cNvSpPr txBox="1"/>
          <p:nvPr>
            <p:ph idx="12" type="sldNum"/>
          </p:nvPr>
        </p:nvSpPr>
        <p:spPr>
          <a:xfrm>
            <a:off x="8472458" y="466267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25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4C5C60"/>
      </a:dk2>
      <a:lt2>
        <a:srgbClr val="F4F4F4"/>
      </a:lt2>
      <a:accent1>
        <a:srgbClr val="00B1B5"/>
      </a:accent1>
      <a:accent2>
        <a:srgbClr val="73C6CF"/>
      </a:accent2>
      <a:accent3>
        <a:srgbClr val="00B1B5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4C5C60"/>
      </a:dk2>
      <a:lt2>
        <a:srgbClr val="F4F4F4"/>
      </a:lt2>
      <a:accent1>
        <a:srgbClr val="00B1B5"/>
      </a:accent1>
      <a:accent2>
        <a:srgbClr val="73C6CF"/>
      </a:accent2>
      <a:accent3>
        <a:srgbClr val="00B1B5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Libby Sagara</dc:creator>
</cp:coreProperties>
</file>