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6858000" cy="9144000"/>
  <p:embeddedFontLst>
    <p:embeddedFont>
      <p:font typeface="Boriboon Bold" panose="020B0604020202020204" charset="-34"/>
      <p:regular r:id="rId28"/>
    </p:embeddedFont>
    <p:embeddedFont>
      <p:font typeface="Canva Sans" panose="020B0604020202020204" charset="0"/>
      <p:regular r:id="rId29"/>
    </p:embeddedFont>
    <p:embeddedFont>
      <p:font typeface="Canva Sans Bold" panose="020B0604020202020204" charset="0"/>
      <p:regular r:id="rId30"/>
    </p:embeddedFont>
    <p:embeddedFont>
      <p:font typeface="Garet Bold" panose="020B0604020202020204" charset="0"/>
      <p:regular r:id="rId31"/>
    </p:embeddedFont>
    <p:embeddedFont>
      <p:font typeface="Gotham" panose="020B0604020202020204" charset="0"/>
      <p:regular r:id="rId32"/>
    </p:embeddedFont>
    <p:embeddedFont>
      <p:font typeface="Gotham Bold" panose="020B0604020202020204" charset="0"/>
      <p:regular r:id="rId33"/>
    </p:embeddedFont>
    <p:embeddedFont>
      <p:font typeface="Gotham Heavy" panose="020B0604020202020204" charset="0"/>
      <p:regular r:id="rId34"/>
    </p:embeddedFont>
    <p:embeddedFont>
      <p:font typeface="Handelson Three" panose="020B0604020202020204" charset="0"/>
      <p:regular r:id="rId35"/>
    </p:embeddedFont>
    <p:embeddedFont>
      <p:font typeface="Open Sans" panose="020B0606030504020204" pitchFamily="34" charset="0"/>
      <p:regular r:id="rId36"/>
    </p:embeddedFont>
    <p:embeddedFont>
      <p:font typeface="Open Sans Bold" panose="020B0806030504020204" charset="0"/>
      <p:regular r:id="rId37"/>
    </p:embeddedFont>
    <p:embeddedFont>
      <p:font typeface="Open Sans Italics" panose="020B0604020202020204" charset="0"/>
      <p:regular r:id="rId38"/>
    </p:embeddedFont>
    <p:embeddedFont>
      <p:font typeface="TT Chocolates"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00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 Introduce ourselves and background</a:t>
            </a:r>
          </a:p>
          <a:p>
            <a:r>
              <a:rPr lang="en-US"/>
              <a:t>Introduce EIV - brief history of start at HV Consortium, evolution to HV Alliance, and now non-profit partnering with the Commonwealth to ensure equitable access to HV for families across 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CB Jordan’s Journey: Jordan and her partner, Chris, are first‑time parents in Virginia who learn about home visiting during Jordan’s second trimester. She enrolls in the program and builds a supportive relationship with her home visitor, who walks alongside their family through pregnancy, birth, early parenting, and the transition to toddlerhood. Their journey highlights the wraparound support home visiting provides at each developmental stage.​</a:t>
            </a:r>
          </a:p>
          <a:p>
            <a:endParaRPr lang="en-US"/>
          </a:p>
          <a:p>
            <a:r>
              <a:rPr lang="en-US"/>
              <a:t>​</a:t>
            </a:r>
          </a:p>
          <a:p>
            <a:endParaRPr lang="en-US"/>
          </a:p>
          <a:p>
            <a:r>
              <a:rPr lang="en-US"/>
              <a:t>1. Prenatal Connection (22–24 weeks pregnant)​</a:t>
            </a:r>
          </a:p>
          <a:p>
            <a:endParaRPr lang="en-US"/>
          </a:p>
          <a:p>
            <a:r>
              <a:rPr lang="en-US"/>
              <a:t>During a routine OB appointment, Jordan learns about free home visiting services and discusses it with her partner, Chris. After completing the intake and being found eligible, she meets her home visitor at 24 weeks to begin planning for the baby.​</a:t>
            </a:r>
          </a:p>
          <a:p>
            <a:endParaRPr lang="en-US"/>
          </a:p>
          <a:p>
            <a:r>
              <a:rPr lang="en-US"/>
              <a:t>2. Prenatal Support Visits (2×/month)​</a:t>
            </a:r>
          </a:p>
          <a:p>
            <a:endParaRPr lang="en-US"/>
          </a:p>
          <a:p>
            <a:r>
              <a:rPr lang="en-US"/>
              <a:t>Throughout her prenatal visits, the home visitor helps Jordan learn bonding strategies, understand newborn basics, and prepare a safe sleep space. She also connects the family with a free car seat and crib through the local health department. Chris joins when he can, learning ways he can support Jordan and the baby in these early stages.​</a:t>
            </a:r>
          </a:p>
          <a:p>
            <a:endParaRPr lang="en-US"/>
          </a:p>
          <a:p>
            <a:r>
              <a:rPr lang="en-US"/>
              <a:t>3. Birth &amp; Immediate Postpartum Support​</a:t>
            </a:r>
          </a:p>
          <a:p>
            <a:endParaRPr lang="en-US"/>
          </a:p>
          <a:p>
            <a:r>
              <a:rPr lang="en-US"/>
              <a:t>After Jordan and baby Miles return home, the home visitor is one of the first supportive faces to visit, especially meaningful since the couple doesn’t have nearby family. She helps Jordan process the birth, understand newborn cues, and get grounded in early feeding and soothing routines. Chris is present for the first visit, but soon returns to work.​</a:t>
            </a:r>
          </a:p>
          <a:p>
            <a:endParaRPr lang="en-US"/>
          </a:p>
          <a:p>
            <a:r>
              <a:rPr lang="en-US"/>
              <a:t>4. Breastfeeding Challenges &amp; Lactation Support​</a:t>
            </a:r>
          </a:p>
          <a:p>
            <a:endParaRPr lang="en-US"/>
          </a:p>
          <a:p>
            <a:r>
              <a:rPr lang="en-US"/>
              <a:t>When Jordan struggles with latch and pain during feedings, the home visitor connects her with the program’s lactation consultant. With gentle coaching and new techniques, Jordan begins to feel more confident and comfortable, and Chris supports by helping with bottles, burping, and household tasks.​</a:t>
            </a:r>
          </a:p>
          <a:p>
            <a:endParaRPr lang="en-US"/>
          </a:p>
          <a:p>
            <a:r>
              <a:rPr lang="en-US"/>
              <a:t>5. Postpartum Mental Health (6–8 weeks postpartum)​</a:t>
            </a:r>
          </a:p>
          <a:p>
            <a:endParaRPr lang="en-US"/>
          </a:p>
          <a:p>
            <a:r>
              <a:rPr lang="en-US"/>
              <a:t>After Chris returns to work, the home visitor notices Jordan showing signs of increased anxiety and emotional strain during visits. Screening with the EPDS and GAD‑7 confirms postpartum anxiety, and the home visitor helps her connect with a behavioral health provider and plan for ongoing support.​</a:t>
            </a:r>
          </a:p>
          <a:p>
            <a:endParaRPr lang="en-US"/>
          </a:p>
          <a:p>
            <a:r>
              <a:rPr lang="en-US"/>
              <a:t>6. Support for Bonding, Play &amp; Early Learning (0–6 months)​</a:t>
            </a:r>
          </a:p>
          <a:p>
            <a:endParaRPr lang="en-US"/>
          </a:p>
          <a:p>
            <a:r>
              <a:rPr lang="en-US"/>
              <a:t>Jordan worries about tummy time because Miles cries whenever he’s on his belly. The home visitor reassures her and demonstrates manageable alternatives, like tummy time on her chest or using a mirror and toys, which help Jordan build confidence and see small successes.​</a:t>
            </a:r>
          </a:p>
          <a:p>
            <a:endParaRPr lang="en-US"/>
          </a:p>
          <a:p>
            <a:r>
              <a:rPr lang="en-US"/>
              <a:t>7. Developmental Milestone Questions (6–12 months)​</a:t>
            </a:r>
          </a:p>
          <a:p>
            <a:endParaRPr lang="en-US"/>
          </a:p>
          <a:p>
            <a:r>
              <a:rPr lang="en-US"/>
              <a:t>When Jordan notices other babies waving and clapping, she wonders if Miles is falling behind. The home visitor reviews milestone ranges, uses the ASQ to check his development, and introduces the “Learn the Signs. Act Early.” app, reassuring Jordan that Miles is developing within expected limits and empowering her to continue to track Mile’s milestones.​</a:t>
            </a:r>
          </a:p>
          <a:p>
            <a:endParaRPr lang="en-US"/>
          </a:p>
          <a:p>
            <a:r>
              <a:rPr lang="en-US"/>
              <a:t>8. Career Planning &amp; Childcare Navigation (around 12 months)​</a:t>
            </a:r>
          </a:p>
          <a:p>
            <a:endParaRPr lang="en-US"/>
          </a:p>
          <a:p>
            <a:r>
              <a:rPr lang="en-US"/>
              <a:t>As Miles approaches his first birthday, Jordan feels ready to return to work. Her home visitor helps her set job‑search goals and explore childcare options that accept subsidies. Jordan secures a medical assistant position, Miles begins attending childcare, and the home visitor shifts visits to once a month.​</a:t>
            </a:r>
          </a:p>
          <a:p>
            <a:endParaRPr lang="en-US"/>
          </a:p>
          <a:p>
            <a:r>
              <a:rPr lang="en-US"/>
              <a:t>9. Toddler Development Screening &amp; Referral (18 months)​</a:t>
            </a:r>
          </a:p>
          <a:p>
            <a:endParaRPr lang="en-US"/>
          </a:p>
          <a:p>
            <a:r>
              <a:rPr lang="en-US"/>
              <a:t>During a routine ASQ screening at 18 months, the home visitor notices possible signs of a language delay and discusses them with Jordan, looping Chris in when he’s available. She supports the referral to Virginia Early Intervention, where Miles qualifies for services and begins speech therapy at his childcare center.​</a:t>
            </a:r>
          </a:p>
          <a:p>
            <a:endParaRPr lang="en-US"/>
          </a:p>
          <a:p>
            <a:r>
              <a:rPr lang="en-US"/>
              <a:t>10. Transition Planning &amp; Graduation (24–30 months)​</a:t>
            </a:r>
          </a:p>
          <a:p>
            <a:endParaRPr lang="en-US"/>
          </a:p>
          <a:p>
            <a:r>
              <a:rPr lang="en-US"/>
              <a:t>As Miles nears age two, the home visitor helps Jordan and Chris apply for Head Start and reflect on their family’s progress. With steadier routines, stronger parenting confidence, and Jordan’s continued success at work, the family celebrates their growth. They happily graduate from home visiting as Miles transitions into Head Start.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CB VA Home Visiting Reach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 - transition slides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CB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18" Type="http://schemas.openxmlformats.org/officeDocument/2006/relationships/image" Target="../media/image28.svg"/><Relationship Id="rId26" Type="http://schemas.openxmlformats.org/officeDocument/2006/relationships/image" Target="../media/image36.svg"/><Relationship Id="rId3" Type="http://schemas.openxmlformats.org/officeDocument/2006/relationships/image" Target="../media/image13.svg"/><Relationship Id="rId21" Type="http://schemas.openxmlformats.org/officeDocument/2006/relationships/image" Target="../media/image31.png"/><Relationship Id="rId7" Type="http://schemas.openxmlformats.org/officeDocument/2006/relationships/image" Target="../media/image17.svg"/><Relationship Id="rId12" Type="http://schemas.openxmlformats.org/officeDocument/2006/relationships/image" Target="../media/image22.svg"/><Relationship Id="rId17" Type="http://schemas.openxmlformats.org/officeDocument/2006/relationships/image" Target="../media/image27.svg"/><Relationship Id="rId25" Type="http://schemas.openxmlformats.org/officeDocument/2006/relationships/image" Target="../media/image35.svg"/><Relationship Id="rId2" Type="http://schemas.openxmlformats.org/officeDocument/2006/relationships/notesSlide" Target="../notesSlides/notesSlide5.xml"/><Relationship Id="rId16" Type="http://schemas.openxmlformats.org/officeDocument/2006/relationships/image" Target="../media/image26.svg"/><Relationship Id="rId20"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svg"/><Relationship Id="rId24" Type="http://schemas.openxmlformats.org/officeDocument/2006/relationships/image" Target="../media/image34.svg"/><Relationship Id="rId5" Type="http://schemas.openxmlformats.org/officeDocument/2006/relationships/image" Target="../media/image15.svg"/><Relationship Id="rId15" Type="http://schemas.openxmlformats.org/officeDocument/2006/relationships/image" Target="../media/image25.svg"/><Relationship Id="rId23" Type="http://schemas.openxmlformats.org/officeDocument/2006/relationships/image" Target="../media/image33.svg"/><Relationship Id="rId10" Type="http://schemas.openxmlformats.org/officeDocument/2006/relationships/image" Target="../media/image20.png"/><Relationship Id="rId19" Type="http://schemas.openxmlformats.org/officeDocument/2006/relationships/image" Target="../media/image29.svg"/><Relationship Id="rId4" Type="http://schemas.openxmlformats.org/officeDocument/2006/relationships/image" Target="../media/image14.svg"/><Relationship Id="rId9" Type="http://schemas.openxmlformats.org/officeDocument/2006/relationships/image" Target="../media/image19.svg"/><Relationship Id="rId14" Type="http://schemas.openxmlformats.org/officeDocument/2006/relationships/image" Target="../media/image24.svg"/><Relationship Id="rId22" Type="http://schemas.openxmlformats.org/officeDocument/2006/relationships/image" Target="../media/image32.svg"/></Relationships>
</file>

<file path=ppt/slides/_rels/slide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svg"/><Relationship Id="rId4" Type="http://schemas.openxmlformats.org/officeDocument/2006/relationships/image" Target="../media/image38.jpe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jpe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2.svg"/></Relationships>
</file>

<file path=ppt/slides/_rels/slide10.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sv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png"/><Relationship Id="rId9" Type="http://schemas.openxmlformats.org/officeDocument/2006/relationships/image" Target="../media/image60.jpeg"/></Relationships>
</file>

<file path=ppt/slides/_rels/slide1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7.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jpeg"/></Relationships>
</file>

<file path=ppt/slides/_rels/slide15.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jpeg"/><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1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3.png"/></Relationships>
</file>

<file path=ppt/slides/_rels/slide2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2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png"/><Relationship Id="rId12" Type="http://schemas.openxmlformats.org/officeDocument/2006/relationships/image" Target="../media/image97.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90.png"/><Relationship Id="rId10" Type="http://schemas.openxmlformats.org/officeDocument/2006/relationships/image" Target="../media/image95.svg"/><Relationship Id="rId4" Type="http://schemas.openxmlformats.org/officeDocument/2006/relationships/image" Target="../media/image89.png"/><Relationship Id="rId9" Type="http://schemas.openxmlformats.org/officeDocument/2006/relationships/image" Target="../media/image94.png"/></Relationships>
</file>

<file path=ppt/slides/_rels/slide2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jpeg"/><Relationship Id="rId4" Type="http://schemas.openxmlformats.org/officeDocument/2006/relationships/image" Target="../media/image99.png"/></Relationships>
</file>

<file path=ppt/slides/_rels/slide23.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2.jpeg"/><Relationship Id="rId7" Type="http://schemas.openxmlformats.org/officeDocument/2006/relationships/image" Target="../media/image10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s://www.cdr.org/motherhood/" TargetMode="External"/><Relationship Id="rId4" Type="http://schemas.openxmlformats.org/officeDocument/2006/relationships/hyperlink" Target="https://earlyimpactva.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5.png"/></Relationships>
</file>

<file path=ppt/slides/_rels/slide2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15251" y="-3672467"/>
            <a:ext cx="5671095" cy="5671095"/>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0" y="7975727"/>
            <a:ext cx="5671095" cy="567109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8" name="Group 8"/>
          <p:cNvGrpSpPr/>
          <p:nvPr/>
        </p:nvGrpSpPr>
        <p:grpSpPr>
          <a:xfrm>
            <a:off x="9927510" y="5310060"/>
            <a:ext cx="10301913" cy="10301913"/>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p:spPr>
          <p:txBody>
            <a:bodyPr/>
            <a:lstStyle/>
            <a:p>
              <a:endParaRPr lang="en-US"/>
            </a:p>
          </p:txBody>
        </p:sp>
        <p:sp>
          <p:nvSpPr>
            <p:cNvPr id="10" name="TextBox 10"/>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1" name="Group 11"/>
          <p:cNvGrpSpPr/>
          <p:nvPr/>
        </p:nvGrpSpPr>
        <p:grpSpPr>
          <a:xfrm>
            <a:off x="-1371677" y="-1258765"/>
            <a:ext cx="2743354" cy="2743354"/>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p:spPr>
          <p:txBody>
            <a:bodyPr/>
            <a:lstStyle/>
            <a:p>
              <a:endParaRPr lang="en-US"/>
            </a:p>
          </p:txBody>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
        <p:nvSpPr>
          <p:cNvPr id="14" name="Freeform 14"/>
          <p:cNvSpPr/>
          <p:nvPr/>
        </p:nvSpPr>
        <p:spPr>
          <a:xfrm>
            <a:off x="8489848" y="3421695"/>
            <a:ext cx="10304397" cy="6865305"/>
          </a:xfrm>
          <a:custGeom>
            <a:avLst/>
            <a:gdLst/>
            <a:ahLst/>
            <a:cxnLst/>
            <a:rect l="l" t="t" r="r" b="b"/>
            <a:pathLst>
              <a:path w="10304397" h="6865305">
                <a:moveTo>
                  <a:pt x="0" y="0"/>
                </a:moveTo>
                <a:lnTo>
                  <a:pt x="10304398" y="0"/>
                </a:lnTo>
                <a:lnTo>
                  <a:pt x="10304398" y="6865305"/>
                </a:lnTo>
                <a:lnTo>
                  <a:pt x="0" y="6865305"/>
                </a:lnTo>
                <a:lnTo>
                  <a:pt x="0" y="0"/>
                </a:lnTo>
                <a:close/>
              </a:path>
            </a:pathLst>
          </a:custGeom>
          <a:blipFill>
            <a:blip r:embed="rId3"/>
            <a:stretch>
              <a:fillRect/>
            </a:stretch>
          </a:blipFill>
        </p:spPr>
        <p:txBody>
          <a:bodyPr/>
          <a:lstStyle/>
          <a:p>
            <a:endParaRPr lang="en-US"/>
          </a:p>
        </p:txBody>
      </p:sp>
      <p:sp>
        <p:nvSpPr>
          <p:cNvPr id="15" name="Freeform 15"/>
          <p:cNvSpPr/>
          <p:nvPr/>
        </p:nvSpPr>
        <p:spPr>
          <a:xfrm>
            <a:off x="521278" y="4584132"/>
            <a:ext cx="4933326" cy="1284720"/>
          </a:xfrm>
          <a:custGeom>
            <a:avLst/>
            <a:gdLst/>
            <a:ahLst/>
            <a:cxnLst/>
            <a:rect l="l" t="t" r="r" b="b"/>
            <a:pathLst>
              <a:path w="4933326" h="1284720">
                <a:moveTo>
                  <a:pt x="0" y="0"/>
                </a:moveTo>
                <a:lnTo>
                  <a:pt x="4933327" y="0"/>
                </a:lnTo>
                <a:lnTo>
                  <a:pt x="4933327" y="1284720"/>
                </a:lnTo>
                <a:lnTo>
                  <a:pt x="0" y="1284720"/>
                </a:lnTo>
                <a:lnTo>
                  <a:pt x="0" y="0"/>
                </a:lnTo>
                <a:close/>
              </a:path>
            </a:pathLst>
          </a:custGeom>
          <a:blipFill>
            <a:blip r:embed="rId4"/>
            <a:stretch>
              <a:fillRect/>
            </a:stretch>
          </a:blipFill>
        </p:spPr>
        <p:txBody>
          <a:bodyPr/>
          <a:lstStyle/>
          <a:p>
            <a:endParaRPr lang="en-US"/>
          </a:p>
        </p:txBody>
      </p:sp>
      <p:sp>
        <p:nvSpPr>
          <p:cNvPr id="16" name="Freeform 16"/>
          <p:cNvSpPr/>
          <p:nvPr/>
        </p:nvSpPr>
        <p:spPr>
          <a:xfrm>
            <a:off x="648753" y="6086230"/>
            <a:ext cx="4635438" cy="1248003"/>
          </a:xfrm>
          <a:custGeom>
            <a:avLst/>
            <a:gdLst/>
            <a:ahLst/>
            <a:cxnLst/>
            <a:rect l="l" t="t" r="r" b="b"/>
            <a:pathLst>
              <a:path w="4635438" h="1248003">
                <a:moveTo>
                  <a:pt x="0" y="0"/>
                </a:moveTo>
                <a:lnTo>
                  <a:pt x="4635438" y="0"/>
                </a:lnTo>
                <a:lnTo>
                  <a:pt x="4635438" y="1248003"/>
                </a:lnTo>
                <a:lnTo>
                  <a:pt x="0" y="1248003"/>
                </a:lnTo>
                <a:lnTo>
                  <a:pt x="0" y="0"/>
                </a:lnTo>
                <a:close/>
              </a:path>
            </a:pathLst>
          </a:custGeom>
          <a:blipFill>
            <a:blip r:embed="rId5"/>
            <a:stretch>
              <a:fillRect/>
            </a:stretch>
          </a:blipFill>
        </p:spPr>
        <p:txBody>
          <a:bodyPr/>
          <a:lstStyle/>
          <a:p>
            <a:endParaRPr lang="en-US"/>
          </a:p>
        </p:txBody>
      </p:sp>
      <p:sp>
        <p:nvSpPr>
          <p:cNvPr id="17" name="TextBox 17"/>
          <p:cNvSpPr txBox="1"/>
          <p:nvPr/>
        </p:nvSpPr>
        <p:spPr>
          <a:xfrm>
            <a:off x="1028700" y="1312738"/>
            <a:ext cx="15796119" cy="2833244"/>
          </a:xfrm>
          <a:prstGeom prst="rect">
            <a:avLst/>
          </a:prstGeom>
        </p:spPr>
        <p:txBody>
          <a:bodyPr lIns="0" tIns="0" rIns="0" bIns="0" rtlCol="0" anchor="t">
            <a:spAutoFit/>
          </a:bodyPr>
          <a:lstStyle/>
          <a:p>
            <a:pPr algn="ctr">
              <a:lnSpc>
                <a:spcPts val="5546"/>
              </a:lnSpc>
            </a:pPr>
            <a:r>
              <a:rPr lang="en-US" sz="5900" b="1">
                <a:solidFill>
                  <a:srgbClr val="2E2E2E"/>
                </a:solidFill>
                <a:latin typeface="Gotham Bold"/>
                <a:ea typeface="Gotham Bold"/>
                <a:cs typeface="Gotham Bold"/>
                <a:sym typeface="Gotham Bold"/>
              </a:rPr>
              <a:t>Beyond the Clinic Walls: </a:t>
            </a:r>
          </a:p>
          <a:p>
            <a:pPr algn="ctr">
              <a:lnSpc>
                <a:spcPts val="5546"/>
              </a:lnSpc>
            </a:pPr>
            <a:r>
              <a:rPr lang="en-US" sz="5900">
                <a:solidFill>
                  <a:srgbClr val="2E2E2E"/>
                </a:solidFill>
                <a:latin typeface="Gotham"/>
                <a:ea typeface="Gotham"/>
                <a:cs typeface="Gotham"/>
                <a:sym typeface="Gotham"/>
              </a:rPr>
              <a:t>How Home Visiting &amp; Community Partnerships Support Maternal Health &amp; </a:t>
            </a:r>
          </a:p>
          <a:p>
            <a:pPr algn="ctr">
              <a:lnSpc>
                <a:spcPts val="5546"/>
              </a:lnSpc>
            </a:pPr>
            <a:r>
              <a:rPr lang="en-US" sz="5900">
                <a:solidFill>
                  <a:srgbClr val="2E2E2E"/>
                </a:solidFill>
                <a:latin typeface="Gotham"/>
                <a:ea typeface="Gotham"/>
                <a:cs typeface="Gotham"/>
                <a:sym typeface="Gotham"/>
              </a:rPr>
              <a:t>Family Well-Being</a:t>
            </a:r>
          </a:p>
        </p:txBody>
      </p:sp>
      <p:sp>
        <p:nvSpPr>
          <p:cNvPr id="18" name="TextBox 18"/>
          <p:cNvSpPr txBox="1"/>
          <p:nvPr/>
        </p:nvSpPr>
        <p:spPr>
          <a:xfrm>
            <a:off x="5454605" y="4641282"/>
            <a:ext cx="6070488" cy="453147"/>
          </a:xfrm>
          <a:prstGeom prst="rect">
            <a:avLst/>
          </a:prstGeom>
        </p:spPr>
        <p:txBody>
          <a:bodyPr lIns="0" tIns="0" rIns="0" bIns="0" rtlCol="0" anchor="t">
            <a:spAutoFit/>
          </a:bodyPr>
          <a:lstStyle/>
          <a:p>
            <a:pPr marL="0" lvl="0" indent="0" algn="l">
              <a:lnSpc>
                <a:spcPts val="3433"/>
              </a:lnSpc>
            </a:pPr>
            <a:r>
              <a:rPr lang="en-US" sz="3399" b="1">
                <a:solidFill>
                  <a:srgbClr val="352E3A"/>
                </a:solidFill>
                <a:latin typeface="Gotham Bold"/>
                <a:ea typeface="Gotham Bold"/>
                <a:cs typeface="Gotham Bold"/>
                <a:sym typeface="Gotham Bold"/>
              </a:rPr>
              <a:t>Jamara Knight</a:t>
            </a:r>
          </a:p>
        </p:txBody>
      </p:sp>
      <p:sp>
        <p:nvSpPr>
          <p:cNvPr id="19" name="TextBox 19"/>
          <p:cNvSpPr txBox="1"/>
          <p:nvPr/>
        </p:nvSpPr>
        <p:spPr>
          <a:xfrm>
            <a:off x="5454605" y="5218257"/>
            <a:ext cx="6070488" cy="453147"/>
          </a:xfrm>
          <a:prstGeom prst="rect">
            <a:avLst/>
          </a:prstGeom>
        </p:spPr>
        <p:txBody>
          <a:bodyPr lIns="0" tIns="0" rIns="0" bIns="0" rtlCol="0" anchor="t">
            <a:spAutoFit/>
          </a:bodyPr>
          <a:lstStyle/>
          <a:p>
            <a:pPr marL="0" lvl="0" indent="0" algn="l">
              <a:lnSpc>
                <a:spcPts val="3433"/>
              </a:lnSpc>
            </a:pPr>
            <a:r>
              <a:rPr lang="en-US" sz="3399" b="1">
                <a:solidFill>
                  <a:srgbClr val="352E3A"/>
                </a:solidFill>
                <a:latin typeface="Gotham Bold"/>
                <a:ea typeface="Gotham Bold"/>
                <a:cs typeface="Gotham Bold"/>
                <a:sym typeface="Gotham Bold"/>
              </a:rPr>
              <a:t>Caitlyn Berry</a:t>
            </a:r>
          </a:p>
        </p:txBody>
      </p:sp>
      <p:sp>
        <p:nvSpPr>
          <p:cNvPr id="20" name="TextBox 20"/>
          <p:cNvSpPr txBox="1"/>
          <p:nvPr/>
        </p:nvSpPr>
        <p:spPr>
          <a:xfrm>
            <a:off x="5454605" y="6880716"/>
            <a:ext cx="5535541" cy="453517"/>
          </a:xfrm>
          <a:prstGeom prst="rect">
            <a:avLst/>
          </a:prstGeom>
        </p:spPr>
        <p:txBody>
          <a:bodyPr lIns="0" tIns="0" rIns="0" bIns="0" rtlCol="0" anchor="t">
            <a:spAutoFit/>
          </a:bodyPr>
          <a:lstStyle/>
          <a:p>
            <a:pPr marL="0" lvl="0" indent="0" algn="l">
              <a:lnSpc>
                <a:spcPts val="3433"/>
              </a:lnSpc>
            </a:pPr>
            <a:r>
              <a:rPr lang="en-US" sz="3399" b="1">
                <a:solidFill>
                  <a:srgbClr val="352E3A"/>
                </a:solidFill>
                <a:latin typeface="Gotham Bold"/>
                <a:ea typeface="Gotham Bold"/>
                <a:cs typeface="Gotham Bold"/>
                <a:sym typeface="Gotham Bold"/>
              </a:rPr>
              <a:t>Kara Trahant</a:t>
            </a:r>
          </a:p>
        </p:txBody>
      </p:sp>
      <p:sp>
        <p:nvSpPr>
          <p:cNvPr id="21" name="TextBox 21"/>
          <p:cNvSpPr txBox="1"/>
          <p:nvPr/>
        </p:nvSpPr>
        <p:spPr>
          <a:xfrm>
            <a:off x="5454605" y="6370049"/>
            <a:ext cx="5535541" cy="453517"/>
          </a:xfrm>
          <a:prstGeom prst="rect">
            <a:avLst/>
          </a:prstGeom>
        </p:spPr>
        <p:txBody>
          <a:bodyPr lIns="0" tIns="0" rIns="0" bIns="0" rtlCol="0" anchor="t">
            <a:spAutoFit/>
          </a:bodyPr>
          <a:lstStyle/>
          <a:p>
            <a:pPr marL="0" lvl="0" indent="0" algn="l">
              <a:lnSpc>
                <a:spcPts val="3433"/>
              </a:lnSpc>
            </a:pPr>
            <a:r>
              <a:rPr lang="en-US" sz="3399" b="1">
                <a:solidFill>
                  <a:srgbClr val="352E3A"/>
                </a:solidFill>
                <a:latin typeface="Gotham Bold"/>
                <a:ea typeface="Gotham Bold"/>
                <a:cs typeface="Gotham Bold"/>
                <a:sym typeface="Gotham Bold"/>
              </a:rPr>
              <a:t>Kelley MacArthur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340174" y="354068"/>
            <a:ext cx="1744788" cy="9671111"/>
          </a:xfrm>
          <a:custGeom>
            <a:avLst/>
            <a:gdLst/>
            <a:ahLst/>
            <a:cxnLst/>
            <a:rect l="l" t="t" r="r" b="b"/>
            <a:pathLst>
              <a:path w="1744788" h="9671111">
                <a:moveTo>
                  <a:pt x="0" y="0"/>
                </a:moveTo>
                <a:lnTo>
                  <a:pt x="1744788" y="0"/>
                </a:lnTo>
                <a:lnTo>
                  <a:pt x="1744788" y="9671111"/>
                </a:lnTo>
                <a:lnTo>
                  <a:pt x="0" y="9671111"/>
                </a:lnTo>
                <a:lnTo>
                  <a:pt x="0" y="0"/>
                </a:lnTo>
                <a:close/>
              </a:path>
            </a:pathLst>
          </a:custGeom>
          <a:blipFill>
            <a:blip r:embed="rId3"/>
            <a:stretch>
              <a:fillRect/>
            </a:stretch>
          </a:blipFill>
        </p:spPr>
        <p:txBody>
          <a:bodyPr/>
          <a:lstStyle/>
          <a:p>
            <a:endParaRPr lang="en-US"/>
          </a:p>
        </p:txBody>
      </p:sp>
      <p:sp>
        <p:nvSpPr>
          <p:cNvPr id="3" name="Freeform 3"/>
          <p:cNvSpPr/>
          <p:nvPr/>
        </p:nvSpPr>
        <p:spPr>
          <a:xfrm>
            <a:off x="617824" y="808614"/>
            <a:ext cx="9073530" cy="2362898"/>
          </a:xfrm>
          <a:custGeom>
            <a:avLst/>
            <a:gdLst/>
            <a:ahLst/>
            <a:cxnLst/>
            <a:rect l="l" t="t" r="r" b="b"/>
            <a:pathLst>
              <a:path w="9073530" h="2362898">
                <a:moveTo>
                  <a:pt x="0" y="0"/>
                </a:moveTo>
                <a:lnTo>
                  <a:pt x="9073530" y="0"/>
                </a:lnTo>
                <a:lnTo>
                  <a:pt x="9073530" y="2362898"/>
                </a:lnTo>
                <a:lnTo>
                  <a:pt x="0" y="2362898"/>
                </a:lnTo>
                <a:lnTo>
                  <a:pt x="0" y="0"/>
                </a:lnTo>
                <a:close/>
              </a:path>
            </a:pathLst>
          </a:custGeom>
          <a:blipFill>
            <a:blip r:embed="rId4"/>
            <a:stretch>
              <a:fillRect/>
            </a:stretch>
          </a:blipFill>
        </p:spPr>
        <p:txBody>
          <a:bodyPr/>
          <a:lstStyle/>
          <a:p>
            <a:endParaRPr lang="en-US"/>
          </a:p>
        </p:txBody>
      </p:sp>
      <p:grpSp>
        <p:nvGrpSpPr>
          <p:cNvPr id="4" name="Group 4"/>
          <p:cNvGrpSpPr/>
          <p:nvPr/>
        </p:nvGrpSpPr>
        <p:grpSpPr>
          <a:xfrm>
            <a:off x="762185" y="3534415"/>
            <a:ext cx="8784808" cy="5837299"/>
            <a:chOff x="0" y="0"/>
            <a:chExt cx="2313694" cy="1537396"/>
          </a:xfrm>
        </p:grpSpPr>
        <p:sp>
          <p:nvSpPr>
            <p:cNvPr id="5" name="Freeform 5"/>
            <p:cNvSpPr/>
            <p:nvPr/>
          </p:nvSpPr>
          <p:spPr>
            <a:xfrm>
              <a:off x="0" y="0"/>
              <a:ext cx="2313694" cy="1537396"/>
            </a:xfrm>
            <a:custGeom>
              <a:avLst/>
              <a:gdLst/>
              <a:ahLst/>
              <a:cxnLst/>
              <a:rect l="l" t="t" r="r" b="b"/>
              <a:pathLst>
                <a:path w="2313694" h="1537396">
                  <a:moveTo>
                    <a:pt x="0" y="0"/>
                  </a:moveTo>
                  <a:lnTo>
                    <a:pt x="2313694" y="0"/>
                  </a:lnTo>
                  <a:lnTo>
                    <a:pt x="2313694" y="1537396"/>
                  </a:lnTo>
                  <a:lnTo>
                    <a:pt x="0" y="1537396"/>
                  </a:lnTo>
                  <a:close/>
                </a:path>
              </a:pathLst>
            </a:custGeom>
            <a:solidFill>
              <a:srgbClr val="AA0061"/>
            </a:solidFill>
          </p:spPr>
          <p:txBody>
            <a:bodyPr/>
            <a:lstStyle/>
            <a:p>
              <a:endParaRPr lang="en-US"/>
            </a:p>
          </p:txBody>
        </p:sp>
        <p:sp>
          <p:nvSpPr>
            <p:cNvPr id="6" name="TextBox 6"/>
            <p:cNvSpPr txBox="1"/>
            <p:nvPr/>
          </p:nvSpPr>
          <p:spPr>
            <a:xfrm>
              <a:off x="0" y="-104775"/>
              <a:ext cx="2313694" cy="1642171"/>
            </a:xfrm>
            <a:prstGeom prst="rect">
              <a:avLst/>
            </a:prstGeom>
          </p:spPr>
          <p:txBody>
            <a:bodyPr lIns="50800" tIns="50800" rIns="50800" bIns="50800" rtlCol="0" anchor="ctr"/>
            <a:lstStyle/>
            <a:p>
              <a:pPr algn="ctr">
                <a:lnSpc>
                  <a:spcPts val="7672"/>
                </a:lnSpc>
              </a:pPr>
              <a:r>
                <a:rPr lang="en-US" sz="5480" b="1">
                  <a:solidFill>
                    <a:srgbClr val="FFFFFF"/>
                  </a:solidFill>
                  <a:latin typeface="Gotham Bold"/>
                  <a:ea typeface="Gotham Bold"/>
                  <a:cs typeface="Gotham Bold"/>
                  <a:sym typeface="Gotham Bold"/>
                </a:rPr>
                <a:t>OUR MISSION</a:t>
              </a:r>
            </a:p>
            <a:p>
              <a:pPr algn="ctr">
                <a:lnSpc>
                  <a:spcPts val="2239"/>
                </a:lnSpc>
              </a:pPr>
              <a:endParaRPr lang="en-US" sz="5480" b="1">
                <a:solidFill>
                  <a:srgbClr val="FFFFFF"/>
                </a:solidFill>
                <a:latin typeface="Gotham Bold"/>
                <a:ea typeface="Gotham Bold"/>
                <a:cs typeface="Gotham Bold"/>
                <a:sym typeface="Gotham Bold"/>
              </a:endParaRPr>
            </a:p>
            <a:p>
              <a:pPr algn="ctr">
                <a:lnSpc>
                  <a:spcPts val="5152"/>
                </a:lnSpc>
              </a:pPr>
              <a:r>
                <a:rPr lang="en-US" sz="3680" b="1">
                  <a:solidFill>
                    <a:srgbClr val="FFFFFF"/>
                  </a:solidFill>
                  <a:latin typeface="Gotham Bold"/>
                  <a:ea typeface="Gotham Bold"/>
                  <a:cs typeface="Gotham Bold"/>
                  <a:sym typeface="Gotham Bold"/>
                </a:rPr>
                <a:t>Advance the workforce, systems, and policies that make equitable access to home visiting possible so every family and young child can have the strongest start. </a:t>
              </a:r>
            </a:p>
          </p:txBody>
        </p:sp>
      </p:grpSp>
      <p:sp>
        <p:nvSpPr>
          <p:cNvPr id="7" name="TextBox 7"/>
          <p:cNvSpPr txBox="1"/>
          <p:nvPr/>
        </p:nvSpPr>
        <p:spPr>
          <a:xfrm>
            <a:off x="12052161" y="952500"/>
            <a:ext cx="6921639" cy="712470"/>
          </a:xfrm>
          <a:prstGeom prst="rect">
            <a:avLst/>
          </a:prstGeom>
        </p:spPr>
        <p:txBody>
          <a:bodyPr wrap="square" lIns="0" tIns="0" rIns="0" bIns="0" rtlCol="0" anchor="t">
            <a:spAutoFit/>
          </a:bodyPr>
          <a:lstStyle/>
          <a:p>
            <a:pPr>
              <a:lnSpc>
                <a:spcPts val="5880"/>
              </a:lnSpc>
            </a:pPr>
            <a:r>
              <a:rPr lang="en-US" sz="4200" b="1" dirty="0">
                <a:solidFill>
                  <a:srgbClr val="000000"/>
                </a:solidFill>
                <a:latin typeface="Gotham Bold"/>
                <a:ea typeface="Gotham Bold"/>
                <a:cs typeface="Gotham Bold"/>
                <a:sym typeface="Gotham Bold"/>
              </a:rPr>
              <a:t>Strategic Leadership</a:t>
            </a:r>
          </a:p>
        </p:txBody>
      </p:sp>
      <p:sp>
        <p:nvSpPr>
          <p:cNvPr id="8" name="TextBox 8"/>
          <p:cNvSpPr txBox="1"/>
          <p:nvPr/>
        </p:nvSpPr>
        <p:spPr>
          <a:xfrm>
            <a:off x="12084962" y="2882149"/>
            <a:ext cx="4940439" cy="712470"/>
          </a:xfrm>
          <a:prstGeom prst="rect">
            <a:avLst/>
          </a:prstGeom>
        </p:spPr>
        <p:txBody>
          <a:bodyPr wrap="square" lIns="0" tIns="0" rIns="0" bIns="0" rtlCol="0" anchor="t">
            <a:spAutoFit/>
          </a:bodyPr>
          <a:lstStyle/>
          <a:p>
            <a:pPr>
              <a:lnSpc>
                <a:spcPts val="5880"/>
              </a:lnSpc>
            </a:pPr>
            <a:r>
              <a:rPr lang="en-US" sz="4200" b="1" dirty="0">
                <a:solidFill>
                  <a:srgbClr val="000000"/>
                </a:solidFill>
                <a:latin typeface="Gotham Bold"/>
                <a:ea typeface="Gotham Bold"/>
                <a:cs typeface="Gotham Bold"/>
                <a:sym typeface="Gotham Bold"/>
              </a:rPr>
              <a:t>Innovation</a:t>
            </a:r>
          </a:p>
        </p:txBody>
      </p:sp>
      <p:sp>
        <p:nvSpPr>
          <p:cNvPr id="9" name="TextBox 9"/>
          <p:cNvSpPr txBox="1"/>
          <p:nvPr/>
        </p:nvSpPr>
        <p:spPr>
          <a:xfrm>
            <a:off x="12052161" y="4876298"/>
            <a:ext cx="7531239" cy="712470"/>
          </a:xfrm>
          <a:prstGeom prst="rect">
            <a:avLst/>
          </a:prstGeom>
        </p:spPr>
        <p:txBody>
          <a:bodyPr wrap="square" lIns="0" tIns="0" rIns="0" bIns="0" rtlCol="0" anchor="t">
            <a:spAutoFit/>
          </a:bodyPr>
          <a:lstStyle/>
          <a:p>
            <a:pPr>
              <a:lnSpc>
                <a:spcPts val="5880"/>
              </a:lnSpc>
            </a:pPr>
            <a:r>
              <a:rPr lang="en-US" sz="4200" b="1" dirty="0">
                <a:solidFill>
                  <a:srgbClr val="000000"/>
                </a:solidFill>
                <a:latin typeface="Gotham Bold"/>
                <a:ea typeface="Gotham Bold"/>
                <a:cs typeface="Gotham Bold"/>
                <a:sym typeface="Gotham Bold"/>
              </a:rPr>
              <a:t>Demonstrate Impact</a:t>
            </a:r>
          </a:p>
        </p:txBody>
      </p:sp>
      <p:sp>
        <p:nvSpPr>
          <p:cNvPr id="10" name="TextBox 10"/>
          <p:cNvSpPr txBox="1"/>
          <p:nvPr/>
        </p:nvSpPr>
        <p:spPr>
          <a:xfrm>
            <a:off x="12081658" y="6711064"/>
            <a:ext cx="4940439" cy="712470"/>
          </a:xfrm>
          <a:prstGeom prst="rect">
            <a:avLst/>
          </a:prstGeom>
        </p:spPr>
        <p:txBody>
          <a:bodyPr wrap="square" lIns="0" tIns="0" rIns="0" bIns="0" rtlCol="0" anchor="t">
            <a:spAutoFit/>
          </a:bodyPr>
          <a:lstStyle/>
          <a:p>
            <a:pPr>
              <a:lnSpc>
                <a:spcPts val="5880"/>
              </a:lnSpc>
            </a:pPr>
            <a:r>
              <a:rPr lang="en-US" sz="4200" b="1" dirty="0">
                <a:solidFill>
                  <a:srgbClr val="000000"/>
                </a:solidFill>
                <a:latin typeface="Gotham Bold"/>
                <a:ea typeface="Gotham Bold"/>
                <a:cs typeface="Gotham Bold"/>
                <a:sym typeface="Gotham Bold"/>
              </a:rPr>
              <a:t>Collaboration</a:t>
            </a:r>
          </a:p>
        </p:txBody>
      </p:sp>
      <p:sp>
        <p:nvSpPr>
          <p:cNvPr id="11" name="TextBox 11"/>
          <p:cNvSpPr txBox="1"/>
          <p:nvPr/>
        </p:nvSpPr>
        <p:spPr>
          <a:xfrm>
            <a:off x="12052161" y="8689970"/>
            <a:ext cx="3721239" cy="712470"/>
          </a:xfrm>
          <a:prstGeom prst="rect">
            <a:avLst/>
          </a:prstGeom>
        </p:spPr>
        <p:txBody>
          <a:bodyPr wrap="square" lIns="0" tIns="0" rIns="0" bIns="0" rtlCol="0" anchor="t">
            <a:spAutoFit/>
          </a:bodyPr>
          <a:lstStyle/>
          <a:p>
            <a:pPr>
              <a:lnSpc>
                <a:spcPts val="5880"/>
              </a:lnSpc>
            </a:pPr>
            <a:r>
              <a:rPr lang="en-US" sz="4200" b="1" dirty="0">
                <a:solidFill>
                  <a:srgbClr val="000000"/>
                </a:solidFill>
                <a:latin typeface="Gotham Bold"/>
                <a:ea typeface="Gotham Bold"/>
                <a:cs typeface="Gotham Bold"/>
                <a:sym typeface="Gotham Bold"/>
              </a:rPr>
              <a:t>Advocate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3492" y="-1277396"/>
            <a:ext cx="14479823" cy="3279578"/>
            <a:chOff x="0" y="0"/>
            <a:chExt cx="2910886" cy="659295"/>
          </a:xfrm>
        </p:grpSpPr>
        <p:sp>
          <p:nvSpPr>
            <p:cNvPr id="3" name="Freeform 3">
              <a:extLst>
                <a:ext uri="{C183D7F6-B498-43B3-948B-1728B52AA6E4}">
                  <adec:decorative xmlns:adec="http://schemas.microsoft.com/office/drawing/2017/decorative" val="1"/>
                </a:ext>
              </a:extLst>
            </p:cNvPr>
            <p:cNvSpPr/>
            <p:nvPr/>
          </p:nvSpPr>
          <p:spPr>
            <a:xfrm>
              <a:off x="0" y="0"/>
              <a:ext cx="2910886" cy="659295"/>
            </a:xfrm>
            <a:custGeom>
              <a:avLst/>
              <a:gdLst/>
              <a:ahLst/>
              <a:cxnLst/>
              <a:rect l="l" t="t" r="r" b="b"/>
              <a:pathLst>
                <a:path w="2910886" h="659295">
                  <a:moveTo>
                    <a:pt x="0" y="0"/>
                  </a:moveTo>
                  <a:lnTo>
                    <a:pt x="2910886" y="0"/>
                  </a:lnTo>
                  <a:lnTo>
                    <a:pt x="2910886" y="659295"/>
                  </a:lnTo>
                  <a:lnTo>
                    <a:pt x="0" y="659295"/>
                  </a:lnTo>
                  <a:close/>
                </a:path>
              </a:pathLst>
            </a:custGeom>
          </p:spPr>
          <p:txBody>
            <a:bodyPr/>
            <a:lstStyle/>
            <a:p>
              <a:endParaRPr lang="en-US"/>
            </a:p>
          </p:txBody>
        </p:sp>
        <p:sp>
          <p:nvSpPr>
            <p:cNvPr id="4" name="TextBox 4"/>
            <p:cNvSpPr txBox="1"/>
            <p:nvPr/>
          </p:nvSpPr>
          <p:spPr>
            <a:xfrm>
              <a:off x="0" y="38100"/>
              <a:ext cx="2910886" cy="621195"/>
            </a:xfrm>
            <a:prstGeom prst="rect">
              <a:avLst/>
            </a:prstGeom>
          </p:spPr>
          <p:txBody>
            <a:bodyPr lIns="47790" tIns="47790" rIns="47790" bIns="47790" rtlCol="0" anchor="ctr"/>
            <a:lstStyle/>
            <a:p>
              <a:pPr algn="ctr">
                <a:lnSpc>
                  <a:spcPts val="1439"/>
                </a:lnSpc>
              </a:pPr>
              <a:endParaRPr/>
            </a:p>
          </p:txBody>
        </p:sp>
      </p:grpSp>
      <p:grpSp>
        <p:nvGrpSpPr>
          <p:cNvPr id="5" name="Group 5"/>
          <p:cNvGrpSpPr/>
          <p:nvPr/>
        </p:nvGrpSpPr>
        <p:grpSpPr>
          <a:xfrm>
            <a:off x="5160816" y="5908251"/>
            <a:ext cx="3764371" cy="3518736"/>
            <a:chOff x="0" y="0"/>
            <a:chExt cx="5019161" cy="4691648"/>
          </a:xfrm>
        </p:grpSpPr>
        <p:grpSp>
          <p:nvGrpSpPr>
            <p:cNvPr id="6" name="Group 6"/>
            <p:cNvGrpSpPr/>
            <p:nvPr/>
          </p:nvGrpSpPr>
          <p:grpSpPr>
            <a:xfrm>
              <a:off x="1211010" y="0"/>
              <a:ext cx="3808151" cy="3851309"/>
              <a:chOff x="0" y="0"/>
              <a:chExt cx="815963" cy="825210"/>
            </a:xfrm>
          </p:grpSpPr>
          <p:sp>
            <p:nvSpPr>
              <p:cNvPr id="7" name="Freeform 7"/>
              <p:cNvSpPr/>
              <p:nvPr/>
            </p:nvSpPr>
            <p:spPr>
              <a:xfrm>
                <a:off x="0" y="0"/>
                <a:ext cx="815963" cy="825210"/>
              </a:xfrm>
              <a:custGeom>
                <a:avLst/>
                <a:gdLst/>
                <a:ahLst/>
                <a:cxnLst/>
                <a:rect l="l" t="t" r="r" b="b"/>
                <a:pathLst>
                  <a:path w="815963" h="825210">
                    <a:moveTo>
                      <a:pt x="407981" y="0"/>
                    </a:moveTo>
                    <a:cubicBezTo>
                      <a:pt x="182659" y="0"/>
                      <a:pt x="0" y="184730"/>
                      <a:pt x="0" y="412605"/>
                    </a:cubicBezTo>
                    <a:cubicBezTo>
                      <a:pt x="0" y="640480"/>
                      <a:pt x="182659" y="825210"/>
                      <a:pt x="407981" y="825210"/>
                    </a:cubicBezTo>
                    <a:cubicBezTo>
                      <a:pt x="633303" y="825210"/>
                      <a:pt x="815963" y="640480"/>
                      <a:pt x="815963" y="412605"/>
                    </a:cubicBezTo>
                    <a:cubicBezTo>
                      <a:pt x="815963" y="184730"/>
                      <a:pt x="633303" y="0"/>
                      <a:pt x="407981" y="0"/>
                    </a:cubicBezTo>
                    <a:close/>
                  </a:path>
                </a:pathLst>
              </a:custGeom>
              <a:solidFill>
                <a:srgbClr val="AA0061"/>
              </a:solidFill>
            </p:spPr>
            <p:txBody>
              <a:bodyPr/>
              <a:lstStyle/>
              <a:p>
                <a:endParaRPr lang="en-US"/>
              </a:p>
            </p:txBody>
          </p:sp>
          <p:sp>
            <p:nvSpPr>
              <p:cNvPr id="8" name="TextBox 8"/>
              <p:cNvSpPr txBox="1"/>
              <p:nvPr/>
            </p:nvSpPr>
            <p:spPr>
              <a:xfrm>
                <a:off x="76496" y="67838"/>
                <a:ext cx="662970" cy="680008"/>
              </a:xfrm>
              <a:prstGeom prst="rect">
                <a:avLst/>
              </a:prstGeom>
            </p:spPr>
            <p:txBody>
              <a:bodyPr lIns="96266" tIns="96266" rIns="96266" bIns="96266" rtlCol="0" anchor="ctr"/>
              <a:lstStyle/>
              <a:p>
                <a:pPr algn="ctr">
                  <a:lnSpc>
                    <a:spcPts val="2434"/>
                  </a:lnSpc>
                </a:pPr>
                <a:r>
                  <a:rPr lang="en-US" sz="2028" b="1">
                    <a:solidFill>
                      <a:srgbClr val="FFFFFF"/>
                    </a:solidFill>
                    <a:latin typeface="Gotham Bold"/>
                    <a:ea typeface="Gotham Bold"/>
                    <a:cs typeface="Gotham Bold"/>
                    <a:sym typeface="Gotham Bold"/>
                  </a:rPr>
                  <a:t>67</a:t>
                </a:r>
              </a:p>
              <a:p>
                <a:pPr algn="ctr">
                  <a:lnSpc>
                    <a:spcPts val="2434"/>
                  </a:lnSpc>
                </a:pPr>
                <a:r>
                  <a:rPr lang="en-US" sz="2028" b="1">
                    <a:solidFill>
                      <a:srgbClr val="FFFFFF"/>
                    </a:solidFill>
                    <a:latin typeface="Gotham Bold"/>
                    <a:ea typeface="Gotham Bold"/>
                    <a:cs typeface="Gotham Bold"/>
                    <a:sym typeface="Gotham Bold"/>
                  </a:rPr>
                  <a:t>PREGNANCY ASSOCIATED DEATHS</a:t>
                </a:r>
              </a:p>
              <a:p>
                <a:pPr algn="ctr">
                  <a:lnSpc>
                    <a:spcPts val="2434"/>
                  </a:lnSpc>
                </a:pPr>
                <a:r>
                  <a:rPr lang="en-US" sz="2028" b="1">
                    <a:solidFill>
                      <a:srgbClr val="FFFFFF"/>
                    </a:solidFill>
                    <a:latin typeface="Gotham Bold"/>
                    <a:ea typeface="Gotham Bold"/>
                    <a:cs typeface="Gotham Bold"/>
                    <a:sym typeface="Gotham Bold"/>
                  </a:rPr>
                  <a:t>(2022)</a:t>
                </a:r>
              </a:p>
            </p:txBody>
          </p:sp>
        </p:grpSp>
        <p:grpSp>
          <p:nvGrpSpPr>
            <p:cNvPr id="9" name="Group 9"/>
            <p:cNvGrpSpPr/>
            <p:nvPr/>
          </p:nvGrpSpPr>
          <p:grpSpPr>
            <a:xfrm>
              <a:off x="0" y="669446"/>
              <a:ext cx="2673092" cy="4022201"/>
              <a:chOff x="0" y="0"/>
              <a:chExt cx="602324" cy="906318"/>
            </a:xfrm>
          </p:grpSpPr>
          <p:sp>
            <p:nvSpPr>
              <p:cNvPr id="10" name="Freeform 10"/>
              <p:cNvSpPr/>
              <p:nvPr/>
            </p:nvSpPr>
            <p:spPr>
              <a:xfrm>
                <a:off x="0" y="0"/>
                <a:ext cx="602324" cy="906318"/>
              </a:xfrm>
              <a:custGeom>
                <a:avLst/>
                <a:gdLst/>
                <a:ahLst/>
                <a:cxnLst/>
                <a:rect l="l" t="t" r="r" b="b"/>
                <a:pathLst>
                  <a:path w="602324" h="906318">
                    <a:moveTo>
                      <a:pt x="301162" y="906318"/>
                    </a:moveTo>
                    <a:lnTo>
                      <a:pt x="0" y="499918"/>
                    </a:lnTo>
                    <a:lnTo>
                      <a:pt x="203200" y="499918"/>
                    </a:lnTo>
                    <a:lnTo>
                      <a:pt x="203200" y="0"/>
                    </a:lnTo>
                    <a:lnTo>
                      <a:pt x="399124" y="0"/>
                    </a:lnTo>
                    <a:lnTo>
                      <a:pt x="399124" y="499918"/>
                    </a:lnTo>
                    <a:lnTo>
                      <a:pt x="602324" y="499918"/>
                    </a:lnTo>
                    <a:lnTo>
                      <a:pt x="301162" y="906318"/>
                    </a:lnTo>
                    <a:close/>
                  </a:path>
                </a:pathLst>
              </a:custGeom>
              <a:solidFill>
                <a:srgbClr val="608FAC"/>
              </a:solidFill>
            </p:spPr>
            <p:txBody>
              <a:bodyPr/>
              <a:lstStyle/>
              <a:p>
                <a:endParaRPr lang="en-US"/>
              </a:p>
            </p:txBody>
          </p:sp>
          <p:sp>
            <p:nvSpPr>
              <p:cNvPr id="11" name="TextBox 11"/>
              <p:cNvSpPr txBox="1"/>
              <p:nvPr/>
            </p:nvSpPr>
            <p:spPr>
              <a:xfrm>
                <a:off x="203200" y="0"/>
                <a:ext cx="195924" cy="804718"/>
              </a:xfrm>
              <a:prstGeom prst="rect">
                <a:avLst/>
              </a:prstGeom>
            </p:spPr>
            <p:txBody>
              <a:bodyPr lIns="96266" tIns="96266" rIns="96266" bIns="96266" rtlCol="0" anchor="ctr"/>
              <a:lstStyle/>
              <a:p>
                <a:pPr algn="ctr">
                  <a:lnSpc>
                    <a:spcPts val="1354"/>
                  </a:lnSpc>
                </a:pPr>
                <a:endParaRPr/>
              </a:p>
            </p:txBody>
          </p:sp>
        </p:grpSp>
        <p:sp>
          <p:nvSpPr>
            <p:cNvPr id="12" name="TextBox 12"/>
            <p:cNvSpPr txBox="1"/>
            <p:nvPr/>
          </p:nvSpPr>
          <p:spPr>
            <a:xfrm rot="-5400000">
              <a:off x="-731084" y="2427168"/>
              <a:ext cx="4125736" cy="403225"/>
            </a:xfrm>
            <a:prstGeom prst="rect">
              <a:avLst/>
            </a:prstGeom>
          </p:spPr>
          <p:txBody>
            <a:bodyPr lIns="0" tIns="0" rIns="0" bIns="0" rtlCol="0" anchor="t">
              <a:spAutoFit/>
            </a:bodyPr>
            <a:lstStyle/>
            <a:p>
              <a:pPr algn="ctr">
                <a:lnSpc>
                  <a:spcPts val="2339"/>
                </a:lnSpc>
              </a:pPr>
              <a:r>
                <a:rPr lang="en-US" sz="1949">
                  <a:solidFill>
                    <a:srgbClr val="FFFFFF"/>
                  </a:solidFill>
                  <a:latin typeface="Gotham"/>
                  <a:ea typeface="Gotham"/>
                  <a:cs typeface="Gotham"/>
                  <a:sym typeface="Gotham"/>
                </a:rPr>
                <a:t>down from 82 (2020)</a:t>
              </a:r>
            </a:p>
          </p:txBody>
        </p:sp>
      </p:grpSp>
      <p:sp>
        <p:nvSpPr>
          <p:cNvPr id="13" name="TextBox 13"/>
          <p:cNvSpPr txBox="1"/>
          <p:nvPr/>
        </p:nvSpPr>
        <p:spPr>
          <a:xfrm>
            <a:off x="1070328" y="875001"/>
            <a:ext cx="16147344" cy="1440523"/>
          </a:xfrm>
          <a:prstGeom prst="rect">
            <a:avLst/>
          </a:prstGeom>
        </p:spPr>
        <p:txBody>
          <a:bodyPr wrap="square" lIns="0" tIns="0" rIns="0" bIns="0" rtlCol="0" anchor="t">
            <a:spAutoFit/>
          </a:bodyPr>
          <a:lstStyle/>
          <a:p>
            <a:pPr marL="0" lvl="1" indent="0" algn="ctr">
              <a:lnSpc>
                <a:spcPts val="5494"/>
              </a:lnSpc>
            </a:pPr>
            <a:r>
              <a:rPr lang="en-US" sz="6600" b="1" dirty="0">
                <a:solidFill>
                  <a:srgbClr val="000000"/>
                </a:solidFill>
                <a:latin typeface="Gotham Bold"/>
                <a:ea typeface="Gotham Bold"/>
                <a:cs typeface="Gotham Bold"/>
                <a:sym typeface="Gotham Bold"/>
              </a:rPr>
              <a:t>VIRGINIA MATERNAL HEALTH &amp; CHILD WELL-BEING SNAPSHOT</a:t>
            </a:r>
          </a:p>
        </p:txBody>
      </p:sp>
      <p:grpSp>
        <p:nvGrpSpPr>
          <p:cNvPr id="14" name="Group 14"/>
          <p:cNvGrpSpPr/>
          <p:nvPr/>
        </p:nvGrpSpPr>
        <p:grpSpPr>
          <a:xfrm>
            <a:off x="1985926" y="2696133"/>
            <a:ext cx="6926009" cy="2816901"/>
            <a:chOff x="0" y="0"/>
            <a:chExt cx="1152972" cy="468929"/>
          </a:xfrm>
        </p:grpSpPr>
        <p:sp>
          <p:nvSpPr>
            <p:cNvPr id="15" name="Freeform 15">
              <a:extLst>
                <a:ext uri="{C183D7F6-B498-43B3-948B-1728B52AA6E4}">
                  <adec:decorative xmlns:adec="http://schemas.microsoft.com/office/drawing/2017/decorative" val="1"/>
                </a:ext>
              </a:extLst>
            </p:cNvPr>
            <p:cNvSpPr/>
            <p:nvPr/>
          </p:nvSpPr>
          <p:spPr>
            <a:xfrm>
              <a:off x="0" y="0"/>
              <a:ext cx="1152972" cy="468929"/>
            </a:xfrm>
            <a:custGeom>
              <a:avLst/>
              <a:gdLst/>
              <a:ahLst/>
              <a:cxnLst/>
              <a:rect l="l" t="t" r="r" b="b"/>
              <a:pathLst>
                <a:path w="1152972" h="468929">
                  <a:moveTo>
                    <a:pt x="0" y="0"/>
                  </a:moveTo>
                  <a:lnTo>
                    <a:pt x="1152972" y="0"/>
                  </a:lnTo>
                  <a:lnTo>
                    <a:pt x="1152972" y="468929"/>
                  </a:lnTo>
                  <a:lnTo>
                    <a:pt x="0" y="468929"/>
                  </a:lnTo>
                  <a:close/>
                </a:path>
              </a:pathLst>
            </a:custGeom>
            <a:solidFill>
              <a:srgbClr val="AA0061"/>
            </a:solidFill>
            <a:ln cap="sq">
              <a:noFill/>
              <a:prstDash val="solid"/>
              <a:miter/>
            </a:ln>
          </p:spPr>
          <p:txBody>
            <a:bodyPr/>
            <a:lstStyle/>
            <a:p>
              <a:endParaRPr lang="en-US"/>
            </a:p>
          </p:txBody>
        </p:sp>
        <p:sp>
          <p:nvSpPr>
            <p:cNvPr id="16" name="TextBox 16"/>
            <p:cNvSpPr txBox="1"/>
            <p:nvPr/>
          </p:nvSpPr>
          <p:spPr>
            <a:xfrm>
              <a:off x="0" y="-28575"/>
              <a:ext cx="1152972" cy="497504"/>
            </a:xfrm>
            <a:prstGeom prst="rect">
              <a:avLst/>
            </a:prstGeom>
          </p:spPr>
          <p:txBody>
            <a:bodyPr lIns="90561" tIns="90561" rIns="90561" bIns="90561" rtlCol="0" anchor="ctr"/>
            <a:lstStyle/>
            <a:p>
              <a:pPr algn="ctr">
                <a:lnSpc>
                  <a:spcPts val="1975"/>
                </a:lnSpc>
              </a:pPr>
              <a:endParaRPr/>
            </a:p>
          </p:txBody>
        </p:sp>
      </p:grpSp>
      <p:sp>
        <p:nvSpPr>
          <p:cNvPr id="17" name="TextBox 17"/>
          <p:cNvSpPr txBox="1"/>
          <p:nvPr/>
        </p:nvSpPr>
        <p:spPr>
          <a:xfrm>
            <a:off x="2379262" y="3287989"/>
            <a:ext cx="5837694" cy="448808"/>
          </a:xfrm>
          <a:prstGeom prst="rect">
            <a:avLst/>
          </a:prstGeom>
        </p:spPr>
        <p:txBody>
          <a:bodyPr lIns="0" tIns="0" rIns="0" bIns="0" rtlCol="0" anchor="t">
            <a:spAutoFit/>
          </a:bodyPr>
          <a:lstStyle/>
          <a:p>
            <a:pPr algn="ctr">
              <a:lnSpc>
                <a:spcPts val="3293"/>
              </a:lnSpc>
            </a:pPr>
            <a:r>
              <a:rPr lang="en-US" sz="3659" b="1">
                <a:solidFill>
                  <a:srgbClr val="FFFFFF"/>
                </a:solidFill>
                <a:latin typeface="Boriboon Bold"/>
                <a:ea typeface="Boriboon Bold"/>
                <a:cs typeface="Boriboon Bold"/>
                <a:sym typeface="Boriboon Bold"/>
              </a:rPr>
              <a:t>ACCESS TO CARE</a:t>
            </a:r>
          </a:p>
        </p:txBody>
      </p:sp>
      <p:sp>
        <p:nvSpPr>
          <p:cNvPr id="18" name="Freeform 18"/>
          <p:cNvSpPr/>
          <p:nvPr/>
        </p:nvSpPr>
        <p:spPr>
          <a:xfrm>
            <a:off x="2379262" y="3047825"/>
            <a:ext cx="929956" cy="2095675"/>
          </a:xfrm>
          <a:custGeom>
            <a:avLst/>
            <a:gdLst/>
            <a:ahLst/>
            <a:cxnLst/>
            <a:rect l="l" t="t" r="r" b="b"/>
            <a:pathLst>
              <a:path w="929956" h="2095675">
                <a:moveTo>
                  <a:pt x="0" y="0"/>
                </a:moveTo>
                <a:lnTo>
                  <a:pt x="929956" y="0"/>
                </a:lnTo>
                <a:lnTo>
                  <a:pt x="929956" y="2095675"/>
                </a:lnTo>
                <a:lnTo>
                  <a:pt x="0" y="209567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9" name="TextBox 19"/>
          <p:cNvSpPr txBox="1"/>
          <p:nvPr/>
        </p:nvSpPr>
        <p:spPr>
          <a:xfrm>
            <a:off x="3629561" y="3736797"/>
            <a:ext cx="5132607" cy="1257300"/>
          </a:xfrm>
          <a:prstGeom prst="rect">
            <a:avLst/>
          </a:prstGeom>
        </p:spPr>
        <p:txBody>
          <a:bodyPr lIns="0" tIns="0" rIns="0" bIns="0" rtlCol="0" anchor="t">
            <a:spAutoFit/>
          </a:bodyPr>
          <a:lstStyle/>
          <a:p>
            <a:pPr algn="l">
              <a:lnSpc>
                <a:spcPts val="2520"/>
              </a:lnSpc>
            </a:pPr>
            <a:r>
              <a:rPr lang="en-US" sz="2100">
                <a:solidFill>
                  <a:srgbClr val="FFFFFF"/>
                </a:solidFill>
                <a:latin typeface="Gotham"/>
                <a:ea typeface="Gotham"/>
                <a:cs typeface="Gotham"/>
                <a:sym typeface="Gotham"/>
              </a:rPr>
              <a:t>31% of counties lack OB hospitals</a:t>
            </a:r>
          </a:p>
          <a:p>
            <a:pPr algn="l">
              <a:lnSpc>
                <a:spcPts val="2520"/>
              </a:lnSpc>
            </a:pPr>
            <a:r>
              <a:rPr lang="en-US" sz="2100">
                <a:solidFill>
                  <a:srgbClr val="FFFFFF"/>
                </a:solidFill>
                <a:latin typeface="Gotham"/>
                <a:ea typeface="Gotham"/>
                <a:cs typeface="Gotham"/>
                <a:sym typeface="Gotham"/>
              </a:rPr>
              <a:t>14% receive inadequate prenatal care</a:t>
            </a:r>
          </a:p>
          <a:p>
            <a:pPr algn="l">
              <a:lnSpc>
                <a:spcPts val="2520"/>
              </a:lnSpc>
            </a:pPr>
            <a:r>
              <a:rPr lang="en-US" sz="2100">
                <a:solidFill>
                  <a:srgbClr val="FFFFFF"/>
                </a:solidFill>
                <a:latin typeface="Gotham"/>
                <a:ea typeface="Gotham"/>
                <a:cs typeface="Gotham"/>
                <a:sym typeface="Gotham"/>
              </a:rPr>
              <a:t>46% postpartum visit rate* </a:t>
            </a:r>
          </a:p>
          <a:p>
            <a:pPr algn="l">
              <a:lnSpc>
                <a:spcPts val="2520"/>
              </a:lnSpc>
            </a:pPr>
            <a:endParaRPr lang="en-US" sz="2100">
              <a:solidFill>
                <a:srgbClr val="FFFFFF"/>
              </a:solidFill>
              <a:latin typeface="Gotham"/>
              <a:ea typeface="Gotham"/>
              <a:cs typeface="Gotham"/>
              <a:sym typeface="Gotham"/>
            </a:endParaRPr>
          </a:p>
        </p:txBody>
      </p:sp>
      <p:sp>
        <p:nvSpPr>
          <p:cNvPr id="20" name="TextBox 20"/>
          <p:cNvSpPr txBox="1"/>
          <p:nvPr/>
        </p:nvSpPr>
        <p:spPr>
          <a:xfrm>
            <a:off x="3629561" y="4771643"/>
            <a:ext cx="2918847" cy="222763"/>
          </a:xfrm>
          <a:prstGeom prst="rect">
            <a:avLst/>
          </a:prstGeom>
        </p:spPr>
        <p:txBody>
          <a:bodyPr lIns="0" tIns="0" rIns="0" bIns="0" rtlCol="0" anchor="t">
            <a:spAutoFit/>
          </a:bodyPr>
          <a:lstStyle/>
          <a:p>
            <a:pPr algn="l">
              <a:lnSpc>
                <a:spcPts val="1727"/>
              </a:lnSpc>
            </a:pPr>
            <a:r>
              <a:rPr lang="en-US" sz="1439">
                <a:solidFill>
                  <a:srgbClr val="FFFFFF"/>
                </a:solidFill>
                <a:latin typeface="TT Chocolates"/>
                <a:ea typeface="TT Chocolates"/>
                <a:cs typeface="TT Chocolates"/>
                <a:sym typeface="TT Chocolates"/>
              </a:rPr>
              <a:t>*among Medicaid births</a:t>
            </a:r>
          </a:p>
        </p:txBody>
      </p:sp>
      <p:grpSp>
        <p:nvGrpSpPr>
          <p:cNvPr id="21" name="Group 21"/>
          <p:cNvGrpSpPr/>
          <p:nvPr/>
        </p:nvGrpSpPr>
        <p:grpSpPr>
          <a:xfrm>
            <a:off x="9475750" y="6025154"/>
            <a:ext cx="7050426" cy="2927007"/>
            <a:chOff x="0" y="0"/>
            <a:chExt cx="1179654" cy="489737"/>
          </a:xfrm>
        </p:grpSpPr>
        <p:sp>
          <p:nvSpPr>
            <p:cNvPr id="22" name="Freeform 22">
              <a:extLst>
                <a:ext uri="{C183D7F6-B498-43B3-948B-1728B52AA6E4}">
                  <adec:decorative xmlns:adec="http://schemas.microsoft.com/office/drawing/2017/decorative" val="1"/>
                </a:ext>
              </a:extLst>
            </p:cNvPr>
            <p:cNvSpPr/>
            <p:nvPr/>
          </p:nvSpPr>
          <p:spPr>
            <a:xfrm>
              <a:off x="0" y="0"/>
              <a:ext cx="1179654" cy="489737"/>
            </a:xfrm>
            <a:custGeom>
              <a:avLst/>
              <a:gdLst/>
              <a:ahLst/>
              <a:cxnLst/>
              <a:rect l="l" t="t" r="r" b="b"/>
              <a:pathLst>
                <a:path w="1179654" h="489737">
                  <a:moveTo>
                    <a:pt x="0" y="0"/>
                  </a:moveTo>
                  <a:lnTo>
                    <a:pt x="1179654" y="0"/>
                  </a:lnTo>
                  <a:lnTo>
                    <a:pt x="1179654" y="489737"/>
                  </a:lnTo>
                  <a:lnTo>
                    <a:pt x="0" y="489737"/>
                  </a:lnTo>
                  <a:close/>
                </a:path>
              </a:pathLst>
            </a:custGeom>
            <a:solidFill>
              <a:srgbClr val="34657F"/>
            </a:solidFill>
            <a:ln cap="sq">
              <a:noFill/>
              <a:prstDash val="solid"/>
              <a:miter/>
            </a:ln>
          </p:spPr>
          <p:txBody>
            <a:bodyPr/>
            <a:lstStyle/>
            <a:p>
              <a:endParaRPr lang="en-US"/>
            </a:p>
          </p:txBody>
        </p:sp>
        <p:sp>
          <p:nvSpPr>
            <p:cNvPr id="23" name="TextBox 23"/>
            <p:cNvSpPr txBox="1"/>
            <p:nvPr/>
          </p:nvSpPr>
          <p:spPr>
            <a:xfrm>
              <a:off x="0" y="-28575"/>
              <a:ext cx="1179654" cy="518312"/>
            </a:xfrm>
            <a:prstGeom prst="rect">
              <a:avLst/>
            </a:prstGeom>
          </p:spPr>
          <p:txBody>
            <a:bodyPr lIns="108809" tIns="108809" rIns="108809" bIns="108809" rtlCol="0" anchor="ctr"/>
            <a:lstStyle/>
            <a:p>
              <a:pPr algn="ctr">
                <a:lnSpc>
                  <a:spcPts val="1975"/>
                </a:lnSpc>
              </a:pPr>
              <a:endParaRPr/>
            </a:p>
          </p:txBody>
        </p:sp>
      </p:grpSp>
      <p:pic>
        <p:nvPicPr>
          <p:cNvPr id="24" name="Picture 24"/>
          <p:cNvPicPr>
            <a:picLocks noChangeAspect="1"/>
          </p:cNvPicPr>
          <p:nvPr/>
        </p:nvPicPr>
        <p:blipFill>
          <a:blip r:embed="rId4"/>
          <a:stretch>
            <a:fillRect/>
          </a:stretch>
        </p:blipFill>
        <p:spPr>
          <a:xfrm>
            <a:off x="10030138" y="6265438"/>
            <a:ext cx="6044848" cy="1512897"/>
          </a:xfrm>
          <a:prstGeom prst="rect">
            <a:avLst/>
          </a:prstGeom>
        </p:spPr>
      </p:pic>
      <p:sp>
        <p:nvSpPr>
          <p:cNvPr id="25" name="TextBox 25"/>
          <p:cNvSpPr txBox="1"/>
          <p:nvPr/>
        </p:nvSpPr>
        <p:spPr>
          <a:xfrm>
            <a:off x="9818056" y="8152155"/>
            <a:ext cx="6469010" cy="571500"/>
          </a:xfrm>
          <a:prstGeom prst="rect">
            <a:avLst/>
          </a:prstGeom>
        </p:spPr>
        <p:txBody>
          <a:bodyPr lIns="0" tIns="0" rIns="0" bIns="0" rtlCol="0" anchor="t">
            <a:spAutoFit/>
          </a:bodyPr>
          <a:lstStyle/>
          <a:p>
            <a:pPr algn="ctr">
              <a:lnSpc>
                <a:spcPts val="2297"/>
              </a:lnSpc>
            </a:pPr>
            <a:r>
              <a:rPr lang="en-US" sz="1914">
                <a:solidFill>
                  <a:srgbClr val="FFFFFF"/>
                </a:solidFill>
                <a:latin typeface="Gotham"/>
                <a:ea typeface="Gotham"/>
                <a:cs typeface="Gotham"/>
                <a:sym typeface="Gotham"/>
              </a:rPr>
              <a:t>60% of children received 6+ rec’d visits 0-15mo</a:t>
            </a:r>
          </a:p>
          <a:p>
            <a:pPr algn="ctr">
              <a:lnSpc>
                <a:spcPts val="2297"/>
              </a:lnSpc>
            </a:pPr>
            <a:r>
              <a:rPr lang="en-US" sz="1914">
                <a:solidFill>
                  <a:srgbClr val="FFFFFF"/>
                </a:solidFill>
                <a:latin typeface="Gotham"/>
                <a:ea typeface="Gotham"/>
                <a:cs typeface="Gotham"/>
                <a:sym typeface="Gotham"/>
              </a:rPr>
              <a:t>70% of children received 2+ rec’d visits 15-30mo</a:t>
            </a:r>
          </a:p>
        </p:txBody>
      </p:sp>
      <p:sp>
        <p:nvSpPr>
          <p:cNvPr id="26" name="TextBox 26"/>
          <p:cNvSpPr txBox="1"/>
          <p:nvPr/>
        </p:nvSpPr>
        <p:spPr>
          <a:xfrm>
            <a:off x="9573386" y="7455572"/>
            <a:ext cx="6855155" cy="549722"/>
          </a:xfrm>
          <a:prstGeom prst="rect">
            <a:avLst/>
          </a:prstGeom>
        </p:spPr>
        <p:txBody>
          <a:bodyPr lIns="0" tIns="0" rIns="0" bIns="0" rtlCol="0" anchor="t">
            <a:spAutoFit/>
          </a:bodyPr>
          <a:lstStyle/>
          <a:p>
            <a:pPr algn="ctr">
              <a:lnSpc>
                <a:spcPts val="2142"/>
              </a:lnSpc>
            </a:pPr>
            <a:r>
              <a:rPr lang="en-US" sz="2142" b="1">
                <a:solidFill>
                  <a:srgbClr val="FFFFFF"/>
                </a:solidFill>
                <a:latin typeface="Gotham Bold"/>
                <a:ea typeface="Gotham Bold"/>
                <a:cs typeface="Gotham Bold"/>
                <a:sym typeface="Gotham Bold"/>
              </a:rPr>
              <a:t>4 in 10 babies on Medicaid are NOT receiving </a:t>
            </a:r>
          </a:p>
          <a:p>
            <a:pPr algn="ctr">
              <a:lnSpc>
                <a:spcPts val="2142"/>
              </a:lnSpc>
            </a:pPr>
            <a:r>
              <a:rPr lang="en-US" sz="2142" b="1">
                <a:solidFill>
                  <a:srgbClr val="FFFFFF"/>
                </a:solidFill>
                <a:latin typeface="Gotham Bold"/>
                <a:ea typeface="Gotham Bold"/>
                <a:cs typeface="Gotham Bold"/>
                <a:sym typeface="Gotham Bold"/>
              </a:rPr>
              <a:t>recommended # of well-child visits</a:t>
            </a:r>
          </a:p>
        </p:txBody>
      </p:sp>
      <p:sp>
        <p:nvSpPr>
          <p:cNvPr id="27" name="TextBox 27"/>
          <p:cNvSpPr txBox="1"/>
          <p:nvPr/>
        </p:nvSpPr>
        <p:spPr>
          <a:xfrm>
            <a:off x="10148485" y="6248860"/>
            <a:ext cx="5808151" cy="453056"/>
          </a:xfrm>
          <a:prstGeom prst="rect">
            <a:avLst/>
          </a:prstGeom>
        </p:spPr>
        <p:txBody>
          <a:bodyPr lIns="0" tIns="0" rIns="0" bIns="0" rtlCol="0" anchor="t">
            <a:spAutoFit/>
          </a:bodyPr>
          <a:lstStyle/>
          <a:p>
            <a:pPr algn="ctr">
              <a:lnSpc>
                <a:spcPts val="3277"/>
              </a:lnSpc>
            </a:pPr>
            <a:r>
              <a:rPr lang="en-US" sz="3641" b="1">
                <a:solidFill>
                  <a:srgbClr val="FFFFFF"/>
                </a:solidFill>
                <a:latin typeface="Gotham Bold"/>
                <a:ea typeface="Gotham Bold"/>
                <a:cs typeface="Gotham Bold"/>
                <a:sym typeface="Gotham Bold"/>
              </a:rPr>
              <a:t>WELL-CHILD VISITS</a:t>
            </a:r>
          </a:p>
        </p:txBody>
      </p:sp>
      <p:grpSp>
        <p:nvGrpSpPr>
          <p:cNvPr id="28" name="Group 28"/>
          <p:cNvGrpSpPr/>
          <p:nvPr/>
        </p:nvGrpSpPr>
        <p:grpSpPr>
          <a:xfrm>
            <a:off x="9475750" y="2721375"/>
            <a:ext cx="7032524" cy="2791659"/>
            <a:chOff x="0" y="0"/>
            <a:chExt cx="1176659" cy="467091"/>
          </a:xfrm>
        </p:grpSpPr>
        <p:sp>
          <p:nvSpPr>
            <p:cNvPr id="29" name="Freeform 29">
              <a:extLst>
                <a:ext uri="{C183D7F6-B498-43B3-948B-1728B52AA6E4}">
                  <adec:decorative xmlns:adec="http://schemas.microsoft.com/office/drawing/2017/decorative" val="1"/>
                </a:ext>
              </a:extLst>
            </p:cNvPr>
            <p:cNvSpPr/>
            <p:nvPr/>
          </p:nvSpPr>
          <p:spPr>
            <a:xfrm>
              <a:off x="0" y="0"/>
              <a:ext cx="1176659" cy="467091"/>
            </a:xfrm>
            <a:custGeom>
              <a:avLst/>
              <a:gdLst/>
              <a:ahLst/>
              <a:cxnLst/>
              <a:rect l="l" t="t" r="r" b="b"/>
              <a:pathLst>
                <a:path w="1176659" h="467091">
                  <a:moveTo>
                    <a:pt x="0" y="0"/>
                  </a:moveTo>
                  <a:lnTo>
                    <a:pt x="1176659" y="0"/>
                  </a:lnTo>
                  <a:lnTo>
                    <a:pt x="1176659" y="467091"/>
                  </a:lnTo>
                  <a:lnTo>
                    <a:pt x="0" y="467091"/>
                  </a:lnTo>
                  <a:close/>
                </a:path>
              </a:pathLst>
            </a:custGeom>
            <a:solidFill>
              <a:srgbClr val="34657F"/>
            </a:solidFill>
            <a:ln cap="sq">
              <a:noFill/>
              <a:prstDash val="solid"/>
              <a:miter/>
            </a:ln>
          </p:spPr>
          <p:txBody>
            <a:bodyPr/>
            <a:lstStyle/>
            <a:p>
              <a:endParaRPr lang="en-US"/>
            </a:p>
          </p:txBody>
        </p:sp>
        <p:sp>
          <p:nvSpPr>
            <p:cNvPr id="30" name="TextBox 30"/>
            <p:cNvSpPr txBox="1"/>
            <p:nvPr/>
          </p:nvSpPr>
          <p:spPr>
            <a:xfrm>
              <a:off x="0" y="-28575"/>
              <a:ext cx="1176659" cy="495666"/>
            </a:xfrm>
            <a:prstGeom prst="rect">
              <a:avLst/>
            </a:prstGeom>
          </p:spPr>
          <p:txBody>
            <a:bodyPr lIns="108809" tIns="108809" rIns="108809" bIns="108809" rtlCol="0" anchor="ctr"/>
            <a:lstStyle/>
            <a:p>
              <a:pPr algn="ctr">
                <a:lnSpc>
                  <a:spcPts val="1975"/>
                </a:lnSpc>
              </a:pPr>
              <a:endParaRPr/>
            </a:p>
          </p:txBody>
        </p:sp>
      </p:grpSp>
      <p:sp>
        <p:nvSpPr>
          <p:cNvPr id="31" name="Freeform 31"/>
          <p:cNvSpPr/>
          <p:nvPr/>
        </p:nvSpPr>
        <p:spPr>
          <a:xfrm>
            <a:off x="9818056" y="3069087"/>
            <a:ext cx="2053152" cy="2053152"/>
          </a:xfrm>
          <a:custGeom>
            <a:avLst/>
            <a:gdLst/>
            <a:ahLst/>
            <a:cxnLst/>
            <a:rect l="l" t="t" r="r" b="b"/>
            <a:pathLst>
              <a:path w="2053152" h="2053152">
                <a:moveTo>
                  <a:pt x="0" y="0"/>
                </a:moveTo>
                <a:lnTo>
                  <a:pt x="2053152" y="0"/>
                </a:lnTo>
                <a:lnTo>
                  <a:pt x="2053152" y="2053151"/>
                </a:lnTo>
                <a:lnTo>
                  <a:pt x="0" y="20531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2" name="TextBox 32"/>
          <p:cNvSpPr txBox="1"/>
          <p:nvPr/>
        </p:nvSpPr>
        <p:spPr>
          <a:xfrm>
            <a:off x="12197238" y="3596131"/>
            <a:ext cx="4644168" cy="1666875"/>
          </a:xfrm>
          <a:prstGeom prst="rect">
            <a:avLst/>
          </a:prstGeom>
        </p:spPr>
        <p:txBody>
          <a:bodyPr lIns="0" tIns="0" rIns="0" bIns="0" rtlCol="0" anchor="t">
            <a:spAutoFit/>
          </a:bodyPr>
          <a:lstStyle/>
          <a:p>
            <a:pPr algn="l">
              <a:lnSpc>
                <a:spcPts val="2640"/>
              </a:lnSpc>
            </a:pPr>
            <a:r>
              <a:rPr lang="en-US" sz="2200">
                <a:solidFill>
                  <a:srgbClr val="FFFFFF"/>
                </a:solidFill>
                <a:latin typeface="Gotham"/>
                <a:ea typeface="Gotham"/>
                <a:cs typeface="Gotham"/>
                <a:sym typeface="Gotham"/>
              </a:rPr>
              <a:t>10% of all births are preterm</a:t>
            </a:r>
          </a:p>
          <a:p>
            <a:pPr algn="l">
              <a:lnSpc>
                <a:spcPts val="2640"/>
              </a:lnSpc>
            </a:pPr>
            <a:r>
              <a:rPr lang="en-US" sz="2200">
                <a:solidFill>
                  <a:srgbClr val="FFFFFF"/>
                </a:solidFill>
                <a:latin typeface="Gotham"/>
                <a:ea typeface="Gotham"/>
                <a:cs typeface="Gotham"/>
                <a:sym typeface="Gotham"/>
              </a:rPr>
              <a:t>0.5% infant mortality rate </a:t>
            </a:r>
          </a:p>
          <a:p>
            <a:pPr algn="l">
              <a:lnSpc>
                <a:spcPts val="2640"/>
              </a:lnSpc>
            </a:pPr>
            <a:r>
              <a:rPr lang="en-US" sz="2200">
                <a:solidFill>
                  <a:srgbClr val="FFFFFF"/>
                </a:solidFill>
                <a:latin typeface="Gotham"/>
                <a:ea typeface="Gotham"/>
                <a:cs typeface="Gotham"/>
                <a:sym typeface="Gotham"/>
              </a:rPr>
              <a:t>           (544 infants) </a:t>
            </a:r>
          </a:p>
          <a:p>
            <a:pPr algn="l">
              <a:lnSpc>
                <a:spcPts val="2640"/>
              </a:lnSpc>
            </a:pPr>
            <a:r>
              <a:rPr lang="en-US" sz="2200">
                <a:solidFill>
                  <a:srgbClr val="FFFFFF"/>
                </a:solidFill>
                <a:latin typeface="Gotham"/>
                <a:ea typeface="Gotham"/>
                <a:cs typeface="Gotham"/>
                <a:sym typeface="Gotham"/>
              </a:rPr>
              <a:t>644 substance exposed deliveries </a:t>
            </a:r>
          </a:p>
        </p:txBody>
      </p:sp>
      <p:sp>
        <p:nvSpPr>
          <p:cNvPr id="33" name="TextBox 33"/>
          <p:cNvSpPr txBox="1"/>
          <p:nvPr/>
        </p:nvSpPr>
        <p:spPr>
          <a:xfrm>
            <a:off x="10331752" y="3076400"/>
            <a:ext cx="5808151" cy="453056"/>
          </a:xfrm>
          <a:prstGeom prst="rect">
            <a:avLst/>
          </a:prstGeom>
        </p:spPr>
        <p:txBody>
          <a:bodyPr lIns="0" tIns="0" rIns="0" bIns="0" rtlCol="0" anchor="t">
            <a:spAutoFit/>
          </a:bodyPr>
          <a:lstStyle/>
          <a:p>
            <a:pPr algn="ctr">
              <a:lnSpc>
                <a:spcPts val="3277"/>
              </a:lnSpc>
            </a:pPr>
            <a:r>
              <a:rPr lang="en-US" sz="3641" b="1">
                <a:solidFill>
                  <a:srgbClr val="FFFFFF"/>
                </a:solidFill>
                <a:latin typeface="Gotham Bold"/>
                <a:ea typeface="Gotham Bold"/>
                <a:cs typeface="Gotham Bold"/>
                <a:sym typeface="Gotham Bold"/>
              </a:rPr>
              <a:t>INFANCY</a:t>
            </a:r>
          </a:p>
        </p:txBody>
      </p:sp>
      <p:grpSp>
        <p:nvGrpSpPr>
          <p:cNvPr id="34" name="Group 34"/>
          <p:cNvGrpSpPr/>
          <p:nvPr/>
        </p:nvGrpSpPr>
        <p:grpSpPr>
          <a:xfrm>
            <a:off x="1563503" y="5896536"/>
            <a:ext cx="3880444" cy="3530451"/>
            <a:chOff x="0" y="0"/>
            <a:chExt cx="5173925" cy="4707268"/>
          </a:xfrm>
        </p:grpSpPr>
        <p:grpSp>
          <p:nvGrpSpPr>
            <p:cNvPr id="35" name="Group 35"/>
            <p:cNvGrpSpPr/>
            <p:nvPr/>
          </p:nvGrpSpPr>
          <p:grpSpPr>
            <a:xfrm>
              <a:off x="1365774" y="0"/>
              <a:ext cx="3808151" cy="3851309"/>
              <a:chOff x="0" y="0"/>
              <a:chExt cx="815963" cy="825210"/>
            </a:xfrm>
          </p:grpSpPr>
          <p:sp>
            <p:nvSpPr>
              <p:cNvPr id="36" name="Freeform 36"/>
              <p:cNvSpPr/>
              <p:nvPr/>
            </p:nvSpPr>
            <p:spPr>
              <a:xfrm>
                <a:off x="0" y="0"/>
                <a:ext cx="815963" cy="825210"/>
              </a:xfrm>
              <a:custGeom>
                <a:avLst/>
                <a:gdLst/>
                <a:ahLst/>
                <a:cxnLst/>
                <a:rect l="l" t="t" r="r" b="b"/>
                <a:pathLst>
                  <a:path w="815963" h="825210">
                    <a:moveTo>
                      <a:pt x="407981" y="0"/>
                    </a:moveTo>
                    <a:cubicBezTo>
                      <a:pt x="182659" y="0"/>
                      <a:pt x="0" y="184730"/>
                      <a:pt x="0" y="412605"/>
                    </a:cubicBezTo>
                    <a:cubicBezTo>
                      <a:pt x="0" y="640480"/>
                      <a:pt x="182659" y="825210"/>
                      <a:pt x="407981" y="825210"/>
                    </a:cubicBezTo>
                    <a:cubicBezTo>
                      <a:pt x="633303" y="825210"/>
                      <a:pt x="815963" y="640480"/>
                      <a:pt x="815963" y="412605"/>
                    </a:cubicBezTo>
                    <a:cubicBezTo>
                      <a:pt x="815963" y="184730"/>
                      <a:pt x="633303" y="0"/>
                      <a:pt x="407981" y="0"/>
                    </a:cubicBezTo>
                    <a:close/>
                  </a:path>
                </a:pathLst>
              </a:custGeom>
              <a:solidFill>
                <a:srgbClr val="AA0061"/>
              </a:solidFill>
            </p:spPr>
            <p:txBody>
              <a:bodyPr/>
              <a:lstStyle/>
              <a:p>
                <a:endParaRPr lang="en-US"/>
              </a:p>
            </p:txBody>
          </p:sp>
          <p:sp>
            <p:nvSpPr>
              <p:cNvPr id="37" name="TextBox 37"/>
              <p:cNvSpPr txBox="1"/>
              <p:nvPr/>
            </p:nvSpPr>
            <p:spPr>
              <a:xfrm>
                <a:off x="76496" y="77363"/>
                <a:ext cx="662970" cy="670483"/>
              </a:xfrm>
              <a:prstGeom prst="rect">
                <a:avLst/>
              </a:prstGeom>
            </p:spPr>
            <p:txBody>
              <a:bodyPr lIns="96266" tIns="96266" rIns="96266" bIns="96266" rtlCol="0" anchor="ctr"/>
              <a:lstStyle/>
              <a:p>
                <a:pPr algn="ctr">
                  <a:lnSpc>
                    <a:spcPts val="2674"/>
                  </a:lnSpc>
                </a:pPr>
                <a:r>
                  <a:rPr lang="en-US" sz="2228" b="1">
                    <a:solidFill>
                      <a:srgbClr val="FFFFFF"/>
                    </a:solidFill>
                    <a:latin typeface="Gotham Bold"/>
                    <a:ea typeface="Gotham Bold"/>
                    <a:cs typeface="Gotham Bold"/>
                    <a:sym typeface="Gotham Bold"/>
                  </a:rPr>
                  <a:t>15 CASES</a:t>
                </a:r>
              </a:p>
              <a:p>
                <a:pPr algn="ctr">
                  <a:lnSpc>
                    <a:spcPts val="2674"/>
                  </a:lnSpc>
                </a:pPr>
                <a:r>
                  <a:rPr lang="en-US" sz="2228" b="1">
                    <a:solidFill>
                      <a:srgbClr val="FFFFFF"/>
                    </a:solidFill>
                    <a:latin typeface="Gotham Bold"/>
                    <a:ea typeface="Gotham Bold"/>
                    <a:cs typeface="Gotham Bold"/>
                    <a:sym typeface="Gotham Bold"/>
                  </a:rPr>
                  <a:t>MATERNAL MORTALITY</a:t>
                </a:r>
              </a:p>
              <a:p>
                <a:pPr algn="ctr">
                  <a:lnSpc>
                    <a:spcPts val="2674"/>
                  </a:lnSpc>
                </a:pPr>
                <a:r>
                  <a:rPr lang="en-US" sz="2228" b="1">
                    <a:solidFill>
                      <a:srgbClr val="FFFFFF"/>
                    </a:solidFill>
                    <a:latin typeface="Gotham Bold"/>
                    <a:ea typeface="Gotham Bold"/>
                    <a:cs typeface="Gotham Bold"/>
                    <a:sym typeface="Gotham Bold"/>
                  </a:rPr>
                  <a:t>(2024)</a:t>
                </a:r>
              </a:p>
            </p:txBody>
          </p:sp>
        </p:grpSp>
        <p:grpSp>
          <p:nvGrpSpPr>
            <p:cNvPr id="38" name="Group 38"/>
            <p:cNvGrpSpPr/>
            <p:nvPr/>
          </p:nvGrpSpPr>
          <p:grpSpPr>
            <a:xfrm>
              <a:off x="0" y="669446"/>
              <a:ext cx="2673092" cy="4022201"/>
              <a:chOff x="0" y="0"/>
              <a:chExt cx="602324" cy="906318"/>
            </a:xfrm>
          </p:grpSpPr>
          <p:sp>
            <p:nvSpPr>
              <p:cNvPr id="39" name="Freeform 39"/>
              <p:cNvSpPr/>
              <p:nvPr/>
            </p:nvSpPr>
            <p:spPr>
              <a:xfrm>
                <a:off x="0" y="0"/>
                <a:ext cx="602324" cy="906318"/>
              </a:xfrm>
              <a:custGeom>
                <a:avLst/>
                <a:gdLst/>
                <a:ahLst/>
                <a:cxnLst/>
                <a:rect l="l" t="t" r="r" b="b"/>
                <a:pathLst>
                  <a:path w="602324" h="906318">
                    <a:moveTo>
                      <a:pt x="301162" y="906318"/>
                    </a:moveTo>
                    <a:lnTo>
                      <a:pt x="0" y="499918"/>
                    </a:lnTo>
                    <a:lnTo>
                      <a:pt x="203200" y="499918"/>
                    </a:lnTo>
                    <a:lnTo>
                      <a:pt x="203200" y="0"/>
                    </a:lnTo>
                    <a:lnTo>
                      <a:pt x="399124" y="0"/>
                    </a:lnTo>
                    <a:lnTo>
                      <a:pt x="399124" y="499918"/>
                    </a:lnTo>
                    <a:lnTo>
                      <a:pt x="602324" y="499918"/>
                    </a:lnTo>
                    <a:lnTo>
                      <a:pt x="301162" y="906318"/>
                    </a:lnTo>
                    <a:close/>
                  </a:path>
                </a:pathLst>
              </a:custGeom>
              <a:solidFill>
                <a:srgbClr val="608FAC"/>
              </a:solidFill>
            </p:spPr>
            <p:txBody>
              <a:bodyPr/>
              <a:lstStyle/>
              <a:p>
                <a:endParaRPr lang="en-US"/>
              </a:p>
            </p:txBody>
          </p:sp>
          <p:sp>
            <p:nvSpPr>
              <p:cNvPr id="40" name="TextBox 40"/>
              <p:cNvSpPr txBox="1"/>
              <p:nvPr/>
            </p:nvSpPr>
            <p:spPr>
              <a:xfrm>
                <a:off x="203200" y="0"/>
                <a:ext cx="195924" cy="804718"/>
              </a:xfrm>
              <a:prstGeom prst="rect">
                <a:avLst/>
              </a:prstGeom>
            </p:spPr>
            <p:txBody>
              <a:bodyPr lIns="96266" tIns="96266" rIns="96266" bIns="96266" rtlCol="0" anchor="ctr"/>
              <a:lstStyle/>
              <a:p>
                <a:pPr algn="ctr">
                  <a:lnSpc>
                    <a:spcPts val="1354"/>
                  </a:lnSpc>
                </a:pPr>
                <a:endParaRPr/>
              </a:p>
            </p:txBody>
          </p:sp>
        </p:grpSp>
        <p:sp>
          <p:nvSpPr>
            <p:cNvPr id="41" name="TextBox 41"/>
            <p:cNvSpPr txBox="1"/>
            <p:nvPr/>
          </p:nvSpPr>
          <p:spPr>
            <a:xfrm rot="-5400000">
              <a:off x="-812490" y="2382938"/>
              <a:ext cx="4245437" cy="403225"/>
            </a:xfrm>
            <a:prstGeom prst="rect">
              <a:avLst/>
            </a:prstGeom>
          </p:spPr>
          <p:txBody>
            <a:bodyPr lIns="0" tIns="0" rIns="0" bIns="0" rtlCol="0" anchor="t">
              <a:spAutoFit/>
            </a:bodyPr>
            <a:lstStyle/>
            <a:p>
              <a:pPr algn="ctr">
                <a:lnSpc>
                  <a:spcPts val="2340"/>
                </a:lnSpc>
              </a:pPr>
              <a:r>
                <a:rPr lang="en-US" sz="1950">
                  <a:solidFill>
                    <a:srgbClr val="FFFFFF"/>
                  </a:solidFill>
                  <a:latin typeface="Gotham"/>
                  <a:ea typeface="Gotham"/>
                  <a:cs typeface="Gotham"/>
                  <a:sym typeface="Gotham"/>
                </a:rPr>
                <a:t>down from 47 (2021)</a:t>
              </a:r>
            </a:p>
          </p:txBody>
        </p:sp>
      </p:grpSp>
      <p:grpSp>
        <p:nvGrpSpPr>
          <p:cNvPr id="42" name="Group 42"/>
          <p:cNvGrpSpPr/>
          <p:nvPr/>
        </p:nvGrpSpPr>
        <p:grpSpPr>
          <a:xfrm>
            <a:off x="-2530137" y="-2279908"/>
            <a:ext cx="4516063" cy="4516063"/>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44" name="TextBox 4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45" name="Group 45"/>
          <p:cNvGrpSpPr/>
          <p:nvPr/>
        </p:nvGrpSpPr>
        <p:grpSpPr>
          <a:xfrm>
            <a:off x="16368728" y="8723655"/>
            <a:ext cx="3838544" cy="3838544"/>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47" name="TextBox 47"/>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48" name="Group 48"/>
          <p:cNvGrpSpPr/>
          <p:nvPr/>
        </p:nvGrpSpPr>
        <p:grpSpPr>
          <a:xfrm>
            <a:off x="16368728" y="-1704064"/>
            <a:ext cx="3804801" cy="3804801"/>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50" name="TextBox 50"/>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51" name="Group 51"/>
          <p:cNvGrpSpPr/>
          <p:nvPr/>
        </p:nvGrpSpPr>
        <p:grpSpPr>
          <a:xfrm>
            <a:off x="-1324895" y="8841925"/>
            <a:ext cx="2890150" cy="2890150"/>
            <a:chOff x="0" y="0"/>
            <a:chExt cx="812800" cy="812800"/>
          </a:xfrm>
        </p:grpSpPr>
        <p:sp>
          <p:nvSpPr>
            <p:cNvPr id="52" name="Freeform 5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53" name="TextBox 53"/>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0516" y="3764452"/>
            <a:ext cx="17146968" cy="6211235"/>
            <a:chOff x="0" y="0"/>
            <a:chExt cx="4516074" cy="1635881"/>
          </a:xfrm>
        </p:grpSpPr>
        <p:sp>
          <p:nvSpPr>
            <p:cNvPr id="3" name="Freeform 3"/>
            <p:cNvSpPr/>
            <p:nvPr/>
          </p:nvSpPr>
          <p:spPr>
            <a:xfrm>
              <a:off x="0" y="0"/>
              <a:ext cx="4516074" cy="1635881"/>
            </a:xfrm>
            <a:custGeom>
              <a:avLst/>
              <a:gdLst/>
              <a:ahLst/>
              <a:cxnLst/>
              <a:rect l="l" t="t" r="r" b="b"/>
              <a:pathLst>
                <a:path w="4516074" h="1635881">
                  <a:moveTo>
                    <a:pt x="23027" y="0"/>
                  </a:moveTo>
                  <a:lnTo>
                    <a:pt x="4493047" y="0"/>
                  </a:lnTo>
                  <a:cubicBezTo>
                    <a:pt x="4505765" y="0"/>
                    <a:pt x="4516074" y="10309"/>
                    <a:pt x="4516074" y="23027"/>
                  </a:cubicBezTo>
                  <a:lnTo>
                    <a:pt x="4516074" y="1612854"/>
                  </a:lnTo>
                  <a:cubicBezTo>
                    <a:pt x="4516074" y="1618961"/>
                    <a:pt x="4513648" y="1624818"/>
                    <a:pt x="4509330" y="1629136"/>
                  </a:cubicBezTo>
                  <a:cubicBezTo>
                    <a:pt x="4505011" y="1633455"/>
                    <a:pt x="4499154" y="1635881"/>
                    <a:pt x="4493047" y="1635881"/>
                  </a:cubicBezTo>
                  <a:lnTo>
                    <a:pt x="23027" y="1635881"/>
                  </a:lnTo>
                  <a:cubicBezTo>
                    <a:pt x="10309" y="1635881"/>
                    <a:pt x="0" y="1625571"/>
                    <a:pt x="0" y="1612854"/>
                  </a:cubicBezTo>
                  <a:lnTo>
                    <a:pt x="0" y="23027"/>
                  </a:lnTo>
                  <a:cubicBezTo>
                    <a:pt x="0" y="16920"/>
                    <a:pt x="2426" y="11063"/>
                    <a:pt x="6744" y="6744"/>
                  </a:cubicBezTo>
                  <a:cubicBezTo>
                    <a:pt x="11063" y="2426"/>
                    <a:pt x="16920" y="0"/>
                    <a:pt x="23027" y="0"/>
                  </a:cubicBezTo>
                  <a:close/>
                </a:path>
              </a:pathLst>
            </a:custGeom>
            <a:ln w="95250" cap="rnd">
              <a:solidFill>
                <a:srgbClr val="AA0061"/>
              </a:solidFill>
              <a:prstDash val="solid"/>
              <a:round/>
            </a:ln>
          </p:spPr>
          <p:txBody>
            <a:bodyPr/>
            <a:lstStyle/>
            <a:p>
              <a:endParaRPr lang="en-US"/>
            </a:p>
          </p:txBody>
        </p:sp>
        <p:sp>
          <p:nvSpPr>
            <p:cNvPr id="4" name="TextBox 4"/>
            <p:cNvSpPr txBox="1"/>
            <p:nvPr/>
          </p:nvSpPr>
          <p:spPr>
            <a:xfrm>
              <a:off x="0" y="-57150"/>
              <a:ext cx="4516074" cy="1693031"/>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2477279" y="749624"/>
            <a:ext cx="13333441" cy="4941861"/>
            <a:chOff x="0" y="0"/>
            <a:chExt cx="17777922" cy="6589148"/>
          </a:xfrm>
        </p:grpSpPr>
        <p:grpSp>
          <p:nvGrpSpPr>
            <p:cNvPr id="6" name="Group 6"/>
            <p:cNvGrpSpPr/>
            <p:nvPr/>
          </p:nvGrpSpPr>
          <p:grpSpPr>
            <a:xfrm>
              <a:off x="0" y="0"/>
              <a:ext cx="17777922" cy="6589148"/>
              <a:chOff x="0" y="0"/>
              <a:chExt cx="3511688" cy="1301560"/>
            </a:xfrm>
          </p:grpSpPr>
          <p:sp>
            <p:nvSpPr>
              <p:cNvPr id="7" name="Freeform 7"/>
              <p:cNvSpPr/>
              <p:nvPr/>
            </p:nvSpPr>
            <p:spPr>
              <a:xfrm>
                <a:off x="0" y="0"/>
                <a:ext cx="3511688" cy="1301560"/>
              </a:xfrm>
              <a:custGeom>
                <a:avLst/>
                <a:gdLst/>
                <a:ahLst/>
                <a:cxnLst/>
                <a:rect l="l" t="t" r="r" b="b"/>
                <a:pathLst>
                  <a:path w="3511688" h="1301560">
                    <a:moveTo>
                      <a:pt x="22645" y="0"/>
                    </a:moveTo>
                    <a:lnTo>
                      <a:pt x="3489044" y="0"/>
                    </a:lnTo>
                    <a:cubicBezTo>
                      <a:pt x="3495049" y="0"/>
                      <a:pt x="3500809" y="2386"/>
                      <a:pt x="3505056" y="6633"/>
                    </a:cubicBezTo>
                    <a:cubicBezTo>
                      <a:pt x="3509302" y="10879"/>
                      <a:pt x="3511688" y="16639"/>
                      <a:pt x="3511688" y="22645"/>
                    </a:cubicBezTo>
                    <a:lnTo>
                      <a:pt x="3511688" y="1278915"/>
                    </a:lnTo>
                    <a:cubicBezTo>
                      <a:pt x="3511688" y="1284921"/>
                      <a:pt x="3509302" y="1290681"/>
                      <a:pt x="3505056" y="1294927"/>
                    </a:cubicBezTo>
                    <a:cubicBezTo>
                      <a:pt x="3500809" y="1299174"/>
                      <a:pt x="3495049" y="1301560"/>
                      <a:pt x="3489044" y="1301560"/>
                    </a:cubicBezTo>
                    <a:lnTo>
                      <a:pt x="22645" y="1301560"/>
                    </a:lnTo>
                    <a:cubicBezTo>
                      <a:pt x="16639" y="1301560"/>
                      <a:pt x="10879" y="1299174"/>
                      <a:pt x="6633" y="1294927"/>
                    </a:cubicBezTo>
                    <a:cubicBezTo>
                      <a:pt x="2386" y="1290681"/>
                      <a:pt x="0" y="1284921"/>
                      <a:pt x="0" y="1278915"/>
                    </a:cubicBezTo>
                    <a:lnTo>
                      <a:pt x="0" y="22645"/>
                    </a:lnTo>
                    <a:cubicBezTo>
                      <a:pt x="0" y="16639"/>
                      <a:pt x="2386" y="10879"/>
                      <a:pt x="6633" y="6633"/>
                    </a:cubicBezTo>
                    <a:cubicBezTo>
                      <a:pt x="10879" y="2386"/>
                      <a:pt x="16639" y="0"/>
                      <a:pt x="22645" y="0"/>
                    </a:cubicBezTo>
                    <a:close/>
                  </a:path>
                </a:pathLst>
              </a:custGeom>
              <a:solidFill>
                <a:srgbClr val="AA0061"/>
              </a:solidFill>
            </p:spPr>
            <p:txBody>
              <a:bodyPr/>
              <a:lstStyle/>
              <a:p>
                <a:endParaRPr lang="en-US"/>
              </a:p>
            </p:txBody>
          </p:sp>
          <p:sp>
            <p:nvSpPr>
              <p:cNvPr id="8" name="TextBox 8"/>
              <p:cNvSpPr txBox="1"/>
              <p:nvPr/>
            </p:nvSpPr>
            <p:spPr>
              <a:xfrm>
                <a:off x="0" y="-47625"/>
                <a:ext cx="3511688" cy="1349185"/>
              </a:xfrm>
              <a:prstGeom prst="rect">
                <a:avLst/>
              </a:prstGeom>
            </p:spPr>
            <p:txBody>
              <a:bodyPr lIns="50800" tIns="50800" rIns="50800" bIns="50800" rtlCol="0" anchor="ctr"/>
              <a:lstStyle/>
              <a:p>
                <a:pPr algn="ctr">
                  <a:lnSpc>
                    <a:spcPts val="3332"/>
                  </a:lnSpc>
                </a:pPr>
                <a:endParaRPr/>
              </a:p>
            </p:txBody>
          </p:sp>
        </p:grpSp>
        <p:sp>
          <p:nvSpPr>
            <p:cNvPr id="9" name="TextBox 9"/>
            <p:cNvSpPr txBox="1"/>
            <p:nvPr/>
          </p:nvSpPr>
          <p:spPr>
            <a:xfrm>
              <a:off x="1707330" y="693960"/>
              <a:ext cx="13987731" cy="1360890"/>
            </a:xfrm>
            <a:prstGeom prst="rect">
              <a:avLst/>
            </a:prstGeom>
          </p:spPr>
          <p:txBody>
            <a:bodyPr lIns="0" tIns="0" rIns="0" bIns="0" rtlCol="0" anchor="t">
              <a:spAutoFit/>
            </a:bodyPr>
            <a:lstStyle/>
            <a:p>
              <a:pPr marL="0" lvl="0" indent="0" algn="ctr">
                <a:lnSpc>
                  <a:spcPts val="8091"/>
                </a:lnSpc>
                <a:spcBef>
                  <a:spcPct val="0"/>
                </a:spcBef>
              </a:pPr>
              <a:r>
                <a:rPr lang="en-US" sz="6799" b="1">
                  <a:solidFill>
                    <a:srgbClr val="FFFFFF"/>
                  </a:solidFill>
                  <a:latin typeface="Gotham Bold"/>
                  <a:ea typeface="Gotham Bold"/>
                  <a:cs typeface="Gotham Bold"/>
                  <a:sym typeface="Gotham Bold"/>
                </a:rPr>
                <a:t>What is home visiting?</a:t>
              </a:r>
            </a:p>
          </p:txBody>
        </p:sp>
        <p:sp>
          <p:nvSpPr>
            <p:cNvPr id="10" name="TextBox 10"/>
            <p:cNvSpPr txBox="1"/>
            <p:nvPr/>
          </p:nvSpPr>
          <p:spPr>
            <a:xfrm>
              <a:off x="923074" y="2141325"/>
              <a:ext cx="15556243" cy="3999395"/>
            </a:xfrm>
            <a:prstGeom prst="rect">
              <a:avLst/>
            </a:prstGeom>
          </p:spPr>
          <p:txBody>
            <a:bodyPr lIns="0" tIns="0" rIns="0" bIns="0" rtlCol="0" anchor="t">
              <a:spAutoFit/>
            </a:bodyPr>
            <a:lstStyle/>
            <a:p>
              <a:pPr marL="0" lvl="0" indent="0" algn="ctr">
                <a:lnSpc>
                  <a:spcPts val="3983"/>
                </a:lnSpc>
                <a:spcBef>
                  <a:spcPct val="0"/>
                </a:spcBef>
              </a:pPr>
              <a:r>
                <a:rPr lang="en-US" sz="2845">
                  <a:solidFill>
                    <a:srgbClr val="FFFFFF"/>
                  </a:solidFill>
                  <a:latin typeface="Gotham"/>
                  <a:ea typeface="Gotham"/>
                  <a:cs typeface="Gotham"/>
                  <a:sym typeface="Gotham"/>
                </a:rPr>
                <a:t>H</a:t>
              </a:r>
              <a:r>
                <a:rPr lang="en-US" sz="2845" u="none" strike="noStrike">
                  <a:solidFill>
                    <a:srgbClr val="FFFFFF"/>
                  </a:solidFill>
                  <a:latin typeface="Gotham"/>
                  <a:ea typeface="Gotham"/>
                  <a:cs typeface="Gotham"/>
                  <a:sym typeface="Gotham"/>
                </a:rPr>
                <a:t>ome visiting is a </a:t>
              </a:r>
              <a:r>
                <a:rPr lang="en-US" sz="2845" b="1" u="none" strike="noStrike">
                  <a:solidFill>
                    <a:srgbClr val="FFFFFF"/>
                  </a:solidFill>
                  <a:latin typeface="Gotham Bold"/>
                  <a:ea typeface="Gotham Bold"/>
                  <a:cs typeface="Gotham Bold"/>
                  <a:sym typeface="Gotham Bold"/>
                </a:rPr>
                <a:t>free, voluntary program </a:t>
              </a:r>
              <a:r>
                <a:rPr lang="en-US" sz="2845" u="none" strike="noStrike">
                  <a:solidFill>
                    <a:srgbClr val="FFFFFF"/>
                  </a:solidFill>
                  <a:latin typeface="Gotham"/>
                  <a:ea typeface="Gotham"/>
                  <a:cs typeface="Gotham"/>
                  <a:sym typeface="Gotham"/>
                </a:rPr>
                <a:t>available to families across Virginia from pregnancy through kindergarten entry. It brings trained early childhood professionals—nurses, parent educators, and family support specialists—directly to families, meeting them where they are and building long‑term, trusting relationships.</a:t>
              </a:r>
            </a:p>
          </p:txBody>
        </p:sp>
      </p:grpSp>
      <p:sp>
        <p:nvSpPr>
          <p:cNvPr id="11" name="AutoShape 11"/>
          <p:cNvSpPr/>
          <p:nvPr/>
        </p:nvSpPr>
        <p:spPr>
          <a:xfrm>
            <a:off x="5005564" y="5711714"/>
            <a:ext cx="0" cy="3880964"/>
          </a:xfrm>
          <a:prstGeom prst="line">
            <a:avLst/>
          </a:prstGeom>
          <a:ln w="66675" cap="rnd">
            <a:solidFill>
              <a:srgbClr val="608FAC"/>
            </a:solidFill>
            <a:prstDash val="solid"/>
            <a:headEnd type="none" w="sm" len="sm"/>
            <a:tailEnd type="none" w="sm" len="sm"/>
          </a:ln>
        </p:spPr>
        <p:txBody>
          <a:bodyPr/>
          <a:lstStyle/>
          <a:p>
            <a:endParaRPr lang="en-US"/>
          </a:p>
        </p:txBody>
      </p:sp>
      <p:sp>
        <p:nvSpPr>
          <p:cNvPr id="12" name="AutoShape 12"/>
          <p:cNvSpPr/>
          <p:nvPr/>
        </p:nvSpPr>
        <p:spPr>
          <a:xfrm>
            <a:off x="9144000" y="5711714"/>
            <a:ext cx="0" cy="3880964"/>
          </a:xfrm>
          <a:prstGeom prst="line">
            <a:avLst/>
          </a:prstGeom>
          <a:ln w="66675" cap="rnd">
            <a:solidFill>
              <a:srgbClr val="608FAC"/>
            </a:solidFill>
            <a:prstDash val="solid"/>
            <a:headEnd type="none" w="sm" len="sm"/>
            <a:tailEnd type="none" w="sm" len="sm"/>
          </a:ln>
        </p:spPr>
        <p:txBody>
          <a:bodyPr/>
          <a:lstStyle/>
          <a:p>
            <a:endParaRPr lang="en-US"/>
          </a:p>
        </p:txBody>
      </p:sp>
      <p:sp>
        <p:nvSpPr>
          <p:cNvPr id="13" name="AutoShape 13"/>
          <p:cNvSpPr/>
          <p:nvPr/>
        </p:nvSpPr>
        <p:spPr>
          <a:xfrm>
            <a:off x="13282436" y="5711714"/>
            <a:ext cx="0" cy="3880964"/>
          </a:xfrm>
          <a:prstGeom prst="line">
            <a:avLst/>
          </a:prstGeom>
          <a:ln w="66675" cap="rnd">
            <a:solidFill>
              <a:srgbClr val="608FAC"/>
            </a:solidFill>
            <a:prstDash val="solid"/>
            <a:headEnd type="none" w="sm" len="sm"/>
            <a:tailEnd type="none" w="sm" len="sm"/>
          </a:ln>
        </p:spPr>
        <p:txBody>
          <a:bodyPr/>
          <a:lstStyle/>
          <a:p>
            <a:endParaRPr lang="en-US"/>
          </a:p>
        </p:txBody>
      </p:sp>
      <p:grpSp>
        <p:nvGrpSpPr>
          <p:cNvPr id="14" name="Group 14"/>
          <p:cNvGrpSpPr/>
          <p:nvPr/>
        </p:nvGrpSpPr>
        <p:grpSpPr>
          <a:xfrm>
            <a:off x="15902577" y="-2776101"/>
            <a:ext cx="3804801" cy="380480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
        <p:nvSpPr>
          <p:cNvPr id="17" name="Freeform 17"/>
          <p:cNvSpPr/>
          <p:nvPr/>
        </p:nvSpPr>
        <p:spPr>
          <a:xfrm>
            <a:off x="6228964" y="5996004"/>
            <a:ext cx="1508233" cy="1372492"/>
          </a:xfrm>
          <a:custGeom>
            <a:avLst/>
            <a:gdLst/>
            <a:ahLst/>
            <a:cxnLst/>
            <a:rect l="l" t="t" r="r" b="b"/>
            <a:pathLst>
              <a:path w="1508233" h="1372492">
                <a:moveTo>
                  <a:pt x="0" y="0"/>
                </a:moveTo>
                <a:lnTo>
                  <a:pt x="1508234" y="0"/>
                </a:lnTo>
                <a:lnTo>
                  <a:pt x="1508234" y="1372492"/>
                </a:lnTo>
                <a:lnTo>
                  <a:pt x="0" y="137249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p:cNvSpPr/>
          <p:nvPr/>
        </p:nvSpPr>
        <p:spPr>
          <a:xfrm>
            <a:off x="2312090" y="5925763"/>
            <a:ext cx="1431913" cy="1442733"/>
          </a:xfrm>
          <a:custGeom>
            <a:avLst/>
            <a:gdLst/>
            <a:ahLst/>
            <a:cxnLst/>
            <a:rect l="l" t="t" r="r" b="b"/>
            <a:pathLst>
              <a:path w="1431913" h="1442733">
                <a:moveTo>
                  <a:pt x="0" y="0"/>
                </a:moveTo>
                <a:lnTo>
                  <a:pt x="1431913" y="0"/>
                </a:lnTo>
                <a:lnTo>
                  <a:pt x="1431913" y="1442733"/>
                </a:lnTo>
                <a:lnTo>
                  <a:pt x="0" y="144273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Freeform 19"/>
          <p:cNvSpPr/>
          <p:nvPr/>
        </p:nvSpPr>
        <p:spPr>
          <a:xfrm>
            <a:off x="10586761" y="5666746"/>
            <a:ext cx="1252913" cy="1701750"/>
          </a:xfrm>
          <a:custGeom>
            <a:avLst/>
            <a:gdLst/>
            <a:ahLst/>
            <a:cxnLst/>
            <a:rect l="l" t="t" r="r" b="b"/>
            <a:pathLst>
              <a:path w="1252913" h="1701750">
                <a:moveTo>
                  <a:pt x="0" y="0"/>
                </a:moveTo>
                <a:lnTo>
                  <a:pt x="1252914" y="0"/>
                </a:lnTo>
                <a:lnTo>
                  <a:pt x="1252914" y="1701750"/>
                </a:lnTo>
                <a:lnTo>
                  <a:pt x="0" y="17017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0" name="Freeform 20"/>
          <p:cNvSpPr/>
          <p:nvPr/>
        </p:nvSpPr>
        <p:spPr>
          <a:xfrm>
            <a:off x="14336252" y="5996004"/>
            <a:ext cx="1566325" cy="1372492"/>
          </a:xfrm>
          <a:custGeom>
            <a:avLst/>
            <a:gdLst/>
            <a:ahLst/>
            <a:cxnLst/>
            <a:rect l="l" t="t" r="r" b="b"/>
            <a:pathLst>
              <a:path w="1566325" h="1372492">
                <a:moveTo>
                  <a:pt x="0" y="0"/>
                </a:moveTo>
                <a:lnTo>
                  <a:pt x="1566325" y="0"/>
                </a:lnTo>
                <a:lnTo>
                  <a:pt x="1566325" y="1372492"/>
                </a:lnTo>
                <a:lnTo>
                  <a:pt x="0" y="137249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TextBox 21"/>
          <p:cNvSpPr txBox="1"/>
          <p:nvPr/>
        </p:nvSpPr>
        <p:spPr>
          <a:xfrm>
            <a:off x="1601811" y="7653737"/>
            <a:ext cx="2993009" cy="1450666"/>
          </a:xfrm>
          <a:prstGeom prst="rect">
            <a:avLst/>
          </a:prstGeom>
        </p:spPr>
        <p:txBody>
          <a:bodyPr lIns="0" tIns="0" rIns="0" bIns="0" rtlCol="0" anchor="t">
            <a:spAutoFit/>
          </a:bodyPr>
          <a:lstStyle/>
          <a:p>
            <a:pPr marL="0" lvl="0" indent="0" algn="ctr">
              <a:lnSpc>
                <a:spcPts val="3772"/>
              </a:lnSpc>
            </a:pPr>
            <a:r>
              <a:rPr lang="en-US" sz="3662" b="1">
                <a:solidFill>
                  <a:srgbClr val="352E3A"/>
                </a:solidFill>
                <a:latin typeface="Gotham Bold"/>
                <a:ea typeface="Gotham Bold"/>
                <a:cs typeface="Gotham Bold"/>
                <a:sym typeface="Gotham Bold"/>
              </a:rPr>
              <a:t>V</a:t>
            </a:r>
            <a:r>
              <a:rPr lang="en-US" sz="3662" b="1" u="none" strike="noStrike">
                <a:solidFill>
                  <a:srgbClr val="352E3A"/>
                </a:solidFill>
                <a:latin typeface="Gotham Bold"/>
                <a:ea typeface="Gotham Bold"/>
                <a:cs typeface="Gotham Bold"/>
                <a:sym typeface="Gotham Bold"/>
              </a:rPr>
              <a:t>oluntary &amp; Strengths-Based</a:t>
            </a:r>
          </a:p>
        </p:txBody>
      </p:sp>
      <p:sp>
        <p:nvSpPr>
          <p:cNvPr id="22" name="TextBox 22"/>
          <p:cNvSpPr txBox="1"/>
          <p:nvPr/>
        </p:nvSpPr>
        <p:spPr>
          <a:xfrm>
            <a:off x="5556846" y="7653737"/>
            <a:ext cx="2993009" cy="1450666"/>
          </a:xfrm>
          <a:prstGeom prst="rect">
            <a:avLst/>
          </a:prstGeom>
        </p:spPr>
        <p:txBody>
          <a:bodyPr lIns="0" tIns="0" rIns="0" bIns="0" rtlCol="0" anchor="t">
            <a:spAutoFit/>
          </a:bodyPr>
          <a:lstStyle/>
          <a:p>
            <a:pPr marL="0" lvl="0" indent="0" algn="ctr">
              <a:lnSpc>
                <a:spcPts val="3772"/>
              </a:lnSpc>
            </a:pPr>
            <a:r>
              <a:rPr lang="en-US" sz="3662" b="1">
                <a:solidFill>
                  <a:srgbClr val="352E3A"/>
                </a:solidFill>
                <a:latin typeface="Gotham Bold"/>
                <a:ea typeface="Gotham Bold"/>
                <a:cs typeface="Gotham Bold"/>
                <a:sym typeface="Gotham Bold"/>
              </a:rPr>
              <a:t>Family Centered &amp; Family Led </a:t>
            </a:r>
          </a:p>
        </p:txBody>
      </p:sp>
      <p:sp>
        <p:nvSpPr>
          <p:cNvPr id="23" name="TextBox 23"/>
          <p:cNvSpPr txBox="1"/>
          <p:nvPr/>
        </p:nvSpPr>
        <p:spPr>
          <a:xfrm>
            <a:off x="9428688" y="7425646"/>
            <a:ext cx="3709600" cy="1926916"/>
          </a:xfrm>
          <a:prstGeom prst="rect">
            <a:avLst/>
          </a:prstGeom>
        </p:spPr>
        <p:txBody>
          <a:bodyPr lIns="0" tIns="0" rIns="0" bIns="0" rtlCol="0" anchor="t">
            <a:spAutoFit/>
          </a:bodyPr>
          <a:lstStyle/>
          <a:p>
            <a:pPr marL="0" lvl="0" indent="0" algn="ctr">
              <a:lnSpc>
                <a:spcPts val="3772"/>
              </a:lnSpc>
            </a:pPr>
            <a:r>
              <a:rPr lang="en-US" sz="3662" b="1">
                <a:solidFill>
                  <a:srgbClr val="352E3A"/>
                </a:solidFill>
                <a:latin typeface="Gotham Bold"/>
                <a:ea typeface="Gotham Bold"/>
                <a:cs typeface="Gotham Bold"/>
                <a:sym typeface="Gotham Bold"/>
              </a:rPr>
              <a:t>Relationship Based Two-Generation Approach</a:t>
            </a:r>
          </a:p>
        </p:txBody>
      </p:sp>
      <p:sp>
        <p:nvSpPr>
          <p:cNvPr id="24" name="TextBox 24"/>
          <p:cNvSpPr txBox="1"/>
          <p:nvPr/>
        </p:nvSpPr>
        <p:spPr>
          <a:xfrm>
            <a:off x="13693179" y="7653737"/>
            <a:ext cx="2993009" cy="1450666"/>
          </a:xfrm>
          <a:prstGeom prst="rect">
            <a:avLst/>
          </a:prstGeom>
        </p:spPr>
        <p:txBody>
          <a:bodyPr lIns="0" tIns="0" rIns="0" bIns="0" rtlCol="0" anchor="t">
            <a:spAutoFit/>
          </a:bodyPr>
          <a:lstStyle/>
          <a:p>
            <a:pPr marL="0" lvl="0" indent="0" algn="ctr">
              <a:lnSpc>
                <a:spcPts val="3772"/>
              </a:lnSpc>
            </a:pPr>
            <a:r>
              <a:rPr lang="en-US" sz="3662" b="1">
                <a:solidFill>
                  <a:srgbClr val="352E3A"/>
                </a:solidFill>
                <a:latin typeface="Gotham Bold"/>
                <a:ea typeface="Gotham Bold"/>
                <a:cs typeface="Gotham Bold"/>
                <a:sym typeface="Gotham Bold"/>
              </a:rPr>
              <a:t>Parents as First Teachers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31137" y="3443073"/>
            <a:ext cx="15888157" cy="5930896"/>
            <a:chOff x="0" y="0"/>
            <a:chExt cx="21184209" cy="7907861"/>
          </a:xfrm>
        </p:grpSpPr>
        <p:sp>
          <p:nvSpPr>
            <p:cNvPr id="3" name="Freeform 3"/>
            <p:cNvSpPr/>
            <p:nvPr/>
          </p:nvSpPr>
          <p:spPr>
            <a:xfrm>
              <a:off x="0" y="0"/>
              <a:ext cx="3853039" cy="3853039"/>
            </a:xfrm>
            <a:custGeom>
              <a:avLst/>
              <a:gdLst/>
              <a:ahLst/>
              <a:cxnLst/>
              <a:rect l="l" t="t" r="r" b="b"/>
              <a:pathLst>
                <a:path w="3853039" h="3853039">
                  <a:moveTo>
                    <a:pt x="0" y="0"/>
                  </a:moveTo>
                  <a:lnTo>
                    <a:pt x="3853039" y="0"/>
                  </a:lnTo>
                  <a:lnTo>
                    <a:pt x="3853039" y="3853039"/>
                  </a:lnTo>
                  <a:lnTo>
                    <a:pt x="0" y="38530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3794656" y="3137513"/>
              <a:ext cx="5033813" cy="3221640"/>
            </a:xfrm>
            <a:custGeom>
              <a:avLst/>
              <a:gdLst/>
              <a:ahLst/>
              <a:cxnLst/>
              <a:rect l="l" t="t" r="r" b="b"/>
              <a:pathLst>
                <a:path w="5033813" h="3221640">
                  <a:moveTo>
                    <a:pt x="0" y="0"/>
                  </a:moveTo>
                  <a:lnTo>
                    <a:pt x="5033813" y="0"/>
                  </a:lnTo>
                  <a:lnTo>
                    <a:pt x="5033813" y="3221640"/>
                  </a:lnTo>
                  <a:lnTo>
                    <a:pt x="0" y="322164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6094757">
              <a:off x="8009194" y="1990624"/>
              <a:ext cx="4270007" cy="3972445"/>
            </a:xfrm>
            <a:custGeom>
              <a:avLst/>
              <a:gdLst/>
              <a:ahLst/>
              <a:cxnLst/>
              <a:rect l="l" t="t" r="r" b="b"/>
              <a:pathLst>
                <a:path w="4270007" h="3972445">
                  <a:moveTo>
                    <a:pt x="0" y="0"/>
                  </a:moveTo>
                  <a:lnTo>
                    <a:pt x="4270006" y="0"/>
                  </a:lnTo>
                  <a:lnTo>
                    <a:pt x="4270006" y="3972445"/>
                  </a:lnTo>
                  <a:lnTo>
                    <a:pt x="0" y="39724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9913811">
              <a:off x="12022744" y="944288"/>
              <a:ext cx="3892490" cy="3892490"/>
            </a:xfrm>
            <a:custGeom>
              <a:avLst/>
              <a:gdLst/>
              <a:ahLst/>
              <a:cxnLst/>
              <a:rect l="l" t="t" r="r" b="b"/>
              <a:pathLst>
                <a:path w="3892490" h="3892490">
                  <a:moveTo>
                    <a:pt x="0" y="0"/>
                  </a:moveTo>
                  <a:lnTo>
                    <a:pt x="3892490" y="0"/>
                  </a:lnTo>
                  <a:lnTo>
                    <a:pt x="3892490" y="3892490"/>
                  </a:lnTo>
                  <a:lnTo>
                    <a:pt x="0" y="38924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1509902">
              <a:off x="16170045" y="3118452"/>
              <a:ext cx="4358852" cy="4055099"/>
            </a:xfrm>
            <a:custGeom>
              <a:avLst/>
              <a:gdLst/>
              <a:ahLst/>
              <a:cxnLst/>
              <a:rect l="l" t="t" r="r" b="b"/>
              <a:pathLst>
                <a:path w="4358852" h="4055099">
                  <a:moveTo>
                    <a:pt x="0" y="0"/>
                  </a:moveTo>
                  <a:lnTo>
                    <a:pt x="4358851" y="0"/>
                  </a:lnTo>
                  <a:lnTo>
                    <a:pt x="4358851" y="4055100"/>
                  </a:lnTo>
                  <a:lnTo>
                    <a:pt x="0" y="40551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8" name="Group 8"/>
          <p:cNvGrpSpPr/>
          <p:nvPr/>
        </p:nvGrpSpPr>
        <p:grpSpPr>
          <a:xfrm>
            <a:off x="4790662" y="-590824"/>
            <a:ext cx="8706676" cy="2872959"/>
            <a:chOff x="0" y="0"/>
            <a:chExt cx="2293116" cy="756664"/>
          </a:xfrm>
        </p:grpSpPr>
        <p:sp>
          <p:nvSpPr>
            <p:cNvPr id="9" name="Freeform 9"/>
            <p:cNvSpPr/>
            <p:nvPr/>
          </p:nvSpPr>
          <p:spPr>
            <a:xfrm>
              <a:off x="0" y="0"/>
              <a:ext cx="2293116" cy="756664"/>
            </a:xfrm>
            <a:custGeom>
              <a:avLst/>
              <a:gdLst/>
              <a:ahLst/>
              <a:cxnLst/>
              <a:rect l="l" t="t" r="r" b="b"/>
              <a:pathLst>
                <a:path w="2293116" h="756664">
                  <a:moveTo>
                    <a:pt x="45349" y="0"/>
                  </a:moveTo>
                  <a:lnTo>
                    <a:pt x="2247767" y="0"/>
                  </a:lnTo>
                  <a:cubicBezTo>
                    <a:pt x="2259795" y="0"/>
                    <a:pt x="2271329" y="4778"/>
                    <a:pt x="2279834" y="13282"/>
                  </a:cubicBezTo>
                  <a:cubicBezTo>
                    <a:pt x="2288338" y="21787"/>
                    <a:pt x="2293116" y="33322"/>
                    <a:pt x="2293116" y="45349"/>
                  </a:cubicBezTo>
                  <a:lnTo>
                    <a:pt x="2293116" y="711315"/>
                  </a:lnTo>
                  <a:cubicBezTo>
                    <a:pt x="2293116" y="723342"/>
                    <a:pt x="2288338" y="734877"/>
                    <a:pt x="2279834" y="743382"/>
                  </a:cubicBezTo>
                  <a:cubicBezTo>
                    <a:pt x="2271329" y="751886"/>
                    <a:pt x="2259795" y="756664"/>
                    <a:pt x="2247767" y="756664"/>
                  </a:cubicBezTo>
                  <a:lnTo>
                    <a:pt x="45349" y="756664"/>
                  </a:lnTo>
                  <a:cubicBezTo>
                    <a:pt x="33322" y="756664"/>
                    <a:pt x="21787" y="751886"/>
                    <a:pt x="13282" y="743382"/>
                  </a:cubicBezTo>
                  <a:cubicBezTo>
                    <a:pt x="4778" y="734877"/>
                    <a:pt x="0" y="723342"/>
                    <a:pt x="0" y="711315"/>
                  </a:cubicBezTo>
                  <a:lnTo>
                    <a:pt x="0" y="45349"/>
                  </a:lnTo>
                  <a:cubicBezTo>
                    <a:pt x="0" y="33322"/>
                    <a:pt x="4778" y="21787"/>
                    <a:pt x="13282" y="13282"/>
                  </a:cubicBezTo>
                  <a:cubicBezTo>
                    <a:pt x="21787" y="4778"/>
                    <a:pt x="33322" y="0"/>
                    <a:pt x="45349" y="0"/>
                  </a:cubicBezTo>
                  <a:close/>
                </a:path>
              </a:pathLst>
            </a:custGeom>
            <a:solidFill>
              <a:srgbClr val="000000"/>
            </a:solidFill>
          </p:spPr>
          <p:txBody>
            <a:bodyPr/>
            <a:lstStyle/>
            <a:p>
              <a:endParaRPr lang="en-US"/>
            </a:p>
          </p:txBody>
        </p:sp>
        <p:sp>
          <p:nvSpPr>
            <p:cNvPr id="10" name="TextBox 10"/>
            <p:cNvSpPr txBox="1"/>
            <p:nvPr/>
          </p:nvSpPr>
          <p:spPr>
            <a:xfrm>
              <a:off x="0" y="47625"/>
              <a:ext cx="2293116" cy="709039"/>
            </a:xfrm>
            <a:prstGeom prst="rect">
              <a:avLst/>
            </a:prstGeom>
          </p:spPr>
          <p:txBody>
            <a:bodyPr lIns="50800" tIns="50800" rIns="50800" bIns="50800" rtlCol="0" anchor="ctr"/>
            <a:lstStyle/>
            <a:p>
              <a:pPr algn="ctr">
                <a:lnSpc>
                  <a:spcPts val="2364"/>
                </a:lnSpc>
              </a:pPr>
              <a:endParaRPr/>
            </a:p>
          </p:txBody>
        </p:sp>
      </p:grpSp>
      <p:sp>
        <p:nvSpPr>
          <p:cNvPr id="11" name="Freeform 11"/>
          <p:cNvSpPr/>
          <p:nvPr/>
        </p:nvSpPr>
        <p:spPr>
          <a:xfrm>
            <a:off x="13830777" y="241203"/>
            <a:ext cx="4170255" cy="1061870"/>
          </a:xfrm>
          <a:custGeom>
            <a:avLst/>
            <a:gdLst/>
            <a:ahLst/>
            <a:cxnLst/>
            <a:rect l="l" t="t" r="r" b="b"/>
            <a:pathLst>
              <a:path w="4170255" h="1061870">
                <a:moveTo>
                  <a:pt x="0" y="0"/>
                </a:moveTo>
                <a:lnTo>
                  <a:pt x="4170255" y="0"/>
                </a:lnTo>
                <a:lnTo>
                  <a:pt x="4170255" y="1061870"/>
                </a:lnTo>
                <a:lnTo>
                  <a:pt x="0" y="1061870"/>
                </a:lnTo>
                <a:lnTo>
                  <a:pt x="0" y="0"/>
                </a:lnTo>
                <a:close/>
              </a:path>
            </a:pathLst>
          </a:custGeom>
          <a:blipFill>
            <a:blip r:embed="rId6"/>
            <a:stretch>
              <a:fillRect/>
            </a:stretch>
          </a:blipFill>
        </p:spPr>
        <p:txBody>
          <a:bodyPr/>
          <a:lstStyle/>
          <a:p>
            <a:endParaRPr lang="en-US"/>
          </a:p>
        </p:txBody>
      </p:sp>
      <p:sp>
        <p:nvSpPr>
          <p:cNvPr id="12" name="TextBox 12"/>
          <p:cNvSpPr txBox="1"/>
          <p:nvPr/>
        </p:nvSpPr>
        <p:spPr>
          <a:xfrm>
            <a:off x="5268998" y="296107"/>
            <a:ext cx="7746238" cy="772205"/>
          </a:xfrm>
          <a:prstGeom prst="rect">
            <a:avLst/>
          </a:prstGeom>
        </p:spPr>
        <p:txBody>
          <a:bodyPr lIns="0" tIns="0" rIns="0" bIns="0" rtlCol="0" anchor="t">
            <a:spAutoFit/>
          </a:bodyPr>
          <a:lstStyle/>
          <a:p>
            <a:pPr algn="ctr">
              <a:lnSpc>
                <a:spcPts val="5410"/>
              </a:lnSpc>
            </a:pPr>
            <a:r>
              <a:rPr lang="en-US" sz="6763" b="1" spc="-541">
                <a:solidFill>
                  <a:srgbClr val="FFFFFF"/>
                </a:solidFill>
                <a:latin typeface="Garet Bold"/>
                <a:ea typeface="Garet Bold"/>
                <a:cs typeface="Garet Bold"/>
                <a:sym typeface="Garet Bold"/>
              </a:rPr>
              <a:t>Jordan’s Journey</a:t>
            </a:r>
          </a:p>
        </p:txBody>
      </p:sp>
      <p:grpSp>
        <p:nvGrpSpPr>
          <p:cNvPr id="13" name="Group 13"/>
          <p:cNvGrpSpPr/>
          <p:nvPr/>
        </p:nvGrpSpPr>
        <p:grpSpPr>
          <a:xfrm>
            <a:off x="456820" y="390525"/>
            <a:ext cx="3350548" cy="3243712"/>
            <a:chOff x="0" y="0"/>
            <a:chExt cx="4467397" cy="4324950"/>
          </a:xfrm>
        </p:grpSpPr>
        <p:grpSp>
          <p:nvGrpSpPr>
            <p:cNvPr id="14" name="Group 14"/>
            <p:cNvGrpSpPr/>
            <p:nvPr/>
          </p:nvGrpSpPr>
          <p:grpSpPr>
            <a:xfrm>
              <a:off x="173123" y="30675"/>
              <a:ext cx="4294275" cy="4294275"/>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p:spPr>
            <p:txBody>
              <a:bodyPr/>
              <a:lstStyle/>
              <a:p>
                <a:endParaRPr lang="en-US"/>
              </a:p>
            </p:txBody>
          </p:sp>
          <p:sp>
            <p:nvSpPr>
              <p:cNvPr id="16" name="TextBox 16"/>
              <p:cNvSpPr txBox="1"/>
              <p:nvPr/>
            </p:nvSpPr>
            <p:spPr>
              <a:xfrm>
                <a:off x="76200" y="66675"/>
                <a:ext cx="660400" cy="669925"/>
              </a:xfrm>
              <a:prstGeom prst="rect">
                <a:avLst/>
              </a:prstGeom>
            </p:spPr>
            <p:txBody>
              <a:bodyPr lIns="26110" tIns="26110" rIns="26110" bIns="26110" rtlCol="0" anchor="ctr"/>
              <a:lstStyle/>
              <a:p>
                <a:pPr algn="ctr">
                  <a:lnSpc>
                    <a:spcPts val="863"/>
                  </a:lnSpc>
                </a:pPr>
                <a:endParaRPr/>
              </a:p>
            </p:txBody>
          </p:sp>
        </p:grpSp>
        <p:sp>
          <p:nvSpPr>
            <p:cNvPr id="17" name="Freeform 17"/>
            <p:cNvSpPr/>
            <p:nvPr/>
          </p:nvSpPr>
          <p:spPr>
            <a:xfrm>
              <a:off x="514787" y="0"/>
              <a:ext cx="681038" cy="698500"/>
            </a:xfrm>
            <a:custGeom>
              <a:avLst/>
              <a:gdLst/>
              <a:ahLst/>
              <a:cxnLst/>
              <a:rect l="l" t="t" r="r" b="b"/>
              <a:pathLst>
                <a:path w="681038" h="698500">
                  <a:moveTo>
                    <a:pt x="0" y="0"/>
                  </a:moveTo>
                  <a:lnTo>
                    <a:pt x="681038" y="0"/>
                  </a:lnTo>
                  <a:lnTo>
                    <a:pt x="681038" y="698500"/>
                  </a:lnTo>
                  <a:lnTo>
                    <a:pt x="0" y="6985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Freeform 18"/>
            <p:cNvSpPr/>
            <p:nvPr/>
          </p:nvSpPr>
          <p:spPr>
            <a:xfrm>
              <a:off x="0" y="916363"/>
              <a:ext cx="1029574" cy="1756204"/>
            </a:xfrm>
            <a:custGeom>
              <a:avLst/>
              <a:gdLst/>
              <a:ahLst/>
              <a:cxnLst/>
              <a:rect l="l" t="t" r="r" b="b"/>
              <a:pathLst>
                <a:path w="1029574" h="1756204">
                  <a:moveTo>
                    <a:pt x="0" y="0"/>
                  </a:moveTo>
                  <a:lnTo>
                    <a:pt x="1029574" y="0"/>
                  </a:lnTo>
                  <a:lnTo>
                    <a:pt x="1029574" y="1756204"/>
                  </a:lnTo>
                  <a:lnTo>
                    <a:pt x="0" y="1756204"/>
                  </a:lnTo>
                  <a:lnTo>
                    <a:pt x="0" y="0"/>
                  </a:lnTo>
                  <a:close/>
                </a:path>
              </a:pathLst>
            </a:custGeom>
            <a:blipFill>
              <a:blip r:embed="rId8"/>
              <a:stretch>
                <a:fillRect/>
              </a:stretch>
            </a:blipFill>
          </p:spPr>
          <p:txBody>
            <a:bodyPr/>
            <a:lstStyle/>
            <a:p>
              <a:endParaRPr lang="en-US"/>
            </a:p>
          </p:txBody>
        </p:sp>
        <p:sp>
          <p:nvSpPr>
            <p:cNvPr id="19" name="TextBox 19"/>
            <p:cNvSpPr txBox="1"/>
            <p:nvPr/>
          </p:nvSpPr>
          <p:spPr>
            <a:xfrm>
              <a:off x="1195825" y="1339661"/>
              <a:ext cx="2899699" cy="2264198"/>
            </a:xfrm>
            <a:prstGeom prst="rect">
              <a:avLst/>
            </a:prstGeom>
          </p:spPr>
          <p:txBody>
            <a:bodyPr lIns="0" tIns="0" rIns="0" bIns="0" rtlCol="0" anchor="t">
              <a:spAutoFit/>
            </a:bodyPr>
            <a:lstStyle/>
            <a:p>
              <a:pPr algn="l">
                <a:lnSpc>
                  <a:spcPts val="1700"/>
                </a:lnSpc>
              </a:pPr>
              <a:r>
                <a:rPr lang="en-US" sz="1700">
                  <a:solidFill>
                    <a:srgbClr val="FFFFFF"/>
                  </a:solidFill>
                  <a:latin typeface="Canva Sans"/>
                  <a:ea typeface="Canva Sans"/>
                  <a:cs typeface="Canva Sans"/>
                  <a:sym typeface="Canva Sans"/>
                </a:rPr>
                <a:t>Jordan learns about home visiting from her OB. She is assessed, found eligible, and enrolls in her local home visiting program at 24 weeks pregnant. </a:t>
              </a:r>
            </a:p>
          </p:txBody>
        </p:sp>
        <p:sp>
          <p:nvSpPr>
            <p:cNvPr id="20" name="TextBox 20"/>
            <p:cNvSpPr txBox="1"/>
            <p:nvPr/>
          </p:nvSpPr>
          <p:spPr>
            <a:xfrm>
              <a:off x="762506" y="813289"/>
              <a:ext cx="3453594" cy="430634"/>
            </a:xfrm>
            <a:prstGeom prst="rect">
              <a:avLst/>
            </a:prstGeom>
          </p:spPr>
          <p:txBody>
            <a:bodyPr lIns="0" tIns="0" rIns="0" bIns="0" rtlCol="0" anchor="t">
              <a:spAutoFit/>
            </a:bodyPr>
            <a:lstStyle/>
            <a:p>
              <a:pPr algn="ctr">
                <a:lnSpc>
                  <a:spcPts val="2364"/>
                </a:lnSpc>
              </a:pPr>
              <a:r>
                <a:rPr lang="en-US" sz="2364" b="1" spc="-189">
                  <a:solidFill>
                    <a:srgbClr val="FFFFFF"/>
                  </a:solidFill>
                  <a:latin typeface="Canva Sans Bold"/>
                  <a:ea typeface="Canva Sans Bold"/>
                  <a:cs typeface="Canva Sans Bold"/>
                  <a:sym typeface="Canva Sans Bold"/>
                </a:rPr>
                <a:t>Referral &amp; Intake</a:t>
              </a:r>
            </a:p>
          </p:txBody>
        </p:sp>
      </p:grpSp>
      <p:sp>
        <p:nvSpPr>
          <p:cNvPr id="21" name="TextBox 21"/>
          <p:cNvSpPr txBox="1"/>
          <p:nvPr/>
        </p:nvSpPr>
        <p:spPr>
          <a:xfrm>
            <a:off x="5072202" y="1050870"/>
            <a:ext cx="8143595" cy="1002665"/>
          </a:xfrm>
          <a:prstGeom prst="rect">
            <a:avLst/>
          </a:prstGeom>
        </p:spPr>
        <p:txBody>
          <a:bodyPr lIns="0" tIns="0" rIns="0" bIns="0" rtlCol="0" anchor="t">
            <a:spAutoFit/>
          </a:bodyPr>
          <a:lstStyle/>
          <a:p>
            <a:pPr algn="ctr">
              <a:lnSpc>
                <a:spcPts val="1599"/>
              </a:lnSpc>
            </a:pPr>
            <a:r>
              <a:rPr lang="en-US" sz="1599" spc="-47">
                <a:solidFill>
                  <a:srgbClr val="FFFFFF"/>
                </a:solidFill>
                <a:latin typeface="Canva Sans"/>
                <a:ea typeface="Canva Sans"/>
                <a:cs typeface="Canva Sans"/>
                <a:sym typeface="Canva Sans"/>
              </a:rPr>
              <a:t>Jordan and her partner, Chris, are first‑time parents in Virginia who learn about home visiting during Jordan’s second trimester. She enrolls in the program and builds a supportive relationship with her home visitor, who walks alongside their family through pregnancy, birth, early parenting, and the transition to toddlerhood. Their journey highlights the wraparound support home visiting provides at each developmental stage.</a:t>
            </a:r>
          </a:p>
        </p:txBody>
      </p:sp>
      <p:grpSp>
        <p:nvGrpSpPr>
          <p:cNvPr id="22" name="Group 22"/>
          <p:cNvGrpSpPr/>
          <p:nvPr/>
        </p:nvGrpSpPr>
        <p:grpSpPr>
          <a:xfrm>
            <a:off x="2441076" y="2492432"/>
            <a:ext cx="3609780" cy="3203717"/>
            <a:chOff x="0" y="0"/>
            <a:chExt cx="4813040" cy="4271623"/>
          </a:xfrm>
        </p:grpSpPr>
        <p:grpSp>
          <p:nvGrpSpPr>
            <p:cNvPr id="23" name="Group 23"/>
            <p:cNvGrpSpPr/>
            <p:nvPr/>
          </p:nvGrpSpPr>
          <p:grpSpPr>
            <a:xfrm>
              <a:off x="1157887" y="331116"/>
              <a:ext cx="3655153" cy="3940507"/>
              <a:chOff x="0" y="0"/>
              <a:chExt cx="812800" cy="876254"/>
            </a:xfrm>
          </p:grpSpPr>
          <p:sp>
            <p:nvSpPr>
              <p:cNvPr id="24" name="Freeform 24"/>
              <p:cNvSpPr/>
              <p:nvPr/>
            </p:nvSpPr>
            <p:spPr>
              <a:xfrm>
                <a:off x="0" y="0"/>
                <a:ext cx="812800" cy="876254"/>
              </a:xfrm>
              <a:custGeom>
                <a:avLst/>
                <a:gdLst/>
                <a:ahLst/>
                <a:cxnLst/>
                <a:rect l="l" t="t" r="r" b="b"/>
                <a:pathLst>
                  <a:path w="812800" h="876254">
                    <a:moveTo>
                      <a:pt x="406400" y="0"/>
                    </a:moveTo>
                    <a:cubicBezTo>
                      <a:pt x="181951" y="0"/>
                      <a:pt x="0" y="196156"/>
                      <a:pt x="0" y="438127"/>
                    </a:cubicBezTo>
                    <a:cubicBezTo>
                      <a:pt x="0" y="680098"/>
                      <a:pt x="181951" y="876254"/>
                      <a:pt x="406400" y="876254"/>
                    </a:cubicBezTo>
                    <a:cubicBezTo>
                      <a:pt x="630849" y="876254"/>
                      <a:pt x="812800" y="680098"/>
                      <a:pt x="812800" y="438127"/>
                    </a:cubicBezTo>
                    <a:cubicBezTo>
                      <a:pt x="812800" y="196156"/>
                      <a:pt x="630849" y="0"/>
                      <a:pt x="406400" y="0"/>
                    </a:cubicBezTo>
                    <a:close/>
                  </a:path>
                </a:pathLst>
              </a:custGeom>
              <a:solidFill>
                <a:srgbClr val="AA0061"/>
              </a:solidFill>
            </p:spPr>
            <p:txBody>
              <a:bodyPr/>
              <a:lstStyle/>
              <a:p>
                <a:endParaRPr lang="en-US"/>
              </a:p>
            </p:txBody>
          </p:sp>
          <p:sp>
            <p:nvSpPr>
              <p:cNvPr id="25" name="TextBox 25"/>
              <p:cNvSpPr txBox="1"/>
              <p:nvPr/>
            </p:nvSpPr>
            <p:spPr>
              <a:xfrm>
                <a:off x="76200" y="72624"/>
                <a:ext cx="660400" cy="721482"/>
              </a:xfrm>
              <a:prstGeom prst="rect">
                <a:avLst/>
              </a:prstGeom>
            </p:spPr>
            <p:txBody>
              <a:bodyPr lIns="20850" tIns="20850" rIns="20850" bIns="20850" rtlCol="0" anchor="ctr"/>
              <a:lstStyle/>
              <a:p>
                <a:pPr algn="ctr">
                  <a:lnSpc>
                    <a:spcPts val="863"/>
                  </a:lnSpc>
                </a:pPr>
                <a:endParaRPr/>
              </a:p>
            </p:txBody>
          </p:sp>
        </p:grpSp>
        <p:sp>
          <p:nvSpPr>
            <p:cNvPr id="26" name="Freeform 26"/>
            <p:cNvSpPr/>
            <p:nvPr/>
          </p:nvSpPr>
          <p:spPr>
            <a:xfrm>
              <a:off x="2644945" y="0"/>
              <a:ext cx="681038" cy="698500"/>
            </a:xfrm>
            <a:custGeom>
              <a:avLst/>
              <a:gdLst/>
              <a:ahLst/>
              <a:cxnLst/>
              <a:rect l="l" t="t" r="r" b="b"/>
              <a:pathLst>
                <a:path w="681038" h="698500">
                  <a:moveTo>
                    <a:pt x="0" y="0"/>
                  </a:moveTo>
                  <a:lnTo>
                    <a:pt x="681038" y="0"/>
                  </a:lnTo>
                  <a:lnTo>
                    <a:pt x="681038" y="698500"/>
                  </a:lnTo>
                  <a:lnTo>
                    <a:pt x="0" y="69850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7" name="Freeform 27"/>
            <p:cNvSpPr/>
            <p:nvPr/>
          </p:nvSpPr>
          <p:spPr>
            <a:xfrm>
              <a:off x="0" y="1480514"/>
              <a:ext cx="2005804" cy="2559240"/>
            </a:xfrm>
            <a:custGeom>
              <a:avLst/>
              <a:gdLst/>
              <a:ahLst/>
              <a:cxnLst/>
              <a:rect l="l" t="t" r="r" b="b"/>
              <a:pathLst>
                <a:path w="2005804" h="2559240">
                  <a:moveTo>
                    <a:pt x="0" y="0"/>
                  </a:moveTo>
                  <a:lnTo>
                    <a:pt x="2005804" y="0"/>
                  </a:lnTo>
                  <a:lnTo>
                    <a:pt x="2005804" y="2559240"/>
                  </a:lnTo>
                  <a:lnTo>
                    <a:pt x="0" y="2559240"/>
                  </a:lnTo>
                  <a:lnTo>
                    <a:pt x="0" y="0"/>
                  </a:lnTo>
                  <a:close/>
                </a:path>
              </a:pathLst>
            </a:custGeom>
            <a:blipFill>
              <a:blip r:embed="rId10"/>
              <a:stretch>
                <a:fillRect/>
              </a:stretch>
            </a:blipFill>
          </p:spPr>
          <p:txBody>
            <a:bodyPr/>
            <a:lstStyle/>
            <a:p>
              <a:endParaRPr lang="en-US"/>
            </a:p>
          </p:txBody>
        </p:sp>
        <p:sp>
          <p:nvSpPr>
            <p:cNvPr id="28" name="TextBox 28"/>
            <p:cNvSpPr txBox="1"/>
            <p:nvPr/>
          </p:nvSpPr>
          <p:spPr>
            <a:xfrm>
              <a:off x="1225698" y="847725"/>
              <a:ext cx="3453594" cy="430634"/>
            </a:xfrm>
            <a:prstGeom prst="rect">
              <a:avLst/>
            </a:prstGeom>
          </p:spPr>
          <p:txBody>
            <a:bodyPr lIns="0" tIns="0" rIns="0" bIns="0" rtlCol="0" anchor="t">
              <a:spAutoFit/>
            </a:bodyPr>
            <a:lstStyle/>
            <a:p>
              <a:pPr algn="ctr">
                <a:lnSpc>
                  <a:spcPts val="2364"/>
                </a:lnSpc>
              </a:pPr>
              <a:r>
                <a:rPr lang="en-US" sz="2364" b="1" spc="-189">
                  <a:solidFill>
                    <a:srgbClr val="FFFFFF"/>
                  </a:solidFill>
                  <a:latin typeface="Canva Sans Bold"/>
                  <a:ea typeface="Canva Sans Bold"/>
                  <a:cs typeface="Canva Sans Bold"/>
                  <a:sym typeface="Canva Sans Bold"/>
                </a:rPr>
                <a:t>Prenatal Visits</a:t>
              </a:r>
            </a:p>
          </p:txBody>
        </p:sp>
        <p:sp>
          <p:nvSpPr>
            <p:cNvPr id="29" name="TextBox 29"/>
            <p:cNvSpPr txBox="1"/>
            <p:nvPr/>
          </p:nvSpPr>
          <p:spPr>
            <a:xfrm>
              <a:off x="1447841" y="1344567"/>
              <a:ext cx="3098535" cy="24259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Jordan’s Home Visitor (HV) helps her prepare for her baby teaching newborn basics like safe sleep. She helps Jordan get a free carseat and pack n’ play from her local health dept.</a:t>
              </a:r>
            </a:p>
          </p:txBody>
        </p:sp>
      </p:grpSp>
      <p:grpSp>
        <p:nvGrpSpPr>
          <p:cNvPr id="30" name="Group 30"/>
          <p:cNvGrpSpPr/>
          <p:nvPr/>
        </p:nvGrpSpPr>
        <p:grpSpPr>
          <a:xfrm>
            <a:off x="107911" y="4652075"/>
            <a:ext cx="3569680" cy="3648486"/>
            <a:chOff x="0" y="0"/>
            <a:chExt cx="4759573" cy="4864648"/>
          </a:xfrm>
        </p:grpSpPr>
        <p:grpSp>
          <p:nvGrpSpPr>
            <p:cNvPr id="31" name="Group 31"/>
            <p:cNvGrpSpPr/>
            <p:nvPr/>
          </p:nvGrpSpPr>
          <p:grpSpPr>
            <a:xfrm>
              <a:off x="182417" y="1196039"/>
              <a:ext cx="4577156" cy="3668609"/>
              <a:chOff x="0" y="0"/>
              <a:chExt cx="812800" cy="651463"/>
            </a:xfrm>
          </p:grpSpPr>
          <p:sp>
            <p:nvSpPr>
              <p:cNvPr id="32" name="Freeform 32"/>
              <p:cNvSpPr/>
              <p:nvPr/>
            </p:nvSpPr>
            <p:spPr>
              <a:xfrm>
                <a:off x="0" y="0"/>
                <a:ext cx="812800" cy="651463"/>
              </a:xfrm>
              <a:custGeom>
                <a:avLst/>
                <a:gdLst/>
                <a:ahLst/>
                <a:cxnLst/>
                <a:rect l="l" t="t" r="r" b="b"/>
                <a:pathLst>
                  <a:path w="812800" h="651463">
                    <a:moveTo>
                      <a:pt x="406400" y="0"/>
                    </a:moveTo>
                    <a:cubicBezTo>
                      <a:pt x="181951" y="0"/>
                      <a:pt x="0" y="145835"/>
                      <a:pt x="0" y="325731"/>
                    </a:cubicBezTo>
                    <a:cubicBezTo>
                      <a:pt x="0" y="505628"/>
                      <a:pt x="181951" y="651463"/>
                      <a:pt x="406400" y="651463"/>
                    </a:cubicBezTo>
                    <a:cubicBezTo>
                      <a:pt x="630849" y="651463"/>
                      <a:pt x="812800" y="505628"/>
                      <a:pt x="812800" y="325731"/>
                    </a:cubicBezTo>
                    <a:cubicBezTo>
                      <a:pt x="812800" y="145835"/>
                      <a:pt x="630849" y="0"/>
                      <a:pt x="406400" y="0"/>
                    </a:cubicBezTo>
                    <a:close/>
                  </a:path>
                </a:pathLst>
              </a:custGeom>
              <a:solidFill>
                <a:srgbClr val="34657F"/>
              </a:solidFill>
            </p:spPr>
            <p:txBody>
              <a:bodyPr/>
              <a:lstStyle/>
              <a:p>
                <a:endParaRPr lang="en-US"/>
              </a:p>
            </p:txBody>
          </p:sp>
          <p:sp>
            <p:nvSpPr>
              <p:cNvPr id="33" name="TextBox 33"/>
              <p:cNvSpPr txBox="1"/>
              <p:nvPr/>
            </p:nvSpPr>
            <p:spPr>
              <a:xfrm>
                <a:off x="76200" y="51550"/>
                <a:ext cx="660400" cy="538838"/>
              </a:xfrm>
              <a:prstGeom prst="rect">
                <a:avLst/>
              </a:prstGeom>
            </p:spPr>
            <p:txBody>
              <a:bodyPr lIns="26110" tIns="26110" rIns="26110" bIns="26110" rtlCol="0" anchor="ctr"/>
              <a:lstStyle/>
              <a:p>
                <a:pPr algn="ctr">
                  <a:lnSpc>
                    <a:spcPts val="863"/>
                  </a:lnSpc>
                </a:pPr>
                <a:endParaRPr/>
              </a:p>
            </p:txBody>
          </p:sp>
        </p:grpSp>
        <p:sp>
          <p:nvSpPr>
            <p:cNvPr id="34" name="Freeform 34"/>
            <p:cNvSpPr/>
            <p:nvPr/>
          </p:nvSpPr>
          <p:spPr>
            <a:xfrm>
              <a:off x="1872933" y="824392"/>
              <a:ext cx="681038" cy="698500"/>
            </a:xfrm>
            <a:custGeom>
              <a:avLst/>
              <a:gdLst/>
              <a:ahLst/>
              <a:cxnLst/>
              <a:rect l="l" t="t" r="r" b="b"/>
              <a:pathLst>
                <a:path w="681038" h="698500">
                  <a:moveTo>
                    <a:pt x="0" y="0"/>
                  </a:moveTo>
                  <a:lnTo>
                    <a:pt x="681038" y="0"/>
                  </a:lnTo>
                  <a:lnTo>
                    <a:pt x="681038" y="698500"/>
                  </a:lnTo>
                  <a:lnTo>
                    <a:pt x="0" y="69850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5" name="Freeform 35"/>
            <p:cNvSpPr/>
            <p:nvPr/>
          </p:nvSpPr>
          <p:spPr>
            <a:xfrm>
              <a:off x="0" y="0"/>
              <a:ext cx="1872933" cy="2102272"/>
            </a:xfrm>
            <a:custGeom>
              <a:avLst/>
              <a:gdLst/>
              <a:ahLst/>
              <a:cxnLst/>
              <a:rect l="l" t="t" r="r" b="b"/>
              <a:pathLst>
                <a:path w="1872933" h="2102272">
                  <a:moveTo>
                    <a:pt x="0" y="0"/>
                  </a:moveTo>
                  <a:lnTo>
                    <a:pt x="1872933" y="0"/>
                  </a:lnTo>
                  <a:lnTo>
                    <a:pt x="1872933" y="2102272"/>
                  </a:lnTo>
                  <a:lnTo>
                    <a:pt x="0" y="210227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6" name="TextBox 36"/>
            <p:cNvSpPr txBox="1"/>
            <p:nvPr/>
          </p:nvSpPr>
          <p:spPr>
            <a:xfrm>
              <a:off x="786010" y="1660529"/>
              <a:ext cx="3453594" cy="698362"/>
            </a:xfrm>
            <a:prstGeom prst="rect">
              <a:avLst/>
            </a:prstGeom>
          </p:spPr>
          <p:txBody>
            <a:bodyPr lIns="0" tIns="0" rIns="0" bIns="0" rtlCol="0" anchor="t">
              <a:spAutoFit/>
            </a:bodyPr>
            <a:lstStyle/>
            <a:p>
              <a:pPr algn="ctr">
                <a:lnSpc>
                  <a:spcPts val="1964"/>
                </a:lnSpc>
              </a:pPr>
              <a:r>
                <a:rPr lang="en-US" sz="1964" b="1" spc="-157">
                  <a:solidFill>
                    <a:srgbClr val="FFFFFF"/>
                  </a:solidFill>
                  <a:latin typeface="Canva Sans Bold"/>
                  <a:ea typeface="Canva Sans Bold"/>
                  <a:cs typeface="Canva Sans Bold"/>
                  <a:sym typeface="Canva Sans Bold"/>
                </a:rPr>
                <a:t>Birth &amp; Immediate Postpartum Support</a:t>
              </a:r>
            </a:p>
          </p:txBody>
        </p:sp>
        <p:sp>
          <p:nvSpPr>
            <p:cNvPr id="37" name="TextBox 37"/>
            <p:cNvSpPr txBox="1"/>
            <p:nvPr/>
          </p:nvSpPr>
          <p:spPr>
            <a:xfrm>
              <a:off x="503043" y="2428327"/>
              <a:ext cx="3853770" cy="18925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When baby Miles arrives, Jordan’s HV is one of the first people to visit. She helps Jordan process his birth, understand newborn cues and get grounded in feeding and sleep routines. </a:t>
              </a:r>
            </a:p>
          </p:txBody>
        </p:sp>
      </p:grpSp>
      <p:grpSp>
        <p:nvGrpSpPr>
          <p:cNvPr id="38" name="Group 38"/>
          <p:cNvGrpSpPr/>
          <p:nvPr/>
        </p:nvGrpSpPr>
        <p:grpSpPr>
          <a:xfrm>
            <a:off x="2105564" y="7447695"/>
            <a:ext cx="5485951" cy="3008213"/>
            <a:chOff x="0" y="0"/>
            <a:chExt cx="7314602" cy="4010951"/>
          </a:xfrm>
        </p:grpSpPr>
        <p:grpSp>
          <p:nvGrpSpPr>
            <p:cNvPr id="39" name="Group 39"/>
            <p:cNvGrpSpPr/>
            <p:nvPr/>
          </p:nvGrpSpPr>
          <p:grpSpPr>
            <a:xfrm>
              <a:off x="1576066" y="0"/>
              <a:ext cx="5738535" cy="3373341"/>
              <a:chOff x="0" y="0"/>
              <a:chExt cx="982904" cy="577790"/>
            </a:xfrm>
          </p:grpSpPr>
          <p:sp>
            <p:nvSpPr>
              <p:cNvPr id="40" name="Freeform 40"/>
              <p:cNvSpPr/>
              <p:nvPr/>
            </p:nvSpPr>
            <p:spPr>
              <a:xfrm>
                <a:off x="0" y="0"/>
                <a:ext cx="982904" cy="577790"/>
              </a:xfrm>
              <a:custGeom>
                <a:avLst/>
                <a:gdLst/>
                <a:ahLst/>
                <a:cxnLst/>
                <a:rect l="l" t="t" r="r" b="b"/>
                <a:pathLst>
                  <a:path w="982904" h="577790">
                    <a:moveTo>
                      <a:pt x="491452" y="0"/>
                    </a:moveTo>
                    <a:cubicBezTo>
                      <a:pt x="220030" y="0"/>
                      <a:pt x="0" y="129343"/>
                      <a:pt x="0" y="288895"/>
                    </a:cubicBezTo>
                    <a:cubicBezTo>
                      <a:pt x="0" y="448447"/>
                      <a:pt x="220030" y="577790"/>
                      <a:pt x="491452" y="577790"/>
                    </a:cubicBezTo>
                    <a:cubicBezTo>
                      <a:pt x="762873" y="577790"/>
                      <a:pt x="982904" y="448447"/>
                      <a:pt x="982904" y="288895"/>
                    </a:cubicBezTo>
                    <a:cubicBezTo>
                      <a:pt x="982904" y="129343"/>
                      <a:pt x="762873" y="0"/>
                      <a:pt x="491452" y="0"/>
                    </a:cubicBezTo>
                    <a:close/>
                  </a:path>
                </a:pathLst>
              </a:custGeom>
              <a:solidFill>
                <a:srgbClr val="AA0061"/>
              </a:solidFill>
            </p:spPr>
            <p:txBody>
              <a:bodyPr/>
              <a:lstStyle/>
              <a:p>
                <a:endParaRPr lang="en-US"/>
              </a:p>
            </p:txBody>
          </p:sp>
          <p:sp>
            <p:nvSpPr>
              <p:cNvPr id="41" name="TextBox 41"/>
              <p:cNvSpPr txBox="1"/>
              <p:nvPr/>
            </p:nvSpPr>
            <p:spPr>
              <a:xfrm>
                <a:off x="92147" y="44643"/>
                <a:ext cx="798609" cy="478979"/>
              </a:xfrm>
              <a:prstGeom prst="rect">
                <a:avLst/>
              </a:prstGeom>
            </p:spPr>
            <p:txBody>
              <a:bodyPr lIns="26110" tIns="26110" rIns="26110" bIns="26110" rtlCol="0" anchor="ctr"/>
              <a:lstStyle/>
              <a:p>
                <a:pPr algn="ctr">
                  <a:lnSpc>
                    <a:spcPts val="863"/>
                  </a:lnSpc>
                </a:pPr>
                <a:endParaRPr/>
              </a:p>
            </p:txBody>
          </p:sp>
        </p:grpSp>
        <p:sp>
          <p:nvSpPr>
            <p:cNvPr id="42" name="TextBox 42"/>
            <p:cNvSpPr txBox="1"/>
            <p:nvPr/>
          </p:nvSpPr>
          <p:spPr>
            <a:xfrm>
              <a:off x="2342935" y="433721"/>
              <a:ext cx="4259249" cy="819859"/>
            </a:xfrm>
            <a:prstGeom prst="rect">
              <a:avLst/>
            </a:prstGeom>
          </p:spPr>
          <p:txBody>
            <a:bodyPr lIns="0" tIns="0" rIns="0" bIns="0" rtlCol="0" anchor="t">
              <a:spAutoFit/>
            </a:bodyPr>
            <a:lstStyle/>
            <a:p>
              <a:pPr algn="ctr">
                <a:lnSpc>
                  <a:spcPts val="2364"/>
                </a:lnSpc>
              </a:pPr>
              <a:r>
                <a:rPr lang="en-US" sz="2364" b="1" spc="-189">
                  <a:solidFill>
                    <a:srgbClr val="FFFFFF"/>
                  </a:solidFill>
                  <a:latin typeface="Canva Sans Bold"/>
                  <a:ea typeface="Canva Sans Bold"/>
                  <a:cs typeface="Canva Sans Bold"/>
                  <a:sym typeface="Canva Sans Bold"/>
                </a:rPr>
                <a:t>Breastfeeding  &amp; Lactation Support</a:t>
              </a:r>
            </a:p>
          </p:txBody>
        </p:sp>
        <p:sp>
          <p:nvSpPr>
            <p:cNvPr id="43" name="Freeform 43"/>
            <p:cNvSpPr/>
            <p:nvPr/>
          </p:nvSpPr>
          <p:spPr>
            <a:xfrm>
              <a:off x="2096035" y="169687"/>
              <a:ext cx="681803" cy="699285"/>
            </a:xfrm>
            <a:custGeom>
              <a:avLst/>
              <a:gdLst/>
              <a:ahLst/>
              <a:cxnLst/>
              <a:rect l="l" t="t" r="r" b="b"/>
              <a:pathLst>
                <a:path w="681803" h="699285">
                  <a:moveTo>
                    <a:pt x="0" y="0"/>
                  </a:moveTo>
                  <a:lnTo>
                    <a:pt x="681803" y="0"/>
                  </a:lnTo>
                  <a:lnTo>
                    <a:pt x="681803" y="699285"/>
                  </a:lnTo>
                  <a:lnTo>
                    <a:pt x="0" y="69928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4" name="Freeform 44"/>
            <p:cNvSpPr/>
            <p:nvPr/>
          </p:nvSpPr>
          <p:spPr>
            <a:xfrm>
              <a:off x="0" y="899270"/>
              <a:ext cx="2364878" cy="3111681"/>
            </a:xfrm>
            <a:custGeom>
              <a:avLst/>
              <a:gdLst/>
              <a:ahLst/>
              <a:cxnLst/>
              <a:rect l="l" t="t" r="r" b="b"/>
              <a:pathLst>
                <a:path w="2364878" h="3111681">
                  <a:moveTo>
                    <a:pt x="0" y="0"/>
                  </a:moveTo>
                  <a:lnTo>
                    <a:pt x="2364878" y="0"/>
                  </a:lnTo>
                  <a:lnTo>
                    <a:pt x="2364878" y="3111681"/>
                  </a:lnTo>
                  <a:lnTo>
                    <a:pt x="0" y="3111681"/>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45" name="TextBox 45"/>
            <p:cNvSpPr txBox="1"/>
            <p:nvPr/>
          </p:nvSpPr>
          <p:spPr>
            <a:xfrm>
              <a:off x="1965010" y="1391798"/>
              <a:ext cx="5015099" cy="16258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Jordan shares she’s struggling with breastfeeding. Her HV connects her with their program’s lactation consultant who helps Jordan feel more confident and comfortable feeding Miles. </a:t>
              </a:r>
            </a:p>
          </p:txBody>
        </p:sp>
      </p:grpSp>
      <p:grpSp>
        <p:nvGrpSpPr>
          <p:cNvPr id="46" name="Group 46"/>
          <p:cNvGrpSpPr/>
          <p:nvPr/>
        </p:nvGrpSpPr>
        <p:grpSpPr>
          <a:xfrm>
            <a:off x="5910362" y="3209376"/>
            <a:ext cx="3593627" cy="4527891"/>
            <a:chOff x="0" y="0"/>
            <a:chExt cx="4791503" cy="6037188"/>
          </a:xfrm>
        </p:grpSpPr>
        <p:grpSp>
          <p:nvGrpSpPr>
            <p:cNvPr id="47" name="Group 47"/>
            <p:cNvGrpSpPr/>
            <p:nvPr/>
          </p:nvGrpSpPr>
          <p:grpSpPr>
            <a:xfrm rot="-4593339">
              <a:off x="274982" y="1646216"/>
              <a:ext cx="4522561" cy="3556442"/>
              <a:chOff x="0" y="0"/>
              <a:chExt cx="803105" cy="631544"/>
            </a:xfrm>
          </p:grpSpPr>
          <p:sp>
            <p:nvSpPr>
              <p:cNvPr id="48" name="Freeform 48"/>
              <p:cNvSpPr/>
              <p:nvPr/>
            </p:nvSpPr>
            <p:spPr>
              <a:xfrm>
                <a:off x="0" y="0"/>
                <a:ext cx="803105" cy="631544"/>
              </a:xfrm>
              <a:custGeom>
                <a:avLst/>
                <a:gdLst/>
                <a:ahLst/>
                <a:cxnLst/>
                <a:rect l="l" t="t" r="r" b="b"/>
                <a:pathLst>
                  <a:path w="803105" h="631544">
                    <a:moveTo>
                      <a:pt x="401553" y="0"/>
                    </a:moveTo>
                    <a:cubicBezTo>
                      <a:pt x="179781" y="0"/>
                      <a:pt x="0" y="141376"/>
                      <a:pt x="0" y="315772"/>
                    </a:cubicBezTo>
                    <a:cubicBezTo>
                      <a:pt x="0" y="490168"/>
                      <a:pt x="179781" y="631544"/>
                      <a:pt x="401553" y="631544"/>
                    </a:cubicBezTo>
                    <a:cubicBezTo>
                      <a:pt x="623324" y="631544"/>
                      <a:pt x="803105" y="490168"/>
                      <a:pt x="803105" y="315772"/>
                    </a:cubicBezTo>
                    <a:cubicBezTo>
                      <a:pt x="803105" y="141376"/>
                      <a:pt x="623324" y="0"/>
                      <a:pt x="401553" y="0"/>
                    </a:cubicBezTo>
                    <a:close/>
                  </a:path>
                </a:pathLst>
              </a:custGeom>
              <a:solidFill>
                <a:srgbClr val="34657F"/>
              </a:solidFill>
            </p:spPr>
            <p:txBody>
              <a:bodyPr/>
              <a:lstStyle/>
              <a:p>
                <a:endParaRPr lang="en-US"/>
              </a:p>
            </p:txBody>
          </p:sp>
          <p:sp>
            <p:nvSpPr>
              <p:cNvPr id="49" name="TextBox 49"/>
              <p:cNvSpPr txBox="1"/>
              <p:nvPr/>
            </p:nvSpPr>
            <p:spPr>
              <a:xfrm>
                <a:off x="75291" y="49682"/>
                <a:ext cx="652523" cy="522655"/>
              </a:xfrm>
              <a:prstGeom prst="rect">
                <a:avLst/>
              </a:prstGeom>
            </p:spPr>
            <p:txBody>
              <a:bodyPr lIns="26110" tIns="26110" rIns="26110" bIns="26110" rtlCol="0" anchor="ctr"/>
              <a:lstStyle/>
              <a:p>
                <a:pPr algn="ctr">
                  <a:lnSpc>
                    <a:spcPts val="863"/>
                  </a:lnSpc>
                </a:pPr>
                <a:endParaRPr/>
              </a:p>
            </p:txBody>
          </p:sp>
        </p:grpSp>
        <p:sp>
          <p:nvSpPr>
            <p:cNvPr id="50" name="TextBox 50"/>
            <p:cNvSpPr txBox="1"/>
            <p:nvPr/>
          </p:nvSpPr>
          <p:spPr>
            <a:xfrm rot="13387">
              <a:off x="1277649" y="1659617"/>
              <a:ext cx="2653688" cy="736885"/>
            </a:xfrm>
            <a:prstGeom prst="rect">
              <a:avLst/>
            </a:prstGeom>
          </p:spPr>
          <p:txBody>
            <a:bodyPr lIns="0" tIns="0" rIns="0" bIns="0" rtlCol="0" anchor="t">
              <a:spAutoFit/>
            </a:bodyPr>
            <a:lstStyle/>
            <a:p>
              <a:pPr algn="ctr">
                <a:lnSpc>
                  <a:spcPts val="2164"/>
                </a:lnSpc>
              </a:pPr>
              <a:r>
                <a:rPr lang="en-US" sz="2164" b="1" spc="-173">
                  <a:solidFill>
                    <a:srgbClr val="FFFFFF"/>
                  </a:solidFill>
                  <a:latin typeface="Canva Sans Bold"/>
                  <a:ea typeface="Canva Sans Bold"/>
                  <a:cs typeface="Canva Sans Bold"/>
                  <a:sym typeface="Canva Sans Bold"/>
                </a:rPr>
                <a:t>Postpartum Mental Health</a:t>
              </a:r>
            </a:p>
          </p:txBody>
        </p:sp>
        <p:sp>
          <p:nvSpPr>
            <p:cNvPr id="51" name="Freeform 51"/>
            <p:cNvSpPr/>
            <p:nvPr/>
          </p:nvSpPr>
          <p:spPr>
            <a:xfrm rot="-3180382">
              <a:off x="144691" y="606886"/>
              <a:ext cx="2263067" cy="1490795"/>
            </a:xfrm>
            <a:custGeom>
              <a:avLst/>
              <a:gdLst/>
              <a:ahLst/>
              <a:cxnLst/>
              <a:rect l="l" t="t" r="r" b="b"/>
              <a:pathLst>
                <a:path w="2263067" h="1490795">
                  <a:moveTo>
                    <a:pt x="0" y="0"/>
                  </a:moveTo>
                  <a:lnTo>
                    <a:pt x="2263067" y="0"/>
                  </a:lnTo>
                  <a:lnTo>
                    <a:pt x="2263067" y="1490796"/>
                  </a:lnTo>
                  <a:lnTo>
                    <a:pt x="0" y="1490796"/>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52" name="Freeform 52"/>
            <p:cNvSpPr/>
            <p:nvPr/>
          </p:nvSpPr>
          <p:spPr>
            <a:xfrm>
              <a:off x="2241538" y="778661"/>
              <a:ext cx="681329" cy="698500"/>
            </a:xfrm>
            <a:custGeom>
              <a:avLst/>
              <a:gdLst/>
              <a:ahLst/>
              <a:cxnLst/>
              <a:rect l="l" t="t" r="r" b="b"/>
              <a:pathLst>
                <a:path w="681329" h="698500">
                  <a:moveTo>
                    <a:pt x="0" y="0"/>
                  </a:moveTo>
                  <a:lnTo>
                    <a:pt x="681329" y="0"/>
                  </a:lnTo>
                  <a:lnTo>
                    <a:pt x="681329" y="698500"/>
                  </a:lnTo>
                  <a:lnTo>
                    <a:pt x="0" y="698500"/>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53" name="TextBox 53"/>
            <p:cNvSpPr txBox="1"/>
            <p:nvPr/>
          </p:nvSpPr>
          <p:spPr>
            <a:xfrm>
              <a:off x="969700" y="2559909"/>
              <a:ext cx="3098535" cy="26926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Jordan reports feeling “not herself” after her partner returns to work. Her HV screens for PMADs, which confirms postpartum anxiety. She connects Jordan with a behavioral health provider. </a:t>
              </a:r>
            </a:p>
          </p:txBody>
        </p:sp>
      </p:grpSp>
      <p:grpSp>
        <p:nvGrpSpPr>
          <p:cNvPr id="54" name="Group 54"/>
          <p:cNvGrpSpPr/>
          <p:nvPr/>
        </p:nvGrpSpPr>
        <p:grpSpPr>
          <a:xfrm>
            <a:off x="8058240" y="7125698"/>
            <a:ext cx="4807417" cy="2993438"/>
            <a:chOff x="0" y="0"/>
            <a:chExt cx="6409889" cy="3991250"/>
          </a:xfrm>
        </p:grpSpPr>
        <p:grpSp>
          <p:nvGrpSpPr>
            <p:cNvPr id="55" name="Group 55"/>
            <p:cNvGrpSpPr/>
            <p:nvPr/>
          </p:nvGrpSpPr>
          <p:grpSpPr>
            <a:xfrm>
              <a:off x="0" y="413460"/>
              <a:ext cx="4404996" cy="3577791"/>
              <a:chOff x="0" y="0"/>
              <a:chExt cx="782228" cy="635335"/>
            </a:xfrm>
          </p:grpSpPr>
          <p:sp>
            <p:nvSpPr>
              <p:cNvPr id="56" name="Freeform 56"/>
              <p:cNvSpPr/>
              <p:nvPr/>
            </p:nvSpPr>
            <p:spPr>
              <a:xfrm>
                <a:off x="0" y="0"/>
                <a:ext cx="782228" cy="635335"/>
              </a:xfrm>
              <a:custGeom>
                <a:avLst/>
                <a:gdLst/>
                <a:ahLst/>
                <a:cxnLst/>
                <a:rect l="l" t="t" r="r" b="b"/>
                <a:pathLst>
                  <a:path w="782228" h="635335">
                    <a:moveTo>
                      <a:pt x="391114" y="0"/>
                    </a:moveTo>
                    <a:cubicBezTo>
                      <a:pt x="175108" y="0"/>
                      <a:pt x="0" y="142225"/>
                      <a:pt x="0" y="317668"/>
                    </a:cubicBezTo>
                    <a:cubicBezTo>
                      <a:pt x="0" y="493111"/>
                      <a:pt x="175108" y="635335"/>
                      <a:pt x="391114" y="635335"/>
                    </a:cubicBezTo>
                    <a:cubicBezTo>
                      <a:pt x="607121" y="635335"/>
                      <a:pt x="782228" y="493111"/>
                      <a:pt x="782228" y="317668"/>
                    </a:cubicBezTo>
                    <a:cubicBezTo>
                      <a:pt x="782228" y="142225"/>
                      <a:pt x="607121" y="0"/>
                      <a:pt x="391114" y="0"/>
                    </a:cubicBezTo>
                    <a:close/>
                  </a:path>
                </a:pathLst>
              </a:custGeom>
              <a:solidFill>
                <a:srgbClr val="34657F"/>
              </a:solidFill>
            </p:spPr>
            <p:txBody>
              <a:bodyPr/>
              <a:lstStyle/>
              <a:p>
                <a:endParaRPr lang="en-US"/>
              </a:p>
            </p:txBody>
          </p:sp>
          <p:sp>
            <p:nvSpPr>
              <p:cNvPr id="57" name="TextBox 57"/>
              <p:cNvSpPr txBox="1"/>
              <p:nvPr/>
            </p:nvSpPr>
            <p:spPr>
              <a:xfrm>
                <a:off x="73334" y="50038"/>
                <a:ext cx="635561" cy="525735"/>
              </a:xfrm>
              <a:prstGeom prst="rect">
                <a:avLst/>
              </a:prstGeom>
            </p:spPr>
            <p:txBody>
              <a:bodyPr lIns="26110" tIns="26110" rIns="26110" bIns="26110" rtlCol="0" anchor="ctr"/>
              <a:lstStyle/>
              <a:p>
                <a:pPr algn="ctr">
                  <a:lnSpc>
                    <a:spcPts val="863"/>
                  </a:lnSpc>
                </a:pPr>
                <a:endParaRPr/>
              </a:p>
            </p:txBody>
          </p:sp>
        </p:grpSp>
        <p:sp>
          <p:nvSpPr>
            <p:cNvPr id="58" name="Freeform 58"/>
            <p:cNvSpPr/>
            <p:nvPr/>
          </p:nvSpPr>
          <p:spPr>
            <a:xfrm>
              <a:off x="3764301" y="1371978"/>
              <a:ext cx="2645588" cy="2066866"/>
            </a:xfrm>
            <a:custGeom>
              <a:avLst/>
              <a:gdLst/>
              <a:ahLst/>
              <a:cxnLst/>
              <a:rect l="l" t="t" r="r" b="b"/>
              <a:pathLst>
                <a:path w="2645588" h="2066866">
                  <a:moveTo>
                    <a:pt x="0" y="0"/>
                  </a:moveTo>
                  <a:lnTo>
                    <a:pt x="2645588" y="0"/>
                  </a:lnTo>
                  <a:lnTo>
                    <a:pt x="2645588" y="2066866"/>
                  </a:lnTo>
                  <a:lnTo>
                    <a:pt x="0" y="206686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59" name="Freeform 59"/>
            <p:cNvSpPr/>
            <p:nvPr/>
          </p:nvSpPr>
          <p:spPr>
            <a:xfrm>
              <a:off x="1961473" y="0"/>
              <a:ext cx="681329" cy="698500"/>
            </a:xfrm>
            <a:custGeom>
              <a:avLst/>
              <a:gdLst/>
              <a:ahLst/>
              <a:cxnLst/>
              <a:rect l="l" t="t" r="r" b="b"/>
              <a:pathLst>
                <a:path w="681329" h="698500">
                  <a:moveTo>
                    <a:pt x="0" y="0"/>
                  </a:moveTo>
                  <a:lnTo>
                    <a:pt x="681329" y="0"/>
                  </a:lnTo>
                  <a:lnTo>
                    <a:pt x="681329" y="698500"/>
                  </a:lnTo>
                  <a:lnTo>
                    <a:pt x="0" y="698500"/>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60" name="TextBox 60"/>
            <p:cNvSpPr txBox="1"/>
            <p:nvPr/>
          </p:nvSpPr>
          <p:spPr>
            <a:xfrm>
              <a:off x="375214" y="920124"/>
              <a:ext cx="3654569" cy="708099"/>
            </a:xfrm>
            <a:prstGeom prst="rect">
              <a:avLst/>
            </a:prstGeom>
          </p:spPr>
          <p:txBody>
            <a:bodyPr lIns="0" tIns="0" rIns="0" bIns="0" rtlCol="0" anchor="t">
              <a:spAutoFit/>
            </a:bodyPr>
            <a:lstStyle/>
            <a:p>
              <a:pPr algn="ctr">
                <a:lnSpc>
                  <a:spcPts val="2064"/>
                </a:lnSpc>
              </a:pPr>
              <a:r>
                <a:rPr lang="en-US" sz="2064" b="1" spc="-165">
                  <a:solidFill>
                    <a:srgbClr val="FFFFFF"/>
                  </a:solidFill>
                  <a:latin typeface="Canva Sans Bold"/>
                  <a:ea typeface="Canva Sans Bold"/>
                  <a:cs typeface="Canva Sans Bold"/>
                  <a:sym typeface="Canva Sans Bold"/>
                </a:rPr>
                <a:t>Support for Bonding, Play, &amp; Early Learning  </a:t>
              </a:r>
            </a:p>
          </p:txBody>
        </p:sp>
        <p:sp>
          <p:nvSpPr>
            <p:cNvPr id="61" name="TextBox 61"/>
            <p:cNvSpPr txBox="1"/>
            <p:nvPr/>
          </p:nvSpPr>
          <p:spPr>
            <a:xfrm>
              <a:off x="275613" y="1733689"/>
              <a:ext cx="3853770" cy="16258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Jordan worries that Miles cries every tummy time. Her HV introduces new strategies to help Miles and Jordan enjoy this developmental activity together. </a:t>
              </a:r>
            </a:p>
          </p:txBody>
        </p:sp>
      </p:grpSp>
      <p:grpSp>
        <p:nvGrpSpPr>
          <p:cNvPr id="62" name="Group 62"/>
          <p:cNvGrpSpPr/>
          <p:nvPr/>
        </p:nvGrpSpPr>
        <p:grpSpPr>
          <a:xfrm>
            <a:off x="8512290" y="2348810"/>
            <a:ext cx="4414270" cy="2258205"/>
            <a:chOff x="0" y="0"/>
            <a:chExt cx="5885693" cy="3010941"/>
          </a:xfrm>
        </p:grpSpPr>
        <p:grpSp>
          <p:nvGrpSpPr>
            <p:cNvPr id="63" name="Group 63"/>
            <p:cNvGrpSpPr/>
            <p:nvPr/>
          </p:nvGrpSpPr>
          <p:grpSpPr>
            <a:xfrm>
              <a:off x="0" y="20530"/>
              <a:ext cx="5535068" cy="2990410"/>
              <a:chOff x="0" y="0"/>
              <a:chExt cx="982904" cy="531030"/>
            </a:xfrm>
          </p:grpSpPr>
          <p:sp>
            <p:nvSpPr>
              <p:cNvPr id="64" name="Freeform 64"/>
              <p:cNvSpPr/>
              <p:nvPr/>
            </p:nvSpPr>
            <p:spPr>
              <a:xfrm>
                <a:off x="0" y="0"/>
                <a:ext cx="982904" cy="531030"/>
              </a:xfrm>
              <a:custGeom>
                <a:avLst/>
                <a:gdLst/>
                <a:ahLst/>
                <a:cxnLst/>
                <a:rect l="l" t="t" r="r" b="b"/>
                <a:pathLst>
                  <a:path w="982904" h="531030">
                    <a:moveTo>
                      <a:pt x="491452" y="0"/>
                    </a:moveTo>
                    <a:cubicBezTo>
                      <a:pt x="220030" y="0"/>
                      <a:pt x="0" y="118875"/>
                      <a:pt x="0" y="265515"/>
                    </a:cubicBezTo>
                    <a:cubicBezTo>
                      <a:pt x="0" y="412155"/>
                      <a:pt x="220030" y="531030"/>
                      <a:pt x="491452" y="531030"/>
                    </a:cubicBezTo>
                    <a:cubicBezTo>
                      <a:pt x="762873" y="531030"/>
                      <a:pt x="982904" y="412155"/>
                      <a:pt x="982904" y="265515"/>
                    </a:cubicBezTo>
                    <a:cubicBezTo>
                      <a:pt x="982904" y="118875"/>
                      <a:pt x="762873" y="0"/>
                      <a:pt x="491452" y="0"/>
                    </a:cubicBezTo>
                    <a:close/>
                  </a:path>
                </a:pathLst>
              </a:custGeom>
              <a:solidFill>
                <a:srgbClr val="34657F"/>
              </a:solidFill>
            </p:spPr>
            <p:txBody>
              <a:bodyPr/>
              <a:lstStyle/>
              <a:p>
                <a:endParaRPr lang="en-US"/>
              </a:p>
            </p:txBody>
          </p:sp>
          <p:sp>
            <p:nvSpPr>
              <p:cNvPr id="65" name="TextBox 65"/>
              <p:cNvSpPr txBox="1"/>
              <p:nvPr/>
            </p:nvSpPr>
            <p:spPr>
              <a:xfrm>
                <a:off x="92147" y="40259"/>
                <a:ext cx="798609" cy="440987"/>
              </a:xfrm>
              <a:prstGeom prst="rect">
                <a:avLst/>
              </a:prstGeom>
            </p:spPr>
            <p:txBody>
              <a:bodyPr lIns="26110" tIns="26110" rIns="26110" bIns="26110" rtlCol="0" anchor="ctr"/>
              <a:lstStyle/>
              <a:p>
                <a:pPr algn="ctr">
                  <a:lnSpc>
                    <a:spcPts val="863"/>
                  </a:lnSpc>
                </a:pPr>
                <a:endParaRPr/>
              </a:p>
            </p:txBody>
          </p:sp>
        </p:grpSp>
        <p:sp>
          <p:nvSpPr>
            <p:cNvPr id="66" name="Freeform 66"/>
            <p:cNvSpPr/>
            <p:nvPr/>
          </p:nvSpPr>
          <p:spPr>
            <a:xfrm>
              <a:off x="389193" y="61520"/>
              <a:ext cx="681329" cy="698500"/>
            </a:xfrm>
            <a:custGeom>
              <a:avLst/>
              <a:gdLst/>
              <a:ahLst/>
              <a:cxnLst/>
              <a:rect l="l" t="t" r="r" b="b"/>
              <a:pathLst>
                <a:path w="681329" h="698500">
                  <a:moveTo>
                    <a:pt x="0" y="0"/>
                  </a:moveTo>
                  <a:lnTo>
                    <a:pt x="681329" y="0"/>
                  </a:lnTo>
                  <a:lnTo>
                    <a:pt x="681329" y="698500"/>
                  </a:lnTo>
                  <a:lnTo>
                    <a:pt x="0" y="698500"/>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67" name="Freeform 67"/>
            <p:cNvSpPr/>
            <p:nvPr/>
          </p:nvSpPr>
          <p:spPr>
            <a:xfrm>
              <a:off x="4370823" y="0"/>
              <a:ext cx="1514871" cy="1514871"/>
            </a:xfrm>
            <a:custGeom>
              <a:avLst/>
              <a:gdLst/>
              <a:ahLst/>
              <a:cxnLst/>
              <a:rect l="l" t="t" r="r" b="b"/>
              <a:pathLst>
                <a:path w="1514871" h="1514871">
                  <a:moveTo>
                    <a:pt x="0" y="0"/>
                  </a:moveTo>
                  <a:lnTo>
                    <a:pt x="1514870" y="0"/>
                  </a:lnTo>
                  <a:lnTo>
                    <a:pt x="1514870" y="1514871"/>
                  </a:lnTo>
                  <a:lnTo>
                    <a:pt x="0" y="1514871"/>
                  </a:lnTo>
                  <a:lnTo>
                    <a:pt x="0" y="0"/>
                  </a:lnTo>
                  <a:close/>
                </a:path>
              </a:pathLst>
            </a:custGeom>
            <a:blipFill>
              <a:blip r:embed="rId20"/>
              <a:stretch>
                <a:fillRect/>
              </a:stretch>
            </a:blipFill>
          </p:spPr>
          <p:txBody>
            <a:bodyPr/>
            <a:lstStyle/>
            <a:p>
              <a:endParaRPr lang="en-US"/>
            </a:p>
          </p:txBody>
        </p:sp>
        <p:sp>
          <p:nvSpPr>
            <p:cNvPr id="68" name="TextBox 68"/>
            <p:cNvSpPr txBox="1"/>
            <p:nvPr/>
          </p:nvSpPr>
          <p:spPr>
            <a:xfrm>
              <a:off x="729857" y="189070"/>
              <a:ext cx="4094695" cy="791072"/>
            </a:xfrm>
            <a:prstGeom prst="rect">
              <a:avLst/>
            </a:prstGeom>
          </p:spPr>
          <p:txBody>
            <a:bodyPr lIns="0" tIns="0" rIns="0" bIns="0" rtlCol="0" anchor="t">
              <a:spAutoFit/>
            </a:bodyPr>
            <a:lstStyle/>
            <a:p>
              <a:pPr algn="ctr">
                <a:lnSpc>
                  <a:spcPts val="2264"/>
                </a:lnSpc>
              </a:pPr>
              <a:r>
                <a:rPr lang="en-US" sz="2264" b="1" spc="-181">
                  <a:solidFill>
                    <a:srgbClr val="FFFFFF"/>
                  </a:solidFill>
                  <a:latin typeface="Canva Sans Bold"/>
                  <a:ea typeface="Canva Sans Bold"/>
                  <a:cs typeface="Canva Sans Bold"/>
                  <a:sym typeface="Canva Sans Bold"/>
                </a:rPr>
                <a:t>Developmental Milestone Tracking</a:t>
              </a:r>
            </a:p>
          </p:txBody>
        </p:sp>
        <p:sp>
          <p:nvSpPr>
            <p:cNvPr id="69" name="TextBox 69"/>
            <p:cNvSpPr txBox="1"/>
            <p:nvPr/>
          </p:nvSpPr>
          <p:spPr>
            <a:xfrm>
              <a:off x="238911" y="928792"/>
              <a:ext cx="5057245" cy="16258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Jordan asks when Miles will begin waving like other babies she sees. Her HV reassures her and introduces the “Learn the Signs, Act Early” app empowering Jordan to track Miles’s developmental milestones. </a:t>
              </a:r>
            </a:p>
          </p:txBody>
        </p:sp>
      </p:grpSp>
      <p:grpSp>
        <p:nvGrpSpPr>
          <p:cNvPr id="70" name="Group 70"/>
          <p:cNvGrpSpPr/>
          <p:nvPr/>
        </p:nvGrpSpPr>
        <p:grpSpPr>
          <a:xfrm>
            <a:off x="9872720" y="4616327"/>
            <a:ext cx="3966199" cy="3859198"/>
            <a:chOff x="0" y="0"/>
            <a:chExt cx="5288265" cy="5145597"/>
          </a:xfrm>
        </p:grpSpPr>
        <p:grpSp>
          <p:nvGrpSpPr>
            <p:cNvPr id="71" name="Group 71"/>
            <p:cNvGrpSpPr/>
            <p:nvPr/>
          </p:nvGrpSpPr>
          <p:grpSpPr>
            <a:xfrm rot="-1982070">
              <a:off x="1061372" y="623071"/>
              <a:ext cx="3442243" cy="3899455"/>
              <a:chOff x="0" y="0"/>
              <a:chExt cx="717265" cy="812534"/>
            </a:xfrm>
          </p:grpSpPr>
          <p:sp>
            <p:nvSpPr>
              <p:cNvPr id="72" name="Freeform 72"/>
              <p:cNvSpPr/>
              <p:nvPr/>
            </p:nvSpPr>
            <p:spPr>
              <a:xfrm>
                <a:off x="0" y="0"/>
                <a:ext cx="717265" cy="812534"/>
              </a:xfrm>
              <a:custGeom>
                <a:avLst/>
                <a:gdLst/>
                <a:ahLst/>
                <a:cxnLst/>
                <a:rect l="l" t="t" r="r" b="b"/>
                <a:pathLst>
                  <a:path w="717265" h="812534">
                    <a:moveTo>
                      <a:pt x="358632" y="0"/>
                    </a:moveTo>
                    <a:cubicBezTo>
                      <a:pt x="160565" y="0"/>
                      <a:pt x="0" y="181892"/>
                      <a:pt x="0" y="406267"/>
                    </a:cubicBezTo>
                    <a:cubicBezTo>
                      <a:pt x="0" y="630642"/>
                      <a:pt x="160565" y="812534"/>
                      <a:pt x="358632" y="812534"/>
                    </a:cubicBezTo>
                    <a:cubicBezTo>
                      <a:pt x="556699" y="812534"/>
                      <a:pt x="717265" y="630642"/>
                      <a:pt x="717265" y="406267"/>
                    </a:cubicBezTo>
                    <a:cubicBezTo>
                      <a:pt x="717265" y="181892"/>
                      <a:pt x="556699" y="0"/>
                      <a:pt x="358632" y="0"/>
                    </a:cubicBezTo>
                    <a:close/>
                  </a:path>
                </a:pathLst>
              </a:custGeom>
              <a:solidFill>
                <a:srgbClr val="AA0061"/>
              </a:solidFill>
            </p:spPr>
            <p:txBody>
              <a:bodyPr/>
              <a:lstStyle/>
              <a:p>
                <a:endParaRPr lang="en-US"/>
              </a:p>
            </p:txBody>
          </p:sp>
          <p:sp>
            <p:nvSpPr>
              <p:cNvPr id="73" name="TextBox 73"/>
              <p:cNvSpPr txBox="1"/>
              <p:nvPr/>
            </p:nvSpPr>
            <p:spPr>
              <a:xfrm>
                <a:off x="67244" y="66650"/>
                <a:ext cx="582777" cy="669709"/>
              </a:xfrm>
              <a:prstGeom prst="rect">
                <a:avLst/>
              </a:prstGeom>
            </p:spPr>
            <p:txBody>
              <a:bodyPr lIns="26110" tIns="26110" rIns="26110" bIns="26110" rtlCol="0" anchor="ctr"/>
              <a:lstStyle/>
              <a:p>
                <a:pPr algn="ctr">
                  <a:lnSpc>
                    <a:spcPts val="863"/>
                  </a:lnSpc>
                </a:pPr>
                <a:endParaRPr/>
              </a:p>
            </p:txBody>
          </p:sp>
        </p:grpSp>
        <p:sp>
          <p:nvSpPr>
            <p:cNvPr id="74" name="Freeform 74"/>
            <p:cNvSpPr/>
            <p:nvPr/>
          </p:nvSpPr>
          <p:spPr>
            <a:xfrm>
              <a:off x="0" y="876585"/>
              <a:ext cx="2212742" cy="2778558"/>
            </a:xfrm>
            <a:custGeom>
              <a:avLst/>
              <a:gdLst/>
              <a:ahLst/>
              <a:cxnLst/>
              <a:rect l="l" t="t" r="r" b="b"/>
              <a:pathLst>
                <a:path w="2212742" h="2778558">
                  <a:moveTo>
                    <a:pt x="0" y="0"/>
                  </a:moveTo>
                  <a:lnTo>
                    <a:pt x="2212742" y="0"/>
                  </a:lnTo>
                  <a:lnTo>
                    <a:pt x="2212742" y="2778557"/>
                  </a:lnTo>
                  <a:lnTo>
                    <a:pt x="0" y="2778557"/>
                  </a:lnTo>
                  <a:lnTo>
                    <a:pt x="0" y="0"/>
                  </a:lnTo>
                  <a:close/>
                </a:path>
              </a:pathLst>
            </a:custGeom>
            <a:blipFill>
              <a:blip r:embed="rId21"/>
              <a:stretch>
                <a:fillRect/>
              </a:stretch>
            </a:blipFill>
          </p:spPr>
          <p:txBody>
            <a:bodyPr/>
            <a:lstStyle/>
            <a:p>
              <a:endParaRPr lang="en-US"/>
            </a:p>
          </p:txBody>
        </p:sp>
        <p:sp>
          <p:nvSpPr>
            <p:cNvPr id="75" name="Freeform 75"/>
            <p:cNvSpPr/>
            <p:nvPr/>
          </p:nvSpPr>
          <p:spPr>
            <a:xfrm>
              <a:off x="1806406" y="403596"/>
              <a:ext cx="681329" cy="698500"/>
            </a:xfrm>
            <a:custGeom>
              <a:avLst/>
              <a:gdLst/>
              <a:ahLst/>
              <a:cxnLst/>
              <a:rect l="l" t="t" r="r" b="b"/>
              <a:pathLst>
                <a:path w="681329" h="698500">
                  <a:moveTo>
                    <a:pt x="0" y="0"/>
                  </a:moveTo>
                  <a:lnTo>
                    <a:pt x="681328" y="0"/>
                  </a:lnTo>
                  <a:lnTo>
                    <a:pt x="681328" y="698500"/>
                  </a:lnTo>
                  <a:lnTo>
                    <a:pt x="0" y="698500"/>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76" name="TextBox 76"/>
            <p:cNvSpPr txBox="1"/>
            <p:nvPr/>
          </p:nvSpPr>
          <p:spPr>
            <a:xfrm>
              <a:off x="1106371" y="1195541"/>
              <a:ext cx="3122834" cy="698362"/>
            </a:xfrm>
            <a:prstGeom prst="rect">
              <a:avLst/>
            </a:prstGeom>
          </p:spPr>
          <p:txBody>
            <a:bodyPr lIns="0" tIns="0" rIns="0" bIns="0" rtlCol="0" anchor="t">
              <a:spAutoFit/>
            </a:bodyPr>
            <a:lstStyle/>
            <a:p>
              <a:pPr algn="ctr">
                <a:lnSpc>
                  <a:spcPts val="1964"/>
                </a:lnSpc>
              </a:pPr>
              <a:r>
                <a:rPr lang="en-US" sz="1964" b="1" spc="-157">
                  <a:solidFill>
                    <a:srgbClr val="FFFFFF"/>
                  </a:solidFill>
                  <a:latin typeface="Canva Sans Bold"/>
                  <a:ea typeface="Canva Sans Bold"/>
                  <a:cs typeface="Canva Sans Bold"/>
                  <a:sym typeface="Canva Sans Bold"/>
                </a:rPr>
                <a:t>Career Planning &amp; Childcare Navigation</a:t>
              </a:r>
            </a:p>
          </p:txBody>
        </p:sp>
        <p:sp>
          <p:nvSpPr>
            <p:cNvPr id="77" name="TextBox 77"/>
            <p:cNvSpPr txBox="1"/>
            <p:nvPr/>
          </p:nvSpPr>
          <p:spPr>
            <a:xfrm>
              <a:off x="1344994" y="2074879"/>
              <a:ext cx="2954946" cy="18925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Miles is turning 1 and Jordan feels ready to return to work! Her HV helps her set goals for her job search and find childcare </a:t>
              </a:r>
            </a:p>
            <a:p>
              <a:pPr algn="ctr">
                <a:lnSpc>
                  <a:spcPts val="1600"/>
                </a:lnSpc>
              </a:pPr>
              <a:r>
                <a:rPr lang="en-US" sz="1600">
                  <a:solidFill>
                    <a:srgbClr val="FFFFFF"/>
                  </a:solidFill>
                  <a:latin typeface="Canva Sans"/>
                  <a:ea typeface="Canva Sans"/>
                  <a:cs typeface="Canva Sans"/>
                  <a:sym typeface="Canva Sans"/>
                </a:rPr>
                <a:t>options. </a:t>
              </a:r>
            </a:p>
          </p:txBody>
        </p:sp>
      </p:grpSp>
      <p:grpSp>
        <p:nvGrpSpPr>
          <p:cNvPr id="78" name="Group 78"/>
          <p:cNvGrpSpPr/>
          <p:nvPr/>
        </p:nvGrpSpPr>
        <p:grpSpPr>
          <a:xfrm>
            <a:off x="12865657" y="1674548"/>
            <a:ext cx="4716016" cy="4201491"/>
            <a:chOff x="0" y="0"/>
            <a:chExt cx="6288021" cy="5601988"/>
          </a:xfrm>
        </p:grpSpPr>
        <p:grpSp>
          <p:nvGrpSpPr>
            <p:cNvPr id="79" name="Group 79"/>
            <p:cNvGrpSpPr/>
            <p:nvPr/>
          </p:nvGrpSpPr>
          <p:grpSpPr>
            <a:xfrm>
              <a:off x="0" y="1891829"/>
              <a:ext cx="4839377" cy="3710160"/>
              <a:chOff x="0" y="0"/>
              <a:chExt cx="859364" cy="658841"/>
            </a:xfrm>
          </p:grpSpPr>
          <p:sp>
            <p:nvSpPr>
              <p:cNvPr id="80" name="Freeform 80"/>
              <p:cNvSpPr/>
              <p:nvPr/>
            </p:nvSpPr>
            <p:spPr>
              <a:xfrm>
                <a:off x="0" y="0"/>
                <a:ext cx="859365" cy="658841"/>
              </a:xfrm>
              <a:custGeom>
                <a:avLst/>
                <a:gdLst/>
                <a:ahLst/>
                <a:cxnLst/>
                <a:rect l="l" t="t" r="r" b="b"/>
                <a:pathLst>
                  <a:path w="859365" h="658841">
                    <a:moveTo>
                      <a:pt x="429682" y="0"/>
                    </a:moveTo>
                    <a:cubicBezTo>
                      <a:pt x="192375" y="0"/>
                      <a:pt x="0" y="147487"/>
                      <a:pt x="0" y="329420"/>
                    </a:cubicBezTo>
                    <a:cubicBezTo>
                      <a:pt x="0" y="511354"/>
                      <a:pt x="192375" y="658841"/>
                      <a:pt x="429682" y="658841"/>
                    </a:cubicBezTo>
                    <a:cubicBezTo>
                      <a:pt x="666989" y="658841"/>
                      <a:pt x="859365" y="511354"/>
                      <a:pt x="859365" y="329420"/>
                    </a:cubicBezTo>
                    <a:cubicBezTo>
                      <a:pt x="859365" y="147487"/>
                      <a:pt x="666989" y="0"/>
                      <a:pt x="429682" y="0"/>
                    </a:cubicBezTo>
                    <a:close/>
                  </a:path>
                </a:pathLst>
              </a:custGeom>
              <a:solidFill>
                <a:srgbClr val="AA0061"/>
              </a:solidFill>
            </p:spPr>
            <p:txBody>
              <a:bodyPr/>
              <a:lstStyle/>
              <a:p>
                <a:endParaRPr lang="en-US"/>
              </a:p>
            </p:txBody>
          </p:sp>
          <p:sp>
            <p:nvSpPr>
              <p:cNvPr id="81" name="TextBox 81"/>
              <p:cNvSpPr txBox="1"/>
              <p:nvPr/>
            </p:nvSpPr>
            <p:spPr>
              <a:xfrm>
                <a:off x="80565" y="52241"/>
                <a:ext cx="698234" cy="544833"/>
              </a:xfrm>
              <a:prstGeom prst="rect">
                <a:avLst/>
              </a:prstGeom>
            </p:spPr>
            <p:txBody>
              <a:bodyPr lIns="26110" tIns="26110" rIns="26110" bIns="26110" rtlCol="0" anchor="ctr"/>
              <a:lstStyle/>
              <a:p>
                <a:pPr algn="ctr">
                  <a:lnSpc>
                    <a:spcPts val="863"/>
                  </a:lnSpc>
                </a:pPr>
                <a:endParaRPr/>
              </a:p>
            </p:txBody>
          </p:sp>
        </p:grpSp>
        <p:sp>
          <p:nvSpPr>
            <p:cNvPr id="82" name="Freeform 82"/>
            <p:cNvSpPr/>
            <p:nvPr/>
          </p:nvSpPr>
          <p:spPr>
            <a:xfrm>
              <a:off x="2079024" y="1529908"/>
              <a:ext cx="681329" cy="698500"/>
            </a:xfrm>
            <a:custGeom>
              <a:avLst/>
              <a:gdLst/>
              <a:ahLst/>
              <a:cxnLst/>
              <a:rect l="l" t="t" r="r" b="b"/>
              <a:pathLst>
                <a:path w="681329" h="698500">
                  <a:moveTo>
                    <a:pt x="0" y="0"/>
                  </a:moveTo>
                  <a:lnTo>
                    <a:pt x="681329" y="0"/>
                  </a:lnTo>
                  <a:lnTo>
                    <a:pt x="681329" y="698500"/>
                  </a:lnTo>
                  <a:lnTo>
                    <a:pt x="0" y="698500"/>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83" name="Freeform 83"/>
            <p:cNvSpPr/>
            <p:nvPr/>
          </p:nvSpPr>
          <p:spPr>
            <a:xfrm>
              <a:off x="3656580" y="0"/>
              <a:ext cx="2631441" cy="3059816"/>
            </a:xfrm>
            <a:custGeom>
              <a:avLst/>
              <a:gdLst/>
              <a:ahLst/>
              <a:cxnLst/>
              <a:rect l="l" t="t" r="r" b="b"/>
              <a:pathLst>
                <a:path w="2631441" h="3059816">
                  <a:moveTo>
                    <a:pt x="0" y="0"/>
                  </a:moveTo>
                  <a:lnTo>
                    <a:pt x="2631441" y="0"/>
                  </a:lnTo>
                  <a:lnTo>
                    <a:pt x="2631441" y="3059816"/>
                  </a:lnTo>
                  <a:lnTo>
                    <a:pt x="0" y="3059816"/>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n-US"/>
            </a:p>
          </p:txBody>
        </p:sp>
        <p:sp>
          <p:nvSpPr>
            <p:cNvPr id="84" name="TextBox 84"/>
            <p:cNvSpPr txBox="1"/>
            <p:nvPr/>
          </p:nvSpPr>
          <p:spPr>
            <a:xfrm>
              <a:off x="634200" y="2405658"/>
              <a:ext cx="3453594" cy="410072"/>
            </a:xfrm>
            <a:prstGeom prst="rect">
              <a:avLst/>
            </a:prstGeom>
          </p:spPr>
          <p:txBody>
            <a:bodyPr lIns="0" tIns="0" rIns="0" bIns="0" rtlCol="0" anchor="t">
              <a:spAutoFit/>
            </a:bodyPr>
            <a:lstStyle/>
            <a:p>
              <a:pPr algn="ctr">
                <a:lnSpc>
                  <a:spcPts val="2264"/>
                </a:lnSpc>
              </a:pPr>
              <a:r>
                <a:rPr lang="en-US" sz="2264" b="1" spc="-181">
                  <a:solidFill>
                    <a:srgbClr val="FFFFFF"/>
                  </a:solidFill>
                  <a:latin typeface="Canva Sans Bold"/>
                  <a:ea typeface="Canva Sans Bold"/>
                  <a:cs typeface="Canva Sans Bold"/>
                  <a:sym typeface="Canva Sans Bold"/>
                </a:rPr>
                <a:t>  Screening &amp; Referral</a:t>
              </a:r>
            </a:p>
          </p:txBody>
        </p:sp>
        <p:sp>
          <p:nvSpPr>
            <p:cNvPr id="85" name="TextBox 85"/>
            <p:cNvSpPr txBox="1"/>
            <p:nvPr/>
          </p:nvSpPr>
          <p:spPr>
            <a:xfrm>
              <a:off x="527963" y="2886699"/>
              <a:ext cx="3888355" cy="21592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HV completes an ASQ at 18 months which reveals Miles may have a language delay. Jordan’s HV refers them to Early Intervention. Miles qualifies and begins receiving speech therapy at his childcare center. </a:t>
              </a:r>
            </a:p>
          </p:txBody>
        </p:sp>
      </p:grpSp>
      <p:grpSp>
        <p:nvGrpSpPr>
          <p:cNvPr id="86" name="Group 86"/>
          <p:cNvGrpSpPr/>
          <p:nvPr/>
        </p:nvGrpSpPr>
        <p:grpSpPr>
          <a:xfrm>
            <a:off x="13044624" y="5851224"/>
            <a:ext cx="4731871" cy="4078778"/>
            <a:chOff x="0" y="0"/>
            <a:chExt cx="6309161" cy="5438370"/>
          </a:xfrm>
        </p:grpSpPr>
        <p:grpSp>
          <p:nvGrpSpPr>
            <p:cNvPr id="87" name="Group 87"/>
            <p:cNvGrpSpPr/>
            <p:nvPr/>
          </p:nvGrpSpPr>
          <p:grpSpPr>
            <a:xfrm>
              <a:off x="1732005" y="359379"/>
              <a:ext cx="4577156" cy="4577156"/>
              <a:chOff x="0" y="0"/>
              <a:chExt cx="812800" cy="812800"/>
            </a:xfrm>
          </p:grpSpPr>
          <p:sp>
            <p:nvSpPr>
              <p:cNvPr id="88" name="Freeform 8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p:spPr>
            <p:txBody>
              <a:bodyPr/>
              <a:lstStyle/>
              <a:p>
                <a:endParaRPr lang="en-US"/>
              </a:p>
            </p:txBody>
          </p:sp>
          <p:sp>
            <p:nvSpPr>
              <p:cNvPr id="89" name="TextBox 89"/>
              <p:cNvSpPr txBox="1"/>
              <p:nvPr/>
            </p:nvSpPr>
            <p:spPr>
              <a:xfrm>
                <a:off x="76200" y="66675"/>
                <a:ext cx="660400" cy="669925"/>
              </a:xfrm>
              <a:prstGeom prst="rect">
                <a:avLst/>
              </a:prstGeom>
            </p:spPr>
            <p:txBody>
              <a:bodyPr lIns="26110" tIns="26110" rIns="26110" bIns="26110" rtlCol="0" anchor="ctr"/>
              <a:lstStyle/>
              <a:p>
                <a:pPr algn="ctr">
                  <a:lnSpc>
                    <a:spcPts val="863"/>
                  </a:lnSpc>
                </a:pPr>
                <a:endParaRPr/>
              </a:p>
            </p:txBody>
          </p:sp>
        </p:grpSp>
        <p:sp>
          <p:nvSpPr>
            <p:cNvPr id="90" name="Freeform 90"/>
            <p:cNvSpPr/>
            <p:nvPr/>
          </p:nvSpPr>
          <p:spPr>
            <a:xfrm>
              <a:off x="3508507" y="0"/>
              <a:ext cx="681329" cy="698500"/>
            </a:xfrm>
            <a:custGeom>
              <a:avLst/>
              <a:gdLst/>
              <a:ahLst/>
              <a:cxnLst/>
              <a:rect l="l" t="t" r="r" b="b"/>
              <a:pathLst>
                <a:path w="681329" h="698500">
                  <a:moveTo>
                    <a:pt x="0" y="0"/>
                  </a:moveTo>
                  <a:lnTo>
                    <a:pt x="681328" y="0"/>
                  </a:lnTo>
                  <a:lnTo>
                    <a:pt x="681328" y="698500"/>
                  </a:lnTo>
                  <a:lnTo>
                    <a:pt x="0" y="698500"/>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91" name="Freeform 91"/>
            <p:cNvSpPr/>
            <p:nvPr/>
          </p:nvSpPr>
          <p:spPr>
            <a:xfrm>
              <a:off x="0" y="2647957"/>
              <a:ext cx="2805717" cy="2790413"/>
            </a:xfrm>
            <a:custGeom>
              <a:avLst/>
              <a:gdLst/>
              <a:ahLst/>
              <a:cxnLst/>
              <a:rect l="l" t="t" r="r" b="b"/>
              <a:pathLst>
                <a:path w="2805717" h="2790413">
                  <a:moveTo>
                    <a:pt x="0" y="0"/>
                  </a:moveTo>
                  <a:lnTo>
                    <a:pt x="2805717" y="0"/>
                  </a:lnTo>
                  <a:lnTo>
                    <a:pt x="2805717" y="2790413"/>
                  </a:lnTo>
                  <a:lnTo>
                    <a:pt x="0" y="2790413"/>
                  </a:lnTo>
                  <a:lnTo>
                    <a:pt x="0" y="0"/>
                  </a:lnTo>
                  <a:close/>
                </a:path>
              </a:pathLst>
            </a:custGeom>
            <a:blipFill>
              <a:blip>
                <a:extLst>
                  <a:ext uri="{96DAC541-7B7A-43D3-8B79-37D633B846F1}">
                    <asvg:svgBlip xmlns:asvg="http://schemas.microsoft.com/office/drawing/2016/SVG/main" r:embed="rId26"/>
                  </a:ext>
                </a:extLst>
              </a:blip>
              <a:stretch>
                <a:fillRect/>
              </a:stretch>
            </a:blipFill>
          </p:spPr>
          <p:txBody>
            <a:bodyPr/>
            <a:lstStyle/>
            <a:p>
              <a:endParaRPr lang="en-US"/>
            </a:p>
          </p:txBody>
        </p:sp>
        <p:sp>
          <p:nvSpPr>
            <p:cNvPr id="92" name="TextBox 92"/>
            <p:cNvSpPr txBox="1"/>
            <p:nvPr/>
          </p:nvSpPr>
          <p:spPr>
            <a:xfrm>
              <a:off x="2181066" y="1077770"/>
              <a:ext cx="3575933" cy="819859"/>
            </a:xfrm>
            <a:prstGeom prst="rect">
              <a:avLst/>
            </a:prstGeom>
          </p:spPr>
          <p:txBody>
            <a:bodyPr lIns="0" tIns="0" rIns="0" bIns="0" rtlCol="0" anchor="t">
              <a:spAutoFit/>
            </a:bodyPr>
            <a:lstStyle/>
            <a:p>
              <a:pPr algn="ctr">
                <a:lnSpc>
                  <a:spcPts val="2364"/>
                </a:lnSpc>
              </a:pPr>
              <a:r>
                <a:rPr lang="en-US" sz="2364" b="1" spc="-189">
                  <a:solidFill>
                    <a:srgbClr val="FFFFFF"/>
                  </a:solidFill>
                  <a:latin typeface="Canva Sans Bold"/>
                  <a:ea typeface="Canva Sans Bold"/>
                  <a:cs typeface="Canva Sans Bold"/>
                  <a:sym typeface="Canva Sans Bold"/>
                </a:rPr>
                <a:t> Transition Planning</a:t>
              </a:r>
            </a:p>
            <a:p>
              <a:pPr algn="ctr">
                <a:lnSpc>
                  <a:spcPts val="2364"/>
                </a:lnSpc>
              </a:pPr>
              <a:r>
                <a:rPr lang="en-US" sz="2364" b="1" spc="-189">
                  <a:solidFill>
                    <a:srgbClr val="FFFFFF"/>
                  </a:solidFill>
                  <a:latin typeface="Canva Sans Bold"/>
                  <a:ea typeface="Canva Sans Bold"/>
                  <a:cs typeface="Canva Sans Bold"/>
                  <a:sym typeface="Canva Sans Bold"/>
                </a:rPr>
                <a:t>&amp; Graduation</a:t>
              </a:r>
            </a:p>
          </p:txBody>
        </p:sp>
        <p:sp>
          <p:nvSpPr>
            <p:cNvPr id="93" name="TextBox 93"/>
            <p:cNvSpPr txBox="1"/>
            <p:nvPr/>
          </p:nvSpPr>
          <p:spPr>
            <a:xfrm>
              <a:off x="2233518" y="1926203"/>
              <a:ext cx="3668593" cy="2425912"/>
            </a:xfrm>
            <a:prstGeom prst="rect">
              <a:avLst/>
            </a:prstGeom>
          </p:spPr>
          <p:txBody>
            <a:bodyPr lIns="0" tIns="0" rIns="0" bIns="0" rtlCol="0" anchor="t">
              <a:spAutoFit/>
            </a:bodyPr>
            <a:lstStyle/>
            <a:p>
              <a:pPr algn="ctr">
                <a:lnSpc>
                  <a:spcPts val="1600"/>
                </a:lnSpc>
              </a:pPr>
              <a:r>
                <a:rPr lang="en-US" sz="1600">
                  <a:solidFill>
                    <a:srgbClr val="FFFFFF"/>
                  </a:solidFill>
                  <a:latin typeface="Canva Sans"/>
                  <a:ea typeface="Canva Sans"/>
                  <a:cs typeface="Canva Sans"/>
                  <a:sym typeface="Canva Sans"/>
                </a:rPr>
                <a:t>As Miles nears 2, Jordan’s HV helps them apply for Head Start. Jordan reflects on her home visiting journey and the ways she’s grown in her parenting confidence and self-efficacy. The family happily graduates.</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5630" y="480427"/>
            <a:ext cx="16999394" cy="1721739"/>
          </a:xfrm>
          <a:prstGeom prst="rect">
            <a:avLst/>
          </a:prstGeom>
        </p:spPr>
        <p:txBody>
          <a:bodyPr lIns="0" tIns="0" rIns="0" bIns="0" rtlCol="0" anchor="t">
            <a:spAutoFit/>
          </a:bodyPr>
          <a:lstStyle/>
          <a:p>
            <a:pPr algn="ctr">
              <a:lnSpc>
                <a:spcPts val="6783"/>
              </a:lnSpc>
            </a:pPr>
            <a:r>
              <a:rPr lang="en-US" sz="5700" b="1">
                <a:solidFill>
                  <a:srgbClr val="2E2E2E"/>
                </a:solidFill>
                <a:latin typeface="Gotham Bold"/>
                <a:ea typeface="Gotham Bold"/>
                <a:cs typeface="Gotham Bold"/>
                <a:sym typeface="Gotham Bold"/>
              </a:rPr>
              <a:t>Home Visiting Supports</a:t>
            </a:r>
          </a:p>
          <a:p>
            <a:pPr marL="0" lvl="0" indent="0" algn="ctr">
              <a:lnSpc>
                <a:spcPts val="6783"/>
              </a:lnSpc>
              <a:spcBef>
                <a:spcPct val="0"/>
              </a:spcBef>
            </a:pPr>
            <a:r>
              <a:rPr lang="en-US" sz="5700" b="1">
                <a:solidFill>
                  <a:srgbClr val="2E2E2E"/>
                </a:solidFill>
                <a:latin typeface="Gotham Bold"/>
                <a:ea typeface="Gotham Bold"/>
                <a:cs typeface="Gotham Bold"/>
                <a:sym typeface="Gotham Bold"/>
              </a:rPr>
              <a:t> Healthy Outcomes</a:t>
            </a:r>
          </a:p>
        </p:txBody>
      </p:sp>
      <p:grpSp>
        <p:nvGrpSpPr>
          <p:cNvPr id="3" name="Group 3"/>
          <p:cNvGrpSpPr/>
          <p:nvPr/>
        </p:nvGrpSpPr>
        <p:grpSpPr>
          <a:xfrm>
            <a:off x="-2258032" y="-2258032"/>
            <a:ext cx="4516063" cy="4516063"/>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5" name="TextBox 5"/>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6" name="Group 6"/>
          <p:cNvGrpSpPr/>
          <p:nvPr/>
        </p:nvGrpSpPr>
        <p:grpSpPr>
          <a:xfrm>
            <a:off x="16368728" y="8723655"/>
            <a:ext cx="3838544" cy="3838544"/>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8" name="TextBox 8"/>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9" name="Group 9"/>
          <p:cNvGrpSpPr/>
          <p:nvPr/>
        </p:nvGrpSpPr>
        <p:grpSpPr>
          <a:xfrm>
            <a:off x="15741297" y="-1612160"/>
            <a:ext cx="3804801" cy="380480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2" name="Group 12"/>
          <p:cNvGrpSpPr/>
          <p:nvPr/>
        </p:nvGrpSpPr>
        <p:grpSpPr>
          <a:xfrm>
            <a:off x="-1324895" y="8841925"/>
            <a:ext cx="2890150" cy="289015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14" name="TextBox 1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5" name="Group 15"/>
          <p:cNvGrpSpPr/>
          <p:nvPr/>
        </p:nvGrpSpPr>
        <p:grpSpPr>
          <a:xfrm>
            <a:off x="5620444" y="2809928"/>
            <a:ext cx="3331696" cy="3098429"/>
            <a:chOff x="0" y="0"/>
            <a:chExt cx="4442262" cy="4131238"/>
          </a:xfrm>
        </p:grpSpPr>
        <p:grpSp>
          <p:nvGrpSpPr>
            <p:cNvPr id="16" name="Group 16"/>
            <p:cNvGrpSpPr/>
            <p:nvPr/>
          </p:nvGrpSpPr>
          <p:grpSpPr>
            <a:xfrm>
              <a:off x="0" y="0"/>
              <a:ext cx="4423637" cy="4131238"/>
              <a:chOff x="0" y="0"/>
              <a:chExt cx="506615" cy="473128"/>
            </a:xfrm>
          </p:grpSpPr>
          <p:sp>
            <p:nvSpPr>
              <p:cNvPr id="17" name="Freeform 17"/>
              <p:cNvSpPr/>
              <p:nvPr/>
            </p:nvSpPr>
            <p:spPr>
              <a:xfrm>
                <a:off x="0" y="0"/>
                <a:ext cx="506615" cy="473128"/>
              </a:xfrm>
              <a:custGeom>
                <a:avLst/>
                <a:gdLst/>
                <a:ahLst/>
                <a:cxnLst/>
                <a:rect l="l" t="t" r="r" b="b"/>
                <a:pathLst>
                  <a:path w="506615" h="473128">
                    <a:moveTo>
                      <a:pt x="65338" y="0"/>
                    </a:moveTo>
                    <a:lnTo>
                      <a:pt x="441277" y="0"/>
                    </a:lnTo>
                    <a:cubicBezTo>
                      <a:pt x="477362" y="0"/>
                      <a:pt x="506615" y="29253"/>
                      <a:pt x="506615" y="65338"/>
                    </a:cubicBezTo>
                    <a:lnTo>
                      <a:pt x="506615" y="407790"/>
                    </a:lnTo>
                    <a:cubicBezTo>
                      <a:pt x="506615" y="443875"/>
                      <a:pt x="477362" y="473128"/>
                      <a:pt x="441277" y="473128"/>
                    </a:cubicBezTo>
                    <a:lnTo>
                      <a:pt x="65338" y="473128"/>
                    </a:lnTo>
                    <a:cubicBezTo>
                      <a:pt x="48009" y="473128"/>
                      <a:pt x="31390" y="466244"/>
                      <a:pt x="19137" y="453991"/>
                    </a:cubicBezTo>
                    <a:cubicBezTo>
                      <a:pt x="6884" y="441738"/>
                      <a:pt x="0" y="425119"/>
                      <a:pt x="0" y="407790"/>
                    </a:cubicBezTo>
                    <a:lnTo>
                      <a:pt x="0" y="65338"/>
                    </a:lnTo>
                    <a:cubicBezTo>
                      <a:pt x="0" y="29253"/>
                      <a:pt x="29253" y="0"/>
                      <a:pt x="65338" y="0"/>
                    </a:cubicBezTo>
                    <a:close/>
                  </a:path>
                </a:pathLst>
              </a:custGeom>
              <a:blipFill>
                <a:blip r:embed="rId3"/>
                <a:stretch>
                  <a:fillRect l="-8368" r="-8368"/>
                </a:stretch>
              </a:blipFill>
              <a:ln w="104775" cap="rnd">
                <a:solidFill>
                  <a:srgbClr val="34657F"/>
                </a:solidFill>
                <a:prstDash val="solid"/>
                <a:round/>
              </a:ln>
            </p:spPr>
            <p:txBody>
              <a:bodyPr/>
              <a:lstStyle/>
              <a:p>
                <a:endParaRPr lang="en-US"/>
              </a:p>
            </p:txBody>
          </p:sp>
        </p:grpSp>
        <p:grpSp>
          <p:nvGrpSpPr>
            <p:cNvPr id="18" name="Group 18"/>
            <p:cNvGrpSpPr/>
            <p:nvPr/>
          </p:nvGrpSpPr>
          <p:grpSpPr>
            <a:xfrm>
              <a:off x="0" y="0"/>
              <a:ext cx="4442262" cy="4053705"/>
              <a:chOff x="0" y="0"/>
              <a:chExt cx="1155059" cy="1054028"/>
            </a:xfrm>
          </p:grpSpPr>
          <p:sp>
            <p:nvSpPr>
              <p:cNvPr id="19" name="Freeform 19"/>
              <p:cNvSpPr/>
              <p:nvPr/>
            </p:nvSpPr>
            <p:spPr>
              <a:xfrm>
                <a:off x="0" y="0"/>
                <a:ext cx="1155059" cy="1054028"/>
              </a:xfrm>
              <a:custGeom>
                <a:avLst/>
                <a:gdLst/>
                <a:ahLst/>
                <a:cxnLst/>
                <a:rect l="l" t="t" r="r" b="b"/>
                <a:pathLst>
                  <a:path w="1155059" h="1054028">
                    <a:moveTo>
                      <a:pt x="65064" y="0"/>
                    </a:moveTo>
                    <a:lnTo>
                      <a:pt x="1089995" y="0"/>
                    </a:lnTo>
                    <a:cubicBezTo>
                      <a:pt x="1107251" y="0"/>
                      <a:pt x="1123800" y="6855"/>
                      <a:pt x="1136002" y="19057"/>
                    </a:cubicBezTo>
                    <a:cubicBezTo>
                      <a:pt x="1148204" y="31259"/>
                      <a:pt x="1155059" y="47808"/>
                      <a:pt x="1155059" y="65064"/>
                    </a:cubicBezTo>
                    <a:lnTo>
                      <a:pt x="1155059" y="988964"/>
                    </a:lnTo>
                    <a:cubicBezTo>
                      <a:pt x="1155059" y="1024898"/>
                      <a:pt x="1125928" y="1054028"/>
                      <a:pt x="1089995" y="1054028"/>
                    </a:cubicBezTo>
                    <a:lnTo>
                      <a:pt x="65064" y="1054028"/>
                    </a:lnTo>
                    <a:cubicBezTo>
                      <a:pt x="47808" y="1054028"/>
                      <a:pt x="31259" y="1047173"/>
                      <a:pt x="19057" y="1034971"/>
                    </a:cubicBezTo>
                    <a:cubicBezTo>
                      <a:pt x="6855" y="1022769"/>
                      <a:pt x="0" y="1006220"/>
                      <a:pt x="0" y="988964"/>
                    </a:cubicBezTo>
                    <a:lnTo>
                      <a:pt x="0" y="65064"/>
                    </a:lnTo>
                    <a:cubicBezTo>
                      <a:pt x="0" y="47808"/>
                      <a:pt x="6855" y="31259"/>
                      <a:pt x="19057" y="19057"/>
                    </a:cubicBezTo>
                    <a:cubicBezTo>
                      <a:pt x="31259" y="6855"/>
                      <a:pt x="47808" y="0"/>
                      <a:pt x="65064" y="0"/>
                    </a:cubicBezTo>
                    <a:close/>
                  </a:path>
                </a:pathLst>
              </a:custGeom>
              <a:solidFill>
                <a:srgbClr val="608FAC">
                  <a:alpha val="29804"/>
                </a:srgbClr>
              </a:solidFill>
            </p:spPr>
            <p:txBody>
              <a:bodyPr/>
              <a:lstStyle/>
              <a:p>
                <a:endParaRPr lang="en-US"/>
              </a:p>
            </p:txBody>
          </p:sp>
          <p:sp>
            <p:nvSpPr>
              <p:cNvPr id="20" name="TextBox 20"/>
              <p:cNvSpPr txBox="1"/>
              <p:nvPr/>
            </p:nvSpPr>
            <p:spPr>
              <a:xfrm>
                <a:off x="0" y="-47625"/>
                <a:ext cx="1155059" cy="1101653"/>
              </a:xfrm>
              <a:prstGeom prst="rect">
                <a:avLst/>
              </a:prstGeom>
            </p:spPr>
            <p:txBody>
              <a:bodyPr lIns="51078" tIns="51078" rIns="51078" bIns="51078" rtlCol="0" anchor="ctr"/>
              <a:lstStyle/>
              <a:p>
                <a:pPr algn="ctr">
                  <a:lnSpc>
                    <a:spcPts val="2800"/>
                  </a:lnSpc>
                </a:pPr>
                <a:endParaRPr/>
              </a:p>
            </p:txBody>
          </p:sp>
        </p:grpSp>
      </p:grpSp>
      <p:grpSp>
        <p:nvGrpSpPr>
          <p:cNvPr id="21" name="Group 21"/>
          <p:cNvGrpSpPr/>
          <p:nvPr/>
        </p:nvGrpSpPr>
        <p:grpSpPr>
          <a:xfrm>
            <a:off x="2008386" y="6135962"/>
            <a:ext cx="3331794" cy="3085858"/>
            <a:chOff x="0" y="0"/>
            <a:chExt cx="4442392" cy="4114477"/>
          </a:xfrm>
        </p:grpSpPr>
        <p:grpSp>
          <p:nvGrpSpPr>
            <p:cNvPr id="22" name="Group 22"/>
            <p:cNvGrpSpPr/>
            <p:nvPr/>
          </p:nvGrpSpPr>
          <p:grpSpPr>
            <a:xfrm>
              <a:off x="0" y="0"/>
              <a:ext cx="4442392" cy="4114477"/>
              <a:chOff x="0" y="0"/>
              <a:chExt cx="508763" cy="471209"/>
            </a:xfrm>
          </p:grpSpPr>
          <p:sp>
            <p:nvSpPr>
              <p:cNvPr id="23" name="Freeform 23"/>
              <p:cNvSpPr/>
              <p:nvPr/>
            </p:nvSpPr>
            <p:spPr>
              <a:xfrm>
                <a:off x="0" y="0"/>
                <a:ext cx="508763" cy="471209"/>
              </a:xfrm>
              <a:custGeom>
                <a:avLst/>
                <a:gdLst/>
                <a:ahLst/>
                <a:cxnLst/>
                <a:rect l="l" t="t" r="r" b="b"/>
                <a:pathLst>
                  <a:path w="508763" h="471209">
                    <a:moveTo>
                      <a:pt x="65062" y="0"/>
                    </a:moveTo>
                    <a:lnTo>
                      <a:pt x="443701" y="0"/>
                    </a:lnTo>
                    <a:cubicBezTo>
                      <a:pt x="460956" y="0"/>
                      <a:pt x="477505" y="6855"/>
                      <a:pt x="489707" y="19056"/>
                    </a:cubicBezTo>
                    <a:cubicBezTo>
                      <a:pt x="501908" y="31258"/>
                      <a:pt x="508763" y="47807"/>
                      <a:pt x="508763" y="65062"/>
                    </a:cubicBezTo>
                    <a:lnTo>
                      <a:pt x="508763" y="406146"/>
                    </a:lnTo>
                    <a:cubicBezTo>
                      <a:pt x="508763" y="423402"/>
                      <a:pt x="501908" y="439951"/>
                      <a:pt x="489707" y="452152"/>
                    </a:cubicBezTo>
                    <a:cubicBezTo>
                      <a:pt x="477505" y="464354"/>
                      <a:pt x="460956" y="471209"/>
                      <a:pt x="443701" y="471209"/>
                    </a:cubicBezTo>
                    <a:lnTo>
                      <a:pt x="65062" y="471209"/>
                    </a:lnTo>
                    <a:cubicBezTo>
                      <a:pt x="29129" y="471209"/>
                      <a:pt x="0" y="442079"/>
                      <a:pt x="0" y="406146"/>
                    </a:cubicBezTo>
                    <a:lnTo>
                      <a:pt x="0" y="65062"/>
                    </a:lnTo>
                    <a:cubicBezTo>
                      <a:pt x="0" y="47807"/>
                      <a:pt x="6855" y="31258"/>
                      <a:pt x="19056" y="19056"/>
                    </a:cubicBezTo>
                    <a:cubicBezTo>
                      <a:pt x="31258" y="6855"/>
                      <a:pt x="47807" y="0"/>
                      <a:pt x="65062" y="0"/>
                    </a:cubicBezTo>
                    <a:close/>
                  </a:path>
                </a:pathLst>
              </a:custGeom>
              <a:blipFill>
                <a:blip r:embed="rId4"/>
                <a:stretch>
                  <a:fillRect l="-19377" r="-19377"/>
                </a:stretch>
              </a:blipFill>
              <a:ln w="104775" cap="rnd">
                <a:solidFill>
                  <a:srgbClr val="AA0061"/>
                </a:solidFill>
                <a:prstDash val="solid"/>
                <a:round/>
              </a:ln>
            </p:spPr>
            <p:txBody>
              <a:bodyPr/>
              <a:lstStyle/>
              <a:p>
                <a:endParaRPr lang="en-US"/>
              </a:p>
            </p:txBody>
          </p:sp>
        </p:grpSp>
        <p:grpSp>
          <p:nvGrpSpPr>
            <p:cNvPr id="24" name="Group 24"/>
            <p:cNvGrpSpPr/>
            <p:nvPr/>
          </p:nvGrpSpPr>
          <p:grpSpPr>
            <a:xfrm>
              <a:off x="0" y="0"/>
              <a:ext cx="4442262" cy="4037259"/>
              <a:chOff x="0" y="0"/>
              <a:chExt cx="1155059" cy="1049751"/>
            </a:xfrm>
          </p:grpSpPr>
          <p:sp>
            <p:nvSpPr>
              <p:cNvPr id="25" name="Freeform 25"/>
              <p:cNvSpPr/>
              <p:nvPr/>
            </p:nvSpPr>
            <p:spPr>
              <a:xfrm>
                <a:off x="0" y="0"/>
                <a:ext cx="1155059" cy="1049752"/>
              </a:xfrm>
              <a:custGeom>
                <a:avLst/>
                <a:gdLst/>
                <a:ahLst/>
                <a:cxnLst/>
                <a:rect l="l" t="t" r="r" b="b"/>
                <a:pathLst>
                  <a:path w="1155059" h="1049752">
                    <a:moveTo>
                      <a:pt x="65064" y="0"/>
                    </a:moveTo>
                    <a:lnTo>
                      <a:pt x="1089995" y="0"/>
                    </a:lnTo>
                    <a:cubicBezTo>
                      <a:pt x="1107251" y="0"/>
                      <a:pt x="1123800" y="6855"/>
                      <a:pt x="1136002" y="19057"/>
                    </a:cubicBezTo>
                    <a:cubicBezTo>
                      <a:pt x="1148204" y="31259"/>
                      <a:pt x="1155059" y="47808"/>
                      <a:pt x="1155059" y="65064"/>
                    </a:cubicBezTo>
                    <a:lnTo>
                      <a:pt x="1155059" y="984687"/>
                    </a:lnTo>
                    <a:cubicBezTo>
                      <a:pt x="1155059" y="1020621"/>
                      <a:pt x="1125928" y="1049752"/>
                      <a:pt x="1089995" y="1049752"/>
                    </a:cubicBezTo>
                    <a:lnTo>
                      <a:pt x="65064" y="1049752"/>
                    </a:lnTo>
                    <a:cubicBezTo>
                      <a:pt x="47808" y="1049752"/>
                      <a:pt x="31259" y="1042897"/>
                      <a:pt x="19057" y="1030695"/>
                    </a:cubicBezTo>
                    <a:cubicBezTo>
                      <a:pt x="6855" y="1018493"/>
                      <a:pt x="0" y="1001943"/>
                      <a:pt x="0" y="984687"/>
                    </a:cubicBezTo>
                    <a:lnTo>
                      <a:pt x="0" y="65064"/>
                    </a:lnTo>
                    <a:cubicBezTo>
                      <a:pt x="0" y="47808"/>
                      <a:pt x="6855" y="31259"/>
                      <a:pt x="19057" y="19057"/>
                    </a:cubicBezTo>
                    <a:cubicBezTo>
                      <a:pt x="31259" y="6855"/>
                      <a:pt x="47808" y="0"/>
                      <a:pt x="65064" y="0"/>
                    </a:cubicBezTo>
                    <a:close/>
                  </a:path>
                </a:pathLst>
              </a:custGeom>
              <a:solidFill>
                <a:srgbClr val="AA0061">
                  <a:alpha val="19608"/>
                </a:srgbClr>
              </a:solidFill>
            </p:spPr>
            <p:txBody>
              <a:bodyPr/>
              <a:lstStyle/>
              <a:p>
                <a:endParaRPr lang="en-US"/>
              </a:p>
            </p:txBody>
          </p:sp>
          <p:sp>
            <p:nvSpPr>
              <p:cNvPr id="26" name="TextBox 26"/>
              <p:cNvSpPr txBox="1"/>
              <p:nvPr/>
            </p:nvSpPr>
            <p:spPr>
              <a:xfrm>
                <a:off x="0" y="-47625"/>
                <a:ext cx="1155059" cy="1097376"/>
              </a:xfrm>
              <a:prstGeom prst="rect">
                <a:avLst/>
              </a:prstGeom>
            </p:spPr>
            <p:txBody>
              <a:bodyPr lIns="51078" tIns="51078" rIns="51078" bIns="51078" rtlCol="0" anchor="ctr"/>
              <a:lstStyle/>
              <a:p>
                <a:pPr algn="ctr">
                  <a:lnSpc>
                    <a:spcPts val="2800"/>
                  </a:lnSpc>
                </a:pPr>
                <a:endParaRPr/>
              </a:p>
            </p:txBody>
          </p:sp>
        </p:grpSp>
      </p:grpSp>
      <p:grpSp>
        <p:nvGrpSpPr>
          <p:cNvPr id="27" name="Group 27"/>
          <p:cNvGrpSpPr/>
          <p:nvPr/>
        </p:nvGrpSpPr>
        <p:grpSpPr>
          <a:xfrm>
            <a:off x="2008386" y="2718426"/>
            <a:ext cx="3331794" cy="3189931"/>
            <a:chOff x="0" y="0"/>
            <a:chExt cx="4442392" cy="4253241"/>
          </a:xfrm>
        </p:grpSpPr>
        <p:grpSp>
          <p:nvGrpSpPr>
            <p:cNvPr id="28" name="Group 28"/>
            <p:cNvGrpSpPr/>
            <p:nvPr/>
          </p:nvGrpSpPr>
          <p:grpSpPr>
            <a:xfrm>
              <a:off x="0" y="0"/>
              <a:ext cx="4442392" cy="4253241"/>
              <a:chOff x="0" y="0"/>
              <a:chExt cx="877350" cy="839993"/>
            </a:xfrm>
          </p:grpSpPr>
          <p:sp>
            <p:nvSpPr>
              <p:cNvPr id="29" name="Freeform 29"/>
              <p:cNvSpPr/>
              <p:nvPr/>
            </p:nvSpPr>
            <p:spPr>
              <a:xfrm>
                <a:off x="0" y="0"/>
                <a:ext cx="877350" cy="839993"/>
              </a:xfrm>
              <a:custGeom>
                <a:avLst/>
                <a:gdLst/>
                <a:ahLst/>
                <a:cxnLst/>
                <a:rect l="l" t="t" r="r" b="b"/>
                <a:pathLst>
                  <a:path w="877350" h="839993">
                    <a:moveTo>
                      <a:pt x="23236" y="0"/>
                    </a:moveTo>
                    <a:lnTo>
                      <a:pt x="854113" y="0"/>
                    </a:lnTo>
                    <a:cubicBezTo>
                      <a:pt x="866946" y="0"/>
                      <a:pt x="877350" y="10403"/>
                      <a:pt x="877350" y="23236"/>
                    </a:cubicBezTo>
                    <a:lnTo>
                      <a:pt x="877350" y="816757"/>
                    </a:lnTo>
                    <a:cubicBezTo>
                      <a:pt x="877350" y="829590"/>
                      <a:pt x="866946" y="839993"/>
                      <a:pt x="854113" y="839993"/>
                    </a:cubicBezTo>
                    <a:lnTo>
                      <a:pt x="23236" y="839993"/>
                    </a:lnTo>
                    <a:cubicBezTo>
                      <a:pt x="10403" y="839993"/>
                      <a:pt x="0" y="829590"/>
                      <a:pt x="0" y="816757"/>
                    </a:cubicBezTo>
                    <a:lnTo>
                      <a:pt x="0" y="23236"/>
                    </a:lnTo>
                    <a:cubicBezTo>
                      <a:pt x="0" y="10403"/>
                      <a:pt x="10403" y="0"/>
                      <a:pt x="23236" y="0"/>
                    </a:cubicBezTo>
                    <a:close/>
                  </a:path>
                </a:pathLst>
              </a:custGeom>
              <a:solidFill>
                <a:srgbClr val="34657F"/>
              </a:solidFill>
            </p:spPr>
            <p:txBody>
              <a:bodyPr/>
              <a:lstStyle/>
              <a:p>
                <a:endParaRPr lang="en-US"/>
              </a:p>
            </p:txBody>
          </p:sp>
          <p:sp>
            <p:nvSpPr>
              <p:cNvPr id="30" name="TextBox 30"/>
              <p:cNvSpPr txBox="1"/>
              <p:nvPr/>
            </p:nvSpPr>
            <p:spPr>
              <a:xfrm>
                <a:off x="0" y="-28575"/>
                <a:ext cx="877350" cy="868568"/>
              </a:xfrm>
              <a:prstGeom prst="rect">
                <a:avLst/>
              </a:prstGeom>
            </p:spPr>
            <p:txBody>
              <a:bodyPr lIns="0" tIns="0" rIns="0" bIns="0" rtlCol="0" anchor="t"/>
              <a:lstStyle/>
              <a:p>
                <a:pPr algn="ctr">
                  <a:lnSpc>
                    <a:spcPts val="6374"/>
                  </a:lnSpc>
                </a:pPr>
                <a:endParaRPr/>
              </a:p>
              <a:p>
                <a:pPr algn="ctr">
                  <a:lnSpc>
                    <a:spcPts val="3250"/>
                  </a:lnSpc>
                </a:pPr>
                <a:r>
                  <a:rPr lang="en-US" sz="2600" b="1">
                    <a:solidFill>
                      <a:srgbClr val="FFFFFF"/>
                    </a:solidFill>
                    <a:latin typeface="Open Sans Bold"/>
                    <a:ea typeface="Open Sans Bold"/>
                    <a:cs typeface="Open Sans Bold"/>
                    <a:sym typeface="Open Sans Bold"/>
                  </a:rPr>
                  <a:t> </a:t>
                </a:r>
              </a:p>
              <a:p>
                <a:pPr algn="ctr">
                  <a:lnSpc>
                    <a:spcPts val="3250"/>
                  </a:lnSpc>
                </a:pPr>
                <a:endParaRPr lang="en-US" sz="2600" b="1">
                  <a:solidFill>
                    <a:srgbClr val="FFFFFF"/>
                  </a:solidFill>
                  <a:latin typeface="Open Sans Bold"/>
                  <a:ea typeface="Open Sans Bold"/>
                  <a:cs typeface="Open Sans Bold"/>
                  <a:sym typeface="Open Sans Bold"/>
                </a:endParaRPr>
              </a:p>
              <a:p>
                <a:pPr algn="ctr">
                  <a:lnSpc>
                    <a:spcPts val="3624"/>
                  </a:lnSpc>
                </a:pPr>
                <a:r>
                  <a:rPr lang="en-US" sz="2899" b="1">
                    <a:solidFill>
                      <a:srgbClr val="FFFFFF"/>
                    </a:solidFill>
                    <a:latin typeface="Open Sans Bold"/>
                    <a:ea typeface="Open Sans Bold"/>
                    <a:cs typeface="Open Sans Bold"/>
                    <a:sym typeface="Open Sans Bold"/>
                  </a:rPr>
                  <a:t>prenatal care &amp; postpartum</a:t>
                </a:r>
              </a:p>
              <a:p>
                <a:pPr algn="ctr">
                  <a:lnSpc>
                    <a:spcPts val="3624"/>
                  </a:lnSpc>
                </a:pPr>
                <a:r>
                  <a:rPr lang="en-US" sz="2899" b="1">
                    <a:solidFill>
                      <a:srgbClr val="FFFFFF"/>
                    </a:solidFill>
                    <a:latin typeface="Open Sans Bold"/>
                    <a:ea typeface="Open Sans Bold"/>
                    <a:cs typeface="Open Sans Bold"/>
                    <a:sym typeface="Open Sans Bold"/>
                  </a:rPr>
                  <a:t> visits</a:t>
                </a:r>
              </a:p>
            </p:txBody>
          </p:sp>
        </p:grpSp>
        <p:sp>
          <p:nvSpPr>
            <p:cNvPr id="31" name="Freeform 31"/>
            <p:cNvSpPr/>
            <p:nvPr/>
          </p:nvSpPr>
          <p:spPr>
            <a:xfrm rot="-5400000">
              <a:off x="1539221" y="687123"/>
              <a:ext cx="1678398" cy="1053195"/>
            </a:xfrm>
            <a:custGeom>
              <a:avLst/>
              <a:gdLst/>
              <a:ahLst/>
              <a:cxnLst/>
              <a:rect l="l" t="t" r="r" b="b"/>
              <a:pathLst>
                <a:path w="1678398" h="1053195">
                  <a:moveTo>
                    <a:pt x="0" y="0"/>
                  </a:moveTo>
                  <a:lnTo>
                    <a:pt x="1678398" y="0"/>
                  </a:lnTo>
                  <a:lnTo>
                    <a:pt x="1678398" y="1053194"/>
                  </a:lnTo>
                  <a:lnTo>
                    <a:pt x="0" y="10531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32" name="Group 32"/>
          <p:cNvGrpSpPr/>
          <p:nvPr/>
        </p:nvGrpSpPr>
        <p:grpSpPr>
          <a:xfrm>
            <a:off x="12846325" y="6135962"/>
            <a:ext cx="3331794" cy="3085858"/>
            <a:chOff x="0" y="0"/>
            <a:chExt cx="4442392" cy="4114477"/>
          </a:xfrm>
        </p:grpSpPr>
        <p:grpSp>
          <p:nvGrpSpPr>
            <p:cNvPr id="33" name="Group 33"/>
            <p:cNvGrpSpPr/>
            <p:nvPr/>
          </p:nvGrpSpPr>
          <p:grpSpPr>
            <a:xfrm>
              <a:off x="0" y="0"/>
              <a:ext cx="4442392" cy="4114477"/>
              <a:chOff x="0" y="0"/>
              <a:chExt cx="877350" cy="812588"/>
            </a:xfrm>
          </p:grpSpPr>
          <p:sp>
            <p:nvSpPr>
              <p:cNvPr id="34" name="Freeform 34"/>
              <p:cNvSpPr/>
              <p:nvPr/>
            </p:nvSpPr>
            <p:spPr>
              <a:xfrm>
                <a:off x="0" y="0"/>
                <a:ext cx="877350" cy="812588"/>
              </a:xfrm>
              <a:custGeom>
                <a:avLst/>
                <a:gdLst/>
                <a:ahLst/>
                <a:cxnLst/>
                <a:rect l="l" t="t" r="r" b="b"/>
                <a:pathLst>
                  <a:path w="877350" h="812588">
                    <a:moveTo>
                      <a:pt x="23236" y="0"/>
                    </a:moveTo>
                    <a:lnTo>
                      <a:pt x="854113" y="0"/>
                    </a:lnTo>
                    <a:cubicBezTo>
                      <a:pt x="866946" y="0"/>
                      <a:pt x="877350" y="10403"/>
                      <a:pt x="877350" y="23236"/>
                    </a:cubicBezTo>
                    <a:lnTo>
                      <a:pt x="877350" y="789352"/>
                    </a:lnTo>
                    <a:cubicBezTo>
                      <a:pt x="877350" y="802185"/>
                      <a:pt x="866946" y="812588"/>
                      <a:pt x="854113" y="812588"/>
                    </a:cubicBezTo>
                    <a:lnTo>
                      <a:pt x="23236" y="812588"/>
                    </a:lnTo>
                    <a:cubicBezTo>
                      <a:pt x="10403" y="812588"/>
                      <a:pt x="0" y="802185"/>
                      <a:pt x="0" y="789352"/>
                    </a:cubicBezTo>
                    <a:lnTo>
                      <a:pt x="0" y="23236"/>
                    </a:lnTo>
                    <a:cubicBezTo>
                      <a:pt x="0" y="10403"/>
                      <a:pt x="10403" y="0"/>
                      <a:pt x="23236" y="0"/>
                    </a:cubicBezTo>
                    <a:close/>
                  </a:path>
                </a:pathLst>
              </a:custGeom>
              <a:solidFill>
                <a:srgbClr val="AA0061"/>
              </a:solidFill>
            </p:spPr>
            <p:txBody>
              <a:bodyPr/>
              <a:lstStyle/>
              <a:p>
                <a:endParaRPr lang="en-US"/>
              </a:p>
            </p:txBody>
          </p:sp>
          <p:sp>
            <p:nvSpPr>
              <p:cNvPr id="35" name="TextBox 35"/>
              <p:cNvSpPr txBox="1"/>
              <p:nvPr/>
            </p:nvSpPr>
            <p:spPr>
              <a:xfrm>
                <a:off x="0" y="-28575"/>
                <a:ext cx="877350" cy="841163"/>
              </a:xfrm>
              <a:prstGeom prst="rect">
                <a:avLst/>
              </a:prstGeom>
            </p:spPr>
            <p:txBody>
              <a:bodyPr lIns="0" tIns="0" rIns="0" bIns="0" rtlCol="0" anchor="t"/>
              <a:lstStyle/>
              <a:p>
                <a:pPr algn="ctr">
                  <a:lnSpc>
                    <a:spcPts val="6374"/>
                  </a:lnSpc>
                </a:pPr>
                <a:endParaRPr/>
              </a:p>
              <a:p>
                <a:pPr algn="ctr">
                  <a:lnSpc>
                    <a:spcPts val="3749"/>
                  </a:lnSpc>
                </a:pPr>
                <a:endParaRPr/>
              </a:p>
              <a:p>
                <a:pPr algn="ctr">
                  <a:lnSpc>
                    <a:spcPts val="3749"/>
                  </a:lnSpc>
                </a:pPr>
                <a:endParaRPr/>
              </a:p>
              <a:p>
                <a:pPr algn="ctr">
                  <a:lnSpc>
                    <a:spcPts val="3749"/>
                  </a:lnSpc>
                </a:pPr>
                <a:r>
                  <a:rPr lang="en-US" sz="2999" b="1">
                    <a:solidFill>
                      <a:srgbClr val="FFFFFF"/>
                    </a:solidFill>
                    <a:latin typeface="Open Sans Bold"/>
                    <a:ea typeface="Open Sans Bold"/>
                    <a:cs typeface="Open Sans Bold"/>
                    <a:sym typeface="Open Sans Bold"/>
                  </a:rPr>
                  <a:t>fewer babies</a:t>
                </a:r>
              </a:p>
              <a:p>
                <a:pPr algn="ctr">
                  <a:lnSpc>
                    <a:spcPts val="3749"/>
                  </a:lnSpc>
                </a:pPr>
                <a:r>
                  <a:rPr lang="en-US" sz="2999" b="1">
                    <a:solidFill>
                      <a:srgbClr val="FFFFFF"/>
                    </a:solidFill>
                    <a:latin typeface="Open Sans Bold"/>
                    <a:ea typeface="Open Sans Bold"/>
                    <a:cs typeface="Open Sans Bold"/>
                    <a:sym typeface="Open Sans Bold"/>
                  </a:rPr>
                  <a:t>born preterm</a:t>
                </a:r>
              </a:p>
            </p:txBody>
          </p:sp>
        </p:grpSp>
        <p:sp>
          <p:nvSpPr>
            <p:cNvPr id="36" name="Freeform 36"/>
            <p:cNvSpPr/>
            <p:nvPr/>
          </p:nvSpPr>
          <p:spPr>
            <a:xfrm rot="5400000">
              <a:off x="1381997" y="579302"/>
              <a:ext cx="1678398" cy="1053195"/>
            </a:xfrm>
            <a:custGeom>
              <a:avLst/>
              <a:gdLst/>
              <a:ahLst/>
              <a:cxnLst/>
              <a:rect l="l" t="t" r="r" b="b"/>
              <a:pathLst>
                <a:path w="1678398" h="1053195">
                  <a:moveTo>
                    <a:pt x="0" y="0"/>
                  </a:moveTo>
                  <a:lnTo>
                    <a:pt x="1678398" y="0"/>
                  </a:lnTo>
                  <a:lnTo>
                    <a:pt x="1678398" y="1053195"/>
                  </a:lnTo>
                  <a:lnTo>
                    <a:pt x="0" y="10531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37" name="Group 37"/>
          <p:cNvGrpSpPr/>
          <p:nvPr/>
        </p:nvGrpSpPr>
        <p:grpSpPr>
          <a:xfrm>
            <a:off x="5620444" y="6135962"/>
            <a:ext cx="3331794" cy="3085858"/>
            <a:chOff x="0" y="0"/>
            <a:chExt cx="4442392" cy="4114477"/>
          </a:xfrm>
        </p:grpSpPr>
        <p:grpSp>
          <p:nvGrpSpPr>
            <p:cNvPr id="38" name="Group 38"/>
            <p:cNvGrpSpPr/>
            <p:nvPr/>
          </p:nvGrpSpPr>
          <p:grpSpPr>
            <a:xfrm>
              <a:off x="0" y="0"/>
              <a:ext cx="4442392" cy="4114477"/>
              <a:chOff x="0" y="0"/>
              <a:chExt cx="877350" cy="812588"/>
            </a:xfrm>
          </p:grpSpPr>
          <p:sp>
            <p:nvSpPr>
              <p:cNvPr id="39" name="Freeform 39"/>
              <p:cNvSpPr/>
              <p:nvPr/>
            </p:nvSpPr>
            <p:spPr>
              <a:xfrm>
                <a:off x="0" y="0"/>
                <a:ext cx="877350" cy="812588"/>
              </a:xfrm>
              <a:custGeom>
                <a:avLst/>
                <a:gdLst/>
                <a:ahLst/>
                <a:cxnLst/>
                <a:rect l="l" t="t" r="r" b="b"/>
                <a:pathLst>
                  <a:path w="877350" h="812588">
                    <a:moveTo>
                      <a:pt x="23236" y="0"/>
                    </a:moveTo>
                    <a:lnTo>
                      <a:pt x="854113" y="0"/>
                    </a:lnTo>
                    <a:cubicBezTo>
                      <a:pt x="866946" y="0"/>
                      <a:pt x="877350" y="10403"/>
                      <a:pt x="877350" y="23236"/>
                    </a:cubicBezTo>
                    <a:lnTo>
                      <a:pt x="877350" y="789352"/>
                    </a:lnTo>
                    <a:cubicBezTo>
                      <a:pt x="877350" y="802185"/>
                      <a:pt x="866946" y="812588"/>
                      <a:pt x="854113" y="812588"/>
                    </a:cubicBezTo>
                    <a:lnTo>
                      <a:pt x="23236" y="812588"/>
                    </a:lnTo>
                    <a:cubicBezTo>
                      <a:pt x="10403" y="812588"/>
                      <a:pt x="0" y="802185"/>
                      <a:pt x="0" y="789352"/>
                    </a:cubicBezTo>
                    <a:lnTo>
                      <a:pt x="0" y="23236"/>
                    </a:lnTo>
                    <a:cubicBezTo>
                      <a:pt x="0" y="10403"/>
                      <a:pt x="10403" y="0"/>
                      <a:pt x="23236" y="0"/>
                    </a:cubicBezTo>
                    <a:close/>
                  </a:path>
                </a:pathLst>
              </a:custGeom>
              <a:solidFill>
                <a:srgbClr val="AA0061"/>
              </a:solidFill>
            </p:spPr>
            <p:txBody>
              <a:bodyPr/>
              <a:lstStyle/>
              <a:p>
                <a:endParaRPr lang="en-US"/>
              </a:p>
            </p:txBody>
          </p:sp>
          <p:sp>
            <p:nvSpPr>
              <p:cNvPr id="40" name="TextBox 40"/>
              <p:cNvSpPr txBox="1"/>
              <p:nvPr/>
            </p:nvSpPr>
            <p:spPr>
              <a:xfrm>
                <a:off x="0" y="-28575"/>
                <a:ext cx="877350" cy="841163"/>
              </a:xfrm>
              <a:prstGeom prst="rect">
                <a:avLst/>
              </a:prstGeom>
            </p:spPr>
            <p:txBody>
              <a:bodyPr lIns="0" tIns="0" rIns="0" bIns="0" rtlCol="0" anchor="t"/>
              <a:lstStyle/>
              <a:p>
                <a:pPr algn="ctr">
                  <a:lnSpc>
                    <a:spcPts val="6374"/>
                  </a:lnSpc>
                </a:pPr>
                <a:endParaRPr/>
              </a:p>
              <a:p>
                <a:pPr algn="ctr">
                  <a:lnSpc>
                    <a:spcPts val="6374"/>
                  </a:lnSpc>
                </a:pPr>
                <a:endParaRPr/>
              </a:p>
              <a:p>
                <a:pPr algn="ctr">
                  <a:lnSpc>
                    <a:spcPts val="3749"/>
                  </a:lnSpc>
                </a:pPr>
                <a:r>
                  <a:rPr lang="en-US" sz="2999" b="1">
                    <a:solidFill>
                      <a:srgbClr val="FFFFFF"/>
                    </a:solidFill>
                    <a:latin typeface="Open Sans Bold"/>
                    <a:ea typeface="Open Sans Bold"/>
                    <a:cs typeface="Open Sans Bold"/>
                    <a:sym typeface="Open Sans Bold"/>
                  </a:rPr>
                  <a:t>reduced low birth weights</a:t>
                </a:r>
              </a:p>
            </p:txBody>
          </p:sp>
        </p:grpSp>
        <p:sp>
          <p:nvSpPr>
            <p:cNvPr id="41" name="Freeform 41"/>
            <p:cNvSpPr/>
            <p:nvPr/>
          </p:nvSpPr>
          <p:spPr>
            <a:xfrm rot="5400000">
              <a:off x="1381997" y="642802"/>
              <a:ext cx="1678398" cy="1053195"/>
            </a:xfrm>
            <a:custGeom>
              <a:avLst/>
              <a:gdLst/>
              <a:ahLst/>
              <a:cxnLst/>
              <a:rect l="l" t="t" r="r" b="b"/>
              <a:pathLst>
                <a:path w="1678398" h="1053195">
                  <a:moveTo>
                    <a:pt x="0" y="0"/>
                  </a:moveTo>
                  <a:lnTo>
                    <a:pt x="1678398" y="0"/>
                  </a:lnTo>
                  <a:lnTo>
                    <a:pt x="1678398" y="1053195"/>
                  </a:lnTo>
                  <a:lnTo>
                    <a:pt x="0" y="10531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42" name="Group 42"/>
          <p:cNvGrpSpPr/>
          <p:nvPr/>
        </p:nvGrpSpPr>
        <p:grpSpPr>
          <a:xfrm>
            <a:off x="9188186" y="2778064"/>
            <a:ext cx="3377972" cy="3130293"/>
            <a:chOff x="0" y="0"/>
            <a:chExt cx="4503963" cy="4173723"/>
          </a:xfrm>
        </p:grpSpPr>
        <p:grpSp>
          <p:nvGrpSpPr>
            <p:cNvPr id="43" name="Group 43"/>
            <p:cNvGrpSpPr/>
            <p:nvPr/>
          </p:nvGrpSpPr>
          <p:grpSpPr>
            <a:xfrm>
              <a:off x="0" y="0"/>
              <a:ext cx="4503963" cy="4173723"/>
              <a:chOff x="0" y="0"/>
              <a:chExt cx="889510" cy="824289"/>
            </a:xfrm>
          </p:grpSpPr>
          <p:sp>
            <p:nvSpPr>
              <p:cNvPr id="44" name="Freeform 44"/>
              <p:cNvSpPr/>
              <p:nvPr/>
            </p:nvSpPr>
            <p:spPr>
              <a:xfrm>
                <a:off x="0" y="0"/>
                <a:ext cx="889510" cy="824289"/>
              </a:xfrm>
              <a:custGeom>
                <a:avLst/>
                <a:gdLst/>
                <a:ahLst/>
                <a:cxnLst/>
                <a:rect l="l" t="t" r="r" b="b"/>
                <a:pathLst>
                  <a:path w="889510" h="824289">
                    <a:moveTo>
                      <a:pt x="22919" y="0"/>
                    </a:moveTo>
                    <a:lnTo>
                      <a:pt x="866591" y="0"/>
                    </a:lnTo>
                    <a:cubicBezTo>
                      <a:pt x="872669" y="0"/>
                      <a:pt x="878499" y="2415"/>
                      <a:pt x="882797" y="6713"/>
                    </a:cubicBezTo>
                    <a:cubicBezTo>
                      <a:pt x="887095" y="11011"/>
                      <a:pt x="889510" y="16840"/>
                      <a:pt x="889510" y="22919"/>
                    </a:cubicBezTo>
                    <a:lnTo>
                      <a:pt x="889510" y="801370"/>
                    </a:lnTo>
                    <a:cubicBezTo>
                      <a:pt x="889510" y="807448"/>
                      <a:pt x="887095" y="813278"/>
                      <a:pt x="882797" y="817576"/>
                    </a:cubicBezTo>
                    <a:cubicBezTo>
                      <a:pt x="878499" y="821874"/>
                      <a:pt x="872669" y="824289"/>
                      <a:pt x="866591" y="824289"/>
                    </a:cubicBezTo>
                    <a:lnTo>
                      <a:pt x="22919" y="824289"/>
                    </a:lnTo>
                    <a:cubicBezTo>
                      <a:pt x="16840" y="824289"/>
                      <a:pt x="11011" y="821874"/>
                      <a:pt x="6713" y="817576"/>
                    </a:cubicBezTo>
                    <a:cubicBezTo>
                      <a:pt x="2415" y="813278"/>
                      <a:pt x="0" y="807448"/>
                      <a:pt x="0" y="801370"/>
                    </a:cubicBezTo>
                    <a:lnTo>
                      <a:pt x="0" y="22919"/>
                    </a:lnTo>
                    <a:cubicBezTo>
                      <a:pt x="0" y="16840"/>
                      <a:pt x="2415" y="11011"/>
                      <a:pt x="6713" y="6713"/>
                    </a:cubicBezTo>
                    <a:cubicBezTo>
                      <a:pt x="11011" y="2415"/>
                      <a:pt x="16840" y="0"/>
                      <a:pt x="22919" y="0"/>
                    </a:cubicBezTo>
                    <a:close/>
                  </a:path>
                </a:pathLst>
              </a:custGeom>
              <a:solidFill>
                <a:srgbClr val="34657F"/>
              </a:solidFill>
            </p:spPr>
            <p:txBody>
              <a:bodyPr/>
              <a:lstStyle/>
              <a:p>
                <a:endParaRPr lang="en-US"/>
              </a:p>
            </p:txBody>
          </p:sp>
          <p:sp>
            <p:nvSpPr>
              <p:cNvPr id="45" name="TextBox 45"/>
              <p:cNvSpPr txBox="1"/>
              <p:nvPr/>
            </p:nvSpPr>
            <p:spPr>
              <a:xfrm>
                <a:off x="0" y="-28575"/>
                <a:ext cx="889510" cy="852864"/>
              </a:xfrm>
              <a:prstGeom prst="rect">
                <a:avLst/>
              </a:prstGeom>
            </p:spPr>
            <p:txBody>
              <a:bodyPr lIns="0" tIns="0" rIns="0" bIns="0" rtlCol="0" anchor="t"/>
              <a:lstStyle/>
              <a:p>
                <a:pPr algn="ctr">
                  <a:lnSpc>
                    <a:spcPts val="6374"/>
                  </a:lnSpc>
                </a:pPr>
                <a:endParaRPr/>
              </a:p>
              <a:p>
                <a:pPr algn="ctr">
                  <a:lnSpc>
                    <a:spcPts val="3250"/>
                  </a:lnSpc>
                </a:pPr>
                <a:endParaRPr/>
              </a:p>
              <a:p>
                <a:pPr algn="ctr">
                  <a:lnSpc>
                    <a:spcPts val="3250"/>
                  </a:lnSpc>
                </a:pPr>
                <a:endParaRPr/>
              </a:p>
              <a:p>
                <a:pPr algn="ctr">
                  <a:lnSpc>
                    <a:spcPts val="3499"/>
                  </a:lnSpc>
                </a:pPr>
                <a:r>
                  <a:rPr lang="en-US" sz="2799" b="1">
                    <a:solidFill>
                      <a:srgbClr val="FFFFFF"/>
                    </a:solidFill>
                    <a:latin typeface="Open Sans Bold"/>
                    <a:ea typeface="Open Sans Bold"/>
                    <a:cs typeface="Open Sans Bold"/>
                    <a:sym typeface="Open Sans Bold"/>
                  </a:rPr>
                  <a:t>breastfeeding</a:t>
                </a:r>
              </a:p>
              <a:p>
                <a:pPr algn="ctr">
                  <a:lnSpc>
                    <a:spcPts val="3499"/>
                  </a:lnSpc>
                </a:pPr>
                <a:r>
                  <a:rPr lang="en-US" sz="2799" b="1">
                    <a:solidFill>
                      <a:srgbClr val="FFFFFF"/>
                    </a:solidFill>
                    <a:latin typeface="Open Sans Bold"/>
                    <a:ea typeface="Open Sans Bold"/>
                    <a:cs typeface="Open Sans Bold"/>
                    <a:sym typeface="Open Sans Bold"/>
                  </a:rPr>
                  <a:t>initiation &amp;</a:t>
                </a:r>
              </a:p>
              <a:p>
                <a:pPr algn="ctr">
                  <a:lnSpc>
                    <a:spcPts val="3499"/>
                  </a:lnSpc>
                </a:pPr>
                <a:r>
                  <a:rPr lang="en-US" sz="2799" b="1">
                    <a:solidFill>
                      <a:srgbClr val="FFFFFF"/>
                    </a:solidFill>
                    <a:latin typeface="Open Sans Bold"/>
                    <a:ea typeface="Open Sans Bold"/>
                    <a:cs typeface="Open Sans Bold"/>
                    <a:sym typeface="Open Sans Bold"/>
                  </a:rPr>
                  <a:t>duration</a:t>
                </a:r>
              </a:p>
            </p:txBody>
          </p:sp>
        </p:grpSp>
        <p:sp>
          <p:nvSpPr>
            <p:cNvPr id="46" name="Freeform 46"/>
            <p:cNvSpPr/>
            <p:nvPr/>
          </p:nvSpPr>
          <p:spPr>
            <a:xfrm rot="-5400000">
              <a:off x="1412782" y="617402"/>
              <a:ext cx="1678398" cy="1053195"/>
            </a:xfrm>
            <a:custGeom>
              <a:avLst/>
              <a:gdLst/>
              <a:ahLst/>
              <a:cxnLst/>
              <a:rect l="l" t="t" r="r" b="b"/>
              <a:pathLst>
                <a:path w="1678398" h="1053195">
                  <a:moveTo>
                    <a:pt x="0" y="0"/>
                  </a:moveTo>
                  <a:lnTo>
                    <a:pt x="1678399" y="0"/>
                  </a:lnTo>
                  <a:lnTo>
                    <a:pt x="1678399" y="1053195"/>
                  </a:lnTo>
                  <a:lnTo>
                    <a:pt x="0" y="10531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47" name="Group 47"/>
          <p:cNvGrpSpPr/>
          <p:nvPr/>
        </p:nvGrpSpPr>
        <p:grpSpPr>
          <a:xfrm>
            <a:off x="12846325" y="2809928"/>
            <a:ext cx="3377972" cy="3130293"/>
            <a:chOff x="0" y="0"/>
            <a:chExt cx="4503963" cy="4173723"/>
          </a:xfrm>
        </p:grpSpPr>
        <p:grpSp>
          <p:nvGrpSpPr>
            <p:cNvPr id="48" name="Group 48"/>
            <p:cNvGrpSpPr/>
            <p:nvPr/>
          </p:nvGrpSpPr>
          <p:grpSpPr>
            <a:xfrm>
              <a:off x="0" y="0"/>
              <a:ext cx="4503963" cy="4173723"/>
              <a:chOff x="0" y="0"/>
              <a:chExt cx="889510" cy="824289"/>
            </a:xfrm>
          </p:grpSpPr>
          <p:sp>
            <p:nvSpPr>
              <p:cNvPr id="49" name="Freeform 49"/>
              <p:cNvSpPr/>
              <p:nvPr/>
            </p:nvSpPr>
            <p:spPr>
              <a:xfrm>
                <a:off x="0" y="0"/>
                <a:ext cx="889510" cy="824289"/>
              </a:xfrm>
              <a:custGeom>
                <a:avLst/>
                <a:gdLst/>
                <a:ahLst/>
                <a:cxnLst/>
                <a:rect l="l" t="t" r="r" b="b"/>
                <a:pathLst>
                  <a:path w="889510" h="824289">
                    <a:moveTo>
                      <a:pt x="22919" y="0"/>
                    </a:moveTo>
                    <a:lnTo>
                      <a:pt x="866591" y="0"/>
                    </a:lnTo>
                    <a:cubicBezTo>
                      <a:pt x="872669" y="0"/>
                      <a:pt x="878499" y="2415"/>
                      <a:pt x="882797" y="6713"/>
                    </a:cubicBezTo>
                    <a:cubicBezTo>
                      <a:pt x="887095" y="11011"/>
                      <a:pt x="889510" y="16840"/>
                      <a:pt x="889510" y="22919"/>
                    </a:cubicBezTo>
                    <a:lnTo>
                      <a:pt x="889510" y="801370"/>
                    </a:lnTo>
                    <a:cubicBezTo>
                      <a:pt x="889510" y="807448"/>
                      <a:pt x="887095" y="813278"/>
                      <a:pt x="882797" y="817576"/>
                    </a:cubicBezTo>
                    <a:cubicBezTo>
                      <a:pt x="878499" y="821874"/>
                      <a:pt x="872669" y="824289"/>
                      <a:pt x="866591" y="824289"/>
                    </a:cubicBezTo>
                    <a:lnTo>
                      <a:pt x="22919" y="824289"/>
                    </a:lnTo>
                    <a:cubicBezTo>
                      <a:pt x="16840" y="824289"/>
                      <a:pt x="11011" y="821874"/>
                      <a:pt x="6713" y="817576"/>
                    </a:cubicBezTo>
                    <a:cubicBezTo>
                      <a:pt x="2415" y="813278"/>
                      <a:pt x="0" y="807448"/>
                      <a:pt x="0" y="801370"/>
                    </a:cubicBezTo>
                    <a:lnTo>
                      <a:pt x="0" y="22919"/>
                    </a:lnTo>
                    <a:cubicBezTo>
                      <a:pt x="0" y="16840"/>
                      <a:pt x="2415" y="11011"/>
                      <a:pt x="6713" y="6713"/>
                    </a:cubicBezTo>
                    <a:cubicBezTo>
                      <a:pt x="11011" y="2415"/>
                      <a:pt x="16840" y="0"/>
                      <a:pt x="22919" y="0"/>
                    </a:cubicBezTo>
                    <a:close/>
                  </a:path>
                </a:pathLst>
              </a:custGeom>
              <a:solidFill>
                <a:srgbClr val="34657F"/>
              </a:solidFill>
            </p:spPr>
            <p:txBody>
              <a:bodyPr/>
              <a:lstStyle/>
              <a:p>
                <a:endParaRPr lang="en-US"/>
              </a:p>
            </p:txBody>
          </p:sp>
          <p:sp>
            <p:nvSpPr>
              <p:cNvPr id="50" name="TextBox 50"/>
              <p:cNvSpPr txBox="1"/>
              <p:nvPr/>
            </p:nvSpPr>
            <p:spPr>
              <a:xfrm>
                <a:off x="0" y="-28575"/>
                <a:ext cx="889510" cy="852864"/>
              </a:xfrm>
              <a:prstGeom prst="rect">
                <a:avLst/>
              </a:prstGeom>
            </p:spPr>
            <p:txBody>
              <a:bodyPr lIns="0" tIns="0" rIns="0" bIns="0" rtlCol="0" anchor="t"/>
              <a:lstStyle/>
              <a:p>
                <a:pPr algn="ctr">
                  <a:lnSpc>
                    <a:spcPts val="6374"/>
                  </a:lnSpc>
                </a:pPr>
                <a:endParaRPr/>
              </a:p>
              <a:p>
                <a:pPr algn="ctr">
                  <a:lnSpc>
                    <a:spcPts val="3250"/>
                  </a:lnSpc>
                </a:pPr>
                <a:endParaRPr/>
              </a:p>
              <a:p>
                <a:pPr algn="ctr">
                  <a:lnSpc>
                    <a:spcPts val="3250"/>
                  </a:lnSpc>
                </a:pPr>
                <a:endParaRPr/>
              </a:p>
              <a:p>
                <a:pPr algn="ctr">
                  <a:lnSpc>
                    <a:spcPts val="3499"/>
                  </a:lnSpc>
                </a:pPr>
                <a:r>
                  <a:rPr lang="en-US" sz="2799" b="1">
                    <a:solidFill>
                      <a:srgbClr val="FFFFFF"/>
                    </a:solidFill>
                    <a:latin typeface="Open Sans Bold"/>
                    <a:ea typeface="Open Sans Bold"/>
                    <a:cs typeface="Open Sans Bold"/>
                    <a:sym typeface="Open Sans Bold"/>
                  </a:rPr>
                  <a:t>adherence to </a:t>
                </a:r>
              </a:p>
              <a:p>
                <a:pPr algn="ctr">
                  <a:lnSpc>
                    <a:spcPts val="3499"/>
                  </a:lnSpc>
                </a:pPr>
                <a:r>
                  <a:rPr lang="en-US" sz="2799" b="1">
                    <a:solidFill>
                      <a:srgbClr val="FFFFFF"/>
                    </a:solidFill>
                    <a:latin typeface="Open Sans Bold"/>
                    <a:ea typeface="Open Sans Bold"/>
                    <a:cs typeface="Open Sans Bold"/>
                    <a:sym typeface="Open Sans Bold"/>
                  </a:rPr>
                  <a:t>well-child</a:t>
                </a:r>
              </a:p>
              <a:p>
                <a:pPr algn="ctr">
                  <a:lnSpc>
                    <a:spcPts val="3499"/>
                  </a:lnSpc>
                </a:pPr>
                <a:r>
                  <a:rPr lang="en-US" sz="2799" b="1">
                    <a:solidFill>
                      <a:srgbClr val="FFFFFF"/>
                    </a:solidFill>
                    <a:latin typeface="Open Sans Bold"/>
                    <a:ea typeface="Open Sans Bold"/>
                    <a:cs typeface="Open Sans Bold"/>
                    <a:sym typeface="Open Sans Bold"/>
                  </a:rPr>
                  <a:t>visits</a:t>
                </a:r>
              </a:p>
            </p:txBody>
          </p:sp>
        </p:grpSp>
        <p:sp>
          <p:nvSpPr>
            <p:cNvPr id="51" name="Freeform 51"/>
            <p:cNvSpPr/>
            <p:nvPr/>
          </p:nvSpPr>
          <p:spPr>
            <a:xfrm rot="-5400000">
              <a:off x="1412782" y="651344"/>
              <a:ext cx="1678398" cy="1053195"/>
            </a:xfrm>
            <a:custGeom>
              <a:avLst/>
              <a:gdLst/>
              <a:ahLst/>
              <a:cxnLst/>
              <a:rect l="l" t="t" r="r" b="b"/>
              <a:pathLst>
                <a:path w="1678398" h="1053195">
                  <a:moveTo>
                    <a:pt x="0" y="0"/>
                  </a:moveTo>
                  <a:lnTo>
                    <a:pt x="1678399" y="0"/>
                  </a:lnTo>
                  <a:lnTo>
                    <a:pt x="1678399" y="1053195"/>
                  </a:lnTo>
                  <a:lnTo>
                    <a:pt x="0" y="10531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52" name="Group 52"/>
          <p:cNvGrpSpPr/>
          <p:nvPr/>
        </p:nvGrpSpPr>
        <p:grpSpPr>
          <a:xfrm>
            <a:off x="9234365" y="6135962"/>
            <a:ext cx="3331794" cy="3085858"/>
            <a:chOff x="0" y="0"/>
            <a:chExt cx="508763" cy="471209"/>
          </a:xfrm>
        </p:grpSpPr>
        <p:sp>
          <p:nvSpPr>
            <p:cNvPr id="53" name="Freeform 53"/>
            <p:cNvSpPr/>
            <p:nvPr/>
          </p:nvSpPr>
          <p:spPr>
            <a:xfrm>
              <a:off x="0" y="0"/>
              <a:ext cx="508763" cy="471209"/>
            </a:xfrm>
            <a:custGeom>
              <a:avLst/>
              <a:gdLst/>
              <a:ahLst/>
              <a:cxnLst/>
              <a:rect l="l" t="t" r="r" b="b"/>
              <a:pathLst>
                <a:path w="508763" h="471209">
                  <a:moveTo>
                    <a:pt x="65062" y="0"/>
                  </a:moveTo>
                  <a:lnTo>
                    <a:pt x="443701" y="0"/>
                  </a:lnTo>
                  <a:cubicBezTo>
                    <a:pt x="460956" y="0"/>
                    <a:pt x="477505" y="6855"/>
                    <a:pt x="489707" y="19056"/>
                  </a:cubicBezTo>
                  <a:cubicBezTo>
                    <a:pt x="501908" y="31258"/>
                    <a:pt x="508763" y="47807"/>
                    <a:pt x="508763" y="65062"/>
                  </a:cubicBezTo>
                  <a:lnTo>
                    <a:pt x="508763" y="406146"/>
                  </a:lnTo>
                  <a:cubicBezTo>
                    <a:pt x="508763" y="423402"/>
                    <a:pt x="501908" y="439951"/>
                    <a:pt x="489707" y="452152"/>
                  </a:cubicBezTo>
                  <a:cubicBezTo>
                    <a:pt x="477505" y="464354"/>
                    <a:pt x="460956" y="471209"/>
                    <a:pt x="443701" y="471209"/>
                  </a:cubicBezTo>
                  <a:lnTo>
                    <a:pt x="65062" y="471209"/>
                  </a:lnTo>
                  <a:cubicBezTo>
                    <a:pt x="29129" y="471209"/>
                    <a:pt x="0" y="442079"/>
                    <a:pt x="0" y="406146"/>
                  </a:cubicBezTo>
                  <a:lnTo>
                    <a:pt x="0" y="65062"/>
                  </a:lnTo>
                  <a:cubicBezTo>
                    <a:pt x="0" y="47807"/>
                    <a:pt x="6855" y="31258"/>
                    <a:pt x="19056" y="19056"/>
                  </a:cubicBezTo>
                  <a:cubicBezTo>
                    <a:pt x="31258" y="6855"/>
                    <a:pt x="47807" y="0"/>
                    <a:pt x="65062" y="0"/>
                  </a:cubicBezTo>
                  <a:close/>
                </a:path>
              </a:pathLst>
            </a:custGeom>
            <a:blipFill>
              <a:blip r:embed="rId6"/>
              <a:stretch>
                <a:fillRect l="-19377" r="-19377"/>
              </a:stretch>
            </a:blipFill>
            <a:ln w="104775" cap="rnd">
              <a:solidFill>
                <a:srgbClr val="AA0061"/>
              </a:solidFill>
              <a:prstDash val="solid"/>
              <a:round/>
            </a:ln>
          </p:spPr>
          <p:txBody>
            <a:bodyPr/>
            <a:lstStyle/>
            <a:p>
              <a:endParaRPr lang="en-US"/>
            </a:p>
          </p:txBody>
        </p:sp>
      </p:grpSp>
      <p:grpSp>
        <p:nvGrpSpPr>
          <p:cNvPr id="54" name="Group 54"/>
          <p:cNvGrpSpPr/>
          <p:nvPr/>
        </p:nvGrpSpPr>
        <p:grpSpPr>
          <a:xfrm>
            <a:off x="9234365" y="6135962"/>
            <a:ext cx="3331696" cy="3027944"/>
            <a:chOff x="0" y="0"/>
            <a:chExt cx="1155059" cy="1049751"/>
          </a:xfrm>
        </p:grpSpPr>
        <p:sp>
          <p:nvSpPr>
            <p:cNvPr id="55" name="Freeform 55"/>
            <p:cNvSpPr/>
            <p:nvPr/>
          </p:nvSpPr>
          <p:spPr>
            <a:xfrm>
              <a:off x="0" y="0"/>
              <a:ext cx="1155059" cy="1049752"/>
            </a:xfrm>
            <a:custGeom>
              <a:avLst/>
              <a:gdLst/>
              <a:ahLst/>
              <a:cxnLst/>
              <a:rect l="l" t="t" r="r" b="b"/>
              <a:pathLst>
                <a:path w="1155059" h="1049752">
                  <a:moveTo>
                    <a:pt x="65064" y="0"/>
                  </a:moveTo>
                  <a:lnTo>
                    <a:pt x="1089995" y="0"/>
                  </a:lnTo>
                  <a:cubicBezTo>
                    <a:pt x="1107251" y="0"/>
                    <a:pt x="1123800" y="6855"/>
                    <a:pt x="1136002" y="19057"/>
                  </a:cubicBezTo>
                  <a:cubicBezTo>
                    <a:pt x="1148204" y="31259"/>
                    <a:pt x="1155059" y="47808"/>
                    <a:pt x="1155059" y="65064"/>
                  </a:cubicBezTo>
                  <a:lnTo>
                    <a:pt x="1155059" y="984687"/>
                  </a:lnTo>
                  <a:cubicBezTo>
                    <a:pt x="1155059" y="1020621"/>
                    <a:pt x="1125928" y="1049752"/>
                    <a:pt x="1089995" y="1049752"/>
                  </a:cubicBezTo>
                  <a:lnTo>
                    <a:pt x="65064" y="1049752"/>
                  </a:lnTo>
                  <a:cubicBezTo>
                    <a:pt x="47808" y="1049752"/>
                    <a:pt x="31259" y="1042897"/>
                    <a:pt x="19057" y="1030695"/>
                  </a:cubicBezTo>
                  <a:cubicBezTo>
                    <a:pt x="6855" y="1018493"/>
                    <a:pt x="0" y="1001943"/>
                    <a:pt x="0" y="984687"/>
                  </a:cubicBezTo>
                  <a:lnTo>
                    <a:pt x="0" y="65064"/>
                  </a:lnTo>
                  <a:cubicBezTo>
                    <a:pt x="0" y="47808"/>
                    <a:pt x="6855" y="31259"/>
                    <a:pt x="19057" y="19057"/>
                  </a:cubicBezTo>
                  <a:cubicBezTo>
                    <a:pt x="31259" y="6855"/>
                    <a:pt x="47808" y="0"/>
                    <a:pt x="65064" y="0"/>
                  </a:cubicBezTo>
                  <a:close/>
                </a:path>
              </a:pathLst>
            </a:custGeom>
            <a:solidFill>
              <a:srgbClr val="AA0061">
                <a:alpha val="19608"/>
              </a:srgbClr>
            </a:solidFill>
          </p:spPr>
          <p:txBody>
            <a:bodyPr/>
            <a:lstStyle/>
            <a:p>
              <a:endParaRPr lang="en-US"/>
            </a:p>
          </p:txBody>
        </p:sp>
        <p:sp>
          <p:nvSpPr>
            <p:cNvPr id="56" name="TextBox 56"/>
            <p:cNvSpPr txBox="1"/>
            <p:nvPr/>
          </p:nvSpPr>
          <p:spPr>
            <a:xfrm>
              <a:off x="0" y="-47625"/>
              <a:ext cx="1155059" cy="1097376"/>
            </a:xfrm>
            <a:prstGeom prst="rect">
              <a:avLst/>
            </a:prstGeom>
          </p:spPr>
          <p:txBody>
            <a:bodyPr lIns="51078" tIns="51078" rIns="51078" bIns="51078" rtlCol="0" anchor="ctr"/>
            <a:lstStyle/>
            <a:p>
              <a:pPr algn="ctr">
                <a:lnSpc>
                  <a:spcPts val="2800"/>
                </a:lnSpc>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127838" cy="10620378"/>
            <a:chOff x="0" y="0"/>
            <a:chExt cx="2404040" cy="2797136"/>
          </a:xfrm>
        </p:grpSpPr>
        <p:sp>
          <p:nvSpPr>
            <p:cNvPr id="3" name="Freeform 3"/>
            <p:cNvSpPr/>
            <p:nvPr/>
          </p:nvSpPr>
          <p:spPr>
            <a:xfrm>
              <a:off x="0" y="0"/>
              <a:ext cx="2404040" cy="2797136"/>
            </a:xfrm>
            <a:custGeom>
              <a:avLst/>
              <a:gdLst/>
              <a:ahLst/>
              <a:cxnLst/>
              <a:rect l="l" t="t" r="r" b="b"/>
              <a:pathLst>
                <a:path w="2404040" h="2797136">
                  <a:moveTo>
                    <a:pt x="0" y="0"/>
                  </a:moveTo>
                  <a:lnTo>
                    <a:pt x="2404040" y="0"/>
                  </a:lnTo>
                  <a:lnTo>
                    <a:pt x="2404040" y="2797136"/>
                  </a:lnTo>
                  <a:lnTo>
                    <a:pt x="0" y="2797136"/>
                  </a:lnTo>
                  <a:close/>
                </a:path>
              </a:pathLst>
            </a:custGeom>
            <a:solidFill>
              <a:srgbClr val="34657F"/>
            </a:solidFill>
          </p:spPr>
          <p:txBody>
            <a:bodyPr/>
            <a:lstStyle/>
            <a:p>
              <a:endParaRPr lang="en-US"/>
            </a:p>
          </p:txBody>
        </p:sp>
        <p:sp>
          <p:nvSpPr>
            <p:cNvPr id="4" name="TextBox 4"/>
            <p:cNvSpPr txBox="1"/>
            <p:nvPr/>
          </p:nvSpPr>
          <p:spPr>
            <a:xfrm>
              <a:off x="0" y="-57150"/>
              <a:ext cx="2404040" cy="2854286"/>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9346913" y="2830181"/>
            <a:ext cx="4687431" cy="468743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a:ln w="171450" cap="sq">
              <a:solidFill>
                <a:srgbClr val="608FAC"/>
              </a:solidFill>
              <a:prstDash val="solid"/>
              <a:miter/>
            </a:ln>
          </p:spPr>
          <p:txBody>
            <a:bodyPr/>
            <a:lstStyle/>
            <a:p>
              <a:endParaRPr lang="en-US"/>
            </a:p>
          </p:txBody>
        </p:sp>
        <p:sp>
          <p:nvSpPr>
            <p:cNvPr id="7" name="TextBox 7"/>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grpSp>
        <p:nvGrpSpPr>
          <p:cNvPr id="8" name="Group 8"/>
          <p:cNvGrpSpPr/>
          <p:nvPr/>
        </p:nvGrpSpPr>
        <p:grpSpPr>
          <a:xfrm>
            <a:off x="14215864" y="3412617"/>
            <a:ext cx="3539104" cy="353910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a:ln w="171450" cap="sq">
              <a:solidFill>
                <a:srgbClr val="34657F"/>
              </a:solidFill>
              <a:prstDash val="solid"/>
              <a:miter/>
            </a:ln>
          </p:spPr>
          <p:txBody>
            <a:bodyPr/>
            <a:lstStyle/>
            <a:p>
              <a:endParaRPr lang="en-US"/>
            </a:p>
          </p:txBody>
        </p:sp>
        <p:sp>
          <p:nvSpPr>
            <p:cNvPr id="10" name="TextBox 10"/>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grpSp>
        <p:nvGrpSpPr>
          <p:cNvPr id="11" name="Group 11"/>
          <p:cNvGrpSpPr/>
          <p:nvPr/>
        </p:nvGrpSpPr>
        <p:grpSpPr>
          <a:xfrm>
            <a:off x="13154279" y="1516666"/>
            <a:ext cx="2300219" cy="2300219"/>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7BF10"/>
            </a:solidFill>
            <a:ln w="171450" cap="sq">
              <a:solidFill>
                <a:srgbClr val="B7BF10"/>
              </a:solidFill>
              <a:prstDash val="solid"/>
              <a:miter/>
            </a:ln>
          </p:spPr>
          <p:txBody>
            <a:bodyPr/>
            <a:lstStyle/>
            <a:p>
              <a:endParaRPr lang="en-US"/>
            </a:p>
          </p:txBody>
        </p:sp>
        <p:sp>
          <p:nvSpPr>
            <p:cNvPr id="13" name="TextBox 13"/>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grpSp>
        <p:nvGrpSpPr>
          <p:cNvPr id="14" name="Group 14"/>
          <p:cNvGrpSpPr/>
          <p:nvPr/>
        </p:nvGrpSpPr>
        <p:grpSpPr>
          <a:xfrm>
            <a:off x="11065998" y="645584"/>
            <a:ext cx="2184596" cy="218459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a:ln w="171450" cap="sq">
              <a:solidFill>
                <a:srgbClr val="AA0061"/>
              </a:solidFill>
              <a:prstDash val="solid"/>
              <a:miter/>
            </a:ln>
          </p:spPr>
          <p:txBody>
            <a:bodyPr/>
            <a:lstStyle/>
            <a:p>
              <a:endParaRPr lang="en-US"/>
            </a:p>
          </p:txBody>
        </p:sp>
        <p:sp>
          <p:nvSpPr>
            <p:cNvPr id="16" name="TextBox 16"/>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grpSp>
        <p:nvGrpSpPr>
          <p:cNvPr id="17" name="Group 17"/>
          <p:cNvGrpSpPr/>
          <p:nvPr/>
        </p:nvGrpSpPr>
        <p:grpSpPr>
          <a:xfrm>
            <a:off x="10880796" y="7577309"/>
            <a:ext cx="1949977" cy="194997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a:ln w="171450" cap="sq">
              <a:solidFill>
                <a:srgbClr val="34657F"/>
              </a:solidFill>
              <a:prstDash val="solid"/>
              <a:miter/>
            </a:ln>
          </p:spPr>
          <p:txBody>
            <a:bodyPr/>
            <a:lstStyle/>
            <a:p>
              <a:endParaRPr lang="en-US"/>
            </a:p>
          </p:txBody>
        </p:sp>
        <p:sp>
          <p:nvSpPr>
            <p:cNvPr id="19" name="TextBox 19"/>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grpSp>
        <p:nvGrpSpPr>
          <p:cNvPr id="20" name="Group 20"/>
          <p:cNvGrpSpPr/>
          <p:nvPr/>
        </p:nvGrpSpPr>
        <p:grpSpPr>
          <a:xfrm>
            <a:off x="12942046" y="6666996"/>
            <a:ext cx="2783525" cy="278352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a:ln w="171450" cap="sq">
              <a:solidFill>
                <a:srgbClr val="AA0061"/>
              </a:solidFill>
              <a:prstDash val="solid"/>
              <a:miter/>
            </a:ln>
          </p:spPr>
          <p:txBody>
            <a:bodyPr/>
            <a:lstStyle/>
            <a:p>
              <a:endParaRPr lang="en-US"/>
            </a:p>
          </p:txBody>
        </p:sp>
        <p:sp>
          <p:nvSpPr>
            <p:cNvPr id="22" name="TextBox 22"/>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grpSp>
        <p:nvGrpSpPr>
          <p:cNvPr id="23" name="Group 23"/>
          <p:cNvGrpSpPr/>
          <p:nvPr/>
        </p:nvGrpSpPr>
        <p:grpSpPr>
          <a:xfrm>
            <a:off x="15801890" y="7016749"/>
            <a:ext cx="1046312" cy="1046312"/>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7BF10"/>
            </a:solidFill>
            <a:ln w="171450" cap="sq">
              <a:solidFill>
                <a:srgbClr val="B7BF10"/>
              </a:solidFill>
              <a:prstDash val="solid"/>
              <a:miter/>
            </a:ln>
          </p:spPr>
          <p:txBody>
            <a:bodyPr/>
            <a:lstStyle/>
            <a:p>
              <a:endParaRPr lang="en-US"/>
            </a:p>
          </p:txBody>
        </p:sp>
        <p:sp>
          <p:nvSpPr>
            <p:cNvPr id="25" name="TextBox 25"/>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grpSp>
        <p:nvGrpSpPr>
          <p:cNvPr id="26" name="Group 26"/>
          <p:cNvGrpSpPr/>
          <p:nvPr/>
        </p:nvGrpSpPr>
        <p:grpSpPr>
          <a:xfrm>
            <a:off x="15627504" y="2265157"/>
            <a:ext cx="1046312" cy="1046312"/>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a:ln w="171450" cap="sq">
              <a:solidFill>
                <a:srgbClr val="608FAC"/>
              </a:solidFill>
              <a:prstDash val="solid"/>
              <a:miter/>
            </a:ln>
          </p:spPr>
          <p:txBody>
            <a:bodyPr/>
            <a:lstStyle/>
            <a:p>
              <a:endParaRPr lang="en-US"/>
            </a:p>
          </p:txBody>
        </p:sp>
        <p:sp>
          <p:nvSpPr>
            <p:cNvPr id="28" name="TextBox 28"/>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sp>
        <p:nvSpPr>
          <p:cNvPr id="29" name="Freeform 29"/>
          <p:cNvSpPr/>
          <p:nvPr/>
        </p:nvSpPr>
        <p:spPr>
          <a:xfrm>
            <a:off x="13441559" y="7340496"/>
            <a:ext cx="1725659" cy="1436525"/>
          </a:xfrm>
          <a:custGeom>
            <a:avLst/>
            <a:gdLst/>
            <a:ahLst/>
            <a:cxnLst/>
            <a:rect l="l" t="t" r="r" b="b"/>
            <a:pathLst>
              <a:path w="1725659" h="1436525">
                <a:moveTo>
                  <a:pt x="0" y="0"/>
                </a:moveTo>
                <a:lnTo>
                  <a:pt x="1725659" y="0"/>
                </a:lnTo>
                <a:lnTo>
                  <a:pt x="1725659" y="1436525"/>
                </a:lnTo>
                <a:lnTo>
                  <a:pt x="0" y="1436525"/>
                </a:lnTo>
                <a:lnTo>
                  <a:pt x="0" y="0"/>
                </a:lnTo>
                <a:close/>
              </a:path>
            </a:pathLst>
          </a:custGeom>
          <a:blipFill>
            <a:blip r:embed="rId3"/>
            <a:stretch>
              <a:fillRect t="-10591" b="-5932"/>
            </a:stretch>
          </a:blipFill>
        </p:spPr>
        <p:txBody>
          <a:bodyPr/>
          <a:lstStyle/>
          <a:p>
            <a:endParaRPr lang="en-US"/>
          </a:p>
        </p:txBody>
      </p:sp>
      <p:sp>
        <p:nvSpPr>
          <p:cNvPr id="30" name="Freeform 30"/>
          <p:cNvSpPr/>
          <p:nvPr/>
        </p:nvSpPr>
        <p:spPr>
          <a:xfrm>
            <a:off x="14939375" y="4508404"/>
            <a:ext cx="2092082" cy="1270192"/>
          </a:xfrm>
          <a:custGeom>
            <a:avLst/>
            <a:gdLst/>
            <a:ahLst/>
            <a:cxnLst/>
            <a:rect l="l" t="t" r="r" b="b"/>
            <a:pathLst>
              <a:path w="2092082" h="1270192">
                <a:moveTo>
                  <a:pt x="0" y="0"/>
                </a:moveTo>
                <a:lnTo>
                  <a:pt x="2092082" y="0"/>
                </a:lnTo>
                <a:lnTo>
                  <a:pt x="2092082" y="1270192"/>
                </a:lnTo>
                <a:lnTo>
                  <a:pt x="0" y="1270192"/>
                </a:lnTo>
                <a:lnTo>
                  <a:pt x="0" y="0"/>
                </a:lnTo>
                <a:close/>
              </a:path>
            </a:pathLst>
          </a:custGeom>
          <a:blipFill>
            <a:blip r:embed="rId4"/>
            <a:stretch>
              <a:fillRect/>
            </a:stretch>
          </a:blipFill>
        </p:spPr>
        <p:txBody>
          <a:bodyPr/>
          <a:lstStyle/>
          <a:p>
            <a:endParaRPr lang="en-US"/>
          </a:p>
        </p:txBody>
      </p:sp>
      <p:sp>
        <p:nvSpPr>
          <p:cNvPr id="31" name="Freeform 31"/>
          <p:cNvSpPr/>
          <p:nvPr/>
        </p:nvSpPr>
        <p:spPr>
          <a:xfrm>
            <a:off x="9949216" y="4608068"/>
            <a:ext cx="3607953" cy="1070864"/>
          </a:xfrm>
          <a:custGeom>
            <a:avLst/>
            <a:gdLst/>
            <a:ahLst/>
            <a:cxnLst/>
            <a:rect l="l" t="t" r="r" b="b"/>
            <a:pathLst>
              <a:path w="3607953" h="1070864">
                <a:moveTo>
                  <a:pt x="0" y="0"/>
                </a:moveTo>
                <a:lnTo>
                  <a:pt x="3607952" y="0"/>
                </a:lnTo>
                <a:lnTo>
                  <a:pt x="3607952" y="1070864"/>
                </a:lnTo>
                <a:lnTo>
                  <a:pt x="0" y="1070864"/>
                </a:lnTo>
                <a:lnTo>
                  <a:pt x="0" y="0"/>
                </a:lnTo>
                <a:close/>
              </a:path>
            </a:pathLst>
          </a:custGeom>
          <a:blipFill>
            <a:blip r:embed="rId5"/>
            <a:stretch>
              <a:fillRect/>
            </a:stretch>
          </a:blipFill>
        </p:spPr>
        <p:txBody>
          <a:bodyPr/>
          <a:lstStyle/>
          <a:p>
            <a:endParaRPr lang="en-US"/>
          </a:p>
        </p:txBody>
      </p:sp>
      <p:sp>
        <p:nvSpPr>
          <p:cNvPr id="32" name="Freeform 32"/>
          <p:cNvSpPr/>
          <p:nvPr/>
        </p:nvSpPr>
        <p:spPr>
          <a:xfrm>
            <a:off x="15893653" y="7317923"/>
            <a:ext cx="862786" cy="443964"/>
          </a:xfrm>
          <a:custGeom>
            <a:avLst/>
            <a:gdLst/>
            <a:ahLst/>
            <a:cxnLst/>
            <a:rect l="l" t="t" r="r" b="b"/>
            <a:pathLst>
              <a:path w="862786" h="443964">
                <a:moveTo>
                  <a:pt x="0" y="0"/>
                </a:moveTo>
                <a:lnTo>
                  <a:pt x="862786" y="0"/>
                </a:lnTo>
                <a:lnTo>
                  <a:pt x="862786" y="443964"/>
                </a:lnTo>
                <a:lnTo>
                  <a:pt x="0" y="443964"/>
                </a:lnTo>
                <a:lnTo>
                  <a:pt x="0" y="0"/>
                </a:lnTo>
                <a:close/>
              </a:path>
            </a:pathLst>
          </a:custGeom>
          <a:blipFill>
            <a:blip r:embed="rId6"/>
            <a:stretch>
              <a:fillRect l="-1056" t="-7137" b="-7088"/>
            </a:stretch>
          </a:blipFill>
        </p:spPr>
        <p:txBody>
          <a:bodyPr/>
          <a:lstStyle/>
          <a:p>
            <a:endParaRPr lang="en-US"/>
          </a:p>
        </p:txBody>
      </p:sp>
      <p:sp>
        <p:nvSpPr>
          <p:cNvPr id="33" name="Freeform 33"/>
          <p:cNvSpPr/>
          <p:nvPr/>
        </p:nvSpPr>
        <p:spPr>
          <a:xfrm>
            <a:off x="11065998" y="8248700"/>
            <a:ext cx="1579573" cy="607196"/>
          </a:xfrm>
          <a:custGeom>
            <a:avLst/>
            <a:gdLst/>
            <a:ahLst/>
            <a:cxnLst/>
            <a:rect l="l" t="t" r="r" b="b"/>
            <a:pathLst>
              <a:path w="1579573" h="607196">
                <a:moveTo>
                  <a:pt x="0" y="0"/>
                </a:moveTo>
                <a:lnTo>
                  <a:pt x="1579573" y="0"/>
                </a:lnTo>
                <a:lnTo>
                  <a:pt x="1579573" y="607195"/>
                </a:lnTo>
                <a:lnTo>
                  <a:pt x="0" y="607195"/>
                </a:lnTo>
                <a:lnTo>
                  <a:pt x="0" y="0"/>
                </a:lnTo>
                <a:close/>
              </a:path>
            </a:pathLst>
          </a:custGeom>
          <a:blipFill>
            <a:blip r:embed="rId7"/>
            <a:stretch>
              <a:fillRect/>
            </a:stretch>
          </a:blipFill>
        </p:spPr>
        <p:txBody>
          <a:bodyPr/>
          <a:lstStyle/>
          <a:p>
            <a:endParaRPr lang="en-US"/>
          </a:p>
        </p:txBody>
      </p:sp>
      <p:sp>
        <p:nvSpPr>
          <p:cNvPr id="34" name="Freeform 34"/>
          <p:cNvSpPr/>
          <p:nvPr/>
        </p:nvSpPr>
        <p:spPr>
          <a:xfrm>
            <a:off x="15676537" y="2624908"/>
            <a:ext cx="948246" cy="326811"/>
          </a:xfrm>
          <a:custGeom>
            <a:avLst/>
            <a:gdLst/>
            <a:ahLst/>
            <a:cxnLst/>
            <a:rect l="l" t="t" r="r" b="b"/>
            <a:pathLst>
              <a:path w="948246" h="326811">
                <a:moveTo>
                  <a:pt x="0" y="0"/>
                </a:moveTo>
                <a:lnTo>
                  <a:pt x="948246" y="0"/>
                </a:lnTo>
                <a:lnTo>
                  <a:pt x="948246" y="326811"/>
                </a:lnTo>
                <a:lnTo>
                  <a:pt x="0" y="326811"/>
                </a:lnTo>
                <a:lnTo>
                  <a:pt x="0" y="0"/>
                </a:lnTo>
                <a:close/>
              </a:path>
            </a:pathLst>
          </a:custGeom>
          <a:blipFill>
            <a:blip r:embed="rId8"/>
            <a:stretch>
              <a:fillRect/>
            </a:stretch>
          </a:blipFill>
        </p:spPr>
        <p:txBody>
          <a:bodyPr/>
          <a:lstStyle/>
          <a:p>
            <a:endParaRPr lang="en-US"/>
          </a:p>
        </p:txBody>
      </p:sp>
      <p:grpSp>
        <p:nvGrpSpPr>
          <p:cNvPr id="35" name="Group 35"/>
          <p:cNvGrpSpPr/>
          <p:nvPr/>
        </p:nvGrpSpPr>
        <p:grpSpPr>
          <a:xfrm>
            <a:off x="13211416" y="2430175"/>
            <a:ext cx="2172667" cy="400006"/>
            <a:chOff x="0" y="0"/>
            <a:chExt cx="572225" cy="105351"/>
          </a:xfrm>
        </p:grpSpPr>
        <p:sp>
          <p:nvSpPr>
            <p:cNvPr id="36" name="Freeform 36"/>
            <p:cNvSpPr/>
            <p:nvPr/>
          </p:nvSpPr>
          <p:spPr>
            <a:xfrm>
              <a:off x="0" y="0"/>
              <a:ext cx="572225" cy="105351"/>
            </a:xfrm>
            <a:custGeom>
              <a:avLst/>
              <a:gdLst/>
              <a:ahLst/>
              <a:cxnLst/>
              <a:rect l="l" t="t" r="r" b="b"/>
              <a:pathLst>
                <a:path w="572225" h="105351">
                  <a:moveTo>
                    <a:pt x="0" y="0"/>
                  </a:moveTo>
                  <a:lnTo>
                    <a:pt x="572225" y="0"/>
                  </a:lnTo>
                  <a:lnTo>
                    <a:pt x="572225" y="105351"/>
                  </a:lnTo>
                  <a:lnTo>
                    <a:pt x="0" y="105351"/>
                  </a:lnTo>
                  <a:close/>
                </a:path>
              </a:pathLst>
            </a:custGeom>
            <a:solidFill>
              <a:srgbClr val="FFFFFF"/>
            </a:solidFill>
          </p:spPr>
          <p:txBody>
            <a:bodyPr/>
            <a:lstStyle/>
            <a:p>
              <a:endParaRPr lang="en-US"/>
            </a:p>
          </p:txBody>
        </p:sp>
        <p:sp>
          <p:nvSpPr>
            <p:cNvPr id="37" name="TextBox 37"/>
            <p:cNvSpPr txBox="1"/>
            <p:nvPr/>
          </p:nvSpPr>
          <p:spPr>
            <a:xfrm>
              <a:off x="0" y="-57150"/>
              <a:ext cx="572225" cy="162501"/>
            </a:xfrm>
            <a:prstGeom prst="rect">
              <a:avLst/>
            </a:prstGeom>
          </p:spPr>
          <p:txBody>
            <a:bodyPr lIns="50800" tIns="50800" rIns="50800" bIns="50800" rtlCol="0" anchor="ctr"/>
            <a:lstStyle/>
            <a:p>
              <a:pPr algn="ctr">
                <a:lnSpc>
                  <a:spcPts val="3332"/>
                </a:lnSpc>
              </a:pPr>
              <a:endParaRPr/>
            </a:p>
          </p:txBody>
        </p:sp>
      </p:grpSp>
      <p:sp>
        <p:nvSpPr>
          <p:cNvPr id="38" name="Freeform 38"/>
          <p:cNvSpPr/>
          <p:nvPr/>
        </p:nvSpPr>
        <p:spPr>
          <a:xfrm>
            <a:off x="13211416" y="2477147"/>
            <a:ext cx="2185945" cy="311166"/>
          </a:xfrm>
          <a:custGeom>
            <a:avLst/>
            <a:gdLst/>
            <a:ahLst/>
            <a:cxnLst/>
            <a:rect l="l" t="t" r="r" b="b"/>
            <a:pathLst>
              <a:path w="2185945" h="311166">
                <a:moveTo>
                  <a:pt x="0" y="0"/>
                </a:moveTo>
                <a:lnTo>
                  <a:pt x="2185945" y="0"/>
                </a:lnTo>
                <a:lnTo>
                  <a:pt x="2185945" y="311167"/>
                </a:lnTo>
                <a:lnTo>
                  <a:pt x="0" y="311167"/>
                </a:lnTo>
                <a:lnTo>
                  <a:pt x="0" y="0"/>
                </a:lnTo>
                <a:close/>
              </a:path>
            </a:pathLst>
          </a:custGeom>
          <a:blipFill>
            <a:blip r:embed="rId9"/>
            <a:stretch>
              <a:fillRect/>
            </a:stretch>
          </a:blipFill>
        </p:spPr>
        <p:txBody>
          <a:bodyPr/>
          <a:lstStyle/>
          <a:p>
            <a:endParaRPr lang="en-US"/>
          </a:p>
        </p:txBody>
      </p:sp>
      <p:grpSp>
        <p:nvGrpSpPr>
          <p:cNvPr id="39" name="Group 39"/>
          <p:cNvGrpSpPr/>
          <p:nvPr/>
        </p:nvGrpSpPr>
        <p:grpSpPr>
          <a:xfrm>
            <a:off x="11218289" y="1438259"/>
            <a:ext cx="1935990" cy="598059"/>
            <a:chOff x="0" y="0"/>
            <a:chExt cx="509890" cy="157513"/>
          </a:xfrm>
        </p:grpSpPr>
        <p:sp>
          <p:nvSpPr>
            <p:cNvPr id="40" name="Freeform 40"/>
            <p:cNvSpPr/>
            <p:nvPr/>
          </p:nvSpPr>
          <p:spPr>
            <a:xfrm>
              <a:off x="0" y="0"/>
              <a:ext cx="509890" cy="157513"/>
            </a:xfrm>
            <a:custGeom>
              <a:avLst/>
              <a:gdLst/>
              <a:ahLst/>
              <a:cxnLst/>
              <a:rect l="l" t="t" r="r" b="b"/>
              <a:pathLst>
                <a:path w="509890" h="157513">
                  <a:moveTo>
                    <a:pt x="0" y="0"/>
                  </a:moveTo>
                  <a:lnTo>
                    <a:pt x="509890" y="0"/>
                  </a:lnTo>
                  <a:lnTo>
                    <a:pt x="509890" y="157513"/>
                  </a:lnTo>
                  <a:lnTo>
                    <a:pt x="0" y="157513"/>
                  </a:lnTo>
                  <a:close/>
                </a:path>
              </a:pathLst>
            </a:custGeom>
            <a:solidFill>
              <a:srgbClr val="FFFFFF"/>
            </a:solidFill>
          </p:spPr>
          <p:txBody>
            <a:bodyPr/>
            <a:lstStyle/>
            <a:p>
              <a:endParaRPr lang="en-US"/>
            </a:p>
          </p:txBody>
        </p:sp>
        <p:sp>
          <p:nvSpPr>
            <p:cNvPr id="41" name="TextBox 41"/>
            <p:cNvSpPr txBox="1"/>
            <p:nvPr/>
          </p:nvSpPr>
          <p:spPr>
            <a:xfrm>
              <a:off x="0" y="-57150"/>
              <a:ext cx="509890" cy="214663"/>
            </a:xfrm>
            <a:prstGeom prst="rect">
              <a:avLst/>
            </a:prstGeom>
          </p:spPr>
          <p:txBody>
            <a:bodyPr lIns="50800" tIns="50800" rIns="50800" bIns="50800" rtlCol="0" anchor="ctr"/>
            <a:lstStyle/>
            <a:p>
              <a:pPr algn="ctr">
                <a:lnSpc>
                  <a:spcPts val="3332"/>
                </a:lnSpc>
              </a:pPr>
              <a:endParaRPr/>
            </a:p>
          </p:txBody>
        </p:sp>
      </p:grpSp>
      <p:sp>
        <p:nvSpPr>
          <p:cNvPr id="42" name="Freeform 42"/>
          <p:cNvSpPr/>
          <p:nvPr/>
        </p:nvSpPr>
        <p:spPr>
          <a:xfrm>
            <a:off x="11186790" y="1516666"/>
            <a:ext cx="1943011" cy="519652"/>
          </a:xfrm>
          <a:custGeom>
            <a:avLst/>
            <a:gdLst/>
            <a:ahLst/>
            <a:cxnLst/>
            <a:rect l="l" t="t" r="r" b="b"/>
            <a:pathLst>
              <a:path w="1943011" h="519652">
                <a:moveTo>
                  <a:pt x="0" y="0"/>
                </a:moveTo>
                <a:lnTo>
                  <a:pt x="1943011" y="0"/>
                </a:lnTo>
                <a:lnTo>
                  <a:pt x="1943011" y="519652"/>
                </a:lnTo>
                <a:lnTo>
                  <a:pt x="0" y="519652"/>
                </a:lnTo>
                <a:lnTo>
                  <a:pt x="0" y="0"/>
                </a:lnTo>
                <a:close/>
              </a:path>
            </a:pathLst>
          </a:custGeom>
          <a:blipFill>
            <a:blip r:embed="rId10"/>
            <a:stretch>
              <a:fillRect b="-56835"/>
            </a:stretch>
          </a:blipFill>
        </p:spPr>
        <p:txBody>
          <a:bodyPr/>
          <a:lstStyle/>
          <a:p>
            <a:endParaRPr lang="en-US"/>
          </a:p>
        </p:txBody>
      </p:sp>
      <p:grpSp>
        <p:nvGrpSpPr>
          <p:cNvPr id="43" name="Group 43"/>
          <p:cNvGrpSpPr/>
          <p:nvPr/>
        </p:nvGrpSpPr>
        <p:grpSpPr>
          <a:xfrm>
            <a:off x="15801890" y="8211988"/>
            <a:ext cx="1046312" cy="1046312"/>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a:ln w="171450" cap="sq">
              <a:solidFill>
                <a:srgbClr val="608FAC"/>
              </a:solidFill>
              <a:prstDash val="solid"/>
              <a:miter/>
            </a:ln>
          </p:spPr>
          <p:txBody>
            <a:bodyPr/>
            <a:lstStyle/>
            <a:p>
              <a:endParaRPr lang="en-US"/>
            </a:p>
          </p:txBody>
        </p:sp>
        <p:sp>
          <p:nvSpPr>
            <p:cNvPr id="45" name="TextBox 45"/>
            <p:cNvSpPr txBox="1"/>
            <p:nvPr/>
          </p:nvSpPr>
          <p:spPr>
            <a:xfrm>
              <a:off x="76200" y="123825"/>
              <a:ext cx="660400" cy="612775"/>
            </a:xfrm>
            <a:prstGeom prst="rect">
              <a:avLst/>
            </a:prstGeom>
          </p:spPr>
          <p:txBody>
            <a:bodyPr lIns="50800" tIns="50800" rIns="50800" bIns="50800" rtlCol="0" anchor="ctr"/>
            <a:lstStyle/>
            <a:p>
              <a:pPr algn="ctr">
                <a:lnSpc>
                  <a:spcPts val="2364"/>
                </a:lnSpc>
              </a:pPr>
              <a:endParaRPr/>
            </a:p>
          </p:txBody>
        </p:sp>
      </p:grpSp>
      <p:grpSp>
        <p:nvGrpSpPr>
          <p:cNvPr id="46" name="Group 46"/>
          <p:cNvGrpSpPr/>
          <p:nvPr/>
        </p:nvGrpSpPr>
        <p:grpSpPr>
          <a:xfrm>
            <a:off x="15893653" y="8487289"/>
            <a:ext cx="862786" cy="502809"/>
            <a:chOff x="0" y="0"/>
            <a:chExt cx="227236" cy="132427"/>
          </a:xfrm>
        </p:grpSpPr>
        <p:sp>
          <p:nvSpPr>
            <p:cNvPr id="47" name="Freeform 47"/>
            <p:cNvSpPr/>
            <p:nvPr/>
          </p:nvSpPr>
          <p:spPr>
            <a:xfrm>
              <a:off x="0" y="0"/>
              <a:ext cx="227236" cy="132427"/>
            </a:xfrm>
            <a:custGeom>
              <a:avLst/>
              <a:gdLst/>
              <a:ahLst/>
              <a:cxnLst/>
              <a:rect l="l" t="t" r="r" b="b"/>
              <a:pathLst>
                <a:path w="227236" h="132427">
                  <a:moveTo>
                    <a:pt x="0" y="0"/>
                  </a:moveTo>
                  <a:lnTo>
                    <a:pt x="227236" y="0"/>
                  </a:lnTo>
                  <a:lnTo>
                    <a:pt x="227236" y="132427"/>
                  </a:lnTo>
                  <a:lnTo>
                    <a:pt x="0" y="132427"/>
                  </a:lnTo>
                  <a:close/>
                </a:path>
              </a:pathLst>
            </a:custGeom>
            <a:solidFill>
              <a:srgbClr val="FFFFFF"/>
            </a:solidFill>
          </p:spPr>
          <p:txBody>
            <a:bodyPr/>
            <a:lstStyle/>
            <a:p>
              <a:endParaRPr lang="en-US"/>
            </a:p>
          </p:txBody>
        </p:sp>
        <p:sp>
          <p:nvSpPr>
            <p:cNvPr id="48" name="TextBox 48"/>
            <p:cNvSpPr txBox="1"/>
            <p:nvPr/>
          </p:nvSpPr>
          <p:spPr>
            <a:xfrm>
              <a:off x="0" y="-57150"/>
              <a:ext cx="227236" cy="189577"/>
            </a:xfrm>
            <a:prstGeom prst="rect">
              <a:avLst/>
            </a:prstGeom>
          </p:spPr>
          <p:txBody>
            <a:bodyPr lIns="50800" tIns="50800" rIns="50800" bIns="50800" rtlCol="0" anchor="ctr"/>
            <a:lstStyle/>
            <a:p>
              <a:pPr algn="ctr">
                <a:lnSpc>
                  <a:spcPts val="3332"/>
                </a:lnSpc>
              </a:pPr>
              <a:endParaRPr/>
            </a:p>
          </p:txBody>
        </p:sp>
      </p:grpSp>
      <p:sp>
        <p:nvSpPr>
          <p:cNvPr id="49" name="Freeform 49"/>
          <p:cNvSpPr/>
          <p:nvPr/>
        </p:nvSpPr>
        <p:spPr>
          <a:xfrm>
            <a:off x="15893653" y="8513256"/>
            <a:ext cx="864498" cy="443776"/>
          </a:xfrm>
          <a:custGeom>
            <a:avLst/>
            <a:gdLst/>
            <a:ahLst/>
            <a:cxnLst/>
            <a:rect l="l" t="t" r="r" b="b"/>
            <a:pathLst>
              <a:path w="864498" h="443776">
                <a:moveTo>
                  <a:pt x="0" y="0"/>
                </a:moveTo>
                <a:lnTo>
                  <a:pt x="864498" y="0"/>
                </a:lnTo>
                <a:lnTo>
                  <a:pt x="864498" y="443776"/>
                </a:lnTo>
                <a:lnTo>
                  <a:pt x="0" y="443776"/>
                </a:lnTo>
                <a:lnTo>
                  <a:pt x="0" y="0"/>
                </a:lnTo>
                <a:close/>
              </a:path>
            </a:pathLst>
          </a:custGeom>
          <a:blipFill>
            <a:blip r:embed="rId11"/>
            <a:stretch>
              <a:fillRect/>
            </a:stretch>
          </a:blipFill>
        </p:spPr>
        <p:txBody>
          <a:bodyPr/>
          <a:lstStyle/>
          <a:p>
            <a:endParaRPr lang="en-US"/>
          </a:p>
        </p:txBody>
      </p:sp>
      <p:grpSp>
        <p:nvGrpSpPr>
          <p:cNvPr id="50" name="Group 50"/>
          <p:cNvGrpSpPr/>
          <p:nvPr/>
        </p:nvGrpSpPr>
        <p:grpSpPr>
          <a:xfrm>
            <a:off x="290512" y="4813757"/>
            <a:ext cx="8546813" cy="1929679"/>
            <a:chOff x="0" y="0"/>
            <a:chExt cx="11395751" cy="2572906"/>
          </a:xfrm>
        </p:grpSpPr>
        <p:grpSp>
          <p:nvGrpSpPr>
            <p:cNvPr id="51" name="Group 51"/>
            <p:cNvGrpSpPr/>
            <p:nvPr/>
          </p:nvGrpSpPr>
          <p:grpSpPr>
            <a:xfrm>
              <a:off x="5147492" y="189744"/>
              <a:ext cx="3013325" cy="2383161"/>
              <a:chOff x="0" y="0"/>
              <a:chExt cx="1006384" cy="795923"/>
            </a:xfrm>
          </p:grpSpPr>
          <p:sp>
            <p:nvSpPr>
              <p:cNvPr id="52" name="Freeform 52"/>
              <p:cNvSpPr/>
              <p:nvPr/>
            </p:nvSpPr>
            <p:spPr>
              <a:xfrm>
                <a:off x="0" y="0"/>
                <a:ext cx="1006384" cy="795923"/>
              </a:xfrm>
              <a:custGeom>
                <a:avLst/>
                <a:gdLst/>
                <a:ahLst/>
                <a:cxnLst/>
                <a:rect l="l" t="t" r="r" b="b"/>
                <a:pathLst>
                  <a:path w="1006384" h="795923">
                    <a:moveTo>
                      <a:pt x="0" y="0"/>
                    </a:moveTo>
                    <a:lnTo>
                      <a:pt x="803184" y="0"/>
                    </a:lnTo>
                    <a:lnTo>
                      <a:pt x="1006384" y="397962"/>
                    </a:lnTo>
                    <a:lnTo>
                      <a:pt x="803184" y="795923"/>
                    </a:lnTo>
                    <a:lnTo>
                      <a:pt x="0" y="795923"/>
                    </a:lnTo>
                    <a:lnTo>
                      <a:pt x="203200" y="397962"/>
                    </a:lnTo>
                    <a:lnTo>
                      <a:pt x="0" y="0"/>
                    </a:lnTo>
                    <a:close/>
                  </a:path>
                </a:pathLst>
              </a:custGeom>
              <a:solidFill>
                <a:srgbClr val="AA0061"/>
              </a:solidFill>
            </p:spPr>
            <p:txBody>
              <a:bodyPr/>
              <a:lstStyle/>
              <a:p>
                <a:endParaRPr lang="en-US"/>
              </a:p>
            </p:txBody>
          </p:sp>
          <p:sp>
            <p:nvSpPr>
              <p:cNvPr id="53" name="TextBox 53"/>
              <p:cNvSpPr txBox="1"/>
              <p:nvPr/>
            </p:nvSpPr>
            <p:spPr>
              <a:xfrm>
                <a:off x="177800" y="-57150"/>
                <a:ext cx="752384" cy="853073"/>
              </a:xfrm>
              <a:prstGeom prst="rect">
                <a:avLst/>
              </a:prstGeom>
            </p:spPr>
            <p:txBody>
              <a:bodyPr lIns="50800" tIns="50800" rIns="50800" bIns="50800" rtlCol="0" anchor="ctr"/>
              <a:lstStyle/>
              <a:p>
                <a:pPr algn="ctr">
                  <a:lnSpc>
                    <a:spcPts val="3332"/>
                  </a:lnSpc>
                </a:pPr>
                <a:endParaRPr/>
              </a:p>
            </p:txBody>
          </p:sp>
        </p:grpSp>
        <p:grpSp>
          <p:nvGrpSpPr>
            <p:cNvPr id="54" name="Group 54"/>
            <p:cNvGrpSpPr/>
            <p:nvPr/>
          </p:nvGrpSpPr>
          <p:grpSpPr>
            <a:xfrm>
              <a:off x="2384208" y="189744"/>
              <a:ext cx="3013325" cy="2383161"/>
              <a:chOff x="0" y="0"/>
              <a:chExt cx="1006384" cy="795923"/>
            </a:xfrm>
          </p:grpSpPr>
          <p:sp>
            <p:nvSpPr>
              <p:cNvPr id="55" name="Freeform 55"/>
              <p:cNvSpPr/>
              <p:nvPr/>
            </p:nvSpPr>
            <p:spPr>
              <a:xfrm>
                <a:off x="0" y="0"/>
                <a:ext cx="1006384" cy="795923"/>
              </a:xfrm>
              <a:custGeom>
                <a:avLst/>
                <a:gdLst/>
                <a:ahLst/>
                <a:cxnLst/>
                <a:rect l="l" t="t" r="r" b="b"/>
                <a:pathLst>
                  <a:path w="1006384" h="795923">
                    <a:moveTo>
                      <a:pt x="0" y="0"/>
                    </a:moveTo>
                    <a:lnTo>
                      <a:pt x="803184" y="0"/>
                    </a:lnTo>
                    <a:lnTo>
                      <a:pt x="1006384" y="397962"/>
                    </a:lnTo>
                    <a:lnTo>
                      <a:pt x="803184" y="795923"/>
                    </a:lnTo>
                    <a:lnTo>
                      <a:pt x="0" y="795923"/>
                    </a:lnTo>
                    <a:lnTo>
                      <a:pt x="203200" y="397962"/>
                    </a:lnTo>
                    <a:lnTo>
                      <a:pt x="0" y="0"/>
                    </a:lnTo>
                    <a:close/>
                  </a:path>
                </a:pathLst>
              </a:custGeom>
              <a:solidFill>
                <a:srgbClr val="AA0061"/>
              </a:solidFill>
            </p:spPr>
            <p:txBody>
              <a:bodyPr/>
              <a:lstStyle/>
              <a:p>
                <a:endParaRPr lang="en-US"/>
              </a:p>
            </p:txBody>
          </p:sp>
          <p:sp>
            <p:nvSpPr>
              <p:cNvPr id="56" name="TextBox 56"/>
              <p:cNvSpPr txBox="1"/>
              <p:nvPr/>
            </p:nvSpPr>
            <p:spPr>
              <a:xfrm>
                <a:off x="177800" y="-57150"/>
                <a:ext cx="752384" cy="853073"/>
              </a:xfrm>
              <a:prstGeom prst="rect">
                <a:avLst/>
              </a:prstGeom>
            </p:spPr>
            <p:txBody>
              <a:bodyPr lIns="50800" tIns="50800" rIns="50800" bIns="50800" rtlCol="0" anchor="ctr"/>
              <a:lstStyle/>
              <a:p>
                <a:pPr algn="ctr">
                  <a:lnSpc>
                    <a:spcPts val="3332"/>
                  </a:lnSpc>
                </a:pPr>
                <a:endParaRPr/>
              </a:p>
            </p:txBody>
          </p:sp>
        </p:grpSp>
        <p:grpSp>
          <p:nvGrpSpPr>
            <p:cNvPr id="57" name="Group 57"/>
            <p:cNvGrpSpPr/>
            <p:nvPr/>
          </p:nvGrpSpPr>
          <p:grpSpPr>
            <a:xfrm>
              <a:off x="7910776" y="189744"/>
              <a:ext cx="3484976" cy="2383161"/>
              <a:chOff x="0" y="0"/>
              <a:chExt cx="1163905" cy="795923"/>
            </a:xfrm>
          </p:grpSpPr>
          <p:sp>
            <p:nvSpPr>
              <p:cNvPr id="58" name="Freeform 58"/>
              <p:cNvSpPr/>
              <p:nvPr/>
            </p:nvSpPr>
            <p:spPr>
              <a:xfrm>
                <a:off x="0" y="0"/>
                <a:ext cx="1163905" cy="795923"/>
              </a:xfrm>
              <a:custGeom>
                <a:avLst/>
                <a:gdLst/>
                <a:ahLst/>
                <a:cxnLst/>
                <a:rect l="l" t="t" r="r" b="b"/>
                <a:pathLst>
                  <a:path w="1163905" h="795923">
                    <a:moveTo>
                      <a:pt x="0" y="0"/>
                    </a:moveTo>
                    <a:lnTo>
                      <a:pt x="960705" y="0"/>
                    </a:lnTo>
                    <a:lnTo>
                      <a:pt x="1163905" y="397962"/>
                    </a:lnTo>
                    <a:lnTo>
                      <a:pt x="960705" y="795923"/>
                    </a:lnTo>
                    <a:lnTo>
                      <a:pt x="0" y="795923"/>
                    </a:lnTo>
                    <a:lnTo>
                      <a:pt x="203200" y="397962"/>
                    </a:lnTo>
                    <a:lnTo>
                      <a:pt x="0" y="0"/>
                    </a:lnTo>
                    <a:close/>
                  </a:path>
                </a:pathLst>
              </a:custGeom>
              <a:solidFill>
                <a:srgbClr val="AA0061"/>
              </a:solidFill>
            </p:spPr>
            <p:txBody>
              <a:bodyPr/>
              <a:lstStyle/>
              <a:p>
                <a:endParaRPr lang="en-US"/>
              </a:p>
            </p:txBody>
          </p:sp>
          <p:sp>
            <p:nvSpPr>
              <p:cNvPr id="59" name="TextBox 59"/>
              <p:cNvSpPr txBox="1"/>
              <p:nvPr/>
            </p:nvSpPr>
            <p:spPr>
              <a:xfrm>
                <a:off x="177800" y="-57150"/>
                <a:ext cx="909905" cy="853073"/>
              </a:xfrm>
              <a:prstGeom prst="rect">
                <a:avLst/>
              </a:prstGeom>
            </p:spPr>
            <p:txBody>
              <a:bodyPr lIns="50800" tIns="50800" rIns="50800" bIns="50800" rtlCol="0" anchor="ctr"/>
              <a:lstStyle/>
              <a:p>
                <a:pPr algn="ctr">
                  <a:lnSpc>
                    <a:spcPts val="3332"/>
                  </a:lnSpc>
                </a:pPr>
                <a:endParaRPr/>
              </a:p>
            </p:txBody>
          </p:sp>
        </p:grpSp>
        <p:grpSp>
          <p:nvGrpSpPr>
            <p:cNvPr id="60" name="Group 60"/>
            <p:cNvGrpSpPr/>
            <p:nvPr/>
          </p:nvGrpSpPr>
          <p:grpSpPr>
            <a:xfrm>
              <a:off x="144341" y="189744"/>
              <a:ext cx="2433694" cy="2383161"/>
              <a:chOff x="0" y="0"/>
              <a:chExt cx="812800" cy="795923"/>
            </a:xfrm>
          </p:grpSpPr>
          <p:sp>
            <p:nvSpPr>
              <p:cNvPr id="61" name="Freeform 61"/>
              <p:cNvSpPr/>
              <p:nvPr/>
            </p:nvSpPr>
            <p:spPr>
              <a:xfrm>
                <a:off x="0" y="0"/>
                <a:ext cx="812800" cy="795923"/>
              </a:xfrm>
              <a:custGeom>
                <a:avLst/>
                <a:gdLst/>
                <a:ahLst/>
                <a:cxnLst/>
                <a:rect l="l" t="t" r="r" b="b"/>
                <a:pathLst>
                  <a:path w="812800" h="795923">
                    <a:moveTo>
                      <a:pt x="609600" y="0"/>
                    </a:moveTo>
                    <a:lnTo>
                      <a:pt x="0" y="0"/>
                    </a:lnTo>
                    <a:lnTo>
                      <a:pt x="0" y="795923"/>
                    </a:lnTo>
                    <a:lnTo>
                      <a:pt x="609600" y="795923"/>
                    </a:lnTo>
                    <a:lnTo>
                      <a:pt x="812800" y="397962"/>
                    </a:lnTo>
                    <a:lnTo>
                      <a:pt x="609600" y="0"/>
                    </a:lnTo>
                    <a:close/>
                  </a:path>
                </a:pathLst>
              </a:custGeom>
              <a:solidFill>
                <a:srgbClr val="AA0061"/>
              </a:solidFill>
            </p:spPr>
            <p:txBody>
              <a:bodyPr/>
              <a:lstStyle/>
              <a:p>
                <a:endParaRPr lang="en-US"/>
              </a:p>
            </p:txBody>
          </p:sp>
          <p:sp>
            <p:nvSpPr>
              <p:cNvPr id="62" name="TextBox 62"/>
              <p:cNvSpPr txBox="1"/>
              <p:nvPr/>
            </p:nvSpPr>
            <p:spPr>
              <a:xfrm>
                <a:off x="0" y="-57150"/>
                <a:ext cx="698500" cy="853073"/>
              </a:xfrm>
              <a:prstGeom prst="rect">
                <a:avLst/>
              </a:prstGeom>
            </p:spPr>
            <p:txBody>
              <a:bodyPr lIns="50800" tIns="50800" rIns="50800" bIns="50800" rtlCol="0" anchor="ctr"/>
              <a:lstStyle/>
              <a:p>
                <a:pPr algn="ctr">
                  <a:lnSpc>
                    <a:spcPts val="3332"/>
                  </a:lnSpc>
                </a:pPr>
                <a:endParaRPr/>
              </a:p>
            </p:txBody>
          </p:sp>
        </p:grpSp>
        <p:sp>
          <p:nvSpPr>
            <p:cNvPr id="63" name="TextBox 63"/>
            <p:cNvSpPr txBox="1"/>
            <p:nvPr/>
          </p:nvSpPr>
          <p:spPr>
            <a:xfrm>
              <a:off x="2659222" y="594350"/>
              <a:ext cx="2578035" cy="1548904"/>
            </a:xfrm>
            <a:prstGeom prst="rect">
              <a:avLst/>
            </a:prstGeom>
          </p:spPr>
          <p:txBody>
            <a:bodyPr lIns="0" tIns="0" rIns="0" bIns="0" rtlCol="0" anchor="t">
              <a:spAutoFit/>
            </a:bodyPr>
            <a:lstStyle/>
            <a:p>
              <a:pPr marL="0" lvl="0" indent="0" algn="ctr">
                <a:lnSpc>
                  <a:spcPts val="3146"/>
                </a:lnSpc>
                <a:spcBef>
                  <a:spcPct val="0"/>
                </a:spcBef>
              </a:pPr>
              <a:r>
                <a:rPr lang="en-US" sz="2247" b="1">
                  <a:solidFill>
                    <a:srgbClr val="FFFFFF"/>
                  </a:solidFill>
                  <a:latin typeface="Gotham Bold"/>
                  <a:ea typeface="Gotham Bold"/>
                  <a:cs typeface="Gotham Bold"/>
                  <a:sym typeface="Gotham Bold"/>
                </a:rPr>
                <a:t>Evidence Informed Approaches</a:t>
              </a:r>
            </a:p>
          </p:txBody>
        </p:sp>
        <p:sp>
          <p:nvSpPr>
            <p:cNvPr id="64" name="TextBox 64"/>
            <p:cNvSpPr txBox="1"/>
            <p:nvPr/>
          </p:nvSpPr>
          <p:spPr>
            <a:xfrm>
              <a:off x="5582782" y="-57150"/>
              <a:ext cx="2578035" cy="2200403"/>
            </a:xfrm>
            <a:prstGeom prst="rect">
              <a:avLst/>
            </a:prstGeom>
          </p:spPr>
          <p:txBody>
            <a:bodyPr lIns="0" tIns="0" rIns="0" bIns="0" rtlCol="0" anchor="t">
              <a:spAutoFit/>
            </a:bodyPr>
            <a:lstStyle/>
            <a:p>
              <a:pPr algn="ctr">
                <a:lnSpc>
                  <a:spcPts val="3312"/>
                </a:lnSpc>
              </a:pPr>
              <a:endParaRPr/>
            </a:p>
            <a:p>
              <a:pPr marL="0" lvl="0" indent="0" algn="ctr">
                <a:lnSpc>
                  <a:spcPts val="3312"/>
                </a:lnSpc>
                <a:spcBef>
                  <a:spcPct val="0"/>
                </a:spcBef>
              </a:pPr>
              <a:r>
                <a:rPr lang="en-US" sz="2365" b="1">
                  <a:solidFill>
                    <a:srgbClr val="FFFFFF"/>
                  </a:solidFill>
                  <a:latin typeface="Gotham Bold"/>
                  <a:ea typeface="Gotham Bold"/>
                  <a:cs typeface="Gotham Bold"/>
                  <a:sym typeface="Gotham Bold"/>
                </a:rPr>
                <a:t>State Designed Models</a:t>
              </a:r>
            </a:p>
          </p:txBody>
        </p:sp>
        <p:sp>
          <p:nvSpPr>
            <p:cNvPr id="65" name="TextBox 65"/>
            <p:cNvSpPr txBox="1"/>
            <p:nvPr/>
          </p:nvSpPr>
          <p:spPr>
            <a:xfrm>
              <a:off x="8506341" y="530470"/>
              <a:ext cx="2578035" cy="1644560"/>
            </a:xfrm>
            <a:prstGeom prst="rect">
              <a:avLst/>
            </a:prstGeom>
          </p:spPr>
          <p:txBody>
            <a:bodyPr lIns="0" tIns="0" rIns="0" bIns="0" rtlCol="0" anchor="t">
              <a:spAutoFit/>
            </a:bodyPr>
            <a:lstStyle/>
            <a:p>
              <a:pPr marL="0" lvl="0" indent="0" algn="ctr">
                <a:lnSpc>
                  <a:spcPts val="3312"/>
                </a:lnSpc>
                <a:spcBef>
                  <a:spcPct val="0"/>
                </a:spcBef>
              </a:pPr>
              <a:r>
                <a:rPr lang="en-US" sz="2365" b="1">
                  <a:solidFill>
                    <a:srgbClr val="FFFFFF"/>
                  </a:solidFill>
                  <a:latin typeface="Gotham Bold"/>
                  <a:ea typeface="Gotham Bold"/>
                  <a:cs typeface="Gotham Bold"/>
                  <a:sym typeface="Gotham Bold"/>
                </a:rPr>
                <a:t>Evidence-Based Models</a:t>
              </a:r>
            </a:p>
          </p:txBody>
        </p:sp>
        <p:sp>
          <p:nvSpPr>
            <p:cNvPr id="66" name="TextBox 66"/>
            <p:cNvSpPr txBox="1"/>
            <p:nvPr/>
          </p:nvSpPr>
          <p:spPr>
            <a:xfrm>
              <a:off x="0" y="819681"/>
              <a:ext cx="2578035" cy="1088716"/>
            </a:xfrm>
            <a:prstGeom prst="rect">
              <a:avLst/>
            </a:prstGeom>
          </p:spPr>
          <p:txBody>
            <a:bodyPr lIns="0" tIns="0" rIns="0" bIns="0" rtlCol="0" anchor="t">
              <a:spAutoFit/>
            </a:bodyPr>
            <a:lstStyle/>
            <a:p>
              <a:pPr marL="0" lvl="0" indent="0" algn="ctr">
                <a:lnSpc>
                  <a:spcPts val="3312"/>
                </a:lnSpc>
                <a:spcBef>
                  <a:spcPct val="0"/>
                </a:spcBef>
              </a:pPr>
              <a:r>
                <a:rPr lang="en-US" sz="2365" b="1">
                  <a:solidFill>
                    <a:srgbClr val="FFFFFF"/>
                  </a:solidFill>
                  <a:latin typeface="Gotham Bold"/>
                  <a:ea typeface="Gotham Bold"/>
                  <a:cs typeface="Gotham Bold"/>
                  <a:sym typeface="Gotham Bold"/>
                </a:rPr>
                <a:t>Targeted Supports</a:t>
              </a:r>
            </a:p>
          </p:txBody>
        </p:sp>
      </p:grpSp>
      <p:sp>
        <p:nvSpPr>
          <p:cNvPr id="67" name="TextBox 67"/>
          <p:cNvSpPr txBox="1"/>
          <p:nvPr/>
        </p:nvSpPr>
        <p:spPr>
          <a:xfrm>
            <a:off x="470512" y="2654808"/>
            <a:ext cx="8186815" cy="1953260"/>
          </a:xfrm>
          <a:prstGeom prst="rect">
            <a:avLst/>
          </a:prstGeom>
        </p:spPr>
        <p:txBody>
          <a:bodyPr lIns="0" tIns="0" rIns="0" bIns="0" rtlCol="0" anchor="t">
            <a:spAutoFit/>
          </a:bodyPr>
          <a:lstStyle/>
          <a:p>
            <a:pPr algn="ctr">
              <a:lnSpc>
                <a:spcPts val="7840"/>
              </a:lnSpc>
            </a:pPr>
            <a:r>
              <a:rPr lang="en-US" sz="5600" b="1">
                <a:solidFill>
                  <a:srgbClr val="FFFFFF"/>
                </a:solidFill>
                <a:latin typeface="Gotham Bold"/>
                <a:ea typeface="Gotham Bold"/>
                <a:cs typeface="Gotham Bold"/>
                <a:sym typeface="Gotham Bold"/>
              </a:rPr>
              <a:t>Virginia’s Home Visiting Continuum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8881" y="1028700"/>
            <a:ext cx="18903557" cy="8805907"/>
          </a:xfrm>
          <a:custGeom>
            <a:avLst/>
            <a:gdLst/>
            <a:ahLst/>
            <a:cxnLst/>
            <a:rect l="l" t="t" r="r" b="b"/>
            <a:pathLst>
              <a:path w="18903557" h="8805907">
                <a:moveTo>
                  <a:pt x="0" y="0"/>
                </a:moveTo>
                <a:lnTo>
                  <a:pt x="18903557" y="0"/>
                </a:lnTo>
                <a:lnTo>
                  <a:pt x="18903557" y="8805907"/>
                </a:lnTo>
                <a:lnTo>
                  <a:pt x="0" y="8805907"/>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0" y="-261948"/>
            <a:ext cx="18599330" cy="988019"/>
            <a:chOff x="0" y="0"/>
            <a:chExt cx="4898589" cy="260219"/>
          </a:xfrm>
        </p:grpSpPr>
        <p:sp>
          <p:nvSpPr>
            <p:cNvPr id="4" name="Freeform 4"/>
            <p:cNvSpPr/>
            <p:nvPr/>
          </p:nvSpPr>
          <p:spPr>
            <a:xfrm>
              <a:off x="0" y="0"/>
              <a:ext cx="4898589" cy="260219"/>
            </a:xfrm>
            <a:custGeom>
              <a:avLst/>
              <a:gdLst/>
              <a:ahLst/>
              <a:cxnLst/>
              <a:rect l="l" t="t" r="r" b="b"/>
              <a:pathLst>
                <a:path w="4898589" h="260219">
                  <a:moveTo>
                    <a:pt x="0" y="0"/>
                  </a:moveTo>
                  <a:lnTo>
                    <a:pt x="4898589" y="0"/>
                  </a:lnTo>
                  <a:lnTo>
                    <a:pt x="4898589" y="260219"/>
                  </a:lnTo>
                  <a:lnTo>
                    <a:pt x="0" y="260219"/>
                  </a:lnTo>
                  <a:close/>
                </a:path>
              </a:pathLst>
            </a:custGeom>
            <a:solidFill>
              <a:srgbClr val="AA0061"/>
            </a:solidFill>
          </p:spPr>
          <p:txBody>
            <a:bodyPr/>
            <a:lstStyle/>
            <a:p>
              <a:endParaRPr lang="en-US"/>
            </a:p>
          </p:txBody>
        </p:sp>
        <p:sp>
          <p:nvSpPr>
            <p:cNvPr id="5" name="TextBox 5"/>
            <p:cNvSpPr txBox="1"/>
            <p:nvPr/>
          </p:nvSpPr>
          <p:spPr>
            <a:xfrm>
              <a:off x="0" y="-57150"/>
              <a:ext cx="4898589" cy="317369"/>
            </a:xfrm>
            <a:prstGeom prst="rect">
              <a:avLst/>
            </a:prstGeom>
          </p:spPr>
          <p:txBody>
            <a:bodyPr lIns="50800" tIns="50800" rIns="50800" bIns="50800" rtlCol="0" anchor="ctr"/>
            <a:lstStyle/>
            <a:p>
              <a:pPr algn="ctr">
                <a:lnSpc>
                  <a:spcPts val="3332"/>
                </a:lnSpc>
              </a:pPr>
              <a:endParaRPr/>
            </a:p>
          </p:txBody>
        </p:sp>
      </p:grpSp>
      <p:grpSp>
        <p:nvGrpSpPr>
          <p:cNvPr id="6" name="Group 6"/>
          <p:cNvGrpSpPr/>
          <p:nvPr/>
        </p:nvGrpSpPr>
        <p:grpSpPr>
          <a:xfrm>
            <a:off x="0" y="9572405"/>
            <a:ext cx="18599330" cy="988019"/>
            <a:chOff x="0" y="0"/>
            <a:chExt cx="4898589" cy="260219"/>
          </a:xfrm>
        </p:grpSpPr>
        <p:sp>
          <p:nvSpPr>
            <p:cNvPr id="7" name="Freeform 7"/>
            <p:cNvSpPr/>
            <p:nvPr/>
          </p:nvSpPr>
          <p:spPr>
            <a:xfrm>
              <a:off x="0" y="0"/>
              <a:ext cx="4898589" cy="260219"/>
            </a:xfrm>
            <a:custGeom>
              <a:avLst/>
              <a:gdLst/>
              <a:ahLst/>
              <a:cxnLst/>
              <a:rect l="l" t="t" r="r" b="b"/>
              <a:pathLst>
                <a:path w="4898589" h="260219">
                  <a:moveTo>
                    <a:pt x="0" y="0"/>
                  </a:moveTo>
                  <a:lnTo>
                    <a:pt x="4898589" y="0"/>
                  </a:lnTo>
                  <a:lnTo>
                    <a:pt x="4898589" y="260219"/>
                  </a:lnTo>
                  <a:lnTo>
                    <a:pt x="0" y="260219"/>
                  </a:lnTo>
                  <a:close/>
                </a:path>
              </a:pathLst>
            </a:custGeom>
            <a:solidFill>
              <a:srgbClr val="AA0061"/>
            </a:solidFill>
          </p:spPr>
          <p:txBody>
            <a:bodyPr/>
            <a:lstStyle/>
            <a:p>
              <a:endParaRPr lang="en-US"/>
            </a:p>
          </p:txBody>
        </p:sp>
        <p:sp>
          <p:nvSpPr>
            <p:cNvPr id="8" name="TextBox 8"/>
            <p:cNvSpPr txBox="1"/>
            <p:nvPr/>
          </p:nvSpPr>
          <p:spPr>
            <a:xfrm>
              <a:off x="0" y="-57150"/>
              <a:ext cx="4898589" cy="317369"/>
            </a:xfrm>
            <a:prstGeom prst="rect">
              <a:avLst/>
            </a:prstGeom>
          </p:spPr>
          <p:txBody>
            <a:bodyPr lIns="50800" tIns="50800" rIns="50800" bIns="50800" rtlCol="0" anchor="ctr"/>
            <a:lstStyle/>
            <a:p>
              <a:pPr algn="ctr">
                <a:lnSpc>
                  <a:spcPts val="3332"/>
                </a:lnSpc>
              </a:pPr>
              <a:endParaRPr/>
            </a:p>
          </p:txBody>
        </p:sp>
      </p:grpSp>
      <p:sp>
        <p:nvSpPr>
          <p:cNvPr id="9" name="TextBox 9"/>
          <p:cNvSpPr txBox="1"/>
          <p:nvPr/>
        </p:nvSpPr>
        <p:spPr>
          <a:xfrm>
            <a:off x="3795581" y="356247"/>
            <a:ext cx="10696838" cy="739648"/>
          </a:xfrm>
          <a:prstGeom prst="rect">
            <a:avLst/>
          </a:prstGeom>
        </p:spPr>
        <p:txBody>
          <a:bodyPr lIns="0" tIns="0" rIns="0" bIns="0" rtlCol="0" anchor="t">
            <a:spAutoFit/>
          </a:bodyPr>
          <a:lstStyle/>
          <a:p>
            <a:pPr marL="0" lvl="0" indent="0" algn="ctr">
              <a:lnSpc>
                <a:spcPts val="5830"/>
              </a:lnSpc>
              <a:spcBef>
                <a:spcPct val="0"/>
              </a:spcBef>
            </a:pPr>
            <a:r>
              <a:rPr lang="en-US" sz="4899" b="1" dirty="0">
                <a:solidFill>
                  <a:srgbClr val="AA0061"/>
                </a:solidFill>
                <a:highlight>
                  <a:srgbClr val="C0C0C0"/>
                </a:highlight>
                <a:latin typeface="Gotham Bold"/>
                <a:ea typeface="Gotham Bold"/>
                <a:cs typeface="Gotham Bold"/>
                <a:sym typeface="Gotham Bold"/>
              </a:rPr>
              <a:t>Where to find Home Visiting?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18895" y="-4115639"/>
            <a:ext cx="9140268" cy="914026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997612" y="8924353"/>
            <a:ext cx="2026312" cy="202631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p:spPr>
          <p:txBody>
            <a:bodyPr/>
            <a:lstStyle/>
            <a:p>
              <a:endParaRPr lang="en-US"/>
            </a:p>
          </p:txBody>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8" name="Group 8"/>
          <p:cNvGrpSpPr/>
          <p:nvPr/>
        </p:nvGrpSpPr>
        <p:grpSpPr>
          <a:xfrm>
            <a:off x="16255725" y="7997631"/>
            <a:ext cx="3804801" cy="380480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10" name="TextBox 10"/>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
        <p:nvSpPr>
          <p:cNvPr id="11" name="TextBox 11"/>
          <p:cNvSpPr txBox="1"/>
          <p:nvPr/>
        </p:nvSpPr>
        <p:spPr>
          <a:xfrm>
            <a:off x="1179701" y="990600"/>
            <a:ext cx="7964299" cy="1774190"/>
          </a:xfrm>
          <a:prstGeom prst="rect">
            <a:avLst/>
          </a:prstGeom>
        </p:spPr>
        <p:txBody>
          <a:bodyPr lIns="0" tIns="0" rIns="0" bIns="0" rtlCol="0" anchor="t">
            <a:spAutoFit/>
          </a:bodyPr>
          <a:lstStyle/>
          <a:p>
            <a:pPr algn="ctr">
              <a:lnSpc>
                <a:spcPts val="7000"/>
              </a:lnSpc>
            </a:pPr>
            <a:r>
              <a:rPr lang="en-US" sz="5600" b="1">
                <a:solidFill>
                  <a:srgbClr val="000000"/>
                </a:solidFill>
                <a:latin typeface="Gotham Bold"/>
                <a:ea typeface="Gotham Bold"/>
                <a:cs typeface="Gotham Bold"/>
                <a:sym typeface="Gotham Bold"/>
              </a:rPr>
              <a:t>Virginia Home Visiting Landscape: </a:t>
            </a:r>
          </a:p>
        </p:txBody>
      </p:sp>
      <p:sp>
        <p:nvSpPr>
          <p:cNvPr id="12" name="TextBox 12"/>
          <p:cNvSpPr txBox="1"/>
          <p:nvPr/>
        </p:nvSpPr>
        <p:spPr>
          <a:xfrm>
            <a:off x="1220640" y="3013696"/>
            <a:ext cx="8083825" cy="624459"/>
          </a:xfrm>
          <a:prstGeom prst="rect">
            <a:avLst/>
          </a:prstGeom>
        </p:spPr>
        <p:txBody>
          <a:bodyPr lIns="0" tIns="0" rIns="0" bIns="0" rtlCol="0" anchor="t">
            <a:spAutoFit/>
          </a:bodyPr>
          <a:lstStyle/>
          <a:p>
            <a:pPr marL="0" lvl="0" indent="0" algn="l">
              <a:lnSpc>
                <a:spcPts val="4997"/>
              </a:lnSpc>
              <a:spcBef>
                <a:spcPct val="0"/>
              </a:spcBef>
            </a:pPr>
            <a:r>
              <a:rPr lang="en-US" sz="4199" b="1">
                <a:solidFill>
                  <a:srgbClr val="AA0061"/>
                </a:solidFill>
                <a:latin typeface="Gotham Bold"/>
                <a:ea typeface="Gotham Bold"/>
                <a:cs typeface="Gotham Bold"/>
                <a:sym typeface="Gotham Bold"/>
              </a:rPr>
              <a:t>77 programs in 117 localities</a:t>
            </a:r>
          </a:p>
        </p:txBody>
      </p:sp>
      <p:grpSp>
        <p:nvGrpSpPr>
          <p:cNvPr id="13" name="Group 13"/>
          <p:cNvGrpSpPr/>
          <p:nvPr/>
        </p:nvGrpSpPr>
        <p:grpSpPr>
          <a:xfrm>
            <a:off x="1933547" y="4251436"/>
            <a:ext cx="754307" cy="75430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p:spPr>
          <p:txBody>
            <a:bodyPr/>
            <a:lstStyle/>
            <a:p>
              <a:endParaRPr lang="en-US"/>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519"/>
                </a:lnSpc>
              </a:pPr>
              <a:endParaRPr/>
            </a:p>
          </p:txBody>
        </p:sp>
      </p:grpSp>
      <p:grpSp>
        <p:nvGrpSpPr>
          <p:cNvPr id="16" name="Group 16"/>
          <p:cNvGrpSpPr/>
          <p:nvPr/>
        </p:nvGrpSpPr>
        <p:grpSpPr>
          <a:xfrm>
            <a:off x="1933547" y="5044778"/>
            <a:ext cx="754307" cy="75430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p:spPr>
          <p:txBody>
            <a:bodyPr/>
            <a:lstStyle/>
            <a:p>
              <a:endParaRPr lang="en-US"/>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519"/>
                </a:lnSpc>
              </a:pPr>
              <a:endParaRPr/>
            </a:p>
          </p:txBody>
        </p:sp>
      </p:grpSp>
      <p:grpSp>
        <p:nvGrpSpPr>
          <p:cNvPr id="19" name="Group 19"/>
          <p:cNvGrpSpPr/>
          <p:nvPr/>
        </p:nvGrpSpPr>
        <p:grpSpPr>
          <a:xfrm>
            <a:off x="1933547" y="5838120"/>
            <a:ext cx="754307" cy="75430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519"/>
                </a:lnSpc>
              </a:pPr>
              <a:endParaRPr/>
            </a:p>
          </p:txBody>
        </p:sp>
      </p:grpSp>
      <p:grpSp>
        <p:nvGrpSpPr>
          <p:cNvPr id="22" name="Group 22"/>
          <p:cNvGrpSpPr/>
          <p:nvPr/>
        </p:nvGrpSpPr>
        <p:grpSpPr>
          <a:xfrm>
            <a:off x="1933547" y="6631463"/>
            <a:ext cx="754307" cy="754307"/>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p:spPr>
          <p:txBody>
            <a:bodyPr/>
            <a:lstStyle/>
            <a:p>
              <a:endParaRPr lang="en-US"/>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519"/>
                </a:lnSpc>
              </a:pPr>
              <a:endParaRPr/>
            </a:p>
          </p:txBody>
        </p:sp>
      </p:grpSp>
      <p:grpSp>
        <p:nvGrpSpPr>
          <p:cNvPr id="25" name="Group 25"/>
          <p:cNvGrpSpPr/>
          <p:nvPr/>
        </p:nvGrpSpPr>
        <p:grpSpPr>
          <a:xfrm>
            <a:off x="1933547" y="7412563"/>
            <a:ext cx="754307" cy="754307"/>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p:spPr>
          <p:txBody>
            <a:bodyPr/>
            <a:lstStyle/>
            <a:p>
              <a:endParaRPr lang="en-US"/>
            </a:p>
          </p:txBody>
        </p:sp>
        <p:sp>
          <p:nvSpPr>
            <p:cNvPr id="27" name="TextBox 27"/>
            <p:cNvSpPr txBox="1"/>
            <p:nvPr/>
          </p:nvSpPr>
          <p:spPr>
            <a:xfrm>
              <a:off x="76200" y="38100"/>
              <a:ext cx="660400" cy="698500"/>
            </a:xfrm>
            <a:prstGeom prst="rect">
              <a:avLst/>
            </a:prstGeom>
          </p:spPr>
          <p:txBody>
            <a:bodyPr lIns="50800" tIns="50800" rIns="50800" bIns="50800" rtlCol="0" anchor="ctr"/>
            <a:lstStyle/>
            <a:p>
              <a:pPr algn="ctr">
                <a:lnSpc>
                  <a:spcPts val="2519"/>
                </a:lnSpc>
              </a:pPr>
              <a:endParaRPr/>
            </a:p>
          </p:txBody>
        </p:sp>
      </p:grpSp>
      <p:grpSp>
        <p:nvGrpSpPr>
          <p:cNvPr id="28" name="Group 28"/>
          <p:cNvGrpSpPr/>
          <p:nvPr/>
        </p:nvGrpSpPr>
        <p:grpSpPr>
          <a:xfrm>
            <a:off x="1933547" y="8218148"/>
            <a:ext cx="754307" cy="754307"/>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4657F"/>
            </a:solidFill>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519"/>
                </a:lnSpc>
              </a:pPr>
              <a:endParaRPr/>
            </a:p>
          </p:txBody>
        </p:sp>
      </p:grpSp>
      <p:sp>
        <p:nvSpPr>
          <p:cNvPr id="31" name="TextBox 31"/>
          <p:cNvSpPr txBox="1"/>
          <p:nvPr/>
        </p:nvSpPr>
        <p:spPr>
          <a:xfrm>
            <a:off x="2792949" y="4010148"/>
            <a:ext cx="5967218" cy="4884421"/>
          </a:xfrm>
          <a:prstGeom prst="rect">
            <a:avLst/>
          </a:prstGeom>
        </p:spPr>
        <p:txBody>
          <a:bodyPr lIns="0" tIns="0" rIns="0" bIns="0" rtlCol="0" anchor="t">
            <a:spAutoFit/>
          </a:bodyPr>
          <a:lstStyle/>
          <a:p>
            <a:pPr algn="just">
              <a:lnSpc>
                <a:spcPts val="6539"/>
              </a:lnSpc>
            </a:pPr>
            <a:r>
              <a:rPr lang="en-US" sz="2999">
                <a:solidFill>
                  <a:srgbClr val="352E3A"/>
                </a:solidFill>
                <a:latin typeface="Gotham"/>
                <a:ea typeface="Gotham"/>
                <a:cs typeface="Gotham"/>
                <a:sym typeface="Gotham"/>
              </a:rPr>
              <a:t>Community Nonprofits</a:t>
            </a:r>
          </a:p>
          <a:p>
            <a:pPr algn="just">
              <a:lnSpc>
                <a:spcPts val="6539"/>
              </a:lnSpc>
            </a:pPr>
            <a:r>
              <a:rPr lang="en-US" sz="2999">
                <a:solidFill>
                  <a:srgbClr val="352E3A"/>
                </a:solidFill>
                <a:latin typeface="Gotham"/>
                <a:ea typeface="Gotham"/>
                <a:cs typeface="Gotham"/>
                <a:sym typeface="Gotham"/>
              </a:rPr>
              <a:t>Health Departments</a:t>
            </a:r>
          </a:p>
          <a:p>
            <a:pPr algn="just">
              <a:lnSpc>
                <a:spcPts val="6539"/>
              </a:lnSpc>
            </a:pPr>
            <a:r>
              <a:rPr lang="en-US" sz="2999">
                <a:solidFill>
                  <a:srgbClr val="352E3A"/>
                </a:solidFill>
                <a:latin typeface="Gotham"/>
                <a:ea typeface="Gotham"/>
                <a:cs typeface="Gotham"/>
                <a:sym typeface="Gotham"/>
              </a:rPr>
              <a:t>County or City Services</a:t>
            </a:r>
          </a:p>
          <a:p>
            <a:pPr algn="l">
              <a:lnSpc>
                <a:spcPts val="6539"/>
              </a:lnSpc>
            </a:pPr>
            <a:r>
              <a:rPr lang="en-US" sz="2999">
                <a:solidFill>
                  <a:srgbClr val="352E3A"/>
                </a:solidFill>
                <a:latin typeface="Gotham"/>
                <a:ea typeface="Gotham"/>
                <a:cs typeface="Gotham"/>
                <a:sym typeface="Gotham"/>
              </a:rPr>
              <a:t>Community Action Agencies</a:t>
            </a:r>
          </a:p>
          <a:p>
            <a:pPr algn="just">
              <a:lnSpc>
                <a:spcPts val="6539"/>
              </a:lnSpc>
            </a:pPr>
            <a:r>
              <a:rPr lang="en-US" sz="2999">
                <a:solidFill>
                  <a:srgbClr val="352E3A"/>
                </a:solidFill>
                <a:latin typeface="Gotham"/>
                <a:ea typeface="Gotham"/>
                <a:cs typeface="Gotham"/>
                <a:sym typeface="Gotham"/>
              </a:rPr>
              <a:t>Hospital Systems</a:t>
            </a:r>
          </a:p>
          <a:p>
            <a:pPr marL="0" lvl="0" indent="0" algn="just">
              <a:lnSpc>
                <a:spcPts val="6539"/>
              </a:lnSpc>
            </a:pPr>
            <a:r>
              <a:rPr lang="en-US" sz="2999">
                <a:solidFill>
                  <a:srgbClr val="352E3A"/>
                </a:solidFill>
                <a:latin typeface="Gotham"/>
                <a:ea typeface="Gotham"/>
                <a:cs typeface="Gotham"/>
                <a:sym typeface="Gotham"/>
              </a:rPr>
              <a:t>Universities</a:t>
            </a:r>
          </a:p>
        </p:txBody>
      </p:sp>
      <p:sp>
        <p:nvSpPr>
          <p:cNvPr id="32" name="TextBox 32"/>
          <p:cNvSpPr txBox="1"/>
          <p:nvPr/>
        </p:nvSpPr>
        <p:spPr>
          <a:xfrm>
            <a:off x="2121645" y="4342839"/>
            <a:ext cx="434132" cy="514350"/>
          </a:xfrm>
          <a:prstGeom prst="rect">
            <a:avLst/>
          </a:prstGeom>
        </p:spPr>
        <p:txBody>
          <a:bodyPr lIns="0" tIns="0" rIns="0" bIns="0" rtlCol="0" anchor="t">
            <a:spAutoFit/>
          </a:bodyPr>
          <a:lstStyle/>
          <a:p>
            <a:pPr algn="ctr">
              <a:lnSpc>
                <a:spcPts val="4200"/>
              </a:lnSpc>
            </a:pPr>
            <a:r>
              <a:rPr lang="en-US" sz="3000" b="1">
                <a:solidFill>
                  <a:srgbClr val="FFFFFF"/>
                </a:solidFill>
                <a:latin typeface="Canva Sans Bold"/>
                <a:ea typeface="Canva Sans Bold"/>
                <a:cs typeface="Canva Sans Bold"/>
                <a:sym typeface="Canva Sans Bold"/>
              </a:rPr>
              <a:t>18</a:t>
            </a:r>
          </a:p>
        </p:txBody>
      </p:sp>
      <p:sp>
        <p:nvSpPr>
          <p:cNvPr id="33" name="TextBox 33"/>
          <p:cNvSpPr txBox="1"/>
          <p:nvPr/>
        </p:nvSpPr>
        <p:spPr>
          <a:xfrm>
            <a:off x="2095719" y="5101273"/>
            <a:ext cx="429964" cy="514350"/>
          </a:xfrm>
          <a:prstGeom prst="rect">
            <a:avLst/>
          </a:prstGeom>
        </p:spPr>
        <p:txBody>
          <a:bodyPr lIns="0" tIns="0" rIns="0" bIns="0" rtlCol="0" anchor="t">
            <a:spAutoFit/>
          </a:bodyPr>
          <a:lstStyle/>
          <a:p>
            <a:pPr algn="ctr">
              <a:lnSpc>
                <a:spcPts val="4200"/>
              </a:lnSpc>
            </a:pPr>
            <a:r>
              <a:rPr lang="en-US" sz="3000" b="1">
                <a:solidFill>
                  <a:srgbClr val="FFFFFF"/>
                </a:solidFill>
                <a:latin typeface="Canva Sans Bold"/>
                <a:ea typeface="Canva Sans Bold"/>
                <a:cs typeface="Canva Sans Bold"/>
                <a:sym typeface="Canva Sans Bold"/>
              </a:rPr>
              <a:t>15</a:t>
            </a:r>
          </a:p>
        </p:txBody>
      </p:sp>
      <p:sp>
        <p:nvSpPr>
          <p:cNvPr id="34" name="TextBox 34"/>
          <p:cNvSpPr txBox="1"/>
          <p:nvPr/>
        </p:nvSpPr>
        <p:spPr>
          <a:xfrm>
            <a:off x="2037307" y="5938008"/>
            <a:ext cx="521582" cy="514350"/>
          </a:xfrm>
          <a:prstGeom prst="rect">
            <a:avLst/>
          </a:prstGeom>
        </p:spPr>
        <p:txBody>
          <a:bodyPr wrap="square" lIns="0" tIns="0" rIns="0" bIns="0" rtlCol="0" anchor="t">
            <a:spAutoFit/>
          </a:bodyPr>
          <a:lstStyle/>
          <a:p>
            <a:pPr algn="ctr">
              <a:lnSpc>
                <a:spcPts val="4200"/>
              </a:lnSpc>
            </a:pPr>
            <a:r>
              <a:rPr lang="en-US" sz="3000" b="1" dirty="0">
                <a:solidFill>
                  <a:srgbClr val="FFFFFF"/>
                </a:solidFill>
                <a:latin typeface="Canva Sans Bold"/>
                <a:ea typeface="Canva Sans Bold"/>
                <a:cs typeface="Canva Sans Bold"/>
                <a:sym typeface="Canva Sans Bold"/>
              </a:rPr>
              <a:t>10</a:t>
            </a:r>
          </a:p>
        </p:txBody>
      </p:sp>
      <p:sp>
        <p:nvSpPr>
          <p:cNvPr id="35" name="TextBox 35"/>
          <p:cNvSpPr txBox="1"/>
          <p:nvPr/>
        </p:nvSpPr>
        <p:spPr>
          <a:xfrm>
            <a:off x="2187693" y="6733762"/>
            <a:ext cx="246013" cy="514350"/>
          </a:xfrm>
          <a:prstGeom prst="rect">
            <a:avLst/>
          </a:prstGeom>
        </p:spPr>
        <p:txBody>
          <a:bodyPr lIns="0" tIns="0" rIns="0" bIns="0" rtlCol="0" anchor="t">
            <a:spAutoFit/>
          </a:bodyPr>
          <a:lstStyle/>
          <a:p>
            <a:pPr algn="ctr">
              <a:lnSpc>
                <a:spcPts val="4200"/>
              </a:lnSpc>
            </a:pPr>
            <a:r>
              <a:rPr lang="en-US" sz="3000" b="1" dirty="0">
                <a:solidFill>
                  <a:srgbClr val="FFFFFF"/>
                </a:solidFill>
                <a:latin typeface="Canva Sans Bold"/>
                <a:ea typeface="Canva Sans Bold"/>
                <a:cs typeface="Canva Sans Bold"/>
                <a:sym typeface="Canva Sans Bold"/>
              </a:rPr>
              <a:t>9</a:t>
            </a:r>
          </a:p>
        </p:txBody>
      </p:sp>
      <p:sp>
        <p:nvSpPr>
          <p:cNvPr id="36" name="TextBox 36"/>
          <p:cNvSpPr txBox="1"/>
          <p:nvPr/>
        </p:nvSpPr>
        <p:spPr>
          <a:xfrm>
            <a:off x="2204557" y="7481020"/>
            <a:ext cx="212288" cy="514350"/>
          </a:xfrm>
          <a:prstGeom prst="rect">
            <a:avLst/>
          </a:prstGeom>
        </p:spPr>
        <p:txBody>
          <a:bodyPr lIns="0" tIns="0" rIns="0" bIns="0" rtlCol="0" anchor="t">
            <a:spAutoFit/>
          </a:bodyPr>
          <a:lstStyle/>
          <a:p>
            <a:pPr algn="ctr">
              <a:lnSpc>
                <a:spcPts val="4200"/>
              </a:lnSpc>
            </a:pPr>
            <a:r>
              <a:rPr lang="en-US" sz="3000" b="1" dirty="0">
                <a:solidFill>
                  <a:srgbClr val="FFFFFF"/>
                </a:solidFill>
                <a:latin typeface="Canva Sans Bold"/>
                <a:ea typeface="Canva Sans Bold"/>
                <a:cs typeface="Canva Sans Bold"/>
                <a:sym typeface="Canva Sans Bold"/>
              </a:rPr>
              <a:t>2</a:t>
            </a:r>
          </a:p>
        </p:txBody>
      </p:sp>
      <p:sp>
        <p:nvSpPr>
          <p:cNvPr id="37" name="TextBox 37"/>
          <p:cNvSpPr txBox="1"/>
          <p:nvPr/>
        </p:nvSpPr>
        <p:spPr>
          <a:xfrm>
            <a:off x="2219201" y="8272246"/>
            <a:ext cx="212288" cy="514350"/>
          </a:xfrm>
          <a:prstGeom prst="rect">
            <a:avLst/>
          </a:prstGeom>
        </p:spPr>
        <p:txBody>
          <a:bodyPr lIns="0" tIns="0" rIns="0" bIns="0" rtlCol="0" anchor="t">
            <a:spAutoFit/>
          </a:bodyPr>
          <a:lstStyle/>
          <a:p>
            <a:pPr algn="ctr">
              <a:lnSpc>
                <a:spcPts val="4200"/>
              </a:lnSpc>
            </a:pPr>
            <a:r>
              <a:rPr lang="en-US" sz="3000" b="1">
                <a:solidFill>
                  <a:srgbClr val="FFFFFF"/>
                </a:solidFill>
                <a:latin typeface="Canva Sans Bold"/>
                <a:ea typeface="Canva Sans Bold"/>
                <a:cs typeface="Canva Sans Bold"/>
                <a:sym typeface="Canva Sans Bold"/>
              </a:rPr>
              <a:t>2</a:t>
            </a:r>
          </a:p>
        </p:txBody>
      </p:sp>
      <p:grpSp>
        <p:nvGrpSpPr>
          <p:cNvPr id="38" name="Group 38"/>
          <p:cNvGrpSpPr/>
          <p:nvPr/>
        </p:nvGrpSpPr>
        <p:grpSpPr>
          <a:xfrm>
            <a:off x="10600594" y="1812623"/>
            <a:ext cx="7256345" cy="7256345"/>
            <a:chOff x="0" y="0"/>
            <a:chExt cx="812800" cy="812800"/>
          </a:xfrm>
        </p:grpSpPr>
        <p:sp>
          <p:nvSpPr>
            <p:cNvPr id="39" name="Freeform 39"/>
            <p:cNvSpPr/>
            <p:nvPr/>
          </p:nvSpPr>
          <p:spPr>
            <a:xfrm flipH="1">
              <a:off x="0" y="0"/>
              <a:ext cx="812800" cy="812800"/>
            </a:xfrm>
            <a:custGeom>
              <a:avLst/>
              <a:gdLst/>
              <a:ahLst/>
              <a:cxnLst/>
              <a:rect l="l" t="t" r="r" b="b"/>
              <a:pathLst>
                <a:path w="812800" h="812800">
                  <a:moveTo>
                    <a:pt x="406400" y="0"/>
                  </a:moveTo>
                  <a:cubicBezTo>
                    <a:pt x="630849" y="0"/>
                    <a:pt x="812800" y="181951"/>
                    <a:pt x="812800" y="406400"/>
                  </a:cubicBezTo>
                  <a:cubicBezTo>
                    <a:pt x="812800" y="630849"/>
                    <a:pt x="630849" y="812800"/>
                    <a:pt x="406400" y="812800"/>
                  </a:cubicBezTo>
                  <a:cubicBezTo>
                    <a:pt x="181951" y="812800"/>
                    <a:pt x="0" y="630849"/>
                    <a:pt x="0" y="406400"/>
                  </a:cubicBezTo>
                  <a:cubicBezTo>
                    <a:pt x="0" y="181951"/>
                    <a:pt x="181951" y="0"/>
                    <a:pt x="406400" y="0"/>
                  </a:cubicBezTo>
                  <a:close/>
                </a:path>
              </a:pathLst>
            </a:custGeom>
            <a:blipFill>
              <a:blip r:embed="rId3"/>
              <a:stretch>
                <a:fillRect t="-30699" r="-8818" b="-32629"/>
              </a:stretch>
            </a:blipFill>
            <a:ln w="104775" cap="sq">
              <a:solidFill>
                <a:srgbClr val="AA0061"/>
              </a:solidFill>
              <a:prstDash val="solid"/>
              <a:miter/>
            </a:ln>
          </p:spPr>
          <p:txBody>
            <a:bodyPr/>
            <a:lstStyle/>
            <a:p>
              <a:endParaRPr lang="en-US"/>
            </a:p>
          </p:txBody>
        </p:sp>
      </p:grpSp>
      <p:grpSp>
        <p:nvGrpSpPr>
          <p:cNvPr id="40" name="Group 40"/>
          <p:cNvGrpSpPr/>
          <p:nvPr/>
        </p:nvGrpSpPr>
        <p:grpSpPr>
          <a:xfrm>
            <a:off x="10635047" y="1847076"/>
            <a:ext cx="7187439" cy="7187439"/>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BB6D6">
                <a:alpha val="19608"/>
              </a:srgbClr>
            </a:solidFill>
          </p:spPr>
          <p:txBody>
            <a:bodyPr/>
            <a:lstStyle/>
            <a:p>
              <a:endParaRPr lang="en-US"/>
            </a:p>
          </p:txBody>
        </p:sp>
        <p:sp>
          <p:nvSpPr>
            <p:cNvPr id="42" name="TextBox 42"/>
            <p:cNvSpPr txBox="1"/>
            <p:nvPr/>
          </p:nvSpPr>
          <p:spPr>
            <a:xfrm>
              <a:off x="76200" y="57150"/>
              <a:ext cx="660400" cy="679450"/>
            </a:xfrm>
            <a:prstGeom prst="rect">
              <a:avLst/>
            </a:prstGeom>
          </p:spPr>
          <p:txBody>
            <a:bodyPr lIns="50800" tIns="50800" rIns="50800" bIns="50800" rtlCol="0" anchor="ctr"/>
            <a:lstStyle/>
            <a:p>
              <a:pPr algn="ctr">
                <a:lnSpc>
                  <a:spcPts val="3250"/>
                </a:lnSpc>
              </a:pPr>
              <a:endParaRPr/>
            </a:p>
          </p:txBody>
        </p:sp>
      </p:grpSp>
      <p:sp>
        <p:nvSpPr>
          <p:cNvPr id="43" name="Freeform 43"/>
          <p:cNvSpPr/>
          <p:nvPr/>
        </p:nvSpPr>
        <p:spPr>
          <a:xfrm>
            <a:off x="7495009" y="5799085"/>
            <a:ext cx="6211169" cy="2857138"/>
          </a:xfrm>
          <a:custGeom>
            <a:avLst/>
            <a:gdLst/>
            <a:ahLst/>
            <a:cxnLst/>
            <a:rect l="l" t="t" r="r" b="b"/>
            <a:pathLst>
              <a:path w="6211169" h="2857138">
                <a:moveTo>
                  <a:pt x="0" y="0"/>
                </a:moveTo>
                <a:lnTo>
                  <a:pt x="6211169" y="0"/>
                </a:lnTo>
                <a:lnTo>
                  <a:pt x="6211169" y="2857138"/>
                </a:lnTo>
                <a:lnTo>
                  <a:pt x="0" y="28571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97349" y="521592"/>
            <a:ext cx="5888631" cy="9252228"/>
            <a:chOff x="0" y="0"/>
            <a:chExt cx="16008350" cy="25152350"/>
          </a:xfrm>
        </p:grpSpPr>
        <p:sp>
          <p:nvSpPr>
            <p:cNvPr id="3" name="Freeform 3"/>
            <p:cNvSpPr/>
            <p:nvPr/>
          </p:nvSpPr>
          <p:spPr>
            <a:xfrm>
              <a:off x="0" y="0"/>
              <a:ext cx="16008350" cy="25152348"/>
            </a:xfrm>
            <a:custGeom>
              <a:avLst/>
              <a:gdLst/>
              <a:ahLst/>
              <a:cxnLst/>
              <a:rect l="l" t="t" r="r" b="b"/>
              <a:pathLst>
                <a:path w="16008350" h="25152348">
                  <a:moveTo>
                    <a:pt x="9525" y="25133298"/>
                  </a:moveTo>
                  <a:lnTo>
                    <a:pt x="15998825" y="25133298"/>
                  </a:lnTo>
                  <a:lnTo>
                    <a:pt x="15998825" y="25142823"/>
                  </a:lnTo>
                  <a:lnTo>
                    <a:pt x="15989300" y="25142823"/>
                  </a:lnTo>
                  <a:lnTo>
                    <a:pt x="15989300" y="9525"/>
                  </a:lnTo>
                  <a:lnTo>
                    <a:pt x="15998825" y="9525"/>
                  </a:lnTo>
                  <a:lnTo>
                    <a:pt x="15998825" y="19050"/>
                  </a:lnTo>
                  <a:lnTo>
                    <a:pt x="9525" y="19050"/>
                  </a:lnTo>
                  <a:lnTo>
                    <a:pt x="9525" y="9525"/>
                  </a:lnTo>
                  <a:lnTo>
                    <a:pt x="19050" y="9525"/>
                  </a:lnTo>
                  <a:lnTo>
                    <a:pt x="19050" y="25142823"/>
                  </a:lnTo>
                  <a:lnTo>
                    <a:pt x="9525" y="25142823"/>
                  </a:lnTo>
                  <a:lnTo>
                    <a:pt x="9525" y="25133298"/>
                  </a:lnTo>
                  <a:moveTo>
                    <a:pt x="9525" y="25152348"/>
                  </a:moveTo>
                  <a:lnTo>
                    <a:pt x="0" y="25152348"/>
                  </a:lnTo>
                  <a:lnTo>
                    <a:pt x="0" y="25142823"/>
                  </a:lnTo>
                  <a:lnTo>
                    <a:pt x="0" y="9525"/>
                  </a:lnTo>
                  <a:lnTo>
                    <a:pt x="0" y="0"/>
                  </a:lnTo>
                  <a:lnTo>
                    <a:pt x="9525" y="0"/>
                  </a:lnTo>
                  <a:lnTo>
                    <a:pt x="15998825" y="0"/>
                  </a:lnTo>
                  <a:lnTo>
                    <a:pt x="16008350" y="0"/>
                  </a:lnTo>
                  <a:lnTo>
                    <a:pt x="16008350" y="9525"/>
                  </a:lnTo>
                  <a:lnTo>
                    <a:pt x="16008350" y="25142823"/>
                  </a:lnTo>
                  <a:lnTo>
                    <a:pt x="16008350" y="25152348"/>
                  </a:lnTo>
                  <a:lnTo>
                    <a:pt x="15998825" y="25152348"/>
                  </a:lnTo>
                  <a:lnTo>
                    <a:pt x="9525" y="25152348"/>
                  </a:lnTo>
                  <a:close/>
                </a:path>
              </a:pathLst>
            </a:custGeom>
            <a:solidFill>
              <a:srgbClr val="68B0E1"/>
            </a:solidFill>
          </p:spPr>
          <p:txBody>
            <a:bodyPr/>
            <a:lstStyle/>
            <a:p>
              <a:endParaRPr lang="en-US"/>
            </a:p>
          </p:txBody>
        </p:sp>
      </p:grpSp>
      <p:grpSp>
        <p:nvGrpSpPr>
          <p:cNvPr id="4" name="Group 4"/>
          <p:cNvGrpSpPr/>
          <p:nvPr/>
        </p:nvGrpSpPr>
        <p:grpSpPr>
          <a:xfrm>
            <a:off x="6620157" y="8452904"/>
            <a:ext cx="1098887" cy="1098887"/>
            <a:chOff x="0" y="0"/>
            <a:chExt cx="3983126" cy="3983126"/>
          </a:xfrm>
        </p:grpSpPr>
        <p:sp>
          <p:nvSpPr>
            <p:cNvPr id="5" name="Freeform 5"/>
            <p:cNvSpPr/>
            <p:nvPr/>
          </p:nvSpPr>
          <p:spPr>
            <a:xfrm>
              <a:off x="0" y="0"/>
              <a:ext cx="3983101" cy="3983101"/>
            </a:xfrm>
            <a:custGeom>
              <a:avLst/>
              <a:gdLst/>
              <a:ahLst/>
              <a:cxnLst/>
              <a:rect l="l" t="t" r="r" b="b"/>
              <a:pathLst>
                <a:path w="3983101" h="3983101">
                  <a:moveTo>
                    <a:pt x="0" y="0"/>
                  </a:moveTo>
                  <a:lnTo>
                    <a:pt x="3983101" y="0"/>
                  </a:lnTo>
                  <a:lnTo>
                    <a:pt x="3983101" y="3983101"/>
                  </a:lnTo>
                  <a:lnTo>
                    <a:pt x="0" y="3983101"/>
                  </a:lnTo>
                  <a:lnTo>
                    <a:pt x="0" y="0"/>
                  </a:lnTo>
                  <a:close/>
                </a:path>
              </a:pathLst>
            </a:custGeom>
            <a:blipFill>
              <a:blip r:embed="rId2"/>
              <a:stretch>
                <a:fillRect l="-79" r="-80"/>
              </a:stretch>
            </a:blipFill>
          </p:spPr>
          <p:txBody>
            <a:bodyPr/>
            <a:lstStyle/>
            <a:p>
              <a:endParaRPr lang="en-US"/>
            </a:p>
          </p:txBody>
        </p:sp>
      </p:grpSp>
      <p:grpSp>
        <p:nvGrpSpPr>
          <p:cNvPr id="6" name="Group 6"/>
          <p:cNvGrpSpPr/>
          <p:nvPr/>
        </p:nvGrpSpPr>
        <p:grpSpPr>
          <a:xfrm>
            <a:off x="8774004" y="3248674"/>
            <a:ext cx="3229053" cy="2632950"/>
            <a:chOff x="0" y="0"/>
            <a:chExt cx="11704320" cy="9543631"/>
          </a:xfrm>
        </p:grpSpPr>
        <p:sp>
          <p:nvSpPr>
            <p:cNvPr id="7" name="Freeform 7"/>
            <p:cNvSpPr/>
            <p:nvPr/>
          </p:nvSpPr>
          <p:spPr>
            <a:xfrm>
              <a:off x="0" y="0"/>
              <a:ext cx="11704320" cy="9543669"/>
            </a:xfrm>
            <a:custGeom>
              <a:avLst/>
              <a:gdLst/>
              <a:ahLst/>
              <a:cxnLst/>
              <a:rect l="l" t="t" r="r" b="b"/>
              <a:pathLst>
                <a:path w="11704320" h="9543669">
                  <a:moveTo>
                    <a:pt x="0" y="0"/>
                  </a:moveTo>
                  <a:lnTo>
                    <a:pt x="11704320" y="0"/>
                  </a:lnTo>
                  <a:lnTo>
                    <a:pt x="11704320" y="9543669"/>
                  </a:lnTo>
                  <a:lnTo>
                    <a:pt x="0" y="9543669"/>
                  </a:lnTo>
                  <a:lnTo>
                    <a:pt x="0" y="0"/>
                  </a:lnTo>
                  <a:close/>
                </a:path>
              </a:pathLst>
            </a:custGeom>
            <a:blipFill>
              <a:blip r:embed="rId3"/>
              <a:stretch>
                <a:fillRect l="-187" t="-194" r="-221"/>
              </a:stretch>
            </a:blipFill>
          </p:spPr>
          <p:txBody>
            <a:bodyPr/>
            <a:lstStyle/>
            <a:p>
              <a:endParaRPr lang="en-US"/>
            </a:p>
          </p:txBody>
        </p:sp>
      </p:grpSp>
      <p:grpSp>
        <p:nvGrpSpPr>
          <p:cNvPr id="8" name="Group 8"/>
          <p:cNvGrpSpPr/>
          <p:nvPr/>
        </p:nvGrpSpPr>
        <p:grpSpPr>
          <a:xfrm>
            <a:off x="6284943" y="706355"/>
            <a:ext cx="3994271" cy="2444214"/>
            <a:chOff x="0" y="0"/>
            <a:chExt cx="14478000" cy="8859520"/>
          </a:xfrm>
        </p:grpSpPr>
        <p:sp>
          <p:nvSpPr>
            <p:cNvPr id="9" name="Freeform 9"/>
            <p:cNvSpPr/>
            <p:nvPr/>
          </p:nvSpPr>
          <p:spPr>
            <a:xfrm>
              <a:off x="0" y="0"/>
              <a:ext cx="14478000" cy="8859520"/>
            </a:xfrm>
            <a:custGeom>
              <a:avLst/>
              <a:gdLst/>
              <a:ahLst/>
              <a:cxnLst/>
              <a:rect l="l" t="t" r="r" b="b"/>
              <a:pathLst>
                <a:path w="14478000" h="8859520">
                  <a:moveTo>
                    <a:pt x="0" y="0"/>
                  </a:moveTo>
                  <a:lnTo>
                    <a:pt x="14478000" y="0"/>
                  </a:lnTo>
                  <a:lnTo>
                    <a:pt x="14478000" y="8859520"/>
                  </a:lnTo>
                  <a:lnTo>
                    <a:pt x="0" y="8859520"/>
                  </a:lnTo>
                  <a:lnTo>
                    <a:pt x="0" y="0"/>
                  </a:lnTo>
                  <a:close/>
                </a:path>
              </a:pathLst>
            </a:custGeom>
            <a:blipFill>
              <a:blip r:embed="rId4"/>
              <a:stretch>
                <a:fillRect/>
              </a:stretch>
            </a:blipFill>
          </p:spPr>
          <p:txBody>
            <a:bodyPr/>
            <a:lstStyle/>
            <a:p>
              <a:endParaRPr lang="en-US"/>
            </a:p>
          </p:txBody>
        </p:sp>
      </p:grpSp>
      <p:grpSp>
        <p:nvGrpSpPr>
          <p:cNvPr id="10" name="Group 10"/>
          <p:cNvGrpSpPr/>
          <p:nvPr/>
        </p:nvGrpSpPr>
        <p:grpSpPr>
          <a:xfrm>
            <a:off x="10382925" y="5981596"/>
            <a:ext cx="1620132" cy="2253610"/>
            <a:chOff x="0" y="0"/>
            <a:chExt cx="5872480" cy="8168640"/>
          </a:xfrm>
        </p:grpSpPr>
        <p:sp>
          <p:nvSpPr>
            <p:cNvPr id="11" name="Freeform 11"/>
            <p:cNvSpPr/>
            <p:nvPr/>
          </p:nvSpPr>
          <p:spPr>
            <a:xfrm>
              <a:off x="0" y="0"/>
              <a:ext cx="5872480" cy="8168640"/>
            </a:xfrm>
            <a:custGeom>
              <a:avLst/>
              <a:gdLst/>
              <a:ahLst/>
              <a:cxnLst/>
              <a:rect l="l" t="t" r="r" b="b"/>
              <a:pathLst>
                <a:path w="5872480" h="8168640">
                  <a:moveTo>
                    <a:pt x="0" y="0"/>
                  </a:moveTo>
                  <a:lnTo>
                    <a:pt x="5872480" y="0"/>
                  </a:lnTo>
                  <a:lnTo>
                    <a:pt x="5872480" y="8168640"/>
                  </a:lnTo>
                  <a:lnTo>
                    <a:pt x="0" y="8168640"/>
                  </a:lnTo>
                  <a:lnTo>
                    <a:pt x="0" y="0"/>
                  </a:lnTo>
                  <a:close/>
                </a:path>
              </a:pathLst>
            </a:custGeom>
            <a:blipFill>
              <a:blip r:embed="rId5"/>
              <a:stretch>
                <a:fillRect l="-294" t="-208" r="-297" b="-211"/>
              </a:stretch>
            </a:blipFill>
          </p:spPr>
          <p:txBody>
            <a:bodyPr/>
            <a:lstStyle/>
            <a:p>
              <a:endParaRPr lang="en-US"/>
            </a:p>
          </p:txBody>
        </p:sp>
      </p:grpSp>
      <p:grpSp>
        <p:nvGrpSpPr>
          <p:cNvPr id="12" name="Group 12"/>
          <p:cNvGrpSpPr/>
          <p:nvPr/>
        </p:nvGrpSpPr>
        <p:grpSpPr>
          <a:xfrm>
            <a:off x="9283214" y="8753704"/>
            <a:ext cx="292051" cy="490903"/>
            <a:chOff x="0" y="0"/>
            <a:chExt cx="793940" cy="1334529"/>
          </a:xfrm>
        </p:grpSpPr>
        <p:sp>
          <p:nvSpPr>
            <p:cNvPr id="13" name="Freeform 13"/>
            <p:cNvSpPr/>
            <p:nvPr/>
          </p:nvSpPr>
          <p:spPr>
            <a:xfrm>
              <a:off x="184276" y="63500"/>
              <a:ext cx="292480" cy="292354"/>
            </a:xfrm>
            <a:custGeom>
              <a:avLst/>
              <a:gdLst/>
              <a:ahLst/>
              <a:cxnLst/>
              <a:rect l="l" t="t" r="r" b="b"/>
              <a:pathLst>
                <a:path w="292480" h="292354">
                  <a:moveTo>
                    <a:pt x="292480" y="146177"/>
                  </a:moveTo>
                  <a:cubicBezTo>
                    <a:pt x="292480" y="226949"/>
                    <a:pt x="226948" y="292354"/>
                    <a:pt x="146303" y="292354"/>
                  </a:cubicBezTo>
                  <a:cubicBezTo>
                    <a:pt x="65659" y="292354"/>
                    <a:pt x="0" y="226949"/>
                    <a:pt x="0" y="146177"/>
                  </a:cubicBezTo>
                  <a:cubicBezTo>
                    <a:pt x="0" y="65405"/>
                    <a:pt x="65532" y="0"/>
                    <a:pt x="146303" y="0"/>
                  </a:cubicBezTo>
                  <a:cubicBezTo>
                    <a:pt x="227075" y="0"/>
                    <a:pt x="292480" y="65405"/>
                    <a:pt x="292480" y="146177"/>
                  </a:cubicBezTo>
                </a:path>
              </a:pathLst>
            </a:custGeom>
            <a:solidFill>
              <a:srgbClr val="35A2DB"/>
            </a:solidFill>
          </p:spPr>
          <p:txBody>
            <a:bodyPr/>
            <a:lstStyle/>
            <a:p>
              <a:endParaRPr lang="en-US"/>
            </a:p>
          </p:txBody>
        </p:sp>
        <p:sp>
          <p:nvSpPr>
            <p:cNvPr id="14" name="Freeform 14"/>
            <p:cNvSpPr/>
            <p:nvPr/>
          </p:nvSpPr>
          <p:spPr>
            <a:xfrm>
              <a:off x="63500" y="364236"/>
              <a:ext cx="510791" cy="903352"/>
            </a:xfrm>
            <a:custGeom>
              <a:avLst/>
              <a:gdLst/>
              <a:ahLst/>
              <a:cxnLst/>
              <a:rect l="l" t="t" r="r" b="b"/>
              <a:pathLst>
                <a:path w="510791" h="903352">
                  <a:moveTo>
                    <a:pt x="272667" y="0"/>
                  </a:moveTo>
                  <a:cubicBezTo>
                    <a:pt x="1524" y="0"/>
                    <a:pt x="0" y="207645"/>
                    <a:pt x="0" y="211074"/>
                  </a:cubicBezTo>
                  <a:lnTo>
                    <a:pt x="0" y="903352"/>
                  </a:lnTo>
                  <a:lnTo>
                    <a:pt x="231646" y="903352"/>
                  </a:lnTo>
                  <a:lnTo>
                    <a:pt x="231646" y="243967"/>
                  </a:lnTo>
                  <a:cubicBezTo>
                    <a:pt x="231646" y="243967"/>
                    <a:pt x="240409" y="212471"/>
                    <a:pt x="275461" y="212471"/>
                  </a:cubicBezTo>
                  <a:cubicBezTo>
                    <a:pt x="306957" y="212471"/>
                    <a:pt x="316101" y="237744"/>
                    <a:pt x="317625" y="242952"/>
                  </a:cubicBezTo>
                  <a:cubicBezTo>
                    <a:pt x="338580" y="171450"/>
                    <a:pt x="404620" y="119126"/>
                    <a:pt x="482851" y="119126"/>
                  </a:cubicBezTo>
                  <a:cubicBezTo>
                    <a:pt x="492376" y="119126"/>
                    <a:pt x="501774" y="119888"/>
                    <a:pt x="510791" y="121412"/>
                  </a:cubicBezTo>
                  <a:cubicBezTo>
                    <a:pt x="481708" y="64135"/>
                    <a:pt x="417066" y="0"/>
                    <a:pt x="272667" y="0"/>
                  </a:cubicBezTo>
                  <a:close/>
                </a:path>
              </a:pathLst>
            </a:custGeom>
            <a:solidFill>
              <a:srgbClr val="35A2DB"/>
            </a:solidFill>
          </p:spPr>
          <p:txBody>
            <a:bodyPr/>
            <a:lstStyle/>
            <a:p>
              <a:endParaRPr lang="en-US"/>
            </a:p>
          </p:txBody>
        </p:sp>
        <p:sp>
          <p:nvSpPr>
            <p:cNvPr id="15" name="Freeform 15"/>
            <p:cNvSpPr/>
            <p:nvPr/>
          </p:nvSpPr>
          <p:spPr>
            <a:xfrm>
              <a:off x="350899" y="779781"/>
              <a:ext cx="379474" cy="491236"/>
            </a:xfrm>
            <a:custGeom>
              <a:avLst/>
              <a:gdLst/>
              <a:ahLst/>
              <a:cxnLst/>
              <a:rect l="l" t="t" r="r" b="b"/>
              <a:pathLst>
                <a:path w="379474" h="491236">
                  <a:moveTo>
                    <a:pt x="164464" y="491236"/>
                  </a:moveTo>
                  <a:lnTo>
                    <a:pt x="0" y="491236"/>
                  </a:lnTo>
                  <a:lnTo>
                    <a:pt x="0" y="149860"/>
                  </a:lnTo>
                  <a:cubicBezTo>
                    <a:pt x="0" y="149860"/>
                    <a:pt x="0" y="0"/>
                    <a:pt x="193674" y="0"/>
                  </a:cubicBezTo>
                  <a:cubicBezTo>
                    <a:pt x="378331" y="0"/>
                    <a:pt x="379474" y="148844"/>
                    <a:pt x="379474" y="148844"/>
                  </a:cubicBezTo>
                  <a:lnTo>
                    <a:pt x="379474" y="232537"/>
                  </a:lnTo>
                  <a:lnTo>
                    <a:pt x="225805" y="232537"/>
                  </a:lnTo>
                  <a:lnTo>
                    <a:pt x="225805" y="173228"/>
                  </a:lnTo>
                  <a:cubicBezTo>
                    <a:pt x="225805" y="173228"/>
                    <a:pt x="220598" y="150876"/>
                    <a:pt x="195579" y="150876"/>
                  </a:cubicBezTo>
                  <a:cubicBezTo>
                    <a:pt x="170560" y="150876"/>
                    <a:pt x="164464" y="173228"/>
                    <a:pt x="164464" y="173228"/>
                  </a:cubicBezTo>
                  <a:close/>
                </a:path>
              </a:pathLst>
            </a:custGeom>
            <a:solidFill>
              <a:srgbClr val="35A2DB"/>
            </a:solidFill>
          </p:spPr>
          <p:txBody>
            <a:bodyPr/>
            <a:lstStyle/>
            <a:p>
              <a:endParaRPr lang="en-US"/>
            </a:p>
          </p:txBody>
        </p:sp>
        <p:sp>
          <p:nvSpPr>
            <p:cNvPr id="16" name="Freeform 16"/>
            <p:cNvSpPr/>
            <p:nvPr/>
          </p:nvSpPr>
          <p:spPr>
            <a:xfrm>
              <a:off x="429639" y="538734"/>
              <a:ext cx="233552" cy="233680"/>
            </a:xfrm>
            <a:custGeom>
              <a:avLst/>
              <a:gdLst/>
              <a:ahLst/>
              <a:cxnLst/>
              <a:rect l="l" t="t" r="r" b="b"/>
              <a:pathLst>
                <a:path w="233552" h="233680">
                  <a:moveTo>
                    <a:pt x="233552" y="116841"/>
                  </a:moveTo>
                  <a:cubicBezTo>
                    <a:pt x="233552" y="181357"/>
                    <a:pt x="181228" y="233681"/>
                    <a:pt x="116712" y="233681"/>
                  </a:cubicBezTo>
                  <a:cubicBezTo>
                    <a:pt x="52197" y="233681"/>
                    <a:pt x="0" y="181357"/>
                    <a:pt x="0" y="116841"/>
                  </a:cubicBezTo>
                  <a:cubicBezTo>
                    <a:pt x="0" y="52324"/>
                    <a:pt x="52197" y="0"/>
                    <a:pt x="116712" y="0"/>
                  </a:cubicBezTo>
                  <a:cubicBezTo>
                    <a:pt x="181228" y="0"/>
                    <a:pt x="233552" y="52324"/>
                    <a:pt x="233552" y="116841"/>
                  </a:cubicBezTo>
                </a:path>
              </a:pathLst>
            </a:custGeom>
            <a:solidFill>
              <a:srgbClr val="35A2DB"/>
            </a:solidFill>
          </p:spPr>
          <p:txBody>
            <a:bodyPr/>
            <a:lstStyle/>
            <a:p>
              <a:endParaRPr lang="en-US"/>
            </a:p>
          </p:txBody>
        </p:sp>
      </p:grpSp>
      <p:grpSp>
        <p:nvGrpSpPr>
          <p:cNvPr id="17" name="Group 17"/>
          <p:cNvGrpSpPr/>
          <p:nvPr/>
        </p:nvGrpSpPr>
        <p:grpSpPr>
          <a:xfrm>
            <a:off x="9576373" y="8865593"/>
            <a:ext cx="1071540" cy="386782"/>
            <a:chOff x="0" y="0"/>
            <a:chExt cx="2913012" cy="1051471"/>
          </a:xfrm>
        </p:grpSpPr>
        <p:sp>
          <p:nvSpPr>
            <p:cNvPr id="18" name="Freeform 18"/>
            <p:cNvSpPr/>
            <p:nvPr/>
          </p:nvSpPr>
          <p:spPr>
            <a:xfrm>
              <a:off x="63500" y="63500"/>
              <a:ext cx="811785" cy="924433"/>
            </a:xfrm>
            <a:custGeom>
              <a:avLst/>
              <a:gdLst/>
              <a:ahLst/>
              <a:cxnLst/>
              <a:rect l="l" t="t" r="r" b="b"/>
              <a:pathLst>
                <a:path w="811785" h="924433">
                  <a:moveTo>
                    <a:pt x="507366" y="0"/>
                  </a:moveTo>
                  <a:cubicBezTo>
                    <a:pt x="572136" y="0"/>
                    <a:pt x="598933" y="2794"/>
                    <a:pt x="696215" y="15494"/>
                  </a:cubicBezTo>
                  <a:cubicBezTo>
                    <a:pt x="711709" y="18288"/>
                    <a:pt x="760985" y="24003"/>
                    <a:pt x="766700" y="24003"/>
                  </a:cubicBezTo>
                  <a:cubicBezTo>
                    <a:pt x="772415" y="24003"/>
                    <a:pt x="786385" y="17018"/>
                    <a:pt x="799085" y="17018"/>
                  </a:cubicBezTo>
                  <a:cubicBezTo>
                    <a:pt x="803276" y="17018"/>
                    <a:pt x="811786" y="19812"/>
                    <a:pt x="811786" y="24003"/>
                  </a:cubicBezTo>
                  <a:cubicBezTo>
                    <a:pt x="811786" y="32512"/>
                    <a:pt x="799085" y="81788"/>
                    <a:pt x="793497" y="125476"/>
                  </a:cubicBezTo>
                  <a:cubicBezTo>
                    <a:pt x="787909" y="167767"/>
                    <a:pt x="783592" y="224155"/>
                    <a:pt x="783592" y="235331"/>
                  </a:cubicBezTo>
                  <a:cubicBezTo>
                    <a:pt x="783592" y="249428"/>
                    <a:pt x="783592" y="255016"/>
                    <a:pt x="769495" y="255016"/>
                  </a:cubicBezTo>
                  <a:cubicBezTo>
                    <a:pt x="745491" y="255016"/>
                    <a:pt x="744094" y="250825"/>
                    <a:pt x="741300" y="215519"/>
                  </a:cubicBezTo>
                  <a:cubicBezTo>
                    <a:pt x="738506" y="197231"/>
                    <a:pt x="731394" y="122555"/>
                    <a:pt x="692024" y="92964"/>
                  </a:cubicBezTo>
                  <a:cubicBezTo>
                    <a:pt x="638430" y="53594"/>
                    <a:pt x="527051" y="45085"/>
                    <a:pt x="491872" y="45085"/>
                  </a:cubicBezTo>
                  <a:cubicBezTo>
                    <a:pt x="315723" y="45085"/>
                    <a:pt x="135382" y="163449"/>
                    <a:pt x="135382" y="453771"/>
                  </a:cubicBezTo>
                  <a:cubicBezTo>
                    <a:pt x="135382" y="714502"/>
                    <a:pt x="284735" y="879348"/>
                    <a:pt x="498984" y="879348"/>
                  </a:cubicBezTo>
                  <a:cubicBezTo>
                    <a:pt x="586360" y="879348"/>
                    <a:pt x="690627" y="852551"/>
                    <a:pt x="749809" y="780669"/>
                  </a:cubicBezTo>
                  <a:cubicBezTo>
                    <a:pt x="765303" y="762381"/>
                    <a:pt x="776606" y="738378"/>
                    <a:pt x="786512" y="738378"/>
                  </a:cubicBezTo>
                  <a:cubicBezTo>
                    <a:pt x="793497" y="738378"/>
                    <a:pt x="809118" y="739775"/>
                    <a:pt x="809118" y="749681"/>
                  </a:cubicBezTo>
                  <a:cubicBezTo>
                    <a:pt x="809118" y="756793"/>
                    <a:pt x="778130" y="835660"/>
                    <a:pt x="768224" y="868045"/>
                  </a:cubicBezTo>
                  <a:cubicBezTo>
                    <a:pt x="761239" y="892048"/>
                    <a:pt x="759715" y="897636"/>
                    <a:pt x="707645" y="908939"/>
                  </a:cubicBezTo>
                  <a:cubicBezTo>
                    <a:pt x="635763" y="923036"/>
                    <a:pt x="520193" y="924433"/>
                    <a:pt x="497714" y="924433"/>
                  </a:cubicBezTo>
                  <a:cubicBezTo>
                    <a:pt x="329947" y="924433"/>
                    <a:pt x="234188" y="883539"/>
                    <a:pt x="172212" y="839851"/>
                  </a:cubicBezTo>
                  <a:cubicBezTo>
                    <a:pt x="19685" y="731393"/>
                    <a:pt x="0" y="551053"/>
                    <a:pt x="0" y="466471"/>
                  </a:cubicBezTo>
                  <a:cubicBezTo>
                    <a:pt x="0" y="287528"/>
                    <a:pt x="94361" y="0"/>
                    <a:pt x="507366" y="0"/>
                  </a:cubicBezTo>
                </a:path>
              </a:pathLst>
            </a:custGeom>
            <a:solidFill>
              <a:srgbClr val="090F10"/>
            </a:solidFill>
          </p:spPr>
          <p:txBody>
            <a:bodyPr/>
            <a:lstStyle/>
            <a:p>
              <a:endParaRPr lang="en-US"/>
            </a:p>
          </p:txBody>
        </p:sp>
        <p:sp>
          <p:nvSpPr>
            <p:cNvPr id="19" name="Freeform 19"/>
            <p:cNvSpPr/>
            <p:nvPr/>
          </p:nvSpPr>
          <p:spPr>
            <a:xfrm>
              <a:off x="954153" y="69215"/>
              <a:ext cx="966726" cy="907542"/>
            </a:xfrm>
            <a:custGeom>
              <a:avLst/>
              <a:gdLst/>
              <a:ahLst/>
              <a:cxnLst/>
              <a:rect l="l" t="t" r="r" b="b"/>
              <a:pathLst>
                <a:path w="966726" h="907542">
                  <a:moveTo>
                    <a:pt x="696088" y="125349"/>
                  </a:moveTo>
                  <a:cubicBezTo>
                    <a:pt x="628397" y="71755"/>
                    <a:pt x="549530" y="44958"/>
                    <a:pt x="418465" y="44958"/>
                  </a:cubicBezTo>
                  <a:cubicBezTo>
                    <a:pt x="390271" y="44958"/>
                    <a:pt x="305689" y="46355"/>
                    <a:pt x="267716" y="67564"/>
                  </a:cubicBezTo>
                  <a:cubicBezTo>
                    <a:pt x="253619" y="74549"/>
                    <a:pt x="239522" y="87249"/>
                    <a:pt x="238125" y="163322"/>
                  </a:cubicBezTo>
                  <a:cubicBezTo>
                    <a:pt x="235331" y="246507"/>
                    <a:pt x="235331" y="378968"/>
                    <a:pt x="235331" y="514223"/>
                  </a:cubicBezTo>
                  <a:cubicBezTo>
                    <a:pt x="235331" y="727075"/>
                    <a:pt x="236728" y="741172"/>
                    <a:pt x="239522" y="772160"/>
                  </a:cubicBezTo>
                  <a:cubicBezTo>
                    <a:pt x="246507" y="834136"/>
                    <a:pt x="271907" y="862330"/>
                    <a:pt x="408686" y="862330"/>
                  </a:cubicBezTo>
                  <a:cubicBezTo>
                    <a:pt x="645415" y="862330"/>
                    <a:pt x="835661" y="715772"/>
                    <a:pt x="835661" y="450850"/>
                  </a:cubicBezTo>
                  <a:cubicBezTo>
                    <a:pt x="835661" y="398653"/>
                    <a:pt x="824358" y="228219"/>
                    <a:pt x="696088" y="125349"/>
                  </a:cubicBezTo>
                  <a:moveTo>
                    <a:pt x="666497" y="868045"/>
                  </a:moveTo>
                  <a:cubicBezTo>
                    <a:pt x="600330" y="892048"/>
                    <a:pt x="524130" y="907542"/>
                    <a:pt x="408559" y="907542"/>
                  </a:cubicBezTo>
                  <a:cubicBezTo>
                    <a:pt x="369062" y="907542"/>
                    <a:pt x="329565" y="906145"/>
                    <a:pt x="290195" y="904748"/>
                  </a:cubicBezTo>
                  <a:cubicBezTo>
                    <a:pt x="249301" y="903351"/>
                    <a:pt x="209804" y="901954"/>
                    <a:pt x="170434" y="901954"/>
                  </a:cubicBezTo>
                  <a:cubicBezTo>
                    <a:pt x="146431" y="901954"/>
                    <a:pt x="42164" y="904748"/>
                    <a:pt x="21082" y="904748"/>
                  </a:cubicBezTo>
                  <a:cubicBezTo>
                    <a:pt x="1397" y="904748"/>
                    <a:pt x="0" y="904748"/>
                    <a:pt x="0" y="885063"/>
                  </a:cubicBezTo>
                  <a:cubicBezTo>
                    <a:pt x="0" y="872363"/>
                    <a:pt x="2794" y="872363"/>
                    <a:pt x="28194" y="868172"/>
                  </a:cubicBezTo>
                  <a:cubicBezTo>
                    <a:pt x="100076" y="856869"/>
                    <a:pt x="108585" y="820293"/>
                    <a:pt x="114173" y="783590"/>
                  </a:cubicBezTo>
                  <a:cubicBezTo>
                    <a:pt x="121158" y="732917"/>
                    <a:pt x="121158" y="532765"/>
                    <a:pt x="121158" y="381889"/>
                  </a:cubicBezTo>
                  <a:cubicBezTo>
                    <a:pt x="121158" y="160655"/>
                    <a:pt x="121158" y="122555"/>
                    <a:pt x="108458" y="83185"/>
                  </a:cubicBezTo>
                  <a:cubicBezTo>
                    <a:pt x="99949" y="57785"/>
                    <a:pt x="80264" y="48006"/>
                    <a:pt x="28067" y="45085"/>
                  </a:cubicBezTo>
                  <a:cubicBezTo>
                    <a:pt x="5461" y="43688"/>
                    <a:pt x="5461" y="38100"/>
                    <a:pt x="5461" y="24003"/>
                  </a:cubicBezTo>
                  <a:cubicBezTo>
                    <a:pt x="5461" y="15494"/>
                    <a:pt x="5461" y="9906"/>
                    <a:pt x="20955" y="9906"/>
                  </a:cubicBezTo>
                  <a:cubicBezTo>
                    <a:pt x="281686" y="9906"/>
                    <a:pt x="415544" y="0"/>
                    <a:pt x="453644" y="0"/>
                  </a:cubicBezTo>
                  <a:cubicBezTo>
                    <a:pt x="539624" y="0"/>
                    <a:pt x="642494" y="12700"/>
                    <a:pt x="739776" y="57785"/>
                  </a:cubicBezTo>
                  <a:cubicBezTo>
                    <a:pt x="907543" y="133858"/>
                    <a:pt x="966725" y="319913"/>
                    <a:pt x="966725" y="438277"/>
                  </a:cubicBezTo>
                  <a:cubicBezTo>
                    <a:pt x="966725" y="515747"/>
                    <a:pt x="941325" y="765175"/>
                    <a:pt x="666497" y="868045"/>
                  </a:cubicBezTo>
                </a:path>
              </a:pathLst>
            </a:custGeom>
            <a:solidFill>
              <a:srgbClr val="090F10"/>
            </a:solidFill>
          </p:spPr>
          <p:txBody>
            <a:bodyPr/>
            <a:lstStyle/>
            <a:p>
              <a:endParaRPr lang="en-US"/>
            </a:p>
          </p:txBody>
        </p:sp>
        <p:sp>
          <p:nvSpPr>
            <p:cNvPr id="20" name="Freeform 20"/>
            <p:cNvSpPr/>
            <p:nvPr/>
          </p:nvSpPr>
          <p:spPr>
            <a:xfrm>
              <a:off x="1941706" y="70485"/>
              <a:ext cx="907671" cy="910336"/>
            </a:xfrm>
            <a:custGeom>
              <a:avLst/>
              <a:gdLst/>
              <a:ahLst/>
              <a:cxnLst/>
              <a:rect l="l" t="t" r="r" b="b"/>
              <a:pathLst>
                <a:path w="907671" h="910336">
                  <a:moveTo>
                    <a:pt x="327153" y="473583"/>
                  </a:moveTo>
                  <a:cubicBezTo>
                    <a:pt x="476505" y="473583"/>
                    <a:pt x="558293" y="407416"/>
                    <a:pt x="558293" y="265049"/>
                  </a:cubicBezTo>
                  <a:cubicBezTo>
                    <a:pt x="558293" y="153670"/>
                    <a:pt x="509017" y="42418"/>
                    <a:pt x="348362" y="42418"/>
                  </a:cubicBezTo>
                  <a:cubicBezTo>
                    <a:pt x="244095" y="42418"/>
                    <a:pt x="242698" y="53721"/>
                    <a:pt x="239904" y="122809"/>
                  </a:cubicBezTo>
                  <a:cubicBezTo>
                    <a:pt x="238507" y="170688"/>
                    <a:pt x="237110" y="408940"/>
                    <a:pt x="235713" y="462407"/>
                  </a:cubicBezTo>
                  <a:cubicBezTo>
                    <a:pt x="261113" y="468122"/>
                    <a:pt x="284989" y="473710"/>
                    <a:pt x="327280" y="473710"/>
                  </a:cubicBezTo>
                  <a:moveTo>
                    <a:pt x="115824" y="97282"/>
                  </a:moveTo>
                  <a:cubicBezTo>
                    <a:pt x="110236" y="63500"/>
                    <a:pt x="96139" y="42291"/>
                    <a:pt x="25654" y="39497"/>
                  </a:cubicBezTo>
                  <a:cubicBezTo>
                    <a:pt x="12954" y="38100"/>
                    <a:pt x="10160" y="36703"/>
                    <a:pt x="10160" y="26797"/>
                  </a:cubicBezTo>
                  <a:cubicBezTo>
                    <a:pt x="10160" y="12700"/>
                    <a:pt x="10160" y="8509"/>
                    <a:pt x="25654" y="8509"/>
                  </a:cubicBezTo>
                  <a:cubicBezTo>
                    <a:pt x="299086" y="8509"/>
                    <a:pt x="359665" y="0"/>
                    <a:pt x="392050" y="0"/>
                  </a:cubicBezTo>
                  <a:cubicBezTo>
                    <a:pt x="582296" y="0"/>
                    <a:pt x="689357" y="90170"/>
                    <a:pt x="689357" y="241046"/>
                  </a:cubicBezTo>
                  <a:cubicBezTo>
                    <a:pt x="689357" y="336931"/>
                    <a:pt x="642875" y="428498"/>
                    <a:pt x="514605" y="479171"/>
                  </a:cubicBezTo>
                  <a:cubicBezTo>
                    <a:pt x="534290" y="518668"/>
                    <a:pt x="659766" y="782193"/>
                    <a:pt x="796419" y="846963"/>
                  </a:cubicBezTo>
                  <a:cubicBezTo>
                    <a:pt x="831598" y="863854"/>
                    <a:pt x="858395" y="869569"/>
                    <a:pt x="900686" y="870966"/>
                  </a:cubicBezTo>
                  <a:cubicBezTo>
                    <a:pt x="907671" y="870966"/>
                    <a:pt x="907671" y="876554"/>
                    <a:pt x="907671" y="889254"/>
                  </a:cubicBezTo>
                  <a:cubicBezTo>
                    <a:pt x="907671" y="899160"/>
                    <a:pt x="899162" y="910336"/>
                    <a:pt x="835789" y="910336"/>
                  </a:cubicBezTo>
                  <a:cubicBezTo>
                    <a:pt x="618745" y="910336"/>
                    <a:pt x="511684" y="745490"/>
                    <a:pt x="391796" y="511556"/>
                  </a:cubicBezTo>
                  <a:cubicBezTo>
                    <a:pt x="370714" y="514350"/>
                    <a:pt x="307214" y="518668"/>
                    <a:pt x="235332" y="514350"/>
                  </a:cubicBezTo>
                  <a:cubicBezTo>
                    <a:pt x="235332" y="560832"/>
                    <a:pt x="233935" y="767969"/>
                    <a:pt x="242317" y="810260"/>
                  </a:cubicBezTo>
                  <a:cubicBezTo>
                    <a:pt x="247905" y="844042"/>
                    <a:pt x="259208" y="861060"/>
                    <a:pt x="343790" y="869442"/>
                  </a:cubicBezTo>
                  <a:cubicBezTo>
                    <a:pt x="369190" y="872236"/>
                    <a:pt x="371984" y="872236"/>
                    <a:pt x="371984" y="886333"/>
                  </a:cubicBezTo>
                  <a:cubicBezTo>
                    <a:pt x="371984" y="896239"/>
                    <a:pt x="370587" y="904621"/>
                    <a:pt x="359284" y="904621"/>
                  </a:cubicBezTo>
                  <a:cubicBezTo>
                    <a:pt x="307214" y="904621"/>
                    <a:pt x="221235" y="901827"/>
                    <a:pt x="176150" y="901827"/>
                  </a:cubicBezTo>
                  <a:cubicBezTo>
                    <a:pt x="131064" y="901827"/>
                    <a:pt x="36703" y="904621"/>
                    <a:pt x="16891" y="904621"/>
                  </a:cubicBezTo>
                  <a:cubicBezTo>
                    <a:pt x="4191" y="904621"/>
                    <a:pt x="0" y="904621"/>
                    <a:pt x="0" y="887730"/>
                  </a:cubicBezTo>
                  <a:cubicBezTo>
                    <a:pt x="0" y="872236"/>
                    <a:pt x="2794" y="872236"/>
                    <a:pt x="28194" y="868045"/>
                  </a:cubicBezTo>
                  <a:cubicBezTo>
                    <a:pt x="112777" y="855345"/>
                    <a:pt x="115570" y="818769"/>
                    <a:pt x="119761" y="745490"/>
                  </a:cubicBezTo>
                  <a:cubicBezTo>
                    <a:pt x="123952" y="682117"/>
                    <a:pt x="123952" y="532638"/>
                    <a:pt x="123952" y="457962"/>
                  </a:cubicBezTo>
                  <a:cubicBezTo>
                    <a:pt x="123952" y="363601"/>
                    <a:pt x="123952" y="159258"/>
                    <a:pt x="115443" y="97155"/>
                  </a:cubicBezTo>
                </a:path>
              </a:pathLst>
            </a:custGeom>
            <a:solidFill>
              <a:srgbClr val="090F10"/>
            </a:solidFill>
          </p:spPr>
          <p:txBody>
            <a:bodyPr/>
            <a:lstStyle/>
            <a:p>
              <a:endParaRPr lang="en-US"/>
            </a:p>
          </p:txBody>
        </p:sp>
      </p:grpSp>
      <p:grpSp>
        <p:nvGrpSpPr>
          <p:cNvPr id="21" name="Group 21"/>
          <p:cNvGrpSpPr/>
          <p:nvPr/>
        </p:nvGrpSpPr>
        <p:grpSpPr>
          <a:xfrm>
            <a:off x="10672583" y="8892418"/>
            <a:ext cx="17053" cy="331934"/>
            <a:chOff x="0" y="0"/>
            <a:chExt cx="46355" cy="902373"/>
          </a:xfrm>
        </p:grpSpPr>
        <p:sp>
          <p:nvSpPr>
            <p:cNvPr id="22" name="Freeform 22"/>
            <p:cNvSpPr/>
            <p:nvPr/>
          </p:nvSpPr>
          <p:spPr>
            <a:xfrm>
              <a:off x="0" y="0"/>
              <a:ext cx="46355" cy="902335"/>
            </a:xfrm>
            <a:custGeom>
              <a:avLst/>
              <a:gdLst/>
              <a:ahLst/>
              <a:cxnLst/>
              <a:rect l="l" t="t" r="r" b="b"/>
              <a:pathLst>
                <a:path w="46355" h="902335">
                  <a:moveTo>
                    <a:pt x="46355" y="0"/>
                  </a:moveTo>
                  <a:lnTo>
                    <a:pt x="46355" y="902335"/>
                  </a:lnTo>
                  <a:lnTo>
                    <a:pt x="0" y="902335"/>
                  </a:lnTo>
                  <a:lnTo>
                    <a:pt x="0" y="0"/>
                  </a:lnTo>
                  <a:close/>
                </a:path>
              </a:pathLst>
            </a:custGeom>
            <a:solidFill>
              <a:srgbClr val="35A2DB"/>
            </a:solidFill>
          </p:spPr>
          <p:txBody>
            <a:bodyPr/>
            <a:lstStyle/>
            <a:p>
              <a:endParaRPr lang="en-US"/>
            </a:p>
          </p:txBody>
        </p:sp>
      </p:grpSp>
      <p:sp>
        <p:nvSpPr>
          <p:cNvPr id="23" name="Freeform 23"/>
          <p:cNvSpPr/>
          <p:nvPr/>
        </p:nvSpPr>
        <p:spPr>
          <a:xfrm>
            <a:off x="10714463" y="8869346"/>
            <a:ext cx="876343" cy="380160"/>
          </a:xfrm>
          <a:custGeom>
            <a:avLst/>
            <a:gdLst/>
            <a:ahLst/>
            <a:cxnLst/>
            <a:rect l="l" t="t" r="r" b="b"/>
            <a:pathLst>
              <a:path w="876343" h="380160">
                <a:moveTo>
                  <a:pt x="0" y="0"/>
                </a:moveTo>
                <a:lnTo>
                  <a:pt x="876343" y="0"/>
                </a:lnTo>
                <a:lnTo>
                  <a:pt x="876343" y="380160"/>
                </a:lnTo>
                <a:lnTo>
                  <a:pt x="0" y="38016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4" name="Freeform 24"/>
          <p:cNvSpPr/>
          <p:nvPr/>
        </p:nvSpPr>
        <p:spPr>
          <a:xfrm>
            <a:off x="9283344" y="9269277"/>
            <a:ext cx="2312595" cy="116093"/>
          </a:xfrm>
          <a:custGeom>
            <a:avLst/>
            <a:gdLst/>
            <a:ahLst/>
            <a:cxnLst/>
            <a:rect l="l" t="t" r="r" b="b"/>
            <a:pathLst>
              <a:path w="2312595" h="116093">
                <a:moveTo>
                  <a:pt x="0" y="0"/>
                </a:moveTo>
                <a:lnTo>
                  <a:pt x="2312595" y="0"/>
                </a:lnTo>
                <a:lnTo>
                  <a:pt x="2312595" y="116093"/>
                </a:lnTo>
                <a:lnTo>
                  <a:pt x="0" y="11609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25" name="Group 25"/>
          <p:cNvGrpSpPr/>
          <p:nvPr/>
        </p:nvGrpSpPr>
        <p:grpSpPr>
          <a:xfrm>
            <a:off x="6284943" y="3248674"/>
            <a:ext cx="2397502" cy="1632466"/>
            <a:chOff x="0" y="0"/>
            <a:chExt cx="8690204" cy="5917184"/>
          </a:xfrm>
        </p:grpSpPr>
        <p:sp>
          <p:nvSpPr>
            <p:cNvPr id="26" name="Freeform 26"/>
            <p:cNvSpPr/>
            <p:nvPr/>
          </p:nvSpPr>
          <p:spPr>
            <a:xfrm>
              <a:off x="0" y="0"/>
              <a:ext cx="8690229" cy="5917184"/>
            </a:xfrm>
            <a:custGeom>
              <a:avLst/>
              <a:gdLst/>
              <a:ahLst/>
              <a:cxnLst/>
              <a:rect l="l" t="t" r="r" b="b"/>
              <a:pathLst>
                <a:path w="8690229" h="5917184">
                  <a:moveTo>
                    <a:pt x="0" y="0"/>
                  </a:moveTo>
                  <a:lnTo>
                    <a:pt x="8690229" y="0"/>
                  </a:lnTo>
                  <a:lnTo>
                    <a:pt x="8690229" y="5917184"/>
                  </a:lnTo>
                  <a:lnTo>
                    <a:pt x="0" y="5917184"/>
                  </a:lnTo>
                  <a:lnTo>
                    <a:pt x="0" y="0"/>
                  </a:lnTo>
                  <a:close/>
                </a:path>
              </a:pathLst>
            </a:custGeom>
            <a:blipFill>
              <a:blip r:embed="rId8"/>
              <a:stretch>
                <a:fillRect l="-205" r="-199"/>
              </a:stretch>
            </a:blipFill>
          </p:spPr>
          <p:txBody>
            <a:bodyPr/>
            <a:lstStyle/>
            <a:p>
              <a:endParaRPr lang="en-US"/>
            </a:p>
          </p:txBody>
        </p:sp>
      </p:grpSp>
      <p:grpSp>
        <p:nvGrpSpPr>
          <p:cNvPr id="27" name="Group 27"/>
          <p:cNvGrpSpPr/>
          <p:nvPr/>
        </p:nvGrpSpPr>
        <p:grpSpPr>
          <a:xfrm>
            <a:off x="6284943" y="4989335"/>
            <a:ext cx="2397502" cy="3245871"/>
            <a:chOff x="0" y="0"/>
            <a:chExt cx="8690204" cy="11765280"/>
          </a:xfrm>
        </p:grpSpPr>
        <p:sp>
          <p:nvSpPr>
            <p:cNvPr id="28" name="Freeform 28"/>
            <p:cNvSpPr/>
            <p:nvPr/>
          </p:nvSpPr>
          <p:spPr>
            <a:xfrm>
              <a:off x="0" y="0"/>
              <a:ext cx="8690229" cy="11765280"/>
            </a:xfrm>
            <a:custGeom>
              <a:avLst/>
              <a:gdLst/>
              <a:ahLst/>
              <a:cxnLst/>
              <a:rect l="l" t="t" r="r" b="b"/>
              <a:pathLst>
                <a:path w="8690229" h="11765280">
                  <a:moveTo>
                    <a:pt x="0" y="0"/>
                  </a:moveTo>
                  <a:lnTo>
                    <a:pt x="8690229" y="0"/>
                  </a:lnTo>
                  <a:lnTo>
                    <a:pt x="8690229" y="11765280"/>
                  </a:lnTo>
                  <a:lnTo>
                    <a:pt x="0" y="11765280"/>
                  </a:lnTo>
                  <a:lnTo>
                    <a:pt x="0" y="0"/>
                  </a:lnTo>
                  <a:close/>
                </a:path>
              </a:pathLst>
            </a:custGeom>
            <a:blipFill>
              <a:blip r:embed="rId9"/>
              <a:stretch>
                <a:fillRect l="-226" t="-155" r="-194" b="-155"/>
              </a:stretch>
            </a:blipFill>
          </p:spPr>
          <p:txBody>
            <a:bodyPr/>
            <a:lstStyle/>
            <a:p>
              <a:endParaRPr lang="en-US"/>
            </a:p>
          </p:txBody>
        </p:sp>
      </p:grpSp>
      <p:grpSp>
        <p:nvGrpSpPr>
          <p:cNvPr id="29" name="Group 29"/>
          <p:cNvGrpSpPr/>
          <p:nvPr/>
        </p:nvGrpSpPr>
        <p:grpSpPr>
          <a:xfrm>
            <a:off x="8774004" y="5981596"/>
            <a:ext cx="1505210" cy="2253610"/>
            <a:chOff x="0" y="0"/>
            <a:chExt cx="5455920" cy="8168640"/>
          </a:xfrm>
        </p:grpSpPr>
        <p:sp>
          <p:nvSpPr>
            <p:cNvPr id="30" name="Freeform 30"/>
            <p:cNvSpPr/>
            <p:nvPr/>
          </p:nvSpPr>
          <p:spPr>
            <a:xfrm>
              <a:off x="0" y="0"/>
              <a:ext cx="5455920" cy="8168640"/>
            </a:xfrm>
            <a:custGeom>
              <a:avLst/>
              <a:gdLst/>
              <a:ahLst/>
              <a:cxnLst/>
              <a:rect l="l" t="t" r="r" b="b"/>
              <a:pathLst>
                <a:path w="5455920" h="8168640">
                  <a:moveTo>
                    <a:pt x="0" y="0"/>
                  </a:moveTo>
                  <a:lnTo>
                    <a:pt x="5455920" y="0"/>
                  </a:lnTo>
                  <a:lnTo>
                    <a:pt x="5455920" y="8168640"/>
                  </a:lnTo>
                  <a:lnTo>
                    <a:pt x="0" y="8168640"/>
                  </a:lnTo>
                  <a:lnTo>
                    <a:pt x="0" y="0"/>
                  </a:lnTo>
                  <a:close/>
                </a:path>
              </a:pathLst>
            </a:custGeom>
            <a:blipFill>
              <a:blip r:embed="rId10"/>
              <a:stretch>
                <a:fillRect t="-222" r="-335" b="-225"/>
              </a:stretch>
            </a:blipFill>
          </p:spPr>
          <p:txBody>
            <a:bodyPr/>
            <a:lstStyle/>
            <a:p>
              <a:endParaRPr lang="en-US"/>
            </a:p>
          </p:txBody>
        </p:sp>
      </p:grpSp>
      <p:grpSp>
        <p:nvGrpSpPr>
          <p:cNvPr id="31" name="Group 31"/>
          <p:cNvGrpSpPr/>
          <p:nvPr/>
        </p:nvGrpSpPr>
        <p:grpSpPr>
          <a:xfrm>
            <a:off x="6176327" y="492392"/>
            <a:ext cx="5935347" cy="97169"/>
            <a:chOff x="0" y="0"/>
            <a:chExt cx="16135350" cy="264160"/>
          </a:xfrm>
        </p:grpSpPr>
        <p:sp>
          <p:nvSpPr>
            <p:cNvPr id="32" name="Freeform 32"/>
            <p:cNvSpPr/>
            <p:nvPr/>
          </p:nvSpPr>
          <p:spPr>
            <a:xfrm>
              <a:off x="69850" y="69850"/>
              <a:ext cx="15995650" cy="124460"/>
            </a:xfrm>
            <a:custGeom>
              <a:avLst/>
              <a:gdLst/>
              <a:ahLst/>
              <a:cxnLst/>
              <a:rect l="l" t="t" r="r" b="b"/>
              <a:pathLst>
                <a:path w="15995650" h="124460">
                  <a:moveTo>
                    <a:pt x="0" y="124460"/>
                  </a:moveTo>
                  <a:lnTo>
                    <a:pt x="15995650" y="124460"/>
                  </a:lnTo>
                  <a:lnTo>
                    <a:pt x="15995650" y="0"/>
                  </a:lnTo>
                  <a:lnTo>
                    <a:pt x="0" y="0"/>
                  </a:lnTo>
                  <a:close/>
                </a:path>
              </a:pathLst>
            </a:custGeom>
            <a:solidFill>
              <a:srgbClr val="68B0E1"/>
            </a:solidFill>
          </p:spPr>
          <p:txBody>
            <a:bodyPr/>
            <a:lstStyle/>
            <a:p>
              <a:endParaRPr lang="en-US"/>
            </a:p>
          </p:txBody>
        </p:sp>
        <p:sp>
          <p:nvSpPr>
            <p:cNvPr id="33" name="Freeform 33"/>
            <p:cNvSpPr/>
            <p:nvPr/>
          </p:nvSpPr>
          <p:spPr>
            <a:xfrm>
              <a:off x="63500" y="63500"/>
              <a:ext cx="16008350" cy="137160"/>
            </a:xfrm>
            <a:custGeom>
              <a:avLst/>
              <a:gdLst/>
              <a:ahLst/>
              <a:cxnLst/>
              <a:rect l="l" t="t" r="r" b="b"/>
              <a:pathLst>
                <a:path w="16008350" h="137160">
                  <a:moveTo>
                    <a:pt x="6350" y="124460"/>
                  </a:moveTo>
                  <a:lnTo>
                    <a:pt x="16002000" y="124460"/>
                  </a:lnTo>
                  <a:lnTo>
                    <a:pt x="16002000" y="130810"/>
                  </a:lnTo>
                  <a:lnTo>
                    <a:pt x="15995650" y="130810"/>
                  </a:lnTo>
                  <a:lnTo>
                    <a:pt x="15995650" y="6350"/>
                  </a:lnTo>
                  <a:lnTo>
                    <a:pt x="16002000" y="6350"/>
                  </a:lnTo>
                  <a:lnTo>
                    <a:pt x="16002000" y="12700"/>
                  </a:lnTo>
                  <a:lnTo>
                    <a:pt x="6350" y="12700"/>
                  </a:lnTo>
                  <a:lnTo>
                    <a:pt x="6350" y="6350"/>
                  </a:lnTo>
                  <a:lnTo>
                    <a:pt x="12700" y="6350"/>
                  </a:lnTo>
                  <a:lnTo>
                    <a:pt x="12700" y="130810"/>
                  </a:lnTo>
                  <a:lnTo>
                    <a:pt x="6350" y="130810"/>
                  </a:lnTo>
                  <a:lnTo>
                    <a:pt x="6350" y="124460"/>
                  </a:lnTo>
                  <a:moveTo>
                    <a:pt x="6350" y="137160"/>
                  </a:moveTo>
                  <a:lnTo>
                    <a:pt x="0" y="137160"/>
                  </a:lnTo>
                  <a:lnTo>
                    <a:pt x="0" y="130810"/>
                  </a:lnTo>
                  <a:lnTo>
                    <a:pt x="0" y="6350"/>
                  </a:lnTo>
                  <a:lnTo>
                    <a:pt x="0" y="0"/>
                  </a:lnTo>
                  <a:lnTo>
                    <a:pt x="6350" y="0"/>
                  </a:lnTo>
                  <a:lnTo>
                    <a:pt x="16002000" y="0"/>
                  </a:lnTo>
                  <a:lnTo>
                    <a:pt x="16008350" y="0"/>
                  </a:lnTo>
                  <a:lnTo>
                    <a:pt x="16008350" y="6350"/>
                  </a:lnTo>
                  <a:lnTo>
                    <a:pt x="16008350" y="130810"/>
                  </a:lnTo>
                  <a:lnTo>
                    <a:pt x="16008350" y="137160"/>
                  </a:lnTo>
                  <a:lnTo>
                    <a:pt x="16002000" y="137160"/>
                  </a:lnTo>
                  <a:lnTo>
                    <a:pt x="6350" y="137160"/>
                  </a:lnTo>
                  <a:close/>
                </a:path>
              </a:pathLst>
            </a:custGeom>
            <a:solidFill>
              <a:srgbClr val="68B0E1"/>
            </a:solidFill>
          </p:spPr>
          <p:txBody>
            <a:bodyPr/>
            <a:lstStyle/>
            <a:p>
              <a:endParaRPr lang="en-US"/>
            </a:p>
          </p:txBody>
        </p:sp>
      </p:grpSp>
      <p:grpSp>
        <p:nvGrpSpPr>
          <p:cNvPr id="34" name="Group 34"/>
          <p:cNvGrpSpPr/>
          <p:nvPr/>
        </p:nvGrpSpPr>
        <p:grpSpPr>
          <a:xfrm>
            <a:off x="6177493" y="9693700"/>
            <a:ext cx="5935347" cy="97169"/>
            <a:chOff x="0" y="0"/>
            <a:chExt cx="16135350" cy="264160"/>
          </a:xfrm>
        </p:grpSpPr>
        <p:sp>
          <p:nvSpPr>
            <p:cNvPr id="35" name="Freeform 35"/>
            <p:cNvSpPr/>
            <p:nvPr/>
          </p:nvSpPr>
          <p:spPr>
            <a:xfrm>
              <a:off x="69850" y="69850"/>
              <a:ext cx="15995650" cy="124460"/>
            </a:xfrm>
            <a:custGeom>
              <a:avLst/>
              <a:gdLst/>
              <a:ahLst/>
              <a:cxnLst/>
              <a:rect l="l" t="t" r="r" b="b"/>
              <a:pathLst>
                <a:path w="15995650" h="124460">
                  <a:moveTo>
                    <a:pt x="0" y="124460"/>
                  </a:moveTo>
                  <a:lnTo>
                    <a:pt x="15995650" y="124460"/>
                  </a:lnTo>
                  <a:lnTo>
                    <a:pt x="15995650" y="0"/>
                  </a:lnTo>
                  <a:lnTo>
                    <a:pt x="0" y="0"/>
                  </a:lnTo>
                  <a:close/>
                </a:path>
              </a:pathLst>
            </a:custGeom>
            <a:solidFill>
              <a:srgbClr val="68B0E1"/>
            </a:solidFill>
          </p:spPr>
          <p:txBody>
            <a:bodyPr/>
            <a:lstStyle/>
            <a:p>
              <a:endParaRPr lang="en-US"/>
            </a:p>
          </p:txBody>
        </p:sp>
        <p:sp>
          <p:nvSpPr>
            <p:cNvPr id="36" name="Freeform 36"/>
            <p:cNvSpPr/>
            <p:nvPr/>
          </p:nvSpPr>
          <p:spPr>
            <a:xfrm>
              <a:off x="63500" y="63500"/>
              <a:ext cx="16008350" cy="137160"/>
            </a:xfrm>
            <a:custGeom>
              <a:avLst/>
              <a:gdLst/>
              <a:ahLst/>
              <a:cxnLst/>
              <a:rect l="l" t="t" r="r" b="b"/>
              <a:pathLst>
                <a:path w="16008350" h="137160">
                  <a:moveTo>
                    <a:pt x="6350" y="124460"/>
                  </a:moveTo>
                  <a:lnTo>
                    <a:pt x="16002000" y="124460"/>
                  </a:lnTo>
                  <a:lnTo>
                    <a:pt x="16002000" y="130810"/>
                  </a:lnTo>
                  <a:lnTo>
                    <a:pt x="15995650" y="130810"/>
                  </a:lnTo>
                  <a:lnTo>
                    <a:pt x="15995650" y="6350"/>
                  </a:lnTo>
                  <a:lnTo>
                    <a:pt x="16002000" y="6350"/>
                  </a:lnTo>
                  <a:lnTo>
                    <a:pt x="16002000" y="12700"/>
                  </a:lnTo>
                  <a:lnTo>
                    <a:pt x="6350" y="12700"/>
                  </a:lnTo>
                  <a:lnTo>
                    <a:pt x="6350" y="6350"/>
                  </a:lnTo>
                  <a:lnTo>
                    <a:pt x="12700" y="6350"/>
                  </a:lnTo>
                  <a:lnTo>
                    <a:pt x="12700" y="130810"/>
                  </a:lnTo>
                  <a:lnTo>
                    <a:pt x="6350" y="130810"/>
                  </a:lnTo>
                  <a:lnTo>
                    <a:pt x="6350" y="124460"/>
                  </a:lnTo>
                  <a:moveTo>
                    <a:pt x="6350" y="137160"/>
                  </a:moveTo>
                  <a:lnTo>
                    <a:pt x="0" y="137160"/>
                  </a:lnTo>
                  <a:lnTo>
                    <a:pt x="0" y="130810"/>
                  </a:lnTo>
                  <a:lnTo>
                    <a:pt x="0" y="6350"/>
                  </a:lnTo>
                  <a:lnTo>
                    <a:pt x="0" y="0"/>
                  </a:lnTo>
                  <a:lnTo>
                    <a:pt x="6350" y="0"/>
                  </a:lnTo>
                  <a:lnTo>
                    <a:pt x="16002000" y="0"/>
                  </a:lnTo>
                  <a:lnTo>
                    <a:pt x="16008350" y="0"/>
                  </a:lnTo>
                  <a:lnTo>
                    <a:pt x="16008350" y="6350"/>
                  </a:lnTo>
                  <a:lnTo>
                    <a:pt x="16008350" y="130810"/>
                  </a:lnTo>
                  <a:lnTo>
                    <a:pt x="16008350" y="137160"/>
                  </a:lnTo>
                  <a:lnTo>
                    <a:pt x="16002000" y="137160"/>
                  </a:lnTo>
                  <a:lnTo>
                    <a:pt x="6350" y="137160"/>
                  </a:lnTo>
                  <a:close/>
                </a:path>
              </a:pathLst>
            </a:custGeom>
            <a:solidFill>
              <a:srgbClr val="68B0E1"/>
            </a:solidFill>
          </p:spPr>
          <p:txBody>
            <a:bodyPr/>
            <a:lstStyle/>
            <a:p>
              <a:endParaRPr lang="en-US"/>
            </a:p>
          </p:txBody>
        </p:sp>
      </p:grpSp>
      <p:grpSp>
        <p:nvGrpSpPr>
          <p:cNvPr id="37" name="Group 37"/>
          <p:cNvGrpSpPr/>
          <p:nvPr/>
        </p:nvGrpSpPr>
        <p:grpSpPr>
          <a:xfrm>
            <a:off x="10379186" y="711961"/>
            <a:ext cx="1623871" cy="2438608"/>
            <a:chOff x="0" y="0"/>
            <a:chExt cx="5886031" cy="8839200"/>
          </a:xfrm>
        </p:grpSpPr>
        <p:sp>
          <p:nvSpPr>
            <p:cNvPr id="38" name="Freeform 38" descr="A woman is sitting on a couch with her stomach showing.  Description generated by AI"/>
            <p:cNvSpPr/>
            <p:nvPr/>
          </p:nvSpPr>
          <p:spPr>
            <a:xfrm flipH="1">
              <a:off x="0" y="0"/>
              <a:ext cx="5886069" cy="8839200"/>
            </a:xfrm>
            <a:custGeom>
              <a:avLst/>
              <a:gdLst/>
              <a:ahLst/>
              <a:cxnLst/>
              <a:rect l="l" t="t" r="r" b="b"/>
              <a:pathLst>
                <a:path w="5886069" h="8839200">
                  <a:moveTo>
                    <a:pt x="5886069" y="0"/>
                  </a:moveTo>
                  <a:lnTo>
                    <a:pt x="0" y="0"/>
                  </a:lnTo>
                  <a:lnTo>
                    <a:pt x="0" y="8839200"/>
                  </a:lnTo>
                  <a:lnTo>
                    <a:pt x="5886069" y="8839200"/>
                  </a:lnTo>
                  <a:lnTo>
                    <a:pt x="5886069" y="0"/>
                  </a:lnTo>
                  <a:close/>
                </a:path>
              </a:pathLst>
            </a:custGeom>
            <a:blipFill>
              <a:blip r:embed="rId11"/>
              <a:stretch>
                <a:fillRect l="-315" t="-195" r="-290" b="-192"/>
              </a:stretch>
            </a:blipFill>
          </p:spPr>
          <p:txBody>
            <a:bodyPr/>
            <a:lstStyle/>
            <a:p>
              <a:endParaRPr lang="en-US"/>
            </a:p>
          </p:txBody>
        </p:sp>
      </p:grpSp>
      <p:grpSp>
        <p:nvGrpSpPr>
          <p:cNvPr id="39" name="Group 39"/>
          <p:cNvGrpSpPr/>
          <p:nvPr/>
        </p:nvGrpSpPr>
        <p:grpSpPr>
          <a:xfrm>
            <a:off x="5799090" y="-23359"/>
            <a:ext cx="6829967" cy="10333715"/>
            <a:chOff x="0" y="0"/>
            <a:chExt cx="18567396" cy="28092400"/>
          </a:xfrm>
        </p:grpSpPr>
        <p:sp>
          <p:nvSpPr>
            <p:cNvPr id="40" name="Freeform 40"/>
            <p:cNvSpPr/>
            <p:nvPr/>
          </p:nvSpPr>
          <p:spPr>
            <a:xfrm>
              <a:off x="62223" y="63500"/>
              <a:ext cx="18442950" cy="27965400"/>
            </a:xfrm>
            <a:custGeom>
              <a:avLst/>
              <a:gdLst/>
              <a:ahLst/>
              <a:cxnLst/>
              <a:rect l="l" t="t" r="r" b="b"/>
              <a:pathLst>
                <a:path w="18442950" h="27965400">
                  <a:moveTo>
                    <a:pt x="186670" y="274574"/>
                  </a:moveTo>
                  <a:lnTo>
                    <a:pt x="0" y="274574"/>
                  </a:lnTo>
                  <a:lnTo>
                    <a:pt x="0" y="258826"/>
                  </a:lnTo>
                  <a:lnTo>
                    <a:pt x="186670" y="258826"/>
                  </a:lnTo>
                  <a:close/>
                  <a:moveTo>
                    <a:pt x="18256281" y="242951"/>
                  </a:moveTo>
                  <a:lnTo>
                    <a:pt x="18442950" y="242951"/>
                  </a:lnTo>
                  <a:lnTo>
                    <a:pt x="18442950" y="258826"/>
                  </a:lnTo>
                  <a:lnTo>
                    <a:pt x="18256281" y="258826"/>
                  </a:lnTo>
                  <a:close/>
                  <a:moveTo>
                    <a:pt x="186670" y="27706575"/>
                  </a:moveTo>
                  <a:lnTo>
                    <a:pt x="0" y="27706575"/>
                  </a:lnTo>
                  <a:lnTo>
                    <a:pt x="0" y="27690700"/>
                  </a:lnTo>
                  <a:lnTo>
                    <a:pt x="186670" y="27690700"/>
                  </a:lnTo>
                  <a:close/>
                  <a:moveTo>
                    <a:pt x="18256281" y="27674825"/>
                  </a:moveTo>
                  <a:lnTo>
                    <a:pt x="18442950" y="27674825"/>
                  </a:lnTo>
                  <a:lnTo>
                    <a:pt x="18442950" y="27690700"/>
                  </a:lnTo>
                  <a:lnTo>
                    <a:pt x="18256281" y="27690700"/>
                  </a:lnTo>
                  <a:close/>
                  <a:moveTo>
                    <a:pt x="253622" y="190500"/>
                  </a:moveTo>
                  <a:lnTo>
                    <a:pt x="253622" y="0"/>
                  </a:lnTo>
                  <a:lnTo>
                    <a:pt x="269178" y="0"/>
                  </a:lnTo>
                  <a:lnTo>
                    <a:pt x="269178" y="190500"/>
                  </a:lnTo>
                  <a:close/>
                  <a:moveTo>
                    <a:pt x="284733" y="27774900"/>
                  </a:moveTo>
                  <a:lnTo>
                    <a:pt x="284733" y="27965400"/>
                  </a:lnTo>
                  <a:lnTo>
                    <a:pt x="253622" y="27965400"/>
                  </a:lnTo>
                  <a:lnTo>
                    <a:pt x="253622" y="27774900"/>
                  </a:lnTo>
                  <a:close/>
                  <a:moveTo>
                    <a:pt x="18173896" y="190500"/>
                  </a:moveTo>
                  <a:lnTo>
                    <a:pt x="18173896" y="0"/>
                  </a:lnTo>
                  <a:lnTo>
                    <a:pt x="18189452" y="0"/>
                  </a:lnTo>
                  <a:lnTo>
                    <a:pt x="18189452" y="190500"/>
                  </a:lnTo>
                  <a:close/>
                  <a:moveTo>
                    <a:pt x="18205008" y="27774900"/>
                  </a:moveTo>
                  <a:lnTo>
                    <a:pt x="18205008" y="27965400"/>
                  </a:lnTo>
                  <a:lnTo>
                    <a:pt x="18189452" y="27965400"/>
                  </a:lnTo>
                  <a:lnTo>
                    <a:pt x="18189452" y="27774900"/>
                  </a:lnTo>
                  <a:close/>
                </a:path>
              </a:pathLst>
            </a:custGeom>
            <a:solidFill>
              <a:srgbClr val="FFFFFF"/>
            </a:solidFill>
          </p:spPr>
          <p:txBody>
            <a:bodyPr/>
            <a:lstStyle/>
            <a:p>
              <a:endParaRPr lang="en-US"/>
            </a:p>
          </p:txBody>
        </p:sp>
        <p:sp>
          <p:nvSpPr>
            <p:cNvPr id="41" name="Freeform 41"/>
            <p:cNvSpPr/>
            <p:nvPr/>
          </p:nvSpPr>
          <p:spPr>
            <a:xfrm>
              <a:off x="62223" y="63500"/>
              <a:ext cx="18442950" cy="27965400"/>
            </a:xfrm>
            <a:custGeom>
              <a:avLst/>
              <a:gdLst/>
              <a:ahLst/>
              <a:cxnLst/>
              <a:rect l="l" t="t" r="r" b="b"/>
              <a:pathLst>
                <a:path w="18442950" h="27965400">
                  <a:moveTo>
                    <a:pt x="186670" y="268224"/>
                  </a:moveTo>
                  <a:lnTo>
                    <a:pt x="0" y="268224"/>
                  </a:lnTo>
                  <a:lnTo>
                    <a:pt x="0" y="265049"/>
                  </a:lnTo>
                  <a:lnTo>
                    <a:pt x="186670" y="265049"/>
                  </a:lnTo>
                  <a:close/>
                  <a:moveTo>
                    <a:pt x="18256281" y="261874"/>
                  </a:moveTo>
                  <a:lnTo>
                    <a:pt x="18442950" y="261874"/>
                  </a:lnTo>
                  <a:lnTo>
                    <a:pt x="18442950" y="265049"/>
                  </a:lnTo>
                  <a:lnTo>
                    <a:pt x="18256281" y="265049"/>
                  </a:lnTo>
                  <a:close/>
                  <a:moveTo>
                    <a:pt x="186670" y="27700225"/>
                  </a:moveTo>
                  <a:lnTo>
                    <a:pt x="0" y="27700225"/>
                  </a:lnTo>
                  <a:lnTo>
                    <a:pt x="0" y="27697050"/>
                  </a:lnTo>
                  <a:lnTo>
                    <a:pt x="186670" y="27697050"/>
                  </a:lnTo>
                  <a:close/>
                  <a:moveTo>
                    <a:pt x="18256281" y="27693875"/>
                  </a:moveTo>
                  <a:lnTo>
                    <a:pt x="18442950" y="27693875"/>
                  </a:lnTo>
                  <a:lnTo>
                    <a:pt x="18442950" y="27697050"/>
                  </a:lnTo>
                  <a:lnTo>
                    <a:pt x="18256281" y="27697050"/>
                  </a:lnTo>
                  <a:close/>
                  <a:moveTo>
                    <a:pt x="259844" y="190500"/>
                  </a:moveTo>
                  <a:lnTo>
                    <a:pt x="259844" y="0"/>
                  </a:lnTo>
                  <a:lnTo>
                    <a:pt x="262955" y="0"/>
                  </a:lnTo>
                  <a:lnTo>
                    <a:pt x="262955" y="190500"/>
                  </a:lnTo>
                  <a:close/>
                  <a:moveTo>
                    <a:pt x="266066" y="27774900"/>
                  </a:moveTo>
                  <a:lnTo>
                    <a:pt x="266066" y="27965400"/>
                  </a:lnTo>
                  <a:lnTo>
                    <a:pt x="262955" y="27965400"/>
                  </a:lnTo>
                  <a:lnTo>
                    <a:pt x="262955" y="27774900"/>
                  </a:lnTo>
                  <a:close/>
                  <a:moveTo>
                    <a:pt x="18180119" y="190500"/>
                  </a:moveTo>
                  <a:lnTo>
                    <a:pt x="18180119" y="0"/>
                  </a:lnTo>
                  <a:lnTo>
                    <a:pt x="18183231" y="0"/>
                  </a:lnTo>
                  <a:lnTo>
                    <a:pt x="18183231" y="190500"/>
                  </a:lnTo>
                  <a:close/>
                  <a:moveTo>
                    <a:pt x="18186342" y="27774900"/>
                  </a:moveTo>
                  <a:lnTo>
                    <a:pt x="18186342" y="27965400"/>
                  </a:lnTo>
                  <a:lnTo>
                    <a:pt x="18183231" y="27965400"/>
                  </a:lnTo>
                  <a:lnTo>
                    <a:pt x="18183231" y="27774900"/>
                  </a:lnTo>
                  <a:close/>
                </a:path>
              </a:pathLst>
            </a:custGeom>
            <a:solidFill>
              <a:srgbClr val="000000"/>
            </a:solidFill>
          </p:spPr>
          <p:txBody>
            <a:bodyPr/>
            <a:lstStyle/>
            <a:p>
              <a:endParaRPr lang="en-US"/>
            </a:p>
          </p:txBody>
        </p:sp>
      </p:grpSp>
      <p:sp>
        <p:nvSpPr>
          <p:cNvPr id="42" name="TextBox 42"/>
          <p:cNvSpPr txBox="1"/>
          <p:nvPr/>
        </p:nvSpPr>
        <p:spPr>
          <a:xfrm>
            <a:off x="7718539" y="8547733"/>
            <a:ext cx="1163254" cy="245304"/>
          </a:xfrm>
          <a:prstGeom prst="rect">
            <a:avLst/>
          </a:prstGeom>
        </p:spPr>
        <p:txBody>
          <a:bodyPr lIns="0" tIns="0" rIns="0" bIns="0" rtlCol="0" anchor="t">
            <a:spAutoFit/>
          </a:bodyPr>
          <a:lstStyle/>
          <a:p>
            <a:pPr algn="l">
              <a:lnSpc>
                <a:spcPts val="1992"/>
              </a:lnSpc>
            </a:pPr>
            <a:r>
              <a:rPr lang="en-US" sz="1423">
                <a:solidFill>
                  <a:srgbClr val="231F20"/>
                </a:solidFill>
                <a:latin typeface="Open Sans"/>
                <a:ea typeface="Open Sans"/>
                <a:cs typeface="Open Sans"/>
                <a:sym typeface="Open Sans"/>
              </a:rPr>
              <a:t>Motherhood </a:t>
            </a:r>
          </a:p>
        </p:txBody>
      </p:sp>
      <p:sp>
        <p:nvSpPr>
          <p:cNvPr id="43" name="TextBox 43"/>
          <p:cNvSpPr txBox="1"/>
          <p:nvPr/>
        </p:nvSpPr>
        <p:spPr>
          <a:xfrm>
            <a:off x="7778961" y="8786533"/>
            <a:ext cx="1158090" cy="425003"/>
          </a:xfrm>
          <a:prstGeom prst="rect">
            <a:avLst/>
          </a:prstGeom>
        </p:spPr>
        <p:txBody>
          <a:bodyPr lIns="0" tIns="0" rIns="0" bIns="0" rtlCol="0" anchor="t">
            <a:spAutoFit/>
          </a:bodyPr>
          <a:lstStyle/>
          <a:p>
            <a:pPr algn="l">
              <a:lnSpc>
                <a:spcPts val="1655"/>
              </a:lnSpc>
            </a:pPr>
            <a:r>
              <a:rPr lang="en-US" sz="1423" i="1">
                <a:solidFill>
                  <a:srgbClr val="231F20"/>
                </a:solidFill>
                <a:latin typeface="Open Sans Italics"/>
                <a:ea typeface="Open Sans Italics"/>
                <a:cs typeface="Open Sans Italics"/>
                <a:sym typeface="Open Sans Italics"/>
              </a:rPr>
              <a:t>at</a:t>
            </a:r>
            <a:r>
              <a:rPr lang="en-US" sz="1423">
                <a:solidFill>
                  <a:srgbClr val="231F20"/>
                </a:solidFill>
                <a:latin typeface="Open Sans"/>
                <a:ea typeface="Open Sans"/>
                <a:cs typeface="Open Sans"/>
                <a:sym typeface="Open Sans"/>
              </a:rPr>
              <a:t> Child Development</a:t>
            </a:r>
          </a:p>
        </p:txBody>
      </p:sp>
      <p:sp>
        <p:nvSpPr>
          <p:cNvPr id="44" name="TextBox 44"/>
          <p:cNvSpPr txBox="1"/>
          <p:nvPr/>
        </p:nvSpPr>
        <p:spPr>
          <a:xfrm>
            <a:off x="7730687" y="9178485"/>
            <a:ext cx="884426" cy="243314"/>
          </a:xfrm>
          <a:prstGeom prst="rect">
            <a:avLst/>
          </a:prstGeom>
        </p:spPr>
        <p:txBody>
          <a:bodyPr lIns="0" tIns="0" rIns="0" bIns="0" rtlCol="0" anchor="t">
            <a:spAutoFit/>
          </a:bodyPr>
          <a:lstStyle/>
          <a:p>
            <a:pPr algn="l">
              <a:lnSpc>
                <a:spcPts val="1992"/>
              </a:lnSpc>
            </a:pPr>
            <a:r>
              <a:rPr lang="en-US" sz="1423">
                <a:solidFill>
                  <a:srgbClr val="231F20"/>
                </a:solidFill>
                <a:latin typeface="Open Sans"/>
                <a:ea typeface="Open Sans"/>
                <a:cs typeface="Open Sans"/>
                <a:sym typeface="Open Sans"/>
              </a:rPr>
              <a:t>Resources</a:t>
            </a:r>
          </a:p>
        </p:txBody>
      </p:sp>
      <p:sp>
        <p:nvSpPr>
          <p:cNvPr id="45" name="TextBox 45"/>
          <p:cNvSpPr txBox="1"/>
          <p:nvPr/>
        </p:nvSpPr>
        <p:spPr>
          <a:xfrm>
            <a:off x="758133" y="2754028"/>
            <a:ext cx="4393257" cy="5015349"/>
          </a:xfrm>
          <a:prstGeom prst="rect">
            <a:avLst/>
          </a:prstGeom>
        </p:spPr>
        <p:txBody>
          <a:bodyPr lIns="0" tIns="0" rIns="0" bIns="0" rtlCol="0" anchor="t">
            <a:spAutoFit/>
          </a:bodyPr>
          <a:lstStyle/>
          <a:p>
            <a:pPr algn="ctr">
              <a:lnSpc>
                <a:spcPts val="10239"/>
              </a:lnSpc>
            </a:pPr>
            <a:r>
              <a:rPr lang="en-US" sz="7313" b="1">
                <a:solidFill>
                  <a:srgbClr val="000000"/>
                </a:solidFill>
                <a:latin typeface="Canva Sans Bold"/>
                <a:ea typeface="Canva Sans Bold"/>
                <a:cs typeface="Canva Sans Bold"/>
                <a:sym typeface="Canva Sans Bold"/>
              </a:rPr>
              <a:t>Maternal </a:t>
            </a:r>
          </a:p>
          <a:p>
            <a:pPr algn="ctr">
              <a:lnSpc>
                <a:spcPts val="10239"/>
              </a:lnSpc>
            </a:pPr>
            <a:r>
              <a:rPr lang="en-US" sz="7313" b="1">
                <a:solidFill>
                  <a:srgbClr val="000000"/>
                </a:solidFill>
                <a:latin typeface="Canva Sans Bold"/>
                <a:ea typeface="Canva Sans Bold"/>
                <a:cs typeface="Canva Sans Bold"/>
                <a:sym typeface="Canva Sans Bold"/>
              </a:rPr>
              <a:t>Health</a:t>
            </a:r>
          </a:p>
          <a:p>
            <a:pPr algn="ctr">
              <a:lnSpc>
                <a:spcPts val="9838"/>
              </a:lnSpc>
            </a:pPr>
            <a:r>
              <a:rPr lang="en-US" sz="7027" b="1">
                <a:solidFill>
                  <a:srgbClr val="000000"/>
                </a:solidFill>
                <a:latin typeface="Canva Sans Bold"/>
                <a:ea typeface="Canva Sans Bold"/>
                <a:cs typeface="Canva Sans Bold"/>
                <a:sym typeface="Canva Sans Bold"/>
              </a:rPr>
              <a:t> Beyond </a:t>
            </a:r>
          </a:p>
          <a:p>
            <a:pPr algn="ctr">
              <a:lnSpc>
                <a:spcPts val="9838"/>
              </a:lnSpc>
            </a:pPr>
            <a:r>
              <a:rPr lang="en-US" sz="7027" b="1">
                <a:solidFill>
                  <a:srgbClr val="000000"/>
                </a:solidFill>
                <a:latin typeface="Canva Sans Bold"/>
                <a:ea typeface="Canva Sans Bold"/>
                <a:cs typeface="Canva Sans Bold"/>
                <a:sym typeface="Canva Sans Bold"/>
              </a:rPr>
              <a:t>the Clinic:</a:t>
            </a:r>
          </a:p>
        </p:txBody>
      </p:sp>
      <p:sp>
        <p:nvSpPr>
          <p:cNvPr id="46" name="TextBox 46"/>
          <p:cNvSpPr txBox="1"/>
          <p:nvPr/>
        </p:nvSpPr>
        <p:spPr>
          <a:xfrm>
            <a:off x="12733833" y="2534687"/>
            <a:ext cx="5173167" cy="5473082"/>
          </a:xfrm>
          <a:prstGeom prst="rect">
            <a:avLst/>
          </a:prstGeom>
        </p:spPr>
        <p:txBody>
          <a:bodyPr wrap="square" lIns="0" tIns="0" rIns="0" bIns="0" rtlCol="0" anchor="t">
            <a:spAutoFit/>
          </a:bodyPr>
          <a:lstStyle/>
          <a:p>
            <a:pPr algn="ctr">
              <a:lnSpc>
                <a:spcPts val="8693"/>
              </a:lnSpc>
            </a:pPr>
            <a:r>
              <a:rPr lang="en-US" sz="6209" b="1" dirty="0">
                <a:solidFill>
                  <a:srgbClr val="000000"/>
                </a:solidFill>
                <a:latin typeface="Canva Sans Bold"/>
                <a:ea typeface="Canva Sans Bold"/>
                <a:cs typeface="Canva Sans Bold"/>
                <a:sym typeface="Canva Sans Bold"/>
              </a:rPr>
              <a:t>Lessons from</a:t>
            </a:r>
          </a:p>
          <a:p>
            <a:pPr algn="ctr">
              <a:lnSpc>
                <a:spcPts val="8693"/>
              </a:lnSpc>
            </a:pPr>
            <a:r>
              <a:rPr lang="en-US" sz="6209" b="1" dirty="0">
                <a:solidFill>
                  <a:srgbClr val="000000"/>
                </a:solidFill>
                <a:latin typeface="Canva Sans Bold"/>
                <a:ea typeface="Canva Sans Bold"/>
                <a:cs typeface="Canva Sans Bold"/>
                <a:sym typeface="Canva Sans Bold"/>
              </a:rPr>
              <a:t> the </a:t>
            </a:r>
          </a:p>
          <a:p>
            <a:pPr algn="ctr">
              <a:lnSpc>
                <a:spcPts val="8693"/>
              </a:lnSpc>
            </a:pPr>
            <a:r>
              <a:rPr lang="en-US" sz="6209" b="1" dirty="0">
                <a:solidFill>
                  <a:srgbClr val="000000"/>
                </a:solidFill>
                <a:latin typeface="Canva Sans Bold"/>
                <a:ea typeface="Canva Sans Bold"/>
                <a:cs typeface="Canva Sans Bold"/>
                <a:sym typeface="Canva Sans Bold"/>
              </a:rPr>
              <a:t>Motherhood</a:t>
            </a:r>
          </a:p>
          <a:p>
            <a:pPr algn="ctr">
              <a:lnSpc>
                <a:spcPts val="8693"/>
              </a:lnSpc>
            </a:pPr>
            <a:r>
              <a:rPr lang="en-US" sz="6209" b="1" dirty="0">
                <a:solidFill>
                  <a:srgbClr val="000000"/>
                </a:solidFill>
                <a:latin typeface="Canva Sans Bold"/>
                <a:ea typeface="Canva Sans Bold"/>
                <a:cs typeface="Canva Sans Bold"/>
                <a:sym typeface="Canva Sans Bold"/>
              </a:rPr>
              <a:t> Program</a:t>
            </a:r>
          </a:p>
          <a:p>
            <a:pPr algn="ctr">
              <a:lnSpc>
                <a:spcPts val="8693"/>
              </a:lnSpc>
            </a:pPr>
            <a:r>
              <a:rPr lang="en-US" sz="6209" b="1" dirty="0">
                <a:solidFill>
                  <a:srgbClr val="000000"/>
                </a:solidFill>
                <a:latin typeface="Canva Sans Bold"/>
                <a:ea typeface="Canva Sans Bold"/>
                <a:cs typeface="Canva Sans Bold"/>
                <a:sym typeface="Canva Sans Bold"/>
              </a:rPr>
              <a:t>at CDR</a:t>
            </a:r>
          </a:p>
        </p:txBody>
      </p:sp>
      <p:grpSp>
        <p:nvGrpSpPr>
          <p:cNvPr id="47" name="Group 47"/>
          <p:cNvGrpSpPr/>
          <p:nvPr/>
        </p:nvGrpSpPr>
        <p:grpSpPr>
          <a:xfrm>
            <a:off x="-2801368" y="-4470014"/>
            <a:ext cx="7119001" cy="7119001"/>
            <a:chOff x="0" y="0"/>
            <a:chExt cx="812800" cy="812800"/>
          </a:xfrm>
        </p:grpSpPr>
        <p:sp>
          <p:nvSpPr>
            <p:cNvPr id="48" name="Freeform 4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49" name="TextBox 49"/>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50" name="Group 50"/>
          <p:cNvGrpSpPr/>
          <p:nvPr/>
        </p:nvGrpSpPr>
        <p:grpSpPr>
          <a:xfrm>
            <a:off x="16385599" y="8384599"/>
            <a:ext cx="3804801" cy="3804801"/>
            <a:chOff x="0" y="0"/>
            <a:chExt cx="812800" cy="812800"/>
          </a:xfrm>
        </p:grpSpPr>
        <p:sp>
          <p:nvSpPr>
            <p:cNvPr id="51" name="Freeform 5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52" name="TextBox 52"/>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Tree>
  </p:cSld>
  <p:clrMapOvr>
    <a:masterClrMapping/>
  </p:clrMapOvr>
  <p:transition>
    <p:circl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17866" y="-6133036"/>
            <a:ext cx="9140268" cy="914026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5" name="Group 5"/>
          <p:cNvGrpSpPr>
            <a:grpSpLocks noChangeAspect="1"/>
          </p:cNvGrpSpPr>
          <p:nvPr/>
        </p:nvGrpSpPr>
        <p:grpSpPr>
          <a:xfrm>
            <a:off x="9335091" y="1427893"/>
            <a:ext cx="8409265" cy="6313117"/>
            <a:chOff x="0" y="0"/>
            <a:chExt cx="8916670" cy="6694043"/>
          </a:xfrm>
        </p:grpSpPr>
        <p:sp>
          <p:nvSpPr>
            <p:cNvPr id="6" name="Freeform 6"/>
            <p:cNvSpPr/>
            <p:nvPr/>
          </p:nvSpPr>
          <p:spPr>
            <a:xfrm>
              <a:off x="155575" y="155575"/>
              <a:ext cx="8605520" cy="6382893"/>
            </a:xfrm>
            <a:custGeom>
              <a:avLst/>
              <a:gdLst/>
              <a:ahLst/>
              <a:cxnLst/>
              <a:rect l="l" t="t" r="r" b="b"/>
              <a:pathLst>
                <a:path w="8605520" h="6382893">
                  <a:moveTo>
                    <a:pt x="0" y="0"/>
                  </a:moveTo>
                  <a:lnTo>
                    <a:pt x="8605520" y="0"/>
                  </a:lnTo>
                  <a:lnTo>
                    <a:pt x="8605520" y="6382893"/>
                  </a:lnTo>
                  <a:lnTo>
                    <a:pt x="0" y="6382893"/>
                  </a:lnTo>
                  <a:close/>
                </a:path>
              </a:pathLst>
            </a:custGeom>
            <a:blipFill>
              <a:blip r:embed="rId2"/>
              <a:stretch>
                <a:fillRect t="-4321" b="-4321"/>
              </a:stretch>
            </a:blipFill>
          </p:spPr>
          <p:txBody>
            <a:bodyPr/>
            <a:lstStyle/>
            <a:p>
              <a:endParaRPr lang="en-US"/>
            </a:p>
          </p:txBody>
        </p:sp>
        <p:sp>
          <p:nvSpPr>
            <p:cNvPr id="7" name="Freeform 7"/>
            <p:cNvSpPr/>
            <p:nvPr/>
          </p:nvSpPr>
          <p:spPr>
            <a:xfrm>
              <a:off x="6350" y="6350"/>
              <a:ext cx="8903970" cy="6681343"/>
            </a:xfrm>
            <a:custGeom>
              <a:avLst/>
              <a:gdLst/>
              <a:ahLst/>
              <a:cxnLst/>
              <a:rect l="l" t="t" r="r" b="b"/>
              <a:pathLst>
                <a:path w="8903970" h="6681343">
                  <a:moveTo>
                    <a:pt x="8903970" y="6681343"/>
                  </a:moveTo>
                  <a:lnTo>
                    <a:pt x="0" y="6681343"/>
                  </a:lnTo>
                  <a:lnTo>
                    <a:pt x="0" y="0"/>
                  </a:lnTo>
                  <a:lnTo>
                    <a:pt x="8903970" y="0"/>
                  </a:lnTo>
                  <a:lnTo>
                    <a:pt x="8903970" y="6681343"/>
                  </a:lnTo>
                  <a:close/>
                  <a:moveTo>
                    <a:pt x="19050" y="6662293"/>
                  </a:moveTo>
                  <a:lnTo>
                    <a:pt x="8884920" y="6662293"/>
                  </a:lnTo>
                  <a:lnTo>
                    <a:pt x="8884920" y="19050"/>
                  </a:lnTo>
                  <a:lnTo>
                    <a:pt x="19050" y="19050"/>
                  </a:lnTo>
                  <a:lnTo>
                    <a:pt x="19050" y="6662293"/>
                  </a:lnTo>
                  <a:close/>
                  <a:moveTo>
                    <a:pt x="8764270" y="6541643"/>
                  </a:moveTo>
                  <a:lnTo>
                    <a:pt x="139700" y="6541643"/>
                  </a:lnTo>
                  <a:lnTo>
                    <a:pt x="139700" y="139700"/>
                  </a:lnTo>
                  <a:lnTo>
                    <a:pt x="8764270" y="139700"/>
                  </a:lnTo>
                  <a:lnTo>
                    <a:pt x="8764270" y="6541643"/>
                  </a:lnTo>
                  <a:close/>
                  <a:moveTo>
                    <a:pt x="158750" y="6522593"/>
                  </a:moveTo>
                  <a:lnTo>
                    <a:pt x="8745220" y="6522593"/>
                  </a:lnTo>
                  <a:lnTo>
                    <a:pt x="8745220" y="158750"/>
                  </a:lnTo>
                  <a:lnTo>
                    <a:pt x="158750" y="158750"/>
                  </a:lnTo>
                  <a:lnTo>
                    <a:pt x="158750" y="6522593"/>
                  </a:lnTo>
                  <a:close/>
                </a:path>
              </a:pathLst>
            </a:custGeom>
            <a:solidFill>
              <a:srgbClr val="303030"/>
            </a:solidFill>
          </p:spPr>
          <p:txBody>
            <a:bodyPr/>
            <a:lstStyle/>
            <a:p>
              <a:endParaRPr lang="en-US"/>
            </a:p>
          </p:txBody>
        </p:sp>
      </p:grpSp>
      <p:grpSp>
        <p:nvGrpSpPr>
          <p:cNvPr id="8" name="Group 8"/>
          <p:cNvGrpSpPr/>
          <p:nvPr/>
        </p:nvGrpSpPr>
        <p:grpSpPr>
          <a:xfrm>
            <a:off x="-1759262" y="8099655"/>
            <a:ext cx="3804801" cy="380480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AA0061"/>
              </a:solidFill>
              <a:prstDash val="solid"/>
              <a:miter/>
            </a:ln>
          </p:spPr>
          <p:txBody>
            <a:bodyPr/>
            <a:lstStyle/>
            <a:p>
              <a:endParaRPr lang="en-US"/>
            </a:p>
          </p:txBody>
        </p:sp>
        <p:sp>
          <p:nvSpPr>
            <p:cNvPr id="10" name="TextBox 10"/>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1" name="Group 11"/>
          <p:cNvGrpSpPr>
            <a:grpSpLocks noChangeAspect="1"/>
          </p:cNvGrpSpPr>
          <p:nvPr/>
        </p:nvGrpSpPr>
        <p:grpSpPr>
          <a:xfrm>
            <a:off x="333711" y="1427893"/>
            <a:ext cx="8409265" cy="6313117"/>
            <a:chOff x="0" y="0"/>
            <a:chExt cx="8916670" cy="6694043"/>
          </a:xfrm>
        </p:grpSpPr>
        <p:sp>
          <p:nvSpPr>
            <p:cNvPr id="12" name="Freeform 12"/>
            <p:cNvSpPr/>
            <p:nvPr/>
          </p:nvSpPr>
          <p:spPr>
            <a:xfrm>
              <a:off x="155575" y="155575"/>
              <a:ext cx="8605520" cy="6382893"/>
            </a:xfrm>
            <a:custGeom>
              <a:avLst/>
              <a:gdLst/>
              <a:ahLst/>
              <a:cxnLst/>
              <a:rect l="l" t="t" r="r" b="b"/>
              <a:pathLst>
                <a:path w="8605520" h="6382893">
                  <a:moveTo>
                    <a:pt x="0" y="0"/>
                  </a:moveTo>
                  <a:lnTo>
                    <a:pt x="8605520" y="0"/>
                  </a:lnTo>
                  <a:lnTo>
                    <a:pt x="8605520" y="6382893"/>
                  </a:lnTo>
                  <a:lnTo>
                    <a:pt x="0" y="6382893"/>
                  </a:lnTo>
                  <a:close/>
                </a:path>
              </a:pathLst>
            </a:custGeom>
            <a:blipFill>
              <a:blip r:embed="rId3"/>
              <a:stretch>
                <a:fillRect l="-7782" r="-7782"/>
              </a:stretch>
            </a:blipFill>
          </p:spPr>
          <p:txBody>
            <a:bodyPr/>
            <a:lstStyle/>
            <a:p>
              <a:endParaRPr lang="en-US"/>
            </a:p>
          </p:txBody>
        </p:sp>
        <p:sp>
          <p:nvSpPr>
            <p:cNvPr id="13" name="Freeform 13"/>
            <p:cNvSpPr/>
            <p:nvPr/>
          </p:nvSpPr>
          <p:spPr>
            <a:xfrm>
              <a:off x="6350" y="6350"/>
              <a:ext cx="8903970" cy="6681343"/>
            </a:xfrm>
            <a:custGeom>
              <a:avLst/>
              <a:gdLst/>
              <a:ahLst/>
              <a:cxnLst/>
              <a:rect l="l" t="t" r="r" b="b"/>
              <a:pathLst>
                <a:path w="8903970" h="6681343">
                  <a:moveTo>
                    <a:pt x="8903970" y="6681343"/>
                  </a:moveTo>
                  <a:lnTo>
                    <a:pt x="0" y="6681343"/>
                  </a:lnTo>
                  <a:lnTo>
                    <a:pt x="0" y="0"/>
                  </a:lnTo>
                  <a:lnTo>
                    <a:pt x="8903970" y="0"/>
                  </a:lnTo>
                  <a:lnTo>
                    <a:pt x="8903970" y="6681343"/>
                  </a:lnTo>
                  <a:close/>
                  <a:moveTo>
                    <a:pt x="19050" y="6662293"/>
                  </a:moveTo>
                  <a:lnTo>
                    <a:pt x="8884920" y="6662293"/>
                  </a:lnTo>
                  <a:lnTo>
                    <a:pt x="8884920" y="19050"/>
                  </a:lnTo>
                  <a:lnTo>
                    <a:pt x="19050" y="19050"/>
                  </a:lnTo>
                  <a:lnTo>
                    <a:pt x="19050" y="6662293"/>
                  </a:lnTo>
                  <a:close/>
                  <a:moveTo>
                    <a:pt x="8764270" y="6541643"/>
                  </a:moveTo>
                  <a:lnTo>
                    <a:pt x="139700" y="6541643"/>
                  </a:lnTo>
                  <a:lnTo>
                    <a:pt x="139700" y="139700"/>
                  </a:lnTo>
                  <a:lnTo>
                    <a:pt x="8764270" y="139700"/>
                  </a:lnTo>
                  <a:lnTo>
                    <a:pt x="8764270" y="6541643"/>
                  </a:lnTo>
                  <a:close/>
                  <a:moveTo>
                    <a:pt x="158750" y="6522593"/>
                  </a:moveTo>
                  <a:lnTo>
                    <a:pt x="8745220" y="6522593"/>
                  </a:lnTo>
                  <a:lnTo>
                    <a:pt x="8745220" y="158750"/>
                  </a:lnTo>
                  <a:lnTo>
                    <a:pt x="158750" y="158750"/>
                  </a:lnTo>
                  <a:lnTo>
                    <a:pt x="158750" y="6522593"/>
                  </a:lnTo>
                  <a:close/>
                </a:path>
              </a:pathLst>
            </a:custGeom>
            <a:solidFill>
              <a:srgbClr val="303030"/>
            </a:solidFill>
          </p:spPr>
          <p:txBody>
            <a:bodyPr/>
            <a:lstStyle/>
            <a:p>
              <a:endParaRPr lang="en-US"/>
            </a:p>
          </p:txBody>
        </p:sp>
      </p:grpSp>
      <p:sp>
        <p:nvSpPr>
          <p:cNvPr id="14" name="TextBox 14"/>
          <p:cNvSpPr txBox="1"/>
          <p:nvPr/>
        </p:nvSpPr>
        <p:spPr>
          <a:xfrm>
            <a:off x="3646102" y="8098338"/>
            <a:ext cx="11593897" cy="2744470"/>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Gotham Bold"/>
                <a:ea typeface="Gotham Bold"/>
                <a:cs typeface="Gotham Bold"/>
                <a:sym typeface="Gotham Bold"/>
              </a:rPr>
              <a:t>The breastfeeding class ended.</a:t>
            </a:r>
          </a:p>
          <a:p>
            <a:pPr algn="ctr">
              <a:lnSpc>
                <a:spcPts val="7279"/>
              </a:lnSpc>
            </a:pPr>
            <a:r>
              <a:rPr lang="en-US" sz="5199" b="1" dirty="0">
                <a:solidFill>
                  <a:srgbClr val="000000"/>
                </a:solidFill>
                <a:latin typeface="Gotham Bold"/>
                <a:ea typeface="Gotham Bold"/>
                <a:cs typeface="Gotham Bold"/>
                <a:sym typeface="Gotham Bold"/>
              </a:rPr>
              <a:t>The need for connection did not.</a:t>
            </a:r>
          </a:p>
          <a:p>
            <a:pPr algn="ctr">
              <a:lnSpc>
                <a:spcPts val="7279"/>
              </a:lnSpc>
            </a:pPr>
            <a:endParaRPr lang="en-US" sz="5199" b="1" dirty="0">
              <a:solidFill>
                <a:srgbClr val="000000"/>
              </a:solidFill>
              <a:latin typeface="Gotham Bold"/>
              <a:ea typeface="Gotham Bold"/>
              <a:cs typeface="Gotham Bold"/>
              <a:sym typeface="Gotham Bold"/>
            </a:endParaRPr>
          </a:p>
        </p:txBody>
      </p:sp>
    </p:spTree>
  </p:cSld>
  <p:clrMapOvr>
    <a:masterClrMapping/>
  </p:clrMapOvr>
  <p:transition>
    <p:circl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8700" y="1028700"/>
            <a:ext cx="8439192" cy="8439192"/>
            <a:chOff x="0" y="0"/>
            <a:chExt cx="6350000" cy="6350000"/>
          </a:xfrm>
        </p:grpSpPr>
        <p:sp>
          <p:nvSpPr>
            <p:cNvPr id="3" name="Freeform 3"/>
            <p:cNvSpPr/>
            <p:nvPr/>
          </p:nvSpPr>
          <p:spPr>
            <a:xfrm>
              <a:off x="3801" y="-1270"/>
              <a:ext cx="6347544" cy="6351270"/>
            </a:xfrm>
            <a:custGeom>
              <a:avLst/>
              <a:gdLst/>
              <a:ahLst/>
              <a:cxnLst/>
              <a:rect l="l" t="t" r="r" b="b"/>
              <a:pathLst>
                <a:path w="6347544" h="6351270">
                  <a:moveTo>
                    <a:pt x="6022349" y="2627630"/>
                  </a:moveTo>
                  <a:cubicBezTo>
                    <a:pt x="6179829" y="2508250"/>
                    <a:pt x="6244599" y="2294890"/>
                    <a:pt x="6165859" y="2103120"/>
                  </a:cubicBezTo>
                  <a:lnTo>
                    <a:pt x="6060449" y="1844040"/>
                  </a:lnTo>
                  <a:cubicBezTo>
                    <a:pt x="5984249" y="1658620"/>
                    <a:pt x="5798829" y="1551940"/>
                    <a:pt x="5609599" y="1567180"/>
                  </a:cubicBezTo>
                  <a:cubicBezTo>
                    <a:pt x="5698499" y="1399540"/>
                    <a:pt x="5673099" y="1186180"/>
                    <a:pt x="5533399" y="1043940"/>
                  </a:cubicBezTo>
                  <a:lnTo>
                    <a:pt x="5337819" y="844550"/>
                  </a:lnTo>
                  <a:cubicBezTo>
                    <a:pt x="5187959" y="693420"/>
                    <a:pt x="4956819" y="670560"/>
                    <a:pt x="4784099" y="779780"/>
                  </a:cubicBezTo>
                  <a:cubicBezTo>
                    <a:pt x="4818389" y="577850"/>
                    <a:pt x="4710439" y="372110"/>
                    <a:pt x="4513589" y="292100"/>
                  </a:cubicBezTo>
                  <a:lnTo>
                    <a:pt x="4255779" y="185420"/>
                  </a:lnTo>
                  <a:cubicBezTo>
                    <a:pt x="4070359" y="109220"/>
                    <a:pt x="3864619" y="166370"/>
                    <a:pt x="3742699" y="312420"/>
                  </a:cubicBezTo>
                  <a:cubicBezTo>
                    <a:pt x="3684279" y="132080"/>
                    <a:pt x="3514099" y="0"/>
                    <a:pt x="3314709" y="0"/>
                  </a:cubicBezTo>
                  <a:lnTo>
                    <a:pt x="3035309" y="0"/>
                  </a:lnTo>
                  <a:cubicBezTo>
                    <a:pt x="2828299" y="0"/>
                    <a:pt x="2654309" y="140970"/>
                    <a:pt x="2603509" y="332740"/>
                  </a:cubicBezTo>
                  <a:cubicBezTo>
                    <a:pt x="2482859" y="175260"/>
                    <a:pt x="2268229" y="111760"/>
                    <a:pt x="2076459" y="193040"/>
                  </a:cubicBezTo>
                  <a:lnTo>
                    <a:pt x="1818649" y="300990"/>
                  </a:lnTo>
                  <a:cubicBezTo>
                    <a:pt x="1634499" y="378460"/>
                    <a:pt x="1529089" y="565150"/>
                    <a:pt x="1546869" y="754380"/>
                  </a:cubicBezTo>
                  <a:cubicBezTo>
                    <a:pt x="1377959" y="666750"/>
                    <a:pt x="1165869" y="693420"/>
                    <a:pt x="1024899" y="835660"/>
                  </a:cubicBezTo>
                  <a:lnTo>
                    <a:pt x="828049" y="1033780"/>
                  </a:lnTo>
                  <a:cubicBezTo>
                    <a:pt x="690889" y="1170940"/>
                    <a:pt x="662949" y="1375410"/>
                    <a:pt x="741689" y="1541780"/>
                  </a:cubicBezTo>
                  <a:cubicBezTo>
                    <a:pt x="558809" y="1531620"/>
                    <a:pt x="379739" y="1634490"/>
                    <a:pt x="304809" y="1813560"/>
                  </a:cubicBezTo>
                  <a:lnTo>
                    <a:pt x="195589" y="2071370"/>
                  </a:lnTo>
                  <a:cubicBezTo>
                    <a:pt x="118119" y="2255520"/>
                    <a:pt x="173999" y="2462530"/>
                    <a:pt x="318779" y="2585720"/>
                  </a:cubicBezTo>
                  <a:cubicBezTo>
                    <a:pt x="137169" y="2641600"/>
                    <a:pt x="3819" y="2809240"/>
                    <a:pt x="2549" y="3009900"/>
                  </a:cubicBezTo>
                  <a:lnTo>
                    <a:pt x="9" y="3289300"/>
                  </a:lnTo>
                  <a:cubicBezTo>
                    <a:pt x="-1261" y="3496310"/>
                    <a:pt x="137169" y="3670300"/>
                    <a:pt x="327669" y="3723640"/>
                  </a:cubicBezTo>
                  <a:cubicBezTo>
                    <a:pt x="170189" y="3843020"/>
                    <a:pt x="105419" y="4056380"/>
                    <a:pt x="184159" y="4248150"/>
                  </a:cubicBezTo>
                  <a:lnTo>
                    <a:pt x="289569" y="4507230"/>
                  </a:lnTo>
                  <a:cubicBezTo>
                    <a:pt x="365769" y="4692650"/>
                    <a:pt x="551189" y="4799330"/>
                    <a:pt x="740419" y="4784090"/>
                  </a:cubicBezTo>
                  <a:cubicBezTo>
                    <a:pt x="651519" y="4951730"/>
                    <a:pt x="676919" y="5165090"/>
                    <a:pt x="816619" y="5307330"/>
                  </a:cubicBezTo>
                  <a:lnTo>
                    <a:pt x="1012199" y="5506720"/>
                  </a:lnTo>
                  <a:cubicBezTo>
                    <a:pt x="1162059" y="5657850"/>
                    <a:pt x="1393199" y="5680710"/>
                    <a:pt x="1565919" y="5571490"/>
                  </a:cubicBezTo>
                  <a:cubicBezTo>
                    <a:pt x="1531629" y="5773420"/>
                    <a:pt x="1639579" y="5979160"/>
                    <a:pt x="1836429" y="6059170"/>
                  </a:cubicBezTo>
                  <a:lnTo>
                    <a:pt x="2094239" y="6165850"/>
                  </a:lnTo>
                  <a:cubicBezTo>
                    <a:pt x="2279659" y="6242050"/>
                    <a:pt x="2485399" y="6184900"/>
                    <a:pt x="2607319" y="6038850"/>
                  </a:cubicBezTo>
                  <a:cubicBezTo>
                    <a:pt x="2664469" y="6220460"/>
                    <a:pt x="2833379" y="6351270"/>
                    <a:pt x="3034039" y="6351270"/>
                  </a:cubicBezTo>
                  <a:lnTo>
                    <a:pt x="3313439" y="6351270"/>
                  </a:lnTo>
                  <a:cubicBezTo>
                    <a:pt x="3520449" y="6351270"/>
                    <a:pt x="3694439" y="6210300"/>
                    <a:pt x="3745239" y="6018530"/>
                  </a:cubicBezTo>
                  <a:cubicBezTo>
                    <a:pt x="3865889" y="6176010"/>
                    <a:pt x="4080519" y="6239510"/>
                    <a:pt x="4272289" y="6158230"/>
                  </a:cubicBezTo>
                  <a:lnTo>
                    <a:pt x="4530099" y="6050280"/>
                  </a:lnTo>
                  <a:cubicBezTo>
                    <a:pt x="4714249" y="5972810"/>
                    <a:pt x="4819659" y="5786120"/>
                    <a:pt x="4801879" y="5596890"/>
                  </a:cubicBezTo>
                  <a:cubicBezTo>
                    <a:pt x="4970789" y="5684520"/>
                    <a:pt x="5182879" y="5657850"/>
                    <a:pt x="5323849" y="5515610"/>
                  </a:cubicBezTo>
                  <a:lnTo>
                    <a:pt x="5520699" y="5317490"/>
                  </a:lnTo>
                  <a:cubicBezTo>
                    <a:pt x="5657859" y="5180330"/>
                    <a:pt x="5685799" y="4975860"/>
                    <a:pt x="5607059" y="4809490"/>
                  </a:cubicBezTo>
                  <a:cubicBezTo>
                    <a:pt x="5789939" y="4819650"/>
                    <a:pt x="5969009" y="4716780"/>
                    <a:pt x="6043939" y="4537710"/>
                  </a:cubicBezTo>
                  <a:lnTo>
                    <a:pt x="6151889" y="4279900"/>
                  </a:lnTo>
                  <a:cubicBezTo>
                    <a:pt x="6229359" y="4095750"/>
                    <a:pt x="6173479" y="3888740"/>
                    <a:pt x="6028699" y="3765550"/>
                  </a:cubicBezTo>
                  <a:cubicBezTo>
                    <a:pt x="6210308" y="3709670"/>
                    <a:pt x="6343658" y="3542030"/>
                    <a:pt x="6344929" y="3341370"/>
                  </a:cubicBezTo>
                  <a:lnTo>
                    <a:pt x="6347469" y="3061970"/>
                  </a:lnTo>
                  <a:cubicBezTo>
                    <a:pt x="6351279" y="2854960"/>
                    <a:pt x="6211579" y="2680970"/>
                    <a:pt x="6022349" y="2627630"/>
                  </a:cubicBezTo>
                  <a:close/>
                </a:path>
              </a:pathLst>
            </a:custGeom>
            <a:solidFill>
              <a:srgbClr val="608FAC"/>
            </a:solidFill>
          </p:spPr>
          <p:txBody>
            <a:bodyPr/>
            <a:lstStyle/>
            <a:p>
              <a:endParaRPr lang="en-US"/>
            </a:p>
          </p:txBody>
        </p:sp>
        <p:sp>
          <p:nvSpPr>
            <p:cNvPr id="4" name="Freeform 4"/>
            <p:cNvSpPr/>
            <p:nvPr/>
          </p:nvSpPr>
          <p:spPr>
            <a:xfrm>
              <a:off x="147310" y="143510"/>
              <a:ext cx="6060459" cy="6062980"/>
            </a:xfrm>
            <a:custGeom>
              <a:avLst/>
              <a:gdLst/>
              <a:ahLst/>
              <a:cxnLst/>
              <a:rect l="l" t="t" r="r" b="b"/>
              <a:pathLst>
                <a:path w="6060459" h="6062980">
                  <a:moveTo>
                    <a:pt x="3163580" y="6062980"/>
                  </a:moveTo>
                  <a:lnTo>
                    <a:pt x="2898150" y="6062980"/>
                  </a:lnTo>
                  <a:cubicBezTo>
                    <a:pt x="2712730" y="6062980"/>
                    <a:pt x="2548900" y="5946140"/>
                    <a:pt x="2489210" y="5770880"/>
                  </a:cubicBezTo>
                  <a:cubicBezTo>
                    <a:pt x="2406660" y="5864860"/>
                    <a:pt x="2289820" y="5918200"/>
                    <a:pt x="2164090" y="5918200"/>
                  </a:cubicBezTo>
                  <a:cubicBezTo>
                    <a:pt x="2108210" y="5918200"/>
                    <a:pt x="2052330" y="5906770"/>
                    <a:pt x="2000260" y="5885180"/>
                  </a:cubicBezTo>
                  <a:lnTo>
                    <a:pt x="1753880" y="5783580"/>
                  </a:lnTo>
                  <a:cubicBezTo>
                    <a:pt x="1569730" y="5707380"/>
                    <a:pt x="1463050" y="5520690"/>
                    <a:pt x="1490990" y="5325110"/>
                  </a:cubicBezTo>
                  <a:cubicBezTo>
                    <a:pt x="1424950" y="5363210"/>
                    <a:pt x="1350020" y="5383530"/>
                    <a:pt x="1273820" y="5383530"/>
                  </a:cubicBezTo>
                  <a:cubicBezTo>
                    <a:pt x="1156980" y="5383530"/>
                    <a:pt x="1047760" y="5337810"/>
                    <a:pt x="966480" y="5255260"/>
                  </a:cubicBezTo>
                  <a:lnTo>
                    <a:pt x="779790" y="5066030"/>
                  </a:lnTo>
                  <a:cubicBezTo>
                    <a:pt x="648980" y="4933950"/>
                    <a:pt x="618500" y="4735830"/>
                    <a:pt x="701050" y="4569460"/>
                  </a:cubicBezTo>
                  <a:cubicBezTo>
                    <a:pt x="693430" y="4569460"/>
                    <a:pt x="684540" y="4570730"/>
                    <a:pt x="676920" y="4570730"/>
                  </a:cubicBezTo>
                  <a:cubicBezTo>
                    <a:pt x="500390" y="4570730"/>
                    <a:pt x="342910" y="4465320"/>
                    <a:pt x="276870" y="4301490"/>
                  </a:cubicBezTo>
                  <a:lnTo>
                    <a:pt x="176540" y="4055110"/>
                  </a:lnTo>
                  <a:cubicBezTo>
                    <a:pt x="104150" y="3878580"/>
                    <a:pt x="157490" y="3675380"/>
                    <a:pt x="304810" y="3556000"/>
                  </a:cubicBezTo>
                  <a:cubicBezTo>
                    <a:pt x="123200" y="3500120"/>
                    <a:pt x="-1260" y="3331210"/>
                    <a:pt x="10" y="3139440"/>
                  </a:cubicBezTo>
                  <a:lnTo>
                    <a:pt x="2550" y="2872740"/>
                  </a:lnTo>
                  <a:cubicBezTo>
                    <a:pt x="3820" y="2687320"/>
                    <a:pt x="121930" y="2524760"/>
                    <a:pt x="297190" y="2466340"/>
                  </a:cubicBezTo>
                  <a:cubicBezTo>
                    <a:pt x="158760" y="2343150"/>
                    <a:pt x="114310" y="2147570"/>
                    <a:pt x="186700" y="1976120"/>
                  </a:cubicBezTo>
                  <a:lnTo>
                    <a:pt x="289570" y="1731010"/>
                  </a:lnTo>
                  <a:cubicBezTo>
                    <a:pt x="359420" y="1565910"/>
                    <a:pt x="521980" y="1461770"/>
                    <a:pt x="702320" y="1466850"/>
                  </a:cubicBezTo>
                  <a:cubicBezTo>
                    <a:pt x="629930" y="1304290"/>
                    <a:pt x="664220" y="1111250"/>
                    <a:pt x="789950" y="985520"/>
                  </a:cubicBezTo>
                  <a:lnTo>
                    <a:pt x="977910" y="796290"/>
                  </a:lnTo>
                  <a:cubicBezTo>
                    <a:pt x="1059190" y="713740"/>
                    <a:pt x="1168410" y="669290"/>
                    <a:pt x="1283980" y="669290"/>
                  </a:cubicBezTo>
                  <a:cubicBezTo>
                    <a:pt x="1350020" y="669290"/>
                    <a:pt x="1414790" y="684530"/>
                    <a:pt x="1473210" y="712470"/>
                  </a:cubicBezTo>
                  <a:cubicBezTo>
                    <a:pt x="1460510" y="528320"/>
                    <a:pt x="1565920" y="356870"/>
                    <a:pt x="1737370" y="285750"/>
                  </a:cubicBezTo>
                  <a:lnTo>
                    <a:pt x="1982480" y="182880"/>
                  </a:lnTo>
                  <a:cubicBezTo>
                    <a:pt x="2035820" y="160020"/>
                    <a:pt x="2091700" y="149860"/>
                    <a:pt x="2148850" y="149860"/>
                  </a:cubicBezTo>
                  <a:cubicBezTo>
                    <a:pt x="2278390" y="149860"/>
                    <a:pt x="2402850" y="209550"/>
                    <a:pt x="2484130" y="309880"/>
                  </a:cubicBezTo>
                  <a:cubicBezTo>
                    <a:pt x="2537470" y="127000"/>
                    <a:pt x="2706380" y="0"/>
                    <a:pt x="2898150" y="0"/>
                  </a:cubicBezTo>
                  <a:lnTo>
                    <a:pt x="3163580" y="0"/>
                  </a:lnTo>
                  <a:cubicBezTo>
                    <a:pt x="3349000" y="0"/>
                    <a:pt x="3512830" y="116840"/>
                    <a:pt x="3572520" y="292100"/>
                  </a:cubicBezTo>
                  <a:cubicBezTo>
                    <a:pt x="3655070" y="198120"/>
                    <a:pt x="3771910" y="144780"/>
                    <a:pt x="3897640" y="144780"/>
                  </a:cubicBezTo>
                  <a:cubicBezTo>
                    <a:pt x="3953520" y="144780"/>
                    <a:pt x="4009400" y="156210"/>
                    <a:pt x="4061470" y="177800"/>
                  </a:cubicBezTo>
                  <a:lnTo>
                    <a:pt x="4307850" y="279400"/>
                  </a:lnTo>
                  <a:cubicBezTo>
                    <a:pt x="4492000" y="355600"/>
                    <a:pt x="4598680" y="542290"/>
                    <a:pt x="4570740" y="737870"/>
                  </a:cubicBezTo>
                  <a:cubicBezTo>
                    <a:pt x="4636780" y="699770"/>
                    <a:pt x="4711710" y="679450"/>
                    <a:pt x="4787910" y="679450"/>
                  </a:cubicBezTo>
                  <a:cubicBezTo>
                    <a:pt x="4904750" y="679450"/>
                    <a:pt x="5013970" y="725170"/>
                    <a:pt x="5095250" y="807720"/>
                  </a:cubicBezTo>
                  <a:lnTo>
                    <a:pt x="5281940" y="996950"/>
                  </a:lnTo>
                  <a:cubicBezTo>
                    <a:pt x="5412750" y="1129030"/>
                    <a:pt x="5443231" y="1327150"/>
                    <a:pt x="5360681" y="1493520"/>
                  </a:cubicBezTo>
                  <a:cubicBezTo>
                    <a:pt x="5368301" y="1493520"/>
                    <a:pt x="5377190" y="1492250"/>
                    <a:pt x="5384810" y="1492250"/>
                  </a:cubicBezTo>
                  <a:cubicBezTo>
                    <a:pt x="5561340" y="1492250"/>
                    <a:pt x="5718820" y="1597660"/>
                    <a:pt x="5784860" y="1761490"/>
                  </a:cubicBezTo>
                  <a:lnTo>
                    <a:pt x="5885190" y="2007870"/>
                  </a:lnTo>
                  <a:cubicBezTo>
                    <a:pt x="5957581" y="2184400"/>
                    <a:pt x="5904240" y="2387600"/>
                    <a:pt x="5755650" y="2506980"/>
                  </a:cubicBezTo>
                  <a:cubicBezTo>
                    <a:pt x="5937260" y="2562860"/>
                    <a:pt x="6061720" y="2731770"/>
                    <a:pt x="6060450" y="2923540"/>
                  </a:cubicBezTo>
                  <a:lnTo>
                    <a:pt x="6057910" y="3190240"/>
                  </a:lnTo>
                  <a:cubicBezTo>
                    <a:pt x="6056640" y="3376930"/>
                    <a:pt x="5938530" y="3538220"/>
                    <a:pt x="5763270" y="3596640"/>
                  </a:cubicBezTo>
                  <a:cubicBezTo>
                    <a:pt x="5901700" y="3719830"/>
                    <a:pt x="5946150" y="3915410"/>
                    <a:pt x="5873760" y="4086860"/>
                  </a:cubicBezTo>
                  <a:lnTo>
                    <a:pt x="5770890" y="4331970"/>
                  </a:lnTo>
                  <a:cubicBezTo>
                    <a:pt x="5703580" y="4491990"/>
                    <a:pt x="5547370" y="4596130"/>
                    <a:pt x="5372110" y="4596130"/>
                  </a:cubicBezTo>
                  <a:lnTo>
                    <a:pt x="5358140" y="4596130"/>
                  </a:lnTo>
                  <a:cubicBezTo>
                    <a:pt x="5430530" y="4758690"/>
                    <a:pt x="5396240" y="4951730"/>
                    <a:pt x="5270510" y="5077460"/>
                  </a:cubicBezTo>
                  <a:lnTo>
                    <a:pt x="5085090" y="5265420"/>
                  </a:lnTo>
                  <a:cubicBezTo>
                    <a:pt x="5003810" y="5347970"/>
                    <a:pt x="4894590" y="5392420"/>
                    <a:pt x="4779020" y="5392420"/>
                  </a:cubicBezTo>
                  <a:cubicBezTo>
                    <a:pt x="4712980" y="5392420"/>
                    <a:pt x="4648210" y="5377180"/>
                    <a:pt x="4589790" y="5349240"/>
                  </a:cubicBezTo>
                  <a:cubicBezTo>
                    <a:pt x="4602490" y="5533390"/>
                    <a:pt x="4497080" y="5704840"/>
                    <a:pt x="4325630" y="5775960"/>
                  </a:cubicBezTo>
                  <a:lnTo>
                    <a:pt x="4080520" y="5878830"/>
                  </a:lnTo>
                  <a:cubicBezTo>
                    <a:pt x="4027180" y="5901690"/>
                    <a:pt x="3971300" y="5911850"/>
                    <a:pt x="3914150" y="5911850"/>
                  </a:cubicBezTo>
                  <a:cubicBezTo>
                    <a:pt x="3784610" y="5911850"/>
                    <a:pt x="3660150" y="5852160"/>
                    <a:pt x="3578870" y="5751830"/>
                  </a:cubicBezTo>
                  <a:cubicBezTo>
                    <a:pt x="3524260" y="5935980"/>
                    <a:pt x="3355350" y="6062980"/>
                    <a:pt x="3163580" y="6062980"/>
                  </a:cubicBezTo>
                  <a:close/>
                  <a:moveTo>
                    <a:pt x="2494290" y="5745480"/>
                  </a:moveTo>
                  <a:lnTo>
                    <a:pt x="2498100" y="5756910"/>
                  </a:lnTo>
                  <a:cubicBezTo>
                    <a:pt x="2552710" y="5932170"/>
                    <a:pt x="2714000" y="6050280"/>
                    <a:pt x="2898150" y="6050280"/>
                  </a:cubicBezTo>
                  <a:lnTo>
                    <a:pt x="3164850" y="6050280"/>
                  </a:lnTo>
                  <a:cubicBezTo>
                    <a:pt x="3355350" y="6050280"/>
                    <a:pt x="3521720" y="5922010"/>
                    <a:pt x="3569980" y="5737860"/>
                  </a:cubicBezTo>
                  <a:lnTo>
                    <a:pt x="3573790" y="5725160"/>
                  </a:lnTo>
                  <a:lnTo>
                    <a:pt x="3581410" y="5735320"/>
                  </a:lnTo>
                  <a:cubicBezTo>
                    <a:pt x="3660150" y="5838190"/>
                    <a:pt x="3784610" y="5899150"/>
                    <a:pt x="3914150" y="5899150"/>
                  </a:cubicBezTo>
                  <a:cubicBezTo>
                    <a:pt x="3970030" y="5899150"/>
                    <a:pt x="4023370" y="5887720"/>
                    <a:pt x="4075440" y="5866130"/>
                  </a:cubicBezTo>
                  <a:lnTo>
                    <a:pt x="4320550" y="5763260"/>
                  </a:lnTo>
                  <a:cubicBezTo>
                    <a:pt x="4490730" y="5692140"/>
                    <a:pt x="4593600" y="5520690"/>
                    <a:pt x="4575820" y="5337810"/>
                  </a:cubicBezTo>
                  <a:lnTo>
                    <a:pt x="4574550" y="5326380"/>
                  </a:lnTo>
                  <a:lnTo>
                    <a:pt x="4584710" y="5331460"/>
                  </a:lnTo>
                  <a:cubicBezTo>
                    <a:pt x="4644400" y="5361940"/>
                    <a:pt x="4710440" y="5378450"/>
                    <a:pt x="4777750" y="5378450"/>
                  </a:cubicBezTo>
                  <a:cubicBezTo>
                    <a:pt x="4889510" y="5378450"/>
                    <a:pt x="4994920" y="5335270"/>
                    <a:pt x="5074930" y="5255260"/>
                  </a:cubicBezTo>
                  <a:lnTo>
                    <a:pt x="5262890" y="5066030"/>
                  </a:lnTo>
                  <a:cubicBezTo>
                    <a:pt x="5387350" y="4940300"/>
                    <a:pt x="5420370" y="4748530"/>
                    <a:pt x="5344170" y="4588510"/>
                  </a:cubicBezTo>
                  <a:lnTo>
                    <a:pt x="5339090" y="4578350"/>
                  </a:lnTo>
                  <a:lnTo>
                    <a:pt x="5349250" y="4578350"/>
                  </a:lnTo>
                  <a:cubicBezTo>
                    <a:pt x="5356870" y="4578350"/>
                    <a:pt x="5365760" y="4579620"/>
                    <a:pt x="5373380" y="4579620"/>
                  </a:cubicBezTo>
                  <a:cubicBezTo>
                    <a:pt x="5542290" y="4579620"/>
                    <a:pt x="5694690" y="4479290"/>
                    <a:pt x="5760730" y="4323080"/>
                  </a:cubicBezTo>
                  <a:lnTo>
                    <a:pt x="5863600" y="4077970"/>
                  </a:lnTo>
                  <a:cubicBezTo>
                    <a:pt x="5934720" y="3907790"/>
                    <a:pt x="5889000" y="3713480"/>
                    <a:pt x="5748030" y="3595370"/>
                  </a:cubicBezTo>
                  <a:lnTo>
                    <a:pt x="5739140" y="3587750"/>
                  </a:lnTo>
                  <a:lnTo>
                    <a:pt x="5750570" y="3583940"/>
                  </a:lnTo>
                  <a:cubicBezTo>
                    <a:pt x="5927099" y="3530600"/>
                    <a:pt x="6046479" y="3370580"/>
                    <a:pt x="6047749" y="3186430"/>
                  </a:cubicBezTo>
                  <a:lnTo>
                    <a:pt x="6050290" y="2919730"/>
                  </a:lnTo>
                  <a:cubicBezTo>
                    <a:pt x="6051560" y="2730500"/>
                    <a:pt x="5925830" y="2562860"/>
                    <a:pt x="5742949" y="2512060"/>
                  </a:cubicBezTo>
                  <a:lnTo>
                    <a:pt x="5730249" y="2508250"/>
                  </a:lnTo>
                  <a:lnTo>
                    <a:pt x="5740409" y="2500630"/>
                  </a:lnTo>
                  <a:cubicBezTo>
                    <a:pt x="5891539" y="2386330"/>
                    <a:pt x="5946149" y="2183130"/>
                    <a:pt x="5875029" y="2007870"/>
                  </a:cubicBezTo>
                  <a:lnTo>
                    <a:pt x="5774699" y="1761490"/>
                  </a:lnTo>
                  <a:cubicBezTo>
                    <a:pt x="5709929" y="1602740"/>
                    <a:pt x="5557529" y="1501140"/>
                    <a:pt x="5386079" y="1501140"/>
                  </a:cubicBezTo>
                  <a:cubicBezTo>
                    <a:pt x="5374649" y="1501140"/>
                    <a:pt x="5363220" y="1501140"/>
                    <a:pt x="5351789" y="1502410"/>
                  </a:cubicBezTo>
                  <a:lnTo>
                    <a:pt x="5340359" y="1503680"/>
                  </a:lnTo>
                  <a:lnTo>
                    <a:pt x="5345439" y="1493520"/>
                  </a:lnTo>
                  <a:cubicBezTo>
                    <a:pt x="5431799" y="1330960"/>
                    <a:pt x="5402589" y="1132840"/>
                    <a:pt x="5273049" y="1002030"/>
                  </a:cubicBezTo>
                  <a:lnTo>
                    <a:pt x="5086359" y="812800"/>
                  </a:lnTo>
                  <a:cubicBezTo>
                    <a:pt x="5007619" y="732790"/>
                    <a:pt x="4900939" y="688340"/>
                    <a:pt x="4787909" y="688340"/>
                  </a:cubicBezTo>
                  <a:cubicBezTo>
                    <a:pt x="4709169" y="688340"/>
                    <a:pt x="4632969" y="709930"/>
                    <a:pt x="4565659" y="751840"/>
                  </a:cubicBezTo>
                  <a:lnTo>
                    <a:pt x="4554229" y="759460"/>
                  </a:lnTo>
                  <a:lnTo>
                    <a:pt x="4556769" y="745490"/>
                  </a:lnTo>
                  <a:cubicBezTo>
                    <a:pt x="4589789" y="551180"/>
                    <a:pt x="4485649" y="361950"/>
                    <a:pt x="4302769" y="287020"/>
                  </a:cubicBezTo>
                  <a:lnTo>
                    <a:pt x="4056389" y="185420"/>
                  </a:lnTo>
                  <a:cubicBezTo>
                    <a:pt x="4005589" y="163830"/>
                    <a:pt x="3952249" y="153670"/>
                    <a:pt x="3896369" y="153670"/>
                  </a:cubicBezTo>
                  <a:cubicBezTo>
                    <a:pt x="3771909" y="153670"/>
                    <a:pt x="3653799" y="208280"/>
                    <a:pt x="3573789" y="304800"/>
                  </a:cubicBezTo>
                  <a:lnTo>
                    <a:pt x="3566169" y="313690"/>
                  </a:lnTo>
                  <a:lnTo>
                    <a:pt x="3562359" y="302260"/>
                  </a:lnTo>
                  <a:cubicBezTo>
                    <a:pt x="3507749" y="127000"/>
                    <a:pt x="3346459" y="8890"/>
                    <a:pt x="3162309" y="8890"/>
                  </a:cubicBezTo>
                  <a:lnTo>
                    <a:pt x="2896879" y="8890"/>
                  </a:lnTo>
                  <a:cubicBezTo>
                    <a:pt x="2706379" y="8890"/>
                    <a:pt x="2540009" y="137160"/>
                    <a:pt x="2491749" y="321310"/>
                  </a:cubicBezTo>
                  <a:lnTo>
                    <a:pt x="2487939" y="334010"/>
                  </a:lnTo>
                  <a:lnTo>
                    <a:pt x="2481589" y="326390"/>
                  </a:lnTo>
                  <a:cubicBezTo>
                    <a:pt x="2402849" y="223520"/>
                    <a:pt x="2278389" y="162560"/>
                    <a:pt x="2148849" y="162560"/>
                  </a:cubicBezTo>
                  <a:cubicBezTo>
                    <a:pt x="2092970" y="162560"/>
                    <a:pt x="2039629" y="173990"/>
                    <a:pt x="1987559" y="195580"/>
                  </a:cubicBezTo>
                  <a:lnTo>
                    <a:pt x="1742449" y="298450"/>
                  </a:lnTo>
                  <a:cubicBezTo>
                    <a:pt x="1572270" y="369570"/>
                    <a:pt x="1469399" y="541020"/>
                    <a:pt x="1487179" y="723900"/>
                  </a:cubicBezTo>
                  <a:lnTo>
                    <a:pt x="1488449" y="735330"/>
                  </a:lnTo>
                  <a:lnTo>
                    <a:pt x="1478289" y="730250"/>
                  </a:lnTo>
                  <a:cubicBezTo>
                    <a:pt x="1418599" y="699770"/>
                    <a:pt x="1352559" y="683260"/>
                    <a:pt x="1285249" y="683260"/>
                  </a:cubicBezTo>
                  <a:cubicBezTo>
                    <a:pt x="1173489" y="683260"/>
                    <a:pt x="1066809" y="727710"/>
                    <a:pt x="988069" y="806450"/>
                  </a:cubicBezTo>
                  <a:lnTo>
                    <a:pt x="798840" y="994410"/>
                  </a:lnTo>
                  <a:cubicBezTo>
                    <a:pt x="674380" y="1120140"/>
                    <a:pt x="641360" y="1311910"/>
                    <a:pt x="717560" y="1471930"/>
                  </a:cubicBezTo>
                  <a:lnTo>
                    <a:pt x="722640" y="1482090"/>
                  </a:lnTo>
                  <a:lnTo>
                    <a:pt x="712480" y="1482090"/>
                  </a:lnTo>
                  <a:cubicBezTo>
                    <a:pt x="704860" y="1482090"/>
                    <a:pt x="695970" y="1480820"/>
                    <a:pt x="688350" y="1480820"/>
                  </a:cubicBezTo>
                  <a:cubicBezTo>
                    <a:pt x="519440" y="1480820"/>
                    <a:pt x="367040" y="1581150"/>
                    <a:pt x="301000" y="1737360"/>
                  </a:cubicBezTo>
                  <a:lnTo>
                    <a:pt x="198130" y="1982470"/>
                  </a:lnTo>
                  <a:cubicBezTo>
                    <a:pt x="127010" y="2152650"/>
                    <a:pt x="172730" y="2346960"/>
                    <a:pt x="313700" y="2465070"/>
                  </a:cubicBezTo>
                  <a:lnTo>
                    <a:pt x="322590" y="2472690"/>
                  </a:lnTo>
                  <a:lnTo>
                    <a:pt x="311160" y="2476500"/>
                  </a:lnTo>
                  <a:cubicBezTo>
                    <a:pt x="134630" y="2529840"/>
                    <a:pt x="15250" y="2689860"/>
                    <a:pt x="13980" y="2874010"/>
                  </a:cubicBezTo>
                  <a:lnTo>
                    <a:pt x="11440" y="3140710"/>
                  </a:lnTo>
                  <a:cubicBezTo>
                    <a:pt x="10170" y="3329940"/>
                    <a:pt x="135900" y="3497581"/>
                    <a:pt x="318780" y="3548381"/>
                  </a:cubicBezTo>
                  <a:lnTo>
                    <a:pt x="331480" y="3552190"/>
                  </a:lnTo>
                  <a:lnTo>
                    <a:pt x="321320" y="3559810"/>
                  </a:lnTo>
                  <a:cubicBezTo>
                    <a:pt x="170190" y="3674110"/>
                    <a:pt x="115580" y="3877310"/>
                    <a:pt x="186700" y="4052570"/>
                  </a:cubicBezTo>
                  <a:lnTo>
                    <a:pt x="287030" y="4298950"/>
                  </a:lnTo>
                  <a:cubicBezTo>
                    <a:pt x="351800" y="4457700"/>
                    <a:pt x="504200" y="4559300"/>
                    <a:pt x="675650" y="4559300"/>
                  </a:cubicBezTo>
                  <a:cubicBezTo>
                    <a:pt x="687080" y="4559300"/>
                    <a:pt x="698510" y="4559300"/>
                    <a:pt x="711210" y="4558030"/>
                  </a:cubicBezTo>
                  <a:lnTo>
                    <a:pt x="722640" y="4556760"/>
                  </a:lnTo>
                  <a:lnTo>
                    <a:pt x="717560" y="4566920"/>
                  </a:lnTo>
                  <a:cubicBezTo>
                    <a:pt x="631200" y="4729480"/>
                    <a:pt x="660410" y="4927600"/>
                    <a:pt x="789950" y="5058410"/>
                  </a:cubicBezTo>
                  <a:lnTo>
                    <a:pt x="976640" y="5247640"/>
                  </a:lnTo>
                  <a:cubicBezTo>
                    <a:pt x="1055380" y="5327650"/>
                    <a:pt x="1162060" y="5372100"/>
                    <a:pt x="1275090" y="5372100"/>
                  </a:cubicBezTo>
                  <a:cubicBezTo>
                    <a:pt x="1353830" y="5372100"/>
                    <a:pt x="1430030" y="5350510"/>
                    <a:pt x="1497340" y="5308600"/>
                  </a:cubicBezTo>
                  <a:lnTo>
                    <a:pt x="1508770" y="5300980"/>
                  </a:lnTo>
                  <a:lnTo>
                    <a:pt x="1506230" y="5314950"/>
                  </a:lnTo>
                  <a:cubicBezTo>
                    <a:pt x="1473210" y="5509260"/>
                    <a:pt x="1577350" y="5698490"/>
                    <a:pt x="1760230" y="5773420"/>
                  </a:cubicBezTo>
                  <a:lnTo>
                    <a:pt x="2006610" y="5875020"/>
                  </a:lnTo>
                  <a:cubicBezTo>
                    <a:pt x="2057410" y="5896610"/>
                    <a:pt x="2110750" y="5906770"/>
                    <a:pt x="2166630" y="5906770"/>
                  </a:cubicBezTo>
                  <a:cubicBezTo>
                    <a:pt x="2291090" y="5906770"/>
                    <a:pt x="2409200" y="5852160"/>
                    <a:pt x="2489210" y="5755640"/>
                  </a:cubicBezTo>
                  <a:lnTo>
                    <a:pt x="2494290" y="5745480"/>
                  </a:lnTo>
                  <a:close/>
                  <a:moveTo>
                    <a:pt x="3031500" y="5461000"/>
                  </a:moveTo>
                  <a:cubicBezTo>
                    <a:pt x="1691650" y="5461000"/>
                    <a:pt x="601990" y="4371340"/>
                    <a:pt x="601990" y="3030220"/>
                  </a:cubicBezTo>
                  <a:cubicBezTo>
                    <a:pt x="601990" y="1690370"/>
                    <a:pt x="1691650" y="600710"/>
                    <a:pt x="3031500" y="600710"/>
                  </a:cubicBezTo>
                  <a:cubicBezTo>
                    <a:pt x="4371350" y="600710"/>
                    <a:pt x="5461010" y="1690370"/>
                    <a:pt x="5461010" y="3030220"/>
                  </a:cubicBezTo>
                  <a:cubicBezTo>
                    <a:pt x="5461010" y="4371340"/>
                    <a:pt x="4370080" y="5461000"/>
                    <a:pt x="3031500" y="5461000"/>
                  </a:cubicBezTo>
                  <a:close/>
                  <a:moveTo>
                    <a:pt x="3031500" y="638810"/>
                  </a:moveTo>
                  <a:cubicBezTo>
                    <a:pt x="1713240" y="638810"/>
                    <a:pt x="640090" y="1711960"/>
                    <a:pt x="640090" y="3030220"/>
                  </a:cubicBezTo>
                  <a:cubicBezTo>
                    <a:pt x="640090" y="4348480"/>
                    <a:pt x="1713240" y="5421630"/>
                    <a:pt x="3031500" y="5421630"/>
                  </a:cubicBezTo>
                  <a:cubicBezTo>
                    <a:pt x="4349760" y="5421630"/>
                    <a:pt x="5422910" y="4348480"/>
                    <a:pt x="5422910" y="3030220"/>
                  </a:cubicBezTo>
                  <a:cubicBezTo>
                    <a:pt x="5422910" y="1711960"/>
                    <a:pt x="4349760" y="638810"/>
                    <a:pt x="3031500" y="638810"/>
                  </a:cubicBezTo>
                  <a:close/>
                  <a:moveTo>
                    <a:pt x="3031500" y="5336540"/>
                  </a:moveTo>
                  <a:cubicBezTo>
                    <a:pt x="1760230" y="5336540"/>
                    <a:pt x="726450" y="4302760"/>
                    <a:pt x="726450" y="3031490"/>
                  </a:cubicBezTo>
                  <a:cubicBezTo>
                    <a:pt x="726450" y="1760220"/>
                    <a:pt x="1760230" y="725170"/>
                    <a:pt x="3031500" y="725170"/>
                  </a:cubicBezTo>
                  <a:cubicBezTo>
                    <a:pt x="4302770" y="725170"/>
                    <a:pt x="5336550" y="1758950"/>
                    <a:pt x="5336550" y="3030220"/>
                  </a:cubicBezTo>
                  <a:cubicBezTo>
                    <a:pt x="5336550" y="4301490"/>
                    <a:pt x="4301500" y="5336540"/>
                    <a:pt x="3031500" y="5336540"/>
                  </a:cubicBezTo>
                  <a:close/>
                  <a:moveTo>
                    <a:pt x="3031500" y="737870"/>
                  </a:moveTo>
                  <a:cubicBezTo>
                    <a:pt x="1767850" y="737870"/>
                    <a:pt x="739150" y="1766570"/>
                    <a:pt x="739150" y="3030220"/>
                  </a:cubicBezTo>
                  <a:cubicBezTo>
                    <a:pt x="739150" y="4295140"/>
                    <a:pt x="1767850" y="5322570"/>
                    <a:pt x="3031500" y="5322570"/>
                  </a:cubicBezTo>
                  <a:cubicBezTo>
                    <a:pt x="4295150" y="5322570"/>
                    <a:pt x="5323850" y="4293870"/>
                    <a:pt x="5323850" y="3030220"/>
                  </a:cubicBezTo>
                  <a:cubicBezTo>
                    <a:pt x="5323850" y="1766570"/>
                    <a:pt x="4295150" y="737870"/>
                    <a:pt x="3031500" y="737870"/>
                  </a:cubicBezTo>
                  <a:close/>
                </a:path>
              </a:pathLst>
            </a:custGeom>
            <a:solidFill>
              <a:srgbClr val="FFFFFF"/>
            </a:solidFill>
          </p:spPr>
          <p:txBody>
            <a:bodyPr/>
            <a:lstStyle/>
            <a:p>
              <a:endParaRPr lang="en-US"/>
            </a:p>
          </p:txBody>
        </p:sp>
        <p:sp>
          <p:nvSpPr>
            <p:cNvPr id="5" name="Freeform 5"/>
            <p:cNvSpPr/>
            <p:nvPr/>
          </p:nvSpPr>
          <p:spPr>
            <a:xfrm>
              <a:off x="971550" y="969010"/>
              <a:ext cx="4411980" cy="4411980"/>
            </a:xfrm>
            <a:custGeom>
              <a:avLst/>
              <a:gdLst/>
              <a:ahLst/>
              <a:cxnLst/>
              <a:rect l="l" t="t" r="r" b="b"/>
              <a:pathLst>
                <a:path w="4411980" h="4411980">
                  <a:moveTo>
                    <a:pt x="4411980" y="2205990"/>
                  </a:moveTo>
                  <a:cubicBezTo>
                    <a:pt x="4411980" y="3423920"/>
                    <a:pt x="3425190" y="4411980"/>
                    <a:pt x="2205990" y="4411980"/>
                  </a:cubicBezTo>
                  <a:cubicBezTo>
                    <a:pt x="988060" y="4411980"/>
                    <a:pt x="0" y="3423920"/>
                    <a:pt x="0" y="2205990"/>
                  </a:cubicBezTo>
                  <a:cubicBezTo>
                    <a:pt x="0" y="988060"/>
                    <a:pt x="989330" y="0"/>
                    <a:pt x="2207260" y="0"/>
                  </a:cubicBezTo>
                  <a:cubicBezTo>
                    <a:pt x="3425190" y="0"/>
                    <a:pt x="4411980" y="988060"/>
                    <a:pt x="4411980" y="2205990"/>
                  </a:cubicBezTo>
                  <a:close/>
                </a:path>
              </a:pathLst>
            </a:custGeom>
            <a:blipFill>
              <a:blip r:embed="rId2"/>
              <a:stretch>
                <a:fillRect l="-25187" r="-25187"/>
              </a:stretch>
            </a:blipFill>
          </p:spPr>
          <p:txBody>
            <a:bodyPr/>
            <a:lstStyle/>
            <a:p>
              <a:endParaRPr lang="en-US"/>
            </a:p>
          </p:txBody>
        </p:sp>
      </p:grpSp>
      <p:grpSp>
        <p:nvGrpSpPr>
          <p:cNvPr id="6" name="Group 6"/>
          <p:cNvGrpSpPr/>
          <p:nvPr/>
        </p:nvGrpSpPr>
        <p:grpSpPr>
          <a:xfrm>
            <a:off x="15748486" y="8028968"/>
            <a:ext cx="4516063" cy="451606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alpha val="82745"/>
              </a:srgbClr>
            </a:solidFill>
          </p:spPr>
          <p:txBody>
            <a:bodyPr/>
            <a:lstStyle/>
            <a:p>
              <a:endParaRPr lang="en-US"/>
            </a:p>
          </p:txBody>
        </p:sp>
        <p:sp>
          <p:nvSpPr>
            <p:cNvPr id="8" name="TextBox 8"/>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
        <p:nvSpPr>
          <p:cNvPr id="9" name="TextBox 9"/>
          <p:cNvSpPr txBox="1"/>
          <p:nvPr/>
        </p:nvSpPr>
        <p:spPr>
          <a:xfrm>
            <a:off x="10318170" y="6786183"/>
            <a:ext cx="5760988" cy="2211996"/>
          </a:xfrm>
          <a:prstGeom prst="rect">
            <a:avLst/>
          </a:prstGeom>
        </p:spPr>
        <p:txBody>
          <a:bodyPr lIns="0" tIns="0" rIns="0" bIns="0" rtlCol="0" anchor="t">
            <a:spAutoFit/>
          </a:bodyPr>
          <a:lstStyle/>
          <a:p>
            <a:pPr algn="ctr">
              <a:lnSpc>
                <a:spcPts val="4327"/>
              </a:lnSpc>
            </a:pPr>
            <a:r>
              <a:rPr lang="en-US" sz="3091">
                <a:solidFill>
                  <a:srgbClr val="000000"/>
                </a:solidFill>
                <a:latin typeface="Canva Sans"/>
                <a:ea typeface="Canva Sans"/>
                <a:cs typeface="Canva Sans"/>
                <a:sym typeface="Canva Sans"/>
              </a:rPr>
              <a:t>PMADs are among the </a:t>
            </a:r>
          </a:p>
          <a:p>
            <a:pPr algn="ctr">
              <a:lnSpc>
                <a:spcPts val="4327"/>
              </a:lnSpc>
            </a:pPr>
            <a:r>
              <a:rPr lang="en-US" sz="3091">
                <a:solidFill>
                  <a:srgbClr val="000000"/>
                </a:solidFill>
                <a:latin typeface="Canva Sans"/>
                <a:ea typeface="Canva Sans"/>
                <a:cs typeface="Canva Sans"/>
                <a:sym typeface="Canva Sans"/>
              </a:rPr>
              <a:t>most common complications </a:t>
            </a:r>
          </a:p>
          <a:p>
            <a:pPr algn="ctr">
              <a:lnSpc>
                <a:spcPts val="4327"/>
              </a:lnSpc>
            </a:pPr>
            <a:r>
              <a:rPr lang="en-US" sz="3091">
                <a:solidFill>
                  <a:srgbClr val="000000"/>
                </a:solidFill>
                <a:latin typeface="Canva Sans"/>
                <a:ea typeface="Canva Sans"/>
                <a:cs typeface="Canva Sans"/>
                <a:sym typeface="Canva Sans"/>
              </a:rPr>
              <a:t>of pregnancy and postpartum!</a:t>
            </a:r>
          </a:p>
          <a:p>
            <a:pPr algn="ctr">
              <a:lnSpc>
                <a:spcPts val="4880"/>
              </a:lnSpc>
            </a:pPr>
            <a:endParaRPr lang="en-US" sz="3091">
              <a:solidFill>
                <a:srgbClr val="000000"/>
              </a:solidFill>
              <a:latin typeface="Canva Sans"/>
              <a:ea typeface="Canva Sans"/>
              <a:cs typeface="Canva Sans"/>
              <a:sym typeface="Canva Sans"/>
            </a:endParaRPr>
          </a:p>
        </p:txBody>
      </p:sp>
      <p:sp>
        <p:nvSpPr>
          <p:cNvPr id="10" name="TextBox 10"/>
          <p:cNvSpPr txBox="1"/>
          <p:nvPr/>
        </p:nvSpPr>
        <p:spPr>
          <a:xfrm>
            <a:off x="10565100" y="1779235"/>
            <a:ext cx="5120321" cy="887095"/>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Did you know?</a:t>
            </a:r>
          </a:p>
        </p:txBody>
      </p:sp>
      <p:sp>
        <p:nvSpPr>
          <p:cNvPr id="11" name="TextBox 11"/>
          <p:cNvSpPr txBox="1"/>
          <p:nvPr/>
        </p:nvSpPr>
        <p:spPr>
          <a:xfrm>
            <a:off x="9707184" y="4387154"/>
            <a:ext cx="6982960" cy="2446654"/>
          </a:xfrm>
          <a:prstGeom prst="rect">
            <a:avLst/>
          </a:prstGeom>
        </p:spPr>
        <p:txBody>
          <a:bodyPr lIns="0" tIns="0" rIns="0" bIns="0" rtlCol="0" anchor="t">
            <a:spAutoFit/>
          </a:bodyPr>
          <a:lstStyle/>
          <a:p>
            <a:pPr algn="ctr">
              <a:lnSpc>
                <a:spcPts val="5460"/>
              </a:lnSpc>
            </a:pPr>
            <a:r>
              <a:rPr lang="en-US" sz="3900" b="1">
                <a:solidFill>
                  <a:srgbClr val="000000"/>
                </a:solidFill>
                <a:latin typeface="Canva Sans Bold"/>
                <a:ea typeface="Canva Sans Bold"/>
                <a:cs typeface="Canva Sans Bold"/>
                <a:sym typeface="Canva Sans Bold"/>
              </a:rPr>
              <a:t>1 in 5 mothers </a:t>
            </a:r>
          </a:p>
          <a:p>
            <a:pPr algn="ctr">
              <a:lnSpc>
                <a:spcPts val="5460"/>
              </a:lnSpc>
            </a:pPr>
            <a:r>
              <a:rPr lang="en-US" sz="3900" b="1">
                <a:solidFill>
                  <a:srgbClr val="000000"/>
                </a:solidFill>
                <a:latin typeface="Canva Sans Bold"/>
                <a:ea typeface="Canva Sans Bold"/>
                <a:cs typeface="Canva Sans Bold"/>
                <a:sym typeface="Canva Sans Bold"/>
              </a:rPr>
              <a:t>experience a perinatal </a:t>
            </a:r>
          </a:p>
          <a:p>
            <a:pPr algn="ctr">
              <a:lnSpc>
                <a:spcPts val="5460"/>
              </a:lnSpc>
            </a:pPr>
            <a:r>
              <a:rPr lang="en-US" sz="3900" b="1">
                <a:solidFill>
                  <a:srgbClr val="000000"/>
                </a:solidFill>
                <a:latin typeface="Canva Sans Bold"/>
                <a:ea typeface="Canva Sans Bold"/>
                <a:cs typeface="Canva Sans Bold"/>
                <a:sym typeface="Canva Sans Bold"/>
              </a:rPr>
              <a:t>mood or anxiety disorder</a:t>
            </a:r>
          </a:p>
          <a:p>
            <a:pPr algn="ctr">
              <a:lnSpc>
                <a:spcPts val="3080"/>
              </a:lnSpc>
            </a:pPr>
            <a:endParaRPr lang="en-US" sz="3900" b="1">
              <a:solidFill>
                <a:srgbClr val="000000"/>
              </a:solidFill>
              <a:latin typeface="Canva Sans Bold"/>
              <a:ea typeface="Canva Sans Bold"/>
              <a:cs typeface="Canva Sans Bold"/>
              <a:sym typeface="Canva Sans Bold"/>
            </a:endParaRPr>
          </a:p>
        </p:txBody>
      </p:sp>
      <p:pic>
        <p:nvPicPr>
          <p:cNvPr id="12" name="Picture 12"/>
          <p:cNvPicPr>
            <a:picLocks noChangeAspect="1"/>
          </p:cNvPicPr>
          <p:nvPr/>
        </p:nvPicPr>
        <p:blipFill>
          <a:blip r:embed="rId3"/>
          <a:stretch>
            <a:fillRect/>
          </a:stretch>
        </p:blipFill>
        <p:spPr>
          <a:xfrm>
            <a:off x="10884824" y="2541443"/>
            <a:ext cx="4607000" cy="208036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15519" y="193024"/>
            <a:ext cx="10172481" cy="9867307"/>
          </a:xfrm>
          <a:custGeom>
            <a:avLst/>
            <a:gdLst/>
            <a:ahLst/>
            <a:cxnLst/>
            <a:rect l="l" t="t" r="r" b="b"/>
            <a:pathLst>
              <a:path w="10172481" h="9867307">
                <a:moveTo>
                  <a:pt x="0" y="0"/>
                </a:moveTo>
                <a:lnTo>
                  <a:pt x="10172481" y="0"/>
                </a:lnTo>
                <a:lnTo>
                  <a:pt x="10172481" y="9867306"/>
                </a:lnTo>
                <a:lnTo>
                  <a:pt x="0" y="9867306"/>
                </a:lnTo>
                <a:lnTo>
                  <a:pt x="0" y="0"/>
                </a:lnTo>
                <a:close/>
              </a:path>
            </a:pathLst>
          </a:custGeom>
          <a:blipFill>
            <a:blip>
              <a:alphaModFix amt="85000"/>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313191" y="1864643"/>
            <a:ext cx="8020571" cy="2619364"/>
          </a:xfrm>
          <a:prstGeom prst="rect">
            <a:avLst/>
          </a:prstGeom>
        </p:spPr>
        <p:txBody>
          <a:bodyPr lIns="0" tIns="0" rIns="0" bIns="0" rtlCol="0" anchor="t">
            <a:spAutoFit/>
          </a:bodyPr>
          <a:lstStyle/>
          <a:p>
            <a:pPr algn="ctr">
              <a:lnSpc>
                <a:spcPts val="10500"/>
              </a:lnSpc>
            </a:pPr>
            <a:r>
              <a:rPr lang="en-US" sz="7500" b="1">
                <a:solidFill>
                  <a:srgbClr val="000000"/>
                </a:solidFill>
                <a:latin typeface="Gotham Bold"/>
                <a:ea typeface="Gotham Bold"/>
                <a:cs typeface="Gotham Bold"/>
                <a:sym typeface="Gotham Bold"/>
              </a:rPr>
              <a:t>Perinatal Health </a:t>
            </a:r>
          </a:p>
          <a:p>
            <a:pPr algn="ctr">
              <a:lnSpc>
                <a:spcPts val="10500"/>
              </a:lnSpc>
            </a:pPr>
            <a:r>
              <a:rPr lang="en-US" sz="7500" b="1">
                <a:solidFill>
                  <a:srgbClr val="000000"/>
                </a:solidFill>
                <a:latin typeface="Gotham Bold"/>
                <a:ea typeface="Gotham Bold"/>
                <a:cs typeface="Gotham Bold"/>
                <a:sym typeface="Gotham Bold"/>
              </a:rPr>
              <a:t>Hub in Action</a:t>
            </a:r>
          </a:p>
        </p:txBody>
      </p:sp>
      <p:sp>
        <p:nvSpPr>
          <p:cNvPr id="4" name="TextBox 4"/>
          <p:cNvSpPr txBox="1"/>
          <p:nvPr/>
        </p:nvSpPr>
        <p:spPr>
          <a:xfrm>
            <a:off x="11810762" y="3567586"/>
            <a:ext cx="2781995" cy="2506981"/>
          </a:xfrm>
          <a:prstGeom prst="rect">
            <a:avLst/>
          </a:prstGeom>
        </p:spPr>
        <p:txBody>
          <a:bodyPr lIns="0" tIns="0" rIns="0" bIns="0" rtlCol="0" anchor="t">
            <a:spAutoFit/>
          </a:bodyPr>
          <a:lstStyle/>
          <a:p>
            <a:pPr algn="ctr">
              <a:lnSpc>
                <a:spcPts val="6719"/>
              </a:lnSpc>
            </a:pPr>
            <a:r>
              <a:rPr lang="en-US" sz="4799">
                <a:solidFill>
                  <a:srgbClr val="000000"/>
                </a:solidFill>
                <a:latin typeface="Canva Sans"/>
                <a:ea typeface="Canva Sans"/>
                <a:cs typeface="Canva Sans"/>
                <a:sym typeface="Canva Sans"/>
              </a:rPr>
              <a:t>Maternal </a:t>
            </a:r>
          </a:p>
          <a:p>
            <a:pPr algn="ctr">
              <a:lnSpc>
                <a:spcPts val="6719"/>
              </a:lnSpc>
            </a:pPr>
            <a:r>
              <a:rPr lang="en-US" sz="4799">
                <a:solidFill>
                  <a:srgbClr val="000000"/>
                </a:solidFill>
                <a:latin typeface="Canva Sans"/>
                <a:ea typeface="Canva Sans"/>
                <a:cs typeface="Canva Sans"/>
                <a:sym typeface="Canva Sans"/>
              </a:rPr>
              <a:t>Mental</a:t>
            </a:r>
          </a:p>
          <a:p>
            <a:pPr algn="ctr">
              <a:lnSpc>
                <a:spcPts val="6719"/>
              </a:lnSpc>
            </a:pPr>
            <a:r>
              <a:rPr lang="en-US" sz="4799">
                <a:solidFill>
                  <a:srgbClr val="000000"/>
                </a:solidFill>
                <a:latin typeface="Canva Sans"/>
                <a:ea typeface="Canva Sans"/>
                <a:cs typeface="Canva Sans"/>
                <a:sym typeface="Canva Sans"/>
              </a:rPr>
              <a:t>Wellness </a:t>
            </a:r>
          </a:p>
        </p:txBody>
      </p:sp>
      <p:sp>
        <p:nvSpPr>
          <p:cNvPr id="5" name="TextBox 5"/>
          <p:cNvSpPr txBox="1"/>
          <p:nvPr/>
        </p:nvSpPr>
        <p:spPr>
          <a:xfrm>
            <a:off x="10053358" y="1250598"/>
            <a:ext cx="2308622" cy="1437641"/>
          </a:xfrm>
          <a:prstGeom prst="rect">
            <a:avLst/>
          </a:prstGeom>
        </p:spPr>
        <p:txBody>
          <a:bodyPr wrap="square" lIns="0" tIns="0" rIns="0" bIns="0" rtlCol="0" anchor="t">
            <a:spAutoFit/>
          </a:bodyPr>
          <a:lstStyle/>
          <a:p>
            <a:pPr algn="ctr">
              <a:lnSpc>
                <a:spcPts val="5739"/>
              </a:lnSpc>
            </a:pPr>
            <a:r>
              <a:rPr lang="en-US" sz="4099" dirty="0">
                <a:solidFill>
                  <a:srgbClr val="000000"/>
                </a:solidFill>
                <a:latin typeface="Canva Sans"/>
                <a:ea typeface="Canva Sans"/>
                <a:cs typeface="Canva Sans"/>
                <a:sym typeface="Canva Sans"/>
              </a:rPr>
              <a:t>Prenatal</a:t>
            </a:r>
          </a:p>
          <a:p>
            <a:pPr algn="ctr">
              <a:lnSpc>
                <a:spcPts val="5879"/>
              </a:lnSpc>
            </a:pPr>
            <a:r>
              <a:rPr lang="en-US" sz="4199" dirty="0">
                <a:solidFill>
                  <a:srgbClr val="000000"/>
                </a:solidFill>
                <a:latin typeface="Canva Sans"/>
                <a:ea typeface="Canva Sans"/>
                <a:cs typeface="Canva Sans"/>
                <a:sym typeface="Canva Sans"/>
              </a:rPr>
              <a:t>Classes</a:t>
            </a:r>
          </a:p>
        </p:txBody>
      </p:sp>
      <p:sp>
        <p:nvSpPr>
          <p:cNvPr id="6" name="TextBox 6"/>
          <p:cNvSpPr txBox="1"/>
          <p:nvPr/>
        </p:nvSpPr>
        <p:spPr>
          <a:xfrm>
            <a:off x="13688278" y="1383948"/>
            <a:ext cx="3059807" cy="1180465"/>
          </a:xfrm>
          <a:prstGeom prst="rect">
            <a:avLst/>
          </a:prstGeom>
        </p:spPr>
        <p:txBody>
          <a:bodyPr wrap="square" lIns="0" tIns="0" rIns="0" bIns="0" rtlCol="0" anchor="t">
            <a:spAutoFit/>
          </a:bodyPr>
          <a:lstStyle/>
          <a:p>
            <a:pPr algn="ctr">
              <a:lnSpc>
                <a:spcPts val="4759"/>
              </a:lnSpc>
            </a:pPr>
            <a:r>
              <a:rPr lang="en-US" sz="3399" dirty="0">
                <a:solidFill>
                  <a:srgbClr val="000000"/>
                </a:solidFill>
                <a:latin typeface="Canva Sans"/>
                <a:ea typeface="Canva Sans"/>
                <a:cs typeface="Canva Sans"/>
                <a:sym typeface="Canva Sans"/>
              </a:rPr>
              <a:t>Breastfeeding</a:t>
            </a:r>
          </a:p>
          <a:p>
            <a:pPr algn="ctr">
              <a:lnSpc>
                <a:spcPts val="4759"/>
              </a:lnSpc>
            </a:pPr>
            <a:r>
              <a:rPr lang="en-US" sz="3399" dirty="0">
                <a:solidFill>
                  <a:srgbClr val="000000"/>
                </a:solidFill>
                <a:latin typeface="Canva Sans"/>
                <a:ea typeface="Canva Sans"/>
                <a:cs typeface="Canva Sans"/>
                <a:sym typeface="Canva Sans"/>
              </a:rPr>
              <a:t>Support</a:t>
            </a:r>
          </a:p>
        </p:txBody>
      </p:sp>
      <p:sp>
        <p:nvSpPr>
          <p:cNvPr id="7" name="TextBox 7"/>
          <p:cNvSpPr txBox="1"/>
          <p:nvPr/>
        </p:nvSpPr>
        <p:spPr>
          <a:xfrm>
            <a:off x="15502682" y="5126677"/>
            <a:ext cx="2212479" cy="1419861"/>
          </a:xfrm>
          <a:prstGeom prst="rect">
            <a:avLst/>
          </a:prstGeom>
        </p:spPr>
        <p:txBody>
          <a:bodyPr lIns="0" tIns="0" rIns="0" bIns="0" rtlCol="0" anchor="t">
            <a:spAutoFit/>
          </a:bodyPr>
          <a:lstStyle/>
          <a:p>
            <a:pPr algn="ctr">
              <a:lnSpc>
                <a:spcPts val="5739"/>
              </a:lnSpc>
            </a:pPr>
            <a:r>
              <a:rPr lang="en-US" sz="4099" dirty="0">
                <a:solidFill>
                  <a:srgbClr val="000000"/>
                </a:solidFill>
                <a:latin typeface="Canva Sans"/>
                <a:ea typeface="Canva Sans"/>
                <a:cs typeface="Canva Sans"/>
                <a:sym typeface="Canva Sans"/>
              </a:rPr>
              <a:t>1-on-1 </a:t>
            </a:r>
          </a:p>
          <a:p>
            <a:pPr algn="ctr">
              <a:lnSpc>
                <a:spcPts val="5739"/>
              </a:lnSpc>
            </a:pPr>
            <a:r>
              <a:rPr lang="en-US" sz="4099" dirty="0">
                <a:solidFill>
                  <a:srgbClr val="000000"/>
                </a:solidFill>
                <a:latin typeface="Canva Sans"/>
                <a:ea typeface="Canva Sans"/>
                <a:cs typeface="Canva Sans"/>
                <a:sym typeface="Canva Sans"/>
              </a:rPr>
              <a:t>Consults</a:t>
            </a:r>
          </a:p>
        </p:txBody>
      </p:sp>
      <p:sp>
        <p:nvSpPr>
          <p:cNvPr id="8" name="TextBox 8"/>
          <p:cNvSpPr txBox="1"/>
          <p:nvPr/>
        </p:nvSpPr>
        <p:spPr>
          <a:xfrm>
            <a:off x="11671856" y="7868074"/>
            <a:ext cx="3059807" cy="738506"/>
          </a:xfrm>
          <a:prstGeom prst="rect">
            <a:avLst/>
          </a:prstGeom>
        </p:spPr>
        <p:txBody>
          <a:bodyPr lIns="0" tIns="0" rIns="0" bIns="0" rtlCol="0" anchor="t">
            <a:spAutoFit/>
          </a:bodyPr>
          <a:lstStyle/>
          <a:p>
            <a:pPr algn="ctr">
              <a:lnSpc>
                <a:spcPts val="6019"/>
              </a:lnSpc>
            </a:pPr>
            <a:r>
              <a:rPr lang="en-US" sz="4299">
                <a:solidFill>
                  <a:srgbClr val="000000"/>
                </a:solidFill>
                <a:latin typeface="Canva Sans"/>
                <a:ea typeface="Canva Sans"/>
                <a:cs typeface="Canva Sans"/>
                <a:sym typeface="Canva Sans"/>
              </a:rPr>
              <a:t>Connection</a:t>
            </a:r>
          </a:p>
        </p:txBody>
      </p:sp>
      <p:sp>
        <p:nvSpPr>
          <p:cNvPr id="9" name="TextBox 9"/>
          <p:cNvSpPr txBox="1"/>
          <p:nvPr/>
        </p:nvSpPr>
        <p:spPr>
          <a:xfrm>
            <a:off x="8458200" y="5010472"/>
            <a:ext cx="2613660" cy="1536066"/>
          </a:xfrm>
          <a:prstGeom prst="rect">
            <a:avLst/>
          </a:prstGeom>
        </p:spPr>
        <p:txBody>
          <a:bodyPr wrap="square" lIns="0" tIns="0" rIns="0" bIns="0" rtlCol="0" anchor="t">
            <a:spAutoFit/>
          </a:bodyPr>
          <a:lstStyle/>
          <a:p>
            <a:pPr algn="ctr">
              <a:lnSpc>
                <a:spcPts val="6159"/>
              </a:lnSpc>
            </a:pPr>
            <a:r>
              <a:rPr lang="en-US" sz="4399" dirty="0">
                <a:solidFill>
                  <a:srgbClr val="000000"/>
                </a:solidFill>
                <a:latin typeface="Canva Sans"/>
                <a:ea typeface="Canva Sans"/>
                <a:cs typeface="Canva Sans"/>
                <a:sym typeface="Canva Sans"/>
              </a:rPr>
              <a:t>Infant </a:t>
            </a:r>
          </a:p>
          <a:p>
            <a:pPr algn="ctr">
              <a:lnSpc>
                <a:spcPts val="6159"/>
              </a:lnSpc>
            </a:pPr>
            <a:r>
              <a:rPr lang="en-US" sz="4399" dirty="0">
                <a:solidFill>
                  <a:srgbClr val="000000"/>
                </a:solidFill>
                <a:latin typeface="Canva Sans"/>
                <a:ea typeface="Canva Sans"/>
                <a:cs typeface="Canva Sans"/>
                <a:sym typeface="Canva Sans"/>
              </a:rPr>
              <a:t>Massage</a:t>
            </a:r>
          </a:p>
        </p:txBody>
      </p:sp>
      <p:grpSp>
        <p:nvGrpSpPr>
          <p:cNvPr id="10" name="Group 10"/>
          <p:cNvGrpSpPr/>
          <p:nvPr/>
        </p:nvGrpSpPr>
        <p:grpSpPr>
          <a:xfrm>
            <a:off x="-1324895" y="8841925"/>
            <a:ext cx="2890150" cy="289015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3" name="Group 13"/>
          <p:cNvGrpSpPr/>
          <p:nvPr/>
        </p:nvGrpSpPr>
        <p:grpSpPr>
          <a:xfrm>
            <a:off x="-2258032" y="-2258032"/>
            <a:ext cx="4516063" cy="451606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alpha val="82745"/>
              </a:srgbClr>
            </a:solidFill>
          </p:spPr>
          <p:txBody>
            <a:bodyPr/>
            <a:lstStyle/>
            <a:p>
              <a:endParaRPr lang="en-US"/>
            </a:p>
          </p:txBody>
        </p:sp>
        <p:sp>
          <p:nvSpPr>
            <p:cNvPr id="15" name="TextBox 15"/>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
        <p:nvSpPr>
          <p:cNvPr id="16" name="TextBox 16"/>
          <p:cNvSpPr txBox="1"/>
          <p:nvPr/>
        </p:nvSpPr>
        <p:spPr>
          <a:xfrm>
            <a:off x="0" y="4700377"/>
            <a:ext cx="8255726" cy="5121275"/>
          </a:xfrm>
          <a:prstGeom prst="rect">
            <a:avLst/>
          </a:prstGeom>
        </p:spPr>
        <p:txBody>
          <a:bodyPr lIns="0" tIns="0" rIns="0" bIns="0" rtlCol="0" anchor="t">
            <a:spAutoFit/>
          </a:bodyPr>
          <a:lstStyle/>
          <a:p>
            <a:pPr algn="ctr">
              <a:lnSpc>
                <a:spcPts val="6720"/>
              </a:lnSpc>
            </a:pPr>
            <a:r>
              <a:rPr lang="en-US" sz="4800" b="1">
                <a:solidFill>
                  <a:srgbClr val="000000"/>
                </a:solidFill>
                <a:latin typeface="Canva Sans Bold"/>
                <a:ea typeface="Canva Sans Bold"/>
                <a:cs typeface="Canva Sans Bold"/>
                <a:sym typeface="Canva Sans Bold"/>
              </a:rPr>
              <a:t>Healthcare happens in appointments. </a:t>
            </a:r>
          </a:p>
          <a:p>
            <a:pPr algn="ctr">
              <a:lnSpc>
                <a:spcPts val="6720"/>
              </a:lnSpc>
            </a:pPr>
            <a:r>
              <a:rPr lang="en-US" sz="4800" b="1">
                <a:solidFill>
                  <a:srgbClr val="000000"/>
                </a:solidFill>
                <a:latin typeface="Canva Sans Bold"/>
                <a:ea typeface="Canva Sans Bold"/>
                <a:cs typeface="Canva Sans Bold"/>
                <a:sym typeface="Canva Sans Bold"/>
              </a:rPr>
              <a:t>Recovery, confidence, and parenting happen between appointments.</a:t>
            </a:r>
          </a:p>
          <a:p>
            <a:pPr algn="ctr">
              <a:lnSpc>
                <a:spcPts val="7279"/>
              </a:lnSpc>
            </a:pPr>
            <a:endParaRPr lang="en-US" sz="4800" b="1">
              <a:solidFill>
                <a:srgbClr val="000000"/>
              </a:solidFill>
              <a:latin typeface="Canva Sans Bold"/>
              <a:ea typeface="Canva Sans Bold"/>
              <a:cs typeface="Canva Sans Bold"/>
              <a:sym typeface="Canva Sans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45116" y="1717124"/>
            <a:ext cx="8121692" cy="812169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t="-16747" b="-16747"/>
              </a:stretch>
            </a:blipFill>
            <a:ln w="95250" cap="sq">
              <a:solidFill>
                <a:srgbClr val="DB8398"/>
              </a:solidFill>
              <a:prstDash val="solid"/>
              <a:miter/>
            </a:ln>
          </p:spPr>
          <p:txBody>
            <a:bodyPr/>
            <a:lstStyle/>
            <a:p>
              <a:endParaRPr lang="en-US"/>
            </a:p>
          </p:txBody>
        </p:sp>
      </p:grpSp>
      <p:grpSp>
        <p:nvGrpSpPr>
          <p:cNvPr id="4" name="Group 4"/>
          <p:cNvGrpSpPr/>
          <p:nvPr/>
        </p:nvGrpSpPr>
        <p:grpSpPr>
          <a:xfrm>
            <a:off x="14582809" y="1420702"/>
            <a:ext cx="3957464" cy="3957464"/>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t="-16747" b="-16747"/>
              </a:stretch>
            </a:blipFill>
            <a:ln w="95250" cap="sq">
              <a:solidFill>
                <a:srgbClr val="608FAC"/>
              </a:solidFill>
              <a:prstDash val="solid"/>
              <a:miter/>
            </a:ln>
          </p:spPr>
          <p:txBody>
            <a:bodyPr/>
            <a:lstStyle/>
            <a:p>
              <a:endParaRPr lang="en-US"/>
            </a:p>
          </p:txBody>
        </p:sp>
      </p:grpSp>
      <p:grpSp>
        <p:nvGrpSpPr>
          <p:cNvPr id="6" name="Group 6"/>
          <p:cNvGrpSpPr/>
          <p:nvPr/>
        </p:nvGrpSpPr>
        <p:grpSpPr>
          <a:xfrm>
            <a:off x="6393379" y="5921288"/>
            <a:ext cx="4817268" cy="481726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16747" b="-16747"/>
              </a:stretch>
            </a:blipFill>
            <a:ln w="95250" cap="sq">
              <a:solidFill>
                <a:srgbClr val="608FAC"/>
              </a:solidFill>
              <a:prstDash val="solid"/>
              <a:miter/>
            </a:ln>
          </p:spPr>
          <p:txBody>
            <a:bodyPr/>
            <a:lstStyle/>
            <a:p>
              <a:endParaRPr lang="en-US"/>
            </a:p>
          </p:txBody>
        </p:sp>
      </p:grpSp>
      <p:grpSp>
        <p:nvGrpSpPr>
          <p:cNvPr id="8" name="Group 8"/>
          <p:cNvGrpSpPr/>
          <p:nvPr/>
        </p:nvGrpSpPr>
        <p:grpSpPr>
          <a:xfrm>
            <a:off x="10709034" y="4208594"/>
            <a:ext cx="6338871" cy="633887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16747" r="-16747"/>
              </a:stretch>
            </a:blipFill>
            <a:ln w="95250" cap="sq">
              <a:solidFill>
                <a:srgbClr val="DB8398"/>
              </a:solidFill>
              <a:prstDash val="solid"/>
              <a:miter/>
            </a:ln>
          </p:spPr>
          <p:txBody>
            <a:bodyPr/>
            <a:lstStyle/>
            <a:p>
              <a:endParaRPr lang="en-US"/>
            </a:p>
          </p:txBody>
        </p:sp>
      </p:grpSp>
      <p:sp>
        <p:nvSpPr>
          <p:cNvPr id="10" name="TextBox 10"/>
          <p:cNvSpPr txBox="1"/>
          <p:nvPr/>
        </p:nvSpPr>
        <p:spPr>
          <a:xfrm>
            <a:off x="5253979" y="856020"/>
            <a:ext cx="10342764" cy="1392606"/>
          </a:xfrm>
          <a:prstGeom prst="rect">
            <a:avLst/>
          </a:prstGeom>
        </p:spPr>
        <p:txBody>
          <a:bodyPr lIns="0" tIns="0" rIns="0" bIns="0" rtlCol="0" anchor="t">
            <a:spAutoFit/>
          </a:bodyPr>
          <a:lstStyle/>
          <a:p>
            <a:pPr marL="0" lvl="0" indent="0" algn="ctr">
              <a:lnSpc>
                <a:spcPts val="10996"/>
              </a:lnSpc>
              <a:spcBef>
                <a:spcPct val="0"/>
              </a:spcBef>
            </a:pPr>
            <a:r>
              <a:rPr lang="en-US" sz="9241" b="1" dirty="0">
                <a:solidFill>
                  <a:srgbClr val="2E2E2E"/>
                </a:solidFill>
                <a:latin typeface="Gotham Bold"/>
                <a:ea typeface="Gotham Bold"/>
                <a:cs typeface="Gotham Bold"/>
                <a:sym typeface="Gotham Bold"/>
              </a:rPr>
              <a:t>Infant Massage</a:t>
            </a:r>
          </a:p>
        </p:txBody>
      </p:sp>
      <p:sp>
        <p:nvSpPr>
          <p:cNvPr id="11" name="TextBox 11"/>
          <p:cNvSpPr txBox="1"/>
          <p:nvPr/>
        </p:nvSpPr>
        <p:spPr>
          <a:xfrm>
            <a:off x="7182759" y="2614751"/>
            <a:ext cx="6485204" cy="1127204"/>
          </a:xfrm>
          <a:prstGeom prst="rect">
            <a:avLst/>
          </a:prstGeom>
        </p:spPr>
        <p:txBody>
          <a:bodyPr lIns="0" tIns="0" rIns="0" bIns="0" rtlCol="0" anchor="t">
            <a:spAutoFit/>
          </a:bodyPr>
          <a:lstStyle/>
          <a:p>
            <a:pPr algn="ctr">
              <a:lnSpc>
                <a:spcPts val="4545"/>
              </a:lnSpc>
            </a:pPr>
            <a:r>
              <a:rPr lang="en-US" sz="3246" dirty="0">
                <a:solidFill>
                  <a:srgbClr val="352E3A"/>
                </a:solidFill>
                <a:latin typeface="Gotham"/>
                <a:ea typeface="Gotham"/>
                <a:cs typeface="Gotham"/>
                <a:sym typeface="Gotham"/>
              </a:rPr>
              <a:t>Supports Mom and Baby</a:t>
            </a:r>
          </a:p>
          <a:p>
            <a:pPr marL="0" lvl="0" indent="0" algn="ctr">
              <a:lnSpc>
                <a:spcPts val="4545"/>
              </a:lnSpc>
              <a:spcBef>
                <a:spcPct val="0"/>
              </a:spcBef>
            </a:pPr>
            <a:r>
              <a:rPr lang="en-US" sz="3246" dirty="0">
                <a:solidFill>
                  <a:srgbClr val="352E3A"/>
                </a:solidFill>
                <a:latin typeface="Gotham"/>
                <a:ea typeface="Gotham"/>
                <a:cs typeface="Gotham"/>
                <a:sym typeface="Gotham"/>
              </a:rPr>
              <a:t>Great Home Visiting Tool!</a:t>
            </a:r>
          </a:p>
        </p:txBody>
      </p:sp>
      <p:grpSp>
        <p:nvGrpSpPr>
          <p:cNvPr id="12" name="Group 12"/>
          <p:cNvGrpSpPr/>
          <p:nvPr/>
        </p:nvGrpSpPr>
        <p:grpSpPr>
          <a:xfrm>
            <a:off x="-2258032" y="-2258032"/>
            <a:ext cx="4516063" cy="4516063"/>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14" name="TextBox 1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5" name="Group 15"/>
          <p:cNvGrpSpPr/>
          <p:nvPr/>
        </p:nvGrpSpPr>
        <p:grpSpPr>
          <a:xfrm>
            <a:off x="16621001" y="8928239"/>
            <a:ext cx="3838544" cy="383854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8" name="Group 18"/>
          <p:cNvGrpSpPr/>
          <p:nvPr/>
        </p:nvGrpSpPr>
        <p:grpSpPr>
          <a:xfrm>
            <a:off x="17086750" y="-1902401"/>
            <a:ext cx="3804801" cy="3804801"/>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20" name="TextBox 20"/>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21" name="Group 21"/>
          <p:cNvGrpSpPr/>
          <p:nvPr/>
        </p:nvGrpSpPr>
        <p:grpSpPr>
          <a:xfrm>
            <a:off x="-1445075" y="8928239"/>
            <a:ext cx="2890150" cy="2890150"/>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23" name="TextBox 23"/>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9326" y="0"/>
            <a:ext cx="3338866" cy="10287000"/>
            <a:chOff x="0" y="0"/>
            <a:chExt cx="2885440" cy="8890000"/>
          </a:xfrm>
        </p:grpSpPr>
        <p:sp>
          <p:nvSpPr>
            <p:cNvPr id="3" name="Freeform 3"/>
            <p:cNvSpPr/>
            <p:nvPr/>
          </p:nvSpPr>
          <p:spPr>
            <a:xfrm>
              <a:off x="304800" y="283210"/>
              <a:ext cx="2274570" cy="2590800"/>
            </a:xfrm>
            <a:custGeom>
              <a:avLst/>
              <a:gdLst/>
              <a:ahLst/>
              <a:cxnLst/>
              <a:rect l="l" t="t" r="r" b="b"/>
              <a:pathLst>
                <a:path w="2274570" h="2590800">
                  <a:moveTo>
                    <a:pt x="0" y="0"/>
                  </a:moveTo>
                  <a:lnTo>
                    <a:pt x="2274570" y="0"/>
                  </a:lnTo>
                  <a:lnTo>
                    <a:pt x="2274570" y="2590800"/>
                  </a:lnTo>
                  <a:lnTo>
                    <a:pt x="0" y="2590800"/>
                  </a:lnTo>
                  <a:close/>
                </a:path>
              </a:pathLst>
            </a:custGeom>
            <a:blipFill>
              <a:blip r:embed="rId2"/>
              <a:stretch>
                <a:fillRect t="-8600" b="-8600"/>
              </a:stretch>
            </a:blipFill>
          </p:spPr>
          <p:txBody>
            <a:bodyPr/>
            <a:lstStyle/>
            <a:p>
              <a:endParaRPr lang="en-US"/>
            </a:p>
          </p:txBody>
        </p:sp>
        <p:sp>
          <p:nvSpPr>
            <p:cNvPr id="4" name="Freeform 4"/>
            <p:cNvSpPr/>
            <p:nvPr/>
          </p:nvSpPr>
          <p:spPr>
            <a:xfrm>
              <a:off x="304800" y="3149600"/>
              <a:ext cx="2274570" cy="2590800"/>
            </a:xfrm>
            <a:custGeom>
              <a:avLst/>
              <a:gdLst/>
              <a:ahLst/>
              <a:cxnLst/>
              <a:rect l="l" t="t" r="r" b="b"/>
              <a:pathLst>
                <a:path w="2274570" h="2590800">
                  <a:moveTo>
                    <a:pt x="0" y="0"/>
                  </a:moveTo>
                  <a:lnTo>
                    <a:pt x="2274570" y="0"/>
                  </a:lnTo>
                  <a:lnTo>
                    <a:pt x="2274570" y="2590800"/>
                  </a:lnTo>
                  <a:lnTo>
                    <a:pt x="0" y="2590800"/>
                  </a:lnTo>
                  <a:close/>
                </a:path>
              </a:pathLst>
            </a:custGeom>
            <a:blipFill>
              <a:blip r:embed="rId3"/>
              <a:stretch>
                <a:fillRect t="-8600" b="-8600"/>
              </a:stretch>
            </a:blipFill>
          </p:spPr>
          <p:txBody>
            <a:bodyPr/>
            <a:lstStyle/>
            <a:p>
              <a:endParaRPr lang="en-US"/>
            </a:p>
          </p:txBody>
        </p:sp>
        <p:sp>
          <p:nvSpPr>
            <p:cNvPr id="5" name="Freeform 5"/>
            <p:cNvSpPr/>
            <p:nvPr/>
          </p:nvSpPr>
          <p:spPr>
            <a:xfrm>
              <a:off x="304800" y="6015990"/>
              <a:ext cx="2274570" cy="2590800"/>
            </a:xfrm>
            <a:custGeom>
              <a:avLst/>
              <a:gdLst/>
              <a:ahLst/>
              <a:cxnLst/>
              <a:rect l="l" t="t" r="r" b="b"/>
              <a:pathLst>
                <a:path w="2274570" h="2590800">
                  <a:moveTo>
                    <a:pt x="0" y="0"/>
                  </a:moveTo>
                  <a:lnTo>
                    <a:pt x="2274570" y="0"/>
                  </a:lnTo>
                  <a:lnTo>
                    <a:pt x="2274570" y="2590800"/>
                  </a:lnTo>
                  <a:lnTo>
                    <a:pt x="0" y="2590800"/>
                  </a:lnTo>
                  <a:close/>
                </a:path>
              </a:pathLst>
            </a:custGeom>
            <a:blipFill>
              <a:blip r:embed="rId4"/>
              <a:stretch>
                <a:fillRect l="-6951" r="-6951"/>
              </a:stretch>
            </a:blipFill>
          </p:spPr>
          <p:txBody>
            <a:bodyPr/>
            <a:lstStyle/>
            <a:p>
              <a:endParaRPr lang="en-US"/>
            </a:p>
          </p:txBody>
        </p:sp>
        <p:sp>
          <p:nvSpPr>
            <p:cNvPr id="6" name="Freeform 6"/>
            <p:cNvSpPr/>
            <p:nvPr/>
          </p:nvSpPr>
          <p:spPr>
            <a:xfrm>
              <a:off x="12700" y="11430"/>
              <a:ext cx="2860040" cy="8865870"/>
            </a:xfrm>
            <a:custGeom>
              <a:avLst/>
              <a:gdLst/>
              <a:ahLst/>
              <a:cxnLst/>
              <a:rect l="l" t="t" r="r" b="b"/>
              <a:pathLst>
                <a:path w="2860040" h="8865870">
                  <a:moveTo>
                    <a:pt x="0" y="0"/>
                  </a:moveTo>
                  <a:lnTo>
                    <a:pt x="0" y="8865870"/>
                  </a:lnTo>
                  <a:lnTo>
                    <a:pt x="2860040" y="8865870"/>
                  </a:lnTo>
                  <a:lnTo>
                    <a:pt x="2860040" y="0"/>
                  </a:lnTo>
                  <a:lnTo>
                    <a:pt x="0" y="0"/>
                  </a:lnTo>
                  <a:close/>
                  <a:moveTo>
                    <a:pt x="2578100" y="8597900"/>
                  </a:moveTo>
                  <a:lnTo>
                    <a:pt x="280670" y="8597900"/>
                  </a:lnTo>
                  <a:lnTo>
                    <a:pt x="280670" y="6000750"/>
                  </a:lnTo>
                  <a:lnTo>
                    <a:pt x="2578100" y="6000750"/>
                  </a:lnTo>
                  <a:lnTo>
                    <a:pt x="2578100" y="8597900"/>
                  </a:lnTo>
                  <a:close/>
                  <a:moveTo>
                    <a:pt x="2578100" y="5732780"/>
                  </a:moveTo>
                  <a:lnTo>
                    <a:pt x="280670" y="5732780"/>
                  </a:lnTo>
                  <a:lnTo>
                    <a:pt x="280670" y="3134360"/>
                  </a:lnTo>
                  <a:lnTo>
                    <a:pt x="2578100" y="3134360"/>
                  </a:lnTo>
                  <a:lnTo>
                    <a:pt x="2578100" y="5732780"/>
                  </a:lnTo>
                  <a:close/>
                  <a:moveTo>
                    <a:pt x="280670" y="2866390"/>
                  </a:moveTo>
                  <a:lnTo>
                    <a:pt x="280670" y="269240"/>
                  </a:lnTo>
                  <a:lnTo>
                    <a:pt x="2578100" y="269240"/>
                  </a:lnTo>
                  <a:lnTo>
                    <a:pt x="2578100" y="2866390"/>
                  </a:lnTo>
                  <a:lnTo>
                    <a:pt x="280670" y="2866390"/>
                  </a:lnTo>
                  <a:close/>
                </a:path>
              </a:pathLst>
            </a:custGeom>
            <a:solidFill>
              <a:srgbClr val="AA0061"/>
            </a:solidFill>
          </p:spPr>
          <p:txBody>
            <a:bodyPr/>
            <a:lstStyle/>
            <a:p>
              <a:endParaRPr lang="en-US"/>
            </a:p>
          </p:txBody>
        </p:sp>
        <p:sp>
          <p:nvSpPr>
            <p:cNvPr id="7" name="Freeform 7"/>
            <p:cNvSpPr/>
            <p:nvPr/>
          </p:nvSpPr>
          <p:spPr>
            <a:xfrm>
              <a:off x="281940" y="267970"/>
              <a:ext cx="2321560" cy="2621280"/>
            </a:xfrm>
            <a:custGeom>
              <a:avLst/>
              <a:gdLst/>
              <a:ahLst/>
              <a:cxnLst/>
              <a:rect l="l" t="t" r="r" b="b"/>
              <a:pathLst>
                <a:path w="2321560" h="2621280">
                  <a:moveTo>
                    <a:pt x="0" y="0"/>
                  </a:moveTo>
                  <a:lnTo>
                    <a:pt x="0" y="2621280"/>
                  </a:lnTo>
                  <a:lnTo>
                    <a:pt x="2321560" y="2621280"/>
                  </a:lnTo>
                  <a:lnTo>
                    <a:pt x="2321560" y="0"/>
                  </a:lnTo>
                  <a:lnTo>
                    <a:pt x="0" y="0"/>
                  </a:lnTo>
                  <a:close/>
                  <a:moveTo>
                    <a:pt x="2297430" y="2598420"/>
                  </a:moveTo>
                  <a:lnTo>
                    <a:pt x="24130" y="2598420"/>
                  </a:lnTo>
                  <a:lnTo>
                    <a:pt x="24130" y="24130"/>
                  </a:lnTo>
                  <a:lnTo>
                    <a:pt x="2297430" y="24130"/>
                  </a:lnTo>
                  <a:lnTo>
                    <a:pt x="2297430" y="2598420"/>
                  </a:lnTo>
                  <a:close/>
                </a:path>
              </a:pathLst>
            </a:custGeom>
            <a:solidFill>
              <a:srgbClr val="FFFFFF"/>
            </a:solidFill>
          </p:spPr>
          <p:txBody>
            <a:bodyPr/>
            <a:lstStyle/>
            <a:p>
              <a:endParaRPr lang="en-US"/>
            </a:p>
          </p:txBody>
        </p:sp>
        <p:sp>
          <p:nvSpPr>
            <p:cNvPr id="8" name="Freeform 8"/>
            <p:cNvSpPr/>
            <p:nvPr/>
          </p:nvSpPr>
          <p:spPr>
            <a:xfrm>
              <a:off x="281940" y="3134360"/>
              <a:ext cx="2321560" cy="2621280"/>
            </a:xfrm>
            <a:custGeom>
              <a:avLst/>
              <a:gdLst/>
              <a:ahLst/>
              <a:cxnLst/>
              <a:rect l="l" t="t" r="r" b="b"/>
              <a:pathLst>
                <a:path w="2321560" h="2621280">
                  <a:moveTo>
                    <a:pt x="0" y="2621280"/>
                  </a:moveTo>
                  <a:lnTo>
                    <a:pt x="2321560" y="2621280"/>
                  </a:lnTo>
                  <a:lnTo>
                    <a:pt x="2321560" y="0"/>
                  </a:lnTo>
                  <a:lnTo>
                    <a:pt x="0" y="0"/>
                  </a:lnTo>
                  <a:lnTo>
                    <a:pt x="0" y="2621280"/>
                  </a:lnTo>
                  <a:close/>
                  <a:moveTo>
                    <a:pt x="24130" y="24130"/>
                  </a:moveTo>
                  <a:lnTo>
                    <a:pt x="2297430" y="24130"/>
                  </a:lnTo>
                  <a:lnTo>
                    <a:pt x="2297430" y="2598420"/>
                  </a:lnTo>
                  <a:lnTo>
                    <a:pt x="24130" y="2598420"/>
                  </a:lnTo>
                  <a:lnTo>
                    <a:pt x="24130" y="24130"/>
                  </a:lnTo>
                  <a:close/>
                </a:path>
              </a:pathLst>
            </a:custGeom>
            <a:solidFill>
              <a:srgbClr val="FFFFFF"/>
            </a:solidFill>
          </p:spPr>
          <p:txBody>
            <a:bodyPr/>
            <a:lstStyle/>
            <a:p>
              <a:endParaRPr lang="en-US"/>
            </a:p>
          </p:txBody>
        </p:sp>
        <p:sp>
          <p:nvSpPr>
            <p:cNvPr id="9" name="Freeform 9"/>
            <p:cNvSpPr/>
            <p:nvPr/>
          </p:nvSpPr>
          <p:spPr>
            <a:xfrm>
              <a:off x="281940" y="6000750"/>
              <a:ext cx="2321560" cy="2620010"/>
            </a:xfrm>
            <a:custGeom>
              <a:avLst/>
              <a:gdLst/>
              <a:ahLst/>
              <a:cxnLst/>
              <a:rect l="l" t="t" r="r" b="b"/>
              <a:pathLst>
                <a:path w="2321560" h="2620010">
                  <a:moveTo>
                    <a:pt x="0" y="2620010"/>
                  </a:moveTo>
                  <a:lnTo>
                    <a:pt x="2321560" y="2620010"/>
                  </a:lnTo>
                  <a:lnTo>
                    <a:pt x="2321560" y="0"/>
                  </a:lnTo>
                  <a:lnTo>
                    <a:pt x="0" y="0"/>
                  </a:lnTo>
                  <a:lnTo>
                    <a:pt x="0" y="2620010"/>
                  </a:lnTo>
                  <a:close/>
                  <a:moveTo>
                    <a:pt x="24130" y="22860"/>
                  </a:moveTo>
                  <a:lnTo>
                    <a:pt x="2297430" y="22860"/>
                  </a:lnTo>
                  <a:lnTo>
                    <a:pt x="2297430" y="2597150"/>
                  </a:lnTo>
                  <a:lnTo>
                    <a:pt x="24130" y="2597150"/>
                  </a:lnTo>
                  <a:lnTo>
                    <a:pt x="24130" y="22860"/>
                  </a:lnTo>
                  <a:close/>
                </a:path>
              </a:pathLst>
            </a:custGeom>
            <a:solidFill>
              <a:srgbClr val="FFFFFF"/>
            </a:solidFill>
          </p:spPr>
          <p:txBody>
            <a:bodyPr/>
            <a:lstStyle/>
            <a:p>
              <a:endParaRPr lang="en-US"/>
            </a:p>
          </p:txBody>
        </p:sp>
        <p:sp>
          <p:nvSpPr>
            <p:cNvPr id="10" name="Freeform 10"/>
            <p:cNvSpPr/>
            <p:nvPr/>
          </p:nvSpPr>
          <p:spPr>
            <a:xfrm>
              <a:off x="281940" y="267970"/>
              <a:ext cx="2321560" cy="2621280"/>
            </a:xfrm>
            <a:custGeom>
              <a:avLst/>
              <a:gdLst/>
              <a:ahLst/>
              <a:cxnLst/>
              <a:rect l="l" t="t" r="r" b="b"/>
              <a:pathLst>
                <a:path w="2321560" h="2621280">
                  <a:moveTo>
                    <a:pt x="2297430" y="24130"/>
                  </a:moveTo>
                  <a:lnTo>
                    <a:pt x="2297430" y="2598420"/>
                  </a:lnTo>
                  <a:lnTo>
                    <a:pt x="24130" y="2598420"/>
                  </a:lnTo>
                  <a:lnTo>
                    <a:pt x="0" y="2621280"/>
                  </a:lnTo>
                  <a:lnTo>
                    <a:pt x="2321560" y="2621280"/>
                  </a:lnTo>
                  <a:lnTo>
                    <a:pt x="2321560" y="0"/>
                  </a:lnTo>
                  <a:close/>
                </a:path>
              </a:pathLst>
            </a:custGeom>
            <a:solidFill>
              <a:srgbClr val="FFFFFF"/>
            </a:solidFill>
          </p:spPr>
          <p:txBody>
            <a:bodyPr/>
            <a:lstStyle/>
            <a:p>
              <a:endParaRPr lang="en-US"/>
            </a:p>
          </p:txBody>
        </p:sp>
        <p:sp>
          <p:nvSpPr>
            <p:cNvPr id="11" name="Freeform 11"/>
            <p:cNvSpPr/>
            <p:nvPr/>
          </p:nvSpPr>
          <p:spPr>
            <a:xfrm>
              <a:off x="281940" y="267970"/>
              <a:ext cx="2321560" cy="2621280"/>
            </a:xfrm>
            <a:custGeom>
              <a:avLst/>
              <a:gdLst/>
              <a:ahLst/>
              <a:cxnLst/>
              <a:rect l="l" t="t" r="r" b="b"/>
              <a:pathLst>
                <a:path w="2321560" h="2621280">
                  <a:moveTo>
                    <a:pt x="24130" y="24130"/>
                  </a:moveTo>
                  <a:lnTo>
                    <a:pt x="2297430" y="24130"/>
                  </a:lnTo>
                  <a:lnTo>
                    <a:pt x="2321560" y="0"/>
                  </a:lnTo>
                  <a:lnTo>
                    <a:pt x="0" y="0"/>
                  </a:lnTo>
                  <a:lnTo>
                    <a:pt x="0" y="2621280"/>
                  </a:lnTo>
                  <a:lnTo>
                    <a:pt x="24130" y="2598420"/>
                  </a:lnTo>
                  <a:close/>
                </a:path>
              </a:pathLst>
            </a:custGeom>
            <a:solidFill>
              <a:srgbClr val="3D3434"/>
            </a:solidFill>
          </p:spPr>
          <p:txBody>
            <a:bodyPr/>
            <a:lstStyle/>
            <a:p>
              <a:endParaRPr lang="en-US"/>
            </a:p>
          </p:txBody>
        </p:sp>
        <p:sp>
          <p:nvSpPr>
            <p:cNvPr id="12" name="Freeform 12"/>
            <p:cNvSpPr/>
            <p:nvPr/>
          </p:nvSpPr>
          <p:spPr>
            <a:xfrm>
              <a:off x="281940" y="3134360"/>
              <a:ext cx="2321560" cy="2621280"/>
            </a:xfrm>
            <a:custGeom>
              <a:avLst/>
              <a:gdLst/>
              <a:ahLst/>
              <a:cxnLst/>
              <a:rect l="l" t="t" r="r" b="b"/>
              <a:pathLst>
                <a:path w="2321560" h="2621280">
                  <a:moveTo>
                    <a:pt x="2297430" y="2597150"/>
                  </a:moveTo>
                  <a:lnTo>
                    <a:pt x="24130" y="2597150"/>
                  </a:lnTo>
                  <a:lnTo>
                    <a:pt x="0" y="2621280"/>
                  </a:lnTo>
                  <a:lnTo>
                    <a:pt x="2321560" y="2621280"/>
                  </a:lnTo>
                  <a:lnTo>
                    <a:pt x="2321560" y="0"/>
                  </a:lnTo>
                  <a:lnTo>
                    <a:pt x="2297430" y="24130"/>
                  </a:lnTo>
                  <a:close/>
                </a:path>
              </a:pathLst>
            </a:custGeom>
            <a:solidFill>
              <a:srgbClr val="FFFFFF"/>
            </a:solidFill>
          </p:spPr>
          <p:txBody>
            <a:bodyPr/>
            <a:lstStyle/>
            <a:p>
              <a:endParaRPr lang="en-US"/>
            </a:p>
          </p:txBody>
        </p:sp>
        <p:sp>
          <p:nvSpPr>
            <p:cNvPr id="13" name="Freeform 13"/>
            <p:cNvSpPr/>
            <p:nvPr/>
          </p:nvSpPr>
          <p:spPr>
            <a:xfrm>
              <a:off x="281940" y="3134360"/>
              <a:ext cx="2321560" cy="2621280"/>
            </a:xfrm>
            <a:custGeom>
              <a:avLst/>
              <a:gdLst/>
              <a:ahLst/>
              <a:cxnLst/>
              <a:rect l="l" t="t" r="r" b="b"/>
              <a:pathLst>
                <a:path w="2321560" h="2621280">
                  <a:moveTo>
                    <a:pt x="0" y="2621280"/>
                  </a:moveTo>
                  <a:lnTo>
                    <a:pt x="24130" y="2597150"/>
                  </a:lnTo>
                  <a:lnTo>
                    <a:pt x="24130" y="24130"/>
                  </a:lnTo>
                  <a:lnTo>
                    <a:pt x="2297430" y="24130"/>
                  </a:lnTo>
                  <a:lnTo>
                    <a:pt x="2321560" y="0"/>
                  </a:lnTo>
                  <a:lnTo>
                    <a:pt x="0" y="0"/>
                  </a:lnTo>
                  <a:close/>
                </a:path>
              </a:pathLst>
            </a:custGeom>
            <a:solidFill>
              <a:srgbClr val="3D3434"/>
            </a:solidFill>
          </p:spPr>
          <p:txBody>
            <a:bodyPr/>
            <a:lstStyle/>
            <a:p>
              <a:endParaRPr lang="en-US"/>
            </a:p>
          </p:txBody>
        </p:sp>
        <p:sp>
          <p:nvSpPr>
            <p:cNvPr id="14" name="Freeform 14"/>
            <p:cNvSpPr/>
            <p:nvPr/>
          </p:nvSpPr>
          <p:spPr>
            <a:xfrm>
              <a:off x="281940" y="6000750"/>
              <a:ext cx="2321560" cy="2620010"/>
            </a:xfrm>
            <a:custGeom>
              <a:avLst/>
              <a:gdLst/>
              <a:ahLst/>
              <a:cxnLst/>
              <a:rect l="l" t="t" r="r" b="b"/>
              <a:pathLst>
                <a:path w="2321560" h="2620010">
                  <a:moveTo>
                    <a:pt x="2297430" y="2597150"/>
                  </a:moveTo>
                  <a:lnTo>
                    <a:pt x="24130" y="2597150"/>
                  </a:lnTo>
                  <a:lnTo>
                    <a:pt x="0" y="2620010"/>
                  </a:lnTo>
                  <a:lnTo>
                    <a:pt x="2321560" y="2620010"/>
                  </a:lnTo>
                  <a:lnTo>
                    <a:pt x="2321560" y="0"/>
                  </a:lnTo>
                  <a:lnTo>
                    <a:pt x="2297430" y="22860"/>
                  </a:lnTo>
                  <a:close/>
                </a:path>
              </a:pathLst>
            </a:custGeom>
            <a:solidFill>
              <a:srgbClr val="FFFFFF"/>
            </a:solidFill>
          </p:spPr>
          <p:txBody>
            <a:bodyPr/>
            <a:lstStyle/>
            <a:p>
              <a:endParaRPr lang="en-US"/>
            </a:p>
          </p:txBody>
        </p:sp>
        <p:sp>
          <p:nvSpPr>
            <p:cNvPr id="15" name="Freeform 15"/>
            <p:cNvSpPr/>
            <p:nvPr/>
          </p:nvSpPr>
          <p:spPr>
            <a:xfrm>
              <a:off x="281940" y="6000750"/>
              <a:ext cx="2321560" cy="2620010"/>
            </a:xfrm>
            <a:custGeom>
              <a:avLst/>
              <a:gdLst/>
              <a:ahLst/>
              <a:cxnLst/>
              <a:rect l="l" t="t" r="r" b="b"/>
              <a:pathLst>
                <a:path w="2321560" h="2620010">
                  <a:moveTo>
                    <a:pt x="0" y="2620010"/>
                  </a:moveTo>
                  <a:lnTo>
                    <a:pt x="24130" y="2597150"/>
                  </a:lnTo>
                  <a:lnTo>
                    <a:pt x="24130" y="22860"/>
                  </a:lnTo>
                  <a:lnTo>
                    <a:pt x="2297430" y="22860"/>
                  </a:lnTo>
                  <a:lnTo>
                    <a:pt x="2321560" y="0"/>
                  </a:lnTo>
                  <a:lnTo>
                    <a:pt x="0" y="0"/>
                  </a:lnTo>
                  <a:close/>
                </a:path>
              </a:pathLst>
            </a:custGeom>
            <a:solidFill>
              <a:srgbClr val="3D3434"/>
            </a:solidFill>
          </p:spPr>
          <p:txBody>
            <a:bodyPr/>
            <a:lstStyle/>
            <a:p>
              <a:endParaRPr lang="en-US"/>
            </a:p>
          </p:txBody>
        </p:sp>
        <p:sp>
          <p:nvSpPr>
            <p:cNvPr id="16" name="Freeform 16"/>
            <p:cNvSpPr/>
            <p:nvPr/>
          </p:nvSpPr>
          <p:spPr>
            <a:xfrm>
              <a:off x="0" y="0"/>
              <a:ext cx="2885440" cy="8890000"/>
            </a:xfrm>
            <a:custGeom>
              <a:avLst/>
              <a:gdLst/>
              <a:ahLst/>
              <a:cxnLst/>
              <a:rect l="l" t="t" r="r" b="b"/>
              <a:pathLst>
                <a:path w="2885440" h="8890000">
                  <a:moveTo>
                    <a:pt x="2860040" y="24130"/>
                  </a:moveTo>
                  <a:lnTo>
                    <a:pt x="2860040" y="8865870"/>
                  </a:lnTo>
                  <a:lnTo>
                    <a:pt x="25400" y="8865870"/>
                  </a:lnTo>
                  <a:lnTo>
                    <a:pt x="0" y="8890000"/>
                  </a:lnTo>
                  <a:lnTo>
                    <a:pt x="2885440" y="8890000"/>
                  </a:lnTo>
                  <a:lnTo>
                    <a:pt x="2885440" y="0"/>
                  </a:lnTo>
                  <a:close/>
                </a:path>
              </a:pathLst>
            </a:custGeom>
            <a:solidFill>
              <a:srgbClr val="3D3434"/>
            </a:solidFill>
          </p:spPr>
          <p:txBody>
            <a:bodyPr/>
            <a:lstStyle/>
            <a:p>
              <a:endParaRPr lang="en-US"/>
            </a:p>
          </p:txBody>
        </p:sp>
        <p:sp>
          <p:nvSpPr>
            <p:cNvPr id="17" name="Freeform 17"/>
            <p:cNvSpPr/>
            <p:nvPr/>
          </p:nvSpPr>
          <p:spPr>
            <a:xfrm>
              <a:off x="0" y="0"/>
              <a:ext cx="2885440" cy="8890000"/>
            </a:xfrm>
            <a:custGeom>
              <a:avLst/>
              <a:gdLst/>
              <a:ahLst/>
              <a:cxnLst/>
              <a:rect l="l" t="t" r="r" b="b"/>
              <a:pathLst>
                <a:path w="2885440" h="8890000">
                  <a:moveTo>
                    <a:pt x="25400" y="24130"/>
                  </a:moveTo>
                  <a:lnTo>
                    <a:pt x="2860040" y="24130"/>
                  </a:lnTo>
                  <a:lnTo>
                    <a:pt x="2885440" y="0"/>
                  </a:lnTo>
                  <a:lnTo>
                    <a:pt x="0" y="0"/>
                  </a:lnTo>
                  <a:lnTo>
                    <a:pt x="0" y="8890000"/>
                  </a:lnTo>
                  <a:lnTo>
                    <a:pt x="25400" y="8865870"/>
                  </a:lnTo>
                  <a:close/>
                </a:path>
              </a:pathLst>
            </a:custGeom>
            <a:solidFill>
              <a:srgbClr val="FFFFFF"/>
            </a:solidFill>
          </p:spPr>
          <p:txBody>
            <a:bodyPr/>
            <a:lstStyle/>
            <a:p>
              <a:endParaRPr lang="en-US"/>
            </a:p>
          </p:txBody>
        </p:sp>
      </p:grpSp>
      <p:grpSp>
        <p:nvGrpSpPr>
          <p:cNvPr id="18" name="Group 18"/>
          <p:cNvGrpSpPr>
            <a:grpSpLocks noChangeAspect="1"/>
          </p:cNvGrpSpPr>
          <p:nvPr/>
        </p:nvGrpSpPr>
        <p:grpSpPr>
          <a:xfrm>
            <a:off x="14949134" y="0"/>
            <a:ext cx="3338866" cy="10287000"/>
            <a:chOff x="0" y="0"/>
            <a:chExt cx="2885440" cy="8890000"/>
          </a:xfrm>
        </p:grpSpPr>
        <p:sp>
          <p:nvSpPr>
            <p:cNvPr id="19" name="Freeform 19"/>
            <p:cNvSpPr/>
            <p:nvPr/>
          </p:nvSpPr>
          <p:spPr>
            <a:xfrm>
              <a:off x="304800" y="283210"/>
              <a:ext cx="2274570" cy="2590800"/>
            </a:xfrm>
            <a:custGeom>
              <a:avLst/>
              <a:gdLst/>
              <a:ahLst/>
              <a:cxnLst/>
              <a:rect l="l" t="t" r="r" b="b"/>
              <a:pathLst>
                <a:path w="2274570" h="2590800">
                  <a:moveTo>
                    <a:pt x="0" y="0"/>
                  </a:moveTo>
                  <a:lnTo>
                    <a:pt x="2274570" y="0"/>
                  </a:lnTo>
                  <a:lnTo>
                    <a:pt x="2274570" y="2590800"/>
                  </a:lnTo>
                  <a:lnTo>
                    <a:pt x="0" y="2590800"/>
                  </a:lnTo>
                  <a:close/>
                </a:path>
              </a:pathLst>
            </a:custGeom>
            <a:blipFill>
              <a:blip r:embed="rId5"/>
              <a:stretch>
                <a:fillRect t="-8600" b="-8600"/>
              </a:stretch>
            </a:blipFill>
          </p:spPr>
          <p:txBody>
            <a:bodyPr/>
            <a:lstStyle/>
            <a:p>
              <a:endParaRPr lang="en-US"/>
            </a:p>
          </p:txBody>
        </p:sp>
        <p:sp>
          <p:nvSpPr>
            <p:cNvPr id="20" name="Freeform 20"/>
            <p:cNvSpPr/>
            <p:nvPr/>
          </p:nvSpPr>
          <p:spPr>
            <a:xfrm>
              <a:off x="304800" y="3149600"/>
              <a:ext cx="2274570" cy="2590800"/>
            </a:xfrm>
            <a:custGeom>
              <a:avLst/>
              <a:gdLst/>
              <a:ahLst/>
              <a:cxnLst/>
              <a:rect l="l" t="t" r="r" b="b"/>
              <a:pathLst>
                <a:path w="2274570" h="2590800">
                  <a:moveTo>
                    <a:pt x="0" y="0"/>
                  </a:moveTo>
                  <a:lnTo>
                    <a:pt x="2274570" y="0"/>
                  </a:lnTo>
                  <a:lnTo>
                    <a:pt x="2274570" y="2590800"/>
                  </a:lnTo>
                  <a:lnTo>
                    <a:pt x="0" y="2590800"/>
                  </a:lnTo>
                  <a:close/>
                </a:path>
              </a:pathLst>
            </a:custGeom>
            <a:blipFill>
              <a:blip r:embed="rId6"/>
              <a:stretch>
                <a:fillRect t="-8600" b="-8600"/>
              </a:stretch>
            </a:blipFill>
          </p:spPr>
          <p:txBody>
            <a:bodyPr/>
            <a:lstStyle/>
            <a:p>
              <a:endParaRPr lang="en-US"/>
            </a:p>
          </p:txBody>
        </p:sp>
        <p:sp>
          <p:nvSpPr>
            <p:cNvPr id="21" name="Freeform 21"/>
            <p:cNvSpPr/>
            <p:nvPr/>
          </p:nvSpPr>
          <p:spPr>
            <a:xfrm rot="-18000">
              <a:off x="298033" y="6010053"/>
              <a:ext cx="2288104" cy="2602674"/>
            </a:xfrm>
            <a:custGeom>
              <a:avLst/>
              <a:gdLst/>
              <a:ahLst/>
              <a:cxnLst/>
              <a:rect l="l" t="t" r="r" b="b"/>
              <a:pathLst>
                <a:path w="2288104" h="2602674">
                  <a:moveTo>
                    <a:pt x="13565" y="0"/>
                  </a:moveTo>
                  <a:lnTo>
                    <a:pt x="2288104" y="11910"/>
                  </a:lnTo>
                  <a:lnTo>
                    <a:pt x="2274539" y="2602674"/>
                  </a:lnTo>
                  <a:lnTo>
                    <a:pt x="0" y="2590765"/>
                  </a:lnTo>
                  <a:close/>
                </a:path>
              </a:pathLst>
            </a:custGeom>
            <a:blipFill>
              <a:blip r:embed="rId7"/>
              <a:stretch>
                <a:fillRect l="-9809" t="-28761" r="-146" b="-282"/>
              </a:stretch>
            </a:blipFill>
          </p:spPr>
          <p:txBody>
            <a:bodyPr/>
            <a:lstStyle/>
            <a:p>
              <a:endParaRPr lang="en-US"/>
            </a:p>
          </p:txBody>
        </p:sp>
        <p:sp>
          <p:nvSpPr>
            <p:cNvPr id="22" name="Freeform 22"/>
            <p:cNvSpPr/>
            <p:nvPr/>
          </p:nvSpPr>
          <p:spPr>
            <a:xfrm>
              <a:off x="12700" y="11430"/>
              <a:ext cx="2860040" cy="8865870"/>
            </a:xfrm>
            <a:custGeom>
              <a:avLst/>
              <a:gdLst/>
              <a:ahLst/>
              <a:cxnLst/>
              <a:rect l="l" t="t" r="r" b="b"/>
              <a:pathLst>
                <a:path w="2860040" h="8865870">
                  <a:moveTo>
                    <a:pt x="0" y="0"/>
                  </a:moveTo>
                  <a:lnTo>
                    <a:pt x="0" y="8865870"/>
                  </a:lnTo>
                  <a:lnTo>
                    <a:pt x="2860040" y="8865870"/>
                  </a:lnTo>
                  <a:lnTo>
                    <a:pt x="2860040" y="0"/>
                  </a:lnTo>
                  <a:lnTo>
                    <a:pt x="0" y="0"/>
                  </a:lnTo>
                  <a:close/>
                  <a:moveTo>
                    <a:pt x="2578100" y="8597900"/>
                  </a:moveTo>
                  <a:lnTo>
                    <a:pt x="280670" y="8597900"/>
                  </a:lnTo>
                  <a:lnTo>
                    <a:pt x="280670" y="6000750"/>
                  </a:lnTo>
                  <a:lnTo>
                    <a:pt x="2578100" y="6000750"/>
                  </a:lnTo>
                  <a:lnTo>
                    <a:pt x="2578100" y="8597900"/>
                  </a:lnTo>
                  <a:close/>
                  <a:moveTo>
                    <a:pt x="2578100" y="5732780"/>
                  </a:moveTo>
                  <a:lnTo>
                    <a:pt x="280670" y="5732780"/>
                  </a:lnTo>
                  <a:lnTo>
                    <a:pt x="280670" y="3134360"/>
                  </a:lnTo>
                  <a:lnTo>
                    <a:pt x="2578100" y="3134360"/>
                  </a:lnTo>
                  <a:lnTo>
                    <a:pt x="2578100" y="5732780"/>
                  </a:lnTo>
                  <a:close/>
                  <a:moveTo>
                    <a:pt x="280670" y="2866390"/>
                  </a:moveTo>
                  <a:lnTo>
                    <a:pt x="280670" y="269240"/>
                  </a:lnTo>
                  <a:lnTo>
                    <a:pt x="2578100" y="269240"/>
                  </a:lnTo>
                  <a:lnTo>
                    <a:pt x="2578100" y="2866390"/>
                  </a:lnTo>
                  <a:lnTo>
                    <a:pt x="280670" y="2866390"/>
                  </a:lnTo>
                  <a:close/>
                </a:path>
              </a:pathLst>
            </a:custGeom>
            <a:solidFill>
              <a:srgbClr val="AA0061"/>
            </a:solidFill>
          </p:spPr>
          <p:txBody>
            <a:bodyPr/>
            <a:lstStyle/>
            <a:p>
              <a:endParaRPr lang="en-US"/>
            </a:p>
          </p:txBody>
        </p:sp>
        <p:sp>
          <p:nvSpPr>
            <p:cNvPr id="23" name="Freeform 23"/>
            <p:cNvSpPr/>
            <p:nvPr/>
          </p:nvSpPr>
          <p:spPr>
            <a:xfrm>
              <a:off x="281940" y="267970"/>
              <a:ext cx="2321560" cy="2621280"/>
            </a:xfrm>
            <a:custGeom>
              <a:avLst/>
              <a:gdLst/>
              <a:ahLst/>
              <a:cxnLst/>
              <a:rect l="l" t="t" r="r" b="b"/>
              <a:pathLst>
                <a:path w="2321560" h="2621280">
                  <a:moveTo>
                    <a:pt x="0" y="0"/>
                  </a:moveTo>
                  <a:lnTo>
                    <a:pt x="0" y="2621280"/>
                  </a:lnTo>
                  <a:lnTo>
                    <a:pt x="2321560" y="2621280"/>
                  </a:lnTo>
                  <a:lnTo>
                    <a:pt x="2321560" y="0"/>
                  </a:lnTo>
                  <a:lnTo>
                    <a:pt x="0" y="0"/>
                  </a:lnTo>
                  <a:close/>
                  <a:moveTo>
                    <a:pt x="2297430" y="2598420"/>
                  </a:moveTo>
                  <a:lnTo>
                    <a:pt x="24130" y="2598420"/>
                  </a:lnTo>
                  <a:lnTo>
                    <a:pt x="24130" y="24130"/>
                  </a:lnTo>
                  <a:lnTo>
                    <a:pt x="2297430" y="24130"/>
                  </a:lnTo>
                  <a:lnTo>
                    <a:pt x="2297430" y="2598420"/>
                  </a:lnTo>
                  <a:close/>
                </a:path>
              </a:pathLst>
            </a:custGeom>
            <a:solidFill>
              <a:srgbClr val="FFFFFF"/>
            </a:solidFill>
          </p:spPr>
          <p:txBody>
            <a:bodyPr/>
            <a:lstStyle/>
            <a:p>
              <a:endParaRPr lang="en-US"/>
            </a:p>
          </p:txBody>
        </p:sp>
        <p:sp>
          <p:nvSpPr>
            <p:cNvPr id="24" name="Freeform 24"/>
            <p:cNvSpPr/>
            <p:nvPr/>
          </p:nvSpPr>
          <p:spPr>
            <a:xfrm>
              <a:off x="281940" y="3134360"/>
              <a:ext cx="2321560" cy="2621280"/>
            </a:xfrm>
            <a:custGeom>
              <a:avLst/>
              <a:gdLst/>
              <a:ahLst/>
              <a:cxnLst/>
              <a:rect l="l" t="t" r="r" b="b"/>
              <a:pathLst>
                <a:path w="2321560" h="2621280">
                  <a:moveTo>
                    <a:pt x="0" y="2621280"/>
                  </a:moveTo>
                  <a:lnTo>
                    <a:pt x="2321560" y="2621280"/>
                  </a:lnTo>
                  <a:lnTo>
                    <a:pt x="2321560" y="0"/>
                  </a:lnTo>
                  <a:lnTo>
                    <a:pt x="0" y="0"/>
                  </a:lnTo>
                  <a:lnTo>
                    <a:pt x="0" y="2621280"/>
                  </a:lnTo>
                  <a:close/>
                  <a:moveTo>
                    <a:pt x="24130" y="24130"/>
                  </a:moveTo>
                  <a:lnTo>
                    <a:pt x="2297430" y="24130"/>
                  </a:lnTo>
                  <a:lnTo>
                    <a:pt x="2297430" y="2598420"/>
                  </a:lnTo>
                  <a:lnTo>
                    <a:pt x="24130" y="2598420"/>
                  </a:lnTo>
                  <a:lnTo>
                    <a:pt x="24130" y="24130"/>
                  </a:lnTo>
                  <a:close/>
                </a:path>
              </a:pathLst>
            </a:custGeom>
            <a:solidFill>
              <a:srgbClr val="FFFFFF"/>
            </a:solidFill>
          </p:spPr>
          <p:txBody>
            <a:bodyPr/>
            <a:lstStyle/>
            <a:p>
              <a:endParaRPr lang="en-US"/>
            </a:p>
          </p:txBody>
        </p:sp>
        <p:sp>
          <p:nvSpPr>
            <p:cNvPr id="25" name="Freeform 25"/>
            <p:cNvSpPr/>
            <p:nvPr/>
          </p:nvSpPr>
          <p:spPr>
            <a:xfrm>
              <a:off x="281940" y="6000750"/>
              <a:ext cx="2321560" cy="2620010"/>
            </a:xfrm>
            <a:custGeom>
              <a:avLst/>
              <a:gdLst/>
              <a:ahLst/>
              <a:cxnLst/>
              <a:rect l="l" t="t" r="r" b="b"/>
              <a:pathLst>
                <a:path w="2321560" h="2620010">
                  <a:moveTo>
                    <a:pt x="0" y="2620010"/>
                  </a:moveTo>
                  <a:lnTo>
                    <a:pt x="2321560" y="2620010"/>
                  </a:lnTo>
                  <a:lnTo>
                    <a:pt x="2321560" y="0"/>
                  </a:lnTo>
                  <a:lnTo>
                    <a:pt x="0" y="0"/>
                  </a:lnTo>
                  <a:lnTo>
                    <a:pt x="0" y="2620010"/>
                  </a:lnTo>
                  <a:close/>
                  <a:moveTo>
                    <a:pt x="24130" y="22860"/>
                  </a:moveTo>
                  <a:lnTo>
                    <a:pt x="2297430" y="22860"/>
                  </a:lnTo>
                  <a:lnTo>
                    <a:pt x="2297430" y="2597150"/>
                  </a:lnTo>
                  <a:lnTo>
                    <a:pt x="24130" y="2597150"/>
                  </a:lnTo>
                  <a:lnTo>
                    <a:pt x="24130" y="22860"/>
                  </a:lnTo>
                  <a:close/>
                </a:path>
              </a:pathLst>
            </a:custGeom>
            <a:solidFill>
              <a:srgbClr val="FFFFFF"/>
            </a:solidFill>
          </p:spPr>
          <p:txBody>
            <a:bodyPr/>
            <a:lstStyle/>
            <a:p>
              <a:endParaRPr lang="en-US"/>
            </a:p>
          </p:txBody>
        </p:sp>
        <p:sp>
          <p:nvSpPr>
            <p:cNvPr id="26" name="Freeform 26"/>
            <p:cNvSpPr/>
            <p:nvPr/>
          </p:nvSpPr>
          <p:spPr>
            <a:xfrm>
              <a:off x="281940" y="267970"/>
              <a:ext cx="2321560" cy="2621280"/>
            </a:xfrm>
            <a:custGeom>
              <a:avLst/>
              <a:gdLst/>
              <a:ahLst/>
              <a:cxnLst/>
              <a:rect l="l" t="t" r="r" b="b"/>
              <a:pathLst>
                <a:path w="2321560" h="2621280">
                  <a:moveTo>
                    <a:pt x="2297430" y="24130"/>
                  </a:moveTo>
                  <a:lnTo>
                    <a:pt x="2297430" y="2598420"/>
                  </a:lnTo>
                  <a:lnTo>
                    <a:pt x="24130" y="2598420"/>
                  </a:lnTo>
                  <a:lnTo>
                    <a:pt x="0" y="2621280"/>
                  </a:lnTo>
                  <a:lnTo>
                    <a:pt x="2321560" y="2621280"/>
                  </a:lnTo>
                  <a:lnTo>
                    <a:pt x="2321560" y="0"/>
                  </a:lnTo>
                  <a:close/>
                </a:path>
              </a:pathLst>
            </a:custGeom>
            <a:solidFill>
              <a:srgbClr val="FFFFFF"/>
            </a:solidFill>
          </p:spPr>
          <p:txBody>
            <a:bodyPr/>
            <a:lstStyle/>
            <a:p>
              <a:endParaRPr lang="en-US"/>
            </a:p>
          </p:txBody>
        </p:sp>
        <p:sp>
          <p:nvSpPr>
            <p:cNvPr id="27" name="Freeform 27"/>
            <p:cNvSpPr/>
            <p:nvPr/>
          </p:nvSpPr>
          <p:spPr>
            <a:xfrm>
              <a:off x="281940" y="267970"/>
              <a:ext cx="2321560" cy="2621280"/>
            </a:xfrm>
            <a:custGeom>
              <a:avLst/>
              <a:gdLst/>
              <a:ahLst/>
              <a:cxnLst/>
              <a:rect l="l" t="t" r="r" b="b"/>
              <a:pathLst>
                <a:path w="2321560" h="2621280">
                  <a:moveTo>
                    <a:pt x="24130" y="24130"/>
                  </a:moveTo>
                  <a:lnTo>
                    <a:pt x="2297430" y="24130"/>
                  </a:lnTo>
                  <a:lnTo>
                    <a:pt x="2321560" y="0"/>
                  </a:lnTo>
                  <a:lnTo>
                    <a:pt x="0" y="0"/>
                  </a:lnTo>
                  <a:lnTo>
                    <a:pt x="0" y="2621280"/>
                  </a:lnTo>
                  <a:lnTo>
                    <a:pt x="24130" y="2598420"/>
                  </a:lnTo>
                  <a:close/>
                </a:path>
              </a:pathLst>
            </a:custGeom>
            <a:solidFill>
              <a:srgbClr val="3D3434"/>
            </a:solidFill>
          </p:spPr>
          <p:txBody>
            <a:bodyPr/>
            <a:lstStyle/>
            <a:p>
              <a:endParaRPr lang="en-US"/>
            </a:p>
          </p:txBody>
        </p:sp>
        <p:sp>
          <p:nvSpPr>
            <p:cNvPr id="28" name="Freeform 28"/>
            <p:cNvSpPr/>
            <p:nvPr/>
          </p:nvSpPr>
          <p:spPr>
            <a:xfrm>
              <a:off x="281940" y="3134360"/>
              <a:ext cx="2321560" cy="2621280"/>
            </a:xfrm>
            <a:custGeom>
              <a:avLst/>
              <a:gdLst/>
              <a:ahLst/>
              <a:cxnLst/>
              <a:rect l="l" t="t" r="r" b="b"/>
              <a:pathLst>
                <a:path w="2321560" h="2621280">
                  <a:moveTo>
                    <a:pt x="2297430" y="2597150"/>
                  </a:moveTo>
                  <a:lnTo>
                    <a:pt x="24130" y="2597150"/>
                  </a:lnTo>
                  <a:lnTo>
                    <a:pt x="0" y="2621280"/>
                  </a:lnTo>
                  <a:lnTo>
                    <a:pt x="2321560" y="2621280"/>
                  </a:lnTo>
                  <a:lnTo>
                    <a:pt x="2321560" y="0"/>
                  </a:lnTo>
                  <a:lnTo>
                    <a:pt x="2297430" y="24130"/>
                  </a:lnTo>
                  <a:close/>
                </a:path>
              </a:pathLst>
            </a:custGeom>
            <a:solidFill>
              <a:srgbClr val="FFFFFF"/>
            </a:solidFill>
          </p:spPr>
          <p:txBody>
            <a:bodyPr/>
            <a:lstStyle/>
            <a:p>
              <a:endParaRPr lang="en-US"/>
            </a:p>
          </p:txBody>
        </p:sp>
        <p:sp>
          <p:nvSpPr>
            <p:cNvPr id="29" name="Freeform 29"/>
            <p:cNvSpPr/>
            <p:nvPr/>
          </p:nvSpPr>
          <p:spPr>
            <a:xfrm>
              <a:off x="281940" y="3134360"/>
              <a:ext cx="2321560" cy="2621280"/>
            </a:xfrm>
            <a:custGeom>
              <a:avLst/>
              <a:gdLst/>
              <a:ahLst/>
              <a:cxnLst/>
              <a:rect l="l" t="t" r="r" b="b"/>
              <a:pathLst>
                <a:path w="2321560" h="2621280">
                  <a:moveTo>
                    <a:pt x="0" y="2621280"/>
                  </a:moveTo>
                  <a:lnTo>
                    <a:pt x="24130" y="2597150"/>
                  </a:lnTo>
                  <a:lnTo>
                    <a:pt x="24130" y="24130"/>
                  </a:lnTo>
                  <a:lnTo>
                    <a:pt x="2297430" y="24130"/>
                  </a:lnTo>
                  <a:lnTo>
                    <a:pt x="2321560" y="0"/>
                  </a:lnTo>
                  <a:lnTo>
                    <a:pt x="0" y="0"/>
                  </a:lnTo>
                  <a:close/>
                </a:path>
              </a:pathLst>
            </a:custGeom>
            <a:solidFill>
              <a:srgbClr val="3D3434"/>
            </a:solidFill>
          </p:spPr>
          <p:txBody>
            <a:bodyPr/>
            <a:lstStyle/>
            <a:p>
              <a:endParaRPr lang="en-US"/>
            </a:p>
          </p:txBody>
        </p:sp>
        <p:sp>
          <p:nvSpPr>
            <p:cNvPr id="30" name="Freeform 30"/>
            <p:cNvSpPr/>
            <p:nvPr/>
          </p:nvSpPr>
          <p:spPr>
            <a:xfrm>
              <a:off x="281940" y="6000750"/>
              <a:ext cx="2321560" cy="2620010"/>
            </a:xfrm>
            <a:custGeom>
              <a:avLst/>
              <a:gdLst/>
              <a:ahLst/>
              <a:cxnLst/>
              <a:rect l="l" t="t" r="r" b="b"/>
              <a:pathLst>
                <a:path w="2321560" h="2620010">
                  <a:moveTo>
                    <a:pt x="2297430" y="2597150"/>
                  </a:moveTo>
                  <a:lnTo>
                    <a:pt x="24130" y="2597150"/>
                  </a:lnTo>
                  <a:lnTo>
                    <a:pt x="0" y="2620010"/>
                  </a:lnTo>
                  <a:lnTo>
                    <a:pt x="2321560" y="2620010"/>
                  </a:lnTo>
                  <a:lnTo>
                    <a:pt x="2321560" y="0"/>
                  </a:lnTo>
                  <a:lnTo>
                    <a:pt x="2297430" y="22860"/>
                  </a:lnTo>
                  <a:close/>
                </a:path>
              </a:pathLst>
            </a:custGeom>
            <a:solidFill>
              <a:srgbClr val="FFFFFF"/>
            </a:solidFill>
          </p:spPr>
          <p:txBody>
            <a:bodyPr/>
            <a:lstStyle/>
            <a:p>
              <a:endParaRPr lang="en-US"/>
            </a:p>
          </p:txBody>
        </p:sp>
        <p:sp>
          <p:nvSpPr>
            <p:cNvPr id="31" name="Freeform 31"/>
            <p:cNvSpPr/>
            <p:nvPr/>
          </p:nvSpPr>
          <p:spPr>
            <a:xfrm>
              <a:off x="281940" y="6000750"/>
              <a:ext cx="2321560" cy="2620010"/>
            </a:xfrm>
            <a:custGeom>
              <a:avLst/>
              <a:gdLst/>
              <a:ahLst/>
              <a:cxnLst/>
              <a:rect l="l" t="t" r="r" b="b"/>
              <a:pathLst>
                <a:path w="2321560" h="2620010">
                  <a:moveTo>
                    <a:pt x="0" y="2620010"/>
                  </a:moveTo>
                  <a:lnTo>
                    <a:pt x="24130" y="2597150"/>
                  </a:lnTo>
                  <a:lnTo>
                    <a:pt x="24130" y="22860"/>
                  </a:lnTo>
                  <a:lnTo>
                    <a:pt x="2297430" y="22860"/>
                  </a:lnTo>
                  <a:lnTo>
                    <a:pt x="2321560" y="0"/>
                  </a:lnTo>
                  <a:lnTo>
                    <a:pt x="0" y="0"/>
                  </a:lnTo>
                  <a:close/>
                </a:path>
              </a:pathLst>
            </a:custGeom>
            <a:solidFill>
              <a:srgbClr val="3D3434"/>
            </a:solidFill>
          </p:spPr>
          <p:txBody>
            <a:bodyPr/>
            <a:lstStyle/>
            <a:p>
              <a:endParaRPr lang="en-US"/>
            </a:p>
          </p:txBody>
        </p:sp>
        <p:sp>
          <p:nvSpPr>
            <p:cNvPr id="32" name="Freeform 32"/>
            <p:cNvSpPr/>
            <p:nvPr/>
          </p:nvSpPr>
          <p:spPr>
            <a:xfrm>
              <a:off x="0" y="0"/>
              <a:ext cx="2885440" cy="8890000"/>
            </a:xfrm>
            <a:custGeom>
              <a:avLst/>
              <a:gdLst/>
              <a:ahLst/>
              <a:cxnLst/>
              <a:rect l="l" t="t" r="r" b="b"/>
              <a:pathLst>
                <a:path w="2885440" h="8890000">
                  <a:moveTo>
                    <a:pt x="2860040" y="24130"/>
                  </a:moveTo>
                  <a:lnTo>
                    <a:pt x="2860040" y="8865870"/>
                  </a:lnTo>
                  <a:lnTo>
                    <a:pt x="25400" y="8865870"/>
                  </a:lnTo>
                  <a:lnTo>
                    <a:pt x="0" y="8890000"/>
                  </a:lnTo>
                  <a:lnTo>
                    <a:pt x="2885440" y="8890000"/>
                  </a:lnTo>
                  <a:lnTo>
                    <a:pt x="2885440" y="0"/>
                  </a:lnTo>
                  <a:close/>
                </a:path>
              </a:pathLst>
            </a:custGeom>
            <a:solidFill>
              <a:srgbClr val="3D3434"/>
            </a:solidFill>
          </p:spPr>
          <p:txBody>
            <a:bodyPr/>
            <a:lstStyle/>
            <a:p>
              <a:endParaRPr lang="en-US"/>
            </a:p>
          </p:txBody>
        </p:sp>
        <p:sp>
          <p:nvSpPr>
            <p:cNvPr id="33" name="Freeform 33"/>
            <p:cNvSpPr/>
            <p:nvPr/>
          </p:nvSpPr>
          <p:spPr>
            <a:xfrm>
              <a:off x="0" y="0"/>
              <a:ext cx="2885440" cy="8890000"/>
            </a:xfrm>
            <a:custGeom>
              <a:avLst/>
              <a:gdLst/>
              <a:ahLst/>
              <a:cxnLst/>
              <a:rect l="l" t="t" r="r" b="b"/>
              <a:pathLst>
                <a:path w="2885440" h="8890000">
                  <a:moveTo>
                    <a:pt x="25400" y="24130"/>
                  </a:moveTo>
                  <a:lnTo>
                    <a:pt x="2860040" y="24130"/>
                  </a:lnTo>
                  <a:lnTo>
                    <a:pt x="2885440" y="0"/>
                  </a:lnTo>
                  <a:lnTo>
                    <a:pt x="0" y="0"/>
                  </a:lnTo>
                  <a:lnTo>
                    <a:pt x="0" y="8890000"/>
                  </a:lnTo>
                  <a:lnTo>
                    <a:pt x="25400" y="8865870"/>
                  </a:lnTo>
                  <a:close/>
                </a:path>
              </a:pathLst>
            </a:custGeom>
            <a:solidFill>
              <a:srgbClr val="FFFFFF"/>
            </a:solidFill>
          </p:spPr>
          <p:txBody>
            <a:bodyPr/>
            <a:lstStyle/>
            <a:p>
              <a:endParaRPr lang="en-US"/>
            </a:p>
          </p:txBody>
        </p:sp>
      </p:grpSp>
      <p:grpSp>
        <p:nvGrpSpPr>
          <p:cNvPr id="34" name="Group 34"/>
          <p:cNvGrpSpPr/>
          <p:nvPr/>
        </p:nvGrpSpPr>
        <p:grpSpPr>
          <a:xfrm>
            <a:off x="3259540" y="0"/>
            <a:ext cx="11689594" cy="3540484"/>
            <a:chOff x="0" y="0"/>
            <a:chExt cx="7958602" cy="2410460"/>
          </a:xfrm>
        </p:grpSpPr>
        <p:sp>
          <p:nvSpPr>
            <p:cNvPr id="35" name="Freeform 35"/>
            <p:cNvSpPr/>
            <p:nvPr/>
          </p:nvSpPr>
          <p:spPr>
            <a:xfrm>
              <a:off x="0" y="0"/>
              <a:ext cx="7958602" cy="2410460"/>
            </a:xfrm>
            <a:custGeom>
              <a:avLst/>
              <a:gdLst/>
              <a:ahLst/>
              <a:cxnLst/>
              <a:rect l="l" t="t" r="r" b="b"/>
              <a:pathLst>
                <a:path w="7958602" h="2410460">
                  <a:moveTo>
                    <a:pt x="0" y="0"/>
                  </a:moveTo>
                  <a:lnTo>
                    <a:pt x="7958602" y="0"/>
                  </a:lnTo>
                  <a:lnTo>
                    <a:pt x="7958602" y="2410460"/>
                  </a:lnTo>
                  <a:lnTo>
                    <a:pt x="0" y="2410460"/>
                  </a:lnTo>
                  <a:close/>
                </a:path>
              </a:pathLst>
            </a:custGeom>
            <a:blipFill>
              <a:blip r:embed="rId8"/>
              <a:stretch>
                <a:fillRect t="-73663" b="-73663"/>
              </a:stretch>
            </a:blipFill>
          </p:spPr>
          <p:txBody>
            <a:bodyPr/>
            <a:lstStyle/>
            <a:p>
              <a:endParaRPr lang="en-US"/>
            </a:p>
          </p:txBody>
        </p:sp>
      </p:grpSp>
      <p:grpSp>
        <p:nvGrpSpPr>
          <p:cNvPr id="36" name="Group 36"/>
          <p:cNvGrpSpPr/>
          <p:nvPr/>
        </p:nvGrpSpPr>
        <p:grpSpPr>
          <a:xfrm>
            <a:off x="3259540" y="6746516"/>
            <a:ext cx="11689594" cy="3540484"/>
            <a:chOff x="0" y="0"/>
            <a:chExt cx="7958602" cy="2410460"/>
          </a:xfrm>
        </p:grpSpPr>
        <p:sp>
          <p:nvSpPr>
            <p:cNvPr id="37" name="Freeform 37"/>
            <p:cNvSpPr/>
            <p:nvPr/>
          </p:nvSpPr>
          <p:spPr>
            <a:xfrm rot="-84000">
              <a:off x="-28259" y="-96863"/>
              <a:ext cx="8015119" cy="2604186"/>
            </a:xfrm>
            <a:custGeom>
              <a:avLst/>
              <a:gdLst/>
              <a:ahLst/>
              <a:cxnLst/>
              <a:rect l="l" t="t" r="r" b="b"/>
              <a:pathLst>
                <a:path w="8015119" h="2604186">
                  <a:moveTo>
                    <a:pt x="58893" y="0"/>
                  </a:moveTo>
                  <a:lnTo>
                    <a:pt x="8015119" y="194446"/>
                  </a:lnTo>
                  <a:lnTo>
                    <a:pt x="7956227" y="2604186"/>
                  </a:lnTo>
                  <a:lnTo>
                    <a:pt x="0" y="2409740"/>
                  </a:lnTo>
                  <a:close/>
                </a:path>
              </a:pathLst>
            </a:custGeom>
            <a:blipFill>
              <a:blip r:embed="rId9"/>
              <a:stretch>
                <a:fillRect l="-5766" t="-137907" r="-6869" b="-21776"/>
              </a:stretch>
            </a:blipFill>
          </p:spPr>
          <p:txBody>
            <a:bodyPr/>
            <a:lstStyle/>
            <a:p>
              <a:endParaRPr lang="en-US"/>
            </a:p>
          </p:txBody>
        </p:sp>
      </p:grpSp>
      <p:sp>
        <p:nvSpPr>
          <p:cNvPr id="38" name="TextBox 38"/>
          <p:cNvSpPr txBox="1"/>
          <p:nvPr/>
        </p:nvSpPr>
        <p:spPr>
          <a:xfrm>
            <a:off x="3444763" y="3615373"/>
            <a:ext cx="11302474" cy="2951479"/>
          </a:xfrm>
          <a:prstGeom prst="rect">
            <a:avLst/>
          </a:prstGeom>
        </p:spPr>
        <p:txBody>
          <a:bodyPr lIns="0" tIns="0" rIns="0" bIns="0" rtlCol="0" anchor="t">
            <a:spAutoFit/>
          </a:bodyPr>
          <a:lstStyle/>
          <a:p>
            <a:pPr algn="ctr">
              <a:lnSpc>
                <a:spcPts val="7279"/>
              </a:lnSpc>
            </a:pPr>
            <a:r>
              <a:rPr lang="en-US" sz="5199" b="1">
                <a:solidFill>
                  <a:srgbClr val="000000"/>
                </a:solidFill>
                <a:latin typeface="Gotham Bold"/>
                <a:ea typeface="Gotham Bold"/>
                <a:cs typeface="Gotham Bold"/>
                <a:sym typeface="Gotham Bold"/>
              </a:rPr>
              <a:t>The strongest thing we </a:t>
            </a:r>
          </a:p>
          <a:p>
            <a:pPr algn="ctr">
              <a:lnSpc>
                <a:spcPts val="7279"/>
              </a:lnSpc>
            </a:pPr>
            <a:r>
              <a:rPr lang="en-US" sz="5199" b="1">
                <a:solidFill>
                  <a:srgbClr val="000000"/>
                </a:solidFill>
                <a:latin typeface="Gotham Bold"/>
                <a:ea typeface="Gotham Bold"/>
                <a:cs typeface="Gotham Bold"/>
                <a:sym typeface="Gotham Bold"/>
              </a:rPr>
              <a:t>built wasn't a program.</a:t>
            </a:r>
          </a:p>
          <a:p>
            <a:pPr algn="ctr">
              <a:lnSpc>
                <a:spcPts val="7279"/>
              </a:lnSpc>
            </a:pPr>
            <a:r>
              <a:rPr lang="en-US" sz="5199" b="1">
                <a:solidFill>
                  <a:srgbClr val="000000"/>
                </a:solidFill>
                <a:latin typeface="Gotham Bold"/>
                <a:ea typeface="Gotham Bold"/>
                <a:cs typeface="Gotham Bold"/>
                <a:sym typeface="Gotham Bold"/>
              </a:rPr>
              <a:t>It was a community.</a:t>
            </a:r>
          </a:p>
          <a:p>
            <a:pPr algn="ctr">
              <a:lnSpc>
                <a:spcPts val="1260"/>
              </a:lnSpc>
            </a:pPr>
            <a:endParaRPr lang="en-US" sz="5199" b="1">
              <a:solidFill>
                <a:srgbClr val="000000"/>
              </a:solidFill>
              <a:latin typeface="Gotham Bold"/>
              <a:ea typeface="Gotham Bold"/>
              <a:cs typeface="Gotham Bold"/>
              <a:sym typeface="Gotham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056255" y="6924800"/>
            <a:ext cx="7119001" cy="711900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15713355" y="-1413858"/>
            <a:ext cx="3804801" cy="380480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AA0061"/>
              </a:solidFill>
              <a:prstDash val="solid"/>
              <a:miter/>
            </a:ln>
          </p:spPr>
          <p:txBody>
            <a:bodyPr/>
            <a:lstStyle/>
            <a:p>
              <a:endParaRPr lang="en-US"/>
            </a:p>
          </p:txBody>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8" name="Group 8"/>
          <p:cNvGrpSpPr/>
          <p:nvPr/>
        </p:nvGrpSpPr>
        <p:grpSpPr>
          <a:xfrm>
            <a:off x="457469" y="488543"/>
            <a:ext cx="8205729" cy="9374864"/>
            <a:chOff x="0" y="0"/>
            <a:chExt cx="1188732" cy="1358100"/>
          </a:xfrm>
        </p:grpSpPr>
        <p:sp>
          <p:nvSpPr>
            <p:cNvPr id="9" name="Freeform 9"/>
            <p:cNvSpPr/>
            <p:nvPr/>
          </p:nvSpPr>
          <p:spPr>
            <a:xfrm>
              <a:off x="0" y="0"/>
              <a:ext cx="1188732" cy="1358100"/>
            </a:xfrm>
            <a:custGeom>
              <a:avLst/>
              <a:gdLst/>
              <a:ahLst/>
              <a:cxnLst/>
              <a:rect l="l" t="t" r="r" b="b"/>
              <a:pathLst>
                <a:path w="1188732" h="1358100">
                  <a:moveTo>
                    <a:pt x="26417" y="0"/>
                  </a:moveTo>
                  <a:lnTo>
                    <a:pt x="1162315" y="0"/>
                  </a:lnTo>
                  <a:cubicBezTo>
                    <a:pt x="1169321" y="0"/>
                    <a:pt x="1176040" y="2783"/>
                    <a:pt x="1180994" y="7737"/>
                  </a:cubicBezTo>
                  <a:cubicBezTo>
                    <a:pt x="1185949" y="12692"/>
                    <a:pt x="1188732" y="19411"/>
                    <a:pt x="1188732" y="26417"/>
                  </a:cubicBezTo>
                  <a:lnTo>
                    <a:pt x="1188732" y="1331683"/>
                  </a:lnTo>
                  <a:cubicBezTo>
                    <a:pt x="1188732" y="1338689"/>
                    <a:pt x="1185949" y="1345408"/>
                    <a:pt x="1180994" y="1350363"/>
                  </a:cubicBezTo>
                  <a:cubicBezTo>
                    <a:pt x="1176040" y="1355317"/>
                    <a:pt x="1169321" y="1358100"/>
                    <a:pt x="1162315" y="1358100"/>
                  </a:cubicBezTo>
                  <a:lnTo>
                    <a:pt x="26417" y="1358100"/>
                  </a:lnTo>
                  <a:cubicBezTo>
                    <a:pt x="11827" y="1358100"/>
                    <a:pt x="0" y="1346273"/>
                    <a:pt x="0" y="1331683"/>
                  </a:cubicBezTo>
                  <a:lnTo>
                    <a:pt x="0" y="26417"/>
                  </a:lnTo>
                  <a:cubicBezTo>
                    <a:pt x="0" y="19411"/>
                    <a:pt x="2783" y="12692"/>
                    <a:pt x="7737" y="7737"/>
                  </a:cubicBezTo>
                  <a:cubicBezTo>
                    <a:pt x="12692" y="2783"/>
                    <a:pt x="19411" y="0"/>
                    <a:pt x="26417" y="0"/>
                  </a:cubicBezTo>
                  <a:close/>
                </a:path>
              </a:pathLst>
            </a:custGeom>
            <a:blipFill>
              <a:blip r:embed="rId3"/>
              <a:stretch>
                <a:fillRect l="-35900" r="-35900"/>
              </a:stretch>
            </a:blipFill>
            <a:ln w="104775" cap="rnd">
              <a:solidFill>
                <a:srgbClr val="34657F"/>
              </a:solidFill>
              <a:prstDash val="solid"/>
              <a:round/>
            </a:ln>
          </p:spPr>
          <p:txBody>
            <a:bodyPr/>
            <a:lstStyle/>
            <a:p>
              <a:endParaRPr lang="en-US"/>
            </a:p>
          </p:txBody>
        </p:sp>
      </p:grpSp>
      <p:grpSp>
        <p:nvGrpSpPr>
          <p:cNvPr id="10" name="Group 10"/>
          <p:cNvGrpSpPr/>
          <p:nvPr/>
        </p:nvGrpSpPr>
        <p:grpSpPr>
          <a:xfrm>
            <a:off x="457469" y="488543"/>
            <a:ext cx="8205729" cy="9374864"/>
            <a:chOff x="0" y="0"/>
            <a:chExt cx="2050314" cy="2342439"/>
          </a:xfrm>
        </p:grpSpPr>
        <p:sp>
          <p:nvSpPr>
            <p:cNvPr id="11" name="Freeform 11"/>
            <p:cNvSpPr/>
            <p:nvPr/>
          </p:nvSpPr>
          <p:spPr>
            <a:xfrm>
              <a:off x="0" y="0"/>
              <a:ext cx="2050314" cy="2342439"/>
            </a:xfrm>
            <a:custGeom>
              <a:avLst/>
              <a:gdLst/>
              <a:ahLst/>
              <a:cxnLst/>
              <a:rect l="l" t="t" r="r" b="b"/>
              <a:pathLst>
                <a:path w="2050314" h="2342439">
                  <a:moveTo>
                    <a:pt x="26417" y="0"/>
                  </a:moveTo>
                  <a:lnTo>
                    <a:pt x="2023897" y="0"/>
                  </a:lnTo>
                  <a:cubicBezTo>
                    <a:pt x="2030903" y="0"/>
                    <a:pt x="2037622" y="2783"/>
                    <a:pt x="2042576" y="7737"/>
                  </a:cubicBezTo>
                  <a:cubicBezTo>
                    <a:pt x="2047531" y="12692"/>
                    <a:pt x="2050314" y="19411"/>
                    <a:pt x="2050314" y="26417"/>
                  </a:cubicBezTo>
                  <a:lnTo>
                    <a:pt x="2050314" y="2316021"/>
                  </a:lnTo>
                  <a:cubicBezTo>
                    <a:pt x="2050314" y="2323028"/>
                    <a:pt x="2047531" y="2329747"/>
                    <a:pt x="2042576" y="2334701"/>
                  </a:cubicBezTo>
                  <a:cubicBezTo>
                    <a:pt x="2037622" y="2339655"/>
                    <a:pt x="2030903" y="2342439"/>
                    <a:pt x="2023897" y="2342439"/>
                  </a:cubicBezTo>
                  <a:lnTo>
                    <a:pt x="26417" y="2342439"/>
                  </a:lnTo>
                  <a:cubicBezTo>
                    <a:pt x="19411" y="2342439"/>
                    <a:pt x="12692" y="2339655"/>
                    <a:pt x="7737" y="2334701"/>
                  </a:cubicBezTo>
                  <a:cubicBezTo>
                    <a:pt x="2783" y="2329747"/>
                    <a:pt x="0" y="2323028"/>
                    <a:pt x="0" y="2316021"/>
                  </a:cubicBezTo>
                  <a:lnTo>
                    <a:pt x="0" y="26417"/>
                  </a:lnTo>
                  <a:cubicBezTo>
                    <a:pt x="0" y="19411"/>
                    <a:pt x="2783" y="12692"/>
                    <a:pt x="7737" y="7737"/>
                  </a:cubicBezTo>
                  <a:cubicBezTo>
                    <a:pt x="12692" y="2783"/>
                    <a:pt x="19411" y="0"/>
                    <a:pt x="26417" y="0"/>
                  </a:cubicBezTo>
                  <a:close/>
                </a:path>
              </a:pathLst>
            </a:custGeom>
            <a:solidFill>
              <a:srgbClr val="608FAC">
                <a:alpha val="29804"/>
              </a:srgbClr>
            </a:solidFill>
          </p:spPr>
          <p:txBody>
            <a:bodyPr/>
            <a:lstStyle/>
            <a:p>
              <a:endParaRPr lang="en-US"/>
            </a:p>
          </p:txBody>
        </p:sp>
        <p:sp>
          <p:nvSpPr>
            <p:cNvPr id="12" name="TextBox 12"/>
            <p:cNvSpPr txBox="1"/>
            <p:nvPr/>
          </p:nvSpPr>
          <p:spPr>
            <a:xfrm>
              <a:off x="0" y="47625"/>
              <a:ext cx="2050314" cy="2294814"/>
            </a:xfrm>
            <a:prstGeom prst="rect">
              <a:avLst/>
            </a:prstGeom>
          </p:spPr>
          <p:txBody>
            <a:bodyPr lIns="50800" tIns="50800" rIns="50800" bIns="50800" rtlCol="0" anchor="ctr"/>
            <a:lstStyle/>
            <a:p>
              <a:pPr algn="ctr">
                <a:lnSpc>
                  <a:spcPts val="2364"/>
                </a:lnSpc>
              </a:pPr>
              <a:endParaRPr/>
            </a:p>
          </p:txBody>
        </p:sp>
      </p:grpSp>
      <p:sp>
        <p:nvSpPr>
          <p:cNvPr id="13" name="TextBox 13"/>
          <p:cNvSpPr txBox="1"/>
          <p:nvPr/>
        </p:nvSpPr>
        <p:spPr>
          <a:xfrm>
            <a:off x="8663197" y="1555248"/>
            <a:ext cx="8471755" cy="6425565"/>
          </a:xfrm>
          <a:prstGeom prst="rect">
            <a:avLst/>
          </a:prstGeom>
        </p:spPr>
        <p:txBody>
          <a:bodyPr lIns="0" tIns="0" rIns="0" bIns="0" rtlCol="0" anchor="t">
            <a:spAutoFit/>
          </a:bodyPr>
          <a:lstStyle/>
          <a:p>
            <a:pPr algn="ctr">
              <a:lnSpc>
                <a:spcPts val="8959"/>
              </a:lnSpc>
              <a:spcBef>
                <a:spcPct val="0"/>
              </a:spcBef>
            </a:pPr>
            <a:r>
              <a:rPr lang="en-US" sz="6399" b="1">
                <a:solidFill>
                  <a:srgbClr val="2E2E2E"/>
                </a:solidFill>
                <a:latin typeface="Gotham Bold"/>
                <a:ea typeface="Gotham Bold"/>
                <a:cs typeface="Gotham Bold"/>
                <a:sym typeface="Gotham Bold"/>
              </a:rPr>
              <a:t>Building Partnerships: </a:t>
            </a:r>
          </a:p>
          <a:p>
            <a:pPr algn="ctr">
              <a:lnSpc>
                <a:spcPts val="8260"/>
              </a:lnSpc>
              <a:spcBef>
                <a:spcPct val="0"/>
              </a:spcBef>
            </a:pPr>
            <a:r>
              <a:rPr lang="en-US" sz="5900">
                <a:solidFill>
                  <a:srgbClr val="2E2E2E"/>
                </a:solidFill>
                <a:latin typeface="Gotham"/>
                <a:ea typeface="Gotham"/>
                <a:cs typeface="Gotham"/>
                <a:sym typeface="Gotham"/>
              </a:rPr>
              <a:t>Between health centers and maternal health community programs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334635" y="1523797"/>
            <a:ext cx="7618730" cy="927387"/>
          </a:xfrm>
          <a:prstGeom prst="rect">
            <a:avLst/>
          </a:prstGeom>
        </p:spPr>
        <p:txBody>
          <a:bodyPr lIns="0" tIns="0" rIns="0" bIns="0" rtlCol="0" anchor="t">
            <a:spAutoFit/>
          </a:bodyPr>
          <a:lstStyle/>
          <a:p>
            <a:pPr marL="0" lvl="0" indent="0" algn="ctr">
              <a:lnSpc>
                <a:spcPts val="7259"/>
              </a:lnSpc>
              <a:spcBef>
                <a:spcPct val="0"/>
              </a:spcBef>
            </a:pPr>
            <a:r>
              <a:rPr lang="en-US" sz="6100" b="1">
                <a:solidFill>
                  <a:srgbClr val="2E2E2E"/>
                </a:solidFill>
                <a:latin typeface="Gotham Bold"/>
                <a:ea typeface="Gotham Bold"/>
                <a:cs typeface="Gotham Bold"/>
                <a:sym typeface="Gotham Bold"/>
              </a:rPr>
              <a:t>Ways to Partner</a:t>
            </a:r>
          </a:p>
        </p:txBody>
      </p:sp>
      <p:grpSp>
        <p:nvGrpSpPr>
          <p:cNvPr id="3" name="Group 3"/>
          <p:cNvGrpSpPr/>
          <p:nvPr/>
        </p:nvGrpSpPr>
        <p:grpSpPr>
          <a:xfrm>
            <a:off x="-2258032" y="-2258032"/>
            <a:ext cx="4516063" cy="4516063"/>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5" name="TextBox 5"/>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6" name="Group 6"/>
          <p:cNvGrpSpPr/>
          <p:nvPr/>
        </p:nvGrpSpPr>
        <p:grpSpPr>
          <a:xfrm>
            <a:off x="15929400" y="8174495"/>
            <a:ext cx="3838544" cy="3838544"/>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8" name="TextBox 8"/>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9" name="Group 9"/>
          <p:cNvGrpSpPr/>
          <p:nvPr/>
        </p:nvGrpSpPr>
        <p:grpSpPr>
          <a:xfrm>
            <a:off x="15741297" y="-1612160"/>
            <a:ext cx="3804801" cy="380480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2" name="Group 12"/>
          <p:cNvGrpSpPr/>
          <p:nvPr/>
        </p:nvGrpSpPr>
        <p:grpSpPr>
          <a:xfrm>
            <a:off x="-1023147" y="8567345"/>
            <a:ext cx="2890150" cy="289015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14" name="TextBox 1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5" name="Group 15"/>
          <p:cNvGrpSpPr/>
          <p:nvPr/>
        </p:nvGrpSpPr>
        <p:grpSpPr>
          <a:xfrm>
            <a:off x="2263253" y="2660380"/>
            <a:ext cx="3086100" cy="5639950"/>
            <a:chOff x="0" y="0"/>
            <a:chExt cx="812800" cy="1485419"/>
          </a:xfrm>
        </p:grpSpPr>
        <p:sp>
          <p:nvSpPr>
            <p:cNvPr id="16" name="Freeform 16"/>
            <p:cNvSpPr/>
            <p:nvPr/>
          </p:nvSpPr>
          <p:spPr>
            <a:xfrm>
              <a:off x="0" y="0"/>
              <a:ext cx="812800" cy="1485419"/>
            </a:xfrm>
            <a:custGeom>
              <a:avLst/>
              <a:gdLst/>
              <a:ahLst/>
              <a:cxnLst/>
              <a:rect l="l" t="t" r="r" b="b"/>
              <a:pathLst>
                <a:path w="812800" h="1485419">
                  <a:moveTo>
                    <a:pt x="609600" y="0"/>
                  </a:moveTo>
                  <a:lnTo>
                    <a:pt x="0" y="0"/>
                  </a:lnTo>
                  <a:lnTo>
                    <a:pt x="0" y="1485419"/>
                  </a:lnTo>
                  <a:lnTo>
                    <a:pt x="609600" y="1485419"/>
                  </a:lnTo>
                  <a:lnTo>
                    <a:pt x="812800" y="742710"/>
                  </a:lnTo>
                  <a:lnTo>
                    <a:pt x="609600" y="0"/>
                  </a:lnTo>
                  <a:close/>
                </a:path>
              </a:pathLst>
            </a:custGeom>
            <a:solidFill>
              <a:srgbClr val="D073A8"/>
            </a:solidFill>
          </p:spPr>
          <p:txBody>
            <a:bodyPr/>
            <a:lstStyle/>
            <a:p>
              <a:endParaRPr lang="en-US"/>
            </a:p>
          </p:txBody>
        </p:sp>
        <p:sp>
          <p:nvSpPr>
            <p:cNvPr id="17" name="TextBox 17"/>
            <p:cNvSpPr txBox="1"/>
            <p:nvPr/>
          </p:nvSpPr>
          <p:spPr>
            <a:xfrm>
              <a:off x="0" y="-57150"/>
              <a:ext cx="698500" cy="1542569"/>
            </a:xfrm>
            <a:prstGeom prst="rect">
              <a:avLst/>
            </a:prstGeom>
          </p:spPr>
          <p:txBody>
            <a:bodyPr lIns="50800" tIns="50800" rIns="50800" bIns="50800" rtlCol="0" anchor="ctr"/>
            <a:lstStyle/>
            <a:p>
              <a:pPr algn="ctr">
                <a:lnSpc>
                  <a:spcPts val="3332"/>
                </a:lnSpc>
              </a:pPr>
              <a:endParaRPr/>
            </a:p>
          </p:txBody>
        </p:sp>
      </p:grpSp>
      <p:sp>
        <p:nvSpPr>
          <p:cNvPr id="18" name="TextBox 18"/>
          <p:cNvSpPr txBox="1"/>
          <p:nvPr/>
        </p:nvSpPr>
        <p:spPr>
          <a:xfrm>
            <a:off x="2080219" y="3721958"/>
            <a:ext cx="3269134" cy="688975"/>
          </a:xfrm>
          <a:prstGeom prst="rect">
            <a:avLst/>
          </a:prstGeom>
        </p:spPr>
        <p:txBody>
          <a:bodyPr lIns="0" tIns="0" rIns="0" bIns="0" rtlCol="0" anchor="t">
            <a:spAutoFit/>
          </a:bodyPr>
          <a:lstStyle/>
          <a:p>
            <a:pPr marL="0" lvl="0" indent="0" algn="ctr">
              <a:lnSpc>
                <a:spcPts val="5600"/>
              </a:lnSpc>
              <a:spcBef>
                <a:spcPct val="0"/>
              </a:spcBef>
            </a:pPr>
            <a:r>
              <a:rPr lang="en-US" sz="4000" b="1">
                <a:solidFill>
                  <a:srgbClr val="FFFFFF"/>
                </a:solidFill>
                <a:latin typeface="Gotham Bold"/>
                <a:ea typeface="Gotham Bold"/>
                <a:cs typeface="Gotham Bold"/>
                <a:sym typeface="Gotham Bold"/>
              </a:rPr>
              <a:t>Refer</a:t>
            </a:r>
          </a:p>
        </p:txBody>
      </p:sp>
      <p:grpSp>
        <p:nvGrpSpPr>
          <p:cNvPr id="19" name="Group 19"/>
          <p:cNvGrpSpPr/>
          <p:nvPr/>
        </p:nvGrpSpPr>
        <p:grpSpPr>
          <a:xfrm>
            <a:off x="4886308" y="2660380"/>
            <a:ext cx="3986146" cy="5639950"/>
            <a:chOff x="0" y="0"/>
            <a:chExt cx="1049849" cy="1485419"/>
          </a:xfrm>
        </p:grpSpPr>
        <p:sp>
          <p:nvSpPr>
            <p:cNvPr id="20" name="Freeform 20"/>
            <p:cNvSpPr/>
            <p:nvPr/>
          </p:nvSpPr>
          <p:spPr>
            <a:xfrm>
              <a:off x="0" y="0"/>
              <a:ext cx="1049849" cy="1485419"/>
            </a:xfrm>
            <a:custGeom>
              <a:avLst/>
              <a:gdLst/>
              <a:ahLst/>
              <a:cxnLst/>
              <a:rect l="l" t="t" r="r" b="b"/>
              <a:pathLst>
                <a:path w="1049849" h="1485419">
                  <a:moveTo>
                    <a:pt x="0" y="0"/>
                  </a:moveTo>
                  <a:lnTo>
                    <a:pt x="846649" y="0"/>
                  </a:lnTo>
                  <a:lnTo>
                    <a:pt x="1049849" y="742710"/>
                  </a:lnTo>
                  <a:lnTo>
                    <a:pt x="846649" y="1485419"/>
                  </a:lnTo>
                  <a:lnTo>
                    <a:pt x="0" y="1485419"/>
                  </a:lnTo>
                  <a:lnTo>
                    <a:pt x="203200" y="742710"/>
                  </a:lnTo>
                  <a:lnTo>
                    <a:pt x="0" y="0"/>
                  </a:lnTo>
                  <a:close/>
                </a:path>
              </a:pathLst>
            </a:custGeom>
            <a:solidFill>
              <a:srgbClr val="AA0061"/>
            </a:solidFill>
          </p:spPr>
          <p:txBody>
            <a:bodyPr/>
            <a:lstStyle/>
            <a:p>
              <a:endParaRPr lang="en-US"/>
            </a:p>
          </p:txBody>
        </p:sp>
        <p:sp>
          <p:nvSpPr>
            <p:cNvPr id="21" name="TextBox 21"/>
            <p:cNvSpPr txBox="1"/>
            <p:nvPr/>
          </p:nvSpPr>
          <p:spPr>
            <a:xfrm>
              <a:off x="177800" y="-57150"/>
              <a:ext cx="795849" cy="1542569"/>
            </a:xfrm>
            <a:prstGeom prst="rect">
              <a:avLst/>
            </a:prstGeom>
          </p:spPr>
          <p:txBody>
            <a:bodyPr lIns="50800" tIns="50800" rIns="50800" bIns="50800" rtlCol="0" anchor="ctr"/>
            <a:lstStyle/>
            <a:p>
              <a:pPr algn="ctr">
                <a:lnSpc>
                  <a:spcPts val="3332"/>
                </a:lnSpc>
              </a:pPr>
              <a:endParaRPr/>
            </a:p>
          </p:txBody>
        </p:sp>
      </p:grpSp>
      <p:sp>
        <p:nvSpPr>
          <p:cNvPr id="22" name="TextBox 22"/>
          <p:cNvSpPr txBox="1"/>
          <p:nvPr/>
        </p:nvSpPr>
        <p:spPr>
          <a:xfrm>
            <a:off x="5349353" y="3721958"/>
            <a:ext cx="3269134" cy="688975"/>
          </a:xfrm>
          <a:prstGeom prst="rect">
            <a:avLst/>
          </a:prstGeom>
        </p:spPr>
        <p:txBody>
          <a:bodyPr lIns="0" tIns="0" rIns="0" bIns="0" rtlCol="0" anchor="t">
            <a:spAutoFit/>
          </a:bodyPr>
          <a:lstStyle/>
          <a:p>
            <a:pPr marL="0" lvl="0" indent="0" algn="ctr">
              <a:lnSpc>
                <a:spcPts val="5600"/>
              </a:lnSpc>
              <a:spcBef>
                <a:spcPct val="0"/>
              </a:spcBef>
            </a:pPr>
            <a:r>
              <a:rPr lang="en-US" sz="4000" b="1">
                <a:solidFill>
                  <a:srgbClr val="FFFFFF"/>
                </a:solidFill>
                <a:latin typeface="Gotham Bold"/>
                <a:ea typeface="Gotham Bold"/>
                <a:cs typeface="Gotham Bold"/>
                <a:sym typeface="Gotham Bold"/>
              </a:rPr>
              <a:t>Coordinate</a:t>
            </a:r>
          </a:p>
        </p:txBody>
      </p:sp>
      <p:grpSp>
        <p:nvGrpSpPr>
          <p:cNvPr id="23" name="Group 23"/>
          <p:cNvGrpSpPr/>
          <p:nvPr/>
        </p:nvGrpSpPr>
        <p:grpSpPr>
          <a:xfrm>
            <a:off x="8390351" y="2660380"/>
            <a:ext cx="4195805" cy="5639950"/>
            <a:chOff x="0" y="0"/>
            <a:chExt cx="1105068" cy="1485419"/>
          </a:xfrm>
        </p:grpSpPr>
        <p:sp>
          <p:nvSpPr>
            <p:cNvPr id="24" name="Freeform 24"/>
            <p:cNvSpPr/>
            <p:nvPr/>
          </p:nvSpPr>
          <p:spPr>
            <a:xfrm>
              <a:off x="0" y="0"/>
              <a:ext cx="1105068" cy="1485419"/>
            </a:xfrm>
            <a:custGeom>
              <a:avLst/>
              <a:gdLst/>
              <a:ahLst/>
              <a:cxnLst/>
              <a:rect l="l" t="t" r="r" b="b"/>
              <a:pathLst>
                <a:path w="1105068" h="1485419">
                  <a:moveTo>
                    <a:pt x="0" y="0"/>
                  </a:moveTo>
                  <a:lnTo>
                    <a:pt x="901868" y="0"/>
                  </a:lnTo>
                  <a:lnTo>
                    <a:pt x="1105068" y="742710"/>
                  </a:lnTo>
                  <a:lnTo>
                    <a:pt x="901868" y="1485419"/>
                  </a:lnTo>
                  <a:lnTo>
                    <a:pt x="0" y="1485419"/>
                  </a:lnTo>
                  <a:lnTo>
                    <a:pt x="203200" y="742710"/>
                  </a:lnTo>
                  <a:lnTo>
                    <a:pt x="0" y="0"/>
                  </a:lnTo>
                  <a:close/>
                </a:path>
              </a:pathLst>
            </a:custGeom>
            <a:solidFill>
              <a:srgbClr val="608FAC"/>
            </a:solidFill>
          </p:spPr>
          <p:txBody>
            <a:bodyPr/>
            <a:lstStyle/>
            <a:p>
              <a:endParaRPr lang="en-US"/>
            </a:p>
          </p:txBody>
        </p:sp>
        <p:sp>
          <p:nvSpPr>
            <p:cNvPr id="25" name="TextBox 25"/>
            <p:cNvSpPr txBox="1"/>
            <p:nvPr/>
          </p:nvSpPr>
          <p:spPr>
            <a:xfrm>
              <a:off x="177800" y="-57150"/>
              <a:ext cx="851068" cy="1542569"/>
            </a:xfrm>
            <a:prstGeom prst="rect">
              <a:avLst/>
            </a:prstGeom>
          </p:spPr>
          <p:txBody>
            <a:bodyPr lIns="50800" tIns="50800" rIns="50800" bIns="50800" rtlCol="0" anchor="ctr"/>
            <a:lstStyle/>
            <a:p>
              <a:pPr algn="ctr">
                <a:lnSpc>
                  <a:spcPts val="3332"/>
                </a:lnSpc>
              </a:pPr>
              <a:endParaRPr/>
            </a:p>
          </p:txBody>
        </p:sp>
      </p:grpSp>
      <p:sp>
        <p:nvSpPr>
          <p:cNvPr id="26" name="TextBox 26"/>
          <p:cNvSpPr txBox="1"/>
          <p:nvPr/>
        </p:nvSpPr>
        <p:spPr>
          <a:xfrm>
            <a:off x="8872454" y="3721958"/>
            <a:ext cx="3269134" cy="688975"/>
          </a:xfrm>
          <a:prstGeom prst="rect">
            <a:avLst/>
          </a:prstGeom>
        </p:spPr>
        <p:txBody>
          <a:bodyPr lIns="0" tIns="0" rIns="0" bIns="0" rtlCol="0" anchor="t">
            <a:spAutoFit/>
          </a:bodyPr>
          <a:lstStyle/>
          <a:p>
            <a:pPr marL="0" lvl="0" indent="0" algn="ctr">
              <a:lnSpc>
                <a:spcPts val="5600"/>
              </a:lnSpc>
              <a:spcBef>
                <a:spcPct val="0"/>
              </a:spcBef>
            </a:pPr>
            <a:r>
              <a:rPr lang="en-US" sz="4000" b="1">
                <a:solidFill>
                  <a:srgbClr val="FFFFFF"/>
                </a:solidFill>
                <a:latin typeface="Gotham Bold"/>
                <a:ea typeface="Gotham Bold"/>
                <a:cs typeface="Gotham Bold"/>
                <a:sym typeface="Gotham Bold"/>
              </a:rPr>
              <a:t>Collaborate</a:t>
            </a:r>
          </a:p>
        </p:txBody>
      </p:sp>
      <p:grpSp>
        <p:nvGrpSpPr>
          <p:cNvPr id="27" name="Group 27"/>
          <p:cNvGrpSpPr/>
          <p:nvPr/>
        </p:nvGrpSpPr>
        <p:grpSpPr>
          <a:xfrm>
            <a:off x="12118564" y="2660380"/>
            <a:ext cx="4089217" cy="5639950"/>
            <a:chOff x="0" y="0"/>
            <a:chExt cx="1076995" cy="1485419"/>
          </a:xfrm>
        </p:grpSpPr>
        <p:sp>
          <p:nvSpPr>
            <p:cNvPr id="28" name="Freeform 28"/>
            <p:cNvSpPr/>
            <p:nvPr/>
          </p:nvSpPr>
          <p:spPr>
            <a:xfrm>
              <a:off x="0" y="0"/>
              <a:ext cx="1076995" cy="1485419"/>
            </a:xfrm>
            <a:custGeom>
              <a:avLst/>
              <a:gdLst/>
              <a:ahLst/>
              <a:cxnLst/>
              <a:rect l="l" t="t" r="r" b="b"/>
              <a:pathLst>
                <a:path w="1076995" h="1485419">
                  <a:moveTo>
                    <a:pt x="0" y="0"/>
                  </a:moveTo>
                  <a:lnTo>
                    <a:pt x="873795" y="0"/>
                  </a:lnTo>
                  <a:lnTo>
                    <a:pt x="1076995" y="742710"/>
                  </a:lnTo>
                  <a:lnTo>
                    <a:pt x="873795" y="1485419"/>
                  </a:lnTo>
                  <a:lnTo>
                    <a:pt x="0" y="1485419"/>
                  </a:lnTo>
                  <a:lnTo>
                    <a:pt x="203200" y="742710"/>
                  </a:lnTo>
                  <a:lnTo>
                    <a:pt x="0" y="0"/>
                  </a:lnTo>
                  <a:close/>
                </a:path>
              </a:pathLst>
            </a:custGeom>
            <a:solidFill>
              <a:srgbClr val="34657F"/>
            </a:solidFill>
          </p:spPr>
          <p:txBody>
            <a:bodyPr/>
            <a:lstStyle/>
            <a:p>
              <a:endParaRPr lang="en-US"/>
            </a:p>
          </p:txBody>
        </p:sp>
        <p:sp>
          <p:nvSpPr>
            <p:cNvPr id="29" name="TextBox 29"/>
            <p:cNvSpPr txBox="1"/>
            <p:nvPr/>
          </p:nvSpPr>
          <p:spPr>
            <a:xfrm>
              <a:off x="177800" y="-57150"/>
              <a:ext cx="822995" cy="1542569"/>
            </a:xfrm>
            <a:prstGeom prst="rect">
              <a:avLst/>
            </a:prstGeom>
          </p:spPr>
          <p:txBody>
            <a:bodyPr lIns="50800" tIns="50800" rIns="50800" bIns="50800" rtlCol="0" anchor="ctr"/>
            <a:lstStyle/>
            <a:p>
              <a:pPr algn="ctr">
                <a:lnSpc>
                  <a:spcPts val="3332"/>
                </a:lnSpc>
              </a:pPr>
              <a:endParaRPr/>
            </a:p>
          </p:txBody>
        </p:sp>
      </p:grpSp>
      <p:sp>
        <p:nvSpPr>
          <p:cNvPr id="30" name="TextBox 30"/>
          <p:cNvSpPr txBox="1"/>
          <p:nvPr/>
        </p:nvSpPr>
        <p:spPr>
          <a:xfrm>
            <a:off x="12644251" y="3721958"/>
            <a:ext cx="3269134" cy="688975"/>
          </a:xfrm>
          <a:prstGeom prst="rect">
            <a:avLst/>
          </a:prstGeom>
        </p:spPr>
        <p:txBody>
          <a:bodyPr lIns="0" tIns="0" rIns="0" bIns="0" rtlCol="0" anchor="t">
            <a:spAutoFit/>
          </a:bodyPr>
          <a:lstStyle/>
          <a:p>
            <a:pPr marL="0" lvl="0" indent="0" algn="ctr">
              <a:lnSpc>
                <a:spcPts val="5600"/>
              </a:lnSpc>
              <a:spcBef>
                <a:spcPct val="0"/>
              </a:spcBef>
            </a:pPr>
            <a:r>
              <a:rPr lang="en-US" sz="4000" b="1">
                <a:solidFill>
                  <a:srgbClr val="FFFFFF"/>
                </a:solidFill>
                <a:latin typeface="Gotham Bold"/>
                <a:ea typeface="Gotham Bold"/>
                <a:cs typeface="Gotham Bold"/>
                <a:sym typeface="Gotham Bold"/>
              </a:rPr>
              <a:t>Co-Create</a:t>
            </a:r>
          </a:p>
        </p:txBody>
      </p:sp>
      <p:sp>
        <p:nvSpPr>
          <p:cNvPr id="31" name="TextBox 31"/>
          <p:cNvSpPr txBox="1"/>
          <p:nvPr/>
        </p:nvSpPr>
        <p:spPr>
          <a:xfrm>
            <a:off x="2503350" y="4432462"/>
            <a:ext cx="2422873" cy="2920365"/>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FFFFFF"/>
                </a:solidFill>
                <a:latin typeface="Gotham"/>
                <a:ea typeface="Gotham"/>
                <a:cs typeface="Gotham"/>
                <a:sym typeface="Gotham"/>
              </a:rPr>
              <a:t>share information</a:t>
            </a:r>
          </a:p>
          <a:p>
            <a:pPr marL="518160" lvl="1" indent="-259080" algn="l">
              <a:lnSpc>
                <a:spcPts val="3359"/>
              </a:lnSpc>
              <a:buFont typeface="Arial"/>
              <a:buChar char="•"/>
            </a:pPr>
            <a:r>
              <a:rPr lang="en-US" sz="2400">
                <a:solidFill>
                  <a:srgbClr val="FFFFFF"/>
                </a:solidFill>
                <a:latin typeface="Gotham"/>
                <a:ea typeface="Gotham"/>
                <a:cs typeface="Gotham"/>
                <a:sym typeface="Gotham"/>
              </a:rPr>
              <a:t>make referrals</a:t>
            </a:r>
          </a:p>
          <a:p>
            <a:pPr marL="518160" lvl="1" indent="-259080" algn="l">
              <a:lnSpc>
                <a:spcPts val="3359"/>
              </a:lnSpc>
              <a:buFont typeface="Arial"/>
              <a:buChar char="•"/>
            </a:pPr>
            <a:r>
              <a:rPr lang="en-US" sz="2400">
                <a:solidFill>
                  <a:srgbClr val="FFFFFF"/>
                </a:solidFill>
                <a:latin typeface="Gotham"/>
                <a:ea typeface="Gotham"/>
                <a:cs typeface="Gotham"/>
                <a:sym typeface="Gotham"/>
              </a:rPr>
              <a:t>connect families to services</a:t>
            </a:r>
          </a:p>
        </p:txBody>
      </p:sp>
      <p:sp>
        <p:nvSpPr>
          <p:cNvPr id="32" name="TextBox 32"/>
          <p:cNvSpPr txBox="1"/>
          <p:nvPr/>
        </p:nvSpPr>
        <p:spPr>
          <a:xfrm>
            <a:off x="5757248" y="4642012"/>
            <a:ext cx="2633103" cy="2501265"/>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FFFFFF"/>
                </a:solidFill>
                <a:latin typeface="Gotham"/>
                <a:ea typeface="Gotham"/>
                <a:cs typeface="Gotham"/>
                <a:sym typeface="Gotham"/>
              </a:rPr>
              <a:t>communicate regularly</a:t>
            </a:r>
          </a:p>
          <a:p>
            <a:pPr marL="518160" lvl="1" indent="-259080" algn="l">
              <a:lnSpc>
                <a:spcPts val="3359"/>
              </a:lnSpc>
              <a:buFont typeface="Arial"/>
              <a:buChar char="•"/>
            </a:pPr>
            <a:r>
              <a:rPr lang="en-US" sz="2400">
                <a:solidFill>
                  <a:srgbClr val="FFFFFF"/>
                </a:solidFill>
                <a:latin typeface="Gotham"/>
                <a:ea typeface="Gotham"/>
                <a:cs typeface="Gotham"/>
                <a:sym typeface="Gotham"/>
              </a:rPr>
              <a:t>streamline handoffs</a:t>
            </a:r>
          </a:p>
          <a:p>
            <a:pPr marL="518160" lvl="1" indent="-259080" algn="l">
              <a:lnSpc>
                <a:spcPts val="3359"/>
              </a:lnSpc>
              <a:buFont typeface="Arial"/>
              <a:buChar char="•"/>
            </a:pPr>
            <a:r>
              <a:rPr lang="en-US" sz="2400">
                <a:solidFill>
                  <a:srgbClr val="FFFFFF"/>
                </a:solidFill>
                <a:latin typeface="Gotham"/>
                <a:ea typeface="Gotham"/>
                <a:cs typeface="Gotham"/>
                <a:sym typeface="Gotham"/>
              </a:rPr>
              <a:t>reduce barriers</a:t>
            </a:r>
          </a:p>
        </p:txBody>
      </p:sp>
      <p:sp>
        <p:nvSpPr>
          <p:cNvPr id="33" name="TextBox 33"/>
          <p:cNvSpPr txBox="1"/>
          <p:nvPr/>
        </p:nvSpPr>
        <p:spPr>
          <a:xfrm>
            <a:off x="9422543" y="4642012"/>
            <a:ext cx="2696021" cy="2501265"/>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FFFFFF"/>
                </a:solidFill>
                <a:latin typeface="Gotham"/>
                <a:ea typeface="Gotham"/>
                <a:cs typeface="Gotham"/>
                <a:sym typeface="Gotham"/>
              </a:rPr>
              <a:t>Align goals</a:t>
            </a:r>
          </a:p>
          <a:p>
            <a:pPr marL="518160" lvl="1" indent="-259080" algn="l">
              <a:lnSpc>
                <a:spcPts val="3359"/>
              </a:lnSpc>
              <a:buFont typeface="Arial"/>
              <a:buChar char="•"/>
            </a:pPr>
            <a:r>
              <a:rPr lang="en-US" sz="2400">
                <a:solidFill>
                  <a:srgbClr val="FFFFFF"/>
                </a:solidFill>
                <a:latin typeface="Gotham"/>
                <a:ea typeface="Gotham"/>
                <a:cs typeface="Gotham"/>
                <a:sym typeface="Gotham"/>
              </a:rPr>
              <a:t>Problem-solve together</a:t>
            </a:r>
          </a:p>
          <a:p>
            <a:pPr marL="518160" lvl="1" indent="-259080" algn="l">
              <a:lnSpc>
                <a:spcPts val="3359"/>
              </a:lnSpc>
              <a:buFont typeface="Arial"/>
              <a:buChar char="•"/>
            </a:pPr>
            <a:r>
              <a:rPr lang="en-US" sz="2400">
                <a:solidFill>
                  <a:srgbClr val="FFFFFF"/>
                </a:solidFill>
                <a:latin typeface="Gotham"/>
                <a:ea typeface="Gotham"/>
                <a:cs typeface="Gotham"/>
                <a:sym typeface="Gotham"/>
              </a:rPr>
              <a:t>Use data to improve outcomes</a:t>
            </a:r>
          </a:p>
        </p:txBody>
      </p:sp>
      <p:sp>
        <p:nvSpPr>
          <p:cNvPr id="34" name="TextBox 34"/>
          <p:cNvSpPr txBox="1"/>
          <p:nvPr/>
        </p:nvSpPr>
        <p:spPr>
          <a:xfrm>
            <a:off x="12995731" y="4461037"/>
            <a:ext cx="2787931" cy="3339465"/>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FFFFFF"/>
                </a:solidFill>
                <a:latin typeface="Gotham"/>
                <a:ea typeface="Gotham"/>
                <a:cs typeface="Gotham"/>
                <a:sym typeface="Gotham"/>
              </a:rPr>
              <a:t>Design solutions jointly</a:t>
            </a:r>
          </a:p>
          <a:p>
            <a:pPr marL="518160" lvl="1" indent="-259080" algn="l">
              <a:lnSpc>
                <a:spcPts val="3359"/>
              </a:lnSpc>
              <a:buFont typeface="Arial"/>
              <a:buChar char="•"/>
            </a:pPr>
            <a:r>
              <a:rPr lang="en-US" sz="2400">
                <a:solidFill>
                  <a:srgbClr val="FFFFFF"/>
                </a:solidFill>
                <a:latin typeface="Gotham"/>
                <a:ea typeface="Gotham"/>
                <a:cs typeface="Gotham"/>
                <a:sym typeface="Gotham"/>
              </a:rPr>
              <a:t>Share leadership</a:t>
            </a:r>
          </a:p>
          <a:p>
            <a:pPr marL="518160" lvl="1" indent="-259080" algn="l">
              <a:lnSpc>
                <a:spcPts val="3359"/>
              </a:lnSpc>
              <a:buFont typeface="Arial"/>
              <a:buChar char="•"/>
            </a:pPr>
            <a:r>
              <a:rPr lang="en-US" sz="2400">
                <a:solidFill>
                  <a:srgbClr val="FFFFFF"/>
                </a:solidFill>
                <a:latin typeface="Gotham"/>
                <a:ea typeface="Gotham"/>
                <a:cs typeface="Gotham"/>
                <a:sym typeface="Gotham"/>
              </a:rPr>
              <a:t>Build systems around families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7993" y="8576921"/>
            <a:ext cx="2890150" cy="289015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388028" y="266613"/>
            <a:ext cx="17511944" cy="5519209"/>
            <a:chOff x="0" y="0"/>
            <a:chExt cx="23349259" cy="7358945"/>
          </a:xfrm>
        </p:grpSpPr>
        <p:sp>
          <p:nvSpPr>
            <p:cNvPr id="6" name="Freeform 6"/>
            <p:cNvSpPr/>
            <p:nvPr/>
          </p:nvSpPr>
          <p:spPr>
            <a:xfrm>
              <a:off x="0" y="0"/>
              <a:ext cx="23292458" cy="7358945"/>
            </a:xfrm>
            <a:custGeom>
              <a:avLst/>
              <a:gdLst/>
              <a:ahLst/>
              <a:cxnLst/>
              <a:rect l="l" t="t" r="r" b="b"/>
              <a:pathLst>
                <a:path w="23292458" h="7358945">
                  <a:moveTo>
                    <a:pt x="0" y="0"/>
                  </a:moveTo>
                  <a:lnTo>
                    <a:pt x="23292458" y="0"/>
                  </a:lnTo>
                  <a:lnTo>
                    <a:pt x="23292458" y="7358945"/>
                  </a:lnTo>
                  <a:lnTo>
                    <a:pt x="0" y="7358945"/>
                  </a:lnTo>
                  <a:lnTo>
                    <a:pt x="0" y="0"/>
                  </a:lnTo>
                  <a:close/>
                </a:path>
              </a:pathLst>
            </a:custGeom>
            <a:blipFill>
              <a:blip r:embed="rId3"/>
              <a:stretch>
                <a:fillRect l="-225" t="-21678" r="-36886" b="-110502"/>
              </a:stretch>
            </a:blipFill>
            <a:ln w="152400" cap="rnd">
              <a:solidFill>
                <a:srgbClr val="AA0061"/>
              </a:solidFill>
              <a:prstDash val="solid"/>
              <a:round/>
            </a:ln>
          </p:spPr>
          <p:txBody>
            <a:bodyPr/>
            <a:lstStyle/>
            <a:p>
              <a:endParaRPr lang="en-US"/>
            </a:p>
          </p:txBody>
        </p:sp>
        <p:grpSp>
          <p:nvGrpSpPr>
            <p:cNvPr id="7" name="Group 7"/>
            <p:cNvGrpSpPr/>
            <p:nvPr/>
          </p:nvGrpSpPr>
          <p:grpSpPr>
            <a:xfrm>
              <a:off x="56801" y="0"/>
              <a:ext cx="23292458" cy="7358945"/>
              <a:chOff x="0" y="0"/>
              <a:chExt cx="3216385" cy="1016175"/>
            </a:xfrm>
          </p:grpSpPr>
          <p:sp>
            <p:nvSpPr>
              <p:cNvPr id="8" name="Freeform 8"/>
              <p:cNvSpPr/>
              <p:nvPr/>
            </p:nvSpPr>
            <p:spPr>
              <a:xfrm>
                <a:off x="0" y="0"/>
                <a:ext cx="3216385" cy="1016175"/>
              </a:xfrm>
              <a:custGeom>
                <a:avLst/>
                <a:gdLst/>
                <a:ahLst/>
                <a:cxnLst/>
                <a:rect l="l" t="t" r="r" b="b"/>
                <a:pathLst>
                  <a:path w="3216385" h="1016175">
                    <a:moveTo>
                      <a:pt x="22602" y="0"/>
                    </a:moveTo>
                    <a:lnTo>
                      <a:pt x="3193784" y="0"/>
                    </a:lnTo>
                    <a:cubicBezTo>
                      <a:pt x="3199778" y="0"/>
                      <a:pt x="3205527" y="2381"/>
                      <a:pt x="3209766" y="6620"/>
                    </a:cubicBezTo>
                    <a:cubicBezTo>
                      <a:pt x="3214004" y="10859"/>
                      <a:pt x="3216385" y="16607"/>
                      <a:pt x="3216385" y="22602"/>
                    </a:cubicBezTo>
                    <a:lnTo>
                      <a:pt x="3216385" y="993573"/>
                    </a:lnTo>
                    <a:cubicBezTo>
                      <a:pt x="3216385" y="999567"/>
                      <a:pt x="3214004" y="1005316"/>
                      <a:pt x="3209766" y="1009555"/>
                    </a:cubicBezTo>
                    <a:cubicBezTo>
                      <a:pt x="3205527" y="1013793"/>
                      <a:pt x="3199778" y="1016175"/>
                      <a:pt x="3193784" y="1016175"/>
                    </a:cubicBezTo>
                    <a:lnTo>
                      <a:pt x="22602" y="1016175"/>
                    </a:lnTo>
                    <a:cubicBezTo>
                      <a:pt x="16607" y="1016175"/>
                      <a:pt x="10859" y="1013793"/>
                      <a:pt x="6620" y="1009555"/>
                    </a:cubicBezTo>
                    <a:cubicBezTo>
                      <a:pt x="2381" y="1005316"/>
                      <a:pt x="0" y="999567"/>
                      <a:pt x="0" y="993573"/>
                    </a:cubicBezTo>
                    <a:lnTo>
                      <a:pt x="0" y="22602"/>
                    </a:lnTo>
                    <a:cubicBezTo>
                      <a:pt x="0" y="16607"/>
                      <a:pt x="2381" y="10859"/>
                      <a:pt x="6620" y="6620"/>
                    </a:cubicBezTo>
                    <a:cubicBezTo>
                      <a:pt x="10859" y="2381"/>
                      <a:pt x="16607" y="0"/>
                      <a:pt x="22602" y="0"/>
                    </a:cubicBezTo>
                    <a:close/>
                  </a:path>
                </a:pathLst>
              </a:custGeom>
              <a:solidFill>
                <a:srgbClr val="AA0061">
                  <a:alpha val="47843"/>
                </a:srgbClr>
              </a:solidFill>
            </p:spPr>
            <p:txBody>
              <a:bodyPr/>
              <a:lstStyle/>
              <a:p>
                <a:endParaRPr lang="en-US"/>
              </a:p>
            </p:txBody>
          </p:sp>
          <p:sp>
            <p:nvSpPr>
              <p:cNvPr id="9" name="TextBox 9"/>
              <p:cNvSpPr txBox="1"/>
              <p:nvPr/>
            </p:nvSpPr>
            <p:spPr>
              <a:xfrm>
                <a:off x="0" y="-47625"/>
                <a:ext cx="3216385" cy="1063800"/>
              </a:xfrm>
              <a:prstGeom prst="rect">
                <a:avLst/>
              </a:prstGeom>
            </p:spPr>
            <p:txBody>
              <a:bodyPr lIns="50800" tIns="50800" rIns="50800" bIns="50800" rtlCol="0" anchor="ctr"/>
              <a:lstStyle/>
              <a:p>
                <a:pPr algn="ctr">
                  <a:lnSpc>
                    <a:spcPts val="3332"/>
                  </a:lnSpc>
                </a:pPr>
                <a:endParaRPr/>
              </a:p>
            </p:txBody>
          </p:sp>
        </p:grpSp>
      </p:grpSp>
      <p:sp>
        <p:nvSpPr>
          <p:cNvPr id="10" name="TextBox 10"/>
          <p:cNvSpPr txBox="1"/>
          <p:nvPr/>
        </p:nvSpPr>
        <p:spPr>
          <a:xfrm>
            <a:off x="2535999" y="6094066"/>
            <a:ext cx="12928920" cy="1453896"/>
          </a:xfrm>
          <a:prstGeom prst="rect">
            <a:avLst/>
          </a:prstGeom>
        </p:spPr>
        <p:txBody>
          <a:bodyPr lIns="0" tIns="0" rIns="0" bIns="0" rtlCol="0" anchor="t">
            <a:spAutoFit/>
          </a:bodyPr>
          <a:lstStyle/>
          <a:p>
            <a:pPr marL="0" lvl="0" indent="0" algn="ctr">
              <a:lnSpc>
                <a:spcPts val="5712"/>
              </a:lnSpc>
              <a:spcBef>
                <a:spcPct val="0"/>
              </a:spcBef>
            </a:pPr>
            <a:r>
              <a:rPr lang="en-US" sz="4800" b="1">
                <a:solidFill>
                  <a:srgbClr val="000000"/>
                </a:solidFill>
                <a:latin typeface="Gotham Bold"/>
                <a:ea typeface="Gotham Bold"/>
                <a:cs typeface="Gotham Bold"/>
                <a:sym typeface="Gotham Bold"/>
              </a:rPr>
              <a:t>How to find your local home visiting program and make referrals: </a:t>
            </a:r>
          </a:p>
        </p:txBody>
      </p:sp>
      <p:grpSp>
        <p:nvGrpSpPr>
          <p:cNvPr id="11" name="Group 11"/>
          <p:cNvGrpSpPr/>
          <p:nvPr/>
        </p:nvGrpSpPr>
        <p:grpSpPr>
          <a:xfrm>
            <a:off x="2932495" y="7852762"/>
            <a:ext cx="12135928" cy="1949865"/>
            <a:chOff x="0" y="0"/>
            <a:chExt cx="16181238" cy="2599819"/>
          </a:xfrm>
        </p:grpSpPr>
        <p:sp>
          <p:nvSpPr>
            <p:cNvPr id="12" name="AutoShape 12"/>
            <p:cNvSpPr/>
            <p:nvPr/>
          </p:nvSpPr>
          <p:spPr>
            <a:xfrm>
              <a:off x="8091500" y="116377"/>
              <a:ext cx="0" cy="2367066"/>
            </a:xfrm>
            <a:prstGeom prst="line">
              <a:avLst/>
            </a:prstGeom>
            <a:ln w="101600" cap="rnd">
              <a:solidFill>
                <a:srgbClr val="608FAC"/>
              </a:solidFill>
              <a:prstDash val="solid"/>
              <a:headEnd type="none" w="sm" len="sm"/>
              <a:tailEnd type="none" w="sm" len="sm"/>
            </a:ln>
          </p:spPr>
          <p:txBody>
            <a:bodyPr/>
            <a:lstStyle/>
            <a:p>
              <a:endParaRPr lang="en-US"/>
            </a:p>
          </p:txBody>
        </p:sp>
        <p:sp>
          <p:nvSpPr>
            <p:cNvPr id="13" name="TextBox 13"/>
            <p:cNvSpPr txBox="1"/>
            <p:nvPr/>
          </p:nvSpPr>
          <p:spPr>
            <a:xfrm>
              <a:off x="0" y="116377"/>
              <a:ext cx="6616538" cy="2483443"/>
            </a:xfrm>
            <a:prstGeom prst="rect">
              <a:avLst/>
            </a:prstGeom>
          </p:spPr>
          <p:txBody>
            <a:bodyPr lIns="0" tIns="0" rIns="0" bIns="0" rtlCol="0" anchor="t">
              <a:spAutoFit/>
            </a:bodyPr>
            <a:lstStyle/>
            <a:p>
              <a:pPr marL="0" lvl="0" indent="0" algn="ctr">
                <a:lnSpc>
                  <a:spcPts val="4879"/>
                </a:lnSpc>
                <a:spcBef>
                  <a:spcPct val="0"/>
                </a:spcBef>
              </a:pPr>
              <a:r>
                <a:rPr lang="en-US" sz="4100">
                  <a:solidFill>
                    <a:srgbClr val="000000"/>
                  </a:solidFill>
                  <a:latin typeface="Gotham"/>
                  <a:ea typeface="Gotham"/>
                  <a:cs typeface="Gotham"/>
                  <a:sym typeface="Gotham"/>
                </a:rPr>
                <a:t>Connect directly with program(s) in your area</a:t>
              </a:r>
            </a:p>
          </p:txBody>
        </p:sp>
        <p:sp>
          <p:nvSpPr>
            <p:cNvPr id="14" name="TextBox 14"/>
            <p:cNvSpPr txBox="1"/>
            <p:nvPr/>
          </p:nvSpPr>
          <p:spPr>
            <a:xfrm>
              <a:off x="9564700" y="0"/>
              <a:ext cx="6616538" cy="2483443"/>
            </a:xfrm>
            <a:prstGeom prst="rect">
              <a:avLst/>
            </a:prstGeom>
          </p:spPr>
          <p:txBody>
            <a:bodyPr lIns="0" tIns="0" rIns="0" bIns="0" rtlCol="0" anchor="t">
              <a:spAutoFit/>
            </a:bodyPr>
            <a:lstStyle/>
            <a:p>
              <a:pPr marL="0" lvl="0" indent="0" algn="ctr">
                <a:lnSpc>
                  <a:spcPts val="4879"/>
                </a:lnSpc>
                <a:spcBef>
                  <a:spcPct val="0"/>
                </a:spcBef>
              </a:pPr>
              <a:r>
                <a:rPr lang="en-US" sz="4100">
                  <a:solidFill>
                    <a:srgbClr val="000000"/>
                  </a:solidFill>
                  <a:latin typeface="Gotham"/>
                  <a:ea typeface="Gotham"/>
                  <a:cs typeface="Gotham"/>
                  <a:sym typeface="Gotham"/>
                </a:rPr>
                <a:t>Utilize Coordinated Referral Systems</a:t>
              </a:r>
            </a:p>
          </p:txBody>
        </p:sp>
      </p:grpSp>
      <p:grpSp>
        <p:nvGrpSpPr>
          <p:cNvPr id="15" name="Group 15"/>
          <p:cNvGrpSpPr/>
          <p:nvPr/>
        </p:nvGrpSpPr>
        <p:grpSpPr>
          <a:xfrm>
            <a:off x="15833706" y="8102724"/>
            <a:ext cx="3838544" cy="383854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0061"/>
            </a:solidFill>
          </p:spPr>
          <p:txBody>
            <a:bodyPr/>
            <a:lstStyle/>
            <a:p>
              <a:endParaRPr lang="en-US"/>
            </a:p>
          </p:txBody>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08FAC"/>
        </a:solidFill>
        <a:effectLst/>
      </p:bgPr>
    </p:bg>
    <p:spTree>
      <p:nvGrpSpPr>
        <p:cNvPr id="1" name=""/>
        <p:cNvGrpSpPr/>
        <p:nvPr/>
      </p:nvGrpSpPr>
      <p:grpSpPr>
        <a:xfrm>
          <a:off x="0" y="0"/>
          <a:ext cx="0" cy="0"/>
          <a:chOff x="0" y="0"/>
          <a:chExt cx="0" cy="0"/>
        </a:xfrm>
      </p:grpSpPr>
      <p:sp>
        <p:nvSpPr>
          <p:cNvPr id="2" name="Freeform 2"/>
          <p:cNvSpPr/>
          <p:nvPr/>
        </p:nvSpPr>
        <p:spPr>
          <a:xfrm>
            <a:off x="3512289" y="272998"/>
            <a:ext cx="14469167" cy="9741005"/>
          </a:xfrm>
          <a:custGeom>
            <a:avLst/>
            <a:gdLst/>
            <a:ahLst/>
            <a:cxnLst/>
            <a:rect l="l" t="t" r="r" b="b"/>
            <a:pathLst>
              <a:path w="14469167" h="9741005">
                <a:moveTo>
                  <a:pt x="0" y="0"/>
                </a:moveTo>
                <a:lnTo>
                  <a:pt x="14469167" y="0"/>
                </a:lnTo>
                <a:lnTo>
                  <a:pt x="14469167" y="9741004"/>
                </a:lnTo>
                <a:lnTo>
                  <a:pt x="0" y="9741004"/>
                </a:lnTo>
                <a:lnTo>
                  <a:pt x="0" y="0"/>
                </a:lnTo>
                <a:close/>
              </a:path>
            </a:pathLst>
          </a:custGeom>
          <a:blipFill>
            <a:blip r:embed="rId3"/>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348558" y="5393225"/>
            <a:ext cx="3057376" cy="3057376"/>
          </a:xfrm>
          <a:prstGeom prst="rect">
            <a:avLst/>
          </a:prstGeom>
        </p:spPr>
      </p:pic>
      <p:sp>
        <p:nvSpPr>
          <p:cNvPr id="4" name="TextBox 4"/>
          <p:cNvSpPr txBox="1"/>
          <p:nvPr/>
        </p:nvSpPr>
        <p:spPr>
          <a:xfrm>
            <a:off x="411951" y="4520565"/>
            <a:ext cx="6948236" cy="591700"/>
          </a:xfrm>
          <a:prstGeom prst="rect">
            <a:avLst/>
          </a:prstGeom>
        </p:spPr>
        <p:txBody>
          <a:bodyPr lIns="0" tIns="0" rIns="0" bIns="0" rtlCol="0" anchor="t">
            <a:spAutoFit/>
          </a:bodyPr>
          <a:lstStyle/>
          <a:p>
            <a:pPr algn="ctr">
              <a:lnSpc>
                <a:spcPts val="5040"/>
              </a:lnSpc>
            </a:pPr>
            <a:r>
              <a:rPr lang="en-US" sz="3600" b="1" dirty="0">
                <a:solidFill>
                  <a:srgbClr val="000000"/>
                </a:solidFill>
                <a:highlight>
                  <a:srgbClr val="C0C0C0"/>
                </a:highlight>
                <a:latin typeface="Gotham Bold"/>
                <a:ea typeface="Gotham Bold"/>
                <a:cs typeface="Gotham Bold"/>
                <a:sym typeface="Gotham Bold"/>
              </a:rPr>
              <a:t>earlyimpactVA.org/Directory</a:t>
            </a:r>
          </a:p>
        </p:txBody>
      </p:sp>
      <p:grpSp>
        <p:nvGrpSpPr>
          <p:cNvPr id="5" name="Group 5"/>
          <p:cNvGrpSpPr/>
          <p:nvPr/>
        </p:nvGrpSpPr>
        <p:grpSpPr>
          <a:xfrm>
            <a:off x="740015" y="8336600"/>
            <a:ext cx="2751171" cy="909064"/>
            <a:chOff x="0" y="0"/>
            <a:chExt cx="724588" cy="239424"/>
          </a:xfrm>
        </p:grpSpPr>
        <p:sp>
          <p:nvSpPr>
            <p:cNvPr id="6" name="Freeform 6"/>
            <p:cNvSpPr/>
            <p:nvPr/>
          </p:nvSpPr>
          <p:spPr>
            <a:xfrm>
              <a:off x="0" y="0"/>
              <a:ext cx="724588" cy="239424"/>
            </a:xfrm>
            <a:custGeom>
              <a:avLst/>
              <a:gdLst/>
              <a:ahLst/>
              <a:cxnLst/>
              <a:rect l="l" t="t" r="r" b="b"/>
              <a:pathLst>
                <a:path w="724588" h="239424">
                  <a:moveTo>
                    <a:pt x="56281" y="0"/>
                  </a:moveTo>
                  <a:lnTo>
                    <a:pt x="668307" y="0"/>
                  </a:lnTo>
                  <a:cubicBezTo>
                    <a:pt x="699390" y="0"/>
                    <a:pt x="724588" y="25198"/>
                    <a:pt x="724588" y="56281"/>
                  </a:cubicBezTo>
                  <a:lnTo>
                    <a:pt x="724588" y="183143"/>
                  </a:lnTo>
                  <a:cubicBezTo>
                    <a:pt x="724588" y="214226"/>
                    <a:pt x="699390" y="239424"/>
                    <a:pt x="668307" y="239424"/>
                  </a:cubicBezTo>
                  <a:lnTo>
                    <a:pt x="56281" y="239424"/>
                  </a:lnTo>
                  <a:cubicBezTo>
                    <a:pt x="25198" y="239424"/>
                    <a:pt x="0" y="214226"/>
                    <a:pt x="0" y="183143"/>
                  </a:cubicBezTo>
                  <a:lnTo>
                    <a:pt x="0" y="56281"/>
                  </a:lnTo>
                  <a:cubicBezTo>
                    <a:pt x="0" y="25198"/>
                    <a:pt x="25198" y="0"/>
                    <a:pt x="56281" y="0"/>
                  </a:cubicBezTo>
                  <a:close/>
                </a:path>
              </a:pathLst>
            </a:custGeom>
            <a:solidFill>
              <a:srgbClr val="AA0061"/>
            </a:solidFill>
          </p:spPr>
          <p:txBody>
            <a:bodyPr/>
            <a:lstStyle/>
            <a:p>
              <a:endParaRPr lang="en-US"/>
            </a:p>
          </p:txBody>
        </p:sp>
        <p:sp>
          <p:nvSpPr>
            <p:cNvPr id="7" name="TextBox 7"/>
            <p:cNvSpPr txBox="1"/>
            <p:nvPr/>
          </p:nvSpPr>
          <p:spPr>
            <a:xfrm>
              <a:off x="0" y="-57150"/>
              <a:ext cx="724588" cy="296574"/>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Access HERE!</a:t>
              </a:r>
            </a:p>
          </p:txBody>
        </p:sp>
      </p:grpSp>
      <p:pic>
        <p:nvPicPr>
          <p:cNvPr id="8" name="Picture 8"/>
          <p:cNvPicPr>
            <a:picLocks noChangeAspect="1"/>
          </p:cNvPicPr>
          <p:nvPr/>
        </p:nvPicPr>
        <p:blipFill>
          <a:blip r:embed="rId5"/>
          <a:stretch>
            <a:fillRect/>
          </a:stretch>
        </p:blipFill>
        <p:spPr>
          <a:xfrm rot="-8186523">
            <a:off x="3012589" y="7409591"/>
            <a:ext cx="1335336" cy="105983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0"/>
            <a:ext cx="16511564" cy="10720713"/>
          </a:xfrm>
          <a:custGeom>
            <a:avLst/>
            <a:gdLst/>
            <a:ahLst/>
            <a:cxnLst/>
            <a:rect l="l" t="t" r="r" b="b"/>
            <a:pathLst>
              <a:path w="16511564" h="10720713">
                <a:moveTo>
                  <a:pt x="0" y="0"/>
                </a:moveTo>
                <a:lnTo>
                  <a:pt x="16511564" y="0"/>
                </a:lnTo>
                <a:lnTo>
                  <a:pt x="16511564" y="10720713"/>
                </a:lnTo>
                <a:lnTo>
                  <a:pt x="0" y="10720713"/>
                </a:lnTo>
                <a:lnTo>
                  <a:pt x="0" y="0"/>
                </a:lnTo>
                <a:close/>
              </a:path>
            </a:pathLst>
          </a:custGeom>
          <a:blipFill>
            <a:blip r:embed="rId3"/>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a:off x="14930391" y="7766731"/>
            <a:ext cx="2540628" cy="2540628"/>
          </a:xfrm>
          <a:prstGeom prst="rect">
            <a:avLst/>
          </a:prstGeom>
        </p:spPr>
      </p:pic>
      <p:grpSp>
        <p:nvGrpSpPr>
          <p:cNvPr id="4" name="Group 4"/>
          <p:cNvGrpSpPr/>
          <p:nvPr/>
        </p:nvGrpSpPr>
        <p:grpSpPr>
          <a:xfrm>
            <a:off x="14508129" y="6925813"/>
            <a:ext cx="2751171" cy="909064"/>
            <a:chOff x="0" y="0"/>
            <a:chExt cx="724588" cy="239424"/>
          </a:xfrm>
        </p:grpSpPr>
        <p:sp>
          <p:nvSpPr>
            <p:cNvPr id="5" name="Freeform 5"/>
            <p:cNvSpPr/>
            <p:nvPr/>
          </p:nvSpPr>
          <p:spPr>
            <a:xfrm>
              <a:off x="0" y="0"/>
              <a:ext cx="724588" cy="239424"/>
            </a:xfrm>
            <a:custGeom>
              <a:avLst/>
              <a:gdLst/>
              <a:ahLst/>
              <a:cxnLst/>
              <a:rect l="l" t="t" r="r" b="b"/>
              <a:pathLst>
                <a:path w="724588" h="239424">
                  <a:moveTo>
                    <a:pt x="56281" y="0"/>
                  </a:moveTo>
                  <a:lnTo>
                    <a:pt x="668307" y="0"/>
                  </a:lnTo>
                  <a:cubicBezTo>
                    <a:pt x="699390" y="0"/>
                    <a:pt x="724588" y="25198"/>
                    <a:pt x="724588" y="56281"/>
                  </a:cubicBezTo>
                  <a:lnTo>
                    <a:pt x="724588" y="183143"/>
                  </a:lnTo>
                  <a:cubicBezTo>
                    <a:pt x="724588" y="214226"/>
                    <a:pt x="699390" y="239424"/>
                    <a:pt x="668307" y="239424"/>
                  </a:cubicBezTo>
                  <a:lnTo>
                    <a:pt x="56281" y="239424"/>
                  </a:lnTo>
                  <a:cubicBezTo>
                    <a:pt x="25198" y="239424"/>
                    <a:pt x="0" y="214226"/>
                    <a:pt x="0" y="183143"/>
                  </a:cubicBezTo>
                  <a:lnTo>
                    <a:pt x="0" y="56281"/>
                  </a:lnTo>
                  <a:cubicBezTo>
                    <a:pt x="0" y="25198"/>
                    <a:pt x="25198" y="0"/>
                    <a:pt x="56281" y="0"/>
                  </a:cubicBezTo>
                  <a:close/>
                </a:path>
              </a:pathLst>
            </a:custGeom>
            <a:solidFill>
              <a:srgbClr val="AA0061"/>
            </a:solidFill>
          </p:spPr>
          <p:txBody>
            <a:bodyPr/>
            <a:lstStyle/>
            <a:p>
              <a:endParaRPr lang="en-US"/>
            </a:p>
          </p:txBody>
        </p:sp>
        <p:sp>
          <p:nvSpPr>
            <p:cNvPr id="6" name="TextBox 6"/>
            <p:cNvSpPr txBox="1"/>
            <p:nvPr/>
          </p:nvSpPr>
          <p:spPr>
            <a:xfrm>
              <a:off x="0" y="-57150"/>
              <a:ext cx="724588" cy="296574"/>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Access HERE!</a:t>
              </a:r>
            </a:p>
          </p:txBody>
        </p:sp>
      </p:grpSp>
      <p:pic>
        <p:nvPicPr>
          <p:cNvPr id="7" name="Picture 7"/>
          <p:cNvPicPr>
            <a:picLocks noChangeAspect="1"/>
          </p:cNvPicPr>
          <p:nvPr/>
        </p:nvPicPr>
        <p:blipFill>
          <a:blip r:embed="rId5"/>
          <a:stretch>
            <a:fillRect/>
          </a:stretch>
        </p:blipFill>
        <p:spPr>
          <a:xfrm rot="848750">
            <a:off x="14005579" y="7697370"/>
            <a:ext cx="1335336" cy="105983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A0061"/>
        </a:solidFill>
        <a:effectLst/>
      </p:bgPr>
    </p:bg>
    <p:spTree>
      <p:nvGrpSpPr>
        <p:cNvPr id="1" name=""/>
        <p:cNvGrpSpPr/>
        <p:nvPr/>
      </p:nvGrpSpPr>
      <p:grpSpPr>
        <a:xfrm>
          <a:off x="0" y="0"/>
          <a:ext cx="0" cy="0"/>
          <a:chOff x="0" y="0"/>
          <a:chExt cx="0" cy="0"/>
        </a:xfrm>
      </p:grpSpPr>
      <p:grpSp>
        <p:nvGrpSpPr>
          <p:cNvPr id="2" name="Group 2"/>
          <p:cNvGrpSpPr/>
          <p:nvPr/>
        </p:nvGrpSpPr>
        <p:grpSpPr>
          <a:xfrm>
            <a:off x="260890" y="146712"/>
            <a:ext cx="9111016" cy="10379514"/>
            <a:chOff x="0" y="0"/>
            <a:chExt cx="2399609" cy="2733699"/>
          </a:xfrm>
        </p:grpSpPr>
        <p:sp>
          <p:nvSpPr>
            <p:cNvPr id="3" name="Freeform 3"/>
            <p:cNvSpPr/>
            <p:nvPr/>
          </p:nvSpPr>
          <p:spPr>
            <a:xfrm>
              <a:off x="0" y="0"/>
              <a:ext cx="2399609" cy="2733699"/>
            </a:xfrm>
            <a:custGeom>
              <a:avLst/>
              <a:gdLst/>
              <a:ahLst/>
              <a:cxnLst/>
              <a:rect l="l" t="t" r="r" b="b"/>
              <a:pathLst>
                <a:path w="2399609" h="2733699">
                  <a:moveTo>
                    <a:pt x="0" y="0"/>
                  </a:moveTo>
                  <a:lnTo>
                    <a:pt x="2399609" y="0"/>
                  </a:lnTo>
                  <a:lnTo>
                    <a:pt x="2399609" y="2733699"/>
                  </a:lnTo>
                  <a:lnTo>
                    <a:pt x="0" y="2733699"/>
                  </a:lnTo>
                  <a:close/>
                </a:path>
              </a:pathLst>
            </a:custGeom>
            <a:solidFill>
              <a:srgbClr val="AA0061"/>
            </a:solidFill>
          </p:spPr>
          <p:txBody>
            <a:bodyPr/>
            <a:lstStyle/>
            <a:p>
              <a:endParaRPr lang="en-US"/>
            </a:p>
          </p:txBody>
        </p:sp>
        <p:sp>
          <p:nvSpPr>
            <p:cNvPr id="4" name="TextBox 4"/>
            <p:cNvSpPr txBox="1"/>
            <p:nvPr/>
          </p:nvSpPr>
          <p:spPr>
            <a:xfrm>
              <a:off x="0" y="-57150"/>
              <a:ext cx="2399609" cy="2790849"/>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8391261" y="466754"/>
            <a:ext cx="9353492" cy="9353492"/>
            <a:chOff x="0" y="0"/>
            <a:chExt cx="12471323" cy="12471323"/>
          </a:xfrm>
        </p:grpSpPr>
        <p:grpSp>
          <p:nvGrpSpPr>
            <p:cNvPr id="6" name="Group 6"/>
            <p:cNvGrpSpPr/>
            <p:nvPr/>
          </p:nvGrpSpPr>
          <p:grpSpPr>
            <a:xfrm>
              <a:off x="1097015" y="4503533"/>
              <a:ext cx="10277294" cy="7967790"/>
              <a:chOff x="0" y="0"/>
              <a:chExt cx="2232691" cy="1730963"/>
            </a:xfrm>
          </p:grpSpPr>
          <p:sp>
            <p:nvSpPr>
              <p:cNvPr id="7" name="Freeform 7"/>
              <p:cNvSpPr/>
              <p:nvPr/>
            </p:nvSpPr>
            <p:spPr>
              <a:xfrm>
                <a:off x="0" y="0"/>
                <a:ext cx="2232691" cy="1730963"/>
              </a:xfrm>
              <a:custGeom>
                <a:avLst/>
                <a:gdLst/>
                <a:ahLst/>
                <a:cxnLst/>
                <a:rect l="l" t="t" r="r" b="b"/>
                <a:pathLst>
                  <a:path w="2232691" h="1730963">
                    <a:moveTo>
                      <a:pt x="0" y="0"/>
                    </a:moveTo>
                    <a:lnTo>
                      <a:pt x="2232691" y="0"/>
                    </a:lnTo>
                    <a:lnTo>
                      <a:pt x="2232691" y="1730963"/>
                    </a:lnTo>
                    <a:lnTo>
                      <a:pt x="0" y="1730963"/>
                    </a:lnTo>
                    <a:close/>
                  </a:path>
                </a:pathLst>
              </a:custGeom>
              <a:solidFill>
                <a:srgbClr val="F3F3F3"/>
              </a:solidFill>
            </p:spPr>
            <p:txBody>
              <a:bodyPr/>
              <a:lstStyle/>
              <a:p>
                <a:endParaRPr lang="en-US"/>
              </a:p>
            </p:txBody>
          </p:sp>
          <p:sp>
            <p:nvSpPr>
              <p:cNvPr id="8" name="TextBox 8"/>
              <p:cNvSpPr txBox="1"/>
              <p:nvPr/>
            </p:nvSpPr>
            <p:spPr>
              <a:xfrm>
                <a:off x="0" y="-38100"/>
                <a:ext cx="2232691" cy="1769063"/>
              </a:xfrm>
              <a:prstGeom prst="rect">
                <a:avLst/>
              </a:prstGeom>
            </p:spPr>
            <p:txBody>
              <a:bodyPr lIns="50800" tIns="50800" rIns="50800" bIns="50800" rtlCol="0" anchor="ctr"/>
              <a:lstStyle/>
              <a:p>
                <a:pPr algn="ctr">
                  <a:lnSpc>
                    <a:spcPts val="2660"/>
                  </a:lnSpc>
                  <a:spcBef>
                    <a:spcPct val="0"/>
                  </a:spcBef>
                </a:pPr>
                <a:endParaRPr/>
              </a:p>
            </p:txBody>
          </p:sp>
        </p:grpSp>
        <p:grpSp>
          <p:nvGrpSpPr>
            <p:cNvPr id="9" name="Group 9"/>
            <p:cNvGrpSpPr/>
            <p:nvPr/>
          </p:nvGrpSpPr>
          <p:grpSpPr>
            <a:xfrm>
              <a:off x="0" y="0"/>
              <a:ext cx="12471323" cy="4619009"/>
              <a:chOff x="0" y="0"/>
              <a:chExt cx="2709333" cy="1003457"/>
            </a:xfrm>
          </p:grpSpPr>
          <p:sp>
            <p:nvSpPr>
              <p:cNvPr id="10" name="Freeform 10"/>
              <p:cNvSpPr/>
              <p:nvPr/>
            </p:nvSpPr>
            <p:spPr>
              <a:xfrm>
                <a:off x="0" y="0"/>
                <a:ext cx="2709333" cy="1003457"/>
              </a:xfrm>
              <a:custGeom>
                <a:avLst/>
                <a:gdLst/>
                <a:ahLst/>
                <a:cxnLst/>
                <a:rect l="l" t="t" r="r" b="b"/>
                <a:pathLst>
                  <a:path w="2709333" h="1003457">
                    <a:moveTo>
                      <a:pt x="1354667" y="0"/>
                    </a:moveTo>
                    <a:lnTo>
                      <a:pt x="2709333" y="1003457"/>
                    </a:lnTo>
                    <a:lnTo>
                      <a:pt x="0" y="1003457"/>
                    </a:lnTo>
                    <a:lnTo>
                      <a:pt x="1354667" y="0"/>
                    </a:lnTo>
                    <a:close/>
                  </a:path>
                </a:pathLst>
              </a:custGeom>
              <a:solidFill>
                <a:srgbClr val="F3F3F3"/>
              </a:solidFill>
            </p:spPr>
            <p:txBody>
              <a:bodyPr/>
              <a:lstStyle/>
              <a:p>
                <a:endParaRPr lang="en-US"/>
              </a:p>
            </p:txBody>
          </p:sp>
          <p:sp>
            <p:nvSpPr>
              <p:cNvPr id="11" name="TextBox 11"/>
              <p:cNvSpPr txBox="1"/>
              <p:nvPr/>
            </p:nvSpPr>
            <p:spPr>
              <a:xfrm>
                <a:off x="423333" y="427791"/>
                <a:ext cx="1862667" cy="503991"/>
              </a:xfrm>
              <a:prstGeom prst="rect">
                <a:avLst/>
              </a:prstGeom>
            </p:spPr>
            <p:txBody>
              <a:bodyPr lIns="50800" tIns="50800" rIns="50800" bIns="50800" rtlCol="0" anchor="ctr"/>
              <a:lstStyle/>
              <a:p>
                <a:pPr algn="ctr">
                  <a:lnSpc>
                    <a:spcPts val="2660"/>
                  </a:lnSpc>
                </a:pPr>
                <a:endParaRPr/>
              </a:p>
            </p:txBody>
          </p:sp>
        </p:grpSp>
        <p:grpSp>
          <p:nvGrpSpPr>
            <p:cNvPr id="12" name="Group 12"/>
            <p:cNvGrpSpPr/>
            <p:nvPr/>
          </p:nvGrpSpPr>
          <p:grpSpPr>
            <a:xfrm>
              <a:off x="1569254" y="9837846"/>
              <a:ext cx="4497118" cy="2190403"/>
              <a:chOff x="0" y="0"/>
              <a:chExt cx="976977" cy="475854"/>
            </a:xfrm>
          </p:grpSpPr>
          <p:sp>
            <p:nvSpPr>
              <p:cNvPr id="13" name="Freeform 13"/>
              <p:cNvSpPr/>
              <p:nvPr/>
            </p:nvSpPr>
            <p:spPr>
              <a:xfrm>
                <a:off x="0" y="0"/>
                <a:ext cx="976977" cy="475854"/>
              </a:xfrm>
              <a:custGeom>
                <a:avLst/>
                <a:gdLst/>
                <a:ahLst/>
                <a:cxnLst/>
                <a:rect l="l" t="t" r="r" b="b"/>
                <a:pathLst>
                  <a:path w="976977" h="475854">
                    <a:moveTo>
                      <a:pt x="0" y="0"/>
                    </a:moveTo>
                    <a:lnTo>
                      <a:pt x="976977" y="0"/>
                    </a:lnTo>
                    <a:lnTo>
                      <a:pt x="976977" y="475854"/>
                    </a:lnTo>
                    <a:lnTo>
                      <a:pt x="0" y="475854"/>
                    </a:lnTo>
                    <a:close/>
                  </a:path>
                </a:pathLst>
              </a:custGeom>
              <a:solidFill>
                <a:srgbClr val="608FAC"/>
              </a:solidFill>
            </p:spPr>
            <p:txBody>
              <a:bodyPr/>
              <a:lstStyle/>
              <a:p>
                <a:endParaRPr lang="en-US"/>
              </a:p>
            </p:txBody>
          </p:sp>
          <p:sp>
            <p:nvSpPr>
              <p:cNvPr id="14" name="TextBox 14"/>
              <p:cNvSpPr txBox="1"/>
              <p:nvPr/>
            </p:nvSpPr>
            <p:spPr>
              <a:xfrm>
                <a:off x="0" y="-38100"/>
                <a:ext cx="976977" cy="513954"/>
              </a:xfrm>
              <a:prstGeom prst="rect">
                <a:avLst/>
              </a:prstGeom>
            </p:spPr>
            <p:txBody>
              <a:bodyPr lIns="53184" tIns="53184" rIns="53184" bIns="53184" rtlCol="0" anchor="ctr"/>
              <a:lstStyle/>
              <a:p>
                <a:pPr algn="ctr">
                  <a:lnSpc>
                    <a:spcPts val="2660"/>
                  </a:lnSpc>
                  <a:spcBef>
                    <a:spcPct val="0"/>
                  </a:spcBef>
                </a:pPr>
                <a:endParaRPr/>
              </a:p>
            </p:txBody>
          </p:sp>
        </p:grpSp>
        <p:grpSp>
          <p:nvGrpSpPr>
            <p:cNvPr id="15" name="Group 15"/>
            <p:cNvGrpSpPr/>
            <p:nvPr/>
          </p:nvGrpSpPr>
          <p:grpSpPr>
            <a:xfrm>
              <a:off x="1154752" y="524493"/>
              <a:ext cx="10161819" cy="3666829"/>
              <a:chOff x="0" y="0"/>
              <a:chExt cx="2709333" cy="977646"/>
            </a:xfrm>
          </p:grpSpPr>
          <p:sp>
            <p:nvSpPr>
              <p:cNvPr id="16" name="Freeform 16"/>
              <p:cNvSpPr/>
              <p:nvPr/>
            </p:nvSpPr>
            <p:spPr>
              <a:xfrm>
                <a:off x="0" y="0"/>
                <a:ext cx="2709333" cy="977646"/>
              </a:xfrm>
              <a:custGeom>
                <a:avLst/>
                <a:gdLst/>
                <a:ahLst/>
                <a:cxnLst/>
                <a:rect l="l" t="t" r="r" b="b"/>
                <a:pathLst>
                  <a:path w="2709333" h="977646">
                    <a:moveTo>
                      <a:pt x="1354667" y="0"/>
                    </a:moveTo>
                    <a:lnTo>
                      <a:pt x="2709333" y="977646"/>
                    </a:lnTo>
                    <a:lnTo>
                      <a:pt x="0" y="977646"/>
                    </a:lnTo>
                    <a:lnTo>
                      <a:pt x="1354667" y="0"/>
                    </a:lnTo>
                    <a:close/>
                  </a:path>
                </a:pathLst>
              </a:custGeom>
              <a:solidFill>
                <a:srgbClr val="34657F"/>
              </a:solidFill>
            </p:spPr>
            <p:txBody>
              <a:bodyPr/>
              <a:lstStyle/>
              <a:p>
                <a:endParaRPr lang="en-US"/>
              </a:p>
            </p:txBody>
          </p:sp>
          <p:sp>
            <p:nvSpPr>
              <p:cNvPr id="17" name="TextBox 17"/>
              <p:cNvSpPr txBox="1"/>
              <p:nvPr/>
            </p:nvSpPr>
            <p:spPr>
              <a:xfrm>
                <a:off x="423333" y="415807"/>
                <a:ext cx="1862667" cy="492007"/>
              </a:xfrm>
              <a:prstGeom prst="rect">
                <a:avLst/>
              </a:prstGeom>
            </p:spPr>
            <p:txBody>
              <a:bodyPr lIns="53184" tIns="53184" rIns="53184" bIns="53184" rtlCol="0" anchor="ctr"/>
              <a:lstStyle/>
              <a:p>
                <a:pPr algn="ctr">
                  <a:lnSpc>
                    <a:spcPts val="2660"/>
                  </a:lnSpc>
                </a:pPr>
                <a:endParaRPr/>
              </a:p>
            </p:txBody>
          </p:sp>
        </p:grpSp>
        <p:grpSp>
          <p:nvGrpSpPr>
            <p:cNvPr id="18" name="Group 18"/>
            <p:cNvGrpSpPr/>
            <p:nvPr/>
          </p:nvGrpSpPr>
          <p:grpSpPr>
            <a:xfrm>
              <a:off x="1524700" y="4619009"/>
              <a:ext cx="4497118" cy="2190184"/>
              <a:chOff x="0" y="0"/>
              <a:chExt cx="976977" cy="475807"/>
            </a:xfrm>
          </p:grpSpPr>
          <p:sp>
            <p:nvSpPr>
              <p:cNvPr id="19" name="Freeform 19"/>
              <p:cNvSpPr/>
              <p:nvPr/>
            </p:nvSpPr>
            <p:spPr>
              <a:xfrm>
                <a:off x="0" y="0"/>
                <a:ext cx="976977" cy="475807"/>
              </a:xfrm>
              <a:custGeom>
                <a:avLst/>
                <a:gdLst/>
                <a:ahLst/>
                <a:cxnLst/>
                <a:rect l="l" t="t" r="r" b="b"/>
                <a:pathLst>
                  <a:path w="976977" h="475807">
                    <a:moveTo>
                      <a:pt x="0" y="0"/>
                    </a:moveTo>
                    <a:lnTo>
                      <a:pt x="976977" y="0"/>
                    </a:lnTo>
                    <a:lnTo>
                      <a:pt x="976977" y="475807"/>
                    </a:lnTo>
                    <a:lnTo>
                      <a:pt x="0" y="475807"/>
                    </a:lnTo>
                    <a:close/>
                  </a:path>
                </a:pathLst>
              </a:custGeom>
              <a:solidFill>
                <a:srgbClr val="AA0061"/>
              </a:solidFill>
            </p:spPr>
            <p:txBody>
              <a:bodyPr/>
              <a:lstStyle/>
              <a:p>
                <a:endParaRPr lang="en-US"/>
              </a:p>
            </p:txBody>
          </p:sp>
          <p:sp>
            <p:nvSpPr>
              <p:cNvPr id="20" name="TextBox 20"/>
              <p:cNvSpPr txBox="1"/>
              <p:nvPr/>
            </p:nvSpPr>
            <p:spPr>
              <a:xfrm>
                <a:off x="0" y="-38100"/>
                <a:ext cx="976977" cy="513907"/>
              </a:xfrm>
              <a:prstGeom prst="rect">
                <a:avLst/>
              </a:prstGeom>
            </p:spPr>
            <p:txBody>
              <a:bodyPr lIns="53184" tIns="53184" rIns="53184" bIns="53184" rtlCol="0" anchor="ctr"/>
              <a:lstStyle/>
              <a:p>
                <a:pPr algn="ctr">
                  <a:lnSpc>
                    <a:spcPts val="2660"/>
                  </a:lnSpc>
                  <a:spcBef>
                    <a:spcPct val="0"/>
                  </a:spcBef>
                </a:pPr>
                <a:endParaRPr/>
              </a:p>
            </p:txBody>
          </p:sp>
        </p:grpSp>
        <p:grpSp>
          <p:nvGrpSpPr>
            <p:cNvPr id="21" name="Group 21"/>
            <p:cNvGrpSpPr/>
            <p:nvPr/>
          </p:nvGrpSpPr>
          <p:grpSpPr>
            <a:xfrm>
              <a:off x="1524700" y="7236451"/>
              <a:ext cx="4497118" cy="2190403"/>
              <a:chOff x="0" y="0"/>
              <a:chExt cx="976977" cy="475854"/>
            </a:xfrm>
          </p:grpSpPr>
          <p:sp>
            <p:nvSpPr>
              <p:cNvPr id="22" name="Freeform 22"/>
              <p:cNvSpPr/>
              <p:nvPr/>
            </p:nvSpPr>
            <p:spPr>
              <a:xfrm>
                <a:off x="0" y="0"/>
                <a:ext cx="976977" cy="475854"/>
              </a:xfrm>
              <a:custGeom>
                <a:avLst/>
                <a:gdLst/>
                <a:ahLst/>
                <a:cxnLst/>
                <a:rect l="l" t="t" r="r" b="b"/>
                <a:pathLst>
                  <a:path w="976977" h="475854">
                    <a:moveTo>
                      <a:pt x="0" y="0"/>
                    </a:moveTo>
                    <a:lnTo>
                      <a:pt x="976977" y="0"/>
                    </a:lnTo>
                    <a:lnTo>
                      <a:pt x="976977" y="475854"/>
                    </a:lnTo>
                    <a:lnTo>
                      <a:pt x="0" y="475854"/>
                    </a:lnTo>
                    <a:close/>
                  </a:path>
                </a:pathLst>
              </a:custGeom>
              <a:solidFill>
                <a:srgbClr val="34657F"/>
              </a:solidFill>
            </p:spPr>
            <p:txBody>
              <a:bodyPr/>
              <a:lstStyle/>
              <a:p>
                <a:endParaRPr lang="en-US"/>
              </a:p>
            </p:txBody>
          </p:sp>
          <p:sp>
            <p:nvSpPr>
              <p:cNvPr id="23" name="TextBox 23"/>
              <p:cNvSpPr txBox="1"/>
              <p:nvPr/>
            </p:nvSpPr>
            <p:spPr>
              <a:xfrm>
                <a:off x="0" y="-38100"/>
                <a:ext cx="976977" cy="513954"/>
              </a:xfrm>
              <a:prstGeom prst="rect">
                <a:avLst/>
              </a:prstGeom>
            </p:spPr>
            <p:txBody>
              <a:bodyPr lIns="53184" tIns="53184" rIns="53184" bIns="53184" rtlCol="0" anchor="ctr"/>
              <a:lstStyle/>
              <a:p>
                <a:pPr algn="ctr">
                  <a:lnSpc>
                    <a:spcPts val="2660"/>
                  </a:lnSpc>
                  <a:spcBef>
                    <a:spcPct val="0"/>
                  </a:spcBef>
                </a:pPr>
                <a:endParaRPr/>
              </a:p>
            </p:txBody>
          </p:sp>
        </p:grpSp>
        <p:grpSp>
          <p:nvGrpSpPr>
            <p:cNvPr id="24" name="Group 24"/>
            <p:cNvGrpSpPr/>
            <p:nvPr/>
          </p:nvGrpSpPr>
          <p:grpSpPr>
            <a:xfrm>
              <a:off x="6449504" y="4619228"/>
              <a:ext cx="4497118" cy="2190184"/>
              <a:chOff x="0" y="0"/>
              <a:chExt cx="976977" cy="475807"/>
            </a:xfrm>
          </p:grpSpPr>
          <p:sp>
            <p:nvSpPr>
              <p:cNvPr id="25" name="Freeform 25"/>
              <p:cNvSpPr/>
              <p:nvPr/>
            </p:nvSpPr>
            <p:spPr>
              <a:xfrm>
                <a:off x="0" y="0"/>
                <a:ext cx="976977" cy="475807"/>
              </a:xfrm>
              <a:custGeom>
                <a:avLst/>
                <a:gdLst/>
                <a:ahLst/>
                <a:cxnLst/>
                <a:rect l="l" t="t" r="r" b="b"/>
                <a:pathLst>
                  <a:path w="976977" h="475807">
                    <a:moveTo>
                      <a:pt x="0" y="0"/>
                    </a:moveTo>
                    <a:lnTo>
                      <a:pt x="976977" y="0"/>
                    </a:lnTo>
                    <a:lnTo>
                      <a:pt x="976977" y="475807"/>
                    </a:lnTo>
                    <a:lnTo>
                      <a:pt x="0" y="475807"/>
                    </a:lnTo>
                    <a:close/>
                  </a:path>
                </a:pathLst>
              </a:custGeom>
              <a:solidFill>
                <a:srgbClr val="B7BF10"/>
              </a:solidFill>
            </p:spPr>
            <p:txBody>
              <a:bodyPr/>
              <a:lstStyle/>
              <a:p>
                <a:endParaRPr lang="en-US"/>
              </a:p>
            </p:txBody>
          </p:sp>
          <p:sp>
            <p:nvSpPr>
              <p:cNvPr id="26" name="TextBox 26"/>
              <p:cNvSpPr txBox="1"/>
              <p:nvPr/>
            </p:nvSpPr>
            <p:spPr>
              <a:xfrm>
                <a:off x="0" y="-38100"/>
                <a:ext cx="976977" cy="513907"/>
              </a:xfrm>
              <a:prstGeom prst="rect">
                <a:avLst/>
              </a:prstGeom>
            </p:spPr>
            <p:txBody>
              <a:bodyPr lIns="53184" tIns="53184" rIns="53184" bIns="53184" rtlCol="0" anchor="ctr"/>
              <a:lstStyle/>
              <a:p>
                <a:pPr algn="ctr">
                  <a:lnSpc>
                    <a:spcPts val="2660"/>
                  </a:lnSpc>
                  <a:spcBef>
                    <a:spcPct val="0"/>
                  </a:spcBef>
                </a:pPr>
                <a:endParaRPr/>
              </a:p>
            </p:txBody>
          </p:sp>
        </p:grpSp>
        <p:grpSp>
          <p:nvGrpSpPr>
            <p:cNvPr id="27" name="Group 27"/>
            <p:cNvGrpSpPr/>
            <p:nvPr/>
          </p:nvGrpSpPr>
          <p:grpSpPr>
            <a:xfrm>
              <a:off x="6449504" y="9837846"/>
              <a:ext cx="4497118" cy="2190184"/>
              <a:chOff x="0" y="0"/>
              <a:chExt cx="976977" cy="475807"/>
            </a:xfrm>
          </p:grpSpPr>
          <p:sp>
            <p:nvSpPr>
              <p:cNvPr id="28" name="Freeform 28"/>
              <p:cNvSpPr/>
              <p:nvPr/>
            </p:nvSpPr>
            <p:spPr>
              <a:xfrm>
                <a:off x="0" y="0"/>
                <a:ext cx="976977" cy="475807"/>
              </a:xfrm>
              <a:custGeom>
                <a:avLst/>
                <a:gdLst/>
                <a:ahLst/>
                <a:cxnLst/>
                <a:rect l="l" t="t" r="r" b="b"/>
                <a:pathLst>
                  <a:path w="976977" h="475807">
                    <a:moveTo>
                      <a:pt x="0" y="0"/>
                    </a:moveTo>
                    <a:lnTo>
                      <a:pt x="976977" y="0"/>
                    </a:lnTo>
                    <a:lnTo>
                      <a:pt x="976977" y="475807"/>
                    </a:lnTo>
                    <a:lnTo>
                      <a:pt x="0" y="475807"/>
                    </a:lnTo>
                    <a:close/>
                  </a:path>
                </a:pathLst>
              </a:custGeom>
              <a:solidFill>
                <a:srgbClr val="AA0061"/>
              </a:solidFill>
            </p:spPr>
            <p:txBody>
              <a:bodyPr/>
              <a:lstStyle/>
              <a:p>
                <a:endParaRPr lang="en-US"/>
              </a:p>
            </p:txBody>
          </p:sp>
          <p:sp>
            <p:nvSpPr>
              <p:cNvPr id="29" name="TextBox 29"/>
              <p:cNvSpPr txBox="1"/>
              <p:nvPr/>
            </p:nvSpPr>
            <p:spPr>
              <a:xfrm>
                <a:off x="0" y="-38100"/>
                <a:ext cx="976977" cy="513907"/>
              </a:xfrm>
              <a:prstGeom prst="rect">
                <a:avLst/>
              </a:prstGeom>
            </p:spPr>
            <p:txBody>
              <a:bodyPr lIns="53184" tIns="53184" rIns="53184" bIns="53184" rtlCol="0" anchor="ctr"/>
              <a:lstStyle/>
              <a:p>
                <a:pPr algn="ctr">
                  <a:lnSpc>
                    <a:spcPts val="2660"/>
                  </a:lnSpc>
                  <a:spcBef>
                    <a:spcPct val="0"/>
                  </a:spcBef>
                </a:pPr>
                <a:endParaRPr/>
              </a:p>
            </p:txBody>
          </p:sp>
        </p:grpSp>
        <p:grpSp>
          <p:nvGrpSpPr>
            <p:cNvPr id="30" name="Group 30"/>
            <p:cNvGrpSpPr/>
            <p:nvPr/>
          </p:nvGrpSpPr>
          <p:grpSpPr>
            <a:xfrm>
              <a:off x="6449504" y="7236670"/>
              <a:ext cx="4497118" cy="2190184"/>
              <a:chOff x="0" y="0"/>
              <a:chExt cx="976977" cy="475807"/>
            </a:xfrm>
          </p:grpSpPr>
          <p:sp>
            <p:nvSpPr>
              <p:cNvPr id="31" name="Freeform 31"/>
              <p:cNvSpPr/>
              <p:nvPr/>
            </p:nvSpPr>
            <p:spPr>
              <a:xfrm>
                <a:off x="0" y="0"/>
                <a:ext cx="976977" cy="475807"/>
              </a:xfrm>
              <a:custGeom>
                <a:avLst/>
                <a:gdLst/>
                <a:ahLst/>
                <a:cxnLst/>
                <a:rect l="l" t="t" r="r" b="b"/>
                <a:pathLst>
                  <a:path w="976977" h="475807">
                    <a:moveTo>
                      <a:pt x="0" y="0"/>
                    </a:moveTo>
                    <a:lnTo>
                      <a:pt x="976977" y="0"/>
                    </a:lnTo>
                    <a:lnTo>
                      <a:pt x="976977" y="475807"/>
                    </a:lnTo>
                    <a:lnTo>
                      <a:pt x="0" y="475807"/>
                    </a:lnTo>
                    <a:close/>
                  </a:path>
                </a:pathLst>
              </a:custGeom>
              <a:solidFill>
                <a:srgbClr val="FF585D"/>
              </a:solidFill>
            </p:spPr>
            <p:txBody>
              <a:bodyPr/>
              <a:lstStyle/>
              <a:p>
                <a:endParaRPr lang="en-US"/>
              </a:p>
            </p:txBody>
          </p:sp>
          <p:sp>
            <p:nvSpPr>
              <p:cNvPr id="32" name="TextBox 32"/>
              <p:cNvSpPr txBox="1"/>
              <p:nvPr/>
            </p:nvSpPr>
            <p:spPr>
              <a:xfrm>
                <a:off x="0" y="-38100"/>
                <a:ext cx="976977" cy="513907"/>
              </a:xfrm>
              <a:prstGeom prst="rect">
                <a:avLst/>
              </a:prstGeom>
            </p:spPr>
            <p:txBody>
              <a:bodyPr lIns="53184" tIns="53184" rIns="53184" bIns="53184" rtlCol="0" anchor="ctr"/>
              <a:lstStyle/>
              <a:p>
                <a:pPr algn="ctr">
                  <a:lnSpc>
                    <a:spcPts val="2660"/>
                  </a:lnSpc>
                  <a:spcBef>
                    <a:spcPct val="0"/>
                  </a:spcBef>
                </a:pPr>
                <a:endParaRPr/>
              </a:p>
            </p:txBody>
          </p:sp>
        </p:grpSp>
        <p:sp>
          <p:nvSpPr>
            <p:cNvPr id="33" name="Freeform 33"/>
            <p:cNvSpPr/>
            <p:nvPr/>
          </p:nvSpPr>
          <p:spPr>
            <a:xfrm>
              <a:off x="5658285" y="977730"/>
              <a:ext cx="1154752" cy="1154752"/>
            </a:xfrm>
            <a:custGeom>
              <a:avLst/>
              <a:gdLst/>
              <a:ahLst/>
              <a:cxnLst/>
              <a:rect l="l" t="t" r="r" b="b"/>
              <a:pathLst>
                <a:path w="1154752" h="1154752">
                  <a:moveTo>
                    <a:pt x="0" y="0"/>
                  </a:moveTo>
                  <a:lnTo>
                    <a:pt x="1154753" y="0"/>
                  </a:lnTo>
                  <a:lnTo>
                    <a:pt x="1154753" y="1154752"/>
                  </a:lnTo>
                  <a:lnTo>
                    <a:pt x="0" y="1154752"/>
                  </a:lnTo>
                  <a:lnTo>
                    <a:pt x="0" y="0"/>
                  </a:lnTo>
                  <a:close/>
                </a:path>
              </a:pathLst>
            </a:custGeom>
            <a:blipFill>
              <a:blip r:embed="rId3"/>
              <a:stretch>
                <a:fillRect/>
              </a:stretch>
            </a:blipFill>
          </p:spPr>
          <p:txBody>
            <a:bodyPr/>
            <a:lstStyle/>
            <a:p>
              <a:endParaRPr lang="en-US"/>
            </a:p>
          </p:txBody>
        </p:sp>
        <p:sp>
          <p:nvSpPr>
            <p:cNvPr id="34" name="Freeform 34"/>
            <p:cNvSpPr/>
            <p:nvPr/>
          </p:nvSpPr>
          <p:spPr>
            <a:xfrm>
              <a:off x="3888224" y="2357908"/>
              <a:ext cx="1790376" cy="1517757"/>
            </a:xfrm>
            <a:custGeom>
              <a:avLst/>
              <a:gdLst/>
              <a:ahLst/>
              <a:cxnLst/>
              <a:rect l="l" t="t" r="r" b="b"/>
              <a:pathLst>
                <a:path w="1790376" h="1517757">
                  <a:moveTo>
                    <a:pt x="0" y="0"/>
                  </a:moveTo>
                  <a:lnTo>
                    <a:pt x="1790377" y="0"/>
                  </a:lnTo>
                  <a:lnTo>
                    <a:pt x="1790377" y="1517756"/>
                  </a:lnTo>
                  <a:lnTo>
                    <a:pt x="0" y="1517756"/>
                  </a:lnTo>
                  <a:lnTo>
                    <a:pt x="0" y="0"/>
                  </a:lnTo>
                  <a:close/>
                </a:path>
              </a:pathLst>
            </a:custGeom>
            <a:blipFill>
              <a:blip r:embed="rId4"/>
              <a:stretch>
                <a:fillRect/>
              </a:stretch>
            </a:blipFill>
          </p:spPr>
          <p:txBody>
            <a:bodyPr/>
            <a:lstStyle/>
            <a:p>
              <a:endParaRPr lang="en-US"/>
            </a:p>
          </p:txBody>
        </p:sp>
        <p:sp>
          <p:nvSpPr>
            <p:cNvPr id="35" name="Freeform 35"/>
            <p:cNvSpPr/>
            <p:nvPr/>
          </p:nvSpPr>
          <p:spPr>
            <a:xfrm>
              <a:off x="2297240" y="4754293"/>
              <a:ext cx="933842" cy="1221866"/>
            </a:xfrm>
            <a:custGeom>
              <a:avLst/>
              <a:gdLst/>
              <a:ahLst/>
              <a:cxnLst/>
              <a:rect l="l" t="t" r="r" b="b"/>
              <a:pathLst>
                <a:path w="933842" h="1221866">
                  <a:moveTo>
                    <a:pt x="0" y="0"/>
                  </a:moveTo>
                  <a:lnTo>
                    <a:pt x="933842" y="0"/>
                  </a:lnTo>
                  <a:lnTo>
                    <a:pt x="933842" y="1221867"/>
                  </a:lnTo>
                  <a:lnTo>
                    <a:pt x="0" y="1221867"/>
                  </a:lnTo>
                  <a:lnTo>
                    <a:pt x="0" y="0"/>
                  </a:lnTo>
                  <a:close/>
                </a:path>
              </a:pathLst>
            </a:custGeom>
            <a:blipFill>
              <a:blip r:embed="rId5"/>
              <a:stretch>
                <a:fillRect/>
              </a:stretch>
            </a:blipFill>
          </p:spPr>
          <p:txBody>
            <a:bodyPr/>
            <a:lstStyle/>
            <a:p>
              <a:endParaRPr lang="en-US"/>
            </a:p>
          </p:txBody>
        </p:sp>
        <p:sp>
          <p:nvSpPr>
            <p:cNvPr id="36" name="Freeform 36"/>
            <p:cNvSpPr/>
            <p:nvPr/>
          </p:nvSpPr>
          <p:spPr>
            <a:xfrm>
              <a:off x="9253471" y="5164540"/>
              <a:ext cx="1439624" cy="1098913"/>
            </a:xfrm>
            <a:custGeom>
              <a:avLst/>
              <a:gdLst/>
              <a:ahLst/>
              <a:cxnLst/>
              <a:rect l="l" t="t" r="r" b="b"/>
              <a:pathLst>
                <a:path w="1439624" h="1098913">
                  <a:moveTo>
                    <a:pt x="0" y="0"/>
                  </a:moveTo>
                  <a:lnTo>
                    <a:pt x="1439624" y="0"/>
                  </a:lnTo>
                  <a:lnTo>
                    <a:pt x="1439624" y="1098913"/>
                  </a:lnTo>
                  <a:lnTo>
                    <a:pt x="0" y="1098913"/>
                  </a:lnTo>
                  <a:lnTo>
                    <a:pt x="0" y="0"/>
                  </a:lnTo>
                  <a:close/>
                </a:path>
              </a:pathLst>
            </a:custGeom>
            <a:blipFill>
              <a:blip r:embed="rId6"/>
              <a:stretch>
                <a:fillRect/>
              </a:stretch>
            </a:blipFill>
          </p:spPr>
          <p:txBody>
            <a:bodyPr/>
            <a:lstStyle/>
            <a:p>
              <a:endParaRPr lang="en-US"/>
            </a:p>
          </p:txBody>
        </p:sp>
        <p:sp>
          <p:nvSpPr>
            <p:cNvPr id="37" name="Freeform 37"/>
            <p:cNvSpPr/>
            <p:nvPr/>
          </p:nvSpPr>
          <p:spPr>
            <a:xfrm>
              <a:off x="9253471" y="10337045"/>
              <a:ext cx="1327623" cy="1239471"/>
            </a:xfrm>
            <a:custGeom>
              <a:avLst/>
              <a:gdLst/>
              <a:ahLst/>
              <a:cxnLst/>
              <a:rect l="l" t="t" r="r" b="b"/>
              <a:pathLst>
                <a:path w="1327623" h="1239471">
                  <a:moveTo>
                    <a:pt x="0" y="0"/>
                  </a:moveTo>
                  <a:lnTo>
                    <a:pt x="1327623" y="0"/>
                  </a:lnTo>
                  <a:lnTo>
                    <a:pt x="1327623" y="1239471"/>
                  </a:lnTo>
                  <a:lnTo>
                    <a:pt x="0" y="1239471"/>
                  </a:lnTo>
                  <a:lnTo>
                    <a:pt x="0" y="0"/>
                  </a:lnTo>
                  <a:close/>
                </a:path>
              </a:pathLst>
            </a:custGeom>
            <a:blipFill>
              <a:blip r:embed="rId7"/>
              <a:stretch>
                <a:fillRect/>
              </a:stretch>
            </a:blipFill>
          </p:spPr>
          <p:txBody>
            <a:bodyPr/>
            <a:lstStyle/>
            <a:p>
              <a:endParaRPr lang="en-US"/>
            </a:p>
          </p:txBody>
        </p:sp>
        <p:sp>
          <p:nvSpPr>
            <p:cNvPr id="38" name="Freeform 38"/>
            <p:cNvSpPr/>
            <p:nvPr/>
          </p:nvSpPr>
          <p:spPr>
            <a:xfrm>
              <a:off x="4408353" y="7781866"/>
              <a:ext cx="1280252" cy="1098913"/>
            </a:xfrm>
            <a:custGeom>
              <a:avLst/>
              <a:gdLst/>
              <a:ahLst/>
              <a:cxnLst/>
              <a:rect l="l" t="t" r="r" b="b"/>
              <a:pathLst>
                <a:path w="1280252" h="1098913">
                  <a:moveTo>
                    <a:pt x="0" y="0"/>
                  </a:moveTo>
                  <a:lnTo>
                    <a:pt x="1280252" y="0"/>
                  </a:lnTo>
                  <a:lnTo>
                    <a:pt x="1280252" y="1098913"/>
                  </a:lnTo>
                  <a:lnTo>
                    <a:pt x="0" y="1098913"/>
                  </a:lnTo>
                  <a:lnTo>
                    <a:pt x="0" y="0"/>
                  </a:lnTo>
                  <a:close/>
                </a:path>
              </a:pathLst>
            </a:custGeom>
            <a:blipFill>
              <a:blip r:embed="rId8"/>
              <a:stretch>
                <a:fillRect/>
              </a:stretch>
            </a:blipFill>
          </p:spPr>
          <p:txBody>
            <a:bodyPr/>
            <a:lstStyle/>
            <a:p>
              <a:endParaRPr lang="en-US"/>
            </a:p>
          </p:txBody>
        </p:sp>
        <p:sp>
          <p:nvSpPr>
            <p:cNvPr id="39" name="Freeform 39"/>
            <p:cNvSpPr/>
            <p:nvPr/>
          </p:nvSpPr>
          <p:spPr>
            <a:xfrm>
              <a:off x="7105647" y="7608436"/>
              <a:ext cx="573323" cy="1400462"/>
            </a:xfrm>
            <a:custGeom>
              <a:avLst/>
              <a:gdLst/>
              <a:ahLst/>
              <a:cxnLst/>
              <a:rect l="l" t="t" r="r" b="b"/>
              <a:pathLst>
                <a:path w="573323" h="1400462">
                  <a:moveTo>
                    <a:pt x="0" y="0"/>
                  </a:moveTo>
                  <a:lnTo>
                    <a:pt x="573324" y="0"/>
                  </a:lnTo>
                  <a:lnTo>
                    <a:pt x="573324" y="1400462"/>
                  </a:lnTo>
                  <a:lnTo>
                    <a:pt x="0" y="1400462"/>
                  </a:lnTo>
                  <a:lnTo>
                    <a:pt x="0" y="0"/>
                  </a:lnTo>
                  <a:close/>
                </a:path>
              </a:pathLst>
            </a:custGeom>
            <a:blipFill>
              <a:blip r:embed="rId9"/>
              <a:stretch>
                <a:fillRect/>
              </a:stretch>
            </a:blipFill>
          </p:spPr>
          <p:txBody>
            <a:bodyPr/>
            <a:lstStyle/>
            <a:p>
              <a:endParaRPr lang="en-US"/>
            </a:p>
          </p:txBody>
        </p:sp>
        <p:sp>
          <p:nvSpPr>
            <p:cNvPr id="40" name="TextBox 40"/>
            <p:cNvSpPr txBox="1"/>
            <p:nvPr/>
          </p:nvSpPr>
          <p:spPr>
            <a:xfrm>
              <a:off x="6133792" y="2452497"/>
              <a:ext cx="2956371" cy="1015201"/>
            </a:xfrm>
            <a:prstGeom prst="rect">
              <a:avLst/>
            </a:prstGeom>
          </p:spPr>
          <p:txBody>
            <a:bodyPr wrap="square" lIns="0" tIns="0" rIns="0" bIns="0" rtlCol="0" anchor="t">
              <a:spAutoFit/>
            </a:bodyPr>
            <a:lstStyle/>
            <a:p>
              <a:pPr algn="ctr">
                <a:lnSpc>
                  <a:spcPts val="6364"/>
                </a:lnSpc>
              </a:pPr>
              <a:r>
                <a:rPr lang="en-US" sz="4546" b="1" dirty="0">
                  <a:solidFill>
                    <a:srgbClr val="FFFFFF"/>
                  </a:solidFill>
                  <a:latin typeface="Gotham Heavy"/>
                  <a:ea typeface="Gotham Heavy"/>
                  <a:cs typeface="Gotham Heavy"/>
                  <a:sym typeface="Gotham Heavy"/>
                </a:rPr>
                <a:t>57,395</a:t>
              </a:r>
            </a:p>
          </p:txBody>
        </p:sp>
        <p:sp>
          <p:nvSpPr>
            <p:cNvPr id="41" name="TextBox 41"/>
            <p:cNvSpPr txBox="1"/>
            <p:nvPr/>
          </p:nvSpPr>
          <p:spPr>
            <a:xfrm>
              <a:off x="6156165" y="3344297"/>
              <a:ext cx="2933997" cy="531368"/>
            </a:xfrm>
            <a:prstGeom prst="rect">
              <a:avLst/>
            </a:prstGeom>
          </p:spPr>
          <p:txBody>
            <a:bodyPr wrap="square" lIns="0" tIns="0" rIns="0" bIns="0" rtlCol="0" anchor="t">
              <a:spAutoFit/>
            </a:bodyPr>
            <a:lstStyle/>
            <a:p>
              <a:pPr algn="ctr">
                <a:lnSpc>
                  <a:spcPts val="3309"/>
                </a:lnSpc>
              </a:pPr>
              <a:r>
                <a:rPr lang="en-US" sz="2364" b="1" spc="-23" dirty="0">
                  <a:solidFill>
                    <a:srgbClr val="FFFFFF"/>
                  </a:solidFill>
                  <a:latin typeface="Gotham Bold"/>
                  <a:ea typeface="Gotham Bold"/>
                  <a:cs typeface="Gotham Bold"/>
                  <a:sym typeface="Gotham Bold"/>
                </a:rPr>
                <a:t>Home Visits*</a:t>
              </a:r>
            </a:p>
          </p:txBody>
        </p:sp>
        <p:sp>
          <p:nvSpPr>
            <p:cNvPr id="42" name="TextBox 42"/>
            <p:cNvSpPr txBox="1"/>
            <p:nvPr/>
          </p:nvSpPr>
          <p:spPr>
            <a:xfrm>
              <a:off x="3518180" y="4801045"/>
              <a:ext cx="1975457" cy="807541"/>
            </a:xfrm>
            <a:prstGeom prst="rect">
              <a:avLst/>
            </a:prstGeom>
          </p:spPr>
          <p:txBody>
            <a:bodyPr wrap="square" lIns="0" tIns="0" rIns="0" bIns="0" rtlCol="0" anchor="t">
              <a:spAutoFit/>
            </a:bodyPr>
            <a:lstStyle/>
            <a:p>
              <a:pPr algn="ctr">
                <a:lnSpc>
                  <a:spcPts val="5091"/>
                </a:lnSpc>
              </a:pPr>
              <a:r>
                <a:rPr lang="en-US" sz="3637" b="1" dirty="0">
                  <a:solidFill>
                    <a:srgbClr val="FFFFFF"/>
                  </a:solidFill>
                  <a:latin typeface="Gotham Heavy"/>
                  <a:ea typeface="Gotham Heavy"/>
                  <a:cs typeface="Gotham Heavy"/>
                  <a:sym typeface="Gotham Heavy"/>
                </a:rPr>
                <a:t>11,721</a:t>
              </a:r>
            </a:p>
          </p:txBody>
        </p:sp>
        <p:sp>
          <p:nvSpPr>
            <p:cNvPr id="43" name="TextBox 43"/>
            <p:cNvSpPr txBox="1"/>
            <p:nvPr/>
          </p:nvSpPr>
          <p:spPr>
            <a:xfrm>
              <a:off x="3518182" y="5537747"/>
              <a:ext cx="1812149" cy="403770"/>
            </a:xfrm>
            <a:prstGeom prst="rect">
              <a:avLst/>
            </a:prstGeom>
          </p:spPr>
          <p:txBody>
            <a:bodyPr lIns="0" tIns="0" rIns="0" bIns="0" rtlCol="0" anchor="t">
              <a:spAutoFit/>
            </a:bodyPr>
            <a:lstStyle/>
            <a:p>
              <a:pPr algn="ctr">
                <a:lnSpc>
                  <a:spcPts val="2545"/>
                </a:lnSpc>
              </a:pPr>
              <a:r>
                <a:rPr lang="en-US" sz="1818" b="1" spc="-18">
                  <a:solidFill>
                    <a:srgbClr val="FFFFFF"/>
                  </a:solidFill>
                  <a:latin typeface="Gotham Bold"/>
                  <a:ea typeface="Gotham Bold"/>
                  <a:cs typeface="Gotham Bold"/>
                  <a:sym typeface="Gotham Bold"/>
                </a:rPr>
                <a:t>Screenings*</a:t>
              </a:r>
            </a:p>
          </p:txBody>
        </p:sp>
        <p:sp>
          <p:nvSpPr>
            <p:cNvPr id="44" name="TextBox 44"/>
            <p:cNvSpPr txBox="1"/>
            <p:nvPr/>
          </p:nvSpPr>
          <p:spPr>
            <a:xfrm>
              <a:off x="1663275" y="6095569"/>
              <a:ext cx="4147764" cy="554511"/>
            </a:xfrm>
            <a:prstGeom prst="rect">
              <a:avLst/>
            </a:prstGeom>
          </p:spPr>
          <p:txBody>
            <a:bodyPr wrap="square" lIns="0" tIns="0" rIns="0" bIns="0" rtlCol="0" anchor="t">
              <a:spAutoFit/>
            </a:bodyPr>
            <a:lstStyle/>
            <a:p>
              <a:pPr algn="ctr">
                <a:lnSpc>
                  <a:spcPts val="1136"/>
                </a:lnSpc>
              </a:pPr>
              <a:r>
                <a:rPr lang="en-US" sz="909" b="1" dirty="0">
                  <a:solidFill>
                    <a:srgbClr val="FFFFFF"/>
                  </a:solidFill>
                  <a:latin typeface="Gotham Bold"/>
                  <a:ea typeface="Gotham Bold"/>
                  <a:cs typeface="Gotham Bold"/>
                  <a:sym typeface="Gotham Bold"/>
                </a:rPr>
                <a:t>Including child developmental screening,</a:t>
              </a:r>
            </a:p>
            <a:p>
              <a:pPr algn="ctr">
                <a:lnSpc>
                  <a:spcPts val="1136"/>
                </a:lnSpc>
              </a:pPr>
              <a:r>
                <a:rPr lang="en-US" sz="909" b="1" dirty="0">
                  <a:solidFill>
                    <a:srgbClr val="FFFFFF"/>
                  </a:solidFill>
                  <a:latin typeface="Gotham Bold"/>
                  <a:ea typeface="Gotham Bold"/>
                  <a:cs typeface="Gotham Bold"/>
                  <a:sym typeface="Gotham Bold"/>
                </a:rPr>
                <a:t>caregiver depression screening, intimate partner</a:t>
              </a:r>
            </a:p>
            <a:p>
              <a:pPr algn="ctr">
                <a:lnSpc>
                  <a:spcPts val="1136"/>
                </a:lnSpc>
              </a:pPr>
              <a:r>
                <a:rPr lang="en-US" sz="909" b="1" dirty="0">
                  <a:solidFill>
                    <a:srgbClr val="FFFFFF"/>
                  </a:solidFill>
                  <a:latin typeface="Gotham Bold"/>
                  <a:ea typeface="Gotham Bold"/>
                  <a:cs typeface="Gotham Bold"/>
                  <a:sym typeface="Gotham Bold"/>
                </a:rPr>
                <a:t>violence screening and substance use screening</a:t>
              </a:r>
            </a:p>
          </p:txBody>
        </p:sp>
        <p:sp>
          <p:nvSpPr>
            <p:cNvPr id="45" name="TextBox 45"/>
            <p:cNvSpPr txBox="1"/>
            <p:nvPr/>
          </p:nvSpPr>
          <p:spPr>
            <a:xfrm>
              <a:off x="7005384" y="5055289"/>
              <a:ext cx="2084779" cy="807541"/>
            </a:xfrm>
            <a:prstGeom prst="rect">
              <a:avLst/>
            </a:prstGeom>
          </p:spPr>
          <p:txBody>
            <a:bodyPr wrap="square" lIns="0" tIns="0" rIns="0" bIns="0" rtlCol="0" anchor="t">
              <a:spAutoFit/>
            </a:bodyPr>
            <a:lstStyle/>
            <a:p>
              <a:pPr algn="ctr">
                <a:lnSpc>
                  <a:spcPts val="5091"/>
                </a:lnSpc>
              </a:pPr>
              <a:r>
                <a:rPr lang="en-US" sz="3637" b="1" dirty="0">
                  <a:solidFill>
                    <a:srgbClr val="FFFFFF"/>
                  </a:solidFill>
                  <a:latin typeface="Gotham Heavy"/>
                  <a:ea typeface="Gotham Heavy"/>
                  <a:cs typeface="Gotham Heavy"/>
                  <a:sym typeface="Gotham Heavy"/>
                </a:rPr>
                <a:t>5,692</a:t>
              </a:r>
            </a:p>
          </p:txBody>
        </p:sp>
        <p:sp>
          <p:nvSpPr>
            <p:cNvPr id="46" name="TextBox 46"/>
            <p:cNvSpPr txBox="1"/>
            <p:nvPr/>
          </p:nvSpPr>
          <p:spPr>
            <a:xfrm>
              <a:off x="6665905" y="5801000"/>
              <a:ext cx="2424258" cy="403770"/>
            </a:xfrm>
            <a:prstGeom prst="rect">
              <a:avLst/>
            </a:prstGeom>
          </p:spPr>
          <p:txBody>
            <a:bodyPr lIns="0" tIns="0" rIns="0" bIns="0" rtlCol="0" anchor="t">
              <a:spAutoFit/>
            </a:bodyPr>
            <a:lstStyle/>
            <a:p>
              <a:pPr algn="ctr">
                <a:lnSpc>
                  <a:spcPts val="2545"/>
                </a:lnSpc>
              </a:pPr>
              <a:r>
                <a:rPr lang="en-US" sz="1818" b="1" spc="-18">
                  <a:solidFill>
                    <a:srgbClr val="FFFFFF"/>
                  </a:solidFill>
                  <a:latin typeface="Gotham Bold"/>
                  <a:ea typeface="Gotham Bold"/>
                  <a:cs typeface="Gotham Bold"/>
                  <a:sym typeface="Gotham Bold"/>
                </a:rPr>
                <a:t>Families Served</a:t>
              </a:r>
            </a:p>
          </p:txBody>
        </p:sp>
        <p:sp>
          <p:nvSpPr>
            <p:cNvPr id="47" name="TextBox 47"/>
            <p:cNvSpPr txBox="1"/>
            <p:nvPr/>
          </p:nvSpPr>
          <p:spPr>
            <a:xfrm>
              <a:off x="2039231" y="7672732"/>
              <a:ext cx="2054725" cy="807541"/>
            </a:xfrm>
            <a:prstGeom prst="rect">
              <a:avLst/>
            </a:prstGeom>
          </p:spPr>
          <p:txBody>
            <a:bodyPr wrap="square" lIns="0" tIns="0" rIns="0" bIns="0" rtlCol="0" anchor="t">
              <a:spAutoFit/>
            </a:bodyPr>
            <a:lstStyle/>
            <a:p>
              <a:pPr algn="ctr">
                <a:lnSpc>
                  <a:spcPts val="5091"/>
                </a:lnSpc>
              </a:pPr>
              <a:r>
                <a:rPr lang="en-US" sz="3637" b="1" dirty="0">
                  <a:solidFill>
                    <a:srgbClr val="FFFFFF"/>
                  </a:solidFill>
                  <a:latin typeface="Gotham Heavy"/>
                  <a:ea typeface="Gotham Heavy"/>
                  <a:cs typeface="Gotham Heavy"/>
                  <a:sym typeface="Gotham Heavy"/>
                </a:rPr>
                <a:t>6,806</a:t>
              </a:r>
            </a:p>
          </p:txBody>
        </p:sp>
        <p:sp>
          <p:nvSpPr>
            <p:cNvPr id="48" name="TextBox 48"/>
            <p:cNvSpPr txBox="1"/>
            <p:nvPr/>
          </p:nvSpPr>
          <p:spPr>
            <a:xfrm>
              <a:off x="1663275" y="8418442"/>
              <a:ext cx="2579909" cy="403770"/>
            </a:xfrm>
            <a:prstGeom prst="rect">
              <a:avLst/>
            </a:prstGeom>
          </p:spPr>
          <p:txBody>
            <a:bodyPr lIns="0" tIns="0" rIns="0" bIns="0" rtlCol="0" anchor="t">
              <a:spAutoFit/>
            </a:bodyPr>
            <a:lstStyle/>
            <a:p>
              <a:pPr algn="ctr">
                <a:lnSpc>
                  <a:spcPts val="2545"/>
                </a:lnSpc>
              </a:pPr>
              <a:r>
                <a:rPr lang="en-US" sz="1818" b="1" spc="-18">
                  <a:solidFill>
                    <a:srgbClr val="FFFFFF"/>
                  </a:solidFill>
                  <a:latin typeface="Gotham Bold"/>
                  <a:ea typeface="Gotham Bold"/>
                  <a:cs typeface="Gotham Bold"/>
                  <a:sym typeface="Gotham Bold"/>
                </a:rPr>
                <a:t>Children Served*</a:t>
              </a:r>
            </a:p>
          </p:txBody>
        </p:sp>
        <p:sp>
          <p:nvSpPr>
            <p:cNvPr id="49" name="TextBox 49"/>
            <p:cNvSpPr txBox="1"/>
            <p:nvPr/>
          </p:nvSpPr>
          <p:spPr>
            <a:xfrm>
              <a:off x="7094064" y="10144556"/>
              <a:ext cx="1731720" cy="807541"/>
            </a:xfrm>
            <a:prstGeom prst="rect">
              <a:avLst/>
            </a:prstGeom>
          </p:spPr>
          <p:txBody>
            <a:bodyPr wrap="square" lIns="0" tIns="0" rIns="0" bIns="0" rtlCol="0" anchor="t">
              <a:spAutoFit/>
            </a:bodyPr>
            <a:lstStyle/>
            <a:p>
              <a:pPr algn="ctr">
                <a:lnSpc>
                  <a:spcPts val="5091"/>
                </a:lnSpc>
              </a:pPr>
              <a:r>
                <a:rPr lang="en-US" sz="3637" b="1" dirty="0">
                  <a:solidFill>
                    <a:srgbClr val="FFFFFF"/>
                  </a:solidFill>
                  <a:latin typeface="Gotham Heavy"/>
                  <a:ea typeface="Gotham Heavy"/>
                  <a:cs typeface="Gotham Heavy"/>
                  <a:sym typeface="Gotham Heavy"/>
                </a:rPr>
                <a:t>591+</a:t>
              </a:r>
            </a:p>
          </p:txBody>
        </p:sp>
        <p:sp>
          <p:nvSpPr>
            <p:cNvPr id="50" name="TextBox 50"/>
            <p:cNvSpPr txBox="1"/>
            <p:nvPr/>
          </p:nvSpPr>
          <p:spPr>
            <a:xfrm>
              <a:off x="6866603" y="10952098"/>
              <a:ext cx="2223560" cy="673803"/>
            </a:xfrm>
            <a:prstGeom prst="rect">
              <a:avLst/>
            </a:prstGeom>
          </p:spPr>
          <p:txBody>
            <a:bodyPr wrap="square" lIns="0" tIns="0" rIns="0" bIns="0" rtlCol="0" anchor="t">
              <a:spAutoFit/>
            </a:bodyPr>
            <a:lstStyle/>
            <a:p>
              <a:pPr algn="ctr">
                <a:lnSpc>
                  <a:spcPts val="1909"/>
                </a:lnSpc>
              </a:pPr>
              <a:r>
                <a:rPr lang="en-US" sz="1818" b="1" spc="-18" dirty="0">
                  <a:solidFill>
                    <a:srgbClr val="FFFFFF"/>
                  </a:solidFill>
                  <a:latin typeface="Gotham Bold"/>
                  <a:ea typeface="Gotham Bold"/>
                  <a:cs typeface="Gotham Bold"/>
                  <a:sym typeface="Gotham Bold"/>
                </a:rPr>
                <a:t>Dedicated</a:t>
              </a:r>
            </a:p>
            <a:p>
              <a:pPr algn="ctr">
                <a:lnSpc>
                  <a:spcPts val="1909"/>
                </a:lnSpc>
              </a:pPr>
              <a:r>
                <a:rPr lang="en-US" sz="1818" b="1" spc="-18" dirty="0">
                  <a:solidFill>
                    <a:srgbClr val="FFFFFF"/>
                  </a:solidFill>
                  <a:latin typeface="Gotham Bold"/>
                  <a:ea typeface="Gotham Bold"/>
                  <a:cs typeface="Gotham Bold"/>
                  <a:sym typeface="Gotham Bold"/>
                </a:rPr>
                <a:t>Professionals</a:t>
              </a:r>
            </a:p>
          </p:txBody>
        </p:sp>
        <p:sp>
          <p:nvSpPr>
            <p:cNvPr id="51" name="TextBox 51"/>
            <p:cNvSpPr txBox="1"/>
            <p:nvPr/>
          </p:nvSpPr>
          <p:spPr>
            <a:xfrm>
              <a:off x="8207780" y="7576708"/>
              <a:ext cx="2030739" cy="807541"/>
            </a:xfrm>
            <a:prstGeom prst="rect">
              <a:avLst/>
            </a:prstGeom>
          </p:spPr>
          <p:txBody>
            <a:bodyPr wrap="square" lIns="0" tIns="0" rIns="0" bIns="0" rtlCol="0" anchor="t">
              <a:spAutoFit/>
            </a:bodyPr>
            <a:lstStyle/>
            <a:p>
              <a:pPr algn="ctr">
                <a:lnSpc>
                  <a:spcPts val="5091"/>
                </a:lnSpc>
              </a:pPr>
              <a:r>
                <a:rPr lang="en-US" sz="3637" b="1" dirty="0">
                  <a:solidFill>
                    <a:srgbClr val="FFFFFF"/>
                  </a:solidFill>
                  <a:latin typeface="Gotham Heavy"/>
                  <a:ea typeface="Gotham Heavy"/>
                  <a:cs typeface="Gotham Heavy"/>
                  <a:sym typeface="Gotham Heavy"/>
                </a:rPr>
                <a:t>1,940</a:t>
              </a:r>
            </a:p>
          </p:txBody>
        </p:sp>
        <p:sp>
          <p:nvSpPr>
            <p:cNvPr id="52" name="TextBox 52"/>
            <p:cNvSpPr txBox="1"/>
            <p:nvPr/>
          </p:nvSpPr>
          <p:spPr>
            <a:xfrm>
              <a:off x="8050580" y="8335095"/>
              <a:ext cx="2345139" cy="673803"/>
            </a:xfrm>
            <a:prstGeom prst="rect">
              <a:avLst/>
            </a:prstGeom>
          </p:spPr>
          <p:txBody>
            <a:bodyPr lIns="0" tIns="0" rIns="0" bIns="0" rtlCol="0" anchor="t">
              <a:spAutoFit/>
            </a:bodyPr>
            <a:lstStyle/>
            <a:p>
              <a:pPr algn="ctr">
                <a:lnSpc>
                  <a:spcPts val="1909"/>
                </a:lnSpc>
              </a:pPr>
              <a:r>
                <a:rPr lang="en-US" sz="1818" b="1" spc="-18">
                  <a:solidFill>
                    <a:srgbClr val="FFFFFF"/>
                  </a:solidFill>
                  <a:latin typeface="Gotham Bold"/>
                  <a:ea typeface="Gotham Bold"/>
                  <a:cs typeface="Gotham Bold"/>
                  <a:sym typeface="Gotham Bold"/>
                </a:rPr>
                <a:t>Pregnant</a:t>
              </a:r>
            </a:p>
            <a:p>
              <a:pPr algn="ctr">
                <a:lnSpc>
                  <a:spcPts val="1909"/>
                </a:lnSpc>
              </a:pPr>
              <a:r>
                <a:rPr lang="en-US" sz="1818" b="1" spc="-18">
                  <a:solidFill>
                    <a:srgbClr val="FFFFFF"/>
                  </a:solidFill>
                  <a:latin typeface="Gotham Bold"/>
                  <a:ea typeface="Gotham Bold"/>
                  <a:cs typeface="Gotham Bold"/>
                  <a:sym typeface="Gotham Bold"/>
                </a:rPr>
                <a:t>Women Served</a:t>
              </a:r>
            </a:p>
          </p:txBody>
        </p:sp>
        <p:sp>
          <p:nvSpPr>
            <p:cNvPr id="53" name="TextBox 53"/>
            <p:cNvSpPr txBox="1"/>
            <p:nvPr/>
          </p:nvSpPr>
          <p:spPr>
            <a:xfrm>
              <a:off x="3415755" y="10172563"/>
              <a:ext cx="1939808" cy="807541"/>
            </a:xfrm>
            <a:prstGeom prst="rect">
              <a:avLst/>
            </a:prstGeom>
          </p:spPr>
          <p:txBody>
            <a:bodyPr wrap="square" lIns="0" tIns="0" rIns="0" bIns="0" rtlCol="0" anchor="t">
              <a:spAutoFit/>
            </a:bodyPr>
            <a:lstStyle/>
            <a:p>
              <a:pPr algn="ctr">
                <a:lnSpc>
                  <a:spcPts val="5091"/>
                </a:lnSpc>
              </a:pPr>
              <a:r>
                <a:rPr lang="en-US" sz="3637" b="1" dirty="0">
                  <a:solidFill>
                    <a:srgbClr val="FFFFFF"/>
                  </a:solidFill>
                  <a:latin typeface="Gotham Heavy"/>
                  <a:ea typeface="Gotham Heavy"/>
                  <a:cs typeface="Gotham Heavy"/>
                  <a:sym typeface="Gotham Heavy"/>
                </a:rPr>
                <a:t>$38M</a:t>
              </a:r>
            </a:p>
          </p:txBody>
        </p:sp>
        <p:sp>
          <p:nvSpPr>
            <p:cNvPr id="54" name="TextBox 54"/>
            <p:cNvSpPr txBox="1"/>
            <p:nvPr/>
          </p:nvSpPr>
          <p:spPr>
            <a:xfrm>
              <a:off x="3005441" y="10960113"/>
              <a:ext cx="2812063" cy="673803"/>
            </a:xfrm>
            <a:prstGeom prst="rect">
              <a:avLst/>
            </a:prstGeom>
          </p:spPr>
          <p:txBody>
            <a:bodyPr lIns="0" tIns="0" rIns="0" bIns="0" rtlCol="0" anchor="t">
              <a:spAutoFit/>
            </a:bodyPr>
            <a:lstStyle/>
            <a:p>
              <a:pPr algn="ctr">
                <a:lnSpc>
                  <a:spcPts val="1909"/>
                </a:lnSpc>
              </a:pPr>
              <a:r>
                <a:rPr lang="en-US" sz="1818" b="1" spc="-18">
                  <a:solidFill>
                    <a:srgbClr val="FFFFFF"/>
                  </a:solidFill>
                  <a:latin typeface="Gotham Bold"/>
                  <a:ea typeface="Gotham Bold"/>
                  <a:cs typeface="Gotham Bold"/>
                  <a:sym typeface="Gotham Bold"/>
                </a:rPr>
                <a:t>Total </a:t>
              </a:r>
            </a:p>
            <a:p>
              <a:pPr algn="ctr">
                <a:lnSpc>
                  <a:spcPts val="1909"/>
                </a:lnSpc>
              </a:pPr>
              <a:r>
                <a:rPr lang="en-US" sz="1818" b="1" spc="-18">
                  <a:solidFill>
                    <a:srgbClr val="FFFFFF"/>
                  </a:solidFill>
                  <a:latin typeface="Gotham Bold"/>
                  <a:ea typeface="Gotham Bold"/>
                  <a:cs typeface="Gotham Bold"/>
                  <a:sym typeface="Gotham Bold"/>
                </a:rPr>
                <a:t>Investment*</a:t>
              </a:r>
            </a:p>
          </p:txBody>
        </p:sp>
        <p:sp>
          <p:nvSpPr>
            <p:cNvPr id="55" name="Freeform 55"/>
            <p:cNvSpPr/>
            <p:nvPr/>
          </p:nvSpPr>
          <p:spPr>
            <a:xfrm>
              <a:off x="2039231" y="10436963"/>
              <a:ext cx="1114798" cy="992170"/>
            </a:xfrm>
            <a:custGeom>
              <a:avLst/>
              <a:gdLst/>
              <a:ahLst/>
              <a:cxnLst/>
              <a:rect l="l" t="t" r="r" b="b"/>
              <a:pathLst>
                <a:path w="1114798" h="992170">
                  <a:moveTo>
                    <a:pt x="0" y="0"/>
                  </a:moveTo>
                  <a:lnTo>
                    <a:pt x="1114798" y="0"/>
                  </a:lnTo>
                  <a:lnTo>
                    <a:pt x="1114798" y="992170"/>
                  </a:lnTo>
                  <a:lnTo>
                    <a:pt x="0" y="99217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6" name="TextBox 56"/>
            <p:cNvSpPr txBox="1"/>
            <p:nvPr/>
          </p:nvSpPr>
          <p:spPr>
            <a:xfrm>
              <a:off x="10395720" y="12189718"/>
              <a:ext cx="901090" cy="275077"/>
            </a:xfrm>
            <a:prstGeom prst="rect">
              <a:avLst/>
            </a:prstGeom>
          </p:spPr>
          <p:txBody>
            <a:bodyPr lIns="0" tIns="0" rIns="0" bIns="0" rtlCol="0" anchor="t">
              <a:spAutoFit/>
            </a:bodyPr>
            <a:lstStyle/>
            <a:p>
              <a:pPr algn="r">
                <a:lnSpc>
                  <a:spcPts val="1764"/>
                </a:lnSpc>
              </a:pPr>
              <a:r>
                <a:rPr lang="en-US" sz="1260" b="1">
                  <a:solidFill>
                    <a:srgbClr val="005D7D"/>
                  </a:solidFill>
                  <a:latin typeface="Canva Sans Bold"/>
                  <a:ea typeface="Canva Sans Bold"/>
                  <a:cs typeface="Canva Sans Bold"/>
                  <a:sym typeface="Canva Sans Bold"/>
                </a:rPr>
                <a:t>FY2025</a:t>
              </a:r>
            </a:p>
          </p:txBody>
        </p:sp>
      </p:grpSp>
      <p:sp>
        <p:nvSpPr>
          <p:cNvPr id="57" name="TextBox 57"/>
          <p:cNvSpPr txBox="1"/>
          <p:nvPr/>
        </p:nvSpPr>
        <p:spPr>
          <a:xfrm>
            <a:off x="1950103" y="1229738"/>
            <a:ext cx="6156532" cy="7073838"/>
          </a:xfrm>
          <a:prstGeom prst="rect">
            <a:avLst/>
          </a:prstGeom>
        </p:spPr>
        <p:txBody>
          <a:bodyPr lIns="0" tIns="0" rIns="0" bIns="0" rtlCol="0" anchor="t">
            <a:spAutoFit/>
          </a:bodyPr>
          <a:lstStyle/>
          <a:p>
            <a:pPr algn="ctr">
              <a:lnSpc>
                <a:spcPts val="5550"/>
              </a:lnSpc>
            </a:pPr>
            <a:r>
              <a:rPr lang="en-US" sz="5495" b="1">
                <a:solidFill>
                  <a:srgbClr val="FFFFFF"/>
                </a:solidFill>
                <a:latin typeface="Gotham Bold"/>
                <a:ea typeface="Gotham Bold"/>
                <a:cs typeface="Gotham Bold"/>
                <a:sym typeface="Gotham Bold"/>
              </a:rPr>
              <a:t>Home Visiting programs across Virginia have capacity to serve more families</a:t>
            </a:r>
          </a:p>
          <a:p>
            <a:pPr algn="ctr">
              <a:lnSpc>
                <a:spcPts val="5550"/>
              </a:lnSpc>
            </a:pPr>
            <a:endParaRPr lang="en-US" sz="5495" b="1">
              <a:solidFill>
                <a:srgbClr val="FFFFFF"/>
              </a:solidFill>
              <a:latin typeface="Gotham Bold"/>
              <a:ea typeface="Gotham Bold"/>
              <a:cs typeface="Gotham Bold"/>
              <a:sym typeface="Gotham Bold"/>
            </a:endParaRPr>
          </a:p>
          <a:p>
            <a:pPr algn="ctr">
              <a:lnSpc>
                <a:spcPts val="5550"/>
              </a:lnSpc>
            </a:pPr>
            <a:r>
              <a:rPr lang="en-US" sz="5495" b="1">
                <a:solidFill>
                  <a:srgbClr val="FFFFFF"/>
                </a:solidFill>
                <a:latin typeface="Gotham Bold"/>
                <a:ea typeface="Gotham Bold"/>
                <a:cs typeface="Gotham Bold"/>
                <a:sym typeface="Gotham Bold"/>
              </a:rPr>
              <a:t>Your partnership helps continue to expand our impact!</a:t>
            </a:r>
          </a:p>
        </p:txBody>
      </p:sp>
      <p:pic>
        <p:nvPicPr>
          <p:cNvPr id="58" name="Picture 58"/>
          <p:cNvPicPr>
            <a:picLocks noChangeAspect="1"/>
          </p:cNvPicPr>
          <p:nvPr/>
        </p:nvPicPr>
        <p:blipFill>
          <a:blip r:embed="rId11"/>
          <a:stretch>
            <a:fillRect/>
          </a:stretch>
        </p:blipFill>
        <p:spPr>
          <a:xfrm>
            <a:off x="69945" y="7924740"/>
            <a:ext cx="2291338" cy="2291338"/>
          </a:xfrm>
          <a:prstGeom prst="rect">
            <a:avLst/>
          </a:prstGeom>
        </p:spPr>
      </p:pic>
      <p:sp>
        <p:nvSpPr>
          <p:cNvPr id="59" name="Freeform 59"/>
          <p:cNvSpPr/>
          <p:nvPr/>
        </p:nvSpPr>
        <p:spPr>
          <a:xfrm>
            <a:off x="2170338" y="9181672"/>
            <a:ext cx="1752779" cy="368084"/>
          </a:xfrm>
          <a:custGeom>
            <a:avLst/>
            <a:gdLst/>
            <a:ahLst/>
            <a:cxnLst/>
            <a:rect l="l" t="t" r="r" b="b"/>
            <a:pathLst>
              <a:path w="1752779" h="368084">
                <a:moveTo>
                  <a:pt x="0" y="0"/>
                </a:moveTo>
                <a:lnTo>
                  <a:pt x="1752779" y="0"/>
                </a:lnTo>
                <a:lnTo>
                  <a:pt x="1752779" y="368084"/>
                </a:lnTo>
                <a:lnTo>
                  <a:pt x="0" y="36808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60" name="Group 60"/>
          <p:cNvGrpSpPr/>
          <p:nvPr/>
        </p:nvGrpSpPr>
        <p:grpSpPr>
          <a:xfrm>
            <a:off x="3378351" y="8911182"/>
            <a:ext cx="5012910" cy="909064"/>
            <a:chOff x="0" y="0"/>
            <a:chExt cx="1320273" cy="239424"/>
          </a:xfrm>
        </p:grpSpPr>
        <p:sp>
          <p:nvSpPr>
            <p:cNvPr id="61" name="Freeform 61"/>
            <p:cNvSpPr/>
            <p:nvPr/>
          </p:nvSpPr>
          <p:spPr>
            <a:xfrm>
              <a:off x="0" y="0"/>
              <a:ext cx="1320273" cy="239424"/>
            </a:xfrm>
            <a:custGeom>
              <a:avLst/>
              <a:gdLst/>
              <a:ahLst/>
              <a:cxnLst/>
              <a:rect l="l" t="t" r="r" b="b"/>
              <a:pathLst>
                <a:path w="1320273" h="239424">
                  <a:moveTo>
                    <a:pt x="30888" y="0"/>
                  </a:moveTo>
                  <a:lnTo>
                    <a:pt x="1289385" y="0"/>
                  </a:lnTo>
                  <a:cubicBezTo>
                    <a:pt x="1297577" y="0"/>
                    <a:pt x="1305433" y="3254"/>
                    <a:pt x="1311226" y="9047"/>
                  </a:cubicBezTo>
                  <a:cubicBezTo>
                    <a:pt x="1317018" y="14839"/>
                    <a:pt x="1320273" y="22696"/>
                    <a:pt x="1320273" y="30888"/>
                  </a:cubicBezTo>
                  <a:lnTo>
                    <a:pt x="1320273" y="208536"/>
                  </a:lnTo>
                  <a:cubicBezTo>
                    <a:pt x="1320273" y="225595"/>
                    <a:pt x="1306444" y="239424"/>
                    <a:pt x="1289385" y="239424"/>
                  </a:cubicBezTo>
                  <a:lnTo>
                    <a:pt x="30888" y="239424"/>
                  </a:lnTo>
                  <a:cubicBezTo>
                    <a:pt x="13829" y="239424"/>
                    <a:pt x="0" y="225595"/>
                    <a:pt x="0" y="208536"/>
                  </a:cubicBezTo>
                  <a:lnTo>
                    <a:pt x="0" y="30888"/>
                  </a:lnTo>
                  <a:cubicBezTo>
                    <a:pt x="0" y="13829"/>
                    <a:pt x="13829" y="0"/>
                    <a:pt x="30888" y="0"/>
                  </a:cubicBezTo>
                  <a:close/>
                </a:path>
              </a:pathLst>
            </a:custGeom>
            <a:solidFill>
              <a:srgbClr val="B7BF10"/>
            </a:solidFill>
          </p:spPr>
          <p:txBody>
            <a:bodyPr/>
            <a:lstStyle/>
            <a:p>
              <a:endParaRPr lang="en-US"/>
            </a:p>
          </p:txBody>
        </p:sp>
        <p:sp>
          <p:nvSpPr>
            <p:cNvPr id="62" name="TextBox 62"/>
            <p:cNvSpPr txBox="1"/>
            <p:nvPr/>
          </p:nvSpPr>
          <p:spPr>
            <a:xfrm>
              <a:off x="0" y="-57150"/>
              <a:ext cx="1320273" cy="296574"/>
            </a:xfrm>
            <a:prstGeom prst="rect">
              <a:avLst/>
            </a:prstGeom>
          </p:spPr>
          <p:txBody>
            <a:bodyPr lIns="50800" tIns="50800" rIns="50800" bIns="50800" rtlCol="0" anchor="ctr"/>
            <a:lstStyle/>
            <a:p>
              <a:pPr algn="ctr">
                <a:lnSpc>
                  <a:spcPts val="3919"/>
                </a:lnSpc>
              </a:pPr>
              <a:r>
                <a:rPr lang="en-US" sz="2799" b="1">
                  <a:solidFill>
                    <a:srgbClr val="FFFFFF"/>
                  </a:solidFill>
                  <a:latin typeface="Canva Sans Bold"/>
                  <a:ea typeface="Canva Sans Bold"/>
                  <a:cs typeface="Canva Sans Bold"/>
                  <a:sym typeface="Canva Sans Bold"/>
                </a:rPr>
                <a:t>Partnership Interest Form</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18895" y="-4115639"/>
            <a:ext cx="9140268" cy="914026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p:spPr>
          <p:txBody>
            <a:bodyPr/>
            <a:lstStyle/>
            <a:p>
              <a:endParaRPr lang="en-US"/>
            </a:p>
          </p:txBody>
        </p:sp>
        <p:sp>
          <p:nvSpPr>
            <p:cNvPr id="4" name="TextBox 4"/>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16255725" y="7997631"/>
            <a:ext cx="3804801" cy="380480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742950" cap="sq">
              <a:solidFill>
                <a:srgbClr val="608FAC"/>
              </a:solidFill>
              <a:prstDash val="solid"/>
              <a:miter/>
            </a:ln>
          </p:spPr>
          <p:txBody>
            <a:bodyPr/>
            <a:lstStyle/>
            <a:p>
              <a:endParaRPr lang="en-US"/>
            </a:p>
          </p:txBody>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8" name="Group 8"/>
          <p:cNvGrpSpPr/>
          <p:nvPr/>
        </p:nvGrpSpPr>
        <p:grpSpPr>
          <a:xfrm>
            <a:off x="-997612" y="8924353"/>
            <a:ext cx="2026312" cy="20263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p:spPr>
          <p:txBody>
            <a:bodyPr/>
            <a:lstStyle/>
            <a:p>
              <a:endParaRPr lang="en-US"/>
            </a:p>
          </p:txBody>
        </p:sp>
        <p:sp>
          <p:nvSpPr>
            <p:cNvPr id="10" name="TextBox 10"/>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grpSp>
        <p:nvGrpSpPr>
          <p:cNvPr id="11" name="Group 11"/>
          <p:cNvGrpSpPr/>
          <p:nvPr/>
        </p:nvGrpSpPr>
        <p:grpSpPr>
          <a:xfrm>
            <a:off x="160438" y="3248330"/>
            <a:ext cx="5001331" cy="4268867"/>
            <a:chOff x="0" y="0"/>
            <a:chExt cx="6668442" cy="5691822"/>
          </a:xfrm>
        </p:grpSpPr>
        <p:grpSp>
          <p:nvGrpSpPr>
            <p:cNvPr id="12" name="Group 12"/>
            <p:cNvGrpSpPr/>
            <p:nvPr/>
          </p:nvGrpSpPr>
          <p:grpSpPr>
            <a:xfrm>
              <a:off x="0" y="0"/>
              <a:ext cx="5691822" cy="5691822"/>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33" t="-7001" b="-10825"/>
                </a:stretch>
              </a:blipFill>
            </p:spPr>
            <p:txBody>
              <a:bodyPr/>
              <a:lstStyle/>
              <a:p>
                <a:endParaRPr lang="en-US"/>
              </a:p>
            </p:txBody>
          </p:sp>
        </p:grpSp>
        <p:sp>
          <p:nvSpPr>
            <p:cNvPr id="14" name="TextBox 14"/>
            <p:cNvSpPr txBox="1"/>
            <p:nvPr/>
          </p:nvSpPr>
          <p:spPr>
            <a:xfrm>
              <a:off x="2046229" y="4180130"/>
              <a:ext cx="4622213" cy="1262635"/>
            </a:xfrm>
            <a:prstGeom prst="rect">
              <a:avLst/>
            </a:prstGeom>
          </p:spPr>
          <p:txBody>
            <a:bodyPr lIns="0" tIns="0" rIns="0" bIns="0" rtlCol="0" anchor="t">
              <a:spAutoFit/>
            </a:bodyPr>
            <a:lstStyle/>
            <a:p>
              <a:pPr algn="ctr">
                <a:lnSpc>
                  <a:spcPts val="5664"/>
                </a:lnSpc>
              </a:pPr>
              <a:r>
                <a:rPr lang="en-US" sz="8092">
                  <a:solidFill>
                    <a:srgbClr val="AA0061"/>
                  </a:solidFill>
                  <a:latin typeface="Handelson Three"/>
                  <a:ea typeface="Handelson Three"/>
                  <a:cs typeface="Handelson Three"/>
                  <a:sym typeface="Handelson Three"/>
                </a:rPr>
                <a:t>Caitlyn</a:t>
              </a:r>
            </a:p>
          </p:txBody>
        </p:sp>
      </p:grpSp>
      <p:grpSp>
        <p:nvGrpSpPr>
          <p:cNvPr id="15" name="Group 15"/>
          <p:cNvGrpSpPr/>
          <p:nvPr/>
        </p:nvGrpSpPr>
        <p:grpSpPr>
          <a:xfrm>
            <a:off x="3655903" y="3248330"/>
            <a:ext cx="5379498" cy="4339208"/>
            <a:chOff x="0" y="0"/>
            <a:chExt cx="7172664" cy="5785611"/>
          </a:xfrm>
        </p:grpSpPr>
        <p:grpSp>
          <p:nvGrpSpPr>
            <p:cNvPr id="16" name="Group 16"/>
            <p:cNvGrpSpPr/>
            <p:nvPr/>
          </p:nvGrpSpPr>
          <p:grpSpPr>
            <a:xfrm>
              <a:off x="1387053" y="0"/>
              <a:ext cx="5785611" cy="578561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43680" t="-2204" r="-3167"/>
                </a:stretch>
              </a:blipFill>
            </p:spPr>
            <p:txBody>
              <a:bodyPr/>
              <a:lstStyle/>
              <a:p>
                <a:endParaRPr lang="en-US"/>
              </a:p>
            </p:txBody>
          </p:sp>
        </p:grpSp>
        <p:sp>
          <p:nvSpPr>
            <p:cNvPr id="18" name="TextBox 18"/>
            <p:cNvSpPr txBox="1"/>
            <p:nvPr/>
          </p:nvSpPr>
          <p:spPr>
            <a:xfrm>
              <a:off x="0" y="560324"/>
              <a:ext cx="4698377" cy="1289719"/>
            </a:xfrm>
            <a:prstGeom prst="rect">
              <a:avLst/>
            </a:prstGeom>
          </p:spPr>
          <p:txBody>
            <a:bodyPr lIns="0" tIns="0" rIns="0" bIns="0" rtlCol="0" anchor="t">
              <a:spAutoFit/>
            </a:bodyPr>
            <a:lstStyle/>
            <a:p>
              <a:pPr algn="ctr">
                <a:lnSpc>
                  <a:spcPts val="5757"/>
                </a:lnSpc>
              </a:pPr>
              <a:r>
                <a:rPr lang="en-US" sz="8225">
                  <a:solidFill>
                    <a:srgbClr val="AA0061"/>
                  </a:solidFill>
                  <a:latin typeface="Handelson Three"/>
                  <a:ea typeface="Handelson Three"/>
                  <a:cs typeface="Handelson Three"/>
                  <a:sym typeface="Handelson Three"/>
                </a:rPr>
                <a:t>Jamara</a:t>
              </a:r>
            </a:p>
          </p:txBody>
        </p:sp>
      </p:grpSp>
      <p:grpSp>
        <p:nvGrpSpPr>
          <p:cNvPr id="19" name="Group 19"/>
          <p:cNvGrpSpPr/>
          <p:nvPr/>
        </p:nvGrpSpPr>
        <p:grpSpPr>
          <a:xfrm>
            <a:off x="9283163" y="3129459"/>
            <a:ext cx="4268867" cy="4268867"/>
            <a:chOff x="0" y="0"/>
            <a:chExt cx="812800" cy="812800"/>
          </a:xfrm>
        </p:grpSpPr>
        <p:sp>
          <p:nvSpPr>
            <p:cNvPr id="20" name="Freeform 20"/>
            <p:cNvSpPr/>
            <p:nvPr/>
          </p:nvSpPr>
          <p:spPr>
            <a:xfrm rot="-24000">
              <a:off x="0" y="0"/>
              <a:ext cx="812800" cy="812800"/>
            </a:xfrm>
            <a:custGeom>
              <a:avLst/>
              <a:gdLst/>
              <a:ahLst/>
              <a:cxnLst/>
              <a:rect l="l" t="t" r="r" b="b"/>
              <a:pathLst>
                <a:path w="812800" h="812800">
                  <a:moveTo>
                    <a:pt x="409237" y="10"/>
                  </a:moveTo>
                  <a:cubicBezTo>
                    <a:pt x="184794" y="-1557"/>
                    <a:pt x="1577" y="179120"/>
                    <a:pt x="10" y="403563"/>
                  </a:cubicBezTo>
                  <a:cubicBezTo>
                    <a:pt x="-1557" y="628006"/>
                    <a:pt x="179120" y="811223"/>
                    <a:pt x="403563" y="812790"/>
                  </a:cubicBezTo>
                  <a:cubicBezTo>
                    <a:pt x="628006" y="814357"/>
                    <a:pt x="811223" y="633680"/>
                    <a:pt x="812790" y="409237"/>
                  </a:cubicBezTo>
                  <a:cubicBezTo>
                    <a:pt x="814357" y="184794"/>
                    <a:pt x="633680" y="1577"/>
                    <a:pt x="409237" y="10"/>
                  </a:cubicBezTo>
                  <a:close/>
                </a:path>
              </a:pathLst>
            </a:custGeom>
            <a:blipFill>
              <a:blip r:embed="rId5"/>
              <a:stretch>
                <a:fillRect t="-121779" r="-66134" b="-2"/>
              </a:stretch>
            </a:blipFill>
          </p:spPr>
          <p:txBody>
            <a:bodyPr/>
            <a:lstStyle/>
            <a:p>
              <a:endParaRPr lang="en-US"/>
            </a:p>
          </p:txBody>
        </p:sp>
      </p:grpSp>
      <p:grpSp>
        <p:nvGrpSpPr>
          <p:cNvPr id="21" name="Group 21"/>
          <p:cNvGrpSpPr/>
          <p:nvPr/>
        </p:nvGrpSpPr>
        <p:grpSpPr>
          <a:xfrm>
            <a:off x="13818917" y="3129459"/>
            <a:ext cx="4339208" cy="4339208"/>
            <a:chOff x="0" y="0"/>
            <a:chExt cx="812800" cy="812800"/>
          </a:xfrm>
        </p:grpSpPr>
        <p:sp>
          <p:nvSpPr>
            <p:cNvPr id="22" name="Freeform 22"/>
            <p:cNvSpPr/>
            <p:nvPr/>
          </p:nvSpPr>
          <p:spPr>
            <a:xfrm rot="228000">
              <a:off x="-15" y="-15"/>
              <a:ext cx="812831" cy="812831"/>
            </a:xfrm>
            <a:custGeom>
              <a:avLst/>
              <a:gdLst/>
              <a:ahLst/>
              <a:cxnLst/>
              <a:rect l="l" t="t" r="r" b="b"/>
              <a:pathLst>
                <a:path w="812831" h="812831">
                  <a:moveTo>
                    <a:pt x="379481" y="908"/>
                  </a:moveTo>
                  <a:cubicBezTo>
                    <a:pt x="155526" y="15784"/>
                    <a:pt x="-13967" y="209394"/>
                    <a:pt x="908" y="433349"/>
                  </a:cubicBezTo>
                  <a:cubicBezTo>
                    <a:pt x="15784" y="657304"/>
                    <a:pt x="209394" y="826797"/>
                    <a:pt x="433349" y="811922"/>
                  </a:cubicBezTo>
                  <a:cubicBezTo>
                    <a:pt x="657304" y="797046"/>
                    <a:pt x="826797" y="603436"/>
                    <a:pt x="811922" y="379481"/>
                  </a:cubicBezTo>
                  <a:cubicBezTo>
                    <a:pt x="797046" y="155526"/>
                    <a:pt x="603436" y="-13967"/>
                    <a:pt x="379481" y="908"/>
                  </a:cubicBezTo>
                  <a:close/>
                </a:path>
              </a:pathLst>
            </a:custGeom>
            <a:blipFill>
              <a:blip r:embed="rId6"/>
              <a:stretch>
                <a:fillRect l="-2159" t="-2563" r="-9614" b="-40736"/>
              </a:stretch>
            </a:blipFill>
          </p:spPr>
          <p:txBody>
            <a:bodyPr/>
            <a:lstStyle/>
            <a:p>
              <a:endParaRPr lang="en-US"/>
            </a:p>
          </p:txBody>
        </p:sp>
      </p:grpSp>
      <p:sp>
        <p:nvSpPr>
          <p:cNvPr id="23" name="TextBox 23"/>
          <p:cNvSpPr txBox="1"/>
          <p:nvPr/>
        </p:nvSpPr>
        <p:spPr>
          <a:xfrm>
            <a:off x="12778627" y="3644952"/>
            <a:ext cx="3523783" cy="872039"/>
          </a:xfrm>
          <a:prstGeom prst="rect">
            <a:avLst/>
          </a:prstGeom>
        </p:spPr>
        <p:txBody>
          <a:bodyPr lIns="0" tIns="0" rIns="0" bIns="0" rtlCol="0" anchor="t">
            <a:spAutoFit/>
          </a:bodyPr>
          <a:lstStyle/>
          <a:p>
            <a:pPr algn="ctr">
              <a:lnSpc>
                <a:spcPts val="5757"/>
              </a:lnSpc>
            </a:pPr>
            <a:r>
              <a:rPr lang="en-US" sz="8225">
                <a:solidFill>
                  <a:srgbClr val="AA0061"/>
                </a:solidFill>
                <a:latin typeface="Handelson Three"/>
                <a:ea typeface="Handelson Three"/>
                <a:cs typeface="Handelson Three"/>
                <a:sym typeface="Handelson Three"/>
              </a:rPr>
              <a:t>Kelley</a:t>
            </a:r>
          </a:p>
        </p:txBody>
      </p:sp>
      <p:sp>
        <p:nvSpPr>
          <p:cNvPr id="24" name="TextBox 24"/>
          <p:cNvSpPr txBox="1"/>
          <p:nvPr/>
        </p:nvSpPr>
        <p:spPr>
          <a:xfrm>
            <a:off x="10817835" y="6359807"/>
            <a:ext cx="3466660" cy="851726"/>
          </a:xfrm>
          <a:prstGeom prst="rect">
            <a:avLst/>
          </a:prstGeom>
        </p:spPr>
        <p:txBody>
          <a:bodyPr lIns="0" tIns="0" rIns="0" bIns="0" rtlCol="0" anchor="t">
            <a:spAutoFit/>
          </a:bodyPr>
          <a:lstStyle/>
          <a:p>
            <a:pPr algn="ctr">
              <a:lnSpc>
                <a:spcPts val="5664"/>
              </a:lnSpc>
            </a:pPr>
            <a:r>
              <a:rPr lang="en-US" sz="8092">
                <a:solidFill>
                  <a:srgbClr val="AA0061"/>
                </a:solidFill>
                <a:latin typeface="Handelson Three"/>
                <a:ea typeface="Handelson Three"/>
                <a:cs typeface="Handelson Three"/>
                <a:sym typeface="Handelson Three"/>
              </a:rPr>
              <a:t>Kara</a:t>
            </a:r>
          </a:p>
        </p:txBody>
      </p:sp>
      <p:sp>
        <p:nvSpPr>
          <p:cNvPr id="25" name="TextBox 25"/>
          <p:cNvSpPr txBox="1"/>
          <p:nvPr/>
        </p:nvSpPr>
        <p:spPr>
          <a:xfrm>
            <a:off x="2053529" y="8632449"/>
            <a:ext cx="13177366" cy="970153"/>
          </a:xfrm>
          <a:prstGeom prst="rect">
            <a:avLst/>
          </a:prstGeom>
        </p:spPr>
        <p:txBody>
          <a:bodyPr lIns="0" tIns="0" rIns="0" bIns="0" rtlCol="0" anchor="t">
            <a:spAutoFit/>
          </a:bodyPr>
          <a:lstStyle/>
          <a:p>
            <a:pPr marL="0" lvl="0" indent="0" algn="ctr">
              <a:lnSpc>
                <a:spcPts val="7615"/>
              </a:lnSpc>
              <a:spcBef>
                <a:spcPct val="0"/>
              </a:spcBef>
            </a:pPr>
            <a:r>
              <a:rPr lang="en-US" sz="6399" b="1">
                <a:solidFill>
                  <a:srgbClr val="000000"/>
                </a:solidFill>
                <a:latin typeface="Gotham Bold"/>
                <a:ea typeface="Gotham Bold"/>
                <a:cs typeface="Gotham Bold"/>
                <a:sym typeface="Gotham Bold"/>
              </a:rPr>
              <a:t>Thanks for joining us!</a:t>
            </a:r>
          </a:p>
        </p:txBody>
      </p:sp>
      <p:sp>
        <p:nvSpPr>
          <p:cNvPr id="26" name="TextBox 26"/>
          <p:cNvSpPr txBox="1"/>
          <p:nvPr/>
        </p:nvSpPr>
        <p:spPr>
          <a:xfrm>
            <a:off x="-1256878" y="945992"/>
            <a:ext cx="12475773" cy="1138556"/>
          </a:xfrm>
          <a:prstGeom prst="rect">
            <a:avLst/>
          </a:prstGeom>
        </p:spPr>
        <p:txBody>
          <a:bodyPr lIns="0" tIns="0" rIns="0" bIns="0" rtlCol="0" anchor="t">
            <a:spAutoFit/>
          </a:bodyPr>
          <a:lstStyle/>
          <a:p>
            <a:pPr marL="0" lvl="0" indent="0" algn="ctr">
              <a:lnSpc>
                <a:spcPts val="8585"/>
              </a:lnSpc>
            </a:pPr>
            <a:r>
              <a:rPr lang="en-US" sz="8500" b="1">
                <a:solidFill>
                  <a:srgbClr val="000000"/>
                </a:solidFill>
                <a:latin typeface="Gotham Bold"/>
                <a:ea typeface="Gotham Bold"/>
                <a:cs typeface="Gotham Bold"/>
                <a:sym typeface="Gotham Bold"/>
              </a:rPr>
              <a:t>QUESTIONS?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35714" y="516609"/>
            <a:ext cx="13616572" cy="3392726"/>
            <a:chOff x="0" y="0"/>
            <a:chExt cx="3586258" cy="893557"/>
          </a:xfrm>
        </p:grpSpPr>
        <p:sp>
          <p:nvSpPr>
            <p:cNvPr id="3" name="Freeform 3"/>
            <p:cNvSpPr/>
            <p:nvPr/>
          </p:nvSpPr>
          <p:spPr>
            <a:xfrm>
              <a:off x="0" y="0"/>
              <a:ext cx="3586258" cy="893557"/>
            </a:xfrm>
            <a:custGeom>
              <a:avLst/>
              <a:gdLst/>
              <a:ahLst/>
              <a:cxnLst/>
              <a:rect l="l" t="t" r="r" b="b"/>
              <a:pathLst>
                <a:path w="3586258" h="893557">
                  <a:moveTo>
                    <a:pt x="22174" y="0"/>
                  </a:moveTo>
                  <a:lnTo>
                    <a:pt x="3564084" y="0"/>
                  </a:lnTo>
                  <a:cubicBezTo>
                    <a:pt x="3576330" y="0"/>
                    <a:pt x="3586258" y="9928"/>
                    <a:pt x="3586258" y="22174"/>
                  </a:cubicBezTo>
                  <a:lnTo>
                    <a:pt x="3586258" y="871383"/>
                  </a:lnTo>
                  <a:cubicBezTo>
                    <a:pt x="3586258" y="877264"/>
                    <a:pt x="3583922" y="882904"/>
                    <a:pt x="3579763" y="887063"/>
                  </a:cubicBezTo>
                  <a:cubicBezTo>
                    <a:pt x="3575605" y="891221"/>
                    <a:pt x="3569965" y="893557"/>
                    <a:pt x="3564084" y="893557"/>
                  </a:cubicBezTo>
                  <a:lnTo>
                    <a:pt x="22174" y="893557"/>
                  </a:lnTo>
                  <a:cubicBezTo>
                    <a:pt x="16293" y="893557"/>
                    <a:pt x="10653" y="891221"/>
                    <a:pt x="6495" y="887063"/>
                  </a:cubicBezTo>
                  <a:cubicBezTo>
                    <a:pt x="2336" y="882904"/>
                    <a:pt x="0" y="877264"/>
                    <a:pt x="0" y="871383"/>
                  </a:cubicBezTo>
                  <a:lnTo>
                    <a:pt x="0" y="22174"/>
                  </a:lnTo>
                  <a:cubicBezTo>
                    <a:pt x="0" y="16293"/>
                    <a:pt x="2336" y="10653"/>
                    <a:pt x="6495" y="6495"/>
                  </a:cubicBezTo>
                  <a:cubicBezTo>
                    <a:pt x="10653" y="2336"/>
                    <a:pt x="16293" y="0"/>
                    <a:pt x="22174" y="0"/>
                  </a:cubicBezTo>
                  <a:close/>
                </a:path>
              </a:pathLst>
            </a:custGeom>
            <a:solidFill>
              <a:srgbClr val="AA0061"/>
            </a:solidFill>
          </p:spPr>
          <p:txBody>
            <a:bodyPr/>
            <a:lstStyle/>
            <a:p>
              <a:endParaRPr lang="en-US"/>
            </a:p>
          </p:txBody>
        </p:sp>
        <p:sp>
          <p:nvSpPr>
            <p:cNvPr id="4" name="TextBox 4"/>
            <p:cNvSpPr txBox="1"/>
            <p:nvPr/>
          </p:nvSpPr>
          <p:spPr>
            <a:xfrm>
              <a:off x="0" y="-57150"/>
              <a:ext cx="3586258" cy="950707"/>
            </a:xfrm>
            <a:prstGeom prst="rect">
              <a:avLst/>
            </a:prstGeom>
          </p:spPr>
          <p:txBody>
            <a:bodyPr lIns="50800" tIns="50800" rIns="50800" bIns="50800" rtlCol="0" anchor="ctr"/>
            <a:lstStyle/>
            <a:p>
              <a:pPr algn="ctr">
                <a:lnSpc>
                  <a:spcPts val="3332"/>
                </a:lnSpc>
              </a:pPr>
              <a:endParaRPr/>
            </a:p>
          </p:txBody>
        </p:sp>
      </p:grpSp>
      <p:grpSp>
        <p:nvGrpSpPr>
          <p:cNvPr id="5" name="Group 5"/>
          <p:cNvGrpSpPr/>
          <p:nvPr/>
        </p:nvGrpSpPr>
        <p:grpSpPr>
          <a:xfrm>
            <a:off x="570516" y="2559658"/>
            <a:ext cx="17146968" cy="7312299"/>
            <a:chOff x="0" y="0"/>
            <a:chExt cx="4516074" cy="1925873"/>
          </a:xfrm>
        </p:grpSpPr>
        <p:sp>
          <p:nvSpPr>
            <p:cNvPr id="6" name="Freeform 6"/>
            <p:cNvSpPr/>
            <p:nvPr/>
          </p:nvSpPr>
          <p:spPr>
            <a:xfrm>
              <a:off x="0" y="0"/>
              <a:ext cx="4516074" cy="1925873"/>
            </a:xfrm>
            <a:custGeom>
              <a:avLst/>
              <a:gdLst/>
              <a:ahLst/>
              <a:cxnLst/>
              <a:rect l="l" t="t" r="r" b="b"/>
              <a:pathLst>
                <a:path w="4516074" h="1925873">
                  <a:moveTo>
                    <a:pt x="23027" y="0"/>
                  </a:moveTo>
                  <a:lnTo>
                    <a:pt x="4493047" y="0"/>
                  </a:lnTo>
                  <a:cubicBezTo>
                    <a:pt x="4505765" y="0"/>
                    <a:pt x="4516074" y="10309"/>
                    <a:pt x="4516074" y="23027"/>
                  </a:cubicBezTo>
                  <a:lnTo>
                    <a:pt x="4516074" y="1902846"/>
                  </a:lnTo>
                  <a:cubicBezTo>
                    <a:pt x="4516074" y="1908953"/>
                    <a:pt x="4513648" y="1914810"/>
                    <a:pt x="4509330" y="1919129"/>
                  </a:cubicBezTo>
                  <a:cubicBezTo>
                    <a:pt x="4505011" y="1923447"/>
                    <a:pt x="4499154" y="1925873"/>
                    <a:pt x="4493047" y="1925873"/>
                  </a:cubicBezTo>
                  <a:lnTo>
                    <a:pt x="23027" y="1925873"/>
                  </a:lnTo>
                  <a:cubicBezTo>
                    <a:pt x="10309" y="1925873"/>
                    <a:pt x="0" y="1915564"/>
                    <a:pt x="0" y="1902846"/>
                  </a:cubicBezTo>
                  <a:lnTo>
                    <a:pt x="0" y="23027"/>
                  </a:lnTo>
                  <a:cubicBezTo>
                    <a:pt x="0" y="16920"/>
                    <a:pt x="2426" y="11063"/>
                    <a:pt x="6744" y="6744"/>
                  </a:cubicBezTo>
                  <a:cubicBezTo>
                    <a:pt x="11063" y="2426"/>
                    <a:pt x="16920" y="0"/>
                    <a:pt x="23027" y="0"/>
                  </a:cubicBezTo>
                  <a:close/>
                </a:path>
              </a:pathLst>
            </a:custGeom>
            <a:ln w="95250" cap="rnd">
              <a:solidFill>
                <a:srgbClr val="AA0061"/>
              </a:solidFill>
              <a:prstDash val="solid"/>
              <a:round/>
            </a:ln>
          </p:spPr>
          <p:txBody>
            <a:bodyPr/>
            <a:lstStyle/>
            <a:p>
              <a:endParaRPr lang="en-US"/>
            </a:p>
          </p:txBody>
        </p:sp>
        <p:sp>
          <p:nvSpPr>
            <p:cNvPr id="7" name="TextBox 7"/>
            <p:cNvSpPr txBox="1"/>
            <p:nvPr/>
          </p:nvSpPr>
          <p:spPr>
            <a:xfrm>
              <a:off x="0" y="-57150"/>
              <a:ext cx="4516074" cy="1983023"/>
            </a:xfrm>
            <a:prstGeom prst="rect">
              <a:avLst/>
            </a:prstGeom>
          </p:spPr>
          <p:txBody>
            <a:bodyPr lIns="50800" tIns="50800" rIns="50800" bIns="50800" rtlCol="0" anchor="ctr"/>
            <a:lstStyle/>
            <a:p>
              <a:pPr algn="ctr">
                <a:lnSpc>
                  <a:spcPts val="3332"/>
                </a:lnSpc>
              </a:pPr>
              <a:endParaRPr/>
            </a:p>
          </p:txBody>
        </p:sp>
      </p:grpSp>
      <p:sp>
        <p:nvSpPr>
          <p:cNvPr id="8" name="Freeform 8"/>
          <p:cNvSpPr/>
          <p:nvPr/>
        </p:nvSpPr>
        <p:spPr>
          <a:xfrm>
            <a:off x="10159875" y="4113494"/>
            <a:ext cx="6222641" cy="1620479"/>
          </a:xfrm>
          <a:custGeom>
            <a:avLst/>
            <a:gdLst/>
            <a:ahLst/>
            <a:cxnLst/>
            <a:rect l="l" t="t" r="r" b="b"/>
            <a:pathLst>
              <a:path w="6222641" h="1620479">
                <a:moveTo>
                  <a:pt x="0" y="0"/>
                </a:moveTo>
                <a:lnTo>
                  <a:pt x="6222642" y="0"/>
                </a:lnTo>
                <a:lnTo>
                  <a:pt x="6222642" y="1620479"/>
                </a:lnTo>
                <a:lnTo>
                  <a:pt x="0" y="1620479"/>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2638121" y="1071560"/>
            <a:ext cx="13011759" cy="2273300"/>
          </a:xfrm>
          <a:prstGeom prst="rect">
            <a:avLst/>
          </a:prstGeom>
        </p:spPr>
        <p:txBody>
          <a:bodyPr lIns="0" tIns="0" rIns="0" bIns="0" rtlCol="0" anchor="t">
            <a:spAutoFit/>
          </a:bodyPr>
          <a:lstStyle/>
          <a:p>
            <a:pPr algn="ctr">
              <a:lnSpc>
                <a:spcPts val="5950"/>
              </a:lnSpc>
            </a:pPr>
            <a:r>
              <a:rPr lang="en-US" sz="5000" b="1">
                <a:solidFill>
                  <a:srgbClr val="FFFFFF"/>
                </a:solidFill>
                <a:latin typeface="Gotham Bold"/>
                <a:ea typeface="Gotham Bold"/>
                <a:cs typeface="Gotham Bold"/>
                <a:sym typeface="Gotham Bold"/>
              </a:rPr>
              <a:t>If you have any questions </a:t>
            </a:r>
          </a:p>
          <a:p>
            <a:pPr algn="ctr">
              <a:lnSpc>
                <a:spcPts val="5950"/>
              </a:lnSpc>
            </a:pPr>
            <a:r>
              <a:rPr lang="en-US" sz="5000" b="1">
                <a:solidFill>
                  <a:srgbClr val="FFFFFF"/>
                </a:solidFill>
                <a:latin typeface="Gotham Bold"/>
                <a:ea typeface="Gotham Bold"/>
                <a:cs typeface="Gotham Bold"/>
                <a:sym typeface="Gotham Bold"/>
              </a:rPr>
              <a:t>or would additional information, </a:t>
            </a:r>
          </a:p>
          <a:p>
            <a:pPr marL="0" lvl="0" indent="0" algn="ctr">
              <a:lnSpc>
                <a:spcPts val="5950"/>
              </a:lnSpc>
              <a:spcBef>
                <a:spcPct val="0"/>
              </a:spcBef>
            </a:pPr>
            <a:r>
              <a:rPr lang="en-US" sz="5000" b="1">
                <a:solidFill>
                  <a:srgbClr val="FFFFFF"/>
                </a:solidFill>
                <a:latin typeface="Gotham Bold"/>
                <a:ea typeface="Gotham Bold"/>
                <a:cs typeface="Gotham Bold"/>
                <a:sym typeface="Gotham Bold"/>
              </a:rPr>
              <a:t>please reach out! </a:t>
            </a:r>
          </a:p>
        </p:txBody>
      </p:sp>
      <p:sp>
        <p:nvSpPr>
          <p:cNvPr id="10" name="TextBox 10"/>
          <p:cNvSpPr txBox="1"/>
          <p:nvPr/>
        </p:nvSpPr>
        <p:spPr>
          <a:xfrm>
            <a:off x="3729912" y="8496300"/>
            <a:ext cx="10828176" cy="605279"/>
          </a:xfrm>
          <a:prstGeom prst="rect">
            <a:avLst/>
          </a:prstGeom>
        </p:spPr>
        <p:txBody>
          <a:bodyPr lIns="0" tIns="0" rIns="0" bIns="0" rtlCol="0" anchor="t">
            <a:spAutoFit/>
          </a:bodyPr>
          <a:lstStyle/>
          <a:p>
            <a:pPr marL="0" lvl="0" indent="0" algn="ctr">
              <a:lnSpc>
                <a:spcPts val="4963"/>
              </a:lnSpc>
              <a:spcBef>
                <a:spcPct val="0"/>
              </a:spcBef>
            </a:pPr>
            <a:r>
              <a:rPr lang="en-US" sz="3545" b="1" dirty="0">
                <a:solidFill>
                  <a:srgbClr val="AA0061"/>
                </a:solidFill>
                <a:latin typeface="Gotham Bold"/>
                <a:ea typeface="Gotham Bold"/>
                <a:cs typeface="Gotham Bold"/>
                <a:sym typeface="Gotham Bold"/>
              </a:rPr>
              <a:t>We look forward to partnering more with you!</a:t>
            </a:r>
          </a:p>
        </p:txBody>
      </p:sp>
      <p:sp>
        <p:nvSpPr>
          <p:cNvPr id="11" name="TextBox 11"/>
          <p:cNvSpPr txBox="1"/>
          <p:nvPr/>
        </p:nvSpPr>
        <p:spPr>
          <a:xfrm>
            <a:off x="12116875" y="5879830"/>
            <a:ext cx="4882425" cy="605279"/>
          </a:xfrm>
          <a:prstGeom prst="rect">
            <a:avLst/>
          </a:prstGeom>
        </p:spPr>
        <p:txBody>
          <a:bodyPr lIns="0" tIns="0" rIns="0" bIns="0" rtlCol="0" anchor="t">
            <a:spAutoFit/>
          </a:bodyPr>
          <a:lstStyle/>
          <a:p>
            <a:pPr marL="0" lvl="0" indent="0" algn="l">
              <a:lnSpc>
                <a:spcPts val="4963"/>
              </a:lnSpc>
              <a:spcBef>
                <a:spcPct val="0"/>
              </a:spcBef>
            </a:pPr>
            <a:r>
              <a:rPr lang="en-US" sz="3545" b="1" u="sng">
                <a:solidFill>
                  <a:srgbClr val="000000"/>
                </a:solidFill>
                <a:latin typeface="Gotham Bold"/>
                <a:ea typeface="Gotham Bold"/>
                <a:cs typeface="Gotham Bold"/>
                <a:sym typeface="Gotham Bold"/>
                <a:hlinkClick r:id="rId4" tooltip="https://earlyimpactva.org"/>
              </a:rPr>
              <a:t>earlyimpactva.org</a:t>
            </a:r>
          </a:p>
        </p:txBody>
      </p:sp>
      <p:sp>
        <p:nvSpPr>
          <p:cNvPr id="12" name="TextBox 12"/>
          <p:cNvSpPr txBox="1"/>
          <p:nvPr/>
        </p:nvSpPr>
        <p:spPr>
          <a:xfrm>
            <a:off x="12116875" y="6646522"/>
            <a:ext cx="6018105" cy="994534"/>
          </a:xfrm>
          <a:prstGeom prst="rect">
            <a:avLst/>
          </a:prstGeom>
        </p:spPr>
        <p:txBody>
          <a:bodyPr lIns="0" tIns="0" rIns="0" bIns="0" rtlCol="0" anchor="t">
            <a:spAutoFit/>
          </a:bodyPr>
          <a:lstStyle/>
          <a:p>
            <a:pPr algn="l">
              <a:lnSpc>
                <a:spcPts val="3983"/>
              </a:lnSpc>
            </a:pPr>
            <a:r>
              <a:rPr lang="en-US" sz="2845">
                <a:solidFill>
                  <a:srgbClr val="000000"/>
                </a:solidFill>
                <a:latin typeface="Gotham"/>
                <a:ea typeface="Gotham"/>
                <a:cs typeface="Gotham"/>
                <a:sym typeface="Gotham"/>
              </a:rPr>
              <a:t>CBerry@earlyimpactva.org</a:t>
            </a:r>
          </a:p>
          <a:p>
            <a:pPr marL="0" lvl="0" indent="0" algn="l">
              <a:lnSpc>
                <a:spcPts val="3983"/>
              </a:lnSpc>
              <a:spcBef>
                <a:spcPct val="0"/>
              </a:spcBef>
            </a:pPr>
            <a:r>
              <a:rPr lang="en-US" sz="2845">
                <a:solidFill>
                  <a:srgbClr val="000000"/>
                </a:solidFill>
                <a:latin typeface="Gotham"/>
                <a:ea typeface="Gotham"/>
                <a:cs typeface="Gotham"/>
                <a:sym typeface="Gotham"/>
              </a:rPr>
              <a:t>JKnight@earlyimpactva.org</a:t>
            </a:r>
          </a:p>
        </p:txBody>
      </p:sp>
      <p:sp>
        <p:nvSpPr>
          <p:cNvPr id="13" name="TextBox 13"/>
          <p:cNvSpPr txBox="1"/>
          <p:nvPr/>
        </p:nvSpPr>
        <p:spPr>
          <a:xfrm>
            <a:off x="4513013" y="5879830"/>
            <a:ext cx="2298452" cy="605279"/>
          </a:xfrm>
          <a:prstGeom prst="rect">
            <a:avLst/>
          </a:prstGeom>
        </p:spPr>
        <p:txBody>
          <a:bodyPr lIns="0" tIns="0" rIns="0" bIns="0" rtlCol="0" anchor="t">
            <a:spAutoFit/>
          </a:bodyPr>
          <a:lstStyle/>
          <a:p>
            <a:pPr marL="0" lvl="0" indent="0" algn="l">
              <a:lnSpc>
                <a:spcPts val="4963"/>
              </a:lnSpc>
              <a:spcBef>
                <a:spcPct val="0"/>
              </a:spcBef>
            </a:pPr>
            <a:r>
              <a:rPr lang="en-US" sz="3545" b="1" u="sng">
                <a:solidFill>
                  <a:srgbClr val="000000"/>
                </a:solidFill>
                <a:latin typeface="Gotham Bold"/>
                <a:ea typeface="Gotham Bold"/>
                <a:cs typeface="Gotham Bold"/>
                <a:sym typeface="Gotham Bold"/>
                <a:hlinkClick r:id="rId5" tooltip="https://www.cdr.org/motherhood/"/>
              </a:rPr>
              <a:t>cdr.org</a:t>
            </a:r>
          </a:p>
        </p:txBody>
      </p:sp>
      <p:sp>
        <p:nvSpPr>
          <p:cNvPr id="14" name="Freeform 14"/>
          <p:cNvSpPr/>
          <p:nvPr/>
        </p:nvSpPr>
        <p:spPr>
          <a:xfrm>
            <a:off x="1359169" y="4074622"/>
            <a:ext cx="6307688" cy="1698224"/>
          </a:xfrm>
          <a:custGeom>
            <a:avLst/>
            <a:gdLst/>
            <a:ahLst/>
            <a:cxnLst/>
            <a:rect l="l" t="t" r="r" b="b"/>
            <a:pathLst>
              <a:path w="6307688" h="1698224">
                <a:moveTo>
                  <a:pt x="0" y="0"/>
                </a:moveTo>
                <a:lnTo>
                  <a:pt x="6307688" y="0"/>
                </a:lnTo>
                <a:lnTo>
                  <a:pt x="6307688" y="1698223"/>
                </a:lnTo>
                <a:lnTo>
                  <a:pt x="0" y="1698223"/>
                </a:lnTo>
                <a:lnTo>
                  <a:pt x="0" y="0"/>
                </a:lnTo>
                <a:close/>
              </a:path>
            </a:pathLst>
          </a:custGeom>
          <a:blipFill>
            <a:blip r:embed="rId6"/>
            <a:stretch>
              <a:fillRect/>
            </a:stretch>
          </a:blipFill>
        </p:spPr>
        <p:txBody>
          <a:bodyPr/>
          <a:lstStyle/>
          <a:p>
            <a:endParaRPr lang="en-US"/>
          </a:p>
        </p:txBody>
      </p:sp>
      <p:sp>
        <p:nvSpPr>
          <p:cNvPr id="15" name="TextBox 15"/>
          <p:cNvSpPr txBox="1"/>
          <p:nvPr/>
        </p:nvSpPr>
        <p:spPr>
          <a:xfrm>
            <a:off x="4513013" y="6646522"/>
            <a:ext cx="3800245" cy="994534"/>
          </a:xfrm>
          <a:prstGeom prst="rect">
            <a:avLst/>
          </a:prstGeom>
        </p:spPr>
        <p:txBody>
          <a:bodyPr lIns="0" tIns="0" rIns="0" bIns="0" rtlCol="0" anchor="t">
            <a:spAutoFit/>
          </a:bodyPr>
          <a:lstStyle/>
          <a:p>
            <a:pPr algn="l">
              <a:lnSpc>
                <a:spcPts val="3983"/>
              </a:lnSpc>
            </a:pPr>
            <a:r>
              <a:rPr lang="en-US" sz="2845">
                <a:solidFill>
                  <a:srgbClr val="000000"/>
                </a:solidFill>
                <a:latin typeface="Gotham"/>
                <a:ea typeface="Gotham"/>
                <a:cs typeface="Gotham"/>
                <a:sym typeface="Gotham"/>
              </a:rPr>
              <a:t>karat@cdr.org</a:t>
            </a:r>
          </a:p>
          <a:p>
            <a:pPr marL="0" lvl="0" indent="0" algn="l">
              <a:lnSpc>
                <a:spcPts val="3983"/>
              </a:lnSpc>
              <a:spcBef>
                <a:spcPct val="0"/>
              </a:spcBef>
            </a:pPr>
            <a:r>
              <a:rPr lang="en-US" sz="2845">
                <a:solidFill>
                  <a:srgbClr val="000000"/>
                </a:solidFill>
                <a:latin typeface="Gotham"/>
                <a:ea typeface="Gotham"/>
                <a:cs typeface="Gotham"/>
                <a:sym typeface="Gotham"/>
              </a:rPr>
              <a:t>kelleym@cdr.org</a:t>
            </a:r>
          </a:p>
        </p:txBody>
      </p:sp>
      <p:pic>
        <p:nvPicPr>
          <p:cNvPr id="16" name="Picture 16"/>
          <p:cNvPicPr>
            <a:picLocks noChangeAspect="1"/>
          </p:cNvPicPr>
          <p:nvPr/>
        </p:nvPicPr>
        <p:blipFill>
          <a:blip r:embed="rId7"/>
          <a:stretch>
            <a:fillRect/>
          </a:stretch>
        </p:blipFill>
        <p:spPr>
          <a:xfrm>
            <a:off x="1662129" y="5554838"/>
            <a:ext cx="2616086" cy="2616086"/>
          </a:xfrm>
          <a:prstGeom prst="rect">
            <a:avLst/>
          </a:prstGeom>
        </p:spPr>
      </p:pic>
      <p:pic>
        <p:nvPicPr>
          <p:cNvPr id="17" name="Picture 17"/>
          <p:cNvPicPr>
            <a:picLocks noChangeAspect="1"/>
          </p:cNvPicPr>
          <p:nvPr/>
        </p:nvPicPr>
        <p:blipFill>
          <a:blip r:embed="rId8"/>
          <a:stretch>
            <a:fillRect/>
          </a:stretch>
        </p:blipFill>
        <p:spPr>
          <a:xfrm>
            <a:off x="9596642" y="5518325"/>
            <a:ext cx="2587772" cy="258777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A0061"/>
        </a:solidFill>
        <a:effectLst/>
      </p:bgPr>
    </p:bg>
    <p:spTree>
      <p:nvGrpSpPr>
        <p:cNvPr id="1" name=""/>
        <p:cNvGrpSpPr/>
        <p:nvPr/>
      </p:nvGrpSpPr>
      <p:grpSpPr>
        <a:xfrm>
          <a:off x="0" y="0"/>
          <a:ext cx="0" cy="0"/>
          <a:chOff x="0" y="0"/>
          <a:chExt cx="0" cy="0"/>
        </a:xfrm>
      </p:grpSpPr>
      <p:sp>
        <p:nvSpPr>
          <p:cNvPr id="2" name="Freeform 2"/>
          <p:cNvSpPr/>
          <p:nvPr/>
        </p:nvSpPr>
        <p:spPr>
          <a:xfrm rot="-722431">
            <a:off x="632568" y="253874"/>
            <a:ext cx="7094696" cy="5380486"/>
          </a:xfrm>
          <a:custGeom>
            <a:avLst/>
            <a:gdLst/>
            <a:ahLst/>
            <a:cxnLst/>
            <a:rect l="l" t="t" r="r" b="b"/>
            <a:pathLst>
              <a:path w="7094696" h="5380486">
                <a:moveTo>
                  <a:pt x="0" y="0"/>
                </a:moveTo>
                <a:lnTo>
                  <a:pt x="7094696" y="0"/>
                </a:lnTo>
                <a:lnTo>
                  <a:pt x="7094696" y="5380486"/>
                </a:lnTo>
                <a:lnTo>
                  <a:pt x="0" y="5380486"/>
                </a:lnTo>
                <a:lnTo>
                  <a:pt x="0" y="0"/>
                </a:lnTo>
                <a:close/>
              </a:path>
            </a:pathLst>
          </a:custGeom>
          <a:blipFill>
            <a:blip r:embed="rId3"/>
            <a:stretch>
              <a:fillRect/>
            </a:stretch>
          </a:blipFill>
        </p:spPr>
        <p:txBody>
          <a:bodyPr/>
          <a:lstStyle/>
          <a:p>
            <a:endParaRPr lang="en-US"/>
          </a:p>
        </p:txBody>
      </p:sp>
      <p:pic>
        <p:nvPicPr>
          <p:cNvPr id="3" name="Picture 3"/>
          <p:cNvPicPr>
            <a:picLocks noChangeAspect="1"/>
          </p:cNvPicPr>
          <p:nvPr/>
        </p:nvPicPr>
        <p:blipFill>
          <a:blip r:embed="rId4"/>
          <a:stretch>
            <a:fillRect/>
          </a:stretch>
        </p:blipFill>
        <p:spPr>
          <a:xfrm rot="-929567">
            <a:off x="613813" y="2761942"/>
            <a:ext cx="11065672" cy="9057411"/>
          </a:xfrm>
          <a:prstGeom prst="rect">
            <a:avLst/>
          </a:prstGeom>
        </p:spPr>
      </p:pic>
      <p:grpSp>
        <p:nvGrpSpPr>
          <p:cNvPr id="4" name="Group 4"/>
          <p:cNvGrpSpPr/>
          <p:nvPr/>
        </p:nvGrpSpPr>
        <p:grpSpPr>
          <a:xfrm>
            <a:off x="12059867" y="853159"/>
            <a:ext cx="8580681" cy="858068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8FAC"/>
            </a:solidFill>
            <a:ln w="219075" cap="sq">
              <a:solidFill>
                <a:srgbClr val="34657F"/>
              </a:solidFill>
              <a:prstDash val="solid"/>
              <a:miter/>
            </a:ln>
          </p:spPr>
          <p:txBody>
            <a:bodyPr/>
            <a:lstStyle/>
            <a:p>
              <a:endParaRPr lang="en-US"/>
            </a:p>
          </p:txBody>
        </p:sp>
        <p:sp>
          <p:nvSpPr>
            <p:cNvPr id="6" name="TextBox 6"/>
            <p:cNvSpPr txBox="1"/>
            <p:nvPr/>
          </p:nvSpPr>
          <p:spPr>
            <a:xfrm>
              <a:off x="76200" y="19050"/>
              <a:ext cx="660400" cy="717550"/>
            </a:xfrm>
            <a:prstGeom prst="rect">
              <a:avLst/>
            </a:prstGeom>
          </p:spPr>
          <p:txBody>
            <a:bodyPr lIns="50800" tIns="50800" rIns="50800" bIns="50800" rtlCol="0" anchor="ctr"/>
            <a:lstStyle/>
            <a:p>
              <a:pPr algn="ctr">
                <a:lnSpc>
                  <a:spcPts val="3332"/>
                </a:lnSpc>
              </a:pPr>
              <a:endParaRPr/>
            </a:p>
          </p:txBody>
        </p:sp>
      </p:grpSp>
      <p:sp>
        <p:nvSpPr>
          <p:cNvPr id="7" name="TextBox 7"/>
          <p:cNvSpPr txBox="1"/>
          <p:nvPr/>
        </p:nvSpPr>
        <p:spPr>
          <a:xfrm>
            <a:off x="13084290" y="5143500"/>
            <a:ext cx="4964476" cy="2596261"/>
          </a:xfrm>
          <a:prstGeom prst="rect">
            <a:avLst/>
          </a:prstGeom>
        </p:spPr>
        <p:txBody>
          <a:bodyPr lIns="0" tIns="0" rIns="0" bIns="0" rtlCol="0" anchor="t">
            <a:spAutoFit/>
          </a:bodyPr>
          <a:lstStyle/>
          <a:p>
            <a:pPr marL="0" lvl="0" indent="0" algn="ctr">
              <a:lnSpc>
                <a:spcPts val="5117"/>
              </a:lnSpc>
              <a:spcBef>
                <a:spcPct val="0"/>
              </a:spcBef>
            </a:pPr>
            <a:r>
              <a:rPr lang="en-US" sz="4300">
                <a:solidFill>
                  <a:srgbClr val="FFFFFF"/>
                </a:solidFill>
                <a:latin typeface="Gotham"/>
                <a:ea typeface="Gotham"/>
                <a:cs typeface="Gotham"/>
                <a:sym typeface="Gotham"/>
              </a:rPr>
              <a:t>We have posters, postcards, flyers, coloring sheets &amp; more available!</a:t>
            </a:r>
          </a:p>
        </p:txBody>
      </p:sp>
      <p:sp>
        <p:nvSpPr>
          <p:cNvPr id="8" name="TextBox 8"/>
          <p:cNvSpPr txBox="1"/>
          <p:nvPr/>
        </p:nvSpPr>
        <p:spPr>
          <a:xfrm>
            <a:off x="11266106" y="2775338"/>
            <a:ext cx="6399884" cy="1932178"/>
          </a:xfrm>
          <a:prstGeom prst="rect">
            <a:avLst/>
          </a:prstGeom>
        </p:spPr>
        <p:txBody>
          <a:bodyPr lIns="0" tIns="0" rIns="0" bIns="0" rtlCol="0" anchor="t">
            <a:spAutoFit/>
          </a:bodyPr>
          <a:lstStyle/>
          <a:p>
            <a:pPr algn="r">
              <a:lnSpc>
                <a:spcPts val="7615"/>
              </a:lnSpc>
            </a:pPr>
            <a:r>
              <a:rPr lang="en-US" sz="6399" b="1">
                <a:solidFill>
                  <a:srgbClr val="FFFFFF"/>
                </a:solidFill>
                <a:latin typeface="Gotham Bold"/>
                <a:ea typeface="Gotham Bold"/>
                <a:cs typeface="Gotham Bold"/>
                <a:sym typeface="Gotham Bold"/>
              </a:rPr>
              <a:t>Need </a:t>
            </a:r>
          </a:p>
          <a:p>
            <a:pPr marL="0" lvl="0" indent="0" algn="r">
              <a:lnSpc>
                <a:spcPts val="7615"/>
              </a:lnSpc>
              <a:spcBef>
                <a:spcPct val="0"/>
              </a:spcBef>
            </a:pPr>
            <a:r>
              <a:rPr lang="en-US" sz="6399" b="1">
                <a:solidFill>
                  <a:srgbClr val="FFFFFF"/>
                </a:solidFill>
                <a:latin typeface="Gotham Bold"/>
                <a:ea typeface="Gotham Bold"/>
                <a:cs typeface="Gotham Bold"/>
                <a:sym typeface="Gotham Bold"/>
              </a:rPr>
              <a:t> resources?</a:t>
            </a:r>
          </a:p>
        </p:txBody>
      </p:sp>
      <p:sp>
        <p:nvSpPr>
          <p:cNvPr id="9" name="Freeform 9"/>
          <p:cNvSpPr/>
          <p:nvPr/>
        </p:nvSpPr>
        <p:spPr>
          <a:xfrm rot="1037476">
            <a:off x="8550236" y="488836"/>
            <a:ext cx="4086463" cy="5242862"/>
          </a:xfrm>
          <a:custGeom>
            <a:avLst/>
            <a:gdLst/>
            <a:ahLst/>
            <a:cxnLst/>
            <a:rect l="l" t="t" r="r" b="b"/>
            <a:pathLst>
              <a:path w="4086463" h="5242862">
                <a:moveTo>
                  <a:pt x="0" y="0"/>
                </a:moveTo>
                <a:lnTo>
                  <a:pt x="4086463" y="0"/>
                </a:lnTo>
                <a:lnTo>
                  <a:pt x="4086463" y="5242862"/>
                </a:lnTo>
                <a:lnTo>
                  <a:pt x="0" y="524286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4657F"/>
        </a:solidFill>
        <a:effectLst/>
      </p:bgPr>
    </p:bg>
    <p:spTree>
      <p:nvGrpSpPr>
        <p:cNvPr id="1" name=""/>
        <p:cNvGrpSpPr/>
        <p:nvPr/>
      </p:nvGrpSpPr>
      <p:grpSpPr>
        <a:xfrm>
          <a:off x="0" y="0"/>
          <a:ext cx="0" cy="0"/>
          <a:chOff x="0" y="0"/>
          <a:chExt cx="0" cy="0"/>
        </a:xfrm>
      </p:grpSpPr>
      <p:sp>
        <p:nvSpPr>
          <p:cNvPr id="2" name="Freeform 2"/>
          <p:cNvSpPr/>
          <p:nvPr/>
        </p:nvSpPr>
        <p:spPr>
          <a:xfrm>
            <a:off x="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a:stretch>
          </a:blipFill>
        </p:spPr>
        <p:txBody>
          <a:bodyPr/>
          <a:lstStyle/>
          <a:p>
            <a:endParaRPr lang="en-US"/>
          </a:p>
        </p:txBody>
      </p:sp>
      <p:pic>
        <p:nvPicPr>
          <p:cNvPr id="3" name="Picture 3"/>
          <p:cNvPicPr>
            <a:picLocks noChangeAspect="1"/>
          </p:cNvPicPr>
          <p:nvPr/>
        </p:nvPicPr>
        <p:blipFill>
          <a:blip r:embed="rId3"/>
          <a:stretch>
            <a:fillRect/>
          </a:stretch>
        </p:blipFill>
        <p:spPr>
          <a:xfrm>
            <a:off x="12879030" y="5380349"/>
            <a:ext cx="2956896" cy="2956896"/>
          </a:xfrm>
          <a:prstGeom prst="rect">
            <a:avLst/>
          </a:prstGeom>
        </p:spPr>
      </p:pic>
      <p:sp>
        <p:nvSpPr>
          <p:cNvPr id="4" name="TextBox 4"/>
          <p:cNvSpPr txBox="1"/>
          <p:nvPr/>
        </p:nvSpPr>
        <p:spPr>
          <a:xfrm>
            <a:off x="10208355" y="3559338"/>
            <a:ext cx="8298246" cy="1821011"/>
          </a:xfrm>
          <a:prstGeom prst="rect">
            <a:avLst/>
          </a:prstGeom>
        </p:spPr>
        <p:txBody>
          <a:bodyPr wrap="square" lIns="0" tIns="0" rIns="0" bIns="0" rtlCol="0" anchor="t">
            <a:spAutoFit/>
          </a:bodyPr>
          <a:lstStyle/>
          <a:p>
            <a:pPr algn="ctr">
              <a:lnSpc>
                <a:spcPts val="7072"/>
              </a:lnSpc>
            </a:pPr>
            <a:r>
              <a:rPr lang="en-US" sz="6000" dirty="0">
                <a:solidFill>
                  <a:srgbClr val="FFFFFF"/>
                </a:solidFill>
                <a:latin typeface="Gotham Bold" panose="020B0604020202020204" charset="0"/>
                <a:ea typeface="Handelson Three"/>
                <a:cs typeface="Gotham Bold" panose="020B0604020202020204" charset="0"/>
                <a:sym typeface="Handelson Three"/>
              </a:rPr>
              <a:t>Join us for our upcoming webinar!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1984</Words>
  <Application>Microsoft Office PowerPoint</Application>
  <PresentationFormat>Custom</PresentationFormat>
  <Paragraphs>328</Paragraphs>
  <Slides>25</Slides>
  <Notes>18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25</vt:i4>
      </vt:variant>
    </vt:vector>
  </HeadingPairs>
  <TitlesOfParts>
    <vt:vector size="40" baseType="lpstr">
      <vt:lpstr>Canva Sans</vt:lpstr>
      <vt:lpstr>Gotham</vt:lpstr>
      <vt:lpstr>Gotham Bold</vt:lpstr>
      <vt:lpstr>Open Sans</vt:lpstr>
      <vt:lpstr>Open Sans Italics</vt:lpstr>
      <vt:lpstr>Arial</vt:lpstr>
      <vt:lpstr>Gotham Heavy</vt:lpstr>
      <vt:lpstr>Boriboon Bold</vt:lpstr>
      <vt:lpstr>Handelson Three</vt:lpstr>
      <vt:lpstr>Garet Bold</vt:lpstr>
      <vt:lpstr>TT Chocolates</vt:lpstr>
      <vt:lpstr>Canva Sans Bold</vt:lpstr>
      <vt:lpstr>Open Sans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VCHA Presentation</dc:title>
  <cp:lastModifiedBy>Caitlyn Berry</cp:lastModifiedBy>
  <cp:revision>2</cp:revision>
  <dcterms:created xsi:type="dcterms:W3CDTF">2006-08-16T00:00:00Z</dcterms:created>
  <dcterms:modified xsi:type="dcterms:W3CDTF">2026-09-14T20:47:44Z</dcterms:modified>
  <dc:identifier>DAHTZ1f3RFY</dc:identifier>
</cp:coreProperties>
</file>