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with the promise that this will be a practical conversation about creating access in a way the individual health center can sustain. The QR code links to https://chcoptometry.com.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slide for a brief introduction. Keep the spoken biography short and transition quickly into why community health-center optometry matters.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first goal.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second goal.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both profitability and sustainability are required. The model must be designed around the individual health center.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Briefly describe developing a chain of private practices, including the first Spanish-based clinic, followed by developing 20 community health center optometry clinics across five states.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familiar Georgia opening. These are important services, but they are not the complete reason for bringing optometry into the health center.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here for approximately three seconds, then advance to the next build.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the need comes first. Equipment, staffing, reimbursement and delivery models come later.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here for approximately three seconds, then advance to reveal the second half of the idea.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Expand verbally on why affordable optical completion is essential.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second line.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reveal for emphasis. Constraints do not always mean no; they may mean a different model.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next state or district.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next state or district.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next state or district.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next state or district.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next state or district.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completed list to frame the regional recruitment challenge. The list was supplied by the presenter.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these as working counts from the presenter-maintained spreadsheet. The point is not an audit; it is the amount of room to improve access.</a:t>
            </a:r>
          </a:p>
          <a:p>
            <a:endParaRPr/>
          </a:p>
          <a:p>
            <a:r>
              <a:t>[Sources]</a:t>
            </a:r>
          </a:p>
          <a:p>
            <a:r>
              <a:t>- VA Fqhc.xlsx — presenter-maintained Virginia health-center working list (2026)</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Discuss metropolitan, rural and very rural communities, and why each health center needs an approach designed around its own patients, geography, workforce and resources.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Florida and Tennessee growth stories verbally. Several programs began at one site or with limited days and expanded after the model was proven.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the sequence: business plan, space, recruitment, credentialing, equipment, staff training, billing and revenue-cycle management, and ongoing monitoring.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the projections are customized. Patient volume, payer mix and the health center's Medicaid and Medicare PPS rates are used to determine whether a full-time or part-time clinic is appropriate.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Discuss a typical footprint: one or two exam rooms, a pretest room and optical, often within approximately 300 to 400 square feet.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next area of support.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next area of support.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then advance to reveal the next area of support.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the ongoing support provided through equipment purchasing, recruitment, staff training and program monitoring.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the work continues beyond opening day. Ongoing metrics identify what is working and where adjustments are needed.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Discuss private-equity competition, increasing demand from an aging population and the limited number of optometrists seeking rural practices.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recommendation may be a full-time or part-time optometrist, retinal imaging, tele-optometry or a remote eye exam, or a hybrid program. The clinic's need determines the model.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sets up the Pod concept as a response to a real operating problem rather than an advertisement.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 EyePod as a plug-and-play vision clinic. Explain the possible uses verbally: dedicated site, moving among locations, school-based or hybrid.</a:t>
            </a:r>
          </a:p>
          <a:p>
            <a:endParaRPr/>
          </a:p>
          <a:p>
            <a:r>
              <a:t>[Sources]</a:t>
            </a:r>
          </a:p>
          <a:p>
            <a:r>
              <a:t>- EyePod concept image supplied by presenter</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 Access Pod as a clinical space that is easy to relocate, can serve one location or move among several, and can support vision, medical and screening services. It reduces the need for an interior building project.</a:t>
            </a:r>
          </a:p>
          <a:p>
            <a:endParaRPr/>
          </a:p>
          <a:p>
            <a:r>
              <a:t>[Sources]</a:t>
            </a:r>
          </a:p>
          <a:p>
            <a:r>
              <a:t>- Access Pod concept image supplied by presenter</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Invite questions and leave this contact slide visible. The QR code opens chcoptometry.com.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8FA"/>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50BD06E-90E9-416F-A2E4-695BB17E417A}"/>
              </a:ext>
            </a:extLst>
          </p:cNvPr>
          <p:cNvSpPr>
            <a:spLocks noGrp="1"/>
          </p:cNvSpPr>
          <p:nvPr/>
        </p:nvSpPr>
        <p:spPr>
          <a:xfrm>
            <a:off x="0" y="0"/>
            <a:ext cx="1751239" cy="95250"/>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815BF208-0240-43AF-9E13-A46DAB7EE1F8}"/>
              </a:ext>
            </a:extLst>
          </p:cNvPr>
          <p:cNvSpPr>
            <a:spLocks noGrp="1"/>
          </p:cNvSpPr>
          <p:nvPr/>
        </p:nvSpPr>
        <p:spPr>
          <a:xfrm>
            <a:off x="1741714" y="0"/>
            <a:ext cx="1751239" cy="95250"/>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22A9AB19-487C-4BBE-92FF-04F48DAC4DA6}"/>
              </a:ext>
            </a:extLst>
          </p:cNvPr>
          <p:cNvSpPr>
            <a:spLocks noGrp="1"/>
          </p:cNvSpPr>
          <p:nvPr/>
        </p:nvSpPr>
        <p:spPr>
          <a:xfrm>
            <a:off x="3483429" y="0"/>
            <a:ext cx="1751239" cy="95250"/>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8756B9F1-12A3-4570-85D3-79D63CAFA7D9}"/>
              </a:ext>
            </a:extLst>
          </p:cNvPr>
          <p:cNvSpPr>
            <a:spLocks noGrp="1"/>
          </p:cNvSpPr>
          <p:nvPr/>
        </p:nvSpPr>
        <p:spPr>
          <a:xfrm>
            <a:off x="5225143" y="0"/>
            <a:ext cx="1751239" cy="95250"/>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8DAC2B66-2A05-4859-897B-E29DA8EB0DB6}"/>
              </a:ext>
            </a:extLst>
          </p:cNvPr>
          <p:cNvSpPr>
            <a:spLocks noGrp="1"/>
          </p:cNvSpPr>
          <p:nvPr/>
        </p:nvSpPr>
        <p:spPr>
          <a:xfrm>
            <a:off x="6966857" y="0"/>
            <a:ext cx="1751239" cy="95250"/>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C4F1DFB3-D19D-4A7E-99D1-9F4AE50ECC1B}"/>
              </a:ext>
            </a:extLst>
          </p:cNvPr>
          <p:cNvSpPr>
            <a:spLocks noGrp="1"/>
          </p:cNvSpPr>
          <p:nvPr/>
        </p:nvSpPr>
        <p:spPr>
          <a:xfrm>
            <a:off x="8708571" y="0"/>
            <a:ext cx="1751239" cy="95250"/>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9DEB98E4-DCA9-42D5-B886-093911F4D06B}"/>
              </a:ext>
            </a:extLst>
          </p:cNvPr>
          <p:cNvSpPr>
            <a:spLocks noGrp="1"/>
          </p:cNvSpPr>
          <p:nvPr/>
        </p:nvSpPr>
        <p:spPr>
          <a:xfrm>
            <a:off x="10450286" y="0"/>
            <a:ext cx="1751239" cy="95250"/>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B4E0C2BC-E79D-468D-B067-6043472479BA}"/>
              </a:ext>
            </a:extLst>
          </p:cNvPr>
          <p:cNvSpPr>
            <a:spLocks noGrp="1"/>
          </p:cNvSpPr>
          <p:nvPr/>
        </p:nvSpPr>
        <p:spPr>
          <a:xfrm>
            <a:off x="7086600" y="0"/>
            <a:ext cx="5105400" cy="6858000"/>
          </a:xfrm>
          <a:prstGeom prst="rect">
            <a:avLst/>
          </a:prstGeom>
          <a:solidFill>
            <a:srgbClr val="173B64"/>
          </a:solidFill>
          <a:ln w="0">
            <a:noFill/>
            <a:prstDash val="solid"/>
          </a:ln>
        </p:spPr>
        <p:txBody>
          <a:bodyPr/>
          <a:lstStyle/>
          <a:p>
            <a:endParaRPr lang="en-US"/>
          </a:p>
        </p:txBody>
      </p:sp>
      <p:pic>
        <p:nvPicPr>
          <p:cNvPr id="33" name="Picture 32"/>
          <p:cNvPicPr>
            <a:picLocks noChangeAspect="1"/>
          </p:cNvPicPr>
          <p:nvPr/>
        </p:nvPicPr>
        <p:blipFill>
          <a:blip r:embed="rId3"/>
          <a:stretch/>
        </p:blipFill>
        <p:spPr>
          <a:xfrm>
            <a:off x="906755" y="457200"/>
            <a:ext cx="2853740" cy="1047750"/>
          </a:xfrm>
          <a:prstGeom prst="roundRect">
            <a:avLst>
              <a:gd name="adj" fmla="val 10909"/>
            </a:avLst>
          </a:prstGeom>
        </p:spPr>
      </p:pic>
      <p:sp>
        <p:nvSpPr>
          <p:cNvPr id="10" name="Rectangle 9">
            <a:extLst>
              <a:ext uri="{FF2B5EF4-FFF2-40B4-BE49-F238E27FC236}">
                <a16:creationId xmlns:a16="http://schemas.microsoft.com/office/drawing/2014/main" id="{30AB290A-4102-47E6-9262-10FB626B9DE3}"/>
              </a:ext>
            </a:extLst>
          </p:cNvPr>
          <p:cNvSpPr>
            <a:spLocks noGrp="1"/>
          </p:cNvSpPr>
          <p:nvPr/>
        </p:nvSpPr>
        <p:spPr>
          <a:xfrm>
            <a:off x="685800" y="1943100"/>
            <a:ext cx="5810250" cy="457200"/>
          </a:xfrm>
          <a:prstGeom prst="rect">
            <a:avLst/>
          </a:prstGeom>
          <a:noFill/>
          <a:ln w="0">
            <a:noFill/>
            <a:prstDash val="solid"/>
          </a:ln>
        </p:spPr>
        <p:txBody>
          <a:bodyPr anchor="ctr"/>
          <a:lstStyle/>
          <a:p>
            <a:pPr algn="l">
              <a:defRPr sz="2250" b="1">
                <a:solidFill>
                  <a:srgbClr val="357FA6"/>
                </a:solidFill>
              </a:defRPr>
            </a:pPr>
            <a:r>
              <a:rPr sz="2250" b="1">
                <a:solidFill>
                  <a:srgbClr val="357FA6"/>
                </a:solidFill>
              </a:rPr>
              <a:t>How to Develop a</a:t>
            </a:r>
          </a:p>
        </p:txBody>
      </p:sp>
      <p:sp>
        <p:nvSpPr>
          <p:cNvPr id="11" name="Rectangle 10">
            <a:extLst>
              <a:ext uri="{FF2B5EF4-FFF2-40B4-BE49-F238E27FC236}">
                <a16:creationId xmlns:a16="http://schemas.microsoft.com/office/drawing/2014/main" id="{F053FEAF-8422-4AE3-B985-2871A396CB50}"/>
              </a:ext>
            </a:extLst>
          </p:cNvPr>
          <p:cNvSpPr>
            <a:spLocks noGrp="1"/>
          </p:cNvSpPr>
          <p:nvPr/>
        </p:nvSpPr>
        <p:spPr>
          <a:xfrm>
            <a:off x="685800" y="2362200"/>
            <a:ext cx="5905500" cy="1352550"/>
          </a:xfrm>
          <a:prstGeom prst="rect">
            <a:avLst/>
          </a:prstGeom>
          <a:noFill/>
          <a:ln w="0">
            <a:noFill/>
            <a:prstDash val="solid"/>
          </a:ln>
        </p:spPr>
        <p:txBody>
          <a:bodyPr anchor="ctr"/>
          <a:lstStyle/>
          <a:p>
            <a:pPr algn="l">
              <a:defRPr sz="3525" b="1">
                <a:solidFill>
                  <a:srgbClr val="173B64"/>
                </a:solidFill>
              </a:defRPr>
            </a:pPr>
            <a:r>
              <a:rPr sz="3525" b="1">
                <a:solidFill>
                  <a:srgbClr val="173B64"/>
                </a:solidFill>
              </a:rPr>
              <a:t>Profitable and Sustainable</a:t>
            </a:r>
          </a:p>
          <a:p>
            <a:pPr algn="l">
              <a:defRPr sz="3525" b="1">
                <a:solidFill>
                  <a:srgbClr val="173B64"/>
                </a:solidFill>
              </a:defRPr>
            </a:pPr>
            <a:r>
              <a:rPr sz="3525" b="1">
                <a:solidFill>
                  <a:srgbClr val="173B64"/>
                </a:solidFill>
              </a:rPr>
              <a:t>Optometry Program</a:t>
            </a:r>
          </a:p>
        </p:txBody>
      </p:sp>
      <p:sp>
        <p:nvSpPr>
          <p:cNvPr id="12" name="Rectangle 11">
            <a:extLst>
              <a:ext uri="{FF2B5EF4-FFF2-40B4-BE49-F238E27FC236}">
                <a16:creationId xmlns:a16="http://schemas.microsoft.com/office/drawing/2014/main" id="{4AFD0BCA-96E8-4EEB-99FF-3393FD51ABC8}"/>
              </a:ext>
            </a:extLst>
          </p:cNvPr>
          <p:cNvSpPr>
            <a:spLocks noGrp="1"/>
          </p:cNvSpPr>
          <p:nvPr/>
        </p:nvSpPr>
        <p:spPr>
          <a:xfrm>
            <a:off x="685800" y="3790950"/>
            <a:ext cx="5810250" cy="457200"/>
          </a:xfrm>
          <a:prstGeom prst="rect">
            <a:avLst/>
          </a:prstGeom>
          <a:noFill/>
          <a:ln w="0">
            <a:noFill/>
            <a:prstDash val="solid"/>
          </a:ln>
        </p:spPr>
        <p:txBody>
          <a:bodyPr anchor="ctr"/>
          <a:lstStyle/>
          <a:p>
            <a:pPr algn="l">
              <a:defRPr sz="1950" b="0">
                <a:solidFill>
                  <a:srgbClr val="1E2C38"/>
                </a:solidFill>
              </a:defRPr>
            </a:pPr>
            <a:r>
              <a:rPr sz="1950" b="0">
                <a:solidFill>
                  <a:srgbClr val="1E2C38"/>
                </a:solidFill>
              </a:rPr>
              <a:t>in Your Community Health Center</a:t>
            </a:r>
          </a:p>
        </p:txBody>
      </p:sp>
      <p:sp>
        <p:nvSpPr>
          <p:cNvPr id="13" name="Rectangle 12">
            <a:extLst>
              <a:ext uri="{FF2B5EF4-FFF2-40B4-BE49-F238E27FC236}">
                <a16:creationId xmlns:a16="http://schemas.microsoft.com/office/drawing/2014/main" id="{2BCF26C4-45F3-4180-9C57-FAB3E796CBA0}"/>
              </a:ext>
            </a:extLst>
          </p:cNvPr>
          <p:cNvSpPr>
            <a:spLocks noGrp="1"/>
          </p:cNvSpPr>
          <p:nvPr/>
        </p:nvSpPr>
        <p:spPr>
          <a:xfrm>
            <a:off x="685800" y="5095875"/>
            <a:ext cx="5810250" cy="304800"/>
          </a:xfrm>
          <a:prstGeom prst="rect">
            <a:avLst/>
          </a:prstGeom>
          <a:noFill/>
          <a:ln w="0">
            <a:noFill/>
            <a:prstDash val="solid"/>
          </a:ln>
        </p:spPr>
        <p:txBody>
          <a:bodyPr anchor="ctr"/>
          <a:lstStyle/>
          <a:p>
            <a:pPr algn="l">
              <a:defRPr sz="1350" b="1">
                <a:solidFill>
                  <a:srgbClr val="637381"/>
                </a:solidFill>
              </a:defRPr>
            </a:pPr>
            <a:r>
              <a:rPr sz="1350" b="1">
                <a:solidFill>
                  <a:srgbClr val="637381"/>
                </a:solidFill>
              </a:rPr>
              <a:t>Virginia Community Healthcare Association</a:t>
            </a:r>
          </a:p>
        </p:txBody>
      </p:sp>
      <p:sp>
        <p:nvSpPr>
          <p:cNvPr id="14" name="Rectangle 13">
            <a:extLst>
              <a:ext uri="{FF2B5EF4-FFF2-40B4-BE49-F238E27FC236}">
                <a16:creationId xmlns:a16="http://schemas.microsoft.com/office/drawing/2014/main" id="{0F578015-6AC7-4B29-90DF-363F4287759D}"/>
              </a:ext>
            </a:extLst>
          </p:cNvPr>
          <p:cNvSpPr>
            <a:spLocks noGrp="1"/>
          </p:cNvSpPr>
          <p:nvPr/>
        </p:nvSpPr>
        <p:spPr>
          <a:xfrm>
            <a:off x="685800" y="5438775"/>
            <a:ext cx="4000500" cy="266700"/>
          </a:xfrm>
          <a:prstGeom prst="rect">
            <a:avLst/>
          </a:prstGeom>
          <a:noFill/>
          <a:ln w="0">
            <a:noFill/>
            <a:prstDash val="solid"/>
          </a:ln>
        </p:spPr>
        <p:txBody>
          <a:bodyPr anchor="ctr"/>
          <a:lstStyle/>
          <a:p>
            <a:pPr algn="l">
              <a:defRPr sz="1275" b="0">
                <a:solidFill>
                  <a:srgbClr val="637381"/>
                </a:solidFill>
              </a:defRPr>
            </a:pPr>
            <a:r>
              <a:rPr sz="1275" b="0">
                <a:solidFill>
                  <a:srgbClr val="637381"/>
                </a:solidFill>
              </a:rPr>
              <a:t>Dr. John Fusselman</a:t>
            </a:r>
          </a:p>
        </p:txBody>
      </p:sp>
      <p:sp>
        <p:nvSpPr>
          <p:cNvPr id="15" name="Rectangle 14">
            <a:extLst>
              <a:ext uri="{FF2B5EF4-FFF2-40B4-BE49-F238E27FC236}">
                <a16:creationId xmlns:a16="http://schemas.microsoft.com/office/drawing/2014/main" id="{53FB4605-D8F6-431C-BAA6-80620B777E58}"/>
              </a:ext>
            </a:extLst>
          </p:cNvPr>
          <p:cNvSpPr>
            <a:spLocks noGrp="1"/>
          </p:cNvSpPr>
          <p:nvPr/>
        </p:nvSpPr>
        <p:spPr>
          <a:xfrm>
            <a:off x="7524750" y="2038350"/>
            <a:ext cx="3905250" cy="381000"/>
          </a:xfrm>
          <a:prstGeom prst="rect">
            <a:avLst/>
          </a:prstGeom>
          <a:noFill/>
          <a:ln w="0">
            <a:noFill/>
            <a:prstDash val="solid"/>
          </a:ln>
        </p:spPr>
        <p:txBody>
          <a:bodyPr anchor="ctr"/>
          <a:lstStyle/>
          <a:p>
            <a:pPr algn="ctr">
              <a:defRPr sz="1350" b="1">
                <a:solidFill>
                  <a:srgbClr val="FFFFFF"/>
                </a:solidFill>
              </a:defRPr>
            </a:pPr>
            <a:r>
              <a:rPr sz="1350" b="1">
                <a:solidFill>
                  <a:srgbClr val="FFFFFF"/>
                </a:solidFill>
              </a:rPr>
              <a:t>VISION + ACCESS + SUSTAINABILITY</a:t>
            </a:r>
          </a:p>
        </p:txBody>
      </p:sp>
      <p:sp>
        <p:nvSpPr>
          <p:cNvPr id="16" name="Rectangle 15">
            <a:extLst>
              <a:ext uri="{FF2B5EF4-FFF2-40B4-BE49-F238E27FC236}">
                <a16:creationId xmlns:a16="http://schemas.microsoft.com/office/drawing/2014/main" id="{BA5835B4-BB25-4299-BCCC-BB02F4739851}"/>
              </a:ext>
            </a:extLst>
          </p:cNvPr>
          <p:cNvSpPr>
            <a:spLocks noGrp="1"/>
          </p:cNvSpPr>
          <p:nvPr/>
        </p:nvSpPr>
        <p:spPr>
          <a:xfrm>
            <a:off x="7810500" y="2571750"/>
            <a:ext cx="485775" cy="66675"/>
          </a:xfrm>
          <a:prstGeom prst="rect">
            <a:avLst/>
          </a:prstGeom>
          <a:solidFill>
            <a:srgbClr val="357FA6"/>
          </a:solidFill>
          <a:ln w="0">
            <a:noFill/>
            <a:prstDash val="solid"/>
          </a:ln>
        </p:spPr>
        <p:txBody>
          <a:bodyPr/>
          <a:lstStyle/>
          <a:p>
            <a:endParaRPr lang="en-US"/>
          </a:p>
        </p:txBody>
      </p:sp>
      <p:sp>
        <p:nvSpPr>
          <p:cNvPr id="17" name="Rectangle 16">
            <a:extLst>
              <a:ext uri="{FF2B5EF4-FFF2-40B4-BE49-F238E27FC236}">
                <a16:creationId xmlns:a16="http://schemas.microsoft.com/office/drawing/2014/main" id="{4B9A5B27-1DAB-47E7-8F50-BD4620F7775B}"/>
              </a:ext>
            </a:extLst>
          </p:cNvPr>
          <p:cNvSpPr>
            <a:spLocks noGrp="1"/>
          </p:cNvSpPr>
          <p:nvPr/>
        </p:nvSpPr>
        <p:spPr>
          <a:xfrm>
            <a:off x="8286750" y="2571750"/>
            <a:ext cx="485775" cy="66675"/>
          </a:xfrm>
          <a:prstGeom prst="rect">
            <a:avLst/>
          </a:prstGeom>
          <a:solidFill>
            <a:srgbClr val="2BA89A"/>
          </a:solidFill>
          <a:ln w="0">
            <a:noFill/>
            <a:prstDash val="solid"/>
          </a:ln>
        </p:spPr>
        <p:txBody>
          <a:bodyPr/>
          <a:lstStyle/>
          <a:p>
            <a:endParaRPr lang="en-US"/>
          </a:p>
        </p:txBody>
      </p:sp>
      <p:sp>
        <p:nvSpPr>
          <p:cNvPr id="18" name="Rectangle 17">
            <a:extLst>
              <a:ext uri="{FF2B5EF4-FFF2-40B4-BE49-F238E27FC236}">
                <a16:creationId xmlns:a16="http://schemas.microsoft.com/office/drawing/2014/main" id="{69706E53-789E-445E-8F42-1446011ACD76}"/>
              </a:ext>
            </a:extLst>
          </p:cNvPr>
          <p:cNvSpPr>
            <a:spLocks noGrp="1"/>
          </p:cNvSpPr>
          <p:nvPr/>
        </p:nvSpPr>
        <p:spPr>
          <a:xfrm>
            <a:off x="8763000" y="2571750"/>
            <a:ext cx="485775" cy="66675"/>
          </a:xfrm>
          <a:prstGeom prst="rect">
            <a:avLst/>
          </a:prstGeom>
          <a:solidFill>
            <a:srgbClr val="69B96B"/>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C834C964-677D-4074-9361-F0830CC5DF7F}"/>
              </a:ext>
            </a:extLst>
          </p:cNvPr>
          <p:cNvSpPr>
            <a:spLocks noGrp="1"/>
          </p:cNvSpPr>
          <p:nvPr/>
        </p:nvSpPr>
        <p:spPr>
          <a:xfrm>
            <a:off x="9239250" y="2571750"/>
            <a:ext cx="485775" cy="66675"/>
          </a:xfrm>
          <a:prstGeom prst="rect">
            <a:avLst/>
          </a:prstGeom>
          <a:solidFill>
            <a:srgbClr val="F4C84A"/>
          </a:solidFill>
          <a:ln w="0">
            <a:noFill/>
            <a:prstDash val="solid"/>
          </a:ln>
        </p:spPr>
        <p:txBody>
          <a:bodyPr/>
          <a:lstStyle/>
          <a:p>
            <a:endParaRPr lang="en-US"/>
          </a:p>
        </p:txBody>
      </p:sp>
      <p:sp>
        <p:nvSpPr>
          <p:cNvPr id="20" name="Rectangle 19">
            <a:extLst>
              <a:ext uri="{FF2B5EF4-FFF2-40B4-BE49-F238E27FC236}">
                <a16:creationId xmlns:a16="http://schemas.microsoft.com/office/drawing/2014/main" id="{9A53AD09-F16B-4F31-AE36-2BB7C29B6D6B}"/>
              </a:ext>
            </a:extLst>
          </p:cNvPr>
          <p:cNvSpPr>
            <a:spLocks noGrp="1"/>
          </p:cNvSpPr>
          <p:nvPr/>
        </p:nvSpPr>
        <p:spPr>
          <a:xfrm>
            <a:off x="9715500" y="2571750"/>
            <a:ext cx="485775" cy="66675"/>
          </a:xfrm>
          <a:prstGeom prst="rect">
            <a:avLst/>
          </a:prstGeom>
          <a:solidFill>
            <a:srgbClr val="F28B50"/>
          </a:solidFill>
          <a:ln w="0">
            <a:noFill/>
            <a:prstDash val="solid"/>
          </a:ln>
        </p:spPr>
        <p:txBody>
          <a:bodyPr/>
          <a:lstStyle/>
          <a:p>
            <a:endParaRPr lang="en-US"/>
          </a:p>
        </p:txBody>
      </p:sp>
      <p:sp>
        <p:nvSpPr>
          <p:cNvPr id="21" name="Rectangle 20">
            <a:extLst>
              <a:ext uri="{FF2B5EF4-FFF2-40B4-BE49-F238E27FC236}">
                <a16:creationId xmlns:a16="http://schemas.microsoft.com/office/drawing/2014/main" id="{377C8505-7F82-4BBA-83EE-D4185174776F}"/>
              </a:ext>
            </a:extLst>
          </p:cNvPr>
          <p:cNvSpPr>
            <a:spLocks noGrp="1"/>
          </p:cNvSpPr>
          <p:nvPr/>
        </p:nvSpPr>
        <p:spPr>
          <a:xfrm>
            <a:off x="10191750" y="2571750"/>
            <a:ext cx="485775" cy="66675"/>
          </a:xfrm>
          <a:prstGeom prst="rect">
            <a:avLst/>
          </a:prstGeom>
          <a:solidFill>
            <a:srgbClr val="D95B8E"/>
          </a:solidFill>
          <a:ln w="0">
            <a:noFill/>
            <a:prstDash val="solid"/>
          </a:ln>
        </p:spPr>
        <p:txBody>
          <a:bodyPr/>
          <a:lstStyle/>
          <a:p>
            <a:endParaRPr lang="en-US"/>
          </a:p>
        </p:txBody>
      </p:sp>
      <p:sp>
        <p:nvSpPr>
          <p:cNvPr id="22" name="Rectangle 21">
            <a:extLst>
              <a:ext uri="{FF2B5EF4-FFF2-40B4-BE49-F238E27FC236}">
                <a16:creationId xmlns:a16="http://schemas.microsoft.com/office/drawing/2014/main" id="{EA4DC9C1-4167-47BC-B19D-0451A795E5FF}"/>
              </a:ext>
            </a:extLst>
          </p:cNvPr>
          <p:cNvSpPr>
            <a:spLocks noGrp="1"/>
          </p:cNvSpPr>
          <p:nvPr/>
        </p:nvSpPr>
        <p:spPr>
          <a:xfrm>
            <a:off x="10668000" y="2571750"/>
            <a:ext cx="485775" cy="66675"/>
          </a:xfrm>
          <a:prstGeom prst="rect">
            <a:avLst/>
          </a:prstGeom>
          <a:solidFill>
            <a:srgbClr val="7564B8"/>
          </a:solidFill>
          <a:ln w="0">
            <a:noFill/>
            <a:prstDash val="solid"/>
          </a:ln>
        </p:spPr>
        <p:txBody>
          <a:bodyPr/>
          <a:lstStyle/>
          <a:p>
            <a:endParaRPr lang="en-US"/>
          </a:p>
        </p:txBody>
      </p:sp>
      <p:pic>
        <p:nvPicPr>
          <p:cNvPr id="47" name="Picture 46"/>
          <p:cNvPicPr>
            <a:picLocks noChangeAspect="1"/>
          </p:cNvPicPr>
          <p:nvPr/>
        </p:nvPicPr>
        <p:blipFill>
          <a:blip r:embed="rId4"/>
          <a:stretch/>
        </p:blipFill>
        <p:spPr>
          <a:xfrm>
            <a:off x="8934450" y="3333750"/>
            <a:ext cx="1428750" cy="1428750"/>
          </a:xfrm>
          <a:prstGeom prst="roundRect">
            <a:avLst>
              <a:gd name="adj" fmla="val 8000"/>
            </a:avLst>
          </a:prstGeom>
        </p:spPr>
      </p:pic>
      <p:sp>
        <p:nvSpPr>
          <p:cNvPr id="24" name="Rectangle 23">
            <a:extLst>
              <a:ext uri="{FF2B5EF4-FFF2-40B4-BE49-F238E27FC236}">
                <a16:creationId xmlns:a16="http://schemas.microsoft.com/office/drawing/2014/main" id="{5C8BE726-C411-45F1-9027-38064669766C}"/>
              </a:ext>
            </a:extLst>
          </p:cNvPr>
          <p:cNvSpPr>
            <a:spLocks noGrp="1"/>
          </p:cNvSpPr>
          <p:nvPr/>
        </p:nvSpPr>
        <p:spPr>
          <a:xfrm>
            <a:off x="8191500" y="4895850"/>
            <a:ext cx="2914650" cy="285750"/>
          </a:xfrm>
          <a:prstGeom prst="rect">
            <a:avLst/>
          </a:prstGeom>
          <a:noFill/>
          <a:ln w="0">
            <a:noFill/>
            <a:prstDash val="solid"/>
          </a:ln>
        </p:spPr>
        <p:txBody>
          <a:bodyPr anchor="ctr"/>
          <a:lstStyle/>
          <a:p>
            <a:pPr algn="ctr">
              <a:defRPr sz="1275" b="1">
                <a:solidFill>
                  <a:srgbClr val="85D3CC"/>
                </a:solidFill>
              </a:defRPr>
            </a:pPr>
            <a:r>
              <a:rPr sz="1275" b="1">
                <a:solidFill>
                  <a:srgbClr val="85D3CC"/>
                </a:solidFill>
              </a:rPr>
              <a:t>chcoptometry.com</a:t>
            </a:r>
          </a:p>
        </p:txBody>
      </p:sp>
    </p:spTree>
    <p:extLst>
      <p:ext uri="{BB962C8B-B14F-4D97-AF65-F5344CB8AC3E}">
        <p14:creationId xmlns:p14="http://schemas.microsoft.com/office/powerpoint/2010/main" val="1154005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681F807-2699-42A3-A9A0-70269DB02D16}"/>
              </a:ext>
            </a:extLst>
          </p:cNvPr>
          <p:cNvSpPr>
            <a:spLocks noGrp="1"/>
          </p:cNvSpPr>
          <p:nvPr/>
        </p:nvSpPr>
        <p:spPr>
          <a:xfrm>
            <a:off x="609600" y="266700"/>
            <a:ext cx="4762500" cy="238125"/>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INTRODUCTION</a:t>
            </a:r>
          </a:p>
        </p:txBody>
      </p:sp>
      <p:sp>
        <p:nvSpPr>
          <p:cNvPr id="2" name="Rectangle 1">
            <a:extLst>
              <a:ext uri="{FF2B5EF4-FFF2-40B4-BE49-F238E27FC236}">
                <a16:creationId xmlns:a16="http://schemas.microsoft.com/office/drawing/2014/main" id="{289A2DAD-A653-484F-87B7-01248AAB8139}"/>
              </a:ext>
            </a:extLst>
          </p:cNvPr>
          <p:cNvSpPr>
            <a:spLocks noGrp="1"/>
          </p:cNvSpPr>
          <p:nvPr/>
        </p:nvSpPr>
        <p:spPr>
          <a:xfrm>
            <a:off x="11125200" y="266700"/>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02</a:t>
            </a:r>
          </a:p>
        </p:txBody>
      </p:sp>
      <p:sp>
        <p:nvSpPr>
          <p:cNvPr id="3" name="Rectangle 2">
            <a:extLst>
              <a:ext uri="{FF2B5EF4-FFF2-40B4-BE49-F238E27FC236}">
                <a16:creationId xmlns:a16="http://schemas.microsoft.com/office/drawing/2014/main" id="{EC8F2DEF-14A8-403B-9913-03E81FC91EA2}"/>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536C3DEA-685A-4A7F-AD33-FBCFA9E91484}"/>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A59246E4-85DC-4C5A-A376-4614B6C6D60B}"/>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DD77AB0A-E919-446A-9233-ED5E1F89CB11}"/>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6A6B747D-065F-4C6B-A32A-CFB492904299}"/>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5DCBED11-90E3-450E-8FEB-4ED494B093CA}"/>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4EED737A-2443-47E7-A775-924D3A3642C6}"/>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pic>
        <p:nvPicPr>
          <p:cNvPr id="36" name="Picture 35"/>
          <p:cNvPicPr>
            <a:picLocks noChangeAspect="1"/>
          </p:cNvPicPr>
          <p:nvPr/>
        </p:nvPicPr>
        <p:blipFill>
          <a:blip r:embed="rId3"/>
          <a:stretch/>
        </p:blipFill>
        <p:spPr>
          <a:xfrm>
            <a:off x="8305863" y="428625"/>
            <a:ext cx="2724025" cy="1000125"/>
          </a:xfrm>
          <a:prstGeom prst="roundRect">
            <a:avLst>
              <a:gd name="adj" fmla="val 11429"/>
            </a:avLst>
          </a:prstGeom>
        </p:spPr>
      </p:pic>
      <p:sp>
        <p:nvSpPr>
          <p:cNvPr id="11" name="Rectangle 10">
            <a:extLst>
              <a:ext uri="{FF2B5EF4-FFF2-40B4-BE49-F238E27FC236}">
                <a16:creationId xmlns:a16="http://schemas.microsoft.com/office/drawing/2014/main" id="{BA4FDC99-D09B-4232-9BCC-E13629414686}"/>
              </a:ext>
            </a:extLst>
          </p:cNvPr>
          <p:cNvSpPr>
            <a:spLocks noGrp="1"/>
          </p:cNvSpPr>
          <p:nvPr/>
        </p:nvSpPr>
        <p:spPr>
          <a:xfrm>
            <a:off x="685800" y="781050"/>
            <a:ext cx="6667500" cy="742950"/>
          </a:xfrm>
          <a:prstGeom prst="rect">
            <a:avLst/>
          </a:prstGeom>
          <a:noFill/>
          <a:ln w="0">
            <a:noFill/>
            <a:prstDash val="solid"/>
          </a:ln>
        </p:spPr>
        <p:txBody>
          <a:bodyPr anchor="ctr"/>
          <a:lstStyle/>
          <a:p>
            <a:pPr algn="l">
              <a:defRPr sz="3600" b="1">
                <a:solidFill>
                  <a:srgbClr val="173B64"/>
                </a:solidFill>
              </a:defRPr>
            </a:pPr>
            <a:r>
              <a:rPr sz="3600" b="1">
                <a:solidFill>
                  <a:srgbClr val="173B64"/>
                </a:solidFill>
              </a:rPr>
              <a:t>Dr. John Fusselman</a:t>
            </a:r>
          </a:p>
        </p:txBody>
      </p:sp>
      <p:sp>
        <p:nvSpPr>
          <p:cNvPr id="12" name="Rectangle 11">
            <a:extLst>
              <a:ext uri="{FF2B5EF4-FFF2-40B4-BE49-F238E27FC236}">
                <a16:creationId xmlns:a16="http://schemas.microsoft.com/office/drawing/2014/main" id="{6027C3B7-842B-49B8-BE44-6FDBBE21A83F}"/>
              </a:ext>
            </a:extLst>
          </p:cNvPr>
          <p:cNvSpPr>
            <a:spLocks noGrp="1"/>
          </p:cNvSpPr>
          <p:nvPr/>
        </p:nvSpPr>
        <p:spPr>
          <a:xfrm>
            <a:off x="714375" y="1504950"/>
            <a:ext cx="7000875" cy="400050"/>
          </a:xfrm>
          <a:prstGeom prst="rect">
            <a:avLst/>
          </a:prstGeom>
          <a:noFill/>
          <a:ln w="0">
            <a:noFill/>
            <a:prstDash val="solid"/>
          </a:ln>
        </p:spPr>
        <p:txBody>
          <a:bodyPr anchor="ctr"/>
          <a:lstStyle/>
          <a:p>
            <a:pPr algn="l">
              <a:defRPr sz="1575" b="1">
                <a:solidFill>
                  <a:srgbClr val="637381"/>
                </a:solidFill>
              </a:defRPr>
            </a:pPr>
            <a:r>
              <a:rPr sz="1575" b="1">
                <a:solidFill>
                  <a:srgbClr val="637381"/>
                </a:solidFill>
              </a:rPr>
              <a:t>Optometrist • Practice Developer • Healthcare Innovator</a:t>
            </a:r>
          </a:p>
        </p:txBody>
      </p:sp>
      <p:sp>
        <p:nvSpPr>
          <p:cNvPr id="13" name="Rectangle: Rounded Corners 12">
            <a:extLst>
              <a:ext uri="{FF2B5EF4-FFF2-40B4-BE49-F238E27FC236}">
                <a16:creationId xmlns:a16="http://schemas.microsoft.com/office/drawing/2014/main" id="{12160AB2-53D3-4DD4-86A3-F99F11C80B3F}"/>
              </a:ext>
            </a:extLst>
          </p:cNvPr>
          <p:cNvSpPr>
            <a:spLocks noGrp="1"/>
          </p:cNvSpPr>
          <p:nvPr/>
        </p:nvSpPr>
        <p:spPr>
          <a:xfrm>
            <a:off x="685800" y="2286000"/>
            <a:ext cx="5000625" cy="1066800"/>
          </a:xfrm>
          <a:prstGeom prst="roundRect">
            <a:avLst>
              <a:gd name="adj" fmla="val 10714"/>
            </a:avLst>
          </a:prstGeom>
          <a:solidFill>
            <a:srgbClr val="F3F8FA"/>
          </a:solidFill>
          <a:ln w="9525">
            <a:solidFill>
              <a:srgbClr val="D6E3E8"/>
            </a:solidFill>
            <a:prstDash val="solid"/>
          </a:ln>
        </p:spPr>
        <p:txBody>
          <a:bodyPr/>
          <a:lstStyle/>
          <a:p>
            <a:endParaRPr lang="en-US"/>
          </a:p>
        </p:txBody>
      </p:sp>
      <p:sp>
        <p:nvSpPr>
          <p:cNvPr id="14" name="Rectangle 13">
            <a:extLst>
              <a:ext uri="{FF2B5EF4-FFF2-40B4-BE49-F238E27FC236}">
                <a16:creationId xmlns:a16="http://schemas.microsoft.com/office/drawing/2014/main" id="{49DBADA9-801E-4A3E-BDCE-550973D17F3A}"/>
              </a:ext>
            </a:extLst>
          </p:cNvPr>
          <p:cNvSpPr>
            <a:spLocks noGrp="1"/>
          </p:cNvSpPr>
          <p:nvPr/>
        </p:nvSpPr>
        <p:spPr>
          <a:xfrm>
            <a:off x="923925" y="2447925"/>
            <a:ext cx="1619250" cy="266700"/>
          </a:xfrm>
          <a:prstGeom prst="rect">
            <a:avLst/>
          </a:prstGeom>
          <a:noFill/>
          <a:ln w="0">
            <a:noFill/>
            <a:prstDash val="solid"/>
          </a:ln>
        </p:spPr>
        <p:txBody>
          <a:bodyPr anchor="ctr"/>
          <a:lstStyle/>
          <a:p>
            <a:pPr algn="l">
              <a:defRPr sz="1050" b="1">
                <a:solidFill>
                  <a:srgbClr val="357FA6"/>
                </a:solidFill>
              </a:defRPr>
            </a:pPr>
            <a:r>
              <a:rPr sz="1050" b="1">
                <a:solidFill>
                  <a:srgbClr val="357FA6"/>
                </a:solidFill>
              </a:rPr>
              <a:t>PRESIDENT</a:t>
            </a:r>
          </a:p>
        </p:txBody>
      </p:sp>
      <p:sp>
        <p:nvSpPr>
          <p:cNvPr id="15" name="Rectangle 14">
            <a:extLst>
              <a:ext uri="{FF2B5EF4-FFF2-40B4-BE49-F238E27FC236}">
                <a16:creationId xmlns:a16="http://schemas.microsoft.com/office/drawing/2014/main" id="{4686332A-9FD6-4BC8-83C8-5D13C5E52BDF}"/>
              </a:ext>
            </a:extLst>
          </p:cNvPr>
          <p:cNvSpPr>
            <a:spLocks noGrp="1"/>
          </p:cNvSpPr>
          <p:nvPr/>
        </p:nvSpPr>
        <p:spPr>
          <a:xfrm>
            <a:off x="923925" y="2714625"/>
            <a:ext cx="4524375" cy="476250"/>
          </a:xfrm>
          <a:prstGeom prst="rect">
            <a:avLst/>
          </a:prstGeom>
          <a:noFill/>
          <a:ln w="0">
            <a:noFill/>
            <a:prstDash val="solid"/>
          </a:ln>
        </p:spPr>
        <p:txBody>
          <a:bodyPr anchor="ctr"/>
          <a:lstStyle/>
          <a:p>
            <a:pPr algn="l">
              <a:defRPr sz="1875" b="1">
                <a:solidFill>
                  <a:srgbClr val="173B64"/>
                </a:solidFill>
              </a:defRPr>
            </a:pPr>
            <a:r>
              <a:rPr sz="1875" b="1">
                <a:solidFill>
                  <a:srgbClr val="173B64"/>
                </a:solidFill>
              </a:rPr>
              <a:t>Community Health Optometry</a:t>
            </a:r>
          </a:p>
        </p:txBody>
      </p:sp>
      <p:sp>
        <p:nvSpPr>
          <p:cNvPr id="16" name="Rectangle: Rounded Corners 15">
            <a:extLst>
              <a:ext uri="{FF2B5EF4-FFF2-40B4-BE49-F238E27FC236}">
                <a16:creationId xmlns:a16="http://schemas.microsoft.com/office/drawing/2014/main" id="{673D8A84-8460-49B6-81D7-8374AD395369}"/>
              </a:ext>
            </a:extLst>
          </p:cNvPr>
          <p:cNvSpPr>
            <a:spLocks noGrp="1"/>
          </p:cNvSpPr>
          <p:nvPr/>
        </p:nvSpPr>
        <p:spPr>
          <a:xfrm>
            <a:off x="6115050" y="2286000"/>
            <a:ext cx="5000625" cy="1066800"/>
          </a:xfrm>
          <a:prstGeom prst="roundRect">
            <a:avLst>
              <a:gd name="adj" fmla="val 10714"/>
            </a:avLst>
          </a:prstGeom>
          <a:solidFill>
            <a:srgbClr val="F3F8FA"/>
          </a:solidFill>
          <a:ln w="9525">
            <a:solidFill>
              <a:srgbClr val="D6E3E8"/>
            </a:solidFill>
            <a:prstDash val="solid"/>
          </a:ln>
        </p:spPr>
        <p:txBody>
          <a:bodyPr/>
          <a:lstStyle/>
          <a:p>
            <a:endParaRPr lang="en-US"/>
          </a:p>
        </p:txBody>
      </p:sp>
      <p:sp>
        <p:nvSpPr>
          <p:cNvPr id="17" name="Rectangle 16">
            <a:extLst>
              <a:ext uri="{FF2B5EF4-FFF2-40B4-BE49-F238E27FC236}">
                <a16:creationId xmlns:a16="http://schemas.microsoft.com/office/drawing/2014/main" id="{F883792C-410D-485E-B03D-B9CDB934EE1A}"/>
              </a:ext>
            </a:extLst>
          </p:cNvPr>
          <p:cNvSpPr>
            <a:spLocks noGrp="1"/>
          </p:cNvSpPr>
          <p:nvPr/>
        </p:nvSpPr>
        <p:spPr>
          <a:xfrm>
            <a:off x="6353175" y="2447925"/>
            <a:ext cx="1619250" cy="266700"/>
          </a:xfrm>
          <a:prstGeom prst="rect">
            <a:avLst/>
          </a:prstGeom>
          <a:noFill/>
          <a:ln w="0">
            <a:noFill/>
            <a:prstDash val="solid"/>
          </a:ln>
        </p:spPr>
        <p:txBody>
          <a:bodyPr anchor="ctr"/>
          <a:lstStyle/>
          <a:p>
            <a:pPr algn="l">
              <a:defRPr sz="1050" b="1">
                <a:solidFill>
                  <a:srgbClr val="2BA89A"/>
                </a:solidFill>
              </a:defRPr>
            </a:pPr>
            <a:r>
              <a:rPr sz="1050" b="1">
                <a:solidFill>
                  <a:srgbClr val="2BA89A"/>
                </a:solidFill>
              </a:rPr>
              <a:t>PRESIDENT</a:t>
            </a:r>
          </a:p>
        </p:txBody>
      </p:sp>
      <p:sp>
        <p:nvSpPr>
          <p:cNvPr id="18" name="Rectangle 17">
            <a:extLst>
              <a:ext uri="{FF2B5EF4-FFF2-40B4-BE49-F238E27FC236}">
                <a16:creationId xmlns:a16="http://schemas.microsoft.com/office/drawing/2014/main" id="{E9365482-70A1-4878-B5CE-CFE622430E2A}"/>
              </a:ext>
            </a:extLst>
          </p:cNvPr>
          <p:cNvSpPr>
            <a:spLocks noGrp="1"/>
          </p:cNvSpPr>
          <p:nvPr/>
        </p:nvSpPr>
        <p:spPr>
          <a:xfrm>
            <a:off x="6353175" y="2714625"/>
            <a:ext cx="4524375" cy="476250"/>
          </a:xfrm>
          <a:prstGeom prst="rect">
            <a:avLst/>
          </a:prstGeom>
          <a:noFill/>
          <a:ln w="0">
            <a:noFill/>
            <a:prstDash val="solid"/>
          </a:ln>
        </p:spPr>
        <p:txBody>
          <a:bodyPr anchor="ctr"/>
          <a:lstStyle/>
          <a:p>
            <a:pPr algn="l">
              <a:defRPr sz="1875" b="1">
                <a:solidFill>
                  <a:srgbClr val="173B64"/>
                </a:solidFill>
              </a:defRPr>
            </a:pPr>
            <a:r>
              <a:rPr sz="1875" b="1">
                <a:solidFill>
                  <a:srgbClr val="173B64"/>
                </a:solidFill>
              </a:rPr>
              <a:t>Eyecare of Central Florida</a:t>
            </a:r>
          </a:p>
        </p:txBody>
      </p:sp>
      <p:sp>
        <p:nvSpPr>
          <p:cNvPr id="19" name="Rectangle: Rounded Corners 18">
            <a:extLst>
              <a:ext uri="{FF2B5EF4-FFF2-40B4-BE49-F238E27FC236}">
                <a16:creationId xmlns:a16="http://schemas.microsoft.com/office/drawing/2014/main" id="{0CF89698-130E-4AB1-A150-031CE1F98636}"/>
              </a:ext>
            </a:extLst>
          </p:cNvPr>
          <p:cNvSpPr>
            <a:spLocks noGrp="1"/>
          </p:cNvSpPr>
          <p:nvPr/>
        </p:nvSpPr>
        <p:spPr>
          <a:xfrm>
            <a:off x="685800" y="3667125"/>
            <a:ext cx="5000625" cy="1066800"/>
          </a:xfrm>
          <a:prstGeom prst="roundRect">
            <a:avLst>
              <a:gd name="adj" fmla="val 10714"/>
            </a:avLst>
          </a:prstGeom>
          <a:solidFill>
            <a:srgbClr val="F3F8FA"/>
          </a:solidFill>
          <a:ln w="9525">
            <a:solidFill>
              <a:srgbClr val="D6E3E8"/>
            </a:solidFill>
            <a:prstDash val="solid"/>
          </a:ln>
        </p:spPr>
        <p:txBody>
          <a:bodyPr/>
          <a:lstStyle/>
          <a:p>
            <a:endParaRPr lang="en-US"/>
          </a:p>
        </p:txBody>
      </p:sp>
      <p:sp>
        <p:nvSpPr>
          <p:cNvPr id="20" name="Rectangle 19">
            <a:extLst>
              <a:ext uri="{FF2B5EF4-FFF2-40B4-BE49-F238E27FC236}">
                <a16:creationId xmlns:a16="http://schemas.microsoft.com/office/drawing/2014/main" id="{6A5745F9-567E-4698-B7B3-FAD5C10BF633}"/>
              </a:ext>
            </a:extLst>
          </p:cNvPr>
          <p:cNvSpPr>
            <a:spLocks noGrp="1"/>
          </p:cNvSpPr>
          <p:nvPr/>
        </p:nvSpPr>
        <p:spPr>
          <a:xfrm>
            <a:off x="923925" y="3829050"/>
            <a:ext cx="1619250" cy="266700"/>
          </a:xfrm>
          <a:prstGeom prst="rect">
            <a:avLst/>
          </a:prstGeom>
          <a:noFill/>
          <a:ln w="0">
            <a:noFill/>
            <a:prstDash val="solid"/>
          </a:ln>
        </p:spPr>
        <p:txBody>
          <a:bodyPr anchor="ctr"/>
          <a:lstStyle/>
          <a:p>
            <a:pPr algn="l">
              <a:defRPr sz="1050" b="1">
                <a:solidFill>
                  <a:srgbClr val="7564B8"/>
                </a:solidFill>
              </a:defRPr>
            </a:pPr>
            <a:r>
              <a:rPr sz="1050" b="1">
                <a:solidFill>
                  <a:srgbClr val="7564B8"/>
                </a:solidFill>
              </a:rPr>
              <a:t>BOARD MEMBER</a:t>
            </a:r>
          </a:p>
        </p:txBody>
      </p:sp>
      <p:sp>
        <p:nvSpPr>
          <p:cNvPr id="21" name="Rectangle 20">
            <a:extLst>
              <a:ext uri="{FF2B5EF4-FFF2-40B4-BE49-F238E27FC236}">
                <a16:creationId xmlns:a16="http://schemas.microsoft.com/office/drawing/2014/main" id="{CDFBC1AA-74E1-4703-9118-4C2EC2BECB42}"/>
              </a:ext>
            </a:extLst>
          </p:cNvPr>
          <p:cNvSpPr>
            <a:spLocks noGrp="1"/>
          </p:cNvSpPr>
          <p:nvPr/>
        </p:nvSpPr>
        <p:spPr>
          <a:xfrm>
            <a:off x="923925" y="4095750"/>
            <a:ext cx="4524375" cy="476250"/>
          </a:xfrm>
          <a:prstGeom prst="rect">
            <a:avLst/>
          </a:prstGeom>
          <a:noFill/>
          <a:ln w="0">
            <a:noFill/>
            <a:prstDash val="solid"/>
          </a:ln>
        </p:spPr>
        <p:txBody>
          <a:bodyPr anchor="ctr"/>
          <a:lstStyle/>
          <a:p>
            <a:pPr algn="l">
              <a:defRPr sz="1875" b="1">
                <a:solidFill>
                  <a:srgbClr val="173B64"/>
                </a:solidFill>
              </a:defRPr>
            </a:pPr>
            <a:r>
              <a:rPr sz="1875" b="1">
                <a:solidFill>
                  <a:srgbClr val="173B64"/>
                </a:solidFill>
              </a:rPr>
              <a:t>Clinicians for the Underserved</a:t>
            </a:r>
          </a:p>
        </p:txBody>
      </p:sp>
      <p:sp>
        <p:nvSpPr>
          <p:cNvPr id="22" name="Rectangle: Rounded Corners 21">
            <a:extLst>
              <a:ext uri="{FF2B5EF4-FFF2-40B4-BE49-F238E27FC236}">
                <a16:creationId xmlns:a16="http://schemas.microsoft.com/office/drawing/2014/main" id="{1E1DE321-249E-425D-BAA6-C57EC7568B07}"/>
              </a:ext>
            </a:extLst>
          </p:cNvPr>
          <p:cNvSpPr>
            <a:spLocks noGrp="1"/>
          </p:cNvSpPr>
          <p:nvPr/>
        </p:nvSpPr>
        <p:spPr>
          <a:xfrm>
            <a:off x="6115050" y="3667125"/>
            <a:ext cx="5000625" cy="1066800"/>
          </a:xfrm>
          <a:prstGeom prst="roundRect">
            <a:avLst>
              <a:gd name="adj" fmla="val 10714"/>
            </a:avLst>
          </a:prstGeom>
          <a:solidFill>
            <a:srgbClr val="F3F8FA"/>
          </a:solidFill>
          <a:ln w="9525">
            <a:solidFill>
              <a:srgbClr val="D6E3E8"/>
            </a:solidFill>
            <a:prstDash val="solid"/>
          </a:ln>
        </p:spPr>
        <p:txBody>
          <a:bodyPr/>
          <a:lstStyle/>
          <a:p>
            <a:endParaRPr lang="en-US"/>
          </a:p>
        </p:txBody>
      </p:sp>
      <p:sp>
        <p:nvSpPr>
          <p:cNvPr id="23" name="Rectangle 22">
            <a:extLst>
              <a:ext uri="{FF2B5EF4-FFF2-40B4-BE49-F238E27FC236}">
                <a16:creationId xmlns:a16="http://schemas.microsoft.com/office/drawing/2014/main" id="{993ED2E5-730E-40A3-8B8B-C08B774CE7B0}"/>
              </a:ext>
            </a:extLst>
          </p:cNvPr>
          <p:cNvSpPr>
            <a:spLocks noGrp="1"/>
          </p:cNvSpPr>
          <p:nvPr/>
        </p:nvSpPr>
        <p:spPr>
          <a:xfrm>
            <a:off x="6353175" y="3829050"/>
            <a:ext cx="1619250" cy="266700"/>
          </a:xfrm>
          <a:prstGeom prst="rect">
            <a:avLst/>
          </a:prstGeom>
          <a:noFill/>
          <a:ln w="0">
            <a:noFill/>
            <a:prstDash val="solid"/>
          </a:ln>
        </p:spPr>
        <p:txBody>
          <a:bodyPr anchor="ctr"/>
          <a:lstStyle/>
          <a:p>
            <a:pPr algn="l">
              <a:defRPr sz="1050" b="1">
                <a:solidFill>
                  <a:srgbClr val="F28B50"/>
                </a:solidFill>
              </a:defRPr>
            </a:pPr>
            <a:r>
              <a:rPr sz="1050" b="1">
                <a:solidFill>
                  <a:srgbClr val="F28B50"/>
                </a:solidFill>
              </a:rPr>
              <a:t>DEVELOPER</a:t>
            </a:r>
          </a:p>
        </p:txBody>
      </p:sp>
      <p:sp>
        <p:nvSpPr>
          <p:cNvPr id="24" name="Rectangle 23">
            <a:extLst>
              <a:ext uri="{FF2B5EF4-FFF2-40B4-BE49-F238E27FC236}">
                <a16:creationId xmlns:a16="http://schemas.microsoft.com/office/drawing/2014/main" id="{5B43837F-5CF9-4F9A-95FA-0B37D1FBEE78}"/>
              </a:ext>
            </a:extLst>
          </p:cNvPr>
          <p:cNvSpPr>
            <a:spLocks noGrp="1"/>
          </p:cNvSpPr>
          <p:nvPr/>
        </p:nvSpPr>
        <p:spPr>
          <a:xfrm>
            <a:off x="6353175" y="4095750"/>
            <a:ext cx="4524375" cy="476250"/>
          </a:xfrm>
          <a:prstGeom prst="rect">
            <a:avLst/>
          </a:prstGeom>
          <a:noFill/>
          <a:ln w="0">
            <a:noFill/>
            <a:prstDash val="solid"/>
          </a:ln>
        </p:spPr>
        <p:txBody>
          <a:bodyPr anchor="ctr"/>
          <a:lstStyle/>
          <a:p>
            <a:pPr algn="l">
              <a:defRPr sz="1875" b="1">
                <a:solidFill>
                  <a:srgbClr val="173B64"/>
                </a:solidFill>
              </a:defRPr>
            </a:pPr>
            <a:r>
              <a:rPr sz="1875" b="1">
                <a:solidFill>
                  <a:srgbClr val="173B64"/>
                </a:solidFill>
              </a:rPr>
              <a:t>Access Pod and EyePod</a:t>
            </a:r>
          </a:p>
        </p:txBody>
      </p:sp>
      <p:sp>
        <p:nvSpPr>
          <p:cNvPr id="25" name="Rectangle 24">
            <a:extLst>
              <a:ext uri="{FF2B5EF4-FFF2-40B4-BE49-F238E27FC236}">
                <a16:creationId xmlns:a16="http://schemas.microsoft.com/office/drawing/2014/main" id="{31DE545A-B62E-4C99-8E48-22B00B2298B1}"/>
              </a:ext>
            </a:extLst>
          </p:cNvPr>
          <p:cNvSpPr>
            <a:spLocks noGrp="1"/>
          </p:cNvSpPr>
          <p:nvPr/>
        </p:nvSpPr>
        <p:spPr>
          <a:xfrm>
            <a:off x="714375" y="5219700"/>
            <a:ext cx="7239000" cy="400050"/>
          </a:xfrm>
          <a:prstGeom prst="rect">
            <a:avLst/>
          </a:prstGeom>
          <a:noFill/>
          <a:ln w="0">
            <a:noFill/>
            <a:prstDash val="solid"/>
          </a:ln>
        </p:spPr>
        <p:txBody>
          <a:bodyPr anchor="ctr"/>
          <a:lstStyle/>
          <a:p>
            <a:pPr algn="l">
              <a:defRPr sz="1650" b="1">
                <a:solidFill>
                  <a:srgbClr val="173B64"/>
                </a:solidFill>
              </a:defRPr>
            </a:pPr>
            <a:r>
              <a:rPr sz="1650" b="1">
                <a:solidFill>
                  <a:srgbClr val="173B64"/>
                </a:solidFill>
              </a:rPr>
              <a:t>30+ years in optometry and practice development</a:t>
            </a:r>
          </a:p>
        </p:txBody>
      </p:sp>
      <p:sp>
        <p:nvSpPr>
          <p:cNvPr id="26" name="Rectangle 25">
            <a:extLst>
              <a:ext uri="{FF2B5EF4-FFF2-40B4-BE49-F238E27FC236}">
                <a16:creationId xmlns:a16="http://schemas.microsoft.com/office/drawing/2014/main" id="{CF64C01D-981A-43FC-9A87-10DC74809002}"/>
              </a:ext>
            </a:extLst>
          </p:cNvPr>
          <p:cNvSpPr>
            <a:spLocks noGrp="1"/>
          </p:cNvSpPr>
          <p:nvPr/>
        </p:nvSpPr>
        <p:spPr>
          <a:xfrm>
            <a:off x="714375" y="5638800"/>
            <a:ext cx="4762500" cy="323850"/>
          </a:xfrm>
          <a:prstGeom prst="rect">
            <a:avLst/>
          </a:prstGeom>
          <a:noFill/>
          <a:ln w="0">
            <a:noFill/>
            <a:prstDash val="solid"/>
          </a:ln>
        </p:spPr>
        <p:txBody>
          <a:bodyPr anchor="ctr"/>
          <a:lstStyle/>
          <a:p>
            <a:pPr algn="l">
              <a:defRPr sz="1350" b="0">
                <a:solidFill>
                  <a:srgbClr val="637381"/>
                </a:solidFill>
              </a:defRPr>
            </a:pPr>
            <a:r>
              <a:rPr sz="1350" b="0">
                <a:solidFill>
                  <a:srgbClr val="637381"/>
                </a:solidFill>
              </a:rPr>
              <a:t>Based in Sarasota, Florida</a:t>
            </a:r>
          </a:p>
        </p:txBody>
      </p:sp>
    </p:spTree>
    <p:extLst>
      <p:ext uri="{BB962C8B-B14F-4D97-AF65-F5344CB8AC3E}">
        <p14:creationId xmlns:p14="http://schemas.microsoft.com/office/powerpoint/2010/main" val="1298269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4BF416-73AF-4A63-87F4-34716FBD3A32}"/>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539E29C8-E524-4CED-A8D2-202D3B98B87B}"/>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30C909D9-5976-420F-89BF-C81AABB60C17}"/>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4A537A3F-029A-41AA-A7E7-81179FBD4A98}"/>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96F30C7E-7DF5-4408-8AE9-2F292E99E0F0}"/>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C89ACC60-F9C5-457D-A401-A5B8C0B6D7F4}"/>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EA15F5DC-1548-43AB-8CAC-98C046CF7D08}"/>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9253C64B-54BB-4912-A9B8-6D069C21FEF7}"/>
              </a:ext>
            </a:extLst>
          </p:cNvPr>
          <p:cNvSpPr>
            <a:spLocks noGrp="1"/>
          </p:cNvSpPr>
          <p:nvPr/>
        </p:nvSpPr>
        <p:spPr>
          <a:xfrm>
            <a:off x="685800" y="400050"/>
            <a:ext cx="4762500" cy="342900"/>
          </a:xfrm>
          <a:prstGeom prst="rect">
            <a:avLst/>
          </a:prstGeom>
          <a:noFill/>
          <a:ln w="0">
            <a:noFill/>
            <a:prstDash val="solid"/>
          </a:ln>
        </p:spPr>
        <p:txBody>
          <a:bodyPr anchor="ctr"/>
          <a:lstStyle/>
          <a:p>
            <a:endParaRPr/>
          </a:p>
        </p:txBody>
      </p:sp>
      <p:sp>
        <p:nvSpPr>
          <p:cNvPr id="9" name="Rectangle 8">
            <a:extLst>
              <a:ext uri="{FF2B5EF4-FFF2-40B4-BE49-F238E27FC236}">
                <a16:creationId xmlns:a16="http://schemas.microsoft.com/office/drawing/2014/main" id="{02A594BF-4A06-44EE-95BB-AA39A274B490}"/>
              </a:ext>
            </a:extLst>
          </p:cNvPr>
          <p:cNvSpPr>
            <a:spLocks noGrp="1"/>
          </p:cNvSpPr>
          <p:nvPr/>
        </p:nvSpPr>
        <p:spPr>
          <a:xfrm>
            <a:off x="742950" y="2095500"/>
            <a:ext cx="10096500" cy="1095375"/>
          </a:xfrm>
          <a:prstGeom prst="rect">
            <a:avLst/>
          </a:prstGeom>
          <a:noFill/>
          <a:ln w="0">
            <a:noFill/>
            <a:prstDash val="solid"/>
          </a:ln>
        </p:spPr>
        <p:txBody>
          <a:bodyPr anchor="ctr"/>
          <a:lstStyle/>
          <a:p>
            <a:pPr algn="l">
              <a:defRPr sz="4200" b="1">
                <a:solidFill>
                  <a:srgbClr val="FFFFFF"/>
                </a:solidFill>
              </a:defRPr>
            </a:pPr>
            <a:r>
              <a:rPr sz="4200" b="1">
                <a:solidFill>
                  <a:srgbClr val="FFFFFF"/>
                </a:solidFill>
              </a:rPr>
              <a:t>OUR GOAL</a:t>
            </a:r>
          </a:p>
        </p:txBody>
      </p:sp>
      <p:sp>
        <p:nvSpPr>
          <p:cNvPr id="10" name="Rectangle 9">
            <a:extLst>
              <a:ext uri="{FF2B5EF4-FFF2-40B4-BE49-F238E27FC236}">
                <a16:creationId xmlns:a16="http://schemas.microsoft.com/office/drawing/2014/main" id="{F43E2607-0872-47BB-8056-8DA295B36EBA}"/>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03</a:t>
            </a:r>
          </a:p>
        </p:txBody>
      </p:sp>
    </p:spTree>
    <p:extLst>
      <p:ext uri="{BB962C8B-B14F-4D97-AF65-F5344CB8AC3E}">
        <p14:creationId xmlns:p14="http://schemas.microsoft.com/office/powerpoint/2010/main" val="387652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34CC2F5-B759-4DBD-907C-76B904826DE0}"/>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3CEA6CB9-563D-4E65-A342-D9FA0849CA8C}"/>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BF7BF9A1-9935-4AE0-9943-85163F6DDACC}"/>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09498D21-0700-408A-8A07-A6F509D39290}"/>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924D0B46-96A1-4136-BAAD-5A2E811E293D}"/>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F1D339A8-69F5-46E6-AC5C-8050D679E238}"/>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D921F14A-DD9E-4324-B9D3-A964BE8FC29B}"/>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3B661993-0E31-4329-A1BE-46C2DA6B5DCB}"/>
              </a:ext>
            </a:extLst>
          </p:cNvPr>
          <p:cNvSpPr>
            <a:spLocks noGrp="1"/>
          </p:cNvSpPr>
          <p:nvPr/>
        </p:nvSpPr>
        <p:spPr>
          <a:xfrm>
            <a:off x="742950" y="1809750"/>
            <a:ext cx="10096500" cy="904875"/>
          </a:xfrm>
          <a:prstGeom prst="rect">
            <a:avLst/>
          </a:prstGeom>
          <a:noFill/>
          <a:ln w="0">
            <a:noFill/>
            <a:prstDash val="solid"/>
          </a:ln>
        </p:spPr>
        <p:txBody>
          <a:bodyPr anchor="ctr"/>
          <a:lstStyle/>
          <a:p>
            <a:pPr algn="l">
              <a:defRPr sz="4650" b="1">
                <a:solidFill>
                  <a:srgbClr val="FFFFFF"/>
                </a:solidFill>
              </a:defRPr>
            </a:pPr>
            <a:r>
              <a:rPr sz="4650" b="1">
                <a:solidFill>
                  <a:srgbClr val="FFFFFF"/>
                </a:solidFill>
              </a:rPr>
              <a:t>OUR GOAL</a:t>
            </a:r>
          </a:p>
        </p:txBody>
      </p:sp>
      <p:sp>
        <p:nvSpPr>
          <p:cNvPr id="9" name="Rectangle 8">
            <a:extLst>
              <a:ext uri="{FF2B5EF4-FFF2-40B4-BE49-F238E27FC236}">
                <a16:creationId xmlns:a16="http://schemas.microsoft.com/office/drawing/2014/main" id="{1637C436-C11D-4062-A3E9-C3360DBF35E4}"/>
              </a:ext>
            </a:extLst>
          </p:cNvPr>
          <p:cNvSpPr>
            <a:spLocks noGrp="1"/>
          </p:cNvSpPr>
          <p:nvPr/>
        </p:nvSpPr>
        <p:spPr>
          <a:xfrm>
            <a:off x="762000" y="3476625"/>
            <a:ext cx="9620250" cy="762000"/>
          </a:xfrm>
          <a:prstGeom prst="rect">
            <a:avLst/>
          </a:prstGeom>
          <a:noFill/>
          <a:ln w="0">
            <a:noFill/>
            <a:prstDash val="solid"/>
          </a:ln>
        </p:spPr>
        <p:txBody>
          <a:bodyPr anchor="ctr"/>
          <a:lstStyle/>
          <a:p>
            <a:pPr algn="l">
              <a:defRPr sz="3600" b="1">
                <a:solidFill>
                  <a:srgbClr val="FFFFFF"/>
                </a:solidFill>
              </a:defRPr>
            </a:pPr>
            <a:r>
              <a:rPr sz="3600" b="1">
                <a:solidFill>
                  <a:srgbClr val="FFFFFF"/>
                </a:solidFill>
              </a:rPr>
              <a:t>PROFITABLE</a:t>
            </a:r>
          </a:p>
        </p:txBody>
      </p:sp>
      <p:sp>
        <p:nvSpPr>
          <p:cNvPr id="10" name="Rectangle 9">
            <a:extLst>
              <a:ext uri="{FF2B5EF4-FFF2-40B4-BE49-F238E27FC236}">
                <a16:creationId xmlns:a16="http://schemas.microsoft.com/office/drawing/2014/main" id="{1241B5EE-2404-4C83-B1FA-3E383070C2FF}"/>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04</a:t>
            </a:r>
          </a:p>
        </p:txBody>
      </p:sp>
    </p:spTree>
    <p:extLst>
      <p:ext uri="{BB962C8B-B14F-4D97-AF65-F5344CB8AC3E}">
        <p14:creationId xmlns:p14="http://schemas.microsoft.com/office/powerpoint/2010/main" val="642485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A99F7F-286D-422E-8E06-10B1F0A75161}"/>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C18A882C-8722-46E0-9C5F-18BCC229FDE8}"/>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8A1AB2E1-68FA-47A3-A2ED-648790BCAD71}"/>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77C8273D-7F61-4737-B895-D1E46948B367}"/>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76DE15F7-401A-4590-8B1E-DF8469D7EE26}"/>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55F74ED6-676C-4845-A818-CC3EEE6AD1B5}"/>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F981BC9D-D9C6-4FEE-ACE7-2B68FBDE2E4F}"/>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4F70A95F-9FBA-4F34-A202-892CAD0F98F2}"/>
              </a:ext>
            </a:extLst>
          </p:cNvPr>
          <p:cNvSpPr>
            <a:spLocks noGrp="1"/>
          </p:cNvSpPr>
          <p:nvPr/>
        </p:nvSpPr>
        <p:spPr>
          <a:xfrm>
            <a:off x="742950" y="1238250"/>
            <a:ext cx="10096500" cy="904875"/>
          </a:xfrm>
          <a:prstGeom prst="rect">
            <a:avLst/>
          </a:prstGeom>
          <a:noFill/>
          <a:ln w="0">
            <a:noFill/>
            <a:prstDash val="solid"/>
          </a:ln>
        </p:spPr>
        <p:txBody>
          <a:bodyPr anchor="ctr"/>
          <a:lstStyle/>
          <a:p>
            <a:pPr algn="l">
              <a:defRPr sz="4650" b="1">
                <a:solidFill>
                  <a:srgbClr val="FFFFFF"/>
                </a:solidFill>
              </a:defRPr>
            </a:pPr>
            <a:r>
              <a:rPr sz="4650" b="1">
                <a:solidFill>
                  <a:srgbClr val="FFFFFF"/>
                </a:solidFill>
              </a:rPr>
              <a:t>OUR GOAL</a:t>
            </a:r>
          </a:p>
        </p:txBody>
      </p:sp>
      <p:sp>
        <p:nvSpPr>
          <p:cNvPr id="9" name="Rectangle 8">
            <a:extLst>
              <a:ext uri="{FF2B5EF4-FFF2-40B4-BE49-F238E27FC236}">
                <a16:creationId xmlns:a16="http://schemas.microsoft.com/office/drawing/2014/main" id="{941F91B4-FA56-4D8C-BBC9-22606A6A2E64}"/>
              </a:ext>
            </a:extLst>
          </p:cNvPr>
          <p:cNvSpPr>
            <a:spLocks noGrp="1"/>
          </p:cNvSpPr>
          <p:nvPr/>
        </p:nvSpPr>
        <p:spPr>
          <a:xfrm>
            <a:off x="762000" y="2743200"/>
            <a:ext cx="9620250" cy="666750"/>
          </a:xfrm>
          <a:prstGeom prst="rect">
            <a:avLst/>
          </a:prstGeom>
          <a:noFill/>
          <a:ln w="0">
            <a:noFill/>
            <a:prstDash val="solid"/>
          </a:ln>
        </p:spPr>
        <p:txBody>
          <a:bodyPr anchor="ctr"/>
          <a:lstStyle/>
          <a:p>
            <a:pPr algn="l">
              <a:defRPr sz="3150" b="1">
                <a:solidFill>
                  <a:srgbClr val="FFFFFF"/>
                </a:solidFill>
              </a:defRPr>
            </a:pPr>
            <a:r>
              <a:rPr sz="3150" b="1">
                <a:solidFill>
                  <a:srgbClr val="FFFFFF"/>
                </a:solidFill>
              </a:rPr>
              <a:t>PROFITABLE</a:t>
            </a:r>
          </a:p>
        </p:txBody>
      </p:sp>
      <p:sp>
        <p:nvSpPr>
          <p:cNvPr id="10" name="Rectangle 9">
            <a:extLst>
              <a:ext uri="{FF2B5EF4-FFF2-40B4-BE49-F238E27FC236}">
                <a16:creationId xmlns:a16="http://schemas.microsoft.com/office/drawing/2014/main" id="{4C6C0875-E60F-455C-9815-35D53431EC34}"/>
              </a:ext>
            </a:extLst>
          </p:cNvPr>
          <p:cNvSpPr>
            <a:spLocks noGrp="1"/>
          </p:cNvSpPr>
          <p:nvPr/>
        </p:nvSpPr>
        <p:spPr>
          <a:xfrm>
            <a:off x="762000" y="3810000"/>
            <a:ext cx="9620250" cy="666750"/>
          </a:xfrm>
          <a:prstGeom prst="rect">
            <a:avLst/>
          </a:prstGeom>
          <a:noFill/>
          <a:ln w="0">
            <a:noFill/>
            <a:prstDash val="solid"/>
          </a:ln>
        </p:spPr>
        <p:txBody>
          <a:bodyPr anchor="ctr"/>
          <a:lstStyle/>
          <a:p>
            <a:pPr algn="l">
              <a:defRPr sz="3150" b="1">
                <a:solidFill>
                  <a:srgbClr val="FFFFFF"/>
                </a:solidFill>
              </a:defRPr>
            </a:pPr>
            <a:r>
              <a:rPr sz="3150" b="1">
                <a:solidFill>
                  <a:srgbClr val="FFFFFF"/>
                </a:solidFill>
              </a:rPr>
              <a:t>SUSTAINABLE</a:t>
            </a:r>
          </a:p>
        </p:txBody>
      </p:sp>
      <p:sp>
        <p:nvSpPr>
          <p:cNvPr id="11" name="Rectangle 10">
            <a:extLst>
              <a:ext uri="{FF2B5EF4-FFF2-40B4-BE49-F238E27FC236}">
                <a16:creationId xmlns:a16="http://schemas.microsoft.com/office/drawing/2014/main" id="{066D73FC-5740-4DF0-8739-44D9E8CEE234}"/>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05</a:t>
            </a:r>
          </a:p>
        </p:txBody>
      </p:sp>
    </p:spTree>
    <p:extLst>
      <p:ext uri="{BB962C8B-B14F-4D97-AF65-F5344CB8AC3E}">
        <p14:creationId xmlns:p14="http://schemas.microsoft.com/office/powerpoint/2010/main" val="1249435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02DB2C3-B7F1-447E-B1C3-8F8A536E0907}"/>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YOUR PRESENTER</a:t>
            </a:r>
          </a:p>
        </p:txBody>
      </p:sp>
      <p:sp>
        <p:nvSpPr>
          <p:cNvPr id="2" name="Rectangle 1">
            <a:extLst>
              <a:ext uri="{FF2B5EF4-FFF2-40B4-BE49-F238E27FC236}">
                <a16:creationId xmlns:a16="http://schemas.microsoft.com/office/drawing/2014/main" id="{4CEE7657-8F51-4790-8618-23D3ED031BE7}"/>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06</a:t>
            </a:r>
          </a:p>
        </p:txBody>
      </p:sp>
      <p:sp>
        <p:nvSpPr>
          <p:cNvPr id="3" name="Rectangle 2">
            <a:extLst>
              <a:ext uri="{FF2B5EF4-FFF2-40B4-BE49-F238E27FC236}">
                <a16:creationId xmlns:a16="http://schemas.microsoft.com/office/drawing/2014/main" id="{8A58FDD7-DA00-48E1-A25F-44838422EEC7}"/>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3781ABEA-DC76-4737-B369-215A613C0683}"/>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AC7B94A8-D5A5-44AA-A147-9C9BF5C6A250}"/>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19688D0F-6E62-407E-BCE3-B80DACDFA5A9}"/>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AD8B2498-4783-4556-986E-885FD1DD0F3E}"/>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EF39DD61-F1D0-4140-AF27-BDB6CF9EA1A5}"/>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287ACA5D-6969-4059-8592-BBBCFF7CBF04}"/>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8B5F84E4-579C-4B33-A81A-9904328096DC}"/>
              </a:ext>
            </a:extLst>
          </p:cNvPr>
          <p:cNvSpPr>
            <a:spLocks noGrp="1"/>
          </p:cNvSpPr>
          <p:nvPr/>
        </p:nvSpPr>
        <p:spPr>
          <a:xfrm>
            <a:off x="685800" y="1028700"/>
            <a:ext cx="10668000" cy="1238250"/>
          </a:xfrm>
          <a:prstGeom prst="rect">
            <a:avLst/>
          </a:prstGeom>
          <a:noFill/>
          <a:ln w="0">
            <a:noFill/>
            <a:prstDash val="solid"/>
          </a:ln>
        </p:spPr>
        <p:txBody>
          <a:bodyPr anchor="ctr"/>
          <a:lstStyle/>
          <a:p>
            <a:pPr algn="l">
              <a:defRPr sz="3600" b="1">
                <a:solidFill>
                  <a:srgbClr val="173B64"/>
                </a:solidFill>
              </a:defRPr>
            </a:pPr>
            <a:r>
              <a:rPr sz="3600" b="1">
                <a:solidFill>
                  <a:srgbClr val="173B64"/>
                </a:solidFill>
              </a:rPr>
              <a:t>I have spent my career building optometry practices.</a:t>
            </a:r>
          </a:p>
        </p:txBody>
      </p:sp>
      <p:sp>
        <p:nvSpPr>
          <p:cNvPr id="11" name="Rectangle: Rounded Corners 10">
            <a:extLst>
              <a:ext uri="{FF2B5EF4-FFF2-40B4-BE49-F238E27FC236}">
                <a16:creationId xmlns:a16="http://schemas.microsoft.com/office/drawing/2014/main" id="{F5B16C9F-4239-4479-B915-6083F1DE2B34}"/>
              </a:ext>
            </a:extLst>
          </p:cNvPr>
          <p:cNvSpPr>
            <a:spLocks noGrp="1"/>
          </p:cNvSpPr>
          <p:nvPr/>
        </p:nvSpPr>
        <p:spPr>
          <a:xfrm>
            <a:off x="685800" y="2857500"/>
            <a:ext cx="4953000" cy="2000250"/>
          </a:xfrm>
          <a:prstGeom prst="roundRect">
            <a:avLst>
              <a:gd name="adj" fmla="val 5714"/>
            </a:avLst>
          </a:prstGeom>
          <a:solidFill>
            <a:srgbClr val="F3F8FA"/>
          </a:solidFill>
          <a:ln w="9525">
            <a:solidFill>
              <a:srgbClr val="D6E3E8"/>
            </a:solidFill>
            <a:prstDash val="solid"/>
          </a:ln>
        </p:spPr>
        <p:txBody>
          <a:bodyPr/>
          <a:lstStyle/>
          <a:p>
            <a:endParaRPr lang="en-US"/>
          </a:p>
        </p:txBody>
      </p:sp>
      <p:sp>
        <p:nvSpPr>
          <p:cNvPr id="12" name="Rectangle 11">
            <a:extLst>
              <a:ext uri="{FF2B5EF4-FFF2-40B4-BE49-F238E27FC236}">
                <a16:creationId xmlns:a16="http://schemas.microsoft.com/office/drawing/2014/main" id="{6398DC89-B298-43BF-9F25-3C174A5A0C10}"/>
              </a:ext>
            </a:extLst>
          </p:cNvPr>
          <p:cNvSpPr>
            <a:spLocks noGrp="1"/>
          </p:cNvSpPr>
          <p:nvPr/>
        </p:nvSpPr>
        <p:spPr>
          <a:xfrm>
            <a:off x="1000125" y="3124200"/>
            <a:ext cx="4324350" cy="1447800"/>
          </a:xfrm>
          <a:prstGeom prst="rect">
            <a:avLst/>
          </a:prstGeom>
          <a:noFill/>
          <a:ln w="0">
            <a:noFill/>
            <a:prstDash val="solid"/>
          </a:ln>
        </p:spPr>
        <p:txBody>
          <a:bodyPr anchor="ctr"/>
          <a:lstStyle/>
          <a:p>
            <a:pPr algn="ctr">
              <a:defRPr sz="2100" b="1">
                <a:solidFill>
                  <a:srgbClr val="357FA6"/>
                </a:solidFill>
              </a:defRPr>
            </a:pPr>
            <a:r>
              <a:rPr sz="2100" b="1">
                <a:solidFill>
                  <a:srgbClr val="357FA6"/>
                </a:solidFill>
              </a:rPr>
              <a:t>Developed a chain of private clinics, including the first Spanish-based clinic</a:t>
            </a:r>
          </a:p>
        </p:txBody>
      </p:sp>
      <p:sp>
        <p:nvSpPr>
          <p:cNvPr id="13" name="Rectangle: Rounded Corners 12">
            <a:extLst>
              <a:ext uri="{FF2B5EF4-FFF2-40B4-BE49-F238E27FC236}">
                <a16:creationId xmlns:a16="http://schemas.microsoft.com/office/drawing/2014/main" id="{3A17A583-A70B-4421-B0DD-01BEFDBC5F25}"/>
              </a:ext>
            </a:extLst>
          </p:cNvPr>
          <p:cNvSpPr>
            <a:spLocks noGrp="1"/>
          </p:cNvSpPr>
          <p:nvPr/>
        </p:nvSpPr>
        <p:spPr>
          <a:xfrm>
            <a:off x="6553200" y="2857500"/>
            <a:ext cx="4953000" cy="2000250"/>
          </a:xfrm>
          <a:prstGeom prst="roundRect">
            <a:avLst>
              <a:gd name="adj" fmla="val 5714"/>
            </a:avLst>
          </a:prstGeom>
          <a:solidFill>
            <a:srgbClr val="F3F8FA"/>
          </a:solidFill>
          <a:ln w="9525">
            <a:solidFill>
              <a:srgbClr val="D6E3E8"/>
            </a:solidFill>
            <a:prstDash val="solid"/>
          </a:ln>
        </p:spPr>
        <p:txBody>
          <a:bodyPr/>
          <a:lstStyle/>
          <a:p>
            <a:endParaRPr lang="en-US"/>
          </a:p>
        </p:txBody>
      </p:sp>
      <p:sp>
        <p:nvSpPr>
          <p:cNvPr id="14" name="Rectangle 13">
            <a:extLst>
              <a:ext uri="{FF2B5EF4-FFF2-40B4-BE49-F238E27FC236}">
                <a16:creationId xmlns:a16="http://schemas.microsoft.com/office/drawing/2014/main" id="{F8323AC2-4D67-4E68-8A46-FD5F1BCA327C}"/>
              </a:ext>
            </a:extLst>
          </p:cNvPr>
          <p:cNvSpPr>
            <a:spLocks noGrp="1"/>
          </p:cNvSpPr>
          <p:nvPr/>
        </p:nvSpPr>
        <p:spPr>
          <a:xfrm>
            <a:off x="6953250" y="3238500"/>
            <a:ext cx="4152900" cy="1200150"/>
          </a:xfrm>
          <a:prstGeom prst="rect">
            <a:avLst/>
          </a:prstGeom>
          <a:noFill/>
          <a:ln w="0">
            <a:noFill/>
            <a:prstDash val="solid"/>
          </a:ln>
        </p:spPr>
        <p:txBody>
          <a:bodyPr anchor="ctr"/>
          <a:lstStyle/>
          <a:p>
            <a:pPr algn="ctr">
              <a:defRPr sz="2175" b="1">
                <a:solidFill>
                  <a:srgbClr val="2BA89A"/>
                </a:solidFill>
              </a:defRPr>
            </a:pPr>
            <a:r>
              <a:rPr sz="2175" b="1">
                <a:solidFill>
                  <a:srgbClr val="2BA89A"/>
                </a:solidFill>
              </a:rPr>
              <a:t>Developed 20 clinics in FQHCs in 5 states</a:t>
            </a:r>
          </a:p>
        </p:txBody>
      </p:sp>
    </p:spTree>
    <p:extLst>
      <p:ext uri="{BB962C8B-B14F-4D97-AF65-F5344CB8AC3E}">
        <p14:creationId xmlns:p14="http://schemas.microsoft.com/office/powerpoint/2010/main" val="143463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EF33E6-02D0-42CB-B651-CCB0E2112513}"/>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WHAT I EXPECTED</a:t>
            </a:r>
          </a:p>
        </p:txBody>
      </p:sp>
      <p:sp>
        <p:nvSpPr>
          <p:cNvPr id="2" name="Rectangle 1">
            <a:extLst>
              <a:ext uri="{FF2B5EF4-FFF2-40B4-BE49-F238E27FC236}">
                <a16:creationId xmlns:a16="http://schemas.microsoft.com/office/drawing/2014/main" id="{5C5B2225-1C49-45EF-B7B5-812F416F7012}"/>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07</a:t>
            </a:r>
          </a:p>
        </p:txBody>
      </p:sp>
      <p:sp>
        <p:nvSpPr>
          <p:cNvPr id="3" name="Rectangle 2">
            <a:extLst>
              <a:ext uri="{FF2B5EF4-FFF2-40B4-BE49-F238E27FC236}">
                <a16:creationId xmlns:a16="http://schemas.microsoft.com/office/drawing/2014/main" id="{178D93DB-C9A4-4680-8246-D7138B56446D}"/>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DF610159-9908-4296-A695-DD0D7B2924A3}"/>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4B7B9B64-EA3D-418A-8977-D9842E507700}"/>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24053FAC-73C3-4E18-A7F3-50795F3F1772}"/>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BF80F481-A570-44B5-8A02-5BC3D80CED6F}"/>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72E8EDFD-E345-4A47-8B9D-0A89244743A0}"/>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66A0F7E0-46C1-4BC5-B1DA-96AB14DBB2C7}"/>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5CA5586C-F919-44C1-BAA3-BD3AD657E836}"/>
              </a:ext>
            </a:extLst>
          </p:cNvPr>
          <p:cNvSpPr>
            <a:spLocks noGrp="1"/>
          </p:cNvSpPr>
          <p:nvPr/>
        </p:nvSpPr>
        <p:spPr>
          <a:xfrm>
            <a:off x="685800" y="1028700"/>
            <a:ext cx="10668000" cy="1238250"/>
          </a:xfrm>
          <a:prstGeom prst="rect">
            <a:avLst/>
          </a:prstGeom>
          <a:noFill/>
          <a:ln w="0">
            <a:noFill/>
            <a:prstDash val="solid"/>
          </a:ln>
        </p:spPr>
        <p:txBody>
          <a:bodyPr anchor="ctr"/>
          <a:lstStyle/>
          <a:p>
            <a:pPr algn="l">
              <a:defRPr sz="3600" b="1">
                <a:solidFill>
                  <a:srgbClr val="173B64"/>
                </a:solidFill>
              </a:defRPr>
            </a:pPr>
            <a:r>
              <a:rPr sz="3600" b="1">
                <a:solidFill>
                  <a:srgbClr val="173B64"/>
                </a:solidFill>
              </a:rPr>
              <a:t>I thought these clinics were about…</a:t>
            </a:r>
          </a:p>
        </p:txBody>
      </p:sp>
      <p:sp>
        <p:nvSpPr>
          <p:cNvPr id="11" name="Rectangle 10">
            <a:extLst>
              <a:ext uri="{FF2B5EF4-FFF2-40B4-BE49-F238E27FC236}">
                <a16:creationId xmlns:a16="http://schemas.microsoft.com/office/drawing/2014/main" id="{7E5D6BA2-B3EA-4820-95E1-F4855AF71883}"/>
              </a:ext>
            </a:extLst>
          </p:cNvPr>
          <p:cNvSpPr>
            <a:spLocks noGrp="1"/>
          </p:cNvSpPr>
          <p:nvPr/>
        </p:nvSpPr>
        <p:spPr>
          <a:xfrm>
            <a:off x="685800" y="3028950"/>
            <a:ext cx="3333750" cy="1143000"/>
          </a:xfrm>
          <a:prstGeom prst="rect">
            <a:avLst/>
          </a:prstGeom>
          <a:noFill/>
          <a:ln w="0">
            <a:noFill/>
            <a:prstDash val="solid"/>
          </a:ln>
        </p:spPr>
        <p:txBody>
          <a:bodyPr anchor="ctr"/>
          <a:lstStyle/>
          <a:p>
            <a:pPr algn="ctr">
              <a:defRPr sz="2625" b="1">
                <a:solidFill>
                  <a:srgbClr val="D95D55"/>
                </a:solidFill>
              </a:defRPr>
            </a:pPr>
            <a:r>
              <a:rPr sz="2625" b="1">
                <a:solidFill>
                  <a:srgbClr val="D95D55"/>
                </a:solidFill>
              </a:rPr>
              <a:t>DIABETIC</a:t>
            </a:r>
          </a:p>
          <a:p>
            <a:pPr algn="ctr">
              <a:defRPr sz="2625" b="1">
                <a:solidFill>
                  <a:srgbClr val="D95D55"/>
                </a:solidFill>
              </a:defRPr>
            </a:pPr>
            <a:r>
              <a:rPr sz="2625" b="1">
                <a:solidFill>
                  <a:srgbClr val="D95D55"/>
                </a:solidFill>
              </a:rPr>
              <a:t>RETINOPATHY</a:t>
            </a:r>
          </a:p>
        </p:txBody>
      </p:sp>
      <p:sp>
        <p:nvSpPr>
          <p:cNvPr id="12" name="Rectangle 11">
            <a:extLst>
              <a:ext uri="{FF2B5EF4-FFF2-40B4-BE49-F238E27FC236}">
                <a16:creationId xmlns:a16="http://schemas.microsoft.com/office/drawing/2014/main" id="{E9E347E2-7296-44E2-BB55-04F922016DB2}"/>
              </a:ext>
            </a:extLst>
          </p:cNvPr>
          <p:cNvSpPr>
            <a:spLocks noGrp="1"/>
          </p:cNvSpPr>
          <p:nvPr/>
        </p:nvSpPr>
        <p:spPr>
          <a:xfrm>
            <a:off x="4429125" y="3028950"/>
            <a:ext cx="3333750" cy="1143000"/>
          </a:xfrm>
          <a:prstGeom prst="rect">
            <a:avLst/>
          </a:prstGeom>
          <a:noFill/>
          <a:ln w="0">
            <a:noFill/>
            <a:prstDash val="solid"/>
          </a:ln>
        </p:spPr>
        <p:txBody>
          <a:bodyPr anchor="ctr"/>
          <a:lstStyle/>
          <a:p>
            <a:pPr algn="ctr">
              <a:defRPr sz="2850" b="1">
                <a:solidFill>
                  <a:srgbClr val="7564B8"/>
                </a:solidFill>
              </a:defRPr>
            </a:pPr>
            <a:r>
              <a:rPr sz="2850" b="1">
                <a:solidFill>
                  <a:srgbClr val="7564B8"/>
                </a:solidFill>
              </a:rPr>
              <a:t>GLAUCOMA</a:t>
            </a:r>
          </a:p>
        </p:txBody>
      </p:sp>
      <p:sp>
        <p:nvSpPr>
          <p:cNvPr id="13" name="Rectangle 12">
            <a:extLst>
              <a:ext uri="{FF2B5EF4-FFF2-40B4-BE49-F238E27FC236}">
                <a16:creationId xmlns:a16="http://schemas.microsoft.com/office/drawing/2014/main" id="{0387A92C-AA09-41B6-B4DC-F64B30C14958}"/>
              </a:ext>
            </a:extLst>
          </p:cNvPr>
          <p:cNvSpPr>
            <a:spLocks noGrp="1"/>
          </p:cNvSpPr>
          <p:nvPr/>
        </p:nvSpPr>
        <p:spPr>
          <a:xfrm>
            <a:off x="8172450" y="3028950"/>
            <a:ext cx="3333750" cy="1143000"/>
          </a:xfrm>
          <a:prstGeom prst="rect">
            <a:avLst/>
          </a:prstGeom>
          <a:noFill/>
          <a:ln w="0">
            <a:noFill/>
            <a:prstDash val="solid"/>
          </a:ln>
        </p:spPr>
        <p:txBody>
          <a:bodyPr anchor="ctr"/>
          <a:lstStyle/>
          <a:p>
            <a:pPr algn="ctr">
              <a:defRPr sz="2850" b="1">
                <a:solidFill>
                  <a:srgbClr val="357FA6"/>
                </a:solidFill>
              </a:defRPr>
            </a:pPr>
            <a:r>
              <a:rPr sz="2850" b="1">
                <a:solidFill>
                  <a:srgbClr val="357FA6"/>
                </a:solidFill>
              </a:rPr>
              <a:t>EYE DISEASE</a:t>
            </a:r>
          </a:p>
        </p:txBody>
      </p:sp>
    </p:spTree>
    <p:extLst>
      <p:ext uri="{BB962C8B-B14F-4D97-AF65-F5344CB8AC3E}">
        <p14:creationId xmlns:p14="http://schemas.microsoft.com/office/powerpoint/2010/main" val="499695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FD5624-576A-4E48-A312-A8B50E0B35DB}"/>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996CDB73-20E2-468B-B04A-D19881E45D3A}"/>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2C91002C-B934-48B9-9D2A-3D576105D999}"/>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A637946B-E6C9-4B87-9466-A571E0D6BF06}"/>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B3A1CA06-E7A2-4ABB-BF72-62C7ECA01E68}"/>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2CBB2D75-404D-4CAE-8DFA-6FBDCE48389D}"/>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0B07DC7B-9CE7-4294-9D1B-9B7288C840BD}"/>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F7564F85-C820-45C2-8069-AA955625AFF3}"/>
              </a:ext>
            </a:extLst>
          </p:cNvPr>
          <p:cNvSpPr>
            <a:spLocks noGrp="1"/>
          </p:cNvSpPr>
          <p:nvPr/>
        </p:nvSpPr>
        <p:spPr>
          <a:xfrm>
            <a:off x="685800" y="400050"/>
            <a:ext cx="4762500" cy="342900"/>
          </a:xfrm>
          <a:prstGeom prst="rect">
            <a:avLst/>
          </a:prstGeom>
          <a:noFill/>
          <a:ln w="0">
            <a:noFill/>
            <a:prstDash val="solid"/>
          </a:ln>
        </p:spPr>
        <p:txBody>
          <a:bodyPr anchor="ctr"/>
          <a:lstStyle/>
          <a:p>
            <a:pPr algn="l">
              <a:defRPr sz="1350" b="1">
                <a:solidFill>
                  <a:srgbClr val="85D3CC"/>
                </a:solidFill>
              </a:defRPr>
            </a:pPr>
            <a:r>
              <a:rPr sz="1350" b="1">
                <a:solidFill>
                  <a:srgbClr val="85D3CC"/>
                </a:solidFill>
              </a:rPr>
              <a:t>THE REFRAME</a:t>
            </a:r>
          </a:p>
        </p:txBody>
      </p:sp>
      <p:sp>
        <p:nvSpPr>
          <p:cNvPr id="9" name="Rectangle 8">
            <a:extLst>
              <a:ext uri="{FF2B5EF4-FFF2-40B4-BE49-F238E27FC236}">
                <a16:creationId xmlns:a16="http://schemas.microsoft.com/office/drawing/2014/main" id="{DAE80BEE-E173-4161-B7D6-D1C6AF2C7E10}"/>
              </a:ext>
            </a:extLst>
          </p:cNvPr>
          <p:cNvSpPr>
            <a:spLocks noGrp="1"/>
          </p:cNvSpPr>
          <p:nvPr/>
        </p:nvSpPr>
        <p:spPr>
          <a:xfrm>
            <a:off x="742950" y="2095500"/>
            <a:ext cx="10096500" cy="1095375"/>
          </a:xfrm>
          <a:prstGeom prst="rect">
            <a:avLst/>
          </a:prstGeom>
          <a:noFill/>
          <a:ln w="0">
            <a:noFill/>
            <a:prstDash val="solid"/>
          </a:ln>
        </p:spPr>
        <p:txBody>
          <a:bodyPr anchor="ctr"/>
          <a:lstStyle/>
          <a:p>
            <a:pPr algn="l">
              <a:defRPr sz="4200" b="1">
                <a:solidFill>
                  <a:srgbClr val="FFFFFF"/>
                </a:solidFill>
              </a:defRPr>
            </a:pPr>
            <a:r>
              <a:rPr sz="4200" b="1">
                <a:solidFill>
                  <a:srgbClr val="FFFFFF"/>
                </a:solidFill>
              </a:rPr>
              <a:t>But I was wrong.</a:t>
            </a:r>
          </a:p>
        </p:txBody>
      </p:sp>
      <p:sp>
        <p:nvSpPr>
          <p:cNvPr id="10" name="Rectangle 9">
            <a:extLst>
              <a:ext uri="{FF2B5EF4-FFF2-40B4-BE49-F238E27FC236}">
                <a16:creationId xmlns:a16="http://schemas.microsoft.com/office/drawing/2014/main" id="{E570DF43-CB9D-4F4E-A759-5294BFF7F75B}"/>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08</a:t>
            </a:r>
          </a:p>
        </p:txBody>
      </p:sp>
    </p:spTree>
    <p:extLst>
      <p:ext uri="{BB962C8B-B14F-4D97-AF65-F5344CB8AC3E}">
        <p14:creationId xmlns:p14="http://schemas.microsoft.com/office/powerpoint/2010/main" val="1240662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0C889C-A9E8-4313-AB03-B77AC481A130}"/>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695FB630-034E-4CE8-8323-9A5B0C3FC7CD}"/>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B4A5D33C-6143-4497-A47C-97EF8DA0A3B9}"/>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1E3F94DF-1ABE-499B-B82B-E340AC8630EB}"/>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B955036F-CD56-4963-B779-D1867A320C08}"/>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66255113-1E20-4A9B-9DB8-34E8F24F3486}"/>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A461DD48-3081-44FC-8F40-D33FC66EBE87}"/>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F639DEA6-7A94-4220-9E9E-92582CA89366}"/>
              </a:ext>
            </a:extLst>
          </p:cNvPr>
          <p:cNvSpPr>
            <a:spLocks noGrp="1"/>
          </p:cNvSpPr>
          <p:nvPr/>
        </p:nvSpPr>
        <p:spPr>
          <a:xfrm>
            <a:off x="685800" y="400050"/>
            <a:ext cx="4762500" cy="342900"/>
          </a:xfrm>
          <a:prstGeom prst="rect">
            <a:avLst/>
          </a:prstGeom>
          <a:noFill/>
          <a:ln w="0">
            <a:noFill/>
            <a:prstDash val="solid"/>
          </a:ln>
        </p:spPr>
        <p:txBody>
          <a:bodyPr anchor="ctr"/>
          <a:lstStyle/>
          <a:p>
            <a:pPr algn="l">
              <a:defRPr sz="1350" b="1">
                <a:solidFill>
                  <a:srgbClr val="85D3CC"/>
                </a:solidFill>
              </a:defRPr>
            </a:pPr>
            <a:r>
              <a:rPr sz="1350" b="1">
                <a:solidFill>
                  <a:srgbClr val="85D3CC"/>
                </a:solidFill>
              </a:rPr>
              <a:t>THE REFRAME</a:t>
            </a:r>
          </a:p>
        </p:txBody>
      </p:sp>
      <p:sp>
        <p:nvSpPr>
          <p:cNvPr id="9" name="Rectangle 8">
            <a:extLst>
              <a:ext uri="{FF2B5EF4-FFF2-40B4-BE49-F238E27FC236}">
                <a16:creationId xmlns:a16="http://schemas.microsoft.com/office/drawing/2014/main" id="{3B1C9EDA-BD64-4EA4-A361-9EBEC40A0BEC}"/>
              </a:ext>
            </a:extLst>
          </p:cNvPr>
          <p:cNvSpPr>
            <a:spLocks noGrp="1"/>
          </p:cNvSpPr>
          <p:nvPr/>
        </p:nvSpPr>
        <p:spPr>
          <a:xfrm>
            <a:off x="742950" y="1666875"/>
            <a:ext cx="10096500" cy="952500"/>
          </a:xfrm>
          <a:prstGeom prst="rect">
            <a:avLst/>
          </a:prstGeom>
          <a:noFill/>
          <a:ln w="0">
            <a:noFill/>
            <a:prstDash val="solid"/>
          </a:ln>
        </p:spPr>
        <p:txBody>
          <a:bodyPr anchor="ctr"/>
          <a:lstStyle/>
          <a:p>
            <a:pPr algn="l">
              <a:defRPr sz="4200" b="1">
                <a:solidFill>
                  <a:srgbClr val="FFFFFF"/>
                </a:solidFill>
              </a:defRPr>
            </a:pPr>
            <a:r>
              <a:rPr sz="4200" b="1">
                <a:solidFill>
                  <a:srgbClr val="FFFFFF"/>
                </a:solidFill>
              </a:rPr>
              <a:t>But I was wrong.</a:t>
            </a:r>
          </a:p>
        </p:txBody>
      </p:sp>
      <p:sp>
        <p:nvSpPr>
          <p:cNvPr id="10" name="Rectangle 9">
            <a:extLst>
              <a:ext uri="{FF2B5EF4-FFF2-40B4-BE49-F238E27FC236}">
                <a16:creationId xmlns:a16="http://schemas.microsoft.com/office/drawing/2014/main" id="{929DFB9E-36F1-4F06-8BAC-2B34C90CEA94}"/>
              </a:ext>
            </a:extLst>
          </p:cNvPr>
          <p:cNvSpPr>
            <a:spLocks noGrp="1"/>
          </p:cNvSpPr>
          <p:nvPr/>
        </p:nvSpPr>
        <p:spPr>
          <a:xfrm>
            <a:off x="762000" y="3476625"/>
            <a:ext cx="10096500" cy="952500"/>
          </a:xfrm>
          <a:prstGeom prst="rect">
            <a:avLst/>
          </a:prstGeom>
          <a:noFill/>
          <a:ln w="0">
            <a:noFill/>
            <a:prstDash val="solid"/>
          </a:ln>
        </p:spPr>
        <p:txBody>
          <a:bodyPr anchor="ctr"/>
          <a:lstStyle/>
          <a:p>
            <a:pPr algn="l">
              <a:defRPr sz="4050" b="1">
                <a:solidFill>
                  <a:srgbClr val="FFFFFF"/>
                </a:solidFill>
              </a:defRPr>
            </a:pPr>
            <a:r>
              <a:rPr sz="4050" b="1">
                <a:solidFill>
                  <a:srgbClr val="FFFFFF"/>
                </a:solidFill>
              </a:rPr>
              <a:t>WHY  &gt;  HOW</a:t>
            </a:r>
          </a:p>
        </p:txBody>
      </p:sp>
      <p:sp>
        <p:nvSpPr>
          <p:cNvPr id="11" name="Rectangle 10">
            <a:extLst>
              <a:ext uri="{FF2B5EF4-FFF2-40B4-BE49-F238E27FC236}">
                <a16:creationId xmlns:a16="http://schemas.microsoft.com/office/drawing/2014/main" id="{19737377-4E2D-433D-BE8D-0DBF520B9357}"/>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09</a:t>
            </a:r>
          </a:p>
        </p:txBody>
      </p:sp>
    </p:spTree>
    <p:extLst>
      <p:ext uri="{BB962C8B-B14F-4D97-AF65-F5344CB8AC3E}">
        <p14:creationId xmlns:p14="http://schemas.microsoft.com/office/powerpoint/2010/main" val="385647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16C7A6-96C2-40D3-9D3E-2A0BCCB0CBB3}"/>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ED710150-A2B5-4ABD-97BB-8E19BB3AC2C1}"/>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7D6797C4-EFE0-49A8-8915-51822FFCD2CC}"/>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1870E0BF-F621-4EAF-B3D9-CCE7A5C2DDB7}"/>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92A004BB-7AB9-4FC0-B983-1453AECF9FFB}"/>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D211EC13-6C97-4E3E-B679-1D51A491DD91}"/>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F88AFDA8-DA2E-4568-BD65-3C27625B189C}"/>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B7BD72B0-B961-4BA3-AA28-7BBD9165539E}"/>
              </a:ext>
            </a:extLst>
          </p:cNvPr>
          <p:cNvSpPr>
            <a:spLocks noGrp="1"/>
          </p:cNvSpPr>
          <p:nvPr/>
        </p:nvSpPr>
        <p:spPr>
          <a:xfrm>
            <a:off x="685800" y="400050"/>
            <a:ext cx="4762500" cy="342900"/>
          </a:xfrm>
          <a:prstGeom prst="rect">
            <a:avLst/>
          </a:prstGeom>
          <a:noFill/>
          <a:ln w="0">
            <a:noFill/>
            <a:prstDash val="solid"/>
          </a:ln>
        </p:spPr>
        <p:txBody>
          <a:bodyPr anchor="ctr"/>
          <a:lstStyle/>
          <a:p>
            <a:pPr algn="l">
              <a:defRPr sz="1350" b="1">
                <a:solidFill>
                  <a:srgbClr val="85D3CC"/>
                </a:solidFill>
              </a:defRPr>
            </a:pPr>
            <a:r>
              <a:rPr sz="1350" b="1">
                <a:solidFill>
                  <a:srgbClr val="85D3CC"/>
                </a:solidFill>
              </a:rPr>
              <a:t>WHAT PATIENTS NEED</a:t>
            </a:r>
          </a:p>
        </p:txBody>
      </p:sp>
      <p:sp>
        <p:nvSpPr>
          <p:cNvPr id="9" name="Rectangle 8">
            <a:extLst>
              <a:ext uri="{FF2B5EF4-FFF2-40B4-BE49-F238E27FC236}">
                <a16:creationId xmlns:a16="http://schemas.microsoft.com/office/drawing/2014/main" id="{42B6A8F0-B0FA-4ACB-A1D5-F8912F958A30}"/>
              </a:ext>
            </a:extLst>
          </p:cNvPr>
          <p:cNvSpPr>
            <a:spLocks noGrp="1"/>
          </p:cNvSpPr>
          <p:nvPr/>
        </p:nvSpPr>
        <p:spPr>
          <a:xfrm>
            <a:off x="742950" y="2095500"/>
            <a:ext cx="10096500" cy="1095375"/>
          </a:xfrm>
          <a:prstGeom prst="rect">
            <a:avLst/>
          </a:prstGeom>
          <a:noFill/>
          <a:ln w="0">
            <a:noFill/>
            <a:prstDash val="solid"/>
          </a:ln>
        </p:spPr>
        <p:txBody>
          <a:bodyPr anchor="ctr"/>
          <a:lstStyle/>
          <a:p>
            <a:pPr algn="l">
              <a:defRPr sz="4200" b="1">
                <a:solidFill>
                  <a:srgbClr val="FFFFFF"/>
                </a:solidFill>
              </a:defRPr>
            </a:pPr>
            <a:r>
              <a:rPr sz="4200" b="1">
                <a:solidFill>
                  <a:srgbClr val="FFFFFF"/>
                </a:solidFill>
              </a:rPr>
              <a:t>Comprehensive Optometry</a:t>
            </a:r>
          </a:p>
        </p:txBody>
      </p:sp>
      <p:sp>
        <p:nvSpPr>
          <p:cNvPr id="10" name="Rectangle 9">
            <a:extLst>
              <a:ext uri="{FF2B5EF4-FFF2-40B4-BE49-F238E27FC236}">
                <a16:creationId xmlns:a16="http://schemas.microsoft.com/office/drawing/2014/main" id="{40EC5E44-43A6-4971-899F-906C4EA26170}"/>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10</a:t>
            </a:r>
          </a:p>
        </p:txBody>
      </p:sp>
    </p:spTree>
    <p:extLst>
      <p:ext uri="{BB962C8B-B14F-4D97-AF65-F5344CB8AC3E}">
        <p14:creationId xmlns:p14="http://schemas.microsoft.com/office/powerpoint/2010/main" val="439575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7A56C4F-25FA-42AE-8F8D-FA90500158C7}"/>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9FE00561-8CFE-4E9F-8BD5-25E00310ABB2}"/>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0AB9CC58-0FAA-437E-BAF3-294AC9299535}"/>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F7B11A65-0AD1-4A68-9CA5-E48FF06F58C6}"/>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CE1579F8-A86B-418D-8E68-FEA83A646F96}"/>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3D102907-C34E-495E-9073-6FE105C465C6}"/>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9B387601-D0A6-4645-86FD-1D1FAEF077F1}"/>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F950B3AE-6067-4931-9F59-D04854BEFA78}"/>
              </a:ext>
            </a:extLst>
          </p:cNvPr>
          <p:cNvSpPr>
            <a:spLocks noGrp="1"/>
          </p:cNvSpPr>
          <p:nvPr/>
        </p:nvSpPr>
        <p:spPr>
          <a:xfrm>
            <a:off x="685800" y="400050"/>
            <a:ext cx="4762500" cy="342900"/>
          </a:xfrm>
          <a:prstGeom prst="rect">
            <a:avLst/>
          </a:prstGeom>
          <a:noFill/>
          <a:ln w="0">
            <a:noFill/>
            <a:prstDash val="solid"/>
          </a:ln>
        </p:spPr>
        <p:txBody>
          <a:bodyPr anchor="ctr"/>
          <a:lstStyle/>
          <a:p>
            <a:pPr algn="l">
              <a:defRPr sz="1350" b="1">
                <a:solidFill>
                  <a:srgbClr val="85D3CC"/>
                </a:solidFill>
              </a:defRPr>
            </a:pPr>
            <a:r>
              <a:rPr sz="1350" b="1">
                <a:solidFill>
                  <a:srgbClr val="85D3CC"/>
                </a:solidFill>
              </a:rPr>
              <a:t>WHAT PATIENTS NEED</a:t>
            </a:r>
          </a:p>
        </p:txBody>
      </p:sp>
      <p:sp>
        <p:nvSpPr>
          <p:cNvPr id="9" name="Rectangle 8">
            <a:extLst>
              <a:ext uri="{FF2B5EF4-FFF2-40B4-BE49-F238E27FC236}">
                <a16:creationId xmlns:a16="http://schemas.microsoft.com/office/drawing/2014/main" id="{9355E6D6-29EB-48B7-A0B7-269E3ED9F90A}"/>
              </a:ext>
            </a:extLst>
          </p:cNvPr>
          <p:cNvSpPr>
            <a:spLocks noGrp="1"/>
          </p:cNvSpPr>
          <p:nvPr/>
        </p:nvSpPr>
        <p:spPr>
          <a:xfrm>
            <a:off x="742950" y="1762125"/>
            <a:ext cx="10477500" cy="952500"/>
          </a:xfrm>
          <a:prstGeom prst="rect">
            <a:avLst/>
          </a:prstGeom>
          <a:noFill/>
          <a:ln w="0">
            <a:noFill/>
            <a:prstDash val="solid"/>
          </a:ln>
        </p:spPr>
        <p:txBody>
          <a:bodyPr anchor="ctr"/>
          <a:lstStyle/>
          <a:p>
            <a:pPr algn="l">
              <a:defRPr sz="4200" b="1">
                <a:solidFill>
                  <a:srgbClr val="FFFFFF"/>
                </a:solidFill>
              </a:defRPr>
            </a:pPr>
            <a:r>
              <a:rPr sz="4200" b="1">
                <a:solidFill>
                  <a:srgbClr val="FFFFFF"/>
                </a:solidFill>
              </a:rPr>
              <a:t>Comprehensive Optometry</a:t>
            </a:r>
          </a:p>
        </p:txBody>
      </p:sp>
      <p:sp>
        <p:nvSpPr>
          <p:cNvPr id="10" name="Rectangle 9">
            <a:extLst>
              <a:ext uri="{FF2B5EF4-FFF2-40B4-BE49-F238E27FC236}">
                <a16:creationId xmlns:a16="http://schemas.microsoft.com/office/drawing/2014/main" id="{8ED908A8-5293-42A5-A960-BD26C38DF152}"/>
              </a:ext>
            </a:extLst>
          </p:cNvPr>
          <p:cNvSpPr>
            <a:spLocks noGrp="1"/>
          </p:cNvSpPr>
          <p:nvPr/>
        </p:nvSpPr>
        <p:spPr>
          <a:xfrm>
            <a:off x="762000" y="3476625"/>
            <a:ext cx="10477500" cy="904875"/>
          </a:xfrm>
          <a:prstGeom prst="rect">
            <a:avLst/>
          </a:prstGeom>
          <a:noFill/>
          <a:ln w="0">
            <a:noFill/>
            <a:prstDash val="solid"/>
          </a:ln>
        </p:spPr>
        <p:txBody>
          <a:bodyPr anchor="ctr"/>
          <a:lstStyle/>
          <a:p>
            <a:pPr algn="l">
              <a:defRPr sz="3450" b="1">
                <a:solidFill>
                  <a:srgbClr val="FFFFFF"/>
                </a:solidFill>
              </a:defRPr>
            </a:pPr>
            <a:r>
              <a:rPr sz="3450" b="1">
                <a:solidFill>
                  <a:srgbClr val="FFFFFF"/>
                </a:solidFill>
              </a:rPr>
              <a:t>with Affordable Optical</a:t>
            </a:r>
          </a:p>
        </p:txBody>
      </p:sp>
      <p:sp>
        <p:nvSpPr>
          <p:cNvPr id="11" name="Rectangle 10">
            <a:extLst>
              <a:ext uri="{FF2B5EF4-FFF2-40B4-BE49-F238E27FC236}">
                <a16:creationId xmlns:a16="http://schemas.microsoft.com/office/drawing/2014/main" id="{C9196F4A-895A-4FE4-B04F-6CA497B8CE44}"/>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11</a:t>
            </a:r>
          </a:p>
        </p:txBody>
      </p:sp>
    </p:spTree>
    <p:extLst>
      <p:ext uri="{BB962C8B-B14F-4D97-AF65-F5344CB8AC3E}">
        <p14:creationId xmlns:p14="http://schemas.microsoft.com/office/powerpoint/2010/main" val="248104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FC1AF4-B0B1-4678-9651-617091EC3D1E}"/>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E54E80C9-C902-4FA8-818B-70BA38BF173D}"/>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CFB86AF8-CCA1-4EA0-9165-A28A86E1CDC4}"/>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5F74BC75-D6F0-430F-B742-BD38962FC7F3}"/>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EE98562C-B517-4A64-9BE0-4DBCE9389790}"/>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513C1DBC-73A9-40C8-88F6-326E215FD217}"/>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E6CE0DFB-DC19-4BC2-9708-079B1E1EEEC7}"/>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F0B7F0AA-3AAD-4297-8A9B-776C429F18AE}"/>
              </a:ext>
            </a:extLst>
          </p:cNvPr>
          <p:cNvSpPr>
            <a:spLocks noGrp="1"/>
          </p:cNvSpPr>
          <p:nvPr/>
        </p:nvSpPr>
        <p:spPr>
          <a:xfrm>
            <a:off x="685800" y="400050"/>
            <a:ext cx="4762500" cy="342900"/>
          </a:xfrm>
          <a:prstGeom prst="rect">
            <a:avLst/>
          </a:prstGeom>
          <a:noFill/>
          <a:ln w="0">
            <a:noFill/>
            <a:prstDash val="solid"/>
          </a:ln>
        </p:spPr>
        <p:txBody>
          <a:bodyPr anchor="ctr"/>
          <a:lstStyle/>
          <a:p>
            <a:pPr algn="l">
              <a:defRPr sz="1350" b="1">
                <a:solidFill>
                  <a:srgbClr val="85D3CC"/>
                </a:solidFill>
              </a:defRPr>
            </a:pPr>
            <a:r>
              <a:rPr sz="1350" b="1">
                <a:solidFill>
                  <a:srgbClr val="85D3CC"/>
                </a:solidFill>
              </a:rPr>
              <a:t>THE MINDSET</a:t>
            </a:r>
          </a:p>
        </p:txBody>
      </p:sp>
      <p:sp>
        <p:nvSpPr>
          <p:cNvPr id="9" name="Rectangle 8">
            <a:extLst>
              <a:ext uri="{FF2B5EF4-FFF2-40B4-BE49-F238E27FC236}">
                <a16:creationId xmlns:a16="http://schemas.microsoft.com/office/drawing/2014/main" id="{AF86C554-781F-469E-A6C8-F2926E8BC64F}"/>
              </a:ext>
            </a:extLst>
          </p:cNvPr>
          <p:cNvSpPr>
            <a:spLocks noGrp="1"/>
          </p:cNvSpPr>
          <p:nvPr/>
        </p:nvSpPr>
        <p:spPr>
          <a:xfrm>
            <a:off x="742950" y="2095500"/>
            <a:ext cx="10096500" cy="1095375"/>
          </a:xfrm>
          <a:prstGeom prst="rect">
            <a:avLst/>
          </a:prstGeom>
          <a:noFill/>
          <a:ln w="0">
            <a:noFill/>
            <a:prstDash val="solid"/>
          </a:ln>
        </p:spPr>
        <p:txBody>
          <a:bodyPr anchor="ctr"/>
          <a:lstStyle/>
          <a:p>
            <a:pPr algn="l">
              <a:defRPr sz="4200" b="1">
                <a:solidFill>
                  <a:srgbClr val="FFFFFF"/>
                </a:solidFill>
              </a:defRPr>
            </a:pPr>
            <a:r>
              <a:rPr sz="4200" b="1">
                <a:solidFill>
                  <a:srgbClr val="FFFFFF"/>
                </a:solidFill>
              </a:rPr>
              <a:t>There are no problems.</a:t>
            </a:r>
          </a:p>
        </p:txBody>
      </p:sp>
      <p:sp>
        <p:nvSpPr>
          <p:cNvPr id="10" name="Rectangle 9">
            <a:extLst>
              <a:ext uri="{FF2B5EF4-FFF2-40B4-BE49-F238E27FC236}">
                <a16:creationId xmlns:a16="http://schemas.microsoft.com/office/drawing/2014/main" id="{BF356FA6-2DB1-4000-BCBA-4AA4138D48C0}"/>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12</a:t>
            </a:r>
          </a:p>
        </p:txBody>
      </p:sp>
    </p:spTree>
    <p:extLst>
      <p:ext uri="{BB962C8B-B14F-4D97-AF65-F5344CB8AC3E}">
        <p14:creationId xmlns:p14="http://schemas.microsoft.com/office/powerpoint/2010/main" val="1361249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4E735B2-FA58-4967-AD5A-A56BFFA3A269}"/>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7F354850-1B2F-4B44-9F81-FC8C3933CFCD}"/>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D7FD1225-586A-43DE-9AE0-845383CBBD56}"/>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79B0A7E9-2D68-448B-9193-21EAD56C7B4C}"/>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E91FB979-AC4E-4D81-9712-856EA22A41EF}"/>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58C5CFDE-6697-4783-B978-2605DBBB8C11}"/>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B200186B-832F-4BCD-924A-21CD165FA949}"/>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F884D475-07FC-444C-AEFA-F4A1051B61A5}"/>
              </a:ext>
            </a:extLst>
          </p:cNvPr>
          <p:cNvSpPr>
            <a:spLocks noGrp="1"/>
          </p:cNvSpPr>
          <p:nvPr/>
        </p:nvSpPr>
        <p:spPr>
          <a:xfrm>
            <a:off x="685800" y="400050"/>
            <a:ext cx="4762500" cy="342900"/>
          </a:xfrm>
          <a:prstGeom prst="rect">
            <a:avLst/>
          </a:prstGeom>
          <a:noFill/>
          <a:ln w="0">
            <a:noFill/>
            <a:prstDash val="solid"/>
          </a:ln>
        </p:spPr>
        <p:txBody>
          <a:bodyPr anchor="ctr"/>
          <a:lstStyle/>
          <a:p>
            <a:pPr algn="l">
              <a:defRPr sz="1350" b="1">
                <a:solidFill>
                  <a:srgbClr val="85D3CC"/>
                </a:solidFill>
              </a:defRPr>
            </a:pPr>
            <a:r>
              <a:rPr sz="1350" b="1">
                <a:solidFill>
                  <a:srgbClr val="85D3CC"/>
                </a:solidFill>
              </a:rPr>
              <a:t>THE MINDSET</a:t>
            </a:r>
          </a:p>
        </p:txBody>
      </p:sp>
      <p:sp>
        <p:nvSpPr>
          <p:cNvPr id="9" name="Rectangle 8">
            <a:extLst>
              <a:ext uri="{FF2B5EF4-FFF2-40B4-BE49-F238E27FC236}">
                <a16:creationId xmlns:a16="http://schemas.microsoft.com/office/drawing/2014/main" id="{39A781C9-611D-4E84-8654-1CB6BE88A216}"/>
              </a:ext>
            </a:extLst>
          </p:cNvPr>
          <p:cNvSpPr>
            <a:spLocks noGrp="1"/>
          </p:cNvSpPr>
          <p:nvPr/>
        </p:nvSpPr>
        <p:spPr>
          <a:xfrm>
            <a:off x="742950" y="1666875"/>
            <a:ext cx="10096500" cy="952500"/>
          </a:xfrm>
          <a:prstGeom prst="rect">
            <a:avLst/>
          </a:prstGeom>
          <a:noFill/>
          <a:ln w="0">
            <a:noFill/>
            <a:prstDash val="solid"/>
          </a:ln>
        </p:spPr>
        <p:txBody>
          <a:bodyPr anchor="ctr"/>
          <a:lstStyle/>
          <a:p>
            <a:pPr algn="l">
              <a:defRPr sz="4200" b="1">
                <a:solidFill>
                  <a:srgbClr val="FFFFFF"/>
                </a:solidFill>
              </a:defRPr>
            </a:pPr>
            <a:r>
              <a:rPr sz="4200" b="1">
                <a:solidFill>
                  <a:srgbClr val="FFFFFF"/>
                </a:solidFill>
              </a:rPr>
              <a:t>There are no problems.</a:t>
            </a:r>
          </a:p>
        </p:txBody>
      </p:sp>
      <p:sp>
        <p:nvSpPr>
          <p:cNvPr id="10" name="Rectangle 9">
            <a:extLst>
              <a:ext uri="{FF2B5EF4-FFF2-40B4-BE49-F238E27FC236}">
                <a16:creationId xmlns:a16="http://schemas.microsoft.com/office/drawing/2014/main" id="{57CB09B8-4102-4C40-AE9F-FF234BFB7359}"/>
              </a:ext>
            </a:extLst>
          </p:cNvPr>
          <p:cNvSpPr>
            <a:spLocks noGrp="1"/>
          </p:cNvSpPr>
          <p:nvPr/>
        </p:nvSpPr>
        <p:spPr>
          <a:xfrm>
            <a:off x="762000" y="3476625"/>
            <a:ext cx="10477500" cy="952500"/>
          </a:xfrm>
          <a:prstGeom prst="rect">
            <a:avLst/>
          </a:prstGeom>
          <a:noFill/>
          <a:ln w="0">
            <a:noFill/>
            <a:prstDash val="solid"/>
          </a:ln>
        </p:spPr>
        <p:txBody>
          <a:bodyPr anchor="ctr"/>
          <a:lstStyle/>
          <a:p>
            <a:pPr algn="l">
              <a:defRPr sz="3450" b="1">
                <a:solidFill>
                  <a:srgbClr val="85D3CC"/>
                </a:solidFill>
              </a:defRPr>
            </a:pPr>
            <a:r>
              <a:rPr sz="3450" b="1">
                <a:solidFill>
                  <a:srgbClr val="85D3CC"/>
                </a:solidFill>
              </a:rPr>
              <a:t>I just need better thinking.</a:t>
            </a:r>
          </a:p>
        </p:txBody>
      </p:sp>
      <p:sp>
        <p:nvSpPr>
          <p:cNvPr id="11" name="Rectangle 10">
            <a:extLst>
              <a:ext uri="{FF2B5EF4-FFF2-40B4-BE49-F238E27FC236}">
                <a16:creationId xmlns:a16="http://schemas.microsoft.com/office/drawing/2014/main" id="{984070D2-3B50-40FA-9DA5-FCADE74419F8}"/>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13</a:t>
            </a:r>
          </a:p>
        </p:txBody>
      </p:sp>
    </p:spTree>
    <p:extLst>
      <p:ext uri="{BB962C8B-B14F-4D97-AF65-F5344CB8AC3E}">
        <p14:creationId xmlns:p14="http://schemas.microsoft.com/office/powerpoint/2010/main" val="2014245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742713E-575A-4D56-8401-399A2F408F41}"/>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PART OF THE PROBLEM</a:t>
            </a:r>
          </a:p>
        </p:txBody>
      </p:sp>
      <p:sp>
        <p:nvSpPr>
          <p:cNvPr id="2" name="Rectangle 1">
            <a:extLst>
              <a:ext uri="{FF2B5EF4-FFF2-40B4-BE49-F238E27FC236}">
                <a16:creationId xmlns:a16="http://schemas.microsoft.com/office/drawing/2014/main" id="{80BE306D-FF4F-4870-91B7-AC2432F9CF04}"/>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14</a:t>
            </a:r>
          </a:p>
        </p:txBody>
      </p:sp>
      <p:sp>
        <p:nvSpPr>
          <p:cNvPr id="3" name="Rectangle 2">
            <a:extLst>
              <a:ext uri="{FF2B5EF4-FFF2-40B4-BE49-F238E27FC236}">
                <a16:creationId xmlns:a16="http://schemas.microsoft.com/office/drawing/2014/main" id="{603E73D0-70E8-4A6C-9CD4-5178B63B3BD8}"/>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BD0A009F-BCBD-4A5E-A535-CD80FA8E84A0}"/>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DEA6DEB4-0D30-4CAA-A74A-2641C700E1E5}"/>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07BA81B3-B3EE-4678-B1AE-7F7250ABAA9F}"/>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3261397E-9520-499B-B016-D91B28ACB3A4}"/>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9B9FD855-2741-412F-849E-18E3BE366CE8}"/>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F7F8B29E-E81A-4C58-B604-84B039D09B29}"/>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67F1DC29-61F7-4CE2-B0C0-FACA631E6509}"/>
              </a:ext>
            </a:extLst>
          </p:cNvPr>
          <p:cNvSpPr>
            <a:spLocks noGrp="1"/>
          </p:cNvSpPr>
          <p:nvPr/>
        </p:nvSpPr>
        <p:spPr>
          <a:xfrm>
            <a:off x="685800" y="904875"/>
            <a:ext cx="10477500" cy="666750"/>
          </a:xfrm>
          <a:prstGeom prst="rect">
            <a:avLst/>
          </a:prstGeom>
          <a:noFill/>
          <a:ln w="0">
            <a:noFill/>
            <a:prstDash val="solid"/>
          </a:ln>
        </p:spPr>
        <p:txBody>
          <a:bodyPr anchor="ctr"/>
          <a:lstStyle/>
          <a:p>
            <a:pPr algn="l">
              <a:defRPr sz="3450" b="1">
                <a:solidFill>
                  <a:srgbClr val="173B64"/>
                </a:solidFill>
              </a:defRPr>
            </a:pPr>
            <a:r>
              <a:rPr sz="3450" b="1">
                <a:solidFill>
                  <a:srgbClr val="173B64"/>
                </a:solidFill>
              </a:rPr>
              <a:t>No optometry schools in:</a:t>
            </a:r>
          </a:p>
        </p:txBody>
      </p:sp>
      <p:sp>
        <p:nvSpPr>
          <p:cNvPr id="11" name="Rectangle 10">
            <a:extLst>
              <a:ext uri="{FF2B5EF4-FFF2-40B4-BE49-F238E27FC236}">
                <a16:creationId xmlns:a16="http://schemas.microsoft.com/office/drawing/2014/main" id="{E22954B5-8B70-4E99-8EAD-CE10F521844B}"/>
              </a:ext>
            </a:extLst>
          </p:cNvPr>
          <p:cNvSpPr>
            <a:spLocks noGrp="1"/>
          </p:cNvSpPr>
          <p:nvPr/>
        </p:nvSpPr>
        <p:spPr>
          <a:xfrm>
            <a:off x="685800" y="2143125"/>
            <a:ext cx="3143250" cy="952500"/>
          </a:xfrm>
          <a:prstGeom prst="rect">
            <a:avLst/>
          </a:prstGeom>
          <a:noFill/>
          <a:ln w="0">
            <a:noFill/>
            <a:prstDash val="solid"/>
          </a:ln>
        </p:spPr>
        <p:txBody>
          <a:bodyPr anchor="ctr"/>
          <a:lstStyle/>
          <a:p>
            <a:pPr algn="ctr">
              <a:defRPr sz="2100" b="1">
                <a:solidFill>
                  <a:srgbClr val="357FA6"/>
                </a:solidFill>
              </a:defRPr>
            </a:pPr>
            <a:r>
              <a:rPr sz="2100" b="1">
                <a:solidFill>
                  <a:srgbClr val="357FA6"/>
                </a:solidFill>
              </a:rPr>
              <a:t>VIRGINIA</a:t>
            </a:r>
          </a:p>
        </p:txBody>
      </p:sp>
    </p:spTree>
    <p:extLst>
      <p:ext uri="{BB962C8B-B14F-4D97-AF65-F5344CB8AC3E}">
        <p14:creationId xmlns:p14="http://schemas.microsoft.com/office/powerpoint/2010/main" val="126810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890C031-C128-422C-A477-26729982CFD8}"/>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PART OF THE PROBLEM</a:t>
            </a:r>
          </a:p>
        </p:txBody>
      </p:sp>
      <p:sp>
        <p:nvSpPr>
          <p:cNvPr id="2" name="Rectangle 1">
            <a:extLst>
              <a:ext uri="{FF2B5EF4-FFF2-40B4-BE49-F238E27FC236}">
                <a16:creationId xmlns:a16="http://schemas.microsoft.com/office/drawing/2014/main" id="{DBAE0F95-8758-4CF5-9815-9E15F91C116F}"/>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15</a:t>
            </a:r>
          </a:p>
        </p:txBody>
      </p:sp>
      <p:sp>
        <p:nvSpPr>
          <p:cNvPr id="3" name="Rectangle 2">
            <a:extLst>
              <a:ext uri="{FF2B5EF4-FFF2-40B4-BE49-F238E27FC236}">
                <a16:creationId xmlns:a16="http://schemas.microsoft.com/office/drawing/2014/main" id="{EE69C9F0-85B1-4EFF-987B-6B1D7BA5E86C}"/>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4D329ACB-EF05-4F5C-BF2F-74AF3747C7B9}"/>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0CEB3765-99B7-4496-A84B-87F5EE298F02}"/>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E014A0CA-E057-4129-8156-9364E67B0667}"/>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352CC0C9-0373-4F9B-8F22-82D06177C0D8}"/>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93649025-9E89-4796-8082-8EC6EBBF32FC}"/>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51688709-714A-45AB-911F-8F225C110199}"/>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13440CB9-75E5-4050-B44B-8FF9951BCC8F}"/>
              </a:ext>
            </a:extLst>
          </p:cNvPr>
          <p:cNvSpPr>
            <a:spLocks noGrp="1"/>
          </p:cNvSpPr>
          <p:nvPr/>
        </p:nvSpPr>
        <p:spPr>
          <a:xfrm>
            <a:off x="685800" y="904875"/>
            <a:ext cx="10477500" cy="666750"/>
          </a:xfrm>
          <a:prstGeom prst="rect">
            <a:avLst/>
          </a:prstGeom>
          <a:noFill/>
          <a:ln w="0">
            <a:noFill/>
            <a:prstDash val="solid"/>
          </a:ln>
        </p:spPr>
        <p:txBody>
          <a:bodyPr anchor="ctr"/>
          <a:lstStyle/>
          <a:p>
            <a:pPr algn="l">
              <a:defRPr sz="3450" b="1">
                <a:solidFill>
                  <a:srgbClr val="173B64"/>
                </a:solidFill>
              </a:defRPr>
            </a:pPr>
            <a:r>
              <a:rPr sz="3450" b="1">
                <a:solidFill>
                  <a:srgbClr val="173B64"/>
                </a:solidFill>
              </a:rPr>
              <a:t>No optometry schools in:</a:t>
            </a:r>
          </a:p>
        </p:txBody>
      </p:sp>
      <p:sp>
        <p:nvSpPr>
          <p:cNvPr id="11" name="Rectangle 10">
            <a:extLst>
              <a:ext uri="{FF2B5EF4-FFF2-40B4-BE49-F238E27FC236}">
                <a16:creationId xmlns:a16="http://schemas.microsoft.com/office/drawing/2014/main" id="{60C9A6FA-AD50-4E58-B19F-A88A38F78069}"/>
              </a:ext>
            </a:extLst>
          </p:cNvPr>
          <p:cNvSpPr>
            <a:spLocks noGrp="1"/>
          </p:cNvSpPr>
          <p:nvPr/>
        </p:nvSpPr>
        <p:spPr>
          <a:xfrm>
            <a:off x="685800" y="2143125"/>
            <a:ext cx="3143250" cy="952500"/>
          </a:xfrm>
          <a:prstGeom prst="rect">
            <a:avLst/>
          </a:prstGeom>
          <a:noFill/>
          <a:ln w="0">
            <a:noFill/>
            <a:prstDash val="solid"/>
          </a:ln>
        </p:spPr>
        <p:txBody>
          <a:bodyPr anchor="ctr"/>
          <a:lstStyle/>
          <a:p>
            <a:pPr algn="ctr">
              <a:defRPr sz="2100" b="1">
                <a:solidFill>
                  <a:srgbClr val="357FA6"/>
                </a:solidFill>
              </a:defRPr>
            </a:pPr>
            <a:r>
              <a:rPr sz="2100" b="1">
                <a:solidFill>
                  <a:srgbClr val="357FA6"/>
                </a:solidFill>
              </a:rPr>
              <a:t>VIRGINIA</a:t>
            </a:r>
          </a:p>
        </p:txBody>
      </p:sp>
      <p:sp>
        <p:nvSpPr>
          <p:cNvPr id="12" name="Rectangle 11">
            <a:extLst>
              <a:ext uri="{FF2B5EF4-FFF2-40B4-BE49-F238E27FC236}">
                <a16:creationId xmlns:a16="http://schemas.microsoft.com/office/drawing/2014/main" id="{26616ABC-0092-4780-A63D-BF1A67F90249}"/>
              </a:ext>
            </a:extLst>
          </p:cNvPr>
          <p:cNvSpPr>
            <a:spLocks noGrp="1"/>
          </p:cNvSpPr>
          <p:nvPr/>
        </p:nvSpPr>
        <p:spPr>
          <a:xfrm>
            <a:off x="4171950" y="2143125"/>
            <a:ext cx="3143250" cy="952500"/>
          </a:xfrm>
          <a:prstGeom prst="rect">
            <a:avLst/>
          </a:prstGeom>
          <a:noFill/>
          <a:ln w="0">
            <a:noFill/>
            <a:prstDash val="solid"/>
          </a:ln>
        </p:spPr>
        <p:txBody>
          <a:bodyPr anchor="ctr"/>
          <a:lstStyle/>
          <a:p>
            <a:pPr algn="ctr">
              <a:defRPr sz="2100" b="1">
                <a:solidFill>
                  <a:srgbClr val="2BA89A"/>
                </a:solidFill>
              </a:defRPr>
            </a:pPr>
            <a:r>
              <a:rPr sz="2100" b="1">
                <a:solidFill>
                  <a:srgbClr val="2BA89A"/>
                </a:solidFill>
              </a:rPr>
              <a:t>WEST VIRGINIA</a:t>
            </a:r>
          </a:p>
        </p:txBody>
      </p:sp>
    </p:spTree>
    <p:extLst>
      <p:ext uri="{BB962C8B-B14F-4D97-AF65-F5344CB8AC3E}">
        <p14:creationId xmlns:p14="http://schemas.microsoft.com/office/powerpoint/2010/main" val="1432818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6160EE6-0D1C-4F6A-A675-85B8E69E4BC8}"/>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PART OF THE PROBLEM</a:t>
            </a:r>
          </a:p>
        </p:txBody>
      </p:sp>
      <p:sp>
        <p:nvSpPr>
          <p:cNvPr id="2" name="Rectangle 1">
            <a:extLst>
              <a:ext uri="{FF2B5EF4-FFF2-40B4-BE49-F238E27FC236}">
                <a16:creationId xmlns:a16="http://schemas.microsoft.com/office/drawing/2014/main" id="{7523E68D-CDEC-4C6D-8ABF-4EF01D70781E}"/>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16</a:t>
            </a:r>
          </a:p>
        </p:txBody>
      </p:sp>
      <p:sp>
        <p:nvSpPr>
          <p:cNvPr id="3" name="Rectangle 2">
            <a:extLst>
              <a:ext uri="{FF2B5EF4-FFF2-40B4-BE49-F238E27FC236}">
                <a16:creationId xmlns:a16="http://schemas.microsoft.com/office/drawing/2014/main" id="{993B2A39-8E59-4F35-8951-12593F9D6FE9}"/>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3DFA16D7-0971-4EC4-A505-6333BE49AC14}"/>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F1E1DC13-BD17-4FF1-941A-5B496681DA29}"/>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D2DCBBEF-1CB5-48AC-BA2B-1793F3A6E742}"/>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E62CD708-85CD-4C28-BFFA-9A059E1B2850}"/>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4F2BA239-A2A8-49DB-B139-B7D3703A7B78}"/>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332A188B-A449-4884-9377-28FA52A5DAF8}"/>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57D2FF6B-D287-46B5-887D-B16325FD6C92}"/>
              </a:ext>
            </a:extLst>
          </p:cNvPr>
          <p:cNvSpPr>
            <a:spLocks noGrp="1"/>
          </p:cNvSpPr>
          <p:nvPr/>
        </p:nvSpPr>
        <p:spPr>
          <a:xfrm>
            <a:off x="685800" y="904875"/>
            <a:ext cx="10477500" cy="666750"/>
          </a:xfrm>
          <a:prstGeom prst="rect">
            <a:avLst/>
          </a:prstGeom>
          <a:noFill/>
          <a:ln w="0">
            <a:noFill/>
            <a:prstDash val="solid"/>
          </a:ln>
        </p:spPr>
        <p:txBody>
          <a:bodyPr anchor="ctr"/>
          <a:lstStyle/>
          <a:p>
            <a:pPr algn="l">
              <a:defRPr sz="3450" b="1">
                <a:solidFill>
                  <a:srgbClr val="173B64"/>
                </a:solidFill>
              </a:defRPr>
            </a:pPr>
            <a:r>
              <a:rPr sz="3450" b="1">
                <a:solidFill>
                  <a:srgbClr val="173B64"/>
                </a:solidFill>
              </a:rPr>
              <a:t>No optometry schools in:</a:t>
            </a:r>
          </a:p>
        </p:txBody>
      </p:sp>
      <p:sp>
        <p:nvSpPr>
          <p:cNvPr id="11" name="Rectangle 10">
            <a:extLst>
              <a:ext uri="{FF2B5EF4-FFF2-40B4-BE49-F238E27FC236}">
                <a16:creationId xmlns:a16="http://schemas.microsoft.com/office/drawing/2014/main" id="{C862FE36-E283-4A7D-B907-B5DABF0F0285}"/>
              </a:ext>
            </a:extLst>
          </p:cNvPr>
          <p:cNvSpPr>
            <a:spLocks noGrp="1"/>
          </p:cNvSpPr>
          <p:nvPr/>
        </p:nvSpPr>
        <p:spPr>
          <a:xfrm>
            <a:off x="685800" y="2143125"/>
            <a:ext cx="3143250" cy="952500"/>
          </a:xfrm>
          <a:prstGeom prst="rect">
            <a:avLst/>
          </a:prstGeom>
          <a:noFill/>
          <a:ln w="0">
            <a:noFill/>
            <a:prstDash val="solid"/>
          </a:ln>
        </p:spPr>
        <p:txBody>
          <a:bodyPr anchor="ctr"/>
          <a:lstStyle/>
          <a:p>
            <a:pPr algn="ctr">
              <a:defRPr sz="2100" b="1">
                <a:solidFill>
                  <a:srgbClr val="357FA6"/>
                </a:solidFill>
              </a:defRPr>
            </a:pPr>
            <a:r>
              <a:rPr sz="2100" b="1">
                <a:solidFill>
                  <a:srgbClr val="357FA6"/>
                </a:solidFill>
              </a:rPr>
              <a:t>VIRGINIA</a:t>
            </a:r>
          </a:p>
        </p:txBody>
      </p:sp>
      <p:sp>
        <p:nvSpPr>
          <p:cNvPr id="12" name="Rectangle 11">
            <a:extLst>
              <a:ext uri="{FF2B5EF4-FFF2-40B4-BE49-F238E27FC236}">
                <a16:creationId xmlns:a16="http://schemas.microsoft.com/office/drawing/2014/main" id="{A0120CC7-44F3-478F-8BDD-88E128320C36}"/>
              </a:ext>
            </a:extLst>
          </p:cNvPr>
          <p:cNvSpPr>
            <a:spLocks noGrp="1"/>
          </p:cNvSpPr>
          <p:nvPr/>
        </p:nvSpPr>
        <p:spPr>
          <a:xfrm>
            <a:off x="4171950" y="2143125"/>
            <a:ext cx="3143250" cy="952500"/>
          </a:xfrm>
          <a:prstGeom prst="rect">
            <a:avLst/>
          </a:prstGeom>
          <a:noFill/>
          <a:ln w="0">
            <a:noFill/>
            <a:prstDash val="solid"/>
          </a:ln>
        </p:spPr>
        <p:txBody>
          <a:bodyPr anchor="ctr"/>
          <a:lstStyle/>
          <a:p>
            <a:pPr algn="ctr">
              <a:defRPr sz="2100" b="1">
                <a:solidFill>
                  <a:srgbClr val="2BA89A"/>
                </a:solidFill>
              </a:defRPr>
            </a:pPr>
            <a:r>
              <a:rPr sz="2100" b="1">
                <a:solidFill>
                  <a:srgbClr val="2BA89A"/>
                </a:solidFill>
              </a:rPr>
              <a:t>WEST VIRGINIA</a:t>
            </a:r>
          </a:p>
        </p:txBody>
      </p:sp>
      <p:sp>
        <p:nvSpPr>
          <p:cNvPr id="13" name="Rectangle 12">
            <a:extLst>
              <a:ext uri="{FF2B5EF4-FFF2-40B4-BE49-F238E27FC236}">
                <a16:creationId xmlns:a16="http://schemas.microsoft.com/office/drawing/2014/main" id="{57D567B5-F6BD-4F0C-83B9-6EF0A7F5EFA6}"/>
              </a:ext>
            </a:extLst>
          </p:cNvPr>
          <p:cNvSpPr>
            <a:spLocks noGrp="1"/>
          </p:cNvSpPr>
          <p:nvPr/>
        </p:nvSpPr>
        <p:spPr>
          <a:xfrm>
            <a:off x="7658100" y="2143125"/>
            <a:ext cx="3143250" cy="952500"/>
          </a:xfrm>
          <a:prstGeom prst="rect">
            <a:avLst/>
          </a:prstGeom>
          <a:noFill/>
          <a:ln w="0">
            <a:noFill/>
            <a:prstDash val="solid"/>
          </a:ln>
        </p:spPr>
        <p:txBody>
          <a:bodyPr anchor="ctr"/>
          <a:lstStyle/>
          <a:p>
            <a:pPr algn="ctr">
              <a:defRPr sz="2100" b="1">
                <a:solidFill>
                  <a:srgbClr val="69B96B"/>
                </a:solidFill>
              </a:defRPr>
            </a:pPr>
            <a:r>
              <a:rPr sz="2100" b="1">
                <a:solidFill>
                  <a:srgbClr val="69B96B"/>
                </a:solidFill>
              </a:rPr>
              <a:t>MARYLAND</a:t>
            </a:r>
          </a:p>
        </p:txBody>
      </p:sp>
    </p:spTree>
    <p:extLst>
      <p:ext uri="{BB962C8B-B14F-4D97-AF65-F5344CB8AC3E}">
        <p14:creationId xmlns:p14="http://schemas.microsoft.com/office/powerpoint/2010/main" val="263248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CCA3DD3-3278-4CFA-918E-6F7523082521}"/>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PART OF THE PROBLEM</a:t>
            </a:r>
          </a:p>
        </p:txBody>
      </p:sp>
      <p:sp>
        <p:nvSpPr>
          <p:cNvPr id="2" name="Rectangle 1">
            <a:extLst>
              <a:ext uri="{FF2B5EF4-FFF2-40B4-BE49-F238E27FC236}">
                <a16:creationId xmlns:a16="http://schemas.microsoft.com/office/drawing/2014/main" id="{5B97374D-15FF-49F2-AEE0-508D70B568CA}"/>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17</a:t>
            </a:r>
          </a:p>
        </p:txBody>
      </p:sp>
      <p:sp>
        <p:nvSpPr>
          <p:cNvPr id="3" name="Rectangle 2">
            <a:extLst>
              <a:ext uri="{FF2B5EF4-FFF2-40B4-BE49-F238E27FC236}">
                <a16:creationId xmlns:a16="http://schemas.microsoft.com/office/drawing/2014/main" id="{35478D76-C476-4B1C-9DFD-BA473689748B}"/>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FFD1F1BB-7053-4310-B4DE-3BBABE995B71}"/>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CF395765-3FD2-4690-A732-6AF0B41AF364}"/>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F095E7A8-5B8D-4006-A7F8-00FA9D2BC696}"/>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10465892-E18A-4AB0-8AB3-66D865461ED9}"/>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21EB3A9E-1194-4B0F-93C2-CDF5C5111765}"/>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97720B12-41E8-4D8D-AC00-945BC6ACB5E4}"/>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A3D9DF1F-552B-43D6-8B23-CB704A23DD0D}"/>
              </a:ext>
            </a:extLst>
          </p:cNvPr>
          <p:cNvSpPr>
            <a:spLocks noGrp="1"/>
          </p:cNvSpPr>
          <p:nvPr/>
        </p:nvSpPr>
        <p:spPr>
          <a:xfrm>
            <a:off x="685800" y="904875"/>
            <a:ext cx="10477500" cy="666750"/>
          </a:xfrm>
          <a:prstGeom prst="rect">
            <a:avLst/>
          </a:prstGeom>
          <a:noFill/>
          <a:ln w="0">
            <a:noFill/>
            <a:prstDash val="solid"/>
          </a:ln>
        </p:spPr>
        <p:txBody>
          <a:bodyPr anchor="ctr"/>
          <a:lstStyle/>
          <a:p>
            <a:pPr algn="l">
              <a:defRPr sz="3450" b="1">
                <a:solidFill>
                  <a:srgbClr val="173B64"/>
                </a:solidFill>
              </a:defRPr>
            </a:pPr>
            <a:r>
              <a:rPr sz="3450" b="1">
                <a:solidFill>
                  <a:srgbClr val="173B64"/>
                </a:solidFill>
              </a:rPr>
              <a:t>No optometry schools in:</a:t>
            </a:r>
          </a:p>
        </p:txBody>
      </p:sp>
      <p:sp>
        <p:nvSpPr>
          <p:cNvPr id="11" name="Rectangle 10">
            <a:extLst>
              <a:ext uri="{FF2B5EF4-FFF2-40B4-BE49-F238E27FC236}">
                <a16:creationId xmlns:a16="http://schemas.microsoft.com/office/drawing/2014/main" id="{72FDE155-3816-4179-881C-BFB5632D843B}"/>
              </a:ext>
            </a:extLst>
          </p:cNvPr>
          <p:cNvSpPr>
            <a:spLocks noGrp="1"/>
          </p:cNvSpPr>
          <p:nvPr/>
        </p:nvSpPr>
        <p:spPr>
          <a:xfrm>
            <a:off x="685800" y="2143125"/>
            <a:ext cx="3143250" cy="952500"/>
          </a:xfrm>
          <a:prstGeom prst="rect">
            <a:avLst/>
          </a:prstGeom>
          <a:noFill/>
          <a:ln w="0">
            <a:noFill/>
            <a:prstDash val="solid"/>
          </a:ln>
        </p:spPr>
        <p:txBody>
          <a:bodyPr anchor="ctr"/>
          <a:lstStyle/>
          <a:p>
            <a:pPr algn="ctr">
              <a:defRPr sz="2100" b="1">
                <a:solidFill>
                  <a:srgbClr val="357FA6"/>
                </a:solidFill>
              </a:defRPr>
            </a:pPr>
            <a:r>
              <a:rPr sz="2100" b="1">
                <a:solidFill>
                  <a:srgbClr val="357FA6"/>
                </a:solidFill>
              </a:rPr>
              <a:t>VIRGINIA</a:t>
            </a:r>
          </a:p>
        </p:txBody>
      </p:sp>
      <p:sp>
        <p:nvSpPr>
          <p:cNvPr id="12" name="Rectangle 11">
            <a:extLst>
              <a:ext uri="{FF2B5EF4-FFF2-40B4-BE49-F238E27FC236}">
                <a16:creationId xmlns:a16="http://schemas.microsoft.com/office/drawing/2014/main" id="{447AE7CA-5480-4ACE-B18F-C4341D9A3CCF}"/>
              </a:ext>
            </a:extLst>
          </p:cNvPr>
          <p:cNvSpPr>
            <a:spLocks noGrp="1"/>
          </p:cNvSpPr>
          <p:nvPr/>
        </p:nvSpPr>
        <p:spPr>
          <a:xfrm>
            <a:off x="4171950" y="2143125"/>
            <a:ext cx="3143250" cy="952500"/>
          </a:xfrm>
          <a:prstGeom prst="rect">
            <a:avLst/>
          </a:prstGeom>
          <a:noFill/>
          <a:ln w="0">
            <a:noFill/>
            <a:prstDash val="solid"/>
          </a:ln>
        </p:spPr>
        <p:txBody>
          <a:bodyPr anchor="ctr"/>
          <a:lstStyle/>
          <a:p>
            <a:pPr algn="ctr">
              <a:defRPr sz="2100" b="1">
                <a:solidFill>
                  <a:srgbClr val="2BA89A"/>
                </a:solidFill>
              </a:defRPr>
            </a:pPr>
            <a:r>
              <a:rPr sz="2100" b="1">
                <a:solidFill>
                  <a:srgbClr val="2BA89A"/>
                </a:solidFill>
              </a:rPr>
              <a:t>WEST VIRGINIA</a:t>
            </a:r>
          </a:p>
        </p:txBody>
      </p:sp>
      <p:sp>
        <p:nvSpPr>
          <p:cNvPr id="13" name="Rectangle 12">
            <a:extLst>
              <a:ext uri="{FF2B5EF4-FFF2-40B4-BE49-F238E27FC236}">
                <a16:creationId xmlns:a16="http://schemas.microsoft.com/office/drawing/2014/main" id="{3C8000AA-CA4C-4BEC-AEF6-ED2A6DB51EA7}"/>
              </a:ext>
            </a:extLst>
          </p:cNvPr>
          <p:cNvSpPr>
            <a:spLocks noGrp="1"/>
          </p:cNvSpPr>
          <p:nvPr/>
        </p:nvSpPr>
        <p:spPr>
          <a:xfrm>
            <a:off x="7658100" y="2143125"/>
            <a:ext cx="3143250" cy="952500"/>
          </a:xfrm>
          <a:prstGeom prst="rect">
            <a:avLst/>
          </a:prstGeom>
          <a:noFill/>
          <a:ln w="0">
            <a:noFill/>
            <a:prstDash val="solid"/>
          </a:ln>
        </p:spPr>
        <p:txBody>
          <a:bodyPr anchor="ctr"/>
          <a:lstStyle/>
          <a:p>
            <a:pPr algn="ctr">
              <a:defRPr sz="2100" b="1">
                <a:solidFill>
                  <a:srgbClr val="69B96B"/>
                </a:solidFill>
              </a:defRPr>
            </a:pPr>
            <a:r>
              <a:rPr sz="2100" b="1">
                <a:solidFill>
                  <a:srgbClr val="69B96B"/>
                </a:solidFill>
              </a:rPr>
              <a:t>MARYLAND</a:t>
            </a:r>
          </a:p>
        </p:txBody>
      </p:sp>
      <p:sp>
        <p:nvSpPr>
          <p:cNvPr id="14" name="Rectangle 13">
            <a:extLst>
              <a:ext uri="{FF2B5EF4-FFF2-40B4-BE49-F238E27FC236}">
                <a16:creationId xmlns:a16="http://schemas.microsoft.com/office/drawing/2014/main" id="{E00F051A-F17B-4DAE-B85C-3E232653B701}"/>
              </a:ext>
            </a:extLst>
          </p:cNvPr>
          <p:cNvSpPr>
            <a:spLocks noGrp="1"/>
          </p:cNvSpPr>
          <p:nvPr/>
        </p:nvSpPr>
        <p:spPr>
          <a:xfrm>
            <a:off x="685800" y="3857625"/>
            <a:ext cx="3143250" cy="952500"/>
          </a:xfrm>
          <a:prstGeom prst="rect">
            <a:avLst/>
          </a:prstGeom>
          <a:noFill/>
          <a:ln w="0">
            <a:noFill/>
            <a:prstDash val="solid"/>
          </a:ln>
        </p:spPr>
        <p:txBody>
          <a:bodyPr anchor="ctr"/>
          <a:lstStyle/>
          <a:p>
            <a:pPr algn="ctr">
              <a:defRPr sz="2100" b="1">
                <a:solidFill>
                  <a:srgbClr val="F28B50"/>
                </a:solidFill>
              </a:defRPr>
            </a:pPr>
            <a:r>
              <a:rPr sz="2100" b="1">
                <a:solidFill>
                  <a:srgbClr val="F28B50"/>
                </a:solidFill>
              </a:rPr>
              <a:t>NORTH CAROLINA</a:t>
            </a:r>
          </a:p>
        </p:txBody>
      </p:sp>
    </p:spTree>
    <p:extLst>
      <p:ext uri="{BB962C8B-B14F-4D97-AF65-F5344CB8AC3E}">
        <p14:creationId xmlns:p14="http://schemas.microsoft.com/office/powerpoint/2010/main" val="1205639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9EF67C3-513C-4EB4-84AF-C298FD0C5D97}"/>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PART OF THE PROBLEM</a:t>
            </a:r>
          </a:p>
        </p:txBody>
      </p:sp>
      <p:sp>
        <p:nvSpPr>
          <p:cNvPr id="2" name="Rectangle 1">
            <a:extLst>
              <a:ext uri="{FF2B5EF4-FFF2-40B4-BE49-F238E27FC236}">
                <a16:creationId xmlns:a16="http://schemas.microsoft.com/office/drawing/2014/main" id="{45CB0D8E-568E-47C3-AE11-BE840F3F8919}"/>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18</a:t>
            </a:r>
          </a:p>
        </p:txBody>
      </p:sp>
      <p:sp>
        <p:nvSpPr>
          <p:cNvPr id="3" name="Rectangle 2">
            <a:extLst>
              <a:ext uri="{FF2B5EF4-FFF2-40B4-BE49-F238E27FC236}">
                <a16:creationId xmlns:a16="http://schemas.microsoft.com/office/drawing/2014/main" id="{9B25A011-1B13-4483-BB81-CA54B290DB0B}"/>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B1FD36F6-32D3-4124-BEA2-4137C43E80C9}"/>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2CFF3A81-C113-49FB-9304-FA368B4C3743}"/>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500A680C-0B55-49A6-8978-60A9D95E9657}"/>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07E44A16-A739-46FF-B423-14909F367650}"/>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BD4C2266-DCFF-4DA2-B1A6-9BF4BB87C727}"/>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31319B9A-1E88-4E14-831D-D255DB9E545E}"/>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91337E16-2684-4172-96E8-96AB0A652A2E}"/>
              </a:ext>
            </a:extLst>
          </p:cNvPr>
          <p:cNvSpPr>
            <a:spLocks noGrp="1"/>
          </p:cNvSpPr>
          <p:nvPr/>
        </p:nvSpPr>
        <p:spPr>
          <a:xfrm>
            <a:off x="685800" y="904875"/>
            <a:ext cx="10477500" cy="666750"/>
          </a:xfrm>
          <a:prstGeom prst="rect">
            <a:avLst/>
          </a:prstGeom>
          <a:noFill/>
          <a:ln w="0">
            <a:noFill/>
            <a:prstDash val="solid"/>
          </a:ln>
        </p:spPr>
        <p:txBody>
          <a:bodyPr anchor="ctr"/>
          <a:lstStyle/>
          <a:p>
            <a:pPr algn="l">
              <a:defRPr sz="3450" b="1">
                <a:solidFill>
                  <a:srgbClr val="173B64"/>
                </a:solidFill>
              </a:defRPr>
            </a:pPr>
            <a:r>
              <a:rPr sz="3450" b="1">
                <a:solidFill>
                  <a:srgbClr val="173B64"/>
                </a:solidFill>
              </a:rPr>
              <a:t>No optometry schools in:</a:t>
            </a:r>
          </a:p>
        </p:txBody>
      </p:sp>
      <p:sp>
        <p:nvSpPr>
          <p:cNvPr id="11" name="Rectangle 10">
            <a:extLst>
              <a:ext uri="{FF2B5EF4-FFF2-40B4-BE49-F238E27FC236}">
                <a16:creationId xmlns:a16="http://schemas.microsoft.com/office/drawing/2014/main" id="{DC6A5577-47E5-4361-8D62-64009CCCDE9E}"/>
              </a:ext>
            </a:extLst>
          </p:cNvPr>
          <p:cNvSpPr>
            <a:spLocks noGrp="1"/>
          </p:cNvSpPr>
          <p:nvPr/>
        </p:nvSpPr>
        <p:spPr>
          <a:xfrm>
            <a:off x="685800" y="2143125"/>
            <a:ext cx="3143250" cy="952500"/>
          </a:xfrm>
          <a:prstGeom prst="rect">
            <a:avLst/>
          </a:prstGeom>
          <a:noFill/>
          <a:ln w="0">
            <a:noFill/>
            <a:prstDash val="solid"/>
          </a:ln>
        </p:spPr>
        <p:txBody>
          <a:bodyPr anchor="ctr"/>
          <a:lstStyle/>
          <a:p>
            <a:pPr algn="ctr">
              <a:defRPr sz="2100" b="1">
                <a:solidFill>
                  <a:srgbClr val="357FA6"/>
                </a:solidFill>
              </a:defRPr>
            </a:pPr>
            <a:r>
              <a:rPr sz="2100" b="1">
                <a:solidFill>
                  <a:srgbClr val="357FA6"/>
                </a:solidFill>
              </a:rPr>
              <a:t>VIRGINIA</a:t>
            </a:r>
          </a:p>
        </p:txBody>
      </p:sp>
      <p:sp>
        <p:nvSpPr>
          <p:cNvPr id="12" name="Rectangle 11">
            <a:extLst>
              <a:ext uri="{FF2B5EF4-FFF2-40B4-BE49-F238E27FC236}">
                <a16:creationId xmlns:a16="http://schemas.microsoft.com/office/drawing/2014/main" id="{A268C93B-7AA8-4F52-A4D8-1DFE37E01CD6}"/>
              </a:ext>
            </a:extLst>
          </p:cNvPr>
          <p:cNvSpPr>
            <a:spLocks noGrp="1"/>
          </p:cNvSpPr>
          <p:nvPr/>
        </p:nvSpPr>
        <p:spPr>
          <a:xfrm>
            <a:off x="4171950" y="2143125"/>
            <a:ext cx="3143250" cy="952500"/>
          </a:xfrm>
          <a:prstGeom prst="rect">
            <a:avLst/>
          </a:prstGeom>
          <a:noFill/>
          <a:ln w="0">
            <a:noFill/>
            <a:prstDash val="solid"/>
          </a:ln>
        </p:spPr>
        <p:txBody>
          <a:bodyPr anchor="ctr"/>
          <a:lstStyle/>
          <a:p>
            <a:pPr algn="ctr">
              <a:defRPr sz="2100" b="1">
                <a:solidFill>
                  <a:srgbClr val="2BA89A"/>
                </a:solidFill>
              </a:defRPr>
            </a:pPr>
            <a:r>
              <a:rPr sz="2100" b="1">
                <a:solidFill>
                  <a:srgbClr val="2BA89A"/>
                </a:solidFill>
              </a:rPr>
              <a:t>WEST VIRGINIA</a:t>
            </a:r>
          </a:p>
        </p:txBody>
      </p:sp>
      <p:sp>
        <p:nvSpPr>
          <p:cNvPr id="13" name="Rectangle 12">
            <a:extLst>
              <a:ext uri="{FF2B5EF4-FFF2-40B4-BE49-F238E27FC236}">
                <a16:creationId xmlns:a16="http://schemas.microsoft.com/office/drawing/2014/main" id="{355EFBEC-56B2-4342-9CD8-2329DDFF268F}"/>
              </a:ext>
            </a:extLst>
          </p:cNvPr>
          <p:cNvSpPr>
            <a:spLocks noGrp="1"/>
          </p:cNvSpPr>
          <p:nvPr/>
        </p:nvSpPr>
        <p:spPr>
          <a:xfrm>
            <a:off x="7658100" y="2143125"/>
            <a:ext cx="3143250" cy="952500"/>
          </a:xfrm>
          <a:prstGeom prst="rect">
            <a:avLst/>
          </a:prstGeom>
          <a:noFill/>
          <a:ln w="0">
            <a:noFill/>
            <a:prstDash val="solid"/>
          </a:ln>
        </p:spPr>
        <p:txBody>
          <a:bodyPr anchor="ctr"/>
          <a:lstStyle/>
          <a:p>
            <a:pPr algn="ctr">
              <a:defRPr sz="2100" b="1">
                <a:solidFill>
                  <a:srgbClr val="69B96B"/>
                </a:solidFill>
              </a:defRPr>
            </a:pPr>
            <a:r>
              <a:rPr sz="2100" b="1">
                <a:solidFill>
                  <a:srgbClr val="69B96B"/>
                </a:solidFill>
              </a:rPr>
              <a:t>MARYLAND</a:t>
            </a:r>
          </a:p>
        </p:txBody>
      </p:sp>
      <p:sp>
        <p:nvSpPr>
          <p:cNvPr id="14" name="Rectangle 13">
            <a:extLst>
              <a:ext uri="{FF2B5EF4-FFF2-40B4-BE49-F238E27FC236}">
                <a16:creationId xmlns:a16="http://schemas.microsoft.com/office/drawing/2014/main" id="{9A4A1686-440E-43EB-87ED-754FE6C0D2AE}"/>
              </a:ext>
            </a:extLst>
          </p:cNvPr>
          <p:cNvSpPr>
            <a:spLocks noGrp="1"/>
          </p:cNvSpPr>
          <p:nvPr/>
        </p:nvSpPr>
        <p:spPr>
          <a:xfrm>
            <a:off x="685800" y="3857625"/>
            <a:ext cx="3143250" cy="952500"/>
          </a:xfrm>
          <a:prstGeom prst="rect">
            <a:avLst/>
          </a:prstGeom>
          <a:noFill/>
          <a:ln w="0">
            <a:noFill/>
            <a:prstDash val="solid"/>
          </a:ln>
        </p:spPr>
        <p:txBody>
          <a:bodyPr anchor="ctr"/>
          <a:lstStyle/>
          <a:p>
            <a:pPr algn="ctr">
              <a:defRPr sz="2100" b="1">
                <a:solidFill>
                  <a:srgbClr val="F28B50"/>
                </a:solidFill>
              </a:defRPr>
            </a:pPr>
            <a:r>
              <a:rPr sz="2100" b="1">
                <a:solidFill>
                  <a:srgbClr val="F28B50"/>
                </a:solidFill>
              </a:rPr>
              <a:t>NORTH CAROLINA</a:t>
            </a:r>
          </a:p>
        </p:txBody>
      </p:sp>
      <p:sp>
        <p:nvSpPr>
          <p:cNvPr id="15" name="Rectangle 14">
            <a:extLst>
              <a:ext uri="{FF2B5EF4-FFF2-40B4-BE49-F238E27FC236}">
                <a16:creationId xmlns:a16="http://schemas.microsoft.com/office/drawing/2014/main" id="{6B03517D-E60F-45E4-918F-9080E3092F33}"/>
              </a:ext>
            </a:extLst>
          </p:cNvPr>
          <p:cNvSpPr>
            <a:spLocks noGrp="1"/>
          </p:cNvSpPr>
          <p:nvPr/>
        </p:nvSpPr>
        <p:spPr>
          <a:xfrm>
            <a:off x="4171950" y="3857625"/>
            <a:ext cx="3143250" cy="952500"/>
          </a:xfrm>
          <a:prstGeom prst="rect">
            <a:avLst/>
          </a:prstGeom>
          <a:noFill/>
          <a:ln w="0">
            <a:noFill/>
            <a:prstDash val="solid"/>
          </a:ln>
        </p:spPr>
        <p:txBody>
          <a:bodyPr anchor="ctr"/>
          <a:lstStyle/>
          <a:p>
            <a:pPr algn="ctr">
              <a:defRPr sz="2100" b="1">
                <a:solidFill>
                  <a:srgbClr val="D95B8E"/>
                </a:solidFill>
              </a:defRPr>
            </a:pPr>
            <a:r>
              <a:rPr sz="2100" b="1">
                <a:solidFill>
                  <a:srgbClr val="D95B8E"/>
                </a:solidFill>
              </a:rPr>
              <a:t>SOUTH CAROLINA</a:t>
            </a:r>
          </a:p>
        </p:txBody>
      </p:sp>
    </p:spTree>
    <p:extLst>
      <p:ext uri="{BB962C8B-B14F-4D97-AF65-F5344CB8AC3E}">
        <p14:creationId xmlns:p14="http://schemas.microsoft.com/office/powerpoint/2010/main" val="284411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B26CB30-988B-4ADC-9663-1C5D64231B66}"/>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PART OF THE PROBLEM</a:t>
            </a:r>
          </a:p>
        </p:txBody>
      </p:sp>
      <p:sp>
        <p:nvSpPr>
          <p:cNvPr id="2" name="Rectangle 1">
            <a:extLst>
              <a:ext uri="{FF2B5EF4-FFF2-40B4-BE49-F238E27FC236}">
                <a16:creationId xmlns:a16="http://schemas.microsoft.com/office/drawing/2014/main" id="{8911DEF5-18F1-4BC4-BB17-C0281D3DA41C}"/>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19</a:t>
            </a:r>
          </a:p>
        </p:txBody>
      </p:sp>
      <p:sp>
        <p:nvSpPr>
          <p:cNvPr id="3" name="Rectangle 2">
            <a:extLst>
              <a:ext uri="{FF2B5EF4-FFF2-40B4-BE49-F238E27FC236}">
                <a16:creationId xmlns:a16="http://schemas.microsoft.com/office/drawing/2014/main" id="{8A29F807-0E0A-4870-9984-FFA82A19CBEC}"/>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F27EDF7F-A422-49A6-8DC6-51BB94FD8176}"/>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651DE44B-A9A1-450A-AC61-124D8E4F089A}"/>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8920A585-9C9D-43DF-B775-CCF4F938A81F}"/>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813B2858-0280-454D-9444-199E6C0B90ED}"/>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22940B9F-5D96-44D3-8FC8-2235F2AEABE9}"/>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F4B86434-C542-47B0-AA5E-436A23286159}"/>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93764C7C-5CE9-43F0-AF07-20F693709BC8}"/>
              </a:ext>
            </a:extLst>
          </p:cNvPr>
          <p:cNvSpPr>
            <a:spLocks noGrp="1"/>
          </p:cNvSpPr>
          <p:nvPr/>
        </p:nvSpPr>
        <p:spPr>
          <a:xfrm>
            <a:off x="685800" y="904875"/>
            <a:ext cx="10477500" cy="666750"/>
          </a:xfrm>
          <a:prstGeom prst="rect">
            <a:avLst/>
          </a:prstGeom>
          <a:noFill/>
          <a:ln w="0">
            <a:noFill/>
            <a:prstDash val="solid"/>
          </a:ln>
        </p:spPr>
        <p:txBody>
          <a:bodyPr anchor="ctr"/>
          <a:lstStyle/>
          <a:p>
            <a:pPr algn="l">
              <a:defRPr sz="3450" b="1">
                <a:solidFill>
                  <a:srgbClr val="173B64"/>
                </a:solidFill>
              </a:defRPr>
            </a:pPr>
            <a:r>
              <a:rPr sz="3450" b="1">
                <a:solidFill>
                  <a:srgbClr val="173B64"/>
                </a:solidFill>
              </a:rPr>
              <a:t>No optometry schools in:</a:t>
            </a:r>
          </a:p>
        </p:txBody>
      </p:sp>
      <p:sp>
        <p:nvSpPr>
          <p:cNvPr id="11" name="Rectangle 10">
            <a:extLst>
              <a:ext uri="{FF2B5EF4-FFF2-40B4-BE49-F238E27FC236}">
                <a16:creationId xmlns:a16="http://schemas.microsoft.com/office/drawing/2014/main" id="{F0B722A6-C2D5-4463-8D44-DFAE36798233}"/>
              </a:ext>
            </a:extLst>
          </p:cNvPr>
          <p:cNvSpPr>
            <a:spLocks noGrp="1"/>
          </p:cNvSpPr>
          <p:nvPr/>
        </p:nvSpPr>
        <p:spPr>
          <a:xfrm>
            <a:off x="685800" y="2143125"/>
            <a:ext cx="3143250" cy="952500"/>
          </a:xfrm>
          <a:prstGeom prst="rect">
            <a:avLst/>
          </a:prstGeom>
          <a:noFill/>
          <a:ln w="0">
            <a:noFill/>
            <a:prstDash val="solid"/>
          </a:ln>
        </p:spPr>
        <p:txBody>
          <a:bodyPr anchor="ctr"/>
          <a:lstStyle/>
          <a:p>
            <a:pPr algn="ctr">
              <a:defRPr sz="2100" b="1">
                <a:solidFill>
                  <a:srgbClr val="357FA6"/>
                </a:solidFill>
              </a:defRPr>
            </a:pPr>
            <a:r>
              <a:rPr sz="2100" b="1">
                <a:solidFill>
                  <a:srgbClr val="357FA6"/>
                </a:solidFill>
              </a:rPr>
              <a:t>VIRGINIA</a:t>
            </a:r>
          </a:p>
        </p:txBody>
      </p:sp>
      <p:sp>
        <p:nvSpPr>
          <p:cNvPr id="12" name="Rectangle 11">
            <a:extLst>
              <a:ext uri="{FF2B5EF4-FFF2-40B4-BE49-F238E27FC236}">
                <a16:creationId xmlns:a16="http://schemas.microsoft.com/office/drawing/2014/main" id="{E6344446-7B9E-437B-A55F-8DB0B1D94922}"/>
              </a:ext>
            </a:extLst>
          </p:cNvPr>
          <p:cNvSpPr>
            <a:spLocks noGrp="1"/>
          </p:cNvSpPr>
          <p:nvPr/>
        </p:nvSpPr>
        <p:spPr>
          <a:xfrm>
            <a:off x="4171950" y="2143125"/>
            <a:ext cx="3143250" cy="952500"/>
          </a:xfrm>
          <a:prstGeom prst="rect">
            <a:avLst/>
          </a:prstGeom>
          <a:noFill/>
          <a:ln w="0">
            <a:noFill/>
            <a:prstDash val="solid"/>
          </a:ln>
        </p:spPr>
        <p:txBody>
          <a:bodyPr anchor="ctr"/>
          <a:lstStyle/>
          <a:p>
            <a:pPr algn="ctr">
              <a:defRPr sz="2100" b="1">
                <a:solidFill>
                  <a:srgbClr val="2BA89A"/>
                </a:solidFill>
              </a:defRPr>
            </a:pPr>
            <a:r>
              <a:rPr sz="2100" b="1">
                <a:solidFill>
                  <a:srgbClr val="2BA89A"/>
                </a:solidFill>
              </a:rPr>
              <a:t>WEST VIRGINIA</a:t>
            </a:r>
          </a:p>
        </p:txBody>
      </p:sp>
      <p:sp>
        <p:nvSpPr>
          <p:cNvPr id="13" name="Rectangle 12">
            <a:extLst>
              <a:ext uri="{FF2B5EF4-FFF2-40B4-BE49-F238E27FC236}">
                <a16:creationId xmlns:a16="http://schemas.microsoft.com/office/drawing/2014/main" id="{0F0AFB26-086E-42DD-8817-D8D6802D048E}"/>
              </a:ext>
            </a:extLst>
          </p:cNvPr>
          <p:cNvSpPr>
            <a:spLocks noGrp="1"/>
          </p:cNvSpPr>
          <p:nvPr/>
        </p:nvSpPr>
        <p:spPr>
          <a:xfrm>
            <a:off x="7658100" y="2143125"/>
            <a:ext cx="3143250" cy="952500"/>
          </a:xfrm>
          <a:prstGeom prst="rect">
            <a:avLst/>
          </a:prstGeom>
          <a:noFill/>
          <a:ln w="0">
            <a:noFill/>
            <a:prstDash val="solid"/>
          </a:ln>
        </p:spPr>
        <p:txBody>
          <a:bodyPr anchor="ctr"/>
          <a:lstStyle/>
          <a:p>
            <a:pPr algn="ctr">
              <a:defRPr sz="2100" b="1">
                <a:solidFill>
                  <a:srgbClr val="69B96B"/>
                </a:solidFill>
              </a:defRPr>
            </a:pPr>
            <a:r>
              <a:rPr sz="2100" b="1">
                <a:solidFill>
                  <a:srgbClr val="69B96B"/>
                </a:solidFill>
              </a:rPr>
              <a:t>MARYLAND</a:t>
            </a:r>
          </a:p>
        </p:txBody>
      </p:sp>
      <p:sp>
        <p:nvSpPr>
          <p:cNvPr id="14" name="Rectangle 13">
            <a:extLst>
              <a:ext uri="{FF2B5EF4-FFF2-40B4-BE49-F238E27FC236}">
                <a16:creationId xmlns:a16="http://schemas.microsoft.com/office/drawing/2014/main" id="{BDDDA53D-AD96-49A6-A787-98403F83346C}"/>
              </a:ext>
            </a:extLst>
          </p:cNvPr>
          <p:cNvSpPr>
            <a:spLocks noGrp="1"/>
          </p:cNvSpPr>
          <p:nvPr/>
        </p:nvSpPr>
        <p:spPr>
          <a:xfrm>
            <a:off x="685800" y="3857625"/>
            <a:ext cx="3143250" cy="952500"/>
          </a:xfrm>
          <a:prstGeom prst="rect">
            <a:avLst/>
          </a:prstGeom>
          <a:noFill/>
          <a:ln w="0">
            <a:noFill/>
            <a:prstDash val="solid"/>
          </a:ln>
        </p:spPr>
        <p:txBody>
          <a:bodyPr anchor="ctr"/>
          <a:lstStyle/>
          <a:p>
            <a:pPr algn="ctr">
              <a:defRPr sz="2100" b="1">
                <a:solidFill>
                  <a:srgbClr val="F28B50"/>
                </a:solidFill>
              </a:defRPr>
            </a:pPr>
            <a:r>
              <a:rPr sz="2100" b="1">
                <a:solidFill>
                  <a:srgbClr val="F28B50"/>
                </a:solidFill>
              </a:rPr>
              <a:t>NORTH CAROLINA</a:t>
            </a:r>
          </a:p>
        </p:txBody>
      </p:sp>
      <p:sp>
        <p:nvSpPr>
          <p:cNvPr id="15" name="Rectangle 14">
            <a:extLst>
              <a:ext uri="{FF2B5EF4-FFF2-40B4-BE49-F238E27FC236}">
                <a16:creationId xmlns:a16="http://schemas.microsoft.com/office/drawing/2014/main" id="{EFF8DF56-18D1-457E-AE45-A225846AF40E}"/>
              </a:ext>
            </a:extLst>
          </p:cNvPr>
          <p:cNvSpPr>
            <a:spLocks noGrp="1"/>
          </p:cNvSpPr>
          <p:nvPr/>
        </p:nvSpPr>
        <p:spPr>
          <a:xfrm>
            <a:off x="4171950" y="3857625"/>
            <a:ext cx="3143250" cy="952500"/>
          </a:xfrm>
          <a:prstGeom prst="rect">
            <a:avLst/>
          </a:prstGeom>
          <a:noFill/>
          <a:ln w="0">
            <a:noFill/>
            <a:prstDash val="solid"/>
          </a:ln>
        </p:spPr>
        <p:txBody>
          <a:bodyPr anchor="ctr"/>
          <a:lstStyle/>
          <a:p>
            <a:pPr algn="ctr">
              <a:defRPr sz="2100" b="1">
                <a:solidFill>
                  <a:srgbClr val="D95B8E"/>
                </a:solidFill>
              </a:defRPr>
            </a:pPr>
            <a:r>
              <a:rPr sz="2100" b="1">
                <a:solidFill>
                  <a:srgbClr val="D95B8E"/>
                </a:solidFill>
              </a:rPr>
              <a:t>SOUTH CAROLINA</a:t>
            </a:r>
          </a:p>
        </p:txBody>
      </p:sp>
      <p:sp>
        <p:nvSpPr>
          <p:cNvPr id="16" name="Rectangle 15">
            <a:extLst>
              <a:ext uri="{FF2B5EF4-FFF2-40B4-BE49-F238E27FC236}">
                <a16:creationId xmlns:a16="http://schemas.microsoft.com/office/drawing/2014/main" id="{922E2661-AB9D-46B9-800C-D7AAFE0E0D8E}"/>
              </a:ext>
            </a:extLst>
          </p:cNvPr>
          <p:cNvSpPr>
            <a:spLocks noGrp="1"/>
          </p:cNvSpPr>
          <p:nvPr/>
        </p:nvSpPr>
        <p:spPr>
          <a:xfrm>
            <a:off x="7658100" y="3857625"/>
            <a:ext cx="3143250" cy="952500"/>
          </a:xfrm>
          <a:prstGeom prst="rect">
            <a:avLst/>
          </a:prstGeom>
          <a:noFill/>
          <a:ln w="0">
            <a:noFill/>
            <a:prstDash val="solid"/>
          </a:ln>
        </p:spPr>
        <p:txBody>
          <a:bodyPr anchor="ctr"/>
          <a:lstStyle/>
          <a:p>
            <a:pPr algn="ctr">
              <a:defRPr sz="1875" b="1">
                <a:solidFill>
                  <a:srgbClr val="7564B8"/>
                </a:solidFill>
              </a:defRPr>
            </a:pPr>
            <a:r>
              <a:rPr sz="1875" b="1">
                <a:solidFill>
                  <a:srgbClr val="7564B8"/>
                </a:solidFill>
              </a:rPr>
              <a:t>WASHINGTON, D.C.</a:t>
            </a:r>
          </a:p>
        </p:txBody>
      </p:sp>
    </p:spTree>
    <p:extLst>
      <p:ext uri="{BB962C8B-B14F-4D97-AF65-F5344CB8AC3E}">
        <p14:creationId xmlns:p14="http://schemas.microsoft.com/office/powerpoint/2010/main" val="94277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8994F2F-5C65-49B6-868D-3C738BDA878A}"/>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FACT</a:t>
            </a:r>
          </a:p>
        </p:txBody>
      </p:sp>
      <p:sp>
        <p:nvSpPr>
          <p:cNvPr id="2" name="Rectangle 1">
            <a:extLst>
              <a:ext uri="{FF2B5EF4-FFF2-40B4-BE49-F238E27FC236}">
                <a16:creationId xmlns:a16="http://schemas.microsoft.com/office/drawing/2014/main" id="{93C6BCAC-EEE9-405C-BB2C-AF8158DD88C7}"/>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20</a:t>
            </a:r>
          </a:p>
        </p:txBody>
      </p:sp>
      <p:sp>
        <p:nvSpPr>
          <p:cNvPr id="3" name="Rectangle 2">
            <a:extLst>
              <a:ext uri="{FF2B5EF4-FFF2-40B4-BE49-F238E27FC236}">
                <a16:creationId xmlns:a16="http://schemas.microsoft.com/office/drawing/2014/main" id="{537AAAB7-D82A-401F-9124-E56DECCD369E}"/>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D9A64E7E-961E-45CA-BF7A-AF98B4D45E5F}"/>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E9CD8DD4-A522-462D-B88F-04B81BC23EC9}"/>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C0EBFBBE-D18C-427C-A5B7-F07B9796BC0C}"/>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B9FF323E-47A2-41B9-8817-AD46074F2CCE}"/>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467F35C7-B83E-4C56-9D92-65EE53706BF4}"/>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58E7E3EE-02B8-4C38-B4CC-B8ABE3ABFC1A}"/>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8E273D66-5BD5-4ED8-8EC3-9EB3F9E7391B}"/>
              </a:ext>
            </a:extLst>
          </p:cNvPr>
          <p:cNvSpPr>
            <a:spLocks noGrp="1"/>
          </p:cNvSpPr>
          <p:nvPr/>
        </p:nvSpPr>
        <p:spPr>
          <a:xfrm>
            <a:off x="685800" y="1028700"/>
            <a:ext cx="10668000" cy="1238250"/>
          </a:xfrm>
          <a:prstGeom prst="rect">
            <a:avLst/>
          </a:prstGeom>
          <a:noFill/>
          <a:ln w="0">
            <a:noFill/>
            <a:prstDash val="solid"/>
          </a:ln>
        </p:spPr>
        <p:txBody>
          <a:bodyPr anchor="ctr"/>
          <a:lstStyle/>
          <a:p>
            <a:pPr algn="l">
              <a:defRPr sz="3600" b="1">
                <a:solidFill>
                  <a:srgbClr val="173B64"/>
                </a:solidFill>
              </a:defRPr>
            </a:pPr>
            <a:r>
              <a:rPr sz="3600" b="1">
                <a:solidFill>
                  <a:srgbClr val="173B64"/>
                </a:solidFill>
              </a:rPr>
              <a:t>Most health centers in Virginia do not offer optometry.</a:t>
            </a:r>
          </a:p>
        </p:txBody>
      </p:sp>
      <p:sp>
        <p:nvSpPr>
          <p:cNvPr id="11" name="Rectangle 10">
            <a:extLst>
              <a:ext uri="{FF2B5EF4-FFF2-40B4-BE49-F238E27FC236}">
                <a16:creationId xmlns:a16="http://schemas.microsoft.com/office/drawing/2014/main" id="{9C49A3A2-F89D-4DDE-9A59-E55A65608D23}"/>
              </a:ext>
            </a:extLst>
          </p:cNvPr>
          <p:cNvSpPr>
            <a:spLocks noGrp="1"/>
          </p:cNvSpPr>
          <p:nvPr/>
        </p:nvSpPr>
        <p:spPr>
          <a:xfrm>
            <a:off x="876300" y="3638550"/>
            <a:ext cx="2381250" cy="857250"/>
          </a:xfrm>
          <a:prstGeom prst="rect">
            <a:avLst/>
          </a:prstGeom>
          <a:noFill/>
          <a:ln w="0">
            <a:noFill/>
            <a:prstDash val="solid"/>
          </a:ln>
        </p:spPr>
        <p:txBody>
          <a:bodyPr anchor="ctr"/>
          <a:lstStyle/>
          <a:p>
            <a:pPr algn="l">
              <a:defRPr sz="4950" b="1">
                <a:solidFill>
                  <a:srgbClr val="357FA6"/>
                </a:solidFill>
              </a:defRPr>
            </a:pPr>
            <a:r>
              <a:rPr sz="4950" b="1">
                <a:solidFill>
                  <a:srgbClr val="357FA6"/>
                </a:solidFill>
              </a:rPr>
              <a:t>27</a:t>
            </a:r>
          </a:p>
        </p:txBody>
      </p:sp>
      <p:sp>
        <p:nvSpPr>
          <p:cNvPr id="12" name="Rectangle 11">
            <a:extLst>
              <a:ext uri="{FF2B5EF4-FFF2-40B4-BE49-F238E27FC236}">
                <a16:creationId xmlns:a16="http://schemas.microsoft.com/office/drawing/2014/main" id="{62AF9065-852C-407A-8DE6-64A0B481928E}"/>
              </a:ext>
            </a:extLst>
          </p:cNvPr>
          <p:cNvSpPr>
            <a:spLocks noGrp="1"/>
          </p:cNvSpPr>
          <p:nvPr/>
        </p:nvSpPr>
        <p:spPr>
          <a:xfrm>
            <a:off x="876300" y="4457700"/>
            <a:ext cx="2381250" cy="361950"/>
          </a:xfrm>
          <a:prstGeom prst="rect">
            <a:avLst/>
          </a:prstGeom>
          <a:noFill/>
          <a:ln w="0">
            <a:noFill/>
            <a:prstDash val="solid"/>
          </a:ln>
        </p:spPr>
        <p:txBody>
          <a:bodyPr anchor="ctr"/>
          <a:lstStyle/>
          <a:p>
            <a:pPr algn="l">
              <a:defRPr sz="1350" b="0">
                <a:solidFill>
                  <a:srgbClr val="637381"/>
                </a:solidFill>
              </a:defRPr>
            </a:pPr>
            <a:r>
              <a:rPr sz="1350" b="0">
                <a:solidFill>
                  <a:srgbClr val="637381"/>
                </a:solidFill>
              </a:rPr>
              <a:t>reviewed</a:t>
            </a:r>
          </a:p>
        </p:txBody>
      </p:sp>
      <p:sp>
        <p:nvSpPr>
          <p:cNvPr id="13" name="Rectangle 12">
            <a:extLst>
              <a:ext uri="{FF2B5EF4-FFF2-40B4-BE49-F238E27FC236}">
                <a16:creationId xmlns:a16="http://schemas.microsoft.com/office/drawing/2014/main" id="{356C4975-886A-4C6A-88AD-56EF15074962}"/>
              </a:ext>
            </a:extLst>
          </p:cNvPr>
          <p:cNvSpPr>
            <a:spLocks noGrp="1"/>
          </p:cNvSpPr>
          <p:nvPr/>
        </p:nvSpPr>
        <p:spPr>
          <a:xfrm>
            <a:off x="4762500" y="3638550"/>
            <a:ext cx="2095500" cy="857250"/>
          </a:xfrm>
          <a:prstGeom prst="rect">
            <a:avLst/>
          </a:prstGeom>
          <a:noFill/>
          <a:ln w="0">
            <a:noFill/>
            <a:prstDash val="solid"/>
          </a:ln>
        </p:spPr>
        <p:txBody>
          <a:bodyPr anchor="ctr"/>
          <a:lstStyle/>
          <a:p>
            <a:pPr algn="l">
              <a:defRPr sz="4950" b="1">
                <a:solidFill>
                  <a:srgbClr val="2BA89A"/>
                </a:solidFill>
              </a:defRPr>
            </a:pPr>
            <a:r>
              <a:rPr sz="4950" b="1">
                <a:solidFill>
                  <a:srgbClr val="2BA89A"/>
                </a:solidFill>
              </a:rPr>
              <a:t>4</a:t>
            </a:r>
          </a:p>
        </p:txBody>
      </p:sp>
      <p:sp>
        <p:nvSpPr>
          <p:cNvPr id="14" name="Rectangle 13">
            <a:extLst>
              <a:ext uri="{FF2B5EF4-FFF2-40B4-BE49-F238E27FC236}">
                <a16:creationId xmlns:a16="http://schemas.microsoft.com/office/drawing/2014/main" id="{26BD0E7E-126E-48DB-AF6C-641DE9D6235C}"/>
              </a:ext>
            </a:extLst>
          </p:cNvPr>
          <p:cNvSpPr>
            <a:spLocks noGrp="1"/>
          </p:cNvSpPr>
          <p:nvPr/>
        </p:nvSpPr>
        <p:spPr>
          <a:xfrm>
            <a:off x="4762500" y="4457700"/>
            <a:ext cx="2571750" cy="361950"/>
          </a:xfrm>
          <a:prstGeom prst="rect">
            <a:avLst/>
          </a:prstGeom>
          <a:noFill/>
          <a:ln w="0">
            <a:noFill/>
            <a:prstDash val="solid"/>
          </a:ln>
        </p:spPr>
        <p:txBody>
          <a:bodyPr anchor="ctr"/>
          <a:lstStyle/>
          <a:p>
            <a:pPr algn="l">
              <a:defRPr sz="1350" b="0">
                <a:solidFill>
                  <a:srgbClr val="637381"/>
                </a:solidFill>
              </a:defRPr>
            </a:pPr>
            <a:r>
              <a:rPr sz="1350" b="0">
                <a:solidFill>
                  <a:srgbClr val="637381"/>
                </a:solidFill>
              </a:rPr>
              <a:t>with optometry</a:t>
            </a:r>
          </a:p>
        </p:txBody>
      </p:sp>
      <p:sp>
        <p:nvSpPr>
          <p:cNvPr id="15" name="Rectangle 14">
            <a:extLst>
              <a:ext uri="{FF2B5EF4-FFF2-40B4-BE49-F238E27FC236}">
                <a16:creationId xmlns:a16="http://schemas.microsoft.com/office/drawing/2014/main" id="{FB601C0D-3275-4A6D-AD5F-DA3A0B913463}"/>
              </a:ext>
            </a:extLst>
          </p:cNvPr>
          <p:cNvSpPr>
            <a:spLocks noGrp="1"/>
          </p:cNvSpPr>
          <p:nvPr/>
        </p:nvSpPr>
        <p:spPr>
          <a:xfrm>
            <a:off x="8553450" y="3638550"/>
            <a:ext cx="2381250" cy="857250"/>
          </a:xfrm>
          <a:prstGeom prst="rect">
            <a:avLst/>
          </a:prstGeom>
          <a:noFill/>
          <a:ln w="0">
            <a:noFill/>
            <a:prstDash val="solid"/>
          </a:ln>
        </p:spPr>
        <p:txBody>
          <a:bodyPr anchor="ctr"/>
          <a:lstStyle/>
          <a:p>
            <a:pPr algn="l">
              <a:defRPr sz="4950" b="1">
                <a:solidFill>
                  <a:srgbClr val="F28B50"/>
                </a:solidFill>
              </a:defRPr>
            </a:pPr>
            <a:r>
              <a:rPr sz="4950" b="1">
                <a:solidFill>
                  <a:srgbClr val="F28B50"/>
                </a:solidFill>
              </a:rPr>
              <a:t>23</a:t>
            </a:r>
          </a:p>
        </p:txBody>
      </p:sp>
      <p:sp>
        <p:nvSpPr>
          <p:cNvPr id="16" name="Rectangle 15">
            <a:extLst>
              <a:ext uri="{FF2B5EF4-FFF2-40B4-BE49-F238E27FC236}">
                <a16:creationId xmlns:a16="http://schemas.microsoft.com/office/drawing/2014/main" id="{A9FE4DE5-AC82-4D99-BB7F-58A3E8D30DA6}"/>
              </a:ext>
            </a:extLst>
          </p:cNvPr>
          <p:cNvSpPr>
            <a:spLocks noGrp="1"/>
          </p:cNvSpPr>
          <p:nvPr/>
        </p:nvSpPr>
        <p:spPr>
          <a:xfrm>
            <a:off x="8553450" y="4457700"/>
            <a:ext cx="2667000" cy="361950"/>
          </a:xfrm>
          <a:prstGeom prst="rect">
            <a:avLst/>
          </a:prstGeom>
          <a:noFill/>
          <a:ln w="0">
            <a:noFill/>
            <a:prstDash val="solid"/>
          </a:ln>
        </p:spPr>
        <p:txBody>
          <a:bodyPr anchor="ctr"/>
          <a:lstStyle/>
          <a:p>
            <a:pPr algn="l">
              <a:defRPr sz="1350" b="0">
                <a:solidFill>
                  <a:srgbClr val="637381"/>
                </a:solidFill>
              </a:defRPr>
            </a:pPr>
            <a:r>
              <a:rPr sz="1350" b="0">
                <a:solidFill>
                  <a:srgbClr val="637381"/>
                </a:solidFill>
              </a:rPr>
              <a:t>without optometry</a:t>
            </a:r>
          </a:p>
        </p:txBody>
      </p:sp>
    </p:spTree>
    <p:extLst>
      <p:ext uri="{BB962C8B-B14F-4D97-AF65-F5344CB8AC3E}">
        <p14:creationId xmlns:p14="http://schemas.microsoft.com/office/powerpoint/2010/main" val="1489625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F9CAD-C246-4FE7-AE26-64E5C9C16199}"/>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6499F272-30E7-4D4A-B137-B0AFA0F0B5EC}"/>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1BBEC2DC-55A7-4E33-826F-7295DF37EBCC}"/>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A97501BC-E93E-451E-B9EF-D88B6784F764}"/>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7571A213-A8E8-4F78-ACEF-CC81C2DCC814}"/>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CAB2E0E1-4208-418A-BAD2-1000A67B97D0}"/>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5BC68491-88C3-4BBF-9D1E-AC2359BDC862}"/>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680DB15C-819A-4871-8A07-E57BCA6B5E96}"/>
              </a:ext>
            </a:extLst>
          </p:cNvPr>
          <p:cNvSpPr>
            <a:spLocks noGrp="1"/>
          </p:cNvSpPr>
          <p:nvPr/>
        </p:nvSpPr>
        <p:spPr>
          <a:xfrm>
            <a:off x="762000" y="1190625"/>
            <a:ext cx="10477500" cy="857250"/>
          </a:xfrm>
          <a:prstGeom prst="rect">
            <a:avLst/>
          </a:prstGeom>
          <a:noFill/>
          <a:ln w="0">
            <a:noFill/>
            <a:prstDash val="solid"/>
          </a:ln>
        </p:spPr>
        <p:txBody>
          <a:bodyPr anchor="ctr"/>
          <a:lstStyle/>
          <a:p>
            <a:pPr algn="l">
              <a:defRPr sz="3600" b="1">
                <a:solidFill>
                  <a:srgbClr val="FFFFFF"/>
                </a:solidFill>
              </a:defRPr>
            </a:pPr>
            <a:r>
              <a:rPr sz="3600" b="1">
                <a:solidFill>
                  <a:srgbClr val="FFFFFF"/>
                </a:solidFill>
              </a:rPr>
              <a:t>A DIVERSE STATE</a:t>
            </a:r>
          </a:p>
        </p:txBody>
      </p:sp>
      <p:sp>
        <p:nvSpPr>
          <p:cNvPr id="9" name="Rectangle 8">
            <a:extLst>
              <a:ext uri="{FF2B5EF4-FFF2-40B4-BE49-F238E27FC236}">
                <a16:creationId xmlns:a16="http://schemas.microsoft.com/office/drawing/2014/main" id="{5E3A3630-E27B-47D0-A0BD-85BE4A0F79BB}"/>
              </a:ext>
            </a:extLst>
          </p:cNvPr>
          <p:cNvSpPr>
            <a:spLocks noGrp="1"/>
          </p:cNvSpPr>
          <p:nvPr/>
        </p:nvSpPr>
        <p:spPr>
          <a:xfrm>
            <a:off x="762000" y="2857500"/>
            <a:ext cx="10477500" cy="1381125"/>
          </a:xfrm>
          <a:prstGeom prst="rect">
            <a:avLst/>
          </a:prstGeom>
          <a:noFill/>
          <a:ln w="0">
            <a:noFill/>
            <a:prstDash val="solid"/>
          </a:ln>
        </p:spPr>
        <p:txBody>
          <a:bodyPr anchor="ctr"/>
          <a:lstStyle/>
          <a:p>
            <a:pPr algn="l">
              <a:defRPr sz="3600" b="1">
                <a:solidFill>
                  <a:srgbClr val="FFFFFF"/>
                </a:solidFill>
              </a:defRPr>
            </a:pPr>
            <a:r>
              <a:rPr sz="3600" b="1">
                <a:solidFill>
                  <a:srgbClr val="FFFFFF"/>
                </a:solidFill>
              </a:rPr>
              <a:t>A unique, customized approach for each FQHC.</a:t>
            </a:r>
          </a:p>
        </p:txBody>
      </p:sp>
      <p:sp>
        <p:nvSpPr>
          <p:cNvPr id="10" name="Rectangle 9">
            <a:extLst>
              <a:ext uri="{FF2B5EF4-FFF2-40B4-BE49-F238E27FC236}">
                <a16:creationId xmlns:a16="http://schemas.microsoft.com/office/drawing/2014/main" id="{7404D753-FD62-477A-9BA1-1A36D44F2BD6}"/>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21</a:t>
            </a:r>
          </a:p>
        </p:txBody>
      </p:sp>
    </p:spTree>
    <p:extLst>
      <p:ext uri="{BB962C8B-B14F-4D97-AF65-F5344CB8AC3E}">
        <p14:creationId xmlns:p14="http://schemas.microsoft.com/office/powerpoint/2010/main" val="1557038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BDBE0D5-096C-4851-B3B6-0383CE508A6E}"/>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WHAT WE HAVE SEEN</a:t>
            </a:r>
          </a:p>
        </p:txBody>
      </p:sp>
      <p:sp>
        <p:nvSpPr>
          <p:cNvPr id="2" name="Rectangle 1">
            <a:extLst>
              <a:ext uri="{FF2B5EF4-FFF2-40B4-BE49-F238E27FC236}">
                <a16:creationId xmlns:a16="http://schemas.microsoft.com/office/drawing/2014/main" id="{22F106CB-B22A-4332-B929-25EA599DB660}"/>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22</a:t>
            </a:r>
          </a:p>
        </p:txBody>
      </p:sp>
      <p:sp>
        <p:nvSpPr>
          <p:cNvPr id="3" name="Rectangle 2">
            <a:extLst>
              <a:ext uri="{FF2B5EF4-FFF2-40B4-BE49-F238E27FC236}">
                <a16:creationId xmlns:a16="http://schemas.microsoft.com/office/drawing/2014/main" id="{F39FC645-B6DE-4359-A282-0FB25473E75D}"/>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C3386BDD-8C06-4F78-93A9-B2A0CF216741}"/>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07881DC3-AD25-4539-B7F5-DD441B609644}"/>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28DF6C85-F5E7-46A2-B387-106A7B2AE4DC}"/>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10256464-8D9B-42C0-9626-6A5B696264DD}"/>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5B6C3812-224C-4F5E-B6B3-855C7F52BE99}"/>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2A9D6214-EF0B-4910-8AA3-1DE27FAE308C}"/>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CA616539-A41A-46FC-B97E-B58790DBD90E}"/>
              </a:ext>
            </a:extLst>
          </p:cNvPr>
          <p:cNvSpPr>
            <a:spLocks noGrp="1"/>
          </p:cNvSpPr>
          <p:nvPr/>
        </p:nvSpPr>
        <p:spPr>
          <a:xfrm>
            <a:off x="685800" y="1028700"/>
            <a:ext cx="10668000" cy="1238250"/>
          </a:xfrm>
          <a:prstGeom prst="rect">
            <a:avLst/>
          </a:prstGeom>
          <a:noFill/>
          <a:ln w="0">
            <a:noFill/>
            <a:prstDash val="solid"/>
          </a:ln>
        </p:spPr>
        <p:txBody>
          <a:bodyPr anchor="ctr"/>
          <a:lstStyle/>
          <a:p>
            <a:pPr algn="l">
              <a:defRPr sz="3600" b="1">
                <a:solidFill>
                  <a:srgbClr val="173B64"/>
                </a:solidFill>
              </a:defRPr>
            </a:pPr>
            <a:r>
              <a:rPr sz="3600" b="1">
                <a:solidFill>
                  <a:srgbClr val="173B64"/>
                </a:solidFill>
              </a:rPr>
              <a:t>A Proven, Reproducible Model.</a:t>
            </a:r>
          </a:p>
        </p:txBody>
      </p:sp>
    </p:spTree>
    <p:extLst>
      <p:ext uri="{BB962C8B-B14F-4D97-AF65-F5344CB8AC3E}">
        <p14:creationId xmlns:p14="http://schemas.microsoft.com/office/powerpoint/2010/main" val="1627394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38331717-DA99-495D-98D7-45AF04427A8A}"/>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A PROVEN PROCESS</a:t>
            </a:r>
          </a:p>
        </p:txBody>
      </p:sp>
      <p:sp>
        <p:nvSpPr>
          <p:cNvPr id="2" name="Rectangle 1">
            <a:extLst>
              <a:ext uri="{FF2B5EF4-FFF2-40B4-BE49-F238E27FC236}">
                <a16:creationId xmlns:a16="http://schemas.microsoft.com/office/drawing/2014/main" id="{4E5D4F8A-A749-42AE-9E58-E2F57ED62CD6}"/>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23</a:t>
            </a:r>
          </a:p>
        </p:txBody>
      </p:sp>
      <p:sp>
        <p:nvSpPr>
          <p:cNvPr id="3" name="Rectangle 2">
            <a:extLst>
              <a:ext uri="{FF2B5EF4-FFF2-40B4-BE49-F238E27FC236}">
                <a16:creationId xmlns:a16="http://schemas.microsoft.com/office/drawing/2014/main" id="{39C4A20A-5C90-444C-81D0-E7E2969A4134}"/>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F77B6677-90E3-4F28-897B-9492CF45A888}"/>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E669627A-D1BE-4B22-8DE3-878C6CFF12A8}"/>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D0107F5E-16B1-4D0E-94DD-222F50BB754F}"/>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1CCF9B6C-E45E-4E8F-9A28-631A8E5D9000}"/>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3C462982-FFDD-45EB-8435-C3248EFA5766}"/>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2B094FD2-D5D9-479F-9E3F-F4C27550038E}"/>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8E2E9712-FE13-403F-8ED9-7D35DBBE6A1C}"/>
              </a:ext>
            </a:extLst>
          </p:cNvPr>
          <p:cNvSpPr>
            <a:spLocks noGrp="1"/>
          </p:cNvSpPr>
          <p:nvPr/>
        </p:nvSpPr>
        <p:spPr>
          <a:xfrm>
            <a:off x="685800" y="838200"/>
            <a:ext cx="10477500" cy="619125"/>
          </a:xfrm>
          <a:prstGeom prst="rect">
            <a:avLst/>
          </a:prstGeom>
          <a:noFill/>
          <a:ln w="0">
            <a:noFill/>
            <a:prstDash val="solid"/>
          </a:ln>
        </p:spPr>
        <p:txBody>
          <a:bodyPr anchor="ctr"/>
          <a:lstStyle/>
          <a:p>
            <a:pPr algn="l">
              <a:defRPr sz="3300" b="1">
                <a:solidFill>
                  <a:srgbClr val="173B64"/>
                </a:solidFill>
              </a:defRPr>
            </a:pPr>
            <a:r>
              <a:rPr sz="3300" b="1">
                <a:solidFill>
                  <a:srgbClr val="173B64"/>
                </a:solidFill>
              </a:rPr>
              <a:t>From plan to performance.</a:t>
            </a:r>
          </a:p>
        </p:txBody>
      </p:sp>
      <p:sp>
        <p:nvSpPr>
          <p:cNvPr id="11" name="Rectangle 10">
            <a:extLst>
              <a:ext uri="{FF2B5EF4-FFF2-40B4-BE49-F238E27FC236}">
                <a16:creationId xmlns:a16="http://schemas.microsoft.com/office/drawing/2014/main" id="{040915AB-7417-41E7-A222-3638213436D2}"/>
              </a:ext>
            </a:extLst>
          </p:cNvPr>
          <p:cNvSpPr>
            <a:spLocks noGrp="1"/>
          </p:cNvSpPr>
          <p:nvPr/>
        </p:nvSpPr>
        <p:spPr>
          <a:xfrm>
            <a:off x="3000375" y="2305050"/>
            <a:ext cx="381000" cy="381000"/>
          </a:xfrm>
          <a:prstGeom prst="rect">
            <a:avLst/>
          </a:prstGeom>
          <a:noFill/>
          <a:ln w="0">
            <a:noFill/>
            <a:prstDash val="solid"/>
          </a:ln>
        </p:spPr>
        <p:txBody>
          <a:bodyPr anchor="ctr"/>
          <a:lstStyle/>
          <a:p>
            <a:pPr algn="ctr">
              <a:defRPr sz="2025" b="1">
                <a:solidFill>
                  <a:srgbClr val="637381"/>
                </a:solidFill>
              </a:defRPr>
            </a:pPr>
            <a:r>
              <a:rPr sz="2025" b="1">
                <a:solidFill>
                  <a:srgbClr val="637381"/>
                </a:solidFill>
              </a:rPr>
              <a:t>→</a:t>
            </a:r>
          </a:p>
        </p:txBody>
      </p:sp>
      <p:sp>
        <p:nvSpPr>
          <p:cNvPr id="12" name="Rectangle 11">
            <a:extLst>
              <a:ext uri="{FF2B5EF4-FFF2-40B4-BE49-F238E27FC236}">
                <a16:creationId xmlns:a16="http://schemas.microsoft.com/office/drawing/2014/main" id="{EE625522-2922-4E4F-B2B8-515C5D666205}"/>
              </a:ext>
            </a:extLst>
          </p:cNvPr>
          <p:cNvSpPr>
            <a:spLocks noGrp="1"/>
          </p:cNvSpPr>
          <p:nvPr/>
        </p:nvSpPr>
        <p:spPr>
          <a:xfrm>
            <a:off x="5762625" y="2305050"/>
            <a:ext cx="381000" cy="381000"/>
          </a:xfrm>
          <a:prstGeom prst="rect">
            <a:avLst/>
          </a:prstGeom>
          <a:noFill/>
          <a:ln w="0">
            <a:noFill/>
            <a:prstDash val="solid"/>
          </a:ln>
        </p:spPr>
        <p:txBody>
          <a:bodyPr anchor="ctr"/>
          <a:lstStyle/>
          <a:p>
            <a:pPr algn="ctr">
              <a:defRPr sz="2025" b="1">
                <a:solidFill>
                  <a:srgbClr val="637381"/>
                </a:solidFill>
              </a:defRPr>
            </a:pPr>
            <a:r>
              <a:rPr sz="2025" b="1">
                <a:solidFill>
                  <a:srgbClr val="637381"/>
                </a:solidFill>
              </a:rPr>
              <a:t>→</a:t>
            </a:r>
          </a:p>
        </p:txBody>
      </p:sp>
      <p:sp>
        <p:nvSpPr>
          <p:cNvPr id="13" name="Rectangle 12">
            <a:extLst>
              <a:ext uri="{FF2B5EF4-FFF2-40B4-BE49-F238E27FC236}">
                <a16:creationId xmlns:a16="http://schemas.microsoft.com/office/drawing/2014/main" id="{FE164B5C-E88A-434D-8FCE-848050B3E1BA}"/>
              </a:ext>
            </a:extLst>
          </p:cNvPr>
          <p:cNvSpPr>
            <a:spLocks noGrp="1"/>
          </p:cNvSpPr>
          <p:nvPr/>
        </p:nvSpPr>
        <p:spPr>
          <a:xfrm>
            <a:off x="8524875" y="2305050"/>
            <a:ext cx="381000" cy="381000"/>
          </a:xfrm>
          <a:prstGeom prst="rect">
            <a:avLst/>
          </a:prstGeom>
          <a:noFill/>
          <a:ln w="0">
            <a:noFill/>
            <a:prstDash val="solid"/>
          </a:ln>
        </p:spPr>
        <p:txBody>
          <a:bodyPr anchor="ctr"/>
          <a:lstStyle/>
          <a:p>
            <a:pPr algn="ctr">
              <a:defRPr sz="2025" b="1">
                <a:solidFill>
                  <a:srgbClr val="637381"/>
                </a:solidFill>
              </a:defRPr>
            </a:pPr>
            <a:r>
              <a:rPr sz="2025" b="1">
                <a:solidFill>
                  <a:srgbClr val="637381"/>
                </a:solidFill>
              </a:rPr>
              <a:t>→</a:t>
            </a:r>
          </a:p>
        </p:txBody>
      </p:sp>
      <p:sp>
        <p:nvSpPr>
          <p:cNvPr id="14" name="Rectangle 13">
            <a:extLst>
              <a:ext uri="{FF2B5EF4-FFF2-40B4-BE49-F238E27FC236}">
                <a16:creationId xmlns:a16="http://schemas.microsoft.com/office/drawing/2014/main" id="{105E408B-596D-4100-B5DB-A4168670B057}"/>
              </a:ext>
            </a:extLst>
          </p:cNvPr>
          <p:cNvSpPr>
            <a:spLocks noGrp="1"/>
          </p:cNvSpPr>
          <p:nvPr/>
        </p:nvSpPr>
        <p:spPr>
          <a:xfrm>
            <a:off x="9982200" y="3333750"/>
            <a:ext cx="428625" cy="428625"/>
          </a:xfrm>
          <a:prstGeom prst="rect">
            <a:avLst/>
          </a:prstGeom>
          <a:noFill/>
          <a:ln w="0">
            <a:noFill/>
            <a:prstDash val="solid"/>
          </a:ln>
        </p:spPr>
        <p:txBody>
          <a:bodyPr anchor="ctr"/>
          <a:lstStyle/>
          <a:p>
            <a:pPr algn="ctr">
              <a:defRPr sz="2175" b="1">
                <a:solidFill>
                  <a:srgbClr val="637381"/>
                </a:solidFill>
              </a:defRPr>
            </a:pPr>
            <a:r>
              <a:rPr sz="2175" b="1">
                <a:solidFill>
                  <a:srgbClr val="637381"/>
                </a:solidFill>
              </a:rPr>
              <a:t>↓</a:t>
            </a:r>
          </a:p>
        </p:txBody>
      </p:sp>
      <p:sp>
        <p:nvSpPr>
          <p:cNvPr id="15" name="Rectangle 14">
            <a:extLst>
              <a:ext uri="{FF2B5EF4-FFF2-40B4-BE49-F238E27FC236}">
                <a16:creationId xmlns:a16="http://schemas.microsoft.com/office/drawing/2014/main" id="{D00426BE-0BDD-4804-90EE-EFBC413CC448}"/>
              </a:ext>
            </a:extLst>
          </p:cNvPr>
          <p:cNvSpPr>
            <a:spLocks noGrp="1"/>
          </p:cNvSpPr>
          <p:nvPr/>
        </p:nvSpPr>
        <p:spPr>
          <a:xfrm>
            <a:off x="3000375" y="4400550"/>
            <a:ext cx="381000" cy="381000"/>
          </a:xfrm>
          <a:prstGeom prst="rect">
            <a:avLst/>
          </a:prstGeom>
          <a:noFill/>
          <a:ln w="0">
            <a:noFill/>
            <a:prstDash val="solid"/>
          </a:ln>
        </p:spPr>
        <p:txBody>
          <a:bodyPr anchor="ctr"/>
          <a:lstStyle/>
          <a:p>
            <a:pPr algn="ctr">
              <a:defRPr sz="2025" b="1">
                <a:solidFill>
                  <a:srgbClr val="637381"/>
                </a:solidFill>
              </a:defRPr>
            </a:pPr>
            <a:r>
              <a:rPr sz="2025" b="1">
                <a:solidFill>
                  <a:srgbClr val="637381"/>
                </a:solidFill>
              </a:rPr>
              <a:t>←</a:t>
            </a:r>
          </a:p>
        </p:txBody>
      </p:sp>
      <p:sp>
        <p:nvSpPr>
          <p:cNvPr id="16" name="Rectangle 15">
            <a:extLst>
              <a:ext uri="{FF2B5EF4-FFF2-40B4-BE49-F238E27FC236}">
                <a16:creationId xmlns:a16="http://schemas.microsoft.com/office/drawing/2014/main" id="{218466C2-145D-4EBD-842E-62195251FA5F}"/>
              </a:ext>
            </a:extLst>
          </p:cNvPr>
          <p:cNvSpPr>
            <a:spLocks noGrp="1"/>
          </p:cNvSpPr>
          <p:nvPr/>
        </p:nvSpPr>
        <p:spPr>
          <a:xfrm>
            <a:off x="5762625" y="4400550"/>
            <a:ext cx="381000" cy="381000"/>
          </a:xfrm>
          <a:prstGeom prst="rect">
            <a:avLst/>
          </a:prstGeom>
          <a:noFill/>
          <a:ln w="0">
            <a:noFill/>
            <a:prstDash val="solid"/>
          </a:ln>
        </p:spPr>
        <p:txBody>
          <a:bodyPr anchor="ctr"/>
          <a:lstStyle/>
          <a:p>
            <a:pPr algn="ctr">
              <a:defRPr sz="2025" b="1">
                <a:solidFill>
                  <a:srgbClr val="637381"/>
                </a:solidFill>
              </a:defRPr>
            </a:pPr>
            <a:r>
              <a:rPr sz="2025" b="1">
                <a:solidFill>
                  <a:srgbClr val="637381"/>
                </a:solidFill>
              </a:rPr>
              <a:t>←</a:t>
            </a:r>
          </a:p>
        </p:txBody>
      </p:sp>
      <p:sp>
        <p:nvSpPr>
          <p:cNvPr id="17" name="Rectangle 16">
            <a:extLst>
              <a:ext uri="{FF2B5EF4-FFF2-40B4-BE49-F238E27FC236}">
                <a16:creationId xmlns:a16="http://schemas.microsoft.com/office/drawing/2014/main" id="{5C1FACB8-4FCC-4F5C-A05D-021FA07A5205}"/>
              </a:ext>
            </a:extLst>
          </p:cNvPr>
          <p:cNvSpPr>
            <a:spLocks noGrp="1"/>
          </p:cNvSpPr>
          <p:nvPr/>
        </p:nvSpPr>
        <p:spPr>
          <a:xfrm>
            <a:off x="8524875" y="4400550"/>
            <a:ext cx="381000" cy="381000"/>
          </a:xfrm>
          <a:prstGeom prst="rect">
            <a:avLst/>
          </a:prstGeom>
          <a:noFill/>
          <a:ln w="0">
            <a:noFill/>
            <a:prstDash val="solid"/>
          </a:ln>
        </p:spPr>
        <p:txBody>
          <a:bodyPr anchor="ctr"/>
          <a:lstStyle/>
          <a:p>
            <a:pPr algn="ctr">
              <a:defRPr sz="2025" b="1">
                <a:solidFill>
                  <a:srgbClr val="637381"/>
                </a:solidFill>
              </a:defRPr>
            </a:pPr>
            <a:r>
              <a:rPr sz="2025" b="1">
                <a:solidFill>
                  <a:srgbClr val="637381"/>
                </a:solidFill>
              </a:rPr>
              <a:t>←</a:t>
            </a:r>
          </a:p>
        </p:txBody>
      </p:sp>
      <p:sp>
        <p:nvSpPr>
          <p:cNvPr id="18" name="Rectangle: Rounded Corners 17">
            <a:extLst>
              <a:ext uri="{FF2B5EF4-FFF2-40B4-BE49-F238E27FC236}">
                <a16:creationId xmlns:a16="http://schemas.microsoft.com/office/drawing/2014/main" id="{1D610FC2-FA78-4F06-9A8F-462E484712AF}"/>
              </a:ext>
            </a:extLst>
          </p:cNvPr>
          <p:cNvSpPr>
            <a:spLocks noGrp="1"/>
          </p:cNvSpPr>
          <p:nvPr/>
        </p:nvSpPr>
        <p:spPr>
          <a:xfrm>
            <a:off x="619125" y="2000250"/>
            <a:ext cx="2381250" cy="1000125"/>
          </a:xfrm>
          <a:prstGeom prst="roundRect">
            <a:avLst>
              <a:gd name="adj" fmla="val 11429"/>
            </a:avLst>
          </a:prstGeom>
          <a:solidFill>
            <a:srgbClr val="F3F8FA"/>
          </a:solidFill>
          <a:ln w="9525">
            <a:solidFill>
              <a:srgbClr val="D6E3E8"/>
            </a:solidFill>
            <a:prstDash val="solid"/>
          </a:ln>
        </p:spPr>
        <p:txBody>
          <a:bodyPr/>
          <a:lstStyle/>
          <a:p>
            <a:endParaRPr lang="en-US"/>
          </a:p>
        </p:txBody>
      </p:sp>
      <p:sp>
        <p:nvSpPr>
          <p:cNvPr id="19" name="Rectangle 18">
            <a:extLst>
              <a:ext uri="{FF2B5EF4-FFF2-40B4-BE49-F238E27FC236}">
                <a16:creationId xmlns:a16="http://schemas.microsoft.com/office/drawing/2014/main" id="{EECAF738-D5BD-44CE-B5D1-F6211E93F0CD}"/>
              </a:ext>
            </a:extLst>
          </p:cNvPr>
          <p:cNvSpPr>
            <a:spLocks noGrp="1"/>
          </p:cNvSpPr>
          <p:nvPr/>
        </p:nvSpPr>
        <p:spPr>
          <a:xfrm>
            <a:off x="733425" y="2143125"/>
            <a:ext cx="2152650" cy="714375"/>
          </a:xfrm>
          <a:prstGeom prst="rect">
            <a:avLst/>
          </a:prstGeom>
          <a:noFill/>
          <a:ln w="0">
            <a:noFill/>
            <a:prstDash val="solid"/>
          </a:ln>
        </p:spPr>
        <p:txBody>
          <a:bodyPr anchor="ctr"/>
          <a:lstStyle/>
          <a:p>
            <a:pPr algn="ctr">
              <a:defRPr sz="1650" b="1">
                <a:solidFill>
                  <a:srgbClr val="357FA6"/>
                </a:solidFill>
              </a:defRPr>
            </a:pPr>
            <a:r>
              <a:rPr sz="1650" b="1">
                <a:solidFill>
                  <a:srgbClr val="357FA6"/>
                </a:solidFill>
              </a:rPr>
              <a:t>1  BUSINESS PLAN</a:t>
            </a:r>
          </a:p>
        </p:txBody>
      </p:sp>
      <p:sp>
        <p:nvSpPr>
          <p:cNvPr id="20" name="Rectangle: Rounded Corners 19">
            <a:extLst>
              <a:ext uri="{FF2B5EF4-FFF2-40B4-BE49-F238E27FC236}">
                <a16:creationId xmlns:a16="http://schemas.microsoft.com/office/drawing/2014/main" id="{AE79F983-5847-4E52-B858-7047E97E34C7}"/>
              </a:ext>
            </a:extLst>
          </p:cNvPr>
          <p:cNvSpPr>
            <a:spLocks noGrp="1"/>
          </p:cNvSpPr>
          <p:nvPr/>
        </p:nvSpPr>
        <p:spPr>
          <a:xfrm>
            <a:off x="3381375" y="2000250"/>
            <a:ext cx="2381250" cy="1000125"/>
          </a:xfrm>
          <a:prstGeom prst="roundRect">
            <a:avLst>
              <a:gd name="adj" fmla="val 11429"/>
            </a:avLst>
          </a:prstGeom>
          <a:solidFill>
            <a:srgbClr val="F3F8FA"/>
          </a:solidFill>
          <a:ln w="9525">
            <a:solidFill>
              <a:srgbClr val="D6E3E8"/>
            </a:solidFill>
            <a:prstDash val="solid"/>
          </a:ln>
        </p:spPr>
        <p:txBody>
          <a:bodyPr/>
          <a:lstStyle/>
          <a:p>
            <a:endParaRPr lang="en-US"/>
          </a:p>
        </p:txBody>
      </p:sp>
      <p:sp>
        <p:nvSpPr>
          <p:cNvPr id="21" name="Rectangle 20">
            <a:extLst>
              <a:ext uri="{FF2B5EF4-FFF2-40B4-BE49-F238E27FC236}">
                <a16:creationId xmlns:a16="http://schemas.microsoft.com/office/drawing/2014/main" id="{9C6BEADD-839B-4D89-B83A-8659C847F018}"/>
              </a:ext>
            </a:extLst>
          </p:cNvPr>
          <p:cNvSpPr>
            <a:spLocks noGrp="1"/>
          </p:cNvSpPr>
          <p:nvPr/>
        </p:nvSpPr>
        <p:spPr>
          <a:xfrm>
            <a:off x="3495675" y="2143125"/>
            <a:ext cx="2152650" cy="714375"/>
          </a:xfrm>
          <a:prstGeom prst="rect">
            <a:avLst/>
          </a:prstGeom>
          <a:noFill/>
          <a:ln w="0">
            <a:noFill/>
            <a:prstDash val="solid"/>
          </a:ln>
        </p:spPr>
        <p:txBody>
          <a:bodyPr anchor="ctr"/>
          <a:lstStyle/>
          <a:p>
            <a:pPr algn="ctr">
              <a:defRPr sz="1650" b="1">
                <a:solidFill>
                  <a:srgbClr val="2BA89A"/>
                </a:solidFill>
              </a:defRPr>
            </a:pPr>
            <a:r>
              <a:rPr sz="1650" b="1">
                <a:solidFill>
                  <a:srgbClr val="2BA89A"/>
                </a:solidFill>
              </a:rPr>
              <a:t>2  SPACE</a:t>
            </a:r>
          </a:p>
        </p:txBody>
      </p:sp>
      <p:sp>
        <p:nvSpPr>
          <p:cNvPr id="22" name="Rectangle: Rounded Corners 21">
            <a:extLst>
              <a:ext uri="{FF2B5EF4-FFF2-40B4-BE49-F238E27FC236}">
                <a16:creationId xmlns:a16="http://schemas.microsoft.com/office/drawing/2014/main" id="{8490DB45-1BD1-4593-8DEC-3A8F9ACFF01A}"/>
              </a:ext>
            </a:extLst>
          </p:cNvPr>
          <p:cNvSpPr>
            <a:spLocks noGrp="1"/>
          </p:cNvSpPr>
          <p:nvPr/>
        </p:nvSpPr>
        <p:spPr>
          <a:xfrm>
            <a:off x="6143625" y="2000250"/>
            <a:ext cx="2381250" cy="1000125"/>
          </a:xfrm>
          <a:prstGeom prst="roundRect">
            <a:avLst>
              <a:gd name="adj" fmla="val 11429"/>
            </a:avLst>
          </a:prstGeom>
          <a:solidFill>
            <a:srgbClr val="F3F8FA"/>
          </a:solidFill>
          <a:ln w="9525">
            <a:solidFill>
              <a:srgbClr val="D6E3E8"/>
            </a:solidFill>
            <a:prstDash val="solid"/>
          </a:ln>
        </p:spPr>
        <p:txBody>
          <a:bodyPr/>
          <a:lstStyle/>
          <a:p>
            <a:endParaRPr lang="en-US"/>
          </a:p>
        </p:txBody>
      </p:sp>
      <p:sp>
        <p:nvSpPr>
          <p:cNvPr id="23" name="Rectangle 22">
            <a:extLst>
              <a:ext uri="{FF2B5EF4-FFF2-40B4-BE49-F238E27FC236}">
                <a16:creationId xmlns:a16="http://schemas.microsoft.com/office/drawing/2014/main" id="{7659B0CE-C22E-4B5F-A046-1650A006F5CC}"/>
              </a:ext>
            </a:extLst>
          </p:cNvPr>
          <p:cNvSpPr>
            <a:spLocks noGrp="1"/>
          </p:cNvSpPr>
          <p:nvPr/>
        </p:nvSpPr>
        <p:spPr>
          <a:xfrm>
            <a:off x="6257925" y="2143125"/>
            <a:ext cx="2152650" cy="714375"/>
          </a:xfrm>
          <a:prstGeom prst="rect">
            <a:avLst/>
          </a:prstGeom>
          <a:noFill/>
          <a:ln w="0">
            <a:noFill/>
            <a:prstDash val="solid"/>
          </a:ln>
        </p:spPr>
        <p:txBody>
          <a:bodyPr anchor="ctr"/>
          <a:lstStyle/>
          <a:p>
            <a:pPr algn="ctr">
              <a:defRPr sz="1650" b="1">
                <a:solidFill>
                  <a:srgbClr val="69B96B"/>
                </a:solidFill>
              </a:defRPr>
            </a:pPr>
            <a:r>
              <a:rPr sz="1650" b="1">
                <a:solidFill>
                  <a:srgbClr val="69B96B"/>
                </a:solidFill>
              </a:rPr>
              <a:t>3  RECRUITMENT</a:t>
            </a:r>
          </a:p>
        </p:txBody>
      </p:sp>
      <p:sp>
        <p:nvSpPr>
          <p:cNvPr id="24" name="Rectangle: Rounded Corners 23">
            <a:extLst>
              <a:ext uri="{FF2B5EF4-FFF2-40B4-BE49-F238E27FC236}">
                <a16:creationId xmlns:a16="http://schemas.microsoft.com/office/drawing/2014/main" id="{3D8ED539-1681-46CA-B444-327A97C8BC2D}"/>
              </a:ext>
            </a:extLst>
          </p:cNvPr>
          <p:cNvSpPr>
            <a:spLocks noGrp="1"/>
          </p:cNvSpPr>
          <p:nvPr/>
        </p:nvSpPr>
        <p:spPr>
          <a:xfrm>
            <a:off x="8905875" y="2000250"/>
            <a:ext cx="2381250" cy="1000125"/>
          </a:xfrm>
          <a:prstGeom prst="roundRect">
            <a:avLst>
              <a:gd name="adj" fmla="val 11429"/>
            </a:avLst>
          </a:prstGeom>
          <a:solidFill>
            <a:srgbClr val="F3F8FA"/>
          </a:solidFill>
          <a:ln w="9525">
            <a:solidFill>
              <a:srgbClr val="D6E3E8"/>
            </a:solidFill>
            <a:prstDash val="solid"/>
          </a:ln>
        </p:spPr>
        <p:txBody>
          <a:bodyPr/>
          <a:lstStyle/>
          <a:p>
            <a:endParaRPr lang="en-US"/>
          </a:p>
        </p:txBody>
      </p:sp>
      <p:sp>
        <p:nvSpPr>
          <p:cNvPr id="25" name="Rectangle 24">
            <a:extLst>
              <a:ext uri="{FF2B5EF4-FFF2-40B4-BE49-F238E27FC236}">
                <a16:creationId xmlns:a16="http://schemas.microsoft.com/office/drawing/2014/main" id="{5A8DF3FB-1A60-40E3-BFAB-3A699A416A71}"/>
              </a:ext>
            </a:extLst>
          </p:cNvPr>
          <p:cNvSpPr>
            <a:spLocks noGrp="1"/>
          </p:cNvSpPr>
          <p:nvPr/>
        </p:nvSpPr>
        <p:spPr>
          <a:xfrm>
            <a:off x="9020175" y="2143125"/>
            <a:ext cx="2152650" cy="714375"/>
          </a:xfrm>
          <a:prstGeom prst="rect">
            <a:avLst/>
          </a:prstGeom>
          <a:noFill/>
          <a:ln w="0">
            <a:noFill/>
            <a:prstDash val="solid"/>
          </a:ln>
        </p:spPr>
        <p:txBody>
          <a:bodyPr anchor="ctr"/>
          <a:lstStyle/>
          <a:p>
            <a:pPr algn="ctr">
              <a:defRPr sz="1650" b="1">
                <a:solidFill>
                  <a:srgbClr val="F28B50"/>
                </a:solidFill>
              </a:defRPr>
            </a:pPr>
            <a:r>
              <a:rPr sz="1650" b="1">
                <a:solidFill>
                  <a:srgbClr val="F28B50"/>
                </a:solidFill>
              </a:rPr>
              <a:t>4  CREDENTIALING</a:t>
            </a:r>
          </a:p>
        </p:txBody>
      </p:sp>
      <p:sp>
        <p:nvSpPr>
          <p:cNvPr id="26" name="Rectangle: Rounded Corners 25">
            <a:extLst>
              <a:ext uri="{FF2B5EF4-FFF2-40B4-BE49-F238E27FC236}">
                <a16:creationId xmlns:a16="http://schemas.microsoft.com/office/drawing/2014/main" id="{4F4BA1E6-2B17-4739-9A22-46FE699F31E9}"/>
              </a:ext>
            </a:extLst>
          </p:cNvPr>
          <p:cNvSpPr>
            <a:spLocks noGrp="1"/>
          </p:cNvSpPr>
          <p:nvPr/>
        </p:nvSpPr>
        <p:spPr>
          <a:xfrm>
            <a:off x="619125" y="4095750"/>
            <a:ext cx="2381250" cy="1000125"/>
          </a:xfrm>
          <a:prstGeom prst="roundRect">
            <a:avLst>
              <a:gd name="adj" fmla="val 11429"/>
            </a:avLst>
          </a:prstGeom>
          <a:solidFill>
            <a:srgbClr val="F3F8FA"/>
          </a:solidFill>
          <a:ln w="9525">
            <a:solidFill>
              <a:srgbClr val="D6E3E8"/>
            </a:solidFill>
            <a:prstDash val="solid"/>
          </a:ln>
        </p:spPr>
        <p:txBody>
          <a:bodyPr/>
          <a:lstStyle/>
          <a:p>
            <a:endParaRPr lang="en-US"/>
          </a:p>
        </p:txBody>
      </p:sp>
      <p:sp>
        <p:nvSpPr>
          <p:cNvPr id="27" name="Rectangle 26">
            <a:extLst>
              <a:ext uri="{FF2B5EF4-FFF2-40B4-BE49-F238E27FC236}">
                <a16:creationId xmlns:a16="http://schemas.microsoft.com/office/drawing/2014/main" id="{A8277910-73B6-43CA-B97F-A9B2F56B2530}"/>
              </a:ext>
            </a:extLst>
          </p:cNvPr>
          <p:cNvSpPr>
            <a:spLocks noGrp="1"/>
          </p:cNvSpPr>
          <p:nvPr/>
        </p:nvSpPr>
        <p:spPr>
          <a:xfrm>
            <a:off x="733425" y="4238625"/>
            <a:ext cx="2152650" cy="714375"/>
          </a:xfrm>
          <a:prstGeom prst="rect">
            <a:avLst/>
          </a:prstGeom>
          <a:noFill/>
          <a:ln w="0">
            <a:noFill/>
            <a:prstDash val="solid"/>
          </a:ln>
        </p:spPr>
        <p:txBody>
          <a:bodyPr anchor="ctr"/>
          <a:lstStyle/>
          <a:p>
            <a:pPr algn="ctr">
              <a:defRPr sz="1650" b="1">
                <a:solidFill>
                  <a:srgbClr val="7564B8"/>
                </a:solidFill>
              </a:defRPr>
            </a:pPr>
            <a:r>
              <a:rPr sz="1650" b="1">
                <a:solidFill>
                  <a:srgbClr val="7564B8"/>
                </a:solidFill>
              </a:rPr>
              <a:t>8  MONITORING</a:t>
            </a:r>
          </a:p>
        </p:txBody>
      </p:sp>
      <p:sp>
        <p:nvSpPr>
          <p:cNvPr id="28" name="Rectangle: Rounded Corners 27">
            <a:extLst>
              <a:ext uri="{FF2B5EF4-FFF2-40B4-BE49-F238E27FC236}">
                <a16:creationId xmlns:a16="http://schemas.microsoft.com/office/drawing/2014/main" id="{6FE77420-8560-43F2-ADA3-F7C99D0690E1}"/>
              </a:ext>
            </a:extLst>
          </p:cNvPr>
          <p:cNvSpPr>
            <a:spLocks noGrp="1"/>
          </p:cNvSpPr>
          <p:nvPr/>
        </p:nvSpPr>
        <p:spPr>
          <a:xfrm>
            <a:off x="3381375" y="4095750"/>
            <a:ext cx="2381250" cy="1000125"/>
          </a:xfrm>
          <a:prstGeom prst="roundRect">
            <a:avLst>
              <a:gd name="adj" fmla="val 11429"/>
            </a:avLst>
          </a:prstGeom>
          <a:solidFill>
            <a:srgbClr val="F3F8FA"/>
          </a:solidFill>
          <a:ln w="9525">
            <a:solidFill>
              <a:srgbClr val="D6E3E8"/>
            </a:solidFill>
            <a:prstDash val="solid"/>
          </a:ln>
        </p:spPr>
        <p:txBody>
          <a:bodyPr/>
          <a:lstStyle/>
          <a:p>
            <a:endParaRPr lang="en-US"/>
          </a:p>
        </p:txBody>
      </p:sp>
      <p:sp>
        <p:nvSpPr>
          <p:cNvPr id="29" name="Rectangle 28">
            <a:extLst>
              <a:ext uri="{FF2B5EF4-FFF2-40B4-BE49-F238E27FC236}">
                <a16:creationId xmlns:a16="http://schemas.microsoft.com/office/drawing/2014/main" id="{5DFAF237-22F0-4205-95F2-89313F687243}"/>
              </a:ext>
            </a:extLst>
          </p:cNvPr>
          <p:cNvSpPr>
            <a:spLocks noGrp="1"/>
          </p:cNvSpPr>
          <p:nvPr/>
        </p:nvSpPr>
        <p:spPr>
          <a:xfrm>
            <a:off x="3495675" y="4238625"/>
            <a:ext cx="2152650" cy="714375"/>
          </a:xfrm>
          <a:prstGeom prst="rect">
            <a:avLst/>
          </a:prstGeom>
          <a:noFill/>
          <a:ln w="0">
            <a:noFill/>
            <a:prstDash val="solid"/>
          </a:ln>
        </p:spPr>
        <p:txBody>
          <a:bodyPr anchor="ctr"/>
          <a:lstStyle/>
          <a:p>
            <a:pPr algn="ctr">
              <a:defRPr sz="1650" b="1">
                <a:solidFill>
                  <a:srgbClr val="D95B8E"/>
                </a:solidFill>
              </a:defRPr>
            </a:pPr>
            <a:r>
              <a:rPr sz="1650" b="1">
                <a:solidFill>
                  <a:srgbClr val="D95B8E"/>
                </a:solidFill>
              </a:rPr>
              <a:t>7  BILLING / RCM</a:t>
            </a:r>
          </a:p>
        </p:txBody>
      </p:sp>
      <p:sp>
        <p:nvSpPr>
          <p:cNvPr id="30" name="Rectangle: Rounded Corners 29">
            <a:extLst>
              <a:ext uri="{FF2B5EF4-FFF2-40B4-BE49-F238E27FC236}">
                <a16:creationId xmlns:a16="http://schemas.microsoft.com/office/drawing/2014/main" id="{4D1FB04C-897F-46C5-8951-E18F8C1FB667}"/>
              </a:ext>
            </a:extLst>
          </p:cNvPr>
          <p:cNvSpPr>
            <a:spLocks noGrp="1"/>
          </p:cNvSpPr>
          <p:nvPr/>
        </p:nvSpPr>
        <p:spPr>
          <a:xfrm>
            <a:off x="6143625" y="4095750"/>
            <a:ext cx="2381250" cy="1000125"/>
          </a:xfrm>
          <a:prstGeom prst="roundRect">
            <a:avLst>
              <a:gd name="adj" fmla="val 11429"/>
            </a:avLst>
          </a:prstGeom>
          <a:solidFill>
            <a:srgbClr val="F3F8FA"/>
          </a:solidFill>
          <a:ln w="9525">
            <a:solidFill>
              <a:srgbClr val="D6E3E8"/>
            </a:solidFill>
            <a:prstDash val="solid"/>
          </a:ln>
        </p:spPr>
        <p:txBody>
          <a:bodyPr/>
          <a:lstStyle/>
          <a:p>
            <a:endParaRPr lang="en-US"/>
          </a:p>
        </p:txBody>
      </p:sp>
      <p:sp>
        <p:nvSpPr>
          <p:cNvPr id="31" name="Rectangle 30">
            <a:extLst>
              <a:ext uri="{FF2B5EF4-FFF2-40B4-BE49-F238E27FC236}">
                <a16:creationId xmlns:a16="http://schemas.microsoft.com/office/drawing/2014/main" id="{D706BCE7-086D-475B-93E0-3A025924BC32}"/>
              </a:ext>
            </a:extLst>
          </p:cNvPr>
          <p:cNvSpPr>
            <a:spLocks noGrp="1"/>
          </p:cNvSpPr>
          <p:nvPr/>
        </p:nvSpPr>
        <p:spPr>
          <a:xfrm>
            <a:off x="6257925" y="4238625"/>
            <a:ext cx="2152650" cy="714375"/>
          </a:xfrm>
          <a:prstGeom prst="rect">
            <a:avLst/>
          </a:prstGeom>
          <a:noFill/>
          <a:ln w="0">
            <a:noFill/>
            <a:prstDash val="solid"/>
          </a:ln>
        </p:spPr>
        <p:txBody>
          <a:bodyPr anchor="ctr"/>
          <a:lstStyle/>
          <a:p>
            <a:pPr algn="ctr">
              <a:defRPr sz="1650" b="1">
                <a:solidFill>
                  <a:srgbClr val="F28B50"/>
                </a:solidFill>
              </a:defRPr>
            </a:pPr>
            <a:r>
              <a:rPr sz="1650" b="1">
                <a:solidFill>
                  <a:srgbClr val="F28B50"/>
                </a:solidFill>
              </a:rPr>
              <a:t>6  STAFF TRAINING</a:t>
            </a:r>
          </a:p>
        </p:txBody>
      </p:sp>
      <p:sp>
        <p:nvSpPr>
          <p:cNvPr id="32" name="Rectangle: Rounded Corners 31">
            <a:extLst>
              <a:ext uri="{FF2B5EF4-FFF2-40B4-BE49-F238E27FC236}">
                <a16:creationId xmlns:a16="http://schemas.microsoft.com/office/drawing/2014/main" id="{68C9193B-68AA-4F01-AE02-B7B202CE579E}"/>
              </a:ext>
            </a:extLst>
          </p:cNvPr>
          <p:cNvSpPr>
            <a:spLocks noGrp="1"/>
          </p:cNvSpPr>
          <p:nvPr/>
        </p:nvSpPr>
        <p:spPr>
          <a:xfrm>
            <a:off x="8905875" y="4095750"/>
            <a:ext cx="2381250" cy="1000125"/>
          </a:xfrm>
          <a:prstGeom prst="roundRect">
            <a:avLst>
              <a:gd name="adj" fmla="val 11429"/>
            </a:avLst>
          </a:prstGeom>
          <a:solidFill>
            <a:srgbClr val="F3F8FA"/>
          </a:solidFill>
          <a:ln w="9525">
            <a:solidFill>
              <a:srgbClr val="D6E3E8"/>
            </a:solidFill>
            <a:prstDash val="solid"/>
          </a:ln>
        </p:spPr>
        <p:txBody>
          <a:bodyPr/>
          <a:lstStyle/>
          <a:p>
            <a:endParaRPr lang="en-US"/>
          </a:p>
        </p:txBody>
      </p:sp>
      <p:sp>
        <p:nvSpPr>
          <p:cNvPr id="33" name="Rectangle 32">
            <a:extLst>
              <a:ext uri="{FF2B5EF4-FFF2-40B4-BE49-F238E27FC236}">
                <a16:creationId xmlns:a16="http://schemas.microsoft.com/office/drawing/2014/main" id="{109B9BCE-218A-4BDE-A75B-ACA4015A6F82}"/>
              </a:ext>
            </a:extLst>
          </p:cNvPr>
          <p:cNvSpPr>
            <a:spLocks noGrp="1"/>
          </p:cNvSpPr>
          <p:nvPr/>
        </p:nvSpPr>
        <p:spPr>
          <a:xfrm>
            <a:off x="9020175" y="4238625"/>
            <a:ext cx="2152650" cy="714375"/>
          </a:xfrm>
          <a:prstGeom prst="rect">
            <a:avLst/>
          </a:prstGeom>
          <a:noFill/>
          <a:ln w="0">
            <a:noFill/>
            <a:prstDash val="solid"/>
          </a:ln>
        </p:spPr>
        <p:txBody>
          <a:bodyPr anchor="ctr"/>
          <a:lstStyle/>
          <a:p>
            <a:pPr algn="ctr">
              <a:defRPr sz="1650" b="1">
                <a:solidFill>
                  <a:srgbClr val="69B96B"/>
                </a:solidFill>
              </a:defRPr>
            </a:pPr>
            <a:r>
              <a:rPr sz="1650" b="1">
                <a:solidFill>
                  <a:srgbClr val="69B96B"/>
                </a:solidFill>
              </a:rPr>
              <a:t>5  EQUIPMENT</a:t>
            </a:r>
          </a:p>
        </p:txBody>
      </p:sp>
    </p:spTree>
    <p:extLst>
      <p:ext uri="{BB962C8B-B14F-4D97-AF65-F5344CB8AC3E}">
        <p14:creationId xmlns:p14="http://schemas.microsoft.com/office/powerpoint/2010/main" val="241366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D5FCA02-542A-4FE0-8391-677F35D3788A}"/>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START WITH THE BUSINESS MODEL</a:t>
            </a:r>
          </a:p>
        </p:txBody>
      </p:sp>
      <p:sp>
        <p:nvSpPr>
          <p:cNvPr id="2" name="Rectangle 1">
            <a:extLst>
              <a:ext uri="{FF2B5EF4-FFF2-40B4-BE49-F238E27FC236}">
                <a16:creationId xmlns:a16="http://schemas.microsoft.com/office/drawing/2014/main" id="{219169EF-CF33-4F4B-84CF-FC55DFE455D5}"/>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24</a:t>
            </a:r>
          </a:p>
        </p:txBody>
      </p:sp>
      <p:sp>
        <p:nvSpPr>
          <p:cNvPr id="3" name="Rectangle 2">
            <a:extLst>
              <a:ext uri="{FF2B5EF4-FFF2-40B4-BE49-F238E27FC236}">
                <a16:creationId xmlns:a16="http://schemas.microsoft.com/office/drawing/2014/main" id="{F9DE7EAB-F9C5-4620-A80B-AB6BD002A54E}"/>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60AA4ADF-875D-4AD4-A44E-87399FD5C701}"/>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191AE206-FA36-4CAD-8F87-94F6A8C3C335}"/>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D852EFF7-C1A9-4406-BABB-B393FFC36088}"/>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A53D168A-499A-44D2-A78C-9D2C44DAF0B8}"/>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3EA74673-42F3-4E6D-802D-C59F627E98AC}"/>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0A8898BF-029D-477D-91E0-4ABC68F72DCE}"/>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3ED19ADF-EECA-40A1-A438-1B2F326768E6}"/>
              </a:ext>
            </a:extLst>
          </p:cNvPr>
          <p:cNvSpPr>
            <a:spLocks noGrp="1"/>
          </p:cNvSpPr>
          <p:nvPr/>
        </p:nvSpPr>
        <p:spPr>
          <a:xfrm>
            <a:off x="685800" y="762000"/>
            <a:ext cx="10477500" cy="666750"/>
          </a:xfrm>
          <a:prstGeom prst="rect">
            <a:avLst/>
          </a:prstGeom>
          <a:noFill/>
          <a:ln w="0">
            <a:noFill/>
            <a:prstDash val="solid"/>
          </a:ln>
        </p:spPr>
        <p:txBody>
          <a:bodyPr anchor="ctr"/>
          <a:lstStyle/>
          <a:p>
            <a:pPr algn="l">
              <a:defRPr sz="3150" b="1">
                <a:solidFill>
                  <a:srgbClr val="173B64"/>
                </a:solidFill>
              </a:defRPr>
            </a:pPr>
            <a:r>
              <a:rPr sz="3150" b="1">
                <a:solidFill>
                  <a:srgbClr val="173B64"/>
                </a:solidFill>
              </a:rPr>
              <a:t>Using proven projections based on:</a:t>
            </a:r>
          </a:p>
        </p:txBody>
      </p:sp>
      <p:sp>
        <p:nvSpPr>
          <p:cNvPr id="11" name="Rectangle: Rounded Corners 10">
            <a:extLst>
              <a:ext uri="{FF2B5EF4-FFF2-40B4-BE49-F238E27FC236}">
                <a16:creationId xmlns:a16="http://schemas.microsoft.com/office/drawing/2014/main" id="{99FC291C-5FE2-4049-A35C-CDBCB66572B6}"/>
              </a:ext>
            </a:extLst>
          </p:cNvPr>
          <p:cNvSpPr>
            <a:spLocks noGrp="1"/>
          </p:cNvSpPr>
          <p:nvPr/>
        </p:nvSpPr>
        <p:spPr>
          <a:xfrm>
            <a:off x="666750" y="2000250"/>
            <a:ext cx="3381375" cy="1333500"/>
          </a:xfrm>
          <a:prstGeom prst="roundRect">
            <a:avLst>
              <a:gd name="adj" fmla="val 8571"/>
            </a:avLst>
          </a:prstGeom>
          <a:solidFill>
            <a:srgbClr val="F3F8FA"/>
          </a:solidFill>
          <a:ln w="9525">
            <a:solidFill>
              <a:srgbClr val="D6E3E8"/>
            </a:solidFill>
            <a:prstDash val="solid"/>
          </a:ln>
        </p:spPr>
        <p:txBody>
          <a:bodyPr/>
          <a:lstStyle/>
          <a:p>
            <a:endParaRPr lang="en-US"/>
          </a:p>
        </p:txBody>
      </p:sp>
      <p:sp>
        <p:nvSpPr>
          <p:cNvPr id="12" name="Rectangle 11">
            <a:extLst>
              <a:ext uri="{FF2B5EF4-FFF2-40B4-BE49-F238E27FC236}">
                <a16:creationId xmlns:a16="http://schemas.microsoft.com/office/drawing/2014/main" id="{3B100DDD-B541-43D8-B0B2-646DDD688F8C}"/>
              </a:ext>
            </a:extLst>
          </p:cNvPr>
          <p:cNvSpPr>
            <a:spLocks noGrp="1"/>
          </p:cNvSpPr>
          <p:nvPr/>
        </p:nvSpPr>
        <p:spPr>
          <a:xfrm>
            <a:off x="857250" y="2190750"/>
            <a:ext cx="3000375" cy="952500"/>
          </a:xfrm>
          <a:prstGeom prst="rect">
            <a:avLst/>
          </a:prstGeom>
          <a:noFill/>
          <a:ln w="0">
            <a:noFill/>
            <a:prstDash val="solid"/>
          </a:ln>
        </p:spPr>
        <p:txBody>
          <a:bodyPr anchor="ctr"/>
          <a:lstStyle/>
          <a:p>
            <a:pPr algn="ctr">
              <a:defRPr sz="2025" b="1">
                <a:solidFill>
                  <a:srgbClr val="357FA6"/>
                </a:solidFill>
              </a:defRPr>
            </a:pPr>
            <a:r>
              <a:rPr sz="2025" b="1">
                <a:solidFill>
                  <a:srgbClr val="357FA6"/>
                </a:solidFill>
              </a:rPr>
              <a:t>PATIENT VOLUME</a:t>
            </a:r>
          </a:p>
        </p:txBody>
      </p:sp>
      <p:sp>
        <p:nvSpPr>
          <p:cNvPr id="13" name="Rectangle: Rounded Corners 12">
            <a:extLst>
              <a:ext uri="{FF2B5EF4-FFF2-40B4-BE49-F238E27FC236}">
                <a16:creationId xmlns:a16="http://schemas.microsoft.com/office/drawing/2014/main" id="{411E0ABE-A4C3-4F8D-BE73-D9F82BAD7F85}"/>
              </a:ext>
            </a:extLst>
          </p:cNvPr>
          <p:cNvSpPr>
            <a:spLocks noGrp="1"/>
          </p:cNvSpPr>
          <p:nvPr/>
        </p:nvSpPr>
        <p:spPr>
          <a:xfrm>
            <a:off x="4400550" y="2000250"/>
            <a:ext cx="3381375" cy="1333500"/>
          </a:xfrm>
          <a:prstGeom prst="roundRect">
            <a:avLst>
              <a:gd name="adj" fmla="val 8571"/>
            </a:avLst>
          </a:prstGeom>
          <a:solidFill>
            <a:srgbClr val="F3F8FA"/>
          </a:solidFill>
          <a:ln w="9525">
            <a:solidFill>
              <a:srgbClr val="D6E3E8"/>
            </a:solidFill>
            <a:prstDash val="solid"/>
          </a:ln>
        </p:spPr>
        <p:txBody>
          <a:bodyPr/>
          <a:lstStyle/>
          <a:p>
            <a:endParaRPr lang="en-US"/>
          </a:p>
        </p:txBody>
      </p:sp>
      <p:sp>
        <p:nvSpPr>
          <p:cNvPr id="14" name="Rectangle 13">
            <a:extLst>
              <a:ext uri="{FF2B5EF4-FFF2-40B4-BE49-F238E27FC236}">
                <a16:creationId xmlns:a16="http://schemas.microsoft.com/office/drawing/2014/main" id="{1A930129-88DC-4EE2-8D82-1EE7C11F4F00}"/>
              </a:ext>
            </a:extLst>
          </p:cNvPr>
          <p:cNvSpPr>
            <a:spLocks noGrp="1"/>
          </p:cNvSpPr>
          <p:nvPr/>
        </p:nvSpPr>
        <p:spPr>
          <a:xfrm>
            <a:off x="4591050" y="2190750"/>
            <a:ext cx="3000375" cy="952500"/>
          </a:xfrm>
          <a:prstGeom prst="rect">
            <a:avLst/>
          </a:prstGeom>
          <a:noFill/>
          <a:ln w="0">
            <a:noFill/>
            <a:prstDash val="solid"/>
          </a:ln>
        </p:spPr>
        <p:txBody>
          <a:bodyPr anchor="ctr"/>
          <a:lstStyle/>
          <a:p>
            <a:pPr algn="ctr">
              <a:defRPr sz="2025" b="1">
                <a:solidFill>
                  <a:srgbClr val="2BA89A"/>
                </a:solidFill>
              </a:defRPr>
            </a:pPr>
            <a:r>
              <a:rPr sz="2025" b="1">
                <a:solidFill>
                  <a:srgbClr val="2BA89A"/>
                </a:solidFill>
              </a:rPr>
              <a:t>PAYER MIX</a:t>
            </a:r>
          </a:p>
        </p:txBody>
      </p:sp>
      <p:sp>
        <p:nvSpPr>
          <p:cNvPr id="15" name="Rectangle: Rounded Corners 14">
            <a:extLst>
              <a:ext uri="{FF2B5EF4-FFF2-40B4-BE49-F238E27FC236}">
                <a16:creationId xmlns:a16="http://schemas.microsoft.com/office/drawing/2014/main" id="{8464428F-F33C-4CC3-8054-43F3B0298E84}"/>
              </a:ext>
            </a:extLst>
          </p:cNvPr>
          <p:cNvSpPr>
            <a:spLocks noGrp="1"/>
          </p:cNvSpPr>
          <p:nvPr/>
        </p:nvSpPr>
        <p:spPr>
          <a:xfrm>
            <a:off x="8134350" y="2000250"/>
            <a:ext cx="3381375" cy="1333500"/>
          </a:xfrm>
          <a:prstGeom prst="roundRect">
            <a:avLst>
              <a:gd name="adj" fmla="val 8571"/>
            </a:avLst>
          </a:prstGeom>
          <a:solidFill>
            <a:srgbClr val="F3F8FA"/>
          </a:solidFill>
          <a:ln w="9525">
            <a:solidFill>
              <a:srgbClr val="D6E3E8"/>
            </a:solidFill>
            <a:prstDash val="solid"/>
          </a:ln>
        </p:spPr>
        <p:txBody>
          <a:bodyPr/>
          <a:lstStyle/>
          <a:p>
            <a:endParaRPr lang="en-US"/>
          </a:p>
        </p:txBody>
      </p:sp>
      <p:sp>
        <p:nvSpPr>
          <p:cNvPr id="16" name="Rectangle 15">
            <a:extLst>
              <a:ext uri="{FF2B5EF4-FFF2-40B4-BE49-F238E27FC236}">
                <a16:creationId xmlns:a16="http://schemas.microsoft.com/office/drawing/2014/main" id="{D26CC8B9-F5D9-4AEE-9411-B3B970721A46}"/>
              </a:ext>
            </a:extLst>
          </p:cNvPr>
          <p:cNvSpPr>
            <a:spLocks noGrp="1"/>
          </p:cNvSpPr>
          <p:nvPr/>
        </p:nvSpPr>
        <p:spPr>
          <a:xfrm>
            <a:off x="8324850" y="2190750"/>
            <a:ext cx="3000375" cy="952500"/>
          </a:xfrm>
          <a:prstGeom prst="rect">
            <a:avLst/>
          </a:prstGeom>
          <a:noFill/>
          <a:ln w="0">
            <a:noFill/>
            <a:prstDash val="solid"/>
          </a:ln>
        </p:spPr>
        <p:txBody>
          <a:bodyPr anchor="ctr"/>
          <a:lstStyle/>
          <a:p>
            <a:pPr algn="ctr">
              <a:defRPr sz="1725" b="1">
                <a:solidFill>
                  <a:srgbClr val="F28B50"/>
                </a:solidFill>
              </a:defRPr>
            </a:pPr>
            <a:r>
              <a:rPr sz="1725" b="1">
                <a:solidFill>
                  <a:srgbClr val="F28B50"/>
                </a:solidFill>
              </a:rPr>
              <a:t>AVERAGE VIRGINIA MEDICAID</a:t>
            </a:r>
          </a:p>
          <a:p>
            <a:pPr algn="ctr">
              <a:defRPr sz="1725" b="1">
                <a:solidFill>
                  <a:srgbClr val="F28B50"/>
                </a:solidFill>
              </a:defRPr>
            </a:pPr>
            <a:r>
              <a:rPr sz="1725" b="1">
                <a:solidFill>
                  <a:srgbClr val="F28B50"/>
                </a:solidFill>
              </a:rPr>
              <a:t>AND MEDICARE PPS RATES</a:t>
            </a:r>
          </a:p>
        </p:txBody>
      </p:sp>
      <p:sp>
        <p:nvSpPr>
          <p:cNvPr id="17" name="Rectangle 16">
            <a:extLst>
              <a:ext uri="{FF2B5EF4-FFF2-40B4-BE49-F238E27FC236}">
                <a16:creationId xmlns:a16="http://schemas.microsoft.com/office/drawing/2014/main" id="{CF9AD353-D7E2-4A86-B464-9D6EC3466F6D}"/>
              </a:ext>
            </a:extLst>
          </p:cNvPr>
          <p:cNvSpPr>
            <a:spLocks noGrp="1"/>
          </p:cNvSpPr>
          <p:nvPr/>
        </p:nvSpPr>
        <p:spPr>
          <a:xfrm>
            <a:off x="819150" y="4095750"/>
            <a:ext cx="10553700" cy="1190625"/>
          </a:xfrm>
          <a:prstGeom prst="rect">
            <a:avLst/>
          </a:prstGeom>
          <a:noFill/>
          <a:ln w="0">
            <a:noFill/>
            <a:prstDash val="solid"/>
          </a:ln>
        </p:spPr>
        <p:txBody>
          <a:bodyPr anchor="ctr"/>
          <a:lstStyle/>
          <a:p>
            <a:pPr algn="ctr">
              <a:defRPr sz="2400" b="1">
                <a:solidFill>
                  <a:srgbClr val="173B64"/>
                </a:solidFill>
              </a:defRPr>
            </a:pPr>
            <a:r>
              <a:rPr sz="2400" b="1">
                <a:solidFill>
                  <a:srgbClr val="173B64"/>
                </a:solidFill>
              </a:rPr>
              <a:t>Your health center should be able to add a valuable service line and a new income stream—even with a part-time clinic.</a:t>
            </a:r>
          </a:p>
        </p:txBody>
      </p:sp>
    </p:spTree>
    <p:extLst>
      <p:ext uri="{BB962C8B-B14F-4D97-AF65-F5344CB8AC3E}">
        <p14:creationId xmlns:p14="http://schemas.microsoft.com/office/powerpoint/2010/main" val="1508549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407DB80-714C-4FE7-98B0-18EE88BE4842}"/>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SPACE</a:t>
            </a:r>
          </a:p>
        </p:txBody>
      </p:sp>
      <p:sp>
        <p:nvSpPr>
          <p:cNvPr id="2" name="Rectangle 1">
            <a:extLst>
              <a:ext uri="{FF2B5EF4-FFF2-40B4-BE49-F238E27FC236}">
                <a16:creationId xmlns:a16="http://schemas.microsoft.com/office/drawing/2014/main" id="{809124A6-A75A-4D0F-BF92-10E6706067D4}"/>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25</a:t>
            </a:r>
          </a:p>
        </p:txBody>
      </p:sp>
      <p:sp>
        <p:nvSpPr>
          <p:cNvPr id="3" name="Rectangle 2">
            <a:extLst>
              <a:ext uri="{FF2B5EF4-FFF2-40B4-BE49-F238E27FC236}">
                <a16:creationId xmlns:a16="http://schemas.microsoft.com/office/drawing/2014/main" id="{8844DD0C-D684-4B9F-A4D6-5369E41006CE}"/>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C44EDDA2-3E5E-427C-8D3A-1A5F89E87C9B}"/>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4A3D196A-2A1D-4232-8444-394D3F712D97}"/>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D6803763-2B9E-44C8-A4BD-BCDAE9D24800}"/>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57D142EE-92EA-4782-B161-0E19BD6898BC}"/>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FC65F3C8-C8BD-4E8B-9482-D0DB67D040D6}"/>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FF9D6EAB-A928-40E4-A06C-54A88DB66984}"/>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1CAA0AEE-49B0-4349-B1DC-FAFA43B52165}"/>
              </a:ext>
            </a:extLst>
          </p:cNvPr>
          <p:cNvSpPr>
            <a:spLocks noGrp="1"/>
          </p:cNvSpPr>
          <p:nvPr/>
        </p:nvSpPr>
        <p:spPr>
          <a:xfrm>
            <a:off x="685800" y="1028700"/>
            <a:ext cx="10668000" cy="1238250"/>
          </a:xfrm>
          <a:prstGeom prst="rect">
            <a:avLst/>
          </a:prstGeom>
          <a:noFill/>
          <a:ln w="0">
            <a:noFill/>
            <a:prstDash val="solid"/>
          </a:ln>
        </p:spPr>
        <p:txBody>
          <a:bodyPr anchor="ctr"/>
          <a:lstStyle/>
          <a:p>
            <a:pPr algn="l">
              <a:defRPr sz="3600" b="1">
                <a:solidFill>
                  <a:srgbClr val="173B64"/>
                </a:solidFill>
              </a:defRPr>
            </a:pPr>
            <a:r>
              <a:rPr sz="3600" b="1">
                <a:solidFill>
                  <a:srgbClr val="173B64"/>
                </a:solidFill>
              </a:rPr>
              <a:t>A practical clinical footprint.</a:t>
            </a:r>
          </a:p>
        </p:txBody>
      </p:sp>
      <p:sp>
        <p:nvSpPr>
          <p:cNvPr id="11" name="Rectangle 10">
            <a:extLst>
              <a:ext uri="{FF2B5EF4-FFF2-40B4-BE49-F238E27FC236}">
                <a16:creationId xmlns:a16="http://schemas.microsoft.com/office/drawing/2014/main" id="{B56FEE5A-75F3-49D3-A68C-58AC81931612}"/>
              </a:ext>
            </a:extLst>
          </p:cNvPr>
          <p:cNvSpPr>
            <a:spLocks noGrp="1"/>
          </p:cNvSpPr>
          <p:nvPr/>
        </p:nvSpPr>
        <p:spPr>
          <a:xfrm>
            <a:off x="714375" y="2714625"/>
            <a:ext cx="4953000" cy="619125"/>
          </a:xfrm>
          <a:prstGeom prst="rect">
            <a:avLst/>
          </a:prstGeom>
          <a:noFill/>
          <a:ln w="0">
            <a:noFill/>
            <a:prstDash val="solid"/>
          </a:ln>
        </p:spPr>
        <p:txBody>
          <a:bodyPr anchor="ctr"/>
          <a:lstStyle/>
          <a:p>
            <a:pPr algn="ctr">
              <a:defRPr sz="2325" b="1">
                <a:solidFill>
                  <a:srgbClr val="357FA6"/>
                </a:solidFill>
              </a:defRPr>
            </a:pPr>
            <a:r>
              <a:rPr sz="2325" b="1">
                <a:solidFill>
                  <a:srgbClr val="357FA6"/>
                </a:solidFill>
              </a:rPr>
              <a:t>1–2 EXAM ROOMS</a:t>
            </a:r>
          </a:p>
        </p:txBody>
      </p:sp>
      <p:sp>
        <p:nvSpPr>
          <p:cNvPr id="12" name="Rectangle 11">
            <a:extLst>
              <a:ext uri="{FF2B5EF4-FFF2-40B4-BE49-F238E27FC236}">
                <a16:creationId xmlns:a16="http://schemas.microsoft.com/office/drawing/2014/main" id="{56F09BA1-0F41-4A38-9C3F-927328012066}"/>
              </a:ext>
            </a:extLst>
          </p:cNvPr>
          <p:cNvSpPr>
            <a:spLocks noGrp="1"/>
          </p:cNvSpPr>
          <p:nvPr/>
        </p:nvSpPr>
        <p:spPr>
          <a:xfrm>
            <a:off x="6524625" y="2714625"/>
            <a:ext cx="4953000" cy="619125"/>
          </a:xfrm>
          <a:prstGeom prst="rect">
            <a:avLst/>
          </a:prstGeom>
          <a:noFill/>
          <a:ln w="0">
            <a:noFill/>
            <a:prstDash val="solid"/>
          </a:ln>
        </p:spPr>
        <p:txBody>
          <a:bodyPr anchor="ctr"/>
          <a:lstStyle/>
          <a:p>
            <a:pPr algn="ctr">
              <a:defRPr sz="2325" b="1">
                <a:solidFill>
                  <a:srgbClr val="2BA89A"/>
                </a:solidFill>
              </a:defRPr>
            </a:pPr>
            <a:r>
              <a:rPr sz="2325" b="1">
                <a:solidFill>
                  <a:srgbClr val="2BA89A"/>
                </a:solidFill>
              </a:rPr>
              <a:t>PRETEST ROOM</a:t>
            </a:r>
          </a:p>
        </p:txBody>
      </p:sp>
      <p:sp>
        <p:nvSpPr>
          <p:cNvPr id="13" name="Rectangle 12">
            <a:extLst>
              <a:ext uri="{FF2B5EF4-FFF2-40B4-BE49-F238E27FC236}">
                <a16:creationId xmlns:a16="http://schemas.microsoft.com/office/drawing/2014/main" id="{0655F1BE-A38A-48F5-986C-CECC8ECF7CA1}"/>
              </a:ext>
            </a:extLst>
          </p:cNvPr>
          <p:cNvSpPr>
            <a:spLocks noGrp="1"/>
          </p:cNvSpPr>
          <p:nvPr/>
        </p:nvSpPr>
        <p:spPr>
          <a:xfrm>
            <a:off x="714375" y="4095750"/>
            <a:ext cx="4953000" cy="619125"/>
          </a:xfrm>
          <a:prstGeom prst="rect">
            <a:avLst/>
          </a:prstGeom>
          <a:noFill/>
          <a:ln w="0">
            <a:noFill/>
            <a:prstDash val="solid"/>
          </a:ln>
        </p:spPr>
        <p:txBody>
          <a:bodyPr anchor="ctr"/>
          <a:lstStyle/>
          <a:p>
            <a:pPr algn="ctr">
              <a:defRPr sz="2325" b="1">
                <a:solidFill>
                  <a:srgbClr val="F28B50"/>
                </a:solidFill>
              </a:defRPr>
            </a:pPr>
            <a:r>
              <a:rPr sz="2325" b="1">
                <a:solidFill>
                  <a:srgbClr val="F28B50"/>
                </a:solidFill>
              </a:rPr>
              <a:t>OPTICAL</a:t>
            </a:r>
          </a:p>
        </p:txBody>
      </p:sp>
      <p:sp>
        <p:nvSpPr>
          <p:cNvPr id="14" name="Rectangle 13">
            <a:extLst>
              <a:ext uri="{FF2B5EF4-FFF2-40B4-BE49-F238E27FC236}">
                <a16:creationId xmlns:a16="http://schemas.microsoft.com/office/drawing/2014/main" id="{57BDDDF1-02A9-4CDF-AC51-DDE9CEB9B73D}"/>
              </a:ext>
            </a:extLst>
          </p:cNvPr>
          <p:cNvSpPr>
            <a:spLocks noGrp="1"/>
          </p:cNvSpPr>
          <p:nvPr/>
        </p:nvSpPr>
        <p:spPr>
          <a:xfrm>
            <a:off x="6524625" y="4095750"/>
            <a:ext cx="4953000" cy="619125"/>
          </a:xfrm>
          <a:prstGeom prst="rect">
            <a:avLst/>
          </a:prstGeom>
          <a:noFill/>
          <a:ln w="0">
            <a:noFill/>
            <a:prstDash val="solid"/>
          </a:ln>
        </p:spPr>
        <p:txBody>
          <a:bodyPr anchor="ctr"/>
          <a:lstStyle/>
          <a:p>
            <a:pPr algn="ctr">
              <a:defRPr sz="2325" b="1">
                <a:solidFill>
                  <a:srgbClr val="7564B8"/>
                </a:solidFill>
              </a:defRPr>
            </a:pPr>
            <a:r>
              <a:rPr sz="2325" b="1">
                <a:solidFill>
                  <a:srgbClr val="7564B8"/>
                </a:solidFill>
              </a:rPr>
              <a:t>300–400 SQ. FT.</a:t>
            </a:r>
          </a:p>
        </p:txBody>
      </p:sp>
    </p:spTree>
    <p:extLst>
      <p:ext uri="{BB962C8B-B14F-4D97-AF65-F5344CB8AC3E}">
        <p14:creationId xmlns:p14="http://schemas.microsoft.com/office/powerpoint/2010/main" val="222278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3D6635B-8FEF-4CBC-BF8D-5A47B1A7590B}"/>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BUILDING THE CLINIC</a:t>
            </a:r>
          </a:p>
        </p:txBody>
      </p:sp>
      <p:sp>
        <p:nvSpPr>
          <p:cNvPr id="2" name="Rectangle 1">
            <a:extLst>
              <a:ext uri="{FF2B5EF4-FFF2-40B4-BE49-F238E27FC236}">
                <a16:creationId xmlns:a16="http://schemas.microsoft.com/office/drawing/2014/main" id="{DCF5E060-7D0A-4637-95F3-DDBC05BE777B}"/>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26</a:t>
            </a:r>
          </a:p>
        </p:txBody>
      </p:sp>
      <p:sp>
        <p:nvSpPr>
          <p:cNvPr id="3" name="Rectangle 2">
            <a:extLst>
              <a:ext uri="{FF2B5EF4-FFF2-40B4-BE49-F238E27FC236}">
                <a16:creationId xmlns:a16="http://schemas.microsoft.com/office/drawing/2014/main" id="{38C960F3-3D4B-4548-9809-5818D5511AF1}"/>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4D283C6E-8E9D-45FE-997D-13CF91AE819B}"/>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B2CCE264-4A22-4791-BA11-B4A143ADB7AC}"/>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DE4FDAB3-BD18-46F1-972A-02E91E6C9C82}"/>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D230B8B8-DD7C-43A0-B792-7C6B260B3921}"/>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F255A51C-9C84-4A53-8AE3-BE85F4E04F16}"/>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FFD58628-5616-4144-BCBC-9E1CA7EAA27E}"/>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1078BB6F-61AA-4A26-8B96-10EB19ED135B}"/>
              </a:ext>
            </a:extLst>
          </p:cNvPr>
          <p:cNvSpPr>
            <a:spLocks noGrp="1"/>
          </p:cNvSpPr>
          <p:nvPr/>
        </p:nvSpPr>
        <p:spPr>
          <a:xfrm>
            <a:off x="685800" y="857250"/>
            <a:ext cx="10477500" cy="666750"/>
          </a:xfrm>
          <a:prstGeom prst="rect">
            <a:avLst/>
          </a:prstGeom>
          <a:noFill/>
          <a:ln w="0">
            <a:noFill/>
            <a:prstDash val="solid"/>
          </a:ln>
        </p:spPr>
        <p:txBody>
          <a:bodyPr anchor="ctr"/>
          <a:lstStyle/>
          <a:p>
            <a:pPr algn="l">
              <a:defRPr sz="3450" b="1">
                <a:solidFill>
                  <a:srgbClr val="173B64"/>
                </a:solidFill>
              </a:defRPr>
            </a:pPr>
            <a:r>
              <a:rPr sz="3450" b="1">
                <a:solidFill>
                  <a:srgbClr val="173B64"/>
                </a:solidFill>
              </a:rPr>
              <a:t>Support at every stage.</a:t>
            </a:r>
          </a:p>
        </p:txBody>
      </p:sp>
      <p:sp>
        <p:nvSpPr>
          <p:cNvPr id="11" name="Rectangle 10">
            <a:extLst>
              <a:ext uri="{FF2B5EF4-FFF2-40B4-BE49-F238E27FC236}">
                <a16:creationId xmlns:a16="http://schemas.microsoft.com/office/drawing/2014/main" id="{15F1E9D4-FF5D-4D86-A6BE-9C6129444258}"/>
              </a:ext>
            </a:extLst>
          </p:cNvPr>
          <p:cNvSpPr>
            <a:spLocks noGrp="1"/>
          </p:cNvSpPr>
          <p:nvPr/>
        </p:nvSpPr>
        <p:spPr>
          <a:xfrm>
            <a:off x="857250" y="1952625"/>
            <a:ext cx="3238500" cy="523875"/>
          </a:xfrm>
          <a:prstGeom prst="rect">
            <a:avLst/>
          </a:prstGeom>
          <a:noFill/>
          <a:ln w="0">
            <a:noFill/>
            <a:prstDash val="solid"/>
          </a:ln>
        </p:spPr>
        <p:txBody>
          <a:bodyPr anchor="ctr"/>
          <a:lstStyle/>
          <a:p>
            <a:pPr algn="l">
              <a:defRPr sz="2175" b="1">
                <a:solidFill>
                  <a:srgbClr val="357FA6"/>
                </a:solidFill>
              </a:defRPr>
            </a:pPr>
            <a:r>
              <a:rPr sz="2175" b="1">
                <a:solidFill>
                  <a:srgbClr val="357FA6"/>
                </a:solidFill>
              </a:rPr>
              <a:t>EQUIPMENT</a:t>
            </a:r>
          </a:p>
        </p:txBody>
      </p:sp>
      <p:sp>
        <p:nvSpPr>
          <p:cNvPr id="12" name="Rectangle 11">
            <a:extLst>
              <a:ext uri="{FF2B5EF4-FFF2-40B4-BE49-F238E27FC236}">
                <a16:creationId xmlns:a16="http://schemas.microsoft.com/office/drawing/2014/main" id="{EE05952F-92EC-4BDC-A119-5C55F1CCABC0}"/>
              </a:ext>
            </a:extLst>
          </p:cNvPr>
          <p:cNvSpPr>
            <a:spLocks noGrp="1"/>
          </p:cNvSpPr>
          <p:nvPr/>
        </p:nvSpPr>
        <p:spPr>
          <a:xfrm>
            <a:off x="4333875" y="1952625"/>
            <a:ext cx="6667500" cy="523875"/>
          </a:xfrm>
          <a:prstGeom prst="rect">
            <a:avLst/>
          </a:prstGeom>
          <a:noFill/>
          <a:ln w="0">
            <a:noFill/>
            <a:prstDash val="solid"/>
          </a:ln>
        </p:spPr>
        <p:txBody>
          <a:bodyPr anchor="ctr"/>
          <a:lstStyle/>
          <a:p>
            <a:pPr algn="l">
              <a:defRPr sz="2025" b="1">
                <a:solidFill>
                  <a:srgbClr val="1E2C38"/>
                </a:solidFill>
              </a:defRPr>
            </a:pPr>
            <a:r>
              <a:rPr sz="2025" b="1">
                <a:solidFill>
                  <a:srgbClr val="1E2C38"/>
                </a:solidFill>
              </a:rPr>
              <a:t>Preferred vendor discounts</a:t>
            </a:r>
          </a:p>
        </p:txBody>
      </p:sp>
    </p:spTree>
    <p:extLst>
      <p:ext uri="{BB962C8B-B14F-4D97-AF65-F5344CB8AC3E}">
        <p14:creationId xmlns:p14="http://schemas.microsoft.com/office/powerpoint/2010/main" val="486948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37C0DF2-A556-4159-BC45-59840372283B}"/>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BUILDING THE CLINIC</a:t>
            </a:r>
          </a:p>
        </p:txBody>
      </p:sp>
      <p:sp>
        <p:nvSpPr>
          <p:cNvPr id="2" name="Rectangle 1">
            <a:extLst>
              <a:ext uri="{FF2B5EF4-FFF2-40B4-BE49-F238E27FC236}">
                <a16:creationId xmlns:a16="http://schemas.microsoft.com/office/drawing/2014/main" id="{FBA9EF76-B338-415A-83B4-7E3750F73676}"/>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27</a:t>
            </a:r>
          </a:p>
        </p:txBody>
      </p:sp>
      <p:sp>
        <p:nvSpPr>
          <p:cNvPr id="3" name="Rectangle 2">
            <a:extLst>
              <a:ext uri="{FF2B5EF4-FFF2-40B4-BE49-F238E27FC236}">
                <a16:creationId xmlns:a16="http://schemas.microsoft.com/office/drawing/2014/main" id="{9EE870B0-2891-4792-AE80-1F0BB07DA8D4}"/>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B4FA6F34-BF1F-4D29-9B84-89CEC29A467F}"/>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F5385DC3-5AF1-4F90-AD5D-BE4F07789D55}"/>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8FDA044B-8E31-448D-8616-C83D5F3DE199}"/>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9289A41C-5E84-4CC6-9A46-328B74D4194D}"/>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0D610253-0F72-4363-B830-39BDB0020B0A}"/>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AA5BA8B2-8104-4356-9757-48E407351269}"/>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ABAB71B2-A22A-417E-B29A-FB63D9F77832}"/>
              </a:ext>
            </a:extLst>
          </p:cNvPr>
          <p:cNvSpPr>
            <a:spLocks noGrp="1"/>
          </p:cNvSpPr>
          <p:nvPr/>
        </p:nvSpPr>
        <p:spPr>
          <a:xfrm>
            <a:off x="685800" y="857250"/>
            <a:ext cx="10477500" cy="666750"/>
          </a:xfrm>
          <a:prstGeom prst="rect">
            <a:avLst/>
          </a:prstGeom>
          <a:noFill/>
          <a:ln w="0">
            <a:noFill/>
            <a:prstDash val="solid"/>
          </a:ln>
        </p:spPr>
        <p:txBody>
          <a:bodyPr anchor="ctr"/>
          <a:lstStyle/>
          <a:p>
            <a:pPr algn="l">
              <a:defRPr sz="3450" b="1">
                <a:solidFill>
                  <a:srgbClr val="173B64"/>
                </a:solidFill>
              </a:defRPr>
            </a:pPr>
            <a:r>
              <a:rPr sz="3450" b="1">
                <a:solidFill>
                  <a:srgbClr val="173B64"/>
                </a:solidFill>
              </a:rPr>
              <a:t>Support at every stage.</a:t>
            </a:r>
          </a:p>
        </p:txBody>
      </p:sp>
      <p:sp>
        <p:nvSpPr>
          <p:cNvPr id="11" name="Rectangle 10">
            <a:extLst>
              <a:ext uri="{FF2B5EF4-FFF2-40B4-BE49-F238E27FC236}">
                <a16:creationId xmlns:a16="http://schemas.microsoft.com/office/drawing/2014/main" id="{81B0B399-3B57-44F1-B6D7-41B25EF39EC7}"/>
              </a:ext>
            </a:extLst>
          </p:cNvPr>
          <p:cNvSpPr>
            <a:spLocks noGrp="1"/>
          </p:cNvSpPr>
          <p:nvPr/>
        </p:nvSpPr>
        <p:spPr>
          <a:xfrm>
            <a:off x="857250" y="1952625"/>
            <a:ext cx="3238500" cy="523875"/>
          </a:xfrm>
          <a:prstGeom prst="rect">
            <a:avLst/>
          </a:prstGeom>
          <a:noFill/>
          <a:ln w="0">
            <a:noFill/>
            <a:prstDash val="solid"/>
          </a:ln>
        </p:spPr>
        <p:txBody>
          <a:bodyPr anchor="ctr"/>
          <a:lstStyle/>
          <a:p>
            <a:pPr algn="l">
              <a:defRPr sz="2175" b="1">
                <a:solidFill>
                  <a:srgbClr val="357FA6"/>
                </a:solidFill>
              </a:defRPr>
            </a:pPr>
            <a:r>
              <a:rPr sz="2175" b="1">
                <a:solidFill>
                  <a:srgbClr val="357FA6"/>
                </a:solidFill>
              </a:rPr>
              <a:t>EQUIPMENT</a:t>
            </a:r>
          </a:p>
        </p:txBody>
      </p:sp>
      <p:sp>
        <p:nvSpPr>
          <p:cNvPr id="12" name="Rectangle 11">
            <a:extLst>
              <a:ext uri="{FF2B5EF4-FFF2-40B4-BE49-F238E27FC236}">
                <a16:creationId xmlns:a16="http://schemas.microsoft.com/office/drawing/2014/main" id="{415D4599-3FF3-4C35-97B7-8F50FA9F8A57}"/>
              </a:ext>
            </a:extLst>
          </p:cNvPr>
          <p:cNvSpPr>
            <a:spLocks noGrp="1"/>
          </p:cNvSpPr>
          <p:nvPr/>
        </p:nvSpPr>
        <p:spPr>
          <a:xfrm>
            <a:off x="4333875" y="1952625"/>
            <a:ext cx="6667500" cy="523875"/>
          </a:xfrm>
          <a:prstGeom prst="rect">
            <a:avLst/>
          </a:prstGeom>
          <a:noFill/>
          <a:ln w="0">
            <a:noFill/>
            <a:prstDash val="solid"/>
          </a:ln>
        </p:spPr>
        <p:txBody>
          <a:bodyPr anchor="ctr"/>
          <a:lstStyle/>
          <a:p>
            <a:pPr algn="l">
              <a:defRPr sz="2025" b="1">
                <a:solidFill>
                  <a:srgbClr val="1E2C38"/>
                </a:solidFill>
              </a:defRPr>
            </a:pPr>
            <a:r>
              <a:rPr sz="2025" b="1">
                <a:solidFill>
                  <a:srgbClr val="1E2C38"/>
                </a:solidFill>
              </a:rPr>
              <a:t>Preferred vendor discounts</a:t>
            </a:r>
          </a:p>
        </p:txBody>
      </p:sp>
      <p:sp>
        <p:nvSpPr>
          <p:cNvPr id="13" name="Rectangle 12">
            <a:extLst>
              <a:ext uri="{FF2B5EF4-FFF2-40B4-BE49-F238E27FC236}">
                <a16:creationId xmlns:a16="http://schemas.microsoft.com/office/drawing/2014/main" id="{FA363920-2DEE-4BD7-9B90-96C81AFFF94D}"/>
              </a:ext>
            </a:extLst>
          </p:cNvPr>
          <p:cNvSpPr>
            <a:spLocks noGrp="1"/>
          </p:cNvSpPr>
          <p:nvPr/>
        </p:nvSpPr>
        <p:spPr>
          <a:xfrm>
            <a:off x="857250" y="2952750"/>
            <a:ext cx="3238500" cy="523875"/>
          </a:xfrm>
          <a:prstGeom prst="rect">
            <a:avLst/>
          </a:prstGeom>
          <a:noFill/>
          <a:ln w="0">
            <a:noFill/>
            <a:prstDash val="solid"/>
          </a:ln>
        </p:spPr>
        <p:txBody>
          <a:bodyPr anchor="ctr"/>
          <a:lstStyle/>
          <a:p>
            <a:pPr algn="l">
              <a:defRPr sz="2175" b="1">
                <a:solidFill>
                  <a:srgbClr val="2BA89A"/>
                </a:solidFill>
              </a:defRPr>
            </a:pPr>
            <a:r>
              <a:rPr sz="2175" b="1">
                <a:solidFill>
                  <a:srgbClr val="2BA89A"/>
                </a:solidFill>
              </a:rPr>
              <a:t>RECRUITMENT</a:t>
            </a:r>
          </a:p>
        </p:txBody>
      </p:sp>
      <p:sp>
        <p:nvSpPr>
          <p:cNvPr id="14" name="Rectangle 13">
            <a:extLst>
              <a:ext uri="{FF2B5EF4-FFF2-40B4-BE49-F238E27FC236}">
                <a16:creationId xmlns:a16="http://schemas.microsoft.com/office/drawing/2014/main" id="{398889C2-75D5-4FED-9D68-9E73C044CF84}"/>
              </a:ext>
            </a:extLst>
          </p:cNvPr>
          <p:cNvSpPr>
            <a:spLocks noGrp="1"/>
          </p:cNvSpPr>
          <p:nvPr/>
        </p:nvSpPr>
        <p:spPr>
          <a:xfrm>
            <a:off x="4333875" y="2952750"/>
            <a:ext cx="6667500" cy="523875"/>
          </a:xfrm>
          <a:prstGeom prst="rect">
            <a:avLst/>
          </a:prstGeom>
          <a:noFill/>
          <a:ln w="0">
            <a:noFill/>
            <a:prstDash val="solid"/>
          </a:ln>
        </p:spPr>
        <p:txBody>
          <a:bodyPr anchor="ctr"/>
          <a:lstStyle/>
          <a:p>
            <a:pPr algn="l">
              <a:defRPr sz="2025" b="1">
                <a:solidFill>
                  <a:srgbClr val="1E2C38"/>
                </a:solidFill>
              </a:defRPr>
            </a:pPr>
            <a:r>
              <a:rPr sz="2025" b="1">
                <a:solidFill>
                  <a:srgbClr val="1E2C38"/>
                </a:solidFill>
              </a:rPr>
              <a:t>Finding the right people</a:t>
            </a:r>
          </a:p>
        </p:txBody>
      </p:sp>
    </p:spTree>
    <p:extLst>
      <p:ext uri="{BB962C8B-B14F-4D97-AF65-F5344CB8AC3E}">
        <p14:creationId xmlns:p14="http://schemas.microsoft.com/office/powerpoint/2010/main" val="1766983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18D2572-482C-4F90-A4D2-B936AF82288C}"/>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BUILDING THE CLINIC</a:t>
            </a:r>
          </a:p>
        </p:txBody>
      </p:sp>
      <p:sp>
        <p:nvSpPr>
          <p:cNvPr id="2" name="Rectangle 1">
            <a:extLst>
              <a:ext uri="{FF2B5EF4-FFF2-40B4-BE49-F238E27FC236}">
                <a16:creationId xmlns:a16="http://schemas.microsoft.com/office/drawing/2014/main" id="{B7FDD9E0-070B-4CE4-B62C-696B9F39E51D}"/>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28</a:t>
            </a:r>
          </a:p>
        </p:txBody>
      </p:sp>
      <p:sp>
        <p:nvSpPr>
          <p:cNvPr id="3" name="Rectangle 2">
            <a:extLst>
              <a:ext uri="{FF2B5EF4-FFF2-40B4-BE49-F238E27FC236}">
                <a16:creationId xmlns:a16="http://schemas.microsoft.com/office/drawing/2014/main" id="{486E3B9E-628B-4B4B-A0FF-310BD15B630B}"/>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240D3ED9-D2AB-4B81-8F82-ECA89DFCF913}"/>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CEF4D0E0-3A8A-45A7-B983-315450BAD551}"/>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244DE904-DF41-40C3-A2BE-A6D942E24ED6}"/>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AF8088EB-35BB-4C45-9520-D4BD876CF87B}"/>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A1033CDE-9B3E-4EFB-8E02-83DD7B33DDC5}"/>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353FA612-3ACF-49D2-B55E-BE8AF85C2E7D}"/>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94A97C2A-B728-4F69-BC2A-8CA5B3033D12}"/>
              </a:ext>
            </a:extLst>
          </p:cNvPr>
          <p:cNvSpPr>
            <a:spLocks noGrp="1"/>
          </p:cNvSpPr>
          <p:nvPr/>
        </p:nvSpPr>
        <p:spPr>
          <a:xfrm>
            <a:off x="685800" y="857250"/>
            <a:ext cx="10477500" cy="666750"/>
          </a:xfrm>
          <a:prstGeom prst="rect">
            <a:avLst/>
          </a:prstGeom>
          <a:noFill/>
          <a:ln w="0">
            <a:noFill/>
            <a:prstDash val="solid"/>
          </a:ln>
        </p:spPr>
        <p:txBody>
          <a:bodyPr anchor="ctr"/>
          <a:lstStyle/>
          <a:p>
            <a:pPr algn="l">
              <a:defRPr sz="3450" b="1">
                <a:solidFill>
                  <a:srgbClr val="173B64"/>
                </a:solidFill>
              </a:defRPr>
            </a:pPr>
            <a:r>
              <a:rPr sz="3450" b="1">
                <a:solidFill>
                  <a:srgbClr val="173B64"/>
                </a:solidFill>
              </a:rPr>
              <a:t>Support at every stage.</a:t>
            </a:r>
          </a:p>
        </p:txBody>
      </p:sp>
      <p:sp>
        <p:nvSpPr>
          <p:cNvPr id="11" name="Rectangle 10">
            <a:extLst>
              <a:ext uri="{FF2B5EF4-FFF2-40B4-BE49-F238E27FC236}">
                <a16:creationId xmlns:a16="http://schemas.microsoft.com/office/drawing/2014/main" id="{0E143A44-AD69-4BB5-B22A-3359AE027B75}"/>
              </a:ext>
            </a:extLst>
          </p:cNvPr>
          <p:cNvSpPr>
            <a:spLocks noGrp="1"/>
          </p:cNvSpPr>
          <p:nvPr/>
        </p:nvSpPr>
        <p:spPr>
          <a:xfrm>
            <a:off x="857250" y="1952625"/>
            <a:ext cx="3238500" cy="523875"/>
          </a:xfrm>
          <a:prstGeom prst="rect">
            <a:avLst/>
          </a:prstGeom>
          <a:noFill/>
          <a:ln w="0">
            <a:noFill/>
            <a:prstDash val="solid"/>
          </a:ln>
        </p:spPr>
        <p:txBody>
          <a:bodyPr anchor="ctr"/>
          <a:lstStyle/>
          <a:p>
            <a:pPr algn="l">
              <a:defRPr sz="2175" b="1">
                <a:solidFill>
                  <a:srgbClr val="357FA6"/>
                </a:solidFill>
              </a:defRPr>
            </a:pPr>
            <a:r>
              <a:rPr sz="2175" b="1">
                <a:solidFill>
                  <a:srgbClr val="357FA6"/>
                </a:solidFill>
              </a:rPr>
              <a:t>EQUIPMENT</a:t>
            </a:r>
          </a:p>
        </p:txBody>
      </p:sp>
      <p:sp>
        <p:nvSpPr>
          <p:cNvPr id="12" name="Rectangle 11">
            <a:extLst>
              <a:ext uri="{FF2B5EF4-FFF2-40B4-BE49-F238E27FC236}">
                <a16:creationId xmlns:a16="http://schemas.microsoft.com/office/drawing/2014/main" id="{C6D5A19D-CAC1-46A7-9544-265DBE83CC27}"/>
              </a:ext>
            </a:extLst>
          </p:cNvPr>
          <p:cNvSpPr>
            <a:spLocks noGrp="1"/>
          </p:cNvSpPr>
          <p:nvPr/>
        </p:nvSpPr>
        <p:spPr>
          <a:xfrm>
            <a:off x="4333875" y="1952625"/>
            <a:ext cx="6667500" cy="523875"/>
          </a:xfrm>
          <a:prstGeom prst="rect">
            <a:avLst/>
          </a:prstGeom>
          <a:noFill/>
          <a:ln w="0">
            <a:noFill/>
            <a:prstDash val="solid"/>
          </a:ln>
        </p:spPr>
        <p:txBody>
          <a:bodyPr anchor="ctr"/>
          <a:lstStyle/>
          <a:p>
            <a:pPr algn="l">
              <a:defRPr sz="2025" b="1">
                <a:solidFill>
                  <a:srgbClr val="1E2C38"/>
                </a:solidFill>
              </a:defRPr>
            </a:pPr>
            <a:r>
              <a:rPr sz="2025" b="1">
                <a:solidFill>
                  <a:srgbClr val="1E2C38"/>
                </a:solidFill>
              </a:rPr>
              <a:t>Preferred vendor discounts</a:t>
            </a:r>
          </a:p>
        </p:txBody>
      </p:sp>
      <p:sp>
        <p:nvSpPr>
          <p:cNvPr id="13" name="Rectangle 12">
            <a:extLst>
              <a:ext uri="{FF2B5EF4-FFF2-40B4-BE49-F238E27FC236}">
                <a16:creationId xmlns:a16="http://schemas.microsoft.com/office/drawing/2014/main" id="{8784D63A-67FB-451D-BB4E-57B7B561DAFB}"/>
              </a:ext>
            </a:extLst>
          </p:cNvPr>
          <p:cNvSpPr>
            <a:spLocks noGrp="1"/>
          </p:cNvSpPr>
          <p:nvPr/>
        </p:nvSpPr>
        <p:spPr>
          <a:xfrm>
            <a:off x="857250" y="2952750"/>
            <a:ext cx="3238500" cy="523875"/>
          </a:xfrm>
          <a:prstGeom prst="rect">
            <a:avLst/>
          </a:prstGeom>
          <a:noFill/>
          <a:ln w="0">
            <a:noFill/>
            <a:prstDash val="solid"/>
          </a:ln>
        </p:spPr>
        <p:txBody>
          <a:bodyPr anchor="ctr"/>
          <a:lstStyle/>
          <a:p>
            <a:pPr algn="l">
              <a:defRPr sz="2175" b="1">
                <a:solidFill>
                  <a:srgbClr val="2BA89A"/>
                </a:solidFill>
              </a:defRPr>
            </a:pPr>
            <a:r>
              <a:rPr sz="2175" b="1">
                <a:solidFill>
                  <a:srgbClr val="2BA89A"/>
                </a:solidFill>
              </a:rPr>
              <a:t>RECRUITMENT</a:t>
            </a:r>
          </a:p>
        </p:txBody>
      </p:sp>
      <p:sp>
        <p:nvSpPr>
          <p:cNvPr id="14" name="Rectangle 13">
            <a:extLst>
              <a:ext uri="{FF2B5EF4-FFF2-40B4-BE49-F238E27FC236}">
                <a16:creationId xmlns:a16="http://schemas.microsoft.com/office/drawing/2014/main" id="{DCD204A1-14F4-4BF4-B069-8487A9CD3982}"/>
              </a:ext>
            </a:extLst>
          </p:cNvPr>
          <p:cNvSpPr>
            <a:spLocks noGrp="1"/>
          </p:cNvSpPr>
          <p:nvPr/>
        </p:nvSpPr>
        <p:spPr>
          <a:xfrm>
            <a:off x="4333875" y="2952750"/>
            <a:ext cx="6667500" cy="523875"/>
          </a:xfrm>
          <a:prstGeom prst="rect">
            <a:avLst/>
          </a:prstGeom>
          <a:noFill/>
          <a:ln w="0">
            <a:noFill/>
            <a:prstDash val="solid"/>
          </a:ln>
        </p:spPr>
        <p:txBody>
          <a:bodyPr anchor="ctr"/>
          <a:lstStyle/>
          <a:p>
            <a:pPr algn="l">
              <a:defRPr sz="2025" b="1">
                <a:solidFill>
                  <a:srgbClr val="1E2C38"/>
                </a:solidFill>
              </a:defRPr>
            </a:pPr>
            <a:r>
              <a:rPr sz="2025" b="1">
                <a:solidFill>
                  <a:srgbClr val="1E2C38"/>
                </a:solidFill>
              </a:rPr>
              <a:t>Finding the right people</a:t>
            </a:r>
          </a:p>
        </p:txBody>
      </p:sp>
      <p:sp>
        <p:nvSpPr>
          <p:cNvPr id="15" name="Rectangle 14">
            <a:extLst>
              <a:ext uri="{FF2B5EF4-FFF2-40B4-BE49-F238E27FC236}">
                <a16:creationId xmlns:a16="http://schemas.microsoft.com/office/drawing/2014/main" id="{42C6F074-5266-48D7-8BD4-46A334EC7DD2}"/>
              </a:ext>
            </a:extLst>
          </p:cNvPr>
          <p:cNvSpPr>
            <a:spLocks noGrp="1"/>
          </p:cNvSpPr>
          <p:nvPr/>
        </p:nvSpPr>
        <p:spPr>
          <a:xfrm>
            <a:off x="857250" y="3952875"/>
            <a:ext cx="3238500" cy="523875"/>
          </a:xfrm>
          <a:prstGeom prst="rect">
            <a:avLst/>
          </a:prstGeom>
          <a:noFill/>
          <a:ln w="0">
            <a:noFill/>
            <a:prstDash val="solid"/>
          </a:ln>
        </p:spPr>
        <p:txBody>
          <a:bodyPr anchor="ctr"/>
          <a:lstStyle/>
          <a:p>
            <a:pPr algn="l">
              <a:defRPr sz="2175" b="1">
                <a:solidFill>
                  <a:srgbClr val="F28B50"/>
                </a:solidFill>
              </a:defRPr>
            </a:pPr>
            <a:r>
              <a:rPr sz="2175" b="1">
                <a:solidFill>
                  <a:srgbClr val="F28B50"/>
                </a:solidFill>
              </a:rPr>
              <a:t>STAFF TRAINING</a:t>
            </a:r>
          </a:p>
        </p:txBody>
      </p:sp>
      <p:sp>
        <p:nvSpPr>
          <p:cNvPr id="16" name="Rectangle 15">
            <a:extLst>
              <a:ext uri="{FF2B5EF4-FFF2-40B4-BE49-F238E27FC236}">
                <a16:creationId xmlns:a16="http://schemas.microsoft.com/office/drawing/2014/main" id="{82250279-DD7D-41BE-AC50-1B90BA5392CA}"/>
              </a:ext>
            </a:extLst>
          </p:cNvPr>
          <p:cNvSpPr>
            <a:spLocks noGrp="1"/>
          </p:cNvSpPr>
          <p:nvPr/>
        </p:nvSpPr>
        <p:spPr>
          <a:xfrm>
            <a:off x="4333875" y="3952875"/>
            <a:ext cx="6667500" cy="523875"/>
          </a:xfrm>
          <a:prstGeom prst="rect">
            <a:avLst/>
          </a:prstGeom>
          <a:noFill/>
          <a:ln w="0">
            <a:noFill/>
            <a:prstDash val="solid"/>
          </a:ln>
        </p:spPr>
        <p:txBody>
          <a:bodyPr anchor="ctr"/>
          <a:lstStyle/>
          <a:p>
            <a:pPr algn="l">
              <a:defRPr sz="2025" b="1">
                <a:solidFill>
                  <a:srgbClr val="1E2C38"/>
                </a:solidFill>
              </a:defRPr>
            </a:pPr>
            <a:r>
              <a:rPr sz="2025" b="1">
                <a:solidFill>
                  <a:srgbClr val="1E2C38"/>
                </a:solidFill>
              </a:rPr>
              <a:t>Structured training programs</a:t>
            </a:r>
          </a:p>
        </p:txBody>
      </p:sp>
    </p:spTree>
    <p:extLst>
      <p:ext uri="{BB962C8B-B14F-4D97-AF65-F5344CB8AC3E}">
        <p14:creationId xmlns:p14="http://schemas.microsoft.com/office/powerpoint/2010/main" val="1906626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65FFD6C-3E83-4485-9A17-D903117B6F41}"/>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BUILDING THE CLINIC</a:t>
            </a:r>
          </a:p>
        </p:txBody>
      </p:sp>
      <p:sp>
        <p:nvSpPr>
          <p:cNvPr id="2" name="Rectangle 1">
            <a:extLst>
              <a:ext uri="{FF2B5EF4-FFF2-40B4-BE49-F238E27FC236}">
                <a16:creationId xmlns:a16="http://schemas.microsoft.com/office/drawing/2014/main" id="{E7B5D3FC-B9B7-47E3-BC1D-0809A50B5DAE}"/>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29</a:t>
            </a:r>
          </a:p>
        </p:txBody>
      </p:sp>
      <p:sp>
        <p:nvSpPr>
          <p:cNvPr id="3" name="Rectangle 2">
            <a:extLst>
              <a:ext uri="{FF2B5EF4-FFF2-40B4-BE49-F238E27FC236}">
                <a16:creationId xmlns:a16="http://schemas.microsoft.com/office/drawing/2014/main" id="{D2FEA114-58F5-472D-A6A9-ED2E64DFFB9D}"/>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5C3BC448-5C0F-4DD2-B198-FA7CE2CC7389}"/>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4A29C351-2D7A-420F-AF03-9EAF47C7A3D1}"/>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BC40B86A-E4A4-49ED-AACC-8C9C0A3AE1D6}"/>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F0EE3BC9-30BB-46E4-9DA7-CAD15057A349}"/>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8E9CE176-2B92-4AA8-B7E7-9F1CA55B6C90}"/>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5F6F78B7-2F3E-48EC-B227-EE10C12CB211}"/>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2863F055-79CA-40E6-8D7F-CE868B58BE3C}"/>
              </a:ext>
            </a:extLst>
          </p:cNvPr>
          <p:cNvSpPr>
            <a:spLocks noGrp="1"/>
          </p:cNvSpPr>
          <p:nvPr/>
        </p:nvSpPr>
        <p:spPr>
          <a:xfrm>
            <a:off x="685800" y="857250"/>
            <a:ext cx="10477500" cy="666750"/>
          </a:xfrm>
          <a:prstGeom prst="rect">
            <a:avLst/>
          </a:prstGeom>
          <a:noFill/>
          <a:ln w="0">
            <a:noFill/>
            <a:prstDash val="solid"/>
          </a:ln>
        </p:spPr>
        <p:txBody>
          <a:bodyPr anchor="ctr"/>
          <a:lstStyle/>
          <a:p>
            <a:pPr algn="l">
              <a:defRPr sz="3450" b="1">
                <a:solidFill>
                  <a:srgbClr val="173B64"/>
                </a:solidFill>
              </a:defRPr>
            </a:pPr>
            <a:r>
              <a:rPr sz="3450" b="1">
                <a:solidFill>
                  <a:srgbClr val="173B64"/>
                </a:solidFill>
              </a:rPr>
              <a:t>Support at every stage.</a:t>
            </a:r>
          </a:p>
        </p:txBody>
      </p:sp>
      <p:sp>
        <p:nvSpPr>
          <p:cNvPr id="11" name="Rectangle 10">
            <a:extLst>
              <a:ext uri="{FF2B5EF4-FFF2-40B4-BE49-F238E27FC236}">
                <a16:creationId xmlns:a16="http://schemas.microsoft.com/office/drawing/2014/main" id="{54DF4161-19E1-4B8F-9E79-8B173A7FD37E}"/>
              </a:ext>
            </a:extLst>
          </p:cNvPr>
          <p:cNvSpPr>
            <a:spLocks noGrp="1"/>
          </p:cNvSpPr>
          <p:nvPr/>
        </p:nvSpPr>
        <p:spPr>
          <a:xfrm>
            <a:off x="857250" y="1952625"/>
            <a:ext cx="3238500" cy="523875"/>
          </a:xfrm>
          <a:prstGeom prst="rect">
            <a:avLst/>
          </a:prstGeom>
          <a:noFill/>
          <a:ln w="0">
            <a:noFill/>
            <a:prstDash val="solid"/>
          </a:ln>
        </p:spPr>
        <p:txBody>
          <a:bodyPr anchor="ctr"/>
          <a:lstStyle/>
          <a:p>
            <a:pPr algn="l">
              <a:defRPr sz="2175" b="1">
                <a:solidFill>
                  <a:srgbClr val="357FA6"/>
                </a:solidFill>
              </a:defRPr>
            </a:pPr>
            <a:r>
              <a:rPr sz="2175" b="1">
                <a:solidFill>
                  <a:srgbClr val="357FA6"/>
                </a:solidFill>
              </a:rPr>
              <a:t>EQUIPMENT</a:t>
            </a:r>
          </a:p>
        </p:txBody>
      </p:sp>
      <p:sp>
        <p:nvSpPr>
          <p:cNvPr id="12" name="Rectangle 11">
            <a:extLst>
              <a:ext uri="{FF2B5EF4-FFF2-40B4-BE49-F238E27FC236}">
                <a16:creationId xmlns:a16="http://schemas.microsoft.com/office/drawing/2014/main" id="{D9912178-A36B-41D0-AFEF-8E1670BCF44F}"/>
              </a:ext>
            </a:extLst>
          </p:cNvPr>
          <p:cNvSpPr>
            <a:spLocks noGrp="1"/>
          </p:cNvSpPr>
          <p:nvPr/>
        </p:nvSpPr>
        <p:spPr>
          <a:xfrm>
            <a:off x="4333875" y="1952625"/>
            <a:ext cx="6667500" cy="523875"/>
          </a:xfrm>
          <a:prstGeom prst="rect">
            <a:avLst/>
          </a:prstGeom>
          <a:noFill/>
          <a:ln w="0">
            <a:noFill/>
            <a:prstDash val="solid"/>
          </a:ln>
        </p:spPr>
        <p:txBody>
          <a:bodyPr anchor="ctr"/>
          <a:lstStyle/>
          <a:p>
            <a:pPr algn="l">
              <a:defRPr sz="2025" b="1">
                <a:solidFill>
                  <a:srgbClr val="1E2C38"/>
                </a:solidFill>
              </a:defRPr>
            </a:pPr>
            <a:r>
              <a:rPr sz="2025" b="1">
                <a:solidFill>
                  <a:srgbClr val="1E2C38"/>
                </a:solidFill>
              </a:rPr>
              <a:t>Preferred vendor discounts</a:t>
            </a:r>
          </a:p>
        </p:txBody>
      </p:sp>
      <p:sp>
        <p:nvSpPr>
          <p:cNvPr id="13" name="Rectangle 12">
            <a:extLst>
              <a:ext uri="{FF2B5EF4-FFF2-40B4-BE49-F238E27FC236}">
                <a16:creationId xmlns:a16="http://schemas.microsoft.com/office/drawing/2014/main" id="{C5152A94-3403-4184-839E-B379C26312AE}"/>
              </a:ext>
            </a:extLst>
          </p:cNvPr>
          <p:cNvSpPr>
            <a:spLocks noGrp="1"/>
          </p:cNvSpPr>
          <p:nvPr/>
        </p:nvSpPr>
        <p:spPr>
          <a:xfrm>
            <a:off x="857250" y="2952750"/>
            <a:ext cx="3238500" cy="523875"/>
          </a:xfrm>
          <a:prstGeom prst="rect">
            <a:avLst/>
          </a:prstGeom>
          <a:noFill/>
          <a:ln w="0">
            <a:noFill/>
            <a:prstDash val="solid"/>
          </a:ln>
        </p:spPr>
        <p:txBody>
          <a:bodyPr anchor="ctr"/>
          <a:lstStyle/>
          <a:p>
            <a:pPr algn="l">
              <a:defRPr sz="2175" b="1">
                <a:solidFill>
                  <a:srgbClr val="2BA89A"/>
                </a:solidFill>
              </a:defRPr>
            </a:pPr>
            <a:r>
              <a:rPr sz="2175" b="1">
                <a:solidFill>
                  <a:srgbClr val="2BA89A"/>
                </a:solidFill>
              </a:rPr>
              <a:t>RECRUITMENT</a:t>
            </a:r>
          </a:p>
        </p:txBody>
      </p:sp>
      <p:sp>
        <p:nvSpPr>
          <p:cNvPr id="14" name="Rectangle 13">
            <a:extLst>
              <a:ext uri="{FF2B5EF4-FFF2-40B4-BE49-F238E27FC236}">
                <a16:creationId xmlns:a16="http://schemas.microsoft.com/office/drawing/2014/main" id="{F20E7A25-0D42-442F-98CE-F1FCC41046C4}"/>
              </a:ext>
            </a:extLst>
          </p:cNvPr>
          <p:cNvSpPr>
            <a:spLocks noGrp="1"/>
          </p:cNvSpPr>
          <p:nvPr/>
        </p:nvSpPr>
        <p:spPr>
          <a:xfrm>
            <a:off x="4333875" y="2952750"/>
            <a:ext cx="6667500" cy="523875"/>
          </a:xfrm>
          <a:prstGeom prst="rect">
            <a:avLst/>
          </a:prstGeom>
          <a:noFill/>
          <a:ln w="0">
            <a:noFill/>
            <a:prstDash val="solid"/>
          </a:ln>
        </p:spPr>
        <p:txBody>
          <a:bodyPr anchor="ctr"/>
          <a:lstStyle/>
          <a:p>
            <a:pPr algn="l">
              <a:defRPr sz="2025" b="1">
                <a:solidFill>
                  <a:srgbClr val="1E2C38"/>
                </a:solidFill>
              </a:defRPr>
            </a:pPr>
            <a:r>
              <a:rPr sz="2025" b="1">
                <a:solidFill>
                  <a:srgbClr val="1E2C38"/>
                </a:solidFill>
              </a:rPr>
              <a:t>Finding the right people</a:t>
            </a:r>
          </a:p>
        </p:txBody>
      </p:sp>
      <p:sp>
        <p:nvSpPr>
          <p:cNvPr id="15" name="Rectangle 14">
            <a:extLst>
              <a:ext uri="{FF2B5EF4-FFF2-40B4-BE49-F238E27FC236}">
                <a16:creationId xmlns:a16="http://schemas.microsoft.com/office/drawing/2014/main" id="{6CA5193C-B864-4E7E-9B54-120F24D6617A}"/>
              </a:ext>
            </a:extLst>
          </p:cNvPr>
          <p:cNvSpPr>
            <a:spLocks noGrp="1"/>
          </p:cNvSpPr>
          <p:nvPr/>
        </p:nvSpPr>
        <p:spPr>
          <a:xfrm>
            <a:off x="857250" y="3952875"/>
            <a:ext cx="3238500" cy="523875"/>
          </a:xfrm>
          <a:prstGeom prst="rect">
            <a:avLst/>
          </a:prstGeom>
          <a:noFill/>
          <a:ln w="0">
            <a:noFill/>
            <a:prstDash val="solid"/>
          </a:ln>
        </p:spPr>
        <p:txBody>
          <a:bodyPr anchor="ctr"/>
          <a:lstStyle/>
          <a:p>
            <a:pPr algn="l">
              <a:defRPr sz="2175" b="1">
                <a:solidFill>
                  <a:srgbClr val="F28B50"/>
                </a:solidFill>
              </a:defRPr>
            </a:pPr>
            <a:r>
              <a:rPr sz="2175" b="1">
                <a:solidFill>
                  <a:srgbClr val="F28B50"/>
                </a:solidFill>
              </a:rPr>
              <a:t>STAFF TRAINING</a:t>
            </a:r>
          </a:p>
        </p:txBody>
      </p:sp>
      <p:sp>
        <p:nvSpPr>
          <p:cNvPr id="16" name="Rectangle 15">
            <a:extLst>
              <a:ext uri="{FF2B5EF4-FFF2-40B4-BE49-F238E27FC236}">
                <a16:creationId xmlns:a16="http://schemas.microsoft.com/office/drawing/2014/main" id="{2DA642BB-A703-4FE3-A64A-6BA482CB769B}"/>
              </a:ext>
            </a:extLst>
          </p:cNvPr>
          <p:cNvSpPr>
            <a:spLocks noGrp="1"/>
          </p:cNvSpPr>
          <p:nvPr/>
        </p:nvSpPr>
        <p:spPr>
          <a:xfrm>
            <a:off x="4333875" y="3952875"/>
            <a:ext cx="6667500" cy="523875"/>
          </a:xfrm>
          <a:prstGeom prst="rect">
            <a:avLst/>
          </a:prstGeom>
          <a:noFill/>
          <a:ln w="0">
            <a:noFill/>
            <a:prstDash val="solid"/>
          </a:ln>
        </p:spPr>
        <p:txBody>
          <a:bodyPr anchor="ctr"/>
          <a:lstStyle/>
          <a:p>
            <a:pPr algn="l">
              <a:defRPr sz="2025" b="1">
                <a:solidFill>
                  <a:srgbClr val="1E2C38"/>
                </a:solidFill>
              </a:defRPr>
            </a:pPr>
            <a:r>
              <a:rPr sz="2025" b="1">
                <a:solidFill>
                  <a:srgbClr val="1E2C38"/>
                </a:solidFill>
              </a:rPr>
              <a:t>Structured training programs</a:t>
            </a:r>
          </a:p>
        </p:txBody>
      </p:sp>
      <p:sp>
        <p:nvSpPr>
          <p:cNvPr id="17" name="Rectangle 16">
            <a:extLst>
              <a:ext uri="{FF2B5EF4-FFF2-40B4-BE49-F238E27FC236}">
                <a16:creationId xmlns:a16="http://schemas.microsoft.com/office/drawing/2014/main" id="{69E92AE3-6E18-47EF-A27B-43323E6EDA24}"/>
              </a:ext>
            </a:extLst>
          </p:cNvPr>
          <p:cNvSpPr>
            <a:spLocks noGrp="1"/>
          </p:cNvSpPr>
          <p:nvPr/>
        </p:nvSpPr>
        <p:spPr>
          <a:xfrm>
            <a:off x="857250" y="4953000"/>
            <a:ext cx="3238500" cy="523875"/>
          </a:xfrm>
          <a:prstGeom prst="rect">
            <a:avLst/>
          </a:prstGeom>
          <a:noFill/>
          <a:ln w="0">
            <a:noFill/>
            <a:prstDash val="solid"/>
          </a:ln>
        </p:spPr>
        <p:txBody>
          <a:bodyPr anchor="ctr"/>
          <a:lstStyle/>
          <a:p>
            <a:pPr algn="l">
              <a:defRPr sz="2175" b="1">
                <a:solidFill>
                  <a:srgbClr val="7564B8"/>
                </a:solidFill>
              </a:defRPr>
            </a:pPr>
            <a:r>
              <a:rPr sz="2175" b="1">
                <a:solidFill>
                  <a:srgbClr val="7564B8"/>
                </a:solidFill>
              </a:rPr>
              <a:t>MONITORING</a:t>
            </a:r>
          </a:p>
        </p:txBody>
      </p:sp>
      <p:sp>
        <p:nvSpPr>
          <p:cNvPr id="18" name="Rectangle 17">
            <a:extLst>
              <a:ext uri="{FF2B5EF4-FFF2-40B4-BE49-F238E27FC236}">
                <a16:creationId xmlns:a16="http://schemas.microsoft.com/office/drawing/2014/main" id="{ED244295-F203-4BCC-B835-C01332E49829}"/>
              </a:ext>
            </a:extLst>
          </p:cNvPr>
          <p:cNvSpPr>
            <a:spLocks noGrp="1"/>
          </p:cNvSpPr>
          <p:nvPr/>
        </p:nvSpPr>
        <p:spPr>
          <a:xfrm>
            <a:off x="4333875" y="4953000"/>
            <a:ext cx="6667500" cy="523875"/>
          </a:xfrm>
          <a:prstGeom prst="rect">
            <a:avLst/>
          </a:prstGeom>
          <a:noFill/>
          <a:ln w="0">
            <a:noFill/>
            <a:prstDash val="solid"/>
          </a:ln>
        </p:spPr>
        <p:txBody>
          <a:bodyPr anchor="ctr"/>
          <a:lstStyle/>
          <a:p>
            <a:pPr algn="l">
              <a:defRPr sz="2025" b="1">
                <a:solidFill>
                  <a:srgbClr val="1E2C38"/>
                </a:solidFill>
              </a:defRPr>
            </a:pPr>
            <a:r>
              <a:rPr sz="2025" b="1">
                <a:solidFill>
                  <a:srgbClr val="1E2C38"/>
                </a:solidFill>
              </a:rPr>
              <a:t>Ongoing performance support</a:t>
            </a:r>
          </a:p>
        </p:txBody>
      </p:sp>
    </p:spTree>
    <p:extLst>
      <p:ext uri="{BB962C8B-B14F-4D97-AF65-F5344CB8AC3E}">
        <p14:creationId xmlns:p14="http://schemas.microsoft.com/office/powerpoint/2010/main" val="1538717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A12EBE-55E2-4680-973B-CD1C41C69DEB}"/>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BB037B93-8074-48D1-8516-088B996FFD63}"/>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DA87C9CA-3E41-4ADC-A536-E46E82FD6E00}"/>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253B0D79-8BDC-41CC-9F6C-5B7D47D7CA05}"/>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1D10C8B7-2EDF-4319-8DF9-4DE7FA38D86A}"/>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EFF6C6FC-5537-4708-8B20-1CF4FB036A7F}"/>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374F5E79-F91F-4E15-94EA-16EB29CC4091}"/>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5E293048-7BFC-4A6A-8FF3-828167B0B81E}"/>
              </a:ext>
            </a:extLst>
          </p:cNvPr>
          <p:cNvSpPr>
            <a:spLocks noGrp="1"/>
          </p:cNvSpPr>
          <p:nvPr/>
        </p:nvSpPr>
        <p:spPr>
          <a:xfrm>
            <a:off x="685800" y="400050"/>
            <a:ext cx="4762500" cy="342900"/>
          </a:xfrm>
          <a:prstGeom prst="rect">
            <a:avLst/>
          </a:prstGeom>
          <a:noFill/>
          <a:ln w="0">
            <a:noFill/>
            <a:prstDash val="solid"/>
          </a:ln>
        </p:spPr>
        <p:txBody>
          <a:bodyPr anchor="ctr"/>
          <a:lstStyle/>
          <a:p>
            <a:pPr algn="l">
              <a:defRPr sz="1350" b="1">
                <a:solidFill>
                  <a:srgbClr val="85D3CC"/>
                </a:solidFill>
              </a:defRPr>
            </a:pPr>
            <a:r>
              <a:rPr sz="1350" b="1">
                <a:solidFill>
                  <a:srgbClr val="85D3CC"/>
                </a:solidFill>
              </a:rPr>
              <a:t>FULL IMPLEMENTATION</a:t>
            </a:r>
          </a:p>
        </p:txBody>
      </p:sp>
      <p:sp>
        <p:nvSpPr>
          <p:cNvPr id="9" name="Rectangle 8">
            <a:extLst>
              <a:ext uri="{FF2B5EF4-FFF2-40B4-BE49-F238E27FC236}">
                <a16:creationId xmlns:a16="http://schemas.microsoft.com/office/drawing/2014/main" id="{1EA34466-A12C-4A35-AE7D-7875AAAC0611}"/>
              </a:ext>
            </a:extLst>
          </p:cNvPr>
          <p:cNvSpPr>
            <a:spLocks noGrp="1"/>
          </p:cNvSpPr>
          <p:nvPr/>
        </p:nvSpPr>
        <p:spPr>
          <a:xfrm>
            <a:off x="742950" y="1762125"/>
            <a:ext cx="10477500" cy="1381125"/>
          </a:xfrm>
          <a:prstGeom prst="rect">
            <a:avLst/>
          </a:prstGeom>
          <a:noFill/>
          <a:ln w="0">
            <a:noFill/>
            <a:prstDash val="solid"/>
          </a:ln>
        </p:spPr>
        <p:txBody>
          <a:bodyPr anchor="ctr"/>
          <a:lstStyle/>
          <a:p>
            <a:pPr algn="l">
              <a:defRPr sz="3900" b="1">
                <a:solidFill>
                  <a:srgbClr val="FFFFFF"/>
                </a:solidFill>
              </a:defRPr>
            </a:pPr>
            <a:r>
              <a:rPr sz="3900" b="1">
                <a:solidFill>
                  <a:srgbClr val="FFFFFF"/>
                </a:solidFill>
              </a:rPr>
              <a:t>We take you from zero to a fully functioning clinic.</a:t>
            </a:r>
          </a:p>
        </p:txBody>
      </p:sp>
      <p:sp>
        <p:nvSpPr>
          <p:cNvPr id="10" name="Rectangle 9">
            <a:extLst>
              <a:ext uri="{FF2B5EF4-FFF2-40B4-BE49-F238E27FC236}">
                <a16:creationId xmlns:a16="http://schemas.microsoft.com/office/drawing/2014/main" id="{AC1931A3-9622-46C7-B862-08ADF1D0DBF2}"/>
              </a:ext>
            </a:extLst>
          </p:cNvPr>
          <p:cNvSpPr>
            <a:spLocks noGrp="1"/>
          </p:cNvSpPr>
          <p:nvPr/>
        </p:nvSpPr>
        <p:spPr>
          <a:xfrm>
            <a:off x="762000" y="3638550"/>
            <a:ext cx="10477500" cy="857250"/>
          </a:xfrm>
          <a:prstGeom prst="rect">
            <a:avLst/>
          </a:prstGeom>
          <a:noFill/>
          <a:ln w="0">
            <a:noFill/>
            <a:prstDash val="solid"/>
          </a:ln>
        </p:spPr>
        <p:txBody>
          <a:bodyPr anchor="ctr"/>
          <a:lstStyle/>
          <a:p>
            <a:pPr algn="l">
              <a:defRPr sz="3000" b="1">
                <a:solidFill>
                  <a:srgbClr val="85D3CC"/>
                </a:solidFill>
              </a:defRPr>
            </a:pPr>
            <a:r>
              <a:rPr sz="3000" b="1">
                <a:solidFill>
                  <a:srgbClr val="85D3CC"/>
                </a:solidFill>
              </a:rPr>
              <a:t>With ongoing performance metrics.</a:t>
            </a:r>
          </a:p>
        </p:txBody>
      </p:sp>
      <p:sp>
        <p:nvSpPr>
          <p:cNvPr id="11" name="Rectangle 10">
            <a:extLst>
              <a:ext uri="{FF2B5EF4-FFF2-40B4-BE49-F238E27FC236}">
                <a16:creationId xmlns:a16="http://schemas.microsoft.com/office/drawing/2014/main" id="{0B9C63D3-DA65-44D1-8DE0-C063434778CA}"/>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30</a:t>
            </a:r>
          </a:p>
        </p:txBody>
      </p:sp>
    </p:spTree>
    <p:extLst>
      <p:ext uri="{BB962C8B-B14F-4D97-AF65-F5344CB8AC3E}">
        <p14:creationId xmlns:p14="http://schemas.microsoft.com/office/powerpoint/2010/main" val="2025469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BA0AB9B-0A34-4294-AD8E-A195ECFC157A}"/>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MARKET FORCES</a:t>
            </a:r>
          </a:p>
        </p:txBody>
      </p:sp>
      <p:sp>
        <p:nvSpPr>
          <p:cNvPr id="2" name="Rectangle 1">
            <a:extLst>
              <a:ext uri="{FF2B5EF4-FFF2-40B4-BE49-F238E27FC236}">
                <a16:creationId xmlns:a16="http://schemas.microsoft.com/office/drawing/2014/main" id="{4FCC86FC-A00A-4B7F-850D-4B52E78CC7B5}"/>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31</a:t>
            </a:r>
          </a:p>
        </p:txBody>
      </p:sp>
      <p:sp>
        <p:nvSpPr>
          <p:cNvPr id="3" name="Rectangle 2">
            <a:extLst>
              <a:ext uri="{FF2B5EF4-FFF2-40B4-BE49-F238E27FC236}">
                <a16:creationId xmlns:a16="http://schemas.microsoft.com/office/drawing/2014/main" id="{CCFB4024-6F37-420C-BD3D-B92CCFC2AF3C}"/>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C1B5A904-FCD2-4BB1-8E88-0082187BFD0E}"/>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75A626F5-126D-488E-9D0C-1274FBC3094D}"/>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F098F5AA-447F-4C71-B984-7FCE2E4C9A9F}"/>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21C01E65-FE8B-452B-B29C-3BC85ECCEAC8}"/>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F8ED5509-7936-4764-AF06-00D8B661F30A}"/>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D5EC3A89-0724-4DB5-8739-F9D8B70266BF}"/>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9D76D9BC-A2B6-4DF7-BBE4-E60CF6254139}"/>
              </a:ext>
            </a:extLst>
          </p:cNvPr>
          <p:cNvSpPr>
            <a:spLocks noGrp="1"/>
          </p:cNvSpPr>
          <p:nvPr/>
        </p:nvSpPr>
        <p:spPr>
          <a:xfrm>
            <a:off x="685800" y="1028700"/>
            <a:ext cx="10668000" cy="1238250"/>
          </a:xfrm>
          <a:prstGeom prst="rect">
            <a:avLst/>
          </a:prstGeom>
          <a:noFill/>
          <a:ln w="0">
            <a:noFill/>
            <a:prstDash val="solid"/>
          </a:ln>
        </p:spPr>
        <p:txBody>
          <a:bodyPr anchor="ctr"/>
          <a:lstStyle/>
          <a:p>
            <a:pPr algn="l">
              <a:defRPr sz="3600" b="1">
                <a:solidFill>
                  <a:srgbClr val="173B64"/>
                </a:solidFill>
              </a:defRPr>
            </a:pPr>
            <a:r>
              <a:rPr sz="3600" b="1">
                <a:solidFill>
                  <a:srgbClr val="173B64"/>
                </a:solidFill>
              </a:rPr>
              <a:t>The profession is changing.</a:t>
            </a:r>
          </a:p>
        </p:txBody>
      </p:sp>
      <p:sp>
        <p:nvSpPr>
          <p:cNvPr id="11" name="Rectangle 10">
            <a:extLst>
              <a:ext uri="{FF2B5EF4-FFF2-40B4-BE49-F238E27FC236}">
                <a16:creationId xmlns:a16="http://schemas.microsoft.com/office/drawing/2014/main" id="{74028A1F-C0F7-4BBE-8D94-F9CE57A03B7D}"/>
              </a:ext>
            </a:extLst>
          </p:cNvPr>
          <p:cNvSpPr>
            <a:spLocks noGrp="1"/>
          </p:cNvSpPr>
          <p:nvPr/>
        </p:nvSpPr>
        <p:spPr>
          <a:xfrm>
            <a:off x="666750" y="2857500"/>
            <a:ext cx="3333750" cy="714375"/>
          </a:xfrm>
          <a:prstGeom prst="rect">
            <a:avLst/>
          </a:prstGeom>
          <a:noFill/>
          <a:ln w="0">
            <a:noFill/>
            <a:prstDash val="solid"/>
          </a:ln>
        </p:spPr>
        <p:txBody>
          <a:bodyPr anchor="ctr"/>
          <a:lstStyle/>
          <a:p>
            <a:pPr algn="ctr">
              <a:defRPr sz="2175" b="1">
                <a:solidFill>
                  <a:srgbClr val="357FA6"/>
                </a:solidFill>
              </a:defRPr>
            </a:pPr>
            <a:r>
              <a:rPr sz="2175" b="1">
                <a:solidFill>
                  <a:srgbClr val="357FA6"/>
                </a:solidFill>
              </a:rPr>
              <a:t>PRIVATE EQUITY</a:t>
            </a:r>
          </a:p>
        </p:txBody>
      </p:sp>
      <p:sp>
        <p:nvSpPr>
          <p:cNvPr id="12" name="Rectangle 11">
            <a:extLst>
              <a:ext uri="{FF2B5EF4-FFF2-40B4-BE49-F238E27FC236}">
                <a16:creationId xmlns:a16="http://schemas.microsoft.com/office/drawing/2014/main" id="{909DFCDE-096B-49CE-888B-E461779BAAE4}"/>
              </a:ext>
            </a:extLst>
          </p:cNvPr>
          <p:cNvSpPr>
            <a:spLocks noGrp="1"/>
          </p:cNvSpPr>
          <p:nvPr/>
        </p:nvSpPr>
        <p:spPr>
          <a:xfrm>
            <a:off x="4429125" y="2857500"/>
            <a:ext cx="3333750" cy="714375"/>
          </a:xfrm>
          <a:prstGeom prst="rect">
            <a:avLst/>
          </a:prstGeom>
          <a:noFill/>
          <a:ln w="0">
            <a:noFill/>
            <a:prstDash val="solid"/>
          </a:ln>
        </p:spPr>
        <p:txBody>
          <a:bodyPr anchor="ctr"/>
          <a:lstStyle/>
          <a:p>
            <a:pPr algn="ctr">
              <a:defRPr sz="2175" b="1">
                <a:solidFill>
                  <a:srgbClr val="2BA89A"/>
                </a:solidFill>
              </a:defRPr>
            </a:pPr>
            <a:r>
              <a:rPr sz="2175" b="1">
                <a:solidFill>
                  <a:srgbClr val="2BA89A"/>
                </a:solidFill>
              </a:rPr>
              <a:t>AGING POPULATION</a:t>
            </a:r>
          </a:p>
        </p:txBody>
      </p:sp>
      <p:sp>
        <p:nvSpPr>
          <p:cNvPr id="13" name="Rectangle 12">
            <a:extLst>
              <a:ext uri="{FF2B5EF4-FFF2-40B4-BE49-F238E27FC236}">
                <a16:creationId xmlns:a16="http://schemas.microsoft.com/office/drawing/2014/main" id="{2DA9D705-87A7-4784-A7CC-379484A512B7}"/>
              </a:ext>
            </a:extLst>
          </p:cNvPr>
          <p:cNvSpPr>
            <a:spLocks noGrp="1"/>
          </p:cNvSpPr>
          <p:nvPr/>
        </p:nvSpPr>
        <p:spPr>
          <a:xfrm>
            <a:off x="8191500" y="2714625"/>
            <a:ext cx="3333750" cy="1000125"/>
          </a:xfrm>
          <a:prstGeom prst="rect">
            <a:avLst/>
          </a:prstGeom>
          <a:noFill/>
          <a:ln w="0">
            <a:noFill/>
            <a:prstDash val="solid"/>
          </a:ln>
        </p:spPr>
        <p:txBody>
          <a:bodyPr anchor="ctr"/>
          <a:lstStyle/>
          <a:p>
            <a:pPr algn="ctr">
              <a:defRPr sz="2100" b="1">
                <a:solidFill>
                  <a:srgbClr val="F28B50"/>
                </a:solidFill>
              </a:defRPr>
            </a:pPr>
            <a:r>
              <a:rPr sz="2100" b="1">
                <a:solidFill>
                  <a:srgbClr val="F28B50"/>
                </a:solidFill>
              </a:rPr>
              <a:t>LIMITED RURAL</a:t>
            </a:r>
          </a:p>
          <a:p>
            <a:pPr algn="ctr">
              <a:defRPr sz="2100" b="1">
                <a:solidFill>
                  <a:srgbClr val="F28B50"/>
                </a:solidFill>
              </a:defRPr>
            </a:pPr>
            <a:r>
              <a:rPr sz="2100" b="1">
                <a:solidFill>
                  <a:srgbClr val="F28B50"/>
                </a:solidFill>
              </a:rPr>
              <a:t>RECRUITMENT</a:t>
            </a:r>
          </a:p>
        </p:txBody>
      </p:sp>
    </p:spTree>
    <p:extLst>
      <p:ext uri="{BB962C8B-B14F-4D97-AF65-F5344CB8AC3E}">
        <p14:creationId xmlns:p14="http://schemas.microsoft.com/office/powerpoint/2010/main" val="1643712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15A4F49-6739-42C9-AD3E-1FAF417B5E20}"/>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A NEEDS-BASED ANALYSIS</a:t>
            </a:r>
          </a:p>
        </p:txBody>
      </p:sp>
      <p:sp>
        <p:nvSpPr>
          <p:cNvPr id="2" name="Rectangle 1">
            <a:extLst>
              <a:ext uri="{FF2B5EF4-FFF2-40B4-BE49-F238E27FC236}">
                <a16:creationId xmlns:a16="http://schemas.microsoft.com/office/drawing/2014/main" id="{4088F091-B322-42D5-AF79-5286D59D45F8}"/>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32</a:t>
            </a:r>
          </a:p>
        </p:txBody>
      </p:sp>
      <p:sp>
        <p:nvSpPr>
          <p:cNvPr id="3" name="Rectangle 2">
            <a:extLst>
              <a:ext uri="{FF2B5EF4-FFF2-40B4-BE49-F238E27FC236}">
                <a16:creationId xmlns:a16="http://schemas.microsoft.com/office/drawing/2014/main" id="{7CD6F705-0F44-4B61-8DFE-D5F22EBF8222}"/>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AA940766-86FB-48BA-B55C-73BD2216B3DE}"/>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CDB97590-E73E-4FDF-B1C2-4D084D6C8B02}"/>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2AAE4863-27EE-427C-9337-C3C572B8A8CD}"/>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1C0FC893-9495-4756-8C42-7E9E8A8E3258}"/>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EE0D8641-67C7-4E5D-8A55-4D4A5A0CF3C8}"/>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B6C8C084-BA9B-44D0-96DA-847B4B17145B}"/>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B9545B2E-682D-4C92-8465-8E22708DA07D}"/>
              </a:ext>
            </a:extLst>
          </p:cNvPr>
          <p:cNvSpPr>
            <a:spLocks noGrp="1"/>
          </p:cNvSpPr>
          <p:nvPr/>
        </p:nvSpPr>
        <p:spPr>
          <a:xfrm>
            <a:off x="800100" y="1000125"/>
            <a:ext cx="10477500" cy="952500"/>
          </a:xfrm>
          <a:prstGeom prst="rect">
            <a:avLst/>
          </a:prstGeom>
          <a:noFill/>
          <a:ln w="0">
            <a:noFill/>
            <a:prstDash val="solid"/>
          </a:ln>
        </p:spPr>
        <p:txBody>
          <a:bodyPr anchor="ctr"/>
          <a:lstStyle/>
          <a:p>
            <a:pPr algn="l">
              <a:defRPr sz="3300" b="1">
                <a:solidFill>
                  <a:srgbClr val="173B64"/>
                </a:solidFill>
              </a:defRPr>
            </a:pPr>
            <a:r>
              <a:rPr sz="3300" b="1">
                <a:solidFill>
                  <a:srgbClr val="173B64"/>
                </a:solidFill>
              </a:rPr>
              <a:t>The right model for every clinic.</a:t>
            </a:r>
          </a:p>
        </p:txBody>
      </p:sp>
      <p:sp>
        <p:nvSpPr>
          <p:cNvPr id="11" name="Rectangle 10">
            <a:extLst>
              <a:ext uri="{FF2B5EF4-FFF2-40B4-BE49-F238E27FC236}">
                <a16:creationId xmlns:a16="http://schemas.microsoft.com/office/drawing/2014/main" id="{DC75A7B3-0893-4600-B8EC-7C585F7CD7A6}"/>
              </a:ext>
            </a:extLst>
          </p:cNvPr>
          <p:cNvSpPr>
            <a:spLocks noGrp="1"/>
          </p:cNvSpPr>
          <p:nvPr/>
        </p:nvSpPr>
        <p:spPr>
          <a:xfrm>
            <a:off x="666750" y="2857500"/>
            <a:ext cx="2524125" cy="1047750"/>
          </a:xfrm>
          <a:prstGeom prst="rect">
            <a:avLst/>
          </a:prstGeom>
          <a:noFill/>
          <a:ln w="0">
            <a:noFill/>
            <a:prstDash val="solid"/>
          </a:ln>
        </p:spPr>
        <p:txBody>
          <a:bodyPr anchor="ctr"/>
          <a:lstStyle/>
          <a:p>
            <a:pPr algn="ctr">
              <a:defRPr sz="1950" b="1">
                <a:solidFill>
                  <a:srgbClr val="357FA6"/>
                </a:solidFill>
              </a:defRPr>
            </a:pPr>
            <a:r>
              <a:rPr sz="1950" b="1">
                <a:solidFill>
                  <a:srgbClr val="357FA6"/>
                </a:solidFill>
              </a:rPr>
              <a:t>FULL-TIME OR</a:t>
            </a:r>
          </a:p>
          <a:p>
            <a:pPr algn="ctr">
              <a:defRPr sz="1950" b="1">
                <a:solidFill>
                  <a:srgbClr val="357FA6"/>
                </a:solidFill>
              </a:defRPr>
            </a:pPr>
            <a:r>
              <a:rPr sz="1950" b="1">
                <a:solidFill>
                  <a:srgbClr val="357FA6"/>
                </a:solidFill>
              </a:rPr>
              <a:t>PART-TIME OD</a:t>
            </a:r>
          </a:p>
        </p:txBody>
      </p:sp>
      <p:sp>
        <p:nvSpPr>
          <p:cNvPr id="12" name="Rectangle 11">
            <a:extLst>
              <a:ext uri="{FF2B5EF4-FFF2-40B4-BE49-F238E27FC236}">
                <a16:creationId xmlns:a16="http://schemas.microsoft.com/office/drawing/2014/main" id="{411CC037-8DF1-4227-96BC-1C7114F32B2D}"/>
              </a:ext>
            </a:extLst>
          </p:cNvPr>
          <p:cNvSpPr>
            <a:spLocks noGrp="1"/>
          </p:cNvSpPr>
          <p:nvPr/>
        </p:nvSpPr>
        <p:spPr>
          <a:xfrm>
            <a:off x="3429000" y="2857500"/>
            <a:ext cx="2524125" cy="1047750"/>
          </a:xfrm>
          <a:prstGeom prst="rect">
            <a:avLst/>
          </a:prstGeom>
          <a:noFill/>
          <a:ln w="0">
            <a:noFill/>
            <a:prstDash val="solid"/>
          </a:ln>
        </p:spPr>
        <p:txBody>
          <a:bodyPr anchor="ctr"/>
          <a:lstStyle/>
          <a:p>
            <a:pPr algn="ctr">
              <a:defRPr sz="1950" b="1">
                <a:solidFill>
                  <a:srgbClr val="2BA89A"/>
                </a:solidFill>
              </a:defRPr>
            </a:pPr>
            <a:r>
              <a:rPr sz="1950" b="1">
                <a:solidFill>
                  <a:srgbClr val="2BA89A"/>
                </a:solidFill>
              </a:rPr>
              <a:t>RETINAL IMAGING</a:t>
            </a:r>
          </a:p>
          <a:p>
            <a:pPr algn="ctr">
              <a:defRPr sz="1950" b="1">
                <a:solidFill>
                  <a:srgbClr val="2BA89A"/>
                </a:solidFill>
              </a:defRPr>
            </a:pPr>
            <a:r>
              <a:rPr sz="1950" b="1">
                <a:solidFill>
                  <a:srgbClr val="2BA89A"/>
                </a:solidFill>
              </a:rPr>
              <a:t>PROGRAM</a:t>
            </a:r>
          </a:p>
        </p:txBody>
      </p:sp>
      <p:sp>
        <p:nvSpPr>
          <p:cNvPr id="13" name="Rectangle 12">
            <a:extLst>
              <a:ext uri="{FF2B5EF4-FFF2-40B4-BE49-F238E27FC236}">
                <a16:creationId xmlns:a16="http://schemas.microsoft.com/office/drawing/2014/main" id="{BAA63CE7-A92E-4890-87B9-D342C73A2EE3}"/>
              </a:ext>
            </a:extLst>
          </p:cNvPr>
          <p:cNvSpPr>
            <a:spLocks noGrp="1"/>
          </p:cNvSpPr>
          <p:nvPr/>
        </p:nvSpPr>
        <p:spPr>
          <a:xfrm>
            <a:off x="6191250" y="2857500"/>
            <a:ext cx="2524125" cy="1047750"/>
          </a:xfrm>
          <a:prstGeom prst="rect">
            <a:avLst/>
          </a:prstGeom>
          <a:noFill/>
          <a:ln w="0">
            <a:noFill/>
            <a:prstDash val="solid"/>
          </a:ln>
        </p:spPr>
        <p:txBody>
          <a:bodyPr anchor="ctr"/>
          <a:lstStyle/>
          <a:p>
            <a:pPr algn="ctr">
              <a:defRPr sz="1725" b="1">
                <a:solidFill>
                  <a:srgbClr val="F28B50"/>
                </a:solidFill>
              </a:defRPr>
            </a:pPr>
            <a:r>
              <a:rPr sz="1725" b="1">
                <a:solidFill>
                  <a:srgbClr val="F28B50"/>
                </a:solidFill>
              </a:rPr>
              <a:t>TELE-OPTOMETRY /</a:t>
            </a:r>
          </a:p>
          <a:p>
            <a:pPr algn="ctr">
              <a:defRPr sz="1725" b="1">
                <a:solidFill>
                  <a:srgbClr val="F28B50"/>
                </a:solidFill>
              </a:defRPr>
            </a:pPr>
            <a:r>
              <a:rPr sz="1725" b="1">
                <a:solidFill>
                  <a:srgbClr val="F28B50"/>
                </a:solidFill>
              </a:rPr>
              <a:t>REMOTE EYE EXAM</a:t>
            </a:r>
          </a:p>
        </p:txBody>
      </p:sp>
      <p:sp>
        <p:nvSpPr>
          <p:cNvPr id="14" name="Rectangle 13">
            <a:extLst>
              <a:ext uri="{FF2B5EF4-FFF2-40B4-BE49-F238E27FC236}">
                <a16:creationId xmlns:a16="http://schemas.microsoft.com/office/drawing/2014/main" id="{D764DD50-E568-4EAB-975B-726C09B3C2BE}"/>
              </a:ext>
            </a:extLst>
          </p:cNvPr>
          <p:cNvSpPr>
            <a:spLocks noGrp="1"/>
          </p:cNvSpPr>
          <p:nvPr/>
        </p:nvSpPr>
        <p:spPr>
          <a:xfrm>
            <a:off x="8953500" y="2857500"/>
            <a:ext cx="2524125" cy="1047750"/>
          </a:xfrm>
          <a:prstGeom prst="rect">
            <a:avLst/>
          </a:prstGeom>
          <a:noFill/>
          <a:ln w="0">
            <a:noFill/>
            <a:prstDash val="solid"/>
          </a:ln>
        </p:spPr>
        <p:txBody>
          <a:bodyPr anchor="ctr"/>
          <a:lstStyle/>
          <a:p>
            <a:pPr algn="ctr">
              <a:defRPr sz="1950" b="1">
                <a:solidFill>
                  <a:srgbClr val="7564B8"/>
                </a:solidFill>
              </a:defRPr>
            </a:pPr>
            <a:r>
              <a:rPr sz="1950" b="1">
                <a:solidFill>
                  <a:srgbClr val="7564B8"/>
                </a:solidFill>
              </a:rPr>
              <a:t>HYBRID PROGRAM</a:t>
            </a:r>
          </a:p>
        </p:txBody>
      </p:sp>
    </p:spTree>
    <p:extLst>
      <p:ext uri="{BB962C8B-B14F-4D97-AF65-F5344CB8AC3E}">
        <p14:creationId xmlns:p14="http://schemas.microsoft.com/office/powerpoint/2010/main" val="1668926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602688A-A79D-4A25-9A9A-B9B1ACC9D44D}"/>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7E90755D-8357-42E1-A5EC-F76119F06908}"/>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20BF1E48-B549-44EB-BA33-CC3497466330}"/>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ED76D95B-CCEE-49D2-B7F5-C756DBC5AD65}"/>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E0F1A7F0-BF5B-4779-BA4F-FDE90BC41AFD}"/>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623F105C-8891-4318-9A9A-94BE3B550114}"/>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8839B6AD-E09C-4735-BD09-882109AE1C48}"/>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sp>
        <p:nvSpPr>
          <p:cNvPr id="8" name="Rectangle 7">
            <a:extLst>
              <a:ext uri="{FF2B5EF4-FFF2-40B4-BE49-F238E27FC236}">
                <a16:creationId xmlns:a16="http://schemas.microsoft.com/office/drawing/2014/main" id="{35443C84-FB9D-4310-9A83-D76A0FAB5725}"/>
              </a:ext>
            </a:extLst>
          </p:cNvPr>
          <p:cNvSpPr>
            <a:spLocks noGrp="1"/>
          </p:cNvSpPr>
          <p:nvPr/>
        </p:nvSpPr>
        <p:spPr>
          <a:xfrm>
            <a:off x="685800" y="400050"/>
            <a:ext cx="4762500" cy="342900"/>
          </a:xfrm>
          <a:prstGeom prst="rect">
            <a:avLst/>
          </a:prstGeom>
          <a:noFill/>
          <a:ln w="0">
            <a:noFill/>
            <a:prstDash val="solid"/>
          </a:ln>
        </p:spPr>
        <p:txBody>
          <a:bodyPr anchor="ctr"/>
          <a:lstStyle/>
          <a:p>
            <a:pPr algn="l">
              <a:defRPr sz="1350" b="1">
                <a:solidFill>
                  <a:srgbClr val="85D3CC"/>
                </a:solidFill>
              </a:defRPr>
            </a:pPr>
            <a:r>
              <a:rPr sz="1350" b="1">
                <a:solidFill>
                  <a:srgbClr val="85D3CC"/>
                </a:solidFill>
              </a:rPr>
              <a:t>ONE MORE PROBLEM</a:t>
            </a:r>
          </a:p>
        </p:txBody>
      </p:sp>
      <p:sp>
        <p:nvSpPr>
          <p:cNvPr id="9" name="Rectangle 8">
            <a:extLst>
              <a:ext uri="{FF2B5EF4-FFF2-40B4-BE49-F238E27FC236}">
                <a16:creationId xmlns:a16="http://schemas.microsoft.com/office/drawing/2014/main" id="{F6526DFF-090D-430D-A4EE-95EFFD7E3890}"/>
              </a:ext>
            </a:extLst>
          </p:cNvPr>
          <p:cNvSpPr>
            <a:spLocks noGrp="1"/>
          </p:cNvSpPr>
          <p:nvPr/>
        </p:nvSpPr>
        <p:spPr>
          <a:xfrm>
            <a:off x="742950" y="1809750"/>
            <a:ext cx="10287000" cy="952500"/>
          </a:xfrm>
          <a:prstGeom prst="rect">
            <a:avLst/>
          </a:prstGeom>
          <a:noFill/>
          <a:ln w="0">
            <a:noFill/>
            <a:prstDash val="solid"/>
          </a:ln>
        </p:spPr>
        <p:txBody>
          <a:bodyPr anchor="ctr"/>
          <a:lstStyle/>
          <a:p>
            <a:pPr algn="l">
              <a:defRPr sz="4200" b="1">
                <a:solidFill>
                  <a:srgbClr val="FFFFFF"/>
                </a:solidFill>
              </a:defRPr>
            </a:pPr>
            <a:r>
              <a:rPr sz="4200" b="1">
                <a:solidFill>
                  <a:srgbClr val="FFFFFF"/>
                </a:solidFill>
              </a:rPr>
              <a:t>What if there is no space?</a:t>
            </a:r>
          </a:p>
        </p:txBody>
      </p:sp>
      <p:sp>
        <p:nvSpPr>
          <p:cNvPr id="10" name="Rectangle 9">
            <a:extLst>
              <a:ext uri="{FF2B5EF4-FFF2-40B4-BE49-F238E27FC236}">
                <a16:creationId xmlns:a16="http://schemas.microsoft.com/office/drawing/2014/main" id="{60C4AD52-A174-4C00-BC78-7975E5B5F186}"/>
              </a:ext>
            </a:extLst>
          </p:cNvPr>
          <p:cNvSpPr>
            <a:spLocks noGrp="1"/>
          </p:cNvSpPr>
          <p:nvPr/>
        </p:nvSpPr>
        <p:spPr>
          <a:xfrm>
            <a:off x="762000" y="3429000"/>
            <a:ext cx="10287000" cy="857250"/>
          </a:xfrm>
          <a:prstGeom prst="rect">
            <a:avLst/>
          </a:prstGeom>
          <a:noFill/>
          <a:ln w="0">
            <a:noFill/>
            <a:prstDash val="solid"/>
          </a:ln>
        </p:spPr>
        <p:txBody>
          <a:bodyPr anchor="ctr"/>
          <a:lstStyle/>
          <a:p>
            <a:pPr algn="l">
              <a:defRPr sz="3000" b="1">
                <a:solidFill>
                  <a:srgbClr val="85D3CC"/>
                </a:solidFill>
              </a:defRPr>
            </a:pPr>
            <a:r>
              <a:rPr sz="3000" b="1">
                <a:solidFill>
                  <a:srgbClr val="85D3CC"/>
                </a:solidFill>
              </a:rPr>
              <a:t>Or the need for multi-site care?</a:t>
            </a:r>
          </a:p>
        </p:txBody>
      </p:sp>
      <p:sp>
        <p:nvSpPr>
          <p:cNvPr id="11" name="Rectangle 10">
            <a:extLst>
              <a:ext uri="{FF2B5EF4-FFF2-40B4-BE49-F238E27FC236}">
                <a16:creationId xmlns:a16="http://schemas.microsoft.com/office/drawing/2014/main" id="{E4F340D7-651D-4F87-8AA5-8D5187484ECB}"/>
              </a:ext>
            </a:extLst>
          </p:cNvPr>
          <p:cNvSpPr>
            <a:spLocks noGrp="1"/>
          </p:cNvSpPr>
          <p:nvPr/>
        </p:nvSpPr>
        <p:spPr>
          <a:xfrm>
            <a:off x="11125200" y="438150"/>
            <a:ext cx="428625" cy="238125"/>
          </a:xfrm>
          <a:prstGeom prst="rect">
            <a:avLst/>
          </a:prstGeom>
          <a:noFill/>
          <a:ln w="0">
            <a:noFill/>
            <a:prstDash val="solid"/>
          </a:ln>
        </p:spPr>
        <p:txBody>
          <a:bodyPr anchor="ctr"/>
          <a:lstStyle/>
          <a:p>
            <a:pPr algn="r">
              <a:defRPr sz="900" b="1">
                <a:solidFill>
                  <a:srgbClr val="85D3CC"/>
                </a:solidFill>
              </a:defRPr>
            </a:pPr>
            <a:r>
              <a:rPr sz="900" b="1">
                <a:solidFill>
                  <a:srgbClr val="85D3CC"/>
                </a:solidFill>
              </a:rPr>
              <a:t>33</a:t>
            </a:r>
          </a:p>
        </p:txBody>
      </p:sp>
    </p:spTree>
    <p:extLst>
      <p:ext uri="{BB962C8B-B14F-4D97-AF65-F5344CB8AC3E}">
        <p14:creationId xmlns:p14="http://schemas.microsoft.com/office/powerpoint/2010/main" val="625584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7525D23-754C-4118-892E-D17980D2238F}"/>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CA50D386-6FEA-49BA-868A-29EF1ABAE56C}"/>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AA046534-C526-4708-BDDE-D9451BC56150}"/>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C8C6EF81-914A-4E6D-837F-61881378AC0E}"/>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B98E3852-FA1F-4B66-BF95-4AB406F7B954}"/>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E40D0886-FB24-4972-9202-9D9BF9BCA06B}"/>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276D8860-E656-4620-9888-6C070FCF76A8}"/>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pic>
        <p:nvPicPr>
          <p:cNvPr id="21" name="Picture 20"/>
          <p:cNvPicPr>
            <a:picLocks noChangeAspect="1"/>
          </p:cNvPicPr>
          <p:nvPr/>
        </p:nvPicPr>
        <p:blipFill>
          <a:blip r:embed="rId3"/>
          <a:stretch/>
        </p:blipFill>
        <p:spPr>
          <a:xfrm>
            <a:off x="1003133" y="400050"/>
            <a:ext cx="2594309" cy="952500"/>
          </a:xfrm>
          <a:prstGeom prst="roundRect">
            <a:avLst>
              <a:gd name="adj" fmla="val 12000"/>
            </a:avLst>
          </a:prstGeom>
        </p:spPr>
      </p:pic>
      <p:sp>
        <p:nvSpPr>
          <p:cNvPr id="9" name="Rectangle 8">
            <a:extLst>
              <a:ext uri="{FF2B5EF4-FFF2-40B4-BE49-F238E27FC236}">
                <a16:creationId xmlns:a16="http://schemas.microsoft.com/office/drawing/2014/main" id="{B880F282-FD25-460D-A9F6-5D3FCDB8CDF8}"/>
              </a:ext>
            </a:extLst>
          </p:cNvPr>
          <p:cNvSpPr>
            <a:spLocks noGrp="1"/>
          </p:cNvSpPr>
          <p:nvPr/>
        </p:nvSpPr>
        <p:spPr>
          <a:xfrm>
            <a:off x="781050" y="1809750"/>
            <a:ext cx="4953000" cy="762000"/>
          </a:xfrm>
          <a:prstGeom prst="rect">
            <a:avLst/>
          </a:prstGeom>
          <a:noFill/>
          <a:ln w="0">
            <a:noFill/>
            <a:prstDash val="solid"/>
          </a:ln>
        </p:spPr>
        <p:txBody>
          <a:bodyPr anchor="ctr"/>
          <a:lstStyle/>
          <a:p>
            <a:pPr algn="l">
              <a:defRPr sz="3900" b="1">
                <a:solidFill>
                  <a:srgbClr val="FFFFFF"/>
                </a:solidFill>
              </a:defRPr>
            </a:pPr>
            <a:r>
              <a:rPr sz="3900" b="1">
                <a:solidFill>
                  <a:srgbClr val="FFFFFF"/>
                </a:solidFill>
              </a:rPr>
              <a:t>EyePod</a:t>
            </a:r>
          </a:p>
        </p:txBody>
      </p:sp>
      <p:sp>
        <p:nvSpPr>
          <p:cNvPr id="10" name="Rectangle 9">
            <a:extLst>
              <a:ext uri="{FF2B5EF4-FFF2-40B4-BE49-F238E27FC236}">
                <a16:creationId xmlns:a16="http://schemas.microsoft.com/office/drawing/2014/main" id="{9E9C25A6-384D-4361-9A97-06F7916F47B2}"/>
              </a:ext>
            </a:extLst>
          </p:cNvPr>
          <p:cNvSpPr>
            <a:spLocks noGrp="1"/>
          </p:cNvSpPr>
          <p:nvPr/>
        </p:nvSpPr>
        <p:spPr>
          <a:xfrm>
            <a:off x="781050" y="2647950"/>
            <a:ext cx="6191250" cy="857250"/>
          </a:xfrm>
          <a:prstGeom prst="rect">
            <a:avLst/>
          </a:prstGeom>
          <a:noFill/>
          <a:ln w="0">
            <a:noFill/>
            <a:prstDash val="solid"/>
          </a:ln>
        </p:spPr>
        <p:txBody>
          <a:bodyPr anchor="ctr"/>
          <a:lstStyle/>
          <a:p>
            <a:pPr algn="l">
              <a:defRPr sz="2250" b="1">
                <a:solidFill>
                  <a:srgbClr val="85D3CC"/>
                </a:solidFill>
              </a:defRPr>
            </a:pPr>
            <a:r>
              <a:rPr sz="2250" b="1">
                <a:solidFill>
                  <a:srgbClr val="85D3CC"/>
                </a:solidFill>
              </a:rPr>
              <a:t>A vision clinic where the community needs it.</a:t>
            </a:r>
          </a:p>
        </p:txBody>
      </p:sp>
      <p:sp>
        <p:nvSpPr>
          <p:cNvPr id="11" name="Rectangle 10">
            <a:extLst>
              <a:ext uri="{FF2B5EF4-FFF2-40B4-BE49-F238E27FC236}">
                <a16:creationId xmlns:a16="http://schemas.microsoft.com/office/drawing/2014/main" id="{789BDCD0-9BAD-445A-9FC3-513C283C4BE9}"/>
              </a:ext>
            </a:extLst>
          </p:cNvPr>
          <p:cNvSpPr>
            <a:spLocks noGrp="1"/>
          </p:cNvSpPr>
          <p:nvPr/>
        </p:nvSpPr>
        <p:spPr>
          <a:xfrm>
            <a:off x="781050" y="4333875"/>
            <a:ext cx="4953000" cy="571500"/>
          </a:xfrm>
          <a:prstGeom prst="rect">
            <a:avLst/>
          </a:prstGeom>
          <a:noFill/>
          <a:ln w="0">
            <a:noFill/>
            <a:prstDash val="solid"/>
          </a:ln>
        </p:spPr>
        <p:txBody>
          <a:bodyPr anchor="ctr"/>
          <a:lstStyle/>
          <a:p>
            <a:pPr algn="l">
              <a:defRPr sz="2850" b="1">
                <a:solidFill>
                  <a:srgbClr val="F28B50"/>
                </a:solidFill>
              </a:defRPr>
            </a:pPr>
            <a:r>
              <a:rPr sz="2850" b="1">
                <a:solidFill>
                  <a:srgbClr val="F28B50"/>
                </a:solidFill>
              </a:rPr>
              <a:t>PLUG &amp; PLAY</a:t>
            </a:r>
          </a:p>
        </p:txBody>
      </p:sp>
      <p:pic>
        <p:nvPicPr>
          <p:cNvPr id="25" name="Picture 24"/>
          <p:cNvPicPr>
            <a:picLocks noChangeAspect="1"/>
          </p:cNvPicPr>
          <p:nvPr/>
        </p:nvPicPr>
        <p:blipFill>
          <a:blip r:embed="rId4"/>
          <a:stretch/>
        </p:blipFill>
        <p:spPr>
          <a:xfrm>
            <a:off x="7429500" y="1335009"/>
            <a:ext cx="4000500" cy="3759357"/>
          </a:xfrm>
          <a:prstGeom prst="roundRect">
            <a:avLst>
              <a:gd name="adj" fmla="val 2963"/>
            </a:avLst>
          </a:prstGeom>
        </p:spPr>
      </p:pic>
      <p:sp>
        <p:nvSpPr>
          <p:cNvPr id="13" name="Rectangle 12">
            <a:extLst>
              <a:ext uri="{FF2B5EF4-FFF2-40B4-BE49-F238E27FC236}">
                <a16:creationId xmlns:a16="http://schemas.microsoft.com/office/drawing/2014/main" id="{2C930A32-A6E1-40B9-8C41-95EFD0BD6491}"/>
              </a:ext>
            </a:extLst>
          </p:cNvPr>
          <p:cNvSpPr>
            <a:spLocks noGrp="1"/>
          </p:cNvSpPr>
          <p:nvPr/>
        </p:nvSpPr>
        <p:spPr>
          <a:xfrm>
            <a:off x="781050" y="5619750"/>
            <a:ext cx="6667500" cy="266700"/>
          </a:xfrm>
          <a:prstGeom prst="rect">
            <a:avLst/>
          </a:prstGeom>
          <a:noFill/>
          <a:ln w="0">
            <a:noFill/>
            <a:prstDash val="solid"/>
          </a:ln>
        </p:spPr>
        <p:txBody>
          <a:bodyPr anchor="ctr"/>
          <a:lstStyle/>
          <a:p>
            <a:pPr algn="l">
              <a:defRPr sz="1200" b="0">
                <a:solidFill>
                  <a:srgbClr val="85D3CC"/>
                </a:solidFill>
              </a:defRPr>
            </a:pPr>
            <a:r>
              <a:rPr sz="1200" b="0">
                <a:solidFill>
                  <a:srgbClr val="85D3CC"/>
                </a:solidFill>
              </a:rPr>
              <a:t>Better access. Smarter solutions. Healthier communities.</a:t>
            </a:r>
          </a:p>
        </p:txBody>
      </p:sp>
    </p:spTree>
    <p:extLst>
      <p:ext uri="{BB962C8B-B14F-4D97-AF65-F5344CB8AC3E}">
        <p14:creationId xmlns:p14="http://schemas.microsoft.com/office/powerpoint/2010/main" val="10893099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D7E4C91-AB90-4BEC-A4F2-AC5095A75451}"/>
              </a:ext>
            </a:extLst>
          </p:cNvPr>
          <p:cNvSpPr>
            <a:spLocks noGrp="1"/>
          </p:cNvSpPr>
          <p:nvPr/>
        </p:nvSpPr>
        <p:spPr>
          <a:xfrm>
            <a:off x="609600" y="238125"/>
            <a:ext cx="5143500" cy="228600"/>
          </a:xfrm>
          <a:prstGeom prst="rect">
            <a:avLst/>
          </a:prstGeom>
          <a:noFill/>
          <a:ln w="0">
            <a:noFill/>
            <a:prstDash val="solid"/>
          </a:ln>
        </p:spPr>
        <p:txBody>
          <a:bodyPr anchor="ctr"/>
          <a:lstStyle/>
          <a:p>
            <a:pPr algn="l">
              <a:defRPr sz="900" b="1">
                <a:solidFill>
                  <a:srgbClr val="357FA6"/>
                </a:solidFill>
              </a:defRPr>
            </a:pPr>
            <a:r>
              <a:rPr sz="900" b="1">
                <a:solidFill>
                  <a:srgbClr val="357FA6"/>
                </a:solidFill>
              </a:rPr>
              <a:t>ACCESS POD</a:t>
            </a:r>
          </a:p>
        </p:txBody>
      </p:sp>
      <p:sp>
        <p:nvSpPr>
          <p:cNvPr id="2" name="Rectangle 1">
            <a:extLst>
              <a:ext uri="{FF2B5EF4-FFF2-40B4-BE49-F238E27FC236}">
                <a16:creationId xmlns:a16="http://schemas.microsoft.com/office/drawing/2014/main" id="{CE2D6A44-AF23-4D98-A85C-5F8FCA3414E1}"/>
              </a:ext>
            </a:extLst>
          </p:cNvPr>
          <p:cNvSpPr>
            <a:spLocks noGrp="1"/>
          </p:cNvSpPr>
          <p:nvPr/>
        </p:nvSpPr>
        <p:spPr>
          <a:xfrm>
            <a:off x="11125200" y="238125"/>
            <a:ext cx="457200" cy="228600"/>
          </a:xfrm>
          <a:prstGeom prst="rect">
            <a:avLst/>
          </a:prstGeom>
          <a:noFill/>
          <a:ln w="0">
            <a:noFill/>
            <a:prstDash val="solid"/>
          </a:ln>
        </p:spPr>
        <p:txBody>
          <a:bodyPr anchor="ctr"/>
          <a:lstStyle/>
          <a:p>
            <a:pPr algn="r">
              <a:defRPr sz="900" b="1">
                <a:solidFill>
                  <a:srgbClr val="637381"/>
                </a:solidFill>
              </a:defRPr>
            </a:pPr>
            <a:r>
              <a:rPr sz="900" b="1">
                <a:solidFill>
                  <a:srgbClr val="637381"/>
                </a:solidFill>
              </a:rPr>
              <a:t>35</a:t>
            </a:r>
          </a:p>
        </p:txBody>
      </p:sp>
      <p:sp>
        <p:nvSpPr>
          <p:cNvPr id="3" name="Rectangle 2">
            <a:extLst>
              <a:ext uri="{FF2B5EF4-FFF2-40B4-BE49-F238E27FC236}">
                <a16:creationId xmlns:a16="http://schemas.microsoft.com/office/drawing/2014/main" id="{6A809D63-8CC0-4074-8CEF-310F882108CF}"/>
              </a:ext>
            </a:extLst>
          </p:cNvPr>
          <p:cNvSpPr>
            <a:spLocks noGrp="1"/>
          </p:cNvSpPr>
          <p:nvPr/>
        </p:nvSpPr>
        <p:spPr>
          <a:xfrm>
            <a:off x="609600" y="6496050"/>
            <a:ext cx="1577068" cy="38100"/>
          </a:xfrm>
          <a:prstGeom prst="rect">
            <a:avLst/>
          </a:prstGeom>
          <a:solidFill>
            <a:srgbClr val="357FA6"/>
          </a:solidFill>
          <a:ln w="0">
            <a:noFill/>
            <a:prstDash val="solid"/>
          </a:ln>
        </p:spPr>
        <p:txBody>
          <a:bodyPr/>
          <a:lstStyle/>
          <a:p>
            <a:endParaRPr lang="en-US"/>
          </a:p>
        </p:txBody>
      </p:sp>
      <p:sp>
        <p:nvSpPr>
          <p:cNvPr id="4" name="Rectangle 3">
            <a:extLst>
              <a:ext uri="{FF2B5EF4-FFF2-40B4-BE49-F238E27FC236}">
                <a16:creationId xmlns:a16="http://schemas.microsoft.com/office/drawing/2014/main" id="{C67BDB26-A8A5-46E9-960C-D7383FEB6D44}"/>
              </a:ext>
            </a:extLst>
          </p:cNvPr>
          <p:cNvSpPr>
            <a:spLocks noGrp="1"/>
          </p:cNvSpPr>
          <p:nvPr/>
        </p:nvSpPr>
        <p:spPr>
          <a:xfrm>
            <a:off x="2177143" y="6496050"/>
            <a:ext cx="1577068" cy="38100"/>
          </a:xfrm>
          <a:prstGeom prst="rect">
            <a:avLst/>
          </a:prstGeom>
          <a:solidFill>
            <a:srgbClr val="2BA89A"/>
          </a:solidFill>
          <a:ln w="0">
            <a:noFill/>
            <a:prstDash val="solid"/>
          </a:ln>
        </p:spPr>
        <p:txBody>
          <a:bodyPr/>
          <a:lstStyle/>
          <a:p>
            <a:endParaRPr lang="en-US"/>
          </a:p>
        </p:txBody>
      </p:sp>
      <p:sp>
        <p:nvSpPr>
          <p:cNvPr id="5" name="Rectangle 4">
            <a:extLst>
              <a:ext uri="{FF2B5EF4-FFF2-40B4-BE49-F238E27FC236}">
                <a16:creationId xmlns:a16="http://schemas.microsoft.com/office/drawing/2014/main" id="{D561C16E-04CE-4D46-A818-8EC88911336F}"/>
              </a:ext>
            </a:extLst>
          </p:cNvPr>
          <p:cNvSpPr>
            <a:spLocks noGrp="1"/>
          </p:cNvSpPr>
          <p:nvPr/>
        </p:nvSpPr>
        <p:spPr>
          <a:xfrm>
            <a:off x="3744686" y="6496050"/>
            <a:ext cx="1577068" cy="38100"/>
          </a:xfrm>
          <a:prstGeom prst="rect">
            <a:avLst/>
          </a:prstGeom>
          <a:solidFill>
            <a:srgbClr val="69B96B"/>
          </a:solidFill>
          <a:ln w="0">
            <a:noFill/>
            <a:prstDash val="solid"/>
          </a:ln>
        </p:spPr>
        <p:txBody>
          <a:bodyPr/>
          <a:lstStyle/>
          <a:p>
            <a:endParaRPr lang="en-US"/>
          </a:p>
        </p:txBody>
      </p:sp>
      <p:sp>
        <p:nvSpPr>
          <p:cNvPr id="6" name="Rectangle 5">
            <a:extLst>
              <a:ext uri="{FF2B5EF4-FFF2-40B4-BE49-F238E27FC236}">
                <a16:creationId xmlns:a16="http://schemas.microsoft.com/office/drawing/2014/main" id="{6333CFF1-BBFA-4EE5-A6EA-80235E75CA1F}"/>
              </a:ext>
            </a:extLst>
          </p:cNvPr>
          <p:cNvSpPr>
            <a:spLocks noGrp="1"/>
          </p:cNvSpPr>
          <p:nvPr/>
        </p:nvSpPr>
        <p:spPr>
          <a:xfrm>
            <a:off x="5312229" y="6496050"/>
            <a:ext cx="1577068" cy="38100"/>
          </a:xfrm>
          <a:prstGeom prst="rect">
            <a:avLst/>
          </a:prstGeom>
          <a:solidFill>
            <a:srgbClr val="F4C84A"/>
          </a:solidFill>
          <a:ln w="0">
            <a:noFill/>
            <a:prstDash val="solid"/>
          </a:ln>
        </p:spPr>
        <p:txBody>
          <a:bodyPr/>
          <a:lstStyle/>
          <a:p>
            <a:endParaRPr lang="en-US"/>
          </a:p>
        </p:txBody>
      </p:sp>
      <p:sp>
        <p:nvSpPr>
          <p:cNvPr id="7" name="Rectangle 6">
            <a:extLst>
              <a:ext uri="{FF2B5EF4-FFF2-40B4-BE49-F238E27FC236}">
                <a16:creationId xmlns:a16="http://schemas.microsoft.com/office/drawing/2014/main" id="{32D4CCE5-2023-4C39-BACE-480241A35A38}"/>
              </a:ext>
            </a:extLst>
          </p:cNvPr>
          <p:cNvSpPr>
            <a:spLocks noGrp="1"/>
          </p:cNvSpPr>
          <p:nvPr/>
        </p:nvSpPr>
        <p:spPr>
          <a:xfrm>
            <a:off x="6879771" y="6496050"/>
            <a:ext cx="1577068" cy="38100"/>
          </a:xfrm>
          <a:prstGeom prst="rect">
            <a:avLst/>
          </a:prstGeom>
          <a:solidFill>
            <a:srgbClr val="F28B50"/>
          </a:solidFill>
          <a:ln w="0">
            <a:noFill/>
            <a:prstDash val="solid"/>
          </a:ln>
        </p:spPr>
        <p:txBody>
          <a:bodyPr/>
          <a:lstStyle/>
          <a:p>
            <a:endParaRPr lang="en-US"/>
          </a:p>
        </p:txBody>
      </p:sp>
      <p:sp>
        <p:nvSpPr>
          <p:cNvPr id="8" name="Rectangle 7">
            <a:extLst>
              <a:ext uri="{FF2B5EF4-FFF2-40B4-BE49-F238E27FC236}">
                <a16:creationId xmlns:a16="http://schemas.microsoft.com/office/drawing/2014/main" id="{FB1B93BC-61C6-4034-8CF2-D10E8ED0F5DB}"/>
              </a:ext>
            </a:extLst>
          </p:cNvPr>
          <p:cNvSpPr>
            <a:spLocks noGrp="1"/>
          </p:cNvSpPr>
          <p:nvPr/>
        </p:nvSpPr>
        <p:spPr>
          <a:xfrm>
            <a:off x="8447314" y="6496050"/>
            <a:ext cx="1577068" cy="38100"/>
          </a:xfrm>
          <a:prstGeom prst="rect">
            <a:avLst/>
          </a:prstGeom>
          <a:solidFill>
            <a:srgbClr val="D95B8E"/>
          </a:solidFill>
          <a:ln w="0">
            <a:noFill/>
            <a:prstDash val="solid"/>
          </a:ln>
        </p:spPr>
        <p:txBody>
          <a:bodyPr/>
          <a:lstStyle/>
          <a:p>
            <a:endParaRPr lang="en-US"/>
          </a:p>
        </p:txBody>
      </p:sp>
      <p:sp>
        <p:nvSpPr>
          <p:cNvPr id="9" name="Rectangle 8">
            <a:extLst>
              <a:ext uri="{FF2B5EF4-FFF2-40B4-BE49-F238E27FC236}">
                <a16:creationId xmlns:a16="http://schemas.microsoft.com/office/drawing/2014/main" id="{D7CC9C48-062E-4113-9530-DE3DAA153631}"/>
              </a:ext>
            </a:extLst>
          </p:cNvPr>
          <p:cNvSpPr>
            <a:spLocks noGrp="1"/>
          </p:cNvSpPr>
          <p:nvPr/>
        </p:nvSpPr>
        <p:spPr>
          <a:xfrm>
            <a:off x="10014857" y="6496050"/>
            <a:ext cx="1577068" cy="38100"/>
          </a:xfrm>
          <a:prstGeom prst="rect">
            <a:avLst/>
          </a:prstGeom>
          <a:solidFill>
            <a:srgbClr val="7564B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082A0402-3B14-4B45-B259-5C5F653300CA}"/>
              </a:ext>
            </a:extLst>
          </p:cNvPr>
          <p:cNvSpPr>
            <a:spLocks noGrp="1"/>
          </p:cNvSpPr>
          <p:nvPr/>
        </p:nvSpPr>
        <p:spPr>
          <a:xfrm>
            <a:off x="666750" y="666750"/>
            <a:ext cx="4762500" cy="647700"/>
          </a:xfrm>
          <a:prstGeom prst="rect">
            <a:avLst/>
          </a:prstGeom>
          <a:noFill/>
          <a:ln w="0">
            <a:noFill/>
            <a:prstDash val="solid"/>
          </a:ln>
        </p:spPr>
        <p:txBody>
          <a:bodyPr anchor="ctr"/>
          <a:lstStyle/>
          <a:p>
            <a:pPr algn="l">
              <a:defRPr sz="3375" b="1">
                <a:solidFill>
                  <a:srgbClr val="173B64"/>
                </a:solidFill>
              </a:defRPr>
            </a:pPr>
            <a:r>
              <a:rPr sz="3375" b="1">
                <a:solidFill>
                  <a:srgbClr val="173B64"/>
                </a:solidFill>
              </a:rPr>
              <a:t>Access Pod</a:t>
            </a:r>
          </a:p>
        </p:txBody>
      </p:sp>
      <p:sp>
        <p:nvSpPr>
          <p:cNvPr id="11" name="Rectangle 10">
            <a:extLst>
              <a:ext uri="{FF2B5EF4-FFF2-40B4-BE49-F238E27FC236}">
                <a16:creationId xmlns:a16="http://schemas.microsoft.com/office/drawing/2014/main" id="{3CB630EA-1BFB-4FEB-899A-D57DE5886E57}"/>
              </a:ext>
            </a:extLst>
          </p:cNvPr>
          <p:cNvSpPr>
            <a:spLocks noGrp="1"/>
          </p:cNvSpPr>
          <p:nvPr/>
        </p:nvSpPr>
        <p:spPr>
          <a:xfrm>
            <a:off x="7239000" y="800100"/>
            <a:ext cx="4286250" cy="419100"/>
          </a:xfrm>
          <a:prstGeom prst="rect">
            <a:avLst/>
          </a:prstGeom>
          <a:noFill/>
          <a:ln w="0">
            <a:noFill/>
            <a:prstDash val="solid"/>
          </a:ln>
        </p:spPr>
        <p:txBody>
          <a:bodyPr anchor="ctr"/>
          <a:lstStyle/>
          <a:p>
            <a:pPr algn="r">
              <a:defRPr sz="1800" b="1">
                <a:solidFill>
                  <a:srgbClr val="F28B50"/>
                </a:solidFill>
              </a:defRPr>
            </a:pPr>
            <a:r>
              <a:rPr sz="1800" b="1">
                <a:solidFill>
                  <a:srgbClr val="F28B50"/>
                </a:solidFill>
              </a:rPr>
              <a:t>VISION • MEDICAL • SCREENINGS</a:t>
            </a:r>
          </a:p>
        </p:txBody>
      </p:sp>
      <p:sp>
        <p:nvSpPr>
          <p:cNvPr id="12" name="Rectangle 11">
            <a:extLst>
              <a:ext uri="{FF2B5EF4-FFF2-40B4-BE49-F238E27FC236}">
                <a16:creationId xmlns:a16="http://schemas.microsoft.com/office/drawing/2014/main" id="{E95AAE30-6881-4A65-8D9E-2E1BCEE15F71}"/>
              </a:ext>
            </a:extLst>
          </p:cNvPr>
          <p:cNvSpPr>
            <a:spLocks noGrp="1"/>
          </p:cNvSpPr>
          <p:nvPr/>
        </p:nvSpPr>
        <p:spPr>
          <a:xfrm>
            <a:off x="685800" y="1304925"/>
            <a:ext cx="6191250" cy="400050"/>
          </a:xfrm>
          <a:prstGeom prst="rect">
            <a:avLst/>
          </a:prstGeom>
          <a:noFill/>
          <a:ln w="0">
            <a:noFill/>
            <a:prstDash val="solid"/>
          </a:ln>
        </p:spPr>
        <p:txBody>
          <a:bodyPr anchor="ctr"/>
          <a:lstStyle/>
          <a:p>
            <a:pPr algn="l">
              <a:defRPr sz="1875" b="1">
                <a:solidFill>
                  <a:srgbClr val="637381"/>
                </a:solidFill>
              </a:defRPr>
            </a:pPr>
            <a:r>
              <a:rPr sz="1875" b="1">
                <a:solidFill>
                  <a:srgbClr val="637381"/>
                </a:solidFill>
              </a:rPr>
              <a:t>Care beyond clinic walls.</a:t>
            </a:r>
          </a:p>
        </p:txBody>
      </p:sp>
      <p:pic>
        <p:nvPicPr>
          <p:cNvPr id="31" name="Picture 30"/>
          <p:cNvPicPr>
            <a:picLocks noChangeAspect="1"/>
          </p:cNvPicPr>
          <p:nvPr/>
        </p:nvPicPr>
        <p:blipFill>
          <a:blip r:embed="rId3"/>
          <a:stretch/>
        </p:blipFill>
        <p:spPr>
          <a:xfrm>
            <a:off x="1568450" y="1952625"/>
            <a:ext cx="5207000" cy="3905250"/>
          </a:xfrm>
          <a:prstGeom prst="roundRect">
            <a:avLst>
              <a:gd name="adj" fmla="val 2927"/>
            </a:avLst>
          </a:prstGeom>
        </p:spPr>
      </p:pic>
      <p:sp>
        <p:nvSpPr>
          <p:cNvPr id="14" name="Rectangle: Rounded Corners 13">
            <a:extLst>
              <a:ext uri="{FF2B5EF4-FFF2-40B4-BE49-F238E27FC236}">
                <a16:creationId xmlns:a16="http://schemas.microsoft.com/office/drawing/2014/main" id="{E30A419A-5713-423F-A733-3551D55DB0A2}"/>
              </a:ext>
            </a:extLst>
          </p:cNvPr>
          <p:cNvSpPr>
            <a:spLocks noGrp="1"/>
          </p:cNvSpPr>
          <p:nvPr/>
        </p:nvSpPr>
        <p:spPr>
          <a:xfrm>
            <a:off x="8020050" y="1952625"/>
            <a:ext cx="3524250" cy="3571875"/>
          </a:xfrm>
          <a:prstGeom prst="roundRect">
            <a:avLst>
              <a:gd name="adj" fmla="val 3243"/>
            </a:avLst>
          </a:prstGeom>
          <a:solidFill>
            <a:srgbClr val="173B64"/>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7B7BFC5D-828A-4E8A-B70E-786EF8A57BCA}"/>
              </a:ext>
            </a:extLst>
          </p:cNvPr>
          <p:cNvSpPr>
            <a:spLocks noGrp="1"/>
          </p:cNvSpPr>
          <p:nvPr/>
        </p:nvSpPr>
        <p:spPr>
          <a:xfrm>
            <a:off x="8210550" y="2286000"/>
            <a:ext cx="3143250" cy="428625"/>
          </a:xfrm>
          <a:prstGeom prst="rect">
            <a:avLst/>
          </a:prstGeom>
          <a:noFill/>
          <a:ln w="0">
            <a:noFill/>
            <a:prstDash val="solid"/>
          </a:ln>
        </p:spPr>
        <p:txBody>
          <a:bodyPr anchor="ctr"/>
          <a:lstStyle/>
          <a:p>
            <a:pPr algn="ctr">
              <a:defRPr sz="1575" b="1">
                <a:solidFill>
                  <a:srgbClr val="FFFFFF"/>
                </a:solidFill>
              </a:defRPr>
            </a:pPr>
            <a:r>
              <a:rPr sz="1575" b="1">
                <a:solidFill>
                  <a:srgbClr val="FFFFFF"/>
                </a:solidFill>
              </a:rPr>
              <a:t>NO BUILD-OUT</a:t>
            </a:r>
          </a:p>
        </p:txBody>
      </p:sp>
      <p:sp>
        <p:nvSpPr>
          <p:cNvPr id="16" name="Rectangle 15">
            <a:extLst>
              <a:ext uri="{FF2B5EF4-FFF2-40B4-BE49-F238E27FC236}">
                <a16:creationId xmlns:a16="http://schemas.microsoft.com/office/drawing/2014/main" id="{6148FF0D-B19F-4321-B399-B265C1C8A38C}"/>
              </a:ext>
            </a:extLst>
          </p:cNvPr>
          <p:cNvSpPr>
            <a:spLocks noGrp="1"/>
          </p:cNvSpPr>
          <p:nvPr/>
        </p:nvSpPr>
        <p:spPr>
          <a:xfrm>
            <a:off x="8210550" y="3095625"/>
            <a:ext cx="3143250" cy="428625"/>
          </a:xfrm>
          <a:prstGeom prst="rect">
            <a:avLst/>
          </a:prstGeom>
          <a:noFill/>
          <a:ln w="0">
            <a:noFill/>
            <a:prstDash val="solid"/>
          </a:ln>
        </p:spPr>
        <p:txBody>
          <a:bodyPr anchor="ctr"/>
          <a:lstStyle/>
          <a:p>
            <a:pPr algn="ctr">
              <a:defRPr sz="1575" b="1">
                <a:solidFill>
                  <a:srgbClr val="FFFFFF"/>
                </a:solidFill>
              </a:defRPr>
            </a:pPr>
            <a:r>
              <a:rPr sz="1575" b="1">
                <a:solidFill>
                  <a:srgbClr val="FFFFFF"/>
                </a:solidFill>
              </a:rPr>
              <a:t>EASY TO RELOCATE</a:t>
            </a:r>
          </a:p>
        </p:txBody>
      </p:sp>
      <p:sp>
        <p:nvSpPr>
          <p:cNvPr id="17" name="Rectangle 16">
            <a:extLst>
              <a:ext uri="{FF2B5EF4-FFF2-40B4-BE49-F238E27FC236}">
                <a16:creationId xmlns:a16="http://schemas.microsoft.com/office/drawing/2014/main" id="{8BA2A042-CDF1-4B3D-8F22-24F207843134}"/>
              </a:ext>
            </a:extLst>
          </p:cNvPr>
          <p:cNvSpPr>
            <a:spLocks noGrp="1"/>
          </p:cNvSpPr>
          <p:nvPr/>
        </p:nvSpPr>
        <p:spPr>
          <a:xfrm>
            <a:off x="8210550" y="3905250"/>
            <a:ext cx="3143250" cy="428625"/>
          </a:xfrm>
          <a:prstGeom prst="rect">
            <a:avLst/>
          </a:prstGeom>
          <a:noFill/>
          <a:ln w="0">
            <a:noFill/>
            <a:prstDash val="solid"/>
          </a:ln>
        </p:spPr>
        <p:txBody>
          <a:bodyPr anchor="ctr"/>
          <a:lstStyle/>
          <a:p>
            <a:pPr algn="ctr">
              <a:defRPr sz="1650" b="1">
                <a:solidFill>
                  <a:srgbClr val="FFFFFF"/>
                </a:solidFill>
              </a:defRPr>
            </a:pPr>
            <a:r>
              <a:rPr sz="1650" b="1">
                <a:solidFill>
                  <a:srgbClr val="FFFFFF"/>
                </a:solidFill>
              </a:rPr>
              <a:t>BUY • LEASE</a:t>
            </a:r>
          </a:p>
        </p:txBody>
      </p:sp>
      <p:sp>
        <p:nvSpPr>
          <p:cNvPr id="18" name="Rectangle 17">
            <a:extLst>
              <a:ext uri="{FF2B5EF4-FFF2-40B4-BE49-F238E27FC236}">
                <a16:creationId xmlns:a16="http://schemas.microsoft.com/office/drawing/2014/main" id="{2BE6043F-49AB-43D0-8474-9A1B78CD2A80}"/>
              </a:ext>
            </a:extLst>
          </p:cNvPr>
          <p:cNvSpPr>
            <a:spLocks noGrp="1"/>
          </p:cNvSpPr>
          <p:nvPr/>
        </p:nvSpPr>
        <p:spPr>
          <a:xfrm>
            <a:off x="8210550" y="4714875"/>
            <a:ext cx="3143250" cy="428625"/>
          </a:xfrm>
          <a:prstGeom prst="rect">
            <a:avLst/>
          </a:prstGeom>
          <a:noFill/>
          <a:ln w="0">
            <a:noFill/>
            <a:prstDash val="solid"/>
          </a:ln>
        </p:spPr>
        <p:txBody>
          <a:bodyPr anchor="ctr"/>
          <a:lstStyle/>
          <a:p>
            <a:pPr algn="ctr">
              <a:defRPr sz="1500" b="1">
                <a:solidFill>
                  <a:srgbClr val="FFFFFF"/>
                </a:solidFill>
              </a:defRPr>
            </a:pPr>
            <a:r>
              <a:rPr sz="1500" b="1">
                <a:solidFill>
                  <a:srgbClr val="FFFFFF"/>
                </a:solidFill>
              </a:rPr>
              <a:t>SUPPORT HYBRID CARE</a:t>
            </a:r>
          </a:p>
        </p:txBody>
      </p:sp>
    </p:spTree>
    <p:extLst>
      <p:ext uri="{BB962C8B-B14F-4D97-AF65-F5344CB8AC3E}">
        <p14:creationId xmlns:p14="http://schemas.microsoft.com/office/powerpoint/2010/main" val="3775183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73B64"/>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EC57B01-1E7C-4F76-A86B-C4457A616EB7}"/>
              </a:ext>
            </a:extLst>
          </p:cNvPr>
          <p:cNvSpPr>
            <a:spLocks noGrp="1"/>
          </p:cNvSpPr>
          <p:nvPr/>
        </p:nvSpPr>
        <p:spPr>
          <a:xfrm>
            <a:off x="0" y="0"/>
            <a:ext cx="1751239" cy="85725"/>
          </a:xfrm>
          <a:prstGeom prst="rect">
            <a:avLst/>
          </a:prstGeom>
          <a:solidFill>
            <a:srgbClr val="357FA6"/>
          </a:solidFill>
          <a:ln w="0">
            <a:noFill/>
            <a:prstDash val="solid"/>
          </a:ln>
        </p:spPr>
        <p:txBody>
          <a:bodyPr/>
          <a:lstStyle/>
          <a:p>
            <a:endParaRPr lang="en-US"/>
          </a:p>
        </p:txBody>
      </p:sp>
      <p:sp>
        <p:nvSpPr>
          <p:cNvPr id="2" name="Rectangle 1">
            <a:extLst>
              <a:ext uri="{FF2B5EF4-FFF2-40B4-BE49-F238E27FC236}">
                <a16:creationId xmlns:a16="http://schemas.microsoft.com/office/drawing/2014/main" id="{1B4ACCDE-E5F5-411B-9D97-59E5464AD18E}"/>
              </a:ext>
            </a:extLst>
          </p:cNvPr>
          <p:cNvSpPr>
            <a:spLocks noGrp="1"/>
          </p:cNvSpPr>
          <p:nvPr/>
        </p:nvSpPr>
        <p:spPr>
          <a:xfrm>
            <a:off x="1741714" y="0"/>
            <a:ext cx="1751239" cy="85725"/>
          </a:xfrm>
          <a:prstGeom prst="rect">
            <a:avLst/>
          </a:prstGeom>
          <a:solidFill>
            <a:srgbClr val="2BA89A"/>
          </a:solidFill>
          <a:ln w="0">
            <a:noFill/>
            <a:prstDash val="solid"/>
          </a:ln>
        </p:spPr>
        <p:txBody>
          <a:bodyPr/>
          <a:lstStyle/>
          <a:p>
            <a:endParaRPr lang="en-US"/>
          </a:p>
        </p:txBody>
      </p:sp>
      <p:sp>
        <p:nvSpPr>
          <p:cNvPr id="3" name="Rectangle 2">
            <a:extLst>
              <a:ext uri="{FF2B5EF4-FFF2-40B4-BE49-F238E27FC236}">
                <a16:creationId xmlns:a16="http://schemas.microsoft.com/office/drawing/2014/main" id="{CB63523F-C3BD-4EF8-B9C7-25B8C0A51975}"/>
              </a:ext>
            </a:extLst>
          </p:cNvPr>
          <p:cNvSpPr>
            <a:spLocks noGrp="1"/>
          </p:cNvSpPr>
          <p:nvPr/>
        </p:nvSpPr>
        <p:spPr>
          <a:xfrm>
            <a:off x="3483429" y="0"/>
            <a:ext cx="1751239" cy="85725"/>
          </a:xfrm>
          <a:prstGeom prst="rect">
            <a:avLst/>
          </a:prstGeom>
          <a:solidFill>
            <a:srgbClr val="69B96B"/>
          </a:solidFill>
          <a:ln w="0">
            <a:noFill/>
            <a:prstDash val="solid"/>
          </a:ln>
        </p:spPr>
        <p:txBody>
          <a:bodyPr/>
          <a:lstStyle/>
          <a:p>
            <a:endParaRPr lang="en-US"/>
          </a:p>
        </p:txBody>
      </p:sp>
      <p:sp>
        <p:nvSpPr>
          <p:cNvPr id="4" name="Rectangle 3">
            <a:extLst>
              <a:ext uri="{FF2B5EF4-FFF2-40B4-BE49-F238E27FC236}">
                <a16:creationId xmlns:a16="http://schemas.microsoft.com/office/drawing/2014/main" id="{CB6D47B8-49D2-4AC2-8E31-727EC0C4D787}"/>
              </a:ext>
            </a:extLst>
          </p:cNvPr>
          <p:cNvSpPr>
            <a:spLocks noGrp="1"/>
          </p:cNvSpPr>
          <p:nvPr/>
        </p:nvSpPr>
        <p:spPr>
          <a:xfrm>
            <a:off x="5225143" y="0"/>
            <a:ext cx="1751239" cy="85725"/>
          </a:xfrm>
          <a:prstGeom prst="rect">
            <a:avLst/>
          </a:prstGeom>
          <a:solidFill>
            <a:srgbClr val="F4C84A"/>
          </a:solidFill>
          <a:ln w="0">
            <a:noFill/>
            <a:prstDash val="solid"/>
          </a:ln>
        </p:spPr>
        <p:txBody>
          <a:bodyPr/>
          <a:lstStyle/>
          <a:p>
            <a:endParaRPr lang="en-US"/>
          </a:p>
        </p:txBody>
      </p:sp>
      <p:sp>
        <p:nvSpPr>
          <p:cNvPr id="5" name="Rectangle 4">
            <a:extLst>
              <a:ext uri="{FF2B5EF4-FFF2-40B4-BE49-F238E27FC236}">
                <a16:creationId xmlns:a16="http://schemas.microsoft.com/office/drawing/2014/main" id="{5967C67F-2039-4B04-A0A6-E128C0D15B2C}"/>
              </a:ext>
            </a:extLst>
          </p:cNvPr>
          <p:cNvSpPr>
            <a:spLocks noGrp="1"/>
          </p:cNvSpPr>
          <p:nvPr/>
        </p:nvSpPr>
        <p:spPr>
          <a:xfrm>
            <a:off x="6966857" y="0"/>
            <a:ext cx="1751239" cy="85725"/>
          </a:xfrm>
          <a:prstGeom prst="rect">
            <a:avLst/>
          </a:prstGeom>
          <a:solidFill>
            <a:srgbClr val="F28B50"/>
          </a:solidFill>
          <a:ln w="0">
            <a:noFill/>
            <a:prstDash val="solid"/>
          </a:ln>
        </p:spPr>
        <p:txBody>
          <a:bodyPr/>
          <a:lstStyle/>
          <a:p>
            <a:endParaRPr lang="en-US"/>
          </a:p>
        </p:txBody>
      </p:sp>
      <p:sp>
        <p:nvSpPr>
          <p:cNvPr id="6" name="Rectangle 5">
            <a:extLst>
              <a:ext uri="{FF2B5EF4-FFF2-40B4-BE49-F238E27FC236}">
                <a16:creationId xmlns:a16="http://schemas.microsoft.com/office/drawing/2014/main" id="{21A93329-3EE3-4DF0-A460-4E959E1C3B0A}"/>
              </a:ext>
            </a:extLst>
          </p:cNvPr>
          <p:cNvSpPr>
            <a:spLocks noGrp="1"/>
          </p:cNvSpPr>
          <p:nvPr/>
        </p:nvSpPr>
        <p:spPr>
          <a:xfrm>
            <a:off x="8708571" y="0"/>
            <a:ext cx="1751239" cy="85725"/>
          </a:xfrm>
          <a:prstGeom prst="rect">
            <a:avLst/>
          </a:prstGeom>
          <a:solidFill>
            <a:srgbClr val="D95B8E"/>
          </a:solidFill>
          <a:ln w="0">
            <a:noFill/>
            <a:prstDash val="solid"/>
          </a:ln>
        </p:spPr>
        <p:txBody>
          <a:bodyPr/>
          <a:lstStyle/>
          <a:p>
            <a:endParaRPr lang="en-US"/>
          </a:p>
        </p:txBody>
      </p:sp>
      <p:sp>
        <p:nvSpPr>
          <p:cNvPr id="7" name="Rectangle 6">
            <a:extLst>
              <a:ext uri="{FF2B5EF4-FFF2-40B4-BE49-F238E27FC236}">
                <a16:creationId xmlns:a16="http://schemas.microsoft.com/office/drawing/2014/main" id="{977E5BA4-029D-4358-8D1A-0B57857D7B10}"/>
              </a:ext>
            </a:extLst>
          </p:cNvPr>
          <p:cNvSpPr>
            <a:spLocks noGrp="1"/>
          </p:cNvSpPr>
          <p:nvPr/>
        </p:nvSpPr>
        <p:spPr>
          <a:xfrm>
            <a:off x="10450286" y="0"/>
            <a:ext cx="1751239" cy="85725"/>
          </a:xfrm>
          <a:prstGeom prst="rect">
            <a:avLst/>
          </a:prstGeom>
          <a:solidFill>
            <a:srgbClr val="7564B8"/>
          </a:solidFill>
          <a:ln w="0">
            <a:noFill/>
            <a:prstDash val="solid"/>
          </a:ln>
        </p:spPr>
        <p:txBody>
          <a:bodyPr/>
          <a:lstStyle/>
          <a:p>
            <a:endParaRPr lang="en-US"/>
          </a:p>
        </p:txBody>
      </p:sp>
      <p:pic>
        <p:nvPicPr>
          <p:cNvPr id="24" name="Picture 23"/>
          <p:cNvPicPr>
            <a:picLocks noChangeAspect="1"/>
          </p:cNvPicPr>
          <p:nvPr/>
        </p:nvPicPr>
        <p:blipFill>
          <a:blip r:embed="rId3"/>
          <a:stretch/>
        </p:blipFill>
        <p:spPr>
          <a:xfrm>
            <a:off x="1003133" y="400050"/>
            <a:ext cx="2594309" cy="952500"/>
          </a:xfrm>
          <a:prstGeom prst="roundRect">
            <a:avLst>
              <a:gd name="adj" fmla="val 12000"/>
            </a:avLst>
          </a:prstGeom>
        </p:spPr>
      </p:pic>
      <p:sp>
        <p:nvSpPr>
          <p:cNvPr id="9" name="Rectangle 8">
            <a:extLst>
              <a:ext uri="{FF2B5EF4-FFF2-40B4-BE49-F238E27FC236}">
                <a16:creationId xmlns:a16="http://schemas.microsoft.com/office/drawing/2014/main" id="{A228A62F-6E5F-4CDF-92B6-9A1F5457CA3D}"/>
              </a:ext>
            </a:extLst>
          </p:cNvPr>
          <p:cNvSpPr>
            <a:spLocks noGrp="1"/>
          </p:cNvSpPr>
          <p:nvPr/>
        </p:nvSpPr>
        <p:spPr>
          <a:xfrm>
            <a:off x="781050" y="1666875"/>
            <a:ext cx="6191250" cy="857250"/>
          </a:xfrm>
          <a:prstGeom prst="rect">
            <a:avLst/>
          </a:prstGeom>
          <a:noFill/>
          <a:ln w="0">
            <a:noFill/>
            <a:prstDash val="solid"/>
          </a:ln>
        </p:spPr>
        <p:txBody>
          <a:bodyPr anchor="ctr"/>
          <a:lstStyle/>
          <a:p>
            <a:pPr algn="l">
              <a:defRPr sz="4200" b="1">
                <a:solidFill>
                  <a:srgbClr val="FFFFFF"/>
                </a:solidFill>
              </a:defRPr>
            </a:pPr>
            <a:r>
              <a:rPr sz="4200" b="1">
                <a:solidFill>
                  <a:srgbClr val="FFFFFF"/>
                </a:solidFill>
              </a:rPr>
              <a:t>Any Questions?</a:t>
            </a:r>
          </a:p>
        </p:txBody>
      </p:sp>
      <p:sp>
        <p:nvSpPr>
          <p:cNvPr id="10" name="Rectangle 9">
            <a:extLst>
              <a:ext uri="{FF2B5EF4-FFF2-40B4-BE49-F238E27FC236}">
                <a16:creationId xmlns:a16="http://schemas.microsoft.com/office/drawing/2014/main" id="{56ED8459-7BC9-4289-AB40-9C4860025BEA}"/>
              </a:ext>
            </a:extLst>
          </p:cNvPr>
          <p:cNvSpPr>
            <a:spLocks noGrp="1"/>
          </p:cNvSpPr>
          <p:nvPr/>
        </p:nvSpPr>
        <p:spPr>
          <a:xfrm>
            <a:off x="781050" y="2905125"/>
            <a:ext cx="5810250" cy="457200"/>
          </a:xfrm>
          <a:prstGeom prst="rect">
            <a:avLst/>
          </a:prstGeom>
          <a:noFill/>
          <a:ln w="0">
            <a:noFill/>
            <a:prstDash val="solid"/>
          </a:ln>
        </p:spPr>
        <p:txBody>
          <a:bodyPr anchor="ctr"/>
          <a:lstStyle/>
          <a:p>
            <a:pPr algn="l">
              <a:defRPr sz="2175" b="1">
                <a:solidFill>
                  <a:srgbClr val="85D3CC"/>
                </a:solidFill>
              </a:defRPr>
            </a:pPr>
            <a:r>
              <a:rPr sz="2175" b="1">
                <a:solidFill>
                  <a:srgbClr val="85D3CC"/>
                </a:solidFill>
              </a:rPr>
              <a:t>Dr. John Fusselman</a:t>
            </a:r>
          </a:p>
        </p:txBody>
      </p:sp>
      <p:sp>
        <p:nvSpPr>
          <p:cNvPr id="11" name="Rectangle 10">
            <a:extLst>
              <a:ext uri="{FF2B5EF4-FFF2-40B4-BE49-F238E27FC236}">
                <a16:creationId xmlns:a16="http://schemas.microsoft.com/office/drawing/2014/main" id="{26001244-AD42-401F-8811-8D674208CC22}"/>
              </a:ext>
            </a:extLst>
          </p:cNvPr>
          <p:cNvSpPr>
            <a:spLocks noGrp="1"/>
          </p:cNvSpPr>
          <p:nvPr/>
        </p:nvSpPr>
        <p:spPr>
          <a:xfrm>
            <a:off x="781050" y="3543300"/>
            <a:ext cx="5810250" cy="381000"/>
          </a:xfrm>
          <a:prstGeom prst="rect">
            <a:avLst/>
          </a:prstGeom>
          <a:noFill/>
          <a:ln w="0">
            <a:noFill/>
            <a:prstDash val="solid"/>
          </a:ln>
        </p:spPr>
        <p:txBody>
          <a:bodyPr anchor="ctr"/>
          <a:lstStyle/>
          <a:p>
            <a:pPr algn="l">
              <a:defRPr sz="1800" b="1">
                <a:solidFill>
                  <a:srgbClr val="FFFFFF"/>
                </a:solidFill>
              </a:defRPr>
            </a:pPr>
            <a:r>
              <a:rPr sz="1800" b="1">
                <a:solidFill>
                  <a:srgbClr val="FFFFFF"/>
                </a:solidFill>
              </a:rPr>
              <a:t>407-620-5356</a:t>
            </a:r>
          </a:p>
        </p:txBody>
      </p:sp>
      <p:sp>
        <p:nvSpPr>
          <p:cNvPr id="12" name="Rectangle 11">
            <a:extLst>
              <a:ext uri="{FF2B5EF4-FFF2-40B4-BE49-F238E27FC236}">
                <a16:creationId xmlns:a16="http://schemas.microsoft.com/office/drawing/2014/main" id="{89618A45-BCD9-44D6-BE0B-3BF4E441E862}"/>
              </a:ext>
            </a:extLst>
          </p:cNvPr>
          <p:cNvSpPr>
            <a:spLocks noGrp="1"/>
          </p:cNvSpPr>
          <p:nvPr/>
        </p:nvSpPr>
        <p:spPr>
          <a:xfrm>
            <a:off x="781050" y="4048125"/>
            <a:ext cx="5810250" cy="381000"/>
          </a:xfrm>
          <a:prstGeom prst="rect">
            <a:avLst/>
          </a:prstGeom>
          <a:noFill/>
          <a:ln w="0">
            <a:noFill/>
            <a:prstDash val="solid"/>
          </a:ln>
        </p:spPr>
        <p:txBody>
          <a:bodyPr anchor="ctr"/>
          <a:lstStyle/>
          <a:p>
            <a:pPr algn="l">
              <a:defRPr sz="1800" b="1">
                <a:solidFill>
                  <a:srgbClr val="FFFFFF"/>
                </a:solidFill>
              </a:defRPr>
            </a:pPr>
            <a:r>
              <a:rPr sz="1800" b="1">
                <a:solidFill>
                  <a:srgbClr val="FFFFFF"/>
                </a:solidFill>
              </a:rPr>
              <a:t>chcoptometry.com</a:t>
            </a:r>
          </a:p>
        </p:txBody>
      </p:sp>
      <p:sp>
        <p:nvSpPr>
          <p:cNvPr id="13" name="Rectangle 12">
            <a:extLst>
              <a:ext uri="{FF2B5EF4-FFF2-40B4-BE49-F238E27FC236}">
                <a16:creationId xmlns:a16="http://schemas.microsoft.com/office/drawing/2014/main" id="{8AC7DCC6-9229-4D9D-8CF6-ABF6D6572CB4}"/>
              </a:ext>
            </a:extLst>
          </p:cNvPr>
          <p:cNvSpPr>
            <a:spLocks noGrp="1"/>
          </p:cNvSpPr>
          <p:nvPr/>
        </p:nvSpPr>
        <p:spPr>
          <a:xfrm>
            <a:off x="781050" y="4552950"/>
            <a:ext cx="6381750" cy="400050"/>
          </a:xfrm>
          <a:prstGeom prst="rect">
            <a:avLst/>
          </a:prstGeom>
          <a:noFill/>
          <a:ln w="0">
            <a:noFill/>
            <a:prstDash val="solid"/>
          </a:ln>
        </p:spPr>
        <p:txBody>
          <a:bodyPr anchor="ctr"/>
          <a:lstStyle/>
          <a:p>
            <a:pPr algn="l">
              <a:defRPr sz="1650" b="1">
                <a:solidFill>
                  <a:srgbClr val="FFFFFF"/>
                </a:solidFill>
              </a:defRPr>
            </a:pPr>
            <a:r>
              <a:rPr sz="1650" b="1">
                <a:solidFill>
                  <a:srgbClr val="FFFFFF"/>
                </a:solidFill>
              </a:rPr>
              <a:t>CommunityHealthOptometry@gmail.com</a:t>
            </a:r>
          </a:p>
        </p:txBody>
      </p:sp>
      <p:pic>
        <p:nvPicPr>
          <p:cNvPr id="30" name="Picture 29"/>
          <p:cNvPicPr>
            <a:picLocks noChangeAspect="1"/>
          </p:cNvPicPr>
          <p:nvPr/>
        </p:nvPicPr>
        <p:blipFill>
          <a:blip r:embed="rId4"/>
          <a:stretch/>
        </p:blipFill>
        <p:spPr>
          <a:xfrm>
            <a:off x="8191500" y="1809750"/>
            <a:ext cx="2571750" cy="2571750"/>
          </a:xfrm>
          <a:prstGeom prst="roundRect">
            <a:avLst>
              <a:gd name="adj" fmla="val 4444"/>
            </a:avLst>
          </a:prstGeom>
        </p:spPr>
      </p:pic>
      <p:sp>
        <p:nvSpPr>
          <p:cNvPr id="15" name="Rectangle 14">
            <a:extLst>
              <a:ext uri="{FF2B5EF4-FFF2-40B4-BE49-F238E27FC236}">
                <a16:creationId xmlns:a16="http://schemas.microsoft.com/office/drawing/2014/main" id="{E03756B2-82D6-4A93-8268-0CA8736F3431}"/>
              </a:ext>
            </a:extLst>
          </p:cNvPr>
          <p:cNvSpPr>
            <a:spLocks noGrp="1"/>
          </p:cNvSpPr>
          <p:nvPr/>
        </p:nvSpPr>
        <p:spPr>
          <a:xfrm>
            <a:off x="8191500" y="4619625"/>
            <a:ext cx="2571750" cy="323850"/>
          </a:xfrm>
          <a:prstGeom prst="rect">
            <a:avLst/>
          </a:prstGeom>
          <a:noFill/>
          <a:ln w="0">
            <a:noFill/>
            <a:prstDash val="solid"/>
          </a:ln>
        </p:spPr>
        <p:txBody>
          <a:bodyPr anchor="ctr"/>
          <a:lstStyle/>
          <a:p>
            <a:pPr algn="ctr">
              <a:defRPr sz="1425" b="1">
                <a:solidFill>
                  <a:srgbClr val="85D3CC"/>
                </a:solidFill>
              </a:defRPr>
            </a:pPr>
            <a:r>
              <a:rPr sz="1425" b="1">
                <a:solidFill>
                  <a:srgbClr val="85D3CC"/>
                </a:solidFill>
              </a:rPr>
              <a:t>SCAN TO CONNECT</a:t>
            </a:r>
          </a:p>
        </p:txBody>
      </p:sp>
      <p:sp>
        <p:nvSpPr>
          <p:cNvPr id="16" name="Rectangle 15">
            <a:extLst>
              <a:ext uri="{FF2B5EF4-FFF2-40B4-BE49-F238E27FC236}">
                <a16:creationId xmlns:a16="http://schemas.microsoft.com/office/drawing/2014/main" id="{2EF52973-3D53-4851-892C-D6B209E3D075}"/>
              </a:ext>
            </a:extLst>
          </p:cNvPr>
          <p:cNvSpPr>
            <a:spLocks noGrp="1"/>
          </p:cNvSpPr>
          <p:nvPr/>
        </p:nvSpPr>
        <p:spPr>
          <a:xfrm>
            <a:off x="781050" y="5810250"/>
            <a:ext cx="6667500" cy="266700"/>
          </a:xfrm>
          <a:prstGeom prst="rect">
            <a:avLst/>
          </a:prstGeom>
          <a:noFill/>
          <a:ln w="0">
            <a:noFill/>
            <a:prstDash val="solid"/>
          </a:ln>
        </p:spPr>
        <p:txBody>
          <a:bodyPr anchor="ctr"/>
          <a:lstStyle/>
          <a:p>
            <a:pPr algn="l">
              <a:defRPr sz="1200" b="0">
                <a:solidFill>
                  <a:srgbClr val="85D3CC"/>
                </a:solidFill>
              </a:defRPr>
            </a:pPr>
            <a:r>
              <a:rPr sz="1200" b="0">
                <a:solidFill>
                  <a:srgbClr val="85D3CC"/>
                </a:solidFill>
              </a:rPr>
              <a:t>Better access. Smarter solutions. Healthier communities.</a:t>
            </a:r>
          </a:p>
        </p:txBody>
      </p:sp>
    </p:spTree>
    <p:extLst>
      <p:ext uri="{BB962C8B-B14F-4D97-AF65-F5344CB8AC3E}">
        <p14:creationId xmlns:p14="http://schemas.microsoft.com/office/powerpoint/2010/main" val="113130832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1435</Words>
  <Application>Microsoft Office PowerPoint</Application>
  <DocSecurity>0</DocSecurity>
  <PresentationFormat>Widescreen</PresentationFormat>
  <Paragraphs>276</Paragraphs>
  <Slides>36</Slides>
  <Notes>36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36</vt:i4>
      </vt:variant>
    </vt:vector>
  </HeadingPairs>
  <TitlesOfParts>
    <vt:vector size="38" baseType="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Joseph Stevens</cp:lastModifiedBy>
  <cp:revision>1</cp:revision>
  <dcterms:created xsi:type="dcterms:W3CDTF">2026-09-04T14:28:58Z</dcterms:created>
  <dcterms:modified xsi:type="dcterms:W3CDTF">2026-09-04T15:48:51Z</dcterms:modified>
</cp:coreProperties>
</file>