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3.xml" ContentType="application/vnd.openxmlformats-officedocument.theme+xml"/>
  <Override PartName="/ppt/slideLayouts/slideLayout7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727" r:id="rId1"/>
    <p:sldMasterId id="2147483728" r:id="rId2"/>
    <p:sldMasterId id="2147483729" r:id="rId3"/>
    <p:sldMasterId id="2147483730" r:id="rId4"/>
  </p:sldMasterIdLst>
  <p:notesMasterIdLst>
    <p:notesMasterId r:id="rId50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</p:sldIdLst>
  <p:sldSz cx="9144000" cy="5143500" type="screen16x9"/>
  <p:notesSz cx="6858000" cy="9144000"/>
  <p:embeddedFontLst>
    <p:embeddedFont>
      <p:font typeface="DM Serif Display" pitchFamily="2" charset="0"/>
      <p:regular r:id="rId51"/>
      <p:italic r:id="rId52"/>
    </p:embeddedFont>
    <p:embeddedFont>
      <p:font typeface="DM Serif Text" pitchFamily="2" charset="0"/>
      <p:regular r:id="rId53"/>
      <p:italic r:id="rId54"/>
    </p:embeddedFont>
    <p:embeddedFont>
      <p:font typeface="Georgia" panose="02040502050405020303" pitchFamily="18" charset="0"/>
      <p:regular r:id="rId55"/>
      <p:bold r:id="rId56"/>
      <p:italic r:id="rId57"/>
      <p:boldItalic r:id="rId58"/>
    </p:embeddedFont>
    <p:embeddedFont>
      <p:font typeface="Helvetica Neue" panose="020B0604020202020204" charset="0"/>
      <p:regular r:id="rId59"/>
      <p:bold r:id="rId60"/>
      <p:italic r:id="rId61"/>
      <p:boldItalic r:id="rId62"/>
    </p:embeddedFont>
    <p:embeddedFont>
      <p:font typeface="Source Sans Pro" panose="020B0503030403020204" pitchFamily="34" charset="0"/>
      <p:regular r:id="rId63"/>
      <p:bold r:id="rId64"/>
      <p:italic r:id="rId65"/>
      <p:boldItalic r:id="rId66"/>
    </p:embeddedFont>
    <p:embeddedFont>
      <p:font typeface="Trebuchet MS" panose="020B0603020202020204" pitchFamily="34" charset="0"/>
      <p:regular r:id="rId67"/>
      <p:bold r:id="rId68"/>
      <p:italic r:id="rId69"/>
      <p:boldItalic r:id="rId7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A736339-36D2-4B97-B87D-C1EB3736FFB6}">
  <a:tblStyle styleId="{4A736339-36D2-4B97-B87D-C1EB3736FFB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04C4339-9E1D-4A65-94A1-15045A50E1F7}" styleName="Table_1">
    <a:wholeTbl>
      <a:tcTxStyle b="off" i="off">
        <a:font>
          <a:latin typeface="Helvetica"/>
          <a:ea typeface="Helvetica"/>
          <a:cs typeface="Helvetica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EBF3"/>
          </a:solidFill>
        </a:fill>
      </a:tcStyle>
    </a:wholeTbl>
    <a:band1H>
      <a:tcTxStyle/>
      <a:tcStyle>
        <a:tcBdr/>
        <a:fill>
          <a:solidFill>
            <a:srgbClr val="CAD4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D4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Helvetica"/>
          <a:ea typeface="Helvetica"/>
          <a:cs typeface="Helvetica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Helvetica"/>
          <a:ea typeface="Helvetica"/>
          <a:cs typeface="Helvetica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Helvetica"/>
          <a:ea typeface="Helvetica"/>
          <a:cs typeface="Helvetica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10" d="100"/>
          <a:sy n="110" d="100"/>
        </p:scale>
        <p:origin x="1566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font" Target="fonts/font13.fntdata"/><Relationship Id="rId68" Type="http://schemas.openxmlformats.org/officeDocument/2006/relationships/font" Target="fonts/font1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font" Target="fonts/font3.fntdata"/><Relationship Id="rId58" Type="http://schemas.openxmlformats.org/officeDocument/2006/relationships/font" Target="fonts/font8.fntdata"/><Relationship Id="rId66" Type="http://schemas.openxmlformats.org/officeDocument/2006/relationships/font" Target="fonts/font16.fntdata"/><Relationship Id="rId74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font" Target="fonts/font11.fntdata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font" Target="fonts/font6.fntdata"/><Relationship Id="rId64" Type="http://schemas.openxmlformats.org/officeDocument/2006/relationships/font" Target="fonts/font14.fntdata"/><Relationship Id="rId69" Type="http://schemas.openxmlformats.org/officeDocument/2006/relationships/font" Target="fonts/font19.fntdata"/><Relationship Id="rId8" Type="http://schemas.openxmlformats.org/officeDocument/2006/relationships/slide" Target="slides/slide4.xml"/><Relationship Id="rId51" Type="http://schemas.openxmlformats.org/officeDocument/2006/relationships/font" Target="fonts/font1.fntdata"/><Relationship Id="rId72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font" Target="fonts/font9.fntdata"/><Relationship Id="rId67" Type="http://schemas.openxmlformats.org/officeDocument/2006/relationships/font" Target="fonts/font17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font" Target="fonts/font4.fntdata"/><Relationship Id="rId62" Type="http://schemas.openxmlformats.org/officeDocument/2006/relationships/font" Target="fonts/font12.fntdata"/><Relationship Id="rId70" Type="http://schemas.openxmlformats.org/officeDocument/2006/relationships/font" Target="fonts/font2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font" Target="fonts/font7.fnt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font" Target="fonts/font2.fntdata"/><Relationship Id="rId60" Type="http://schemas.openxmlformats.org/officeDocument/2006/relationships/font" Target="fonts/font10.fntdata"/><Relationship Id="rId65" Type="http://schemas.openxmlformats.org/officeDocument/2006/relationships/font" Target="fonts/font15.fntdata"/><Relationship Id="rId73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5.fntdata"/><Relationship Id="rId7" Type="http://schemas.openxmlformats.org/officeDocument/2006/relationships/slide" Target="slides/slide3.xml"/><Relationship Id="rId7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dmas.virginia.gov/media/23vbefnp/251105-va-rural-vitality-summary_final.pdf" TargetMode="External"/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ruralhealthtransformationva.virginia.gov/application--award/" TargetMode="External"/></Relationships>
</file>

<file path=ppt/notesSlides/_rels/notes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dmas.virginia.gov/media/23vbefnp/251105-va-rural-vitality-summary_final.pdf" TargetMode="External"/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ruralhealthtransformationva.virginia.gov/application--award/" TargetMode="Externa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3f40ed17b6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2" name="Google Shape;422;g3f40ed17b61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3" name="Google Shape;423;g3f40ed17b61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3f40ed17b61_0_8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3f40ed17b61_0_8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g3f40ed17b61_0_8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3" name="Google Shape;473;g3f40ed17b61_0_8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3f9f0217e88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1" name="Google Shape;481;g3f9f0217e88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3f40ed17b61_0_8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3f40ed17b61_0_8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3f40ed17b61_0_8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Google Shape;500;g3f40ed17b61_0_8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3f40ed17b61_0_9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0" name="Google Shape;510;g3f40ed17b61_0_9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3f40ed17b61_0_9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g3f40ed17b61_0_9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3f40ed17b61_0_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g3f40ed17b61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3f9f52abee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3f9f52abee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g3f40ed17b61_0_6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6" name="Google Shape;546;g3f40ed17b61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3f40ed17b61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2" name="Google Shape;552;g3f40ed17b61_0_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3" name="Google Shape;553;g3f40ed17b61_0_7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3f40ed17b61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8" name="Google Shape;558;g3f40ed17b61_0_7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9" name="Google Shape;559;g3f40ed17b61_0_7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3f40ed17b61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7" name="Google Shape;567;g3f40ed17b61_0_8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8" name="Google Shape;568;g3f40ed17b61_0_8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3f40ed17b61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6" name="Google Shape;576;g3f40ed17b61_0_9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7" name="Google Shape;577;g3f40ed17b61_0_9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g3f40ed17b61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6" name="Google Shape;586;g3f40ed17b61_0_10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7" name="Google Shape;587;g3f40ed17b61_0_10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3f40ed17b61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4" name="Google Shape;594;g3f40ed17b61_0_1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5" name="Google Shape;595;g3f40ed17b61_0_1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3f40ed17b61_0_9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" name="Google Shape;608;g3f40ed17b61_0_9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3f40ed17b61_0_9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" name="Google Shape;615;g3f40ed17b61_0_9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3f40ed17b61_0_9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" name="Google Shape;623;g3f40ed17b61_0_9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3f40ed17b61_0_9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" name="Google Shape;631;g3f40ed17b61_0_9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g3f40ed17b61_0_9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9" name="Google Shape;639;g3f40ed17b61_0_9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g3f40ed17b61_0_9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7" name="Google Shape;647;g3f40ed17b61_0_9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3f40ed17b61_0_9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5" name="Google Shape;655;g3f40ed17b61_0_9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3f40ed17b61_0_1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3" name="Google Shape;663;g3f40ed17b61_0_15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4" name="Google Shape;664;g3f40ed17b61_0_15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g3f40ed17b61_0_1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2" name="Google Shape;672;g3f40ed17b61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g3f40ed17b61_0_1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8" name="Google Shape;688;g3f40ed17b61_0_17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9" name="Google Shape;689;g3f40ed17b61_0_17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g3f40ed17b61_0_18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6" name="Google Shape;696;g3f40ed17b61_0_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g3f40ed17b61_0_19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5" name="Google Shape;705;g3f40ed17b61_0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g3f40ed17b61_0_1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6" name="Google Shape;716;g3f40ed17b61_0_19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7" name="Google Shape;717;g3f40ed17b61_0_19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30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g3f40ed17b61_0_20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5" name="Google Shape;725;g3f40ed17b61_0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g3f40ed17b61_0_2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4" name="Google Shape;734;g3f40ed17b61_0_2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5" name="Google Shape;735;g3f40ed17b61_0_2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32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g3f40ed17b61_0_1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9" name="Google Shape;759;g3f40ed17b61_0_1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g3f40ed17b61_0_1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5" name="Google Shape;765;g3f40ed17b61_0_1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g3f40ed17b61_0_1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1" name="Google Shape;771;g3f40ed17b61_0_1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g3f40ed17b61_0_2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7" name="Google Shape;777;g3f40ed17b61_0_2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g3f40ed17b61_0_2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5" name="Google Shape;785;g3f40ed17b61_0_2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g3f40ed17b61_0_2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5" name="Google Shape;795;g3f40ed17b61_0_2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g3f40ed17b61_0_14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100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Areas of Focus for PC Delivery</a:t>
            </a:r>
            <a:r>
              <a:rPr lang="en" sz="1100" b="1">
                <a:latin typeface="Arial"/>
                <a:ea typeface="Arial"/>
                <a:cs typeface="Arial"/>
                <a:sym typeface="Arial"/>
              </a:rPr>
              <a:t> (based on </a:t>
            </a:r>
            <a:r>
              <a:rPr lang="en" sz="1100" b="1" u="sng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application overview</a:t>
            </a:r>
            <a:r>
              <a:rPr lang="en" sz="1100" b="1">
                <a:latin typeface="Arial"/>
                <a:ea typeface="Arial"/>
                <a:cs typeface="Arial"/>
                <a:sym typeface="Arial"/>
              </a:rPr>
              <a:t>)</a:t>
            </a:r>
            <a:endParaRPr sz="1100" b="1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100" b="1" u="sng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website</a:t>
            </a:r>
            <a:endParaRPr sz="1100" b="1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b="1">
                <a:latin typeface="Arial"/>
                <a:ea typeface="Arial"/>
                <a:cs typeface="Arial"/>
                <a:sym typeface="Arial"/>
              </a:rPr>
              <a:t>#1 - Care IQ - aka Innovation</a:t>
            </a:r>
            <a:endParaRPr sz="1100" b="1">
              <a:latin typeface="Arial"/>
              <a:ea typeface="Arial"/>
              <a:cs typeface="Arial"/>
              <a:sym typeface="Arial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Provider Productivity Fund – Supports adoption of AI-driven decision-support and workflow tools to reduce administrative burden and ease provider burnout. (administered by VA Health Care Foundation)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Provider Interoperability Fund – Helps rural providers modernize EHR systems, strengthen cybersecurity, and advance data exchange to improve coordination. (administered by VA Health Care Foundation)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Remote Patient Monitoring (RPM) Fund – Expands use of continuous monitoring technologies to track patient outcomes in facilities and at home. (administered by Virginia Hospital Research and Education Foundation)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100" b="1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100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Areas of Focus for PC Workforce</a:t>
            </a:r>
            <a:endParaRPr sz="1100" b="1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100" b="1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100" b="1">
                <a:latin typeface="Arial"/>
                <a:ea typeface="Arial"/>
                <a:cs typeface="Arial"/>
                <a:sym typeface="Arial"/>
              </a:rPr>
              <a:t>#2 - Homegrown Health Heroes ($132.0M) (aka Workforce)</a:t>
            </a:r>
            <a:endParaRPr sz="1100" b="1">
              <a:latin typeface="Arial"/>
              <a:ea typeface="Arial"/>
              <a:cs typeface="Arial"/>
              <a:sym typeface="Arial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Attract and Retain Physicians – Expands rural residency slots in high-priority specialties and supports long-term retention through wraparound prog</a:t>
            </a:r>
            <a:r>
              <a:rPr lang="en" sz="1100" b="1">
                <a:latin typeface="Arial"/>
                <a:ea typeface="Arial"/>
                <a:cs typeface="Arial"/>
                <a:sym typeface="Arial"/>
              </a:rPr>
              <a:t>rams.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1" name="Google Shape;801;g3f40ed17b61_0_1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g3f40ed17b61_0_158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100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Areas of Focus for PC Delivery</a:t>
            </a:r>
            <a:r>
              <a:rPr lang="en" sz="1100" b="1">
                <a:latin typeface="Arial"/>
                <a:ea typeface="Arial"/>
                <a:cs typeface="Arial"/>
                <a:sym typeface="Arial"/>
              </a:rPr>
              <a:t> (based on </a:t>
            </a:r>
            <a:r>
              <a:rPr lang="en" sz="1100" b="1" u="sng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application overview</a:t>
            </a:r>
            <a:r>
              <a:rPr lang="en" sz="1100" b="1">
                <a:latin typeface="Arial"/>
                <a:ea typeface="Arial"/>
                <a:cs typeface="Arial"/>
                <a:sym typeface="Arial"/>
              </a:rPr>
              <a:t>)</a:t>
            </a:r>
            <a:endParaRPr sz="1100" b="1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100" b="1" u="sng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website</a:t>
            </a:r>
            <a:endParaRPr sz="1100" b="1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b="1">
                <a:latin typeface="Arial"/>
                <a:ea typeface="Arial"/>
                <a:cs typeface="Arial"/>
                <a:sym typeface="Arial"/>
              </a:rPr>
              <a:t>#1 - Care IQ - aka Innovation</a:t>
            </a:r>
            <a:endParaRPr sz="1100" b="1">
              <a:latin typeface="Arial"/>
              <a:ea typeface="Arial"/>
              <a:cs typeface="Arial"/>
              <a:sym typeface="Arial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Provider Productivity Fund – Supports adoption of AI-driven decision-support and workflow tools to reduce administrative burden and ease provider burnout. (administered by VA Health Care Foundation)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Provider Interoperability Fund – Helps rural providers modernize EHR systems, strengthen cybersecurity, and advance data exchange to improve coordination. (administered by VA Health Care Foundation)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Remote Patient Monitoring (RPM) Fund – Expands use of continuous monitoring technologies to track patient outcomes in facilities and at home. (administered by Virginia Hospital Research and Education Foundation)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100" b="1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100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Areas of Focus for PC Workforce</a:t>
            </a:r>
            <a:endParaRPr sz="1100" b="1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100" b="1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100" b="1">
                <a:latin typeface="Arial"/>
                <a:ea typeface="Arial"/>
                <a:cs typeface="Arial"/>
                <a:sym typeface="Arial"/>
              </a:rPr>
              <a:t>#2 - Homegrown Health Heroes ($132.0M) (aka Workforce)</a:t>
            </a:r>
            <a:endParaRPr sz="1100" b="1">
              <a:latin typeface="Arial"/>
              <a:ea typeface="Arial"/>
              <a:cs typeface="Arial"/>
              <a:sym typeface="Arial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Attract and Retain Physicians – Expands rural residency slots in high-priority specialties and supports long-term retention through wraparound prog</a:t>
            </a:r>
            <a:r>
              <a:rPr lang="en" sz="1100" b="1">
                <a:latin typeface="Arial"/>
                <a:ea typeface="Arial"/>
                <a:cs typeface="Arial"/>
                <a:sym typeface="Arial"/>
              </a:rPr>
              <a:t>rams.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2" name="Google Shape;812;g3f40ed17b61_0_15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g3f40ed17b61_0_25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9" name="Google Shape;819;g3f40ed17b61_0_2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g3f40ed17b61_0_2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5" name="Google Shape;825;g3f40ed17b61_0_2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g3f40ed17b61_0_2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2" name="Google Shape;832;g3f40ed17b61_0_2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3" name="Google Shape;833;g3f40ed17b61_0_26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43</a:t>
            </a:fld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g3f40ed17b61_0_2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8" name="Google Shape;838;g3f40ed17b61_0_2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9" name="Google Shape;839;g3f40ed17b61_0_27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44</a:t>
            </a:fld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g3f40ed17b61_0_2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8" name="Google Shape;848;g3f40ed17b61_0_28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9" name="Google Shape;849;g3f40ed17b61_0_28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45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 Opening Screen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>
            <a:spLocks noGrp="1"/>
          </p:cNvSpPr>
          <p:nvPr>
            <p:ph type="pic" idx="2"/>
          </p:nvPr>
        </p:nvSpPr>
        <p:spPr>
          <a:xfrm>
            <a:off x="0" y="-640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5123000" y="266422"/>
            <a:ext cx="3518400" cy="27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55F7A"/>
              </a:buClr>
              <a:buSzPts val="1600"/>
              <a:buFont typeface="DM Serif Text"/>
              <a:buNone/>
              <a:defRPr sz="1600">
                <a:solidFill>
                  <a:srgbClr val="155F7A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0" y="3734825"/>
            <a:ext cx="8427300" cy="951600"/>
          </a:xfrm>
          <a:prstGeom prst="rect">
            <a:avLst/>
          </a:prstGeom>
          <a:solidFill>
            <a:srgbClr val="07283B">
              <a:alpha val="85000"/>
            </a:srgbClr>
          </a:solidFill>
          <a:ln>
            <a:noFill/>
          </a:ln>
        </p:spPr>
        <p:txBody>
          <a:bodyPr spcFirstLastPara="1" wrap="square" lIns="685800" tIns="0" rIns="91425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3" name="Google Shape;13;p2"/>
          <p:cNvSpPr/>
          <p:nvPr/>
        </p:nvSpPr>
        <p:spPr>
          <a:xfrm>
            <a:off x="7406400" y="3570300"/>
            <a:ext cx="1737600" cy="830400"/>
          </a:xfrm>
          <a:prstGeom prst="rect">
            <a:avLst/>
          </a:prstGeom>
          <a:solidFill>
            <a:srgbClr val="FAAF3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 rot="10800000">
            <a:off x="7405275" y="4400650"/>
            <a:ext cx="1022100" cy="286800"/>
          </a:xfrm>
          <a:prstGeom prst="rtTriangle">
            <a:avLst/>
          </a:prstGeom>
          <a:solidFill>
            <a:srgbClr val="00ACC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" name="Google Shape;15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96749" y="3734825"/>
            <a:ext cx="1069171" cy="47927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685800" y="3890109"/>
            <a:ext cx="4996500" cy="390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ACC5"/>
              </a:buClr>
              <a:buSzPts val="2800"/>
              <a:buFont typeface="DM Serif Text"/>
              <a:buNone/>
              <a:defRPr>
                <a:solidFill>
                  <a:srgbClr val="00ACC5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3"/>
          </p:nvPr>
        </p:nvSpPr>
        <p:spPr>
          <a:xfrm>
            <a:off x="685800" y="4261790"/>
            <a:ext cx="6506700" cy="326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ource Sans Pro"/>
              <a:buNone/>
              <a:defRPr sz="20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">
          <p15:clr>
            <a:srgbClr val="E46962"/>
          </p15:clr>
        </p15:guide>
        <p15:guide id="2" pos="432">
          <p15:clr>
            <a:srgbClr val="E46962"/>
          </p15:clr>
        </p15:guide>
        <p15:guide id="3" orient="horz" pos="2952">
          <p15:clr>
            <a:srgbClr val="E46962"/>
          </p15:clr>
        </p15:guide>
        <p15:guide id="4" pos="5443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 Opening Screen 2">
  <p:cSld name="TITLE_1">
    <p:bg>
      <p:bgPr>
        <a:solidFill>
          <a:srgbClr val="07283B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>
            <a:spLocks noGrp="1"/>
          </p:cNvSpPr>
          <p:nvPr>
            <p:ph type="pic" idx="2"/>
          </p:nvPr>
        </p:nvSpPr>
        <p:spPr>
          <a:xfrm>
            <a:off x="4562400" y="0"/>
            <a:ext cx="4607100" cy="5055000"/>
          </a:xfrm>
          <a:prstGeom prst="rect">
            <a:avLst/>
          </a:prstGeom>
          <a:noFill/>
          <a:ln>
            <a:noFill/>
          </a:ln>
        </p:spPr>
      </p:sp>
      <p:pic>
        <p:nvPicPr>
          <p:cNvPr id="20" name="Google Shape;20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4800" y="457200"/>
            <a:ext cx="1108100" cy="49672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" name="Google Shape;21;p3"/>
          <p:cNvCxnSpPr/>
          <p:nvPr/>
        </p:nvCxnSpPr>
        <p:spPr>
          <a:xfrm>
            <a:off x="574800" y="1087800"/>
            <a:ext cx="4314000" cy="6300"/>
          </a:xfrm>
          <a:prstGeom prst="straightConnector1">
            <a:avLst/>
          </a:prstGeom>
          <a:noFill/>
          <a:ln w="19050" cap="flat" cmpd="sng">
            <a:solidFill>
              <a:srgbClr val="FAAF3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" name="Google Shape;22;p3"/>
          <p:cNvSpPr/>
          <p:nvPr/>
        </p:nvSpPr>
        <p:spPr>
          <a:xfrm>
            <a:off x="0" y="5055125"/>
            <a:ext cx="9169500" cy="86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574800" y="2421866"/>
            <a:ext cx="3877800" cy="1215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ACC5"/>
              </a:buClr>
              <a:buSzPts val="3400"/>
              <a:buFont typeface="DM Serif Text"/>
              <a:buNone/>
              <a:defRPr sz="3400">
                <a:solidFill>
                  <a:srgbClr val="00ACC5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ubTitle" idx="1"/>
          </p:nvPr>
        </p:nvSpPr>
        <p:spPr>
          <a:xfrm>
            <a:off x="574800" y="3816925"/>
            <a:ext cx="3846900" cy="869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ource Sans Pro"/>
              <a:buNone/>
              <a:defRPr sz="20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ubTitle" idx="3"/>
          </p:nvPr>
        </p:nvSpPr>
        <p:spPr>
          <a:xfrm>
            <a:off x="574800" y="1221575"/>
            <a:ext cx="3846900" cy="27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buNone/>
              <a:defRPr sz="1300"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>
              <a:buNone/>
              <a:defRPr sz="1300"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>
              <a:buNone/>
              <a:defRPr sz="1300"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>
              <a:buNone/>
              <a:defRPr sz="1300"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>
              <a:buNone/>
              <a:defRPr sz="1300"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>
              <a:buNone/>
              <a:defRPr sz="1300"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>
              <a:buNone/>
              <a:defRPr sz="1300"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>
              <a:buNone/>
              <a:defRPr sz="1300"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">
          <p15:clr>
            <a:srgbClr val="E46962"/>
          </p15:clr>
        </p15:guide>
        <p15:guide id="2" pos="362">
          <p15:clr>
            <a:srgbClr val="E46962"/>
          </p15:clr>
        </p15:guide>
        <p15:guide id="3" orient="horz" pos="2952">
          <p15:clr>
            <a:srgbClr val="E46962"/>
          </p15:clr>
        </p15:guide>
        <p15:guide id="4" pos="5443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 Content | Full Width">
  <p:cSld name="BLANK_2_1_1_2_3">
    <p:bg>
      <p:bgPr>
        <a:solidFill>
          <a:schemeClr val="lt1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/>
        </p:nvSpPr>
        <p:spPr>
          <a:xfrm>
            <a:off x="685825" y="345215"/>
            <a:ext cx="760200" cy="1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rgbClr val="00AC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ARIADNE LABS</a:t>
            </a:r>
            <a:endParaRPr sz="900" b="1">
              <a:solidFill>
                <a:srgbClr val="00ACC5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9" name="Google Shape;29;p4"/>
          <p:cNvSpPr txBox="1">
            <a:spLocks noGrp="1"/>
          </p:cNvSpPr>
          <p:nvPr>
            <p:ph type="subTitle" idx="1"/>
          </p:nvPr>
        </p:nvSpPr>
        <p:spPr>
          <a:xfrm>
            <a:off x="1535622" y="345213"/>
            <a:ext cx="2015700" cy="17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91999F"/>
              </a:buClr>
              <a:buSzPts val="900"/>
              <a:buFont typeface="Source Sans Pro"/>
              <a:buNone/>
              <a:defRPr sz="900" b="1">
                <a:solidFill>
                  <a:srgbClr val="91999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30" name="Google Shape;30;p4"/>
          <p:cNvCxnSpPr/>
          <p:nvPr/>
        </p:nvCxnSpPr>
        <p:spPr>
          <a:xfrm>
            <a:off x="1471621" y="361202"/>
            <a:ext cx="0" cy="115200"/>
          </a:xfrm>
          <a:prstGeom prst="straightConnector1">
            <a:avLst/>
          </a:prstGeom>
          <a:noFill/>
          <a:ln w="9525" cap="flat" cmpd="sng">
            <a:solidFill>
              <a:srgbClr val="91999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Google Shape;31;p4"/>
          <p:cNvSpPr/>
          <p:nvPr/>
        </p:nvSpPr>
        <p:spPr>
          <a:xfrm>
            <a:off x="-4762" y="5065028"/>
            <a:ext cx="8855100" cy="82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AAF3F"/>
              </a:solidFill>
            </a:endParaRPr>
          </a:p>
        </p:txBody>
      </p:sp>
      <p:sp>
        <p:nvSpPr>
          <p:cNvPr id="32" name="Google Shape;32;p4"/>
          <p:cNvSpPr/>
          <p:nvPr/>
        </p:nvSpPr>
        <p:spPr>
          <a:xfrm>
            <a:off x="8690250" y="4910766"/>
            <a:ext cx="453900" cy="188100"/>
          </a:xfrm>
          <a:prstGeom prst="rect">
            <a:avLst/>
          </a:prstGeom>
          <a:solidFill>
            <a:srgbClr val="00ACC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4"/>
          <p:cNvSpPr/>
          <p:nvPr/>
        </p:nvSpPr>
        <p:spPr>
          <a:xfrm rot="10800000">
            <a:off x="8689500" y="5098797"/>
            <a:ext cx="165600" cy="45600"/>
          </a:xfrm>
          <a:prstGeom prst="rtTriangle">
            <a:avLst/>
          </a:prstGeom>
          <a:solidFill>
            <a:srgbClr val="F3742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sldNum" idx="12"/>
          </p:nvPr>
        </p:nvSpPr>
        <p:spPr>
          <a:xfrm>
            <a:off x="8690250" y="4919355"/>
            <a:ext cx="445500" cy="153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E46962"/>
          </p15:clr>
        </p15:guide>
        <p15:guide id="2" pos="5442">
          <p15:clr>
            <a:srgbClr val="E46962"/>
          </p15:clr>
        </p15:guide>
        <p15:guide id="3" pos="432">
          <p15:clr>
            <a:srgbClr val="E46962"/>
          </p15:clr>
        </p15:guide>
        <p15:guide id="4" orient="horz" pos="288">
          <p15:clr>
            <a:srgbClr val="E46962"/>
          </p15:clr>
        </p15:guide>
        <p15:guide id="5" orient="horz" pos="2952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 Content | 2-Column Grid">
  <p:cSld name="BLANK_2_1_1_1_2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/>
          <p:nvPr/>
        </p:nvSpPr>
        <p:spPr>
          <a:xfrm>
            <a:off x="-4762" y="5065028"/>
            <a:ext cx="8855100" cy="82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AAF3F"/>
              </a:solidFill>
            </a:endParaRPr>
          </a:p>
        </p:txBody>
      </p:sp>
      <p:sp>
        <p:nvSpPr>
          <p:cNvPr id="37" name="Google Shape;37;p5"/>
          <p:cNvSpPr/>
          <p:nvPr/>
        </p:nvSpPr>
        <p:spPr>
          <a:xfrm>
            <a:off x="8690250" y="4910766"/>
            <a:ext cx="453900" cy="188100"/>
          </a:xfrm>
          <a:prstGeom prst="rect">
            <a:avLst/>
          </a:prstGeom>
          <a:solidFill>
            <a:srgbClr val="00ACC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5"/>
          <p:cNvSpPr/>
          <p:nvPr/>
        </p:nvSpPr>
        <p:spPr>
          <a:xfrm rot="10800000">
            <a:off x="8689500" y="5098797"/>
            <a:ext cx="165600" cy="45600"/>
          </a:xfrm>
          <a:prstGeom prst="rtTriangle">
            <a:avLst/>
          </a:prstGeom>
          <a:solidFill>
            <a:srgbClr val="F3742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690250" y="4919355"/>
            <a:ext cx="445500" cy="153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" name="Google Shape;40;p5"/>
          <p:cNvSpPr txBox="1"/>
          <p:nvPr/>
        </p:nvSpPr>
        <p:spPr>
          <a:xfrm>
            <a:off x="685825" y="345215"/>
            <a:ext cx="760200" cy="1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rgbClr val="00AC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ARIADNE LABS</a:t>
            </a:r>
            <a:endParaRPr sz="900" b="1">
              <a:solidFill>
                <a:srgbClr val="00ACC5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41" name="Google Shape;41;p5"/>
          <p:cNvSpPr txBox="1">
            <a:spLocks noGrp="1"/>
          </p:cNvSpPr>
          <p:nvPr>
            <p:ph type="subTitle" idx="1"/>
          </p:nvPr>
        </p:nvSpPr>
        <p:spPr>
          <a:xfrm>
            <a:off x="1535622" y="345213"/>
            <a:ext cx="2015700" cy="17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91999F"/>
              </a:buClr>
              <a:buSzPts val="900"/>
              <a:buFont typeface="Source Sans Pro"/>
              <a:buNone/>
              <a:defRPr sz="900" b="1">
                <a:solidFill>
                  <a:srgbClr val="91999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42" name="Google Shape;42;p5"/>
          <p:cNvCxnSpPr/>
          <p:nvPr/>
        </p:nvCxnSpPr>
        <p:spPr>
          <a:xfrm>
            <a:off x="1471621" y="361202"/>
            <a:ext cx="0" cy="115200"/>
          </a:xfrm>
          <a:prstGeom prst="straightConnector1">
            <a:avLst/>
          </a:prstGeom>
          <a:noFill/>
          <a:ln w="9525" cap="flat" cmpd="sng">
            <a:solidFill>
              <a:srgbClr val="91999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E46962"/>
          </p15:clr>
        </p15:guide>
        <p15:guide id="2" pos="5442">
          <p15:clr>
            <a:srgbClr val="E46962"/>
          </p15:clr>
        </p15:guide>
        <p15:guide id="3" pos="432">
          <p15:clr>
            <a:srgbClr val="E46962"/>
          </p15:clr>
        </p15:guide>
        <p15:guide id="4" orient="horz" pos="288">
          <p15:clr>
            <a:srgbClr val="E46962"/>
          </p15:clr>
        </p15:guide>
        <p15:guide id="5" orient="horz" pos="2952">
          <p15:clr>
            <a:srgbClr val="E46962"/>
          </p15:clr>
        </p15:guide>
        <p15:guide id="6" pos="2830">
          <p15:clr>
            <a:srgbClr val="E46962"/>
          </p15:clr>
        </p15:guide>
        <p15:guide id="7" pos="3045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 Content | 3-Column Grid">
  <p:cSld name="BLANK_1_1_2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/>
        </p:nvSpPr>
        <p:spPr>
          <a:xfrm>
            <a:off x="685825" y="345215"/>
            <a:ext cx="760200" cy="1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rgbClr val="00AC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ARIADNE LABS</a:t>
            </a:r>
            <a:endParaRPr sz="900" b="1">
              <a:solidFill>
                <a:srgbClr val="00ACC5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45" name="Google Shape;45;p6"/>
          <p:cNvSpPr txBox="1">
            <a:spLocks noGrp="1"/>
          </p:cNvSpPr>
          <p:nvPr>
            <p:ph type="subTitle" idx="1"/>
          </p:nvPr>
        </p:nvSpPr>
        <p:spPr>
          <a:xfrm>
            <a:off x="1535622" y="345213"/>
            <a:ext cx="2015700" cy="17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91999F"/>
              </a:buClr>
              <a:buSzPts val="900"/>
              <a:buFont typeface="Source Sans Pro"/>
              <a:buNone/>
              <a:defRPr sz="900" b="1">
                <a:solidFill>
                  <a:srgbClr val="91999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46" name="Google Shape;46;p6"/>
          <p:cNvCxnSpPr/>
          <p:nvPr/>
        </p:nvCxnSpPr>
        <p:spPr>
          <a:xfrm>
            <a:off x="1471621" y="361202"/>
            <a:ext cx="0" cy="115200"/>
          </a:xfrm>
          <a:prstGeom prst="straightConnector1">
            <a:avLst/>
          </a:prstGeom>
          <a:noFill/>
          <a:ln w="9525" cap="flat" cmpd="sng">
            <a:solidFill>
              <a:srgbClr val="91999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7" name="Google Shape;47;p6"/>
          <p:cNvSpPr/>
          <p:nvPr/>
        </p:nvSpPr>
        <p:spPr>
          <a:xfrm>
            <a:off x="-4762" y="5065028"/>
            <a:ext cx="8855100" cy="82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AAF3F"/>
              </a:solidFill>
            </a:endParaRPr>
          </a:p>
        </p:txBody>
      </p:sp>
      <p:sp>
        <p:nvSpPr>
          <p:cNvPr id="48" name="Google Shape;48;p6"/>
          <p:cNvSpPr/>
          <p:nvPr/>
        </p:nvSpPr>
        <p:spPr>
          <a:xfrm>
            <a:off x="8690250" y="4910766"/>
            <a:ext cx="453900" cy="188100"/>
          </a:xfrm>
          <a:prstGeom prst="rect">
            <a:avLst/>
          </a:prstGeom>
          <a:solidFill>
            <a:srgbClr val="00ACC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6"/>
          <p:cNvSpPr/>
          <p:nvPr/>
        </p:nvSpPr>
        <p:spPr>
          <a:xfrm rot="10800000">
            <a:off x="8689500" y="5098797"/>
            <a:ext cx="165600" cy="45600"/>
          </a:xfrm>
          <a:prstGeom prst="rtTriangle">
            <a:avLst/>
          </a:prstGeom>
          <a:solidFill>
            <a:srgbClr val="F3742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8690250" y="4919355"/>
            <a:ext cx="445500" cy="153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E46962"/>
          </p15:clr>
        </p15:guide>
        <p15:guide id="2" pos="5442">
          <p15:clr>
            <a:srgbClr val="E46962"/>
          </p15:clr>
        </p15:guide>
        <p15:guide id="3" pos="432">
          <p15:clr>
            <a:srgbClr val="E46962"/>
          </p15:clr>
        </p15:guide>
        <p15:guide id="4" orient="horz" pos="288">
          <p15:clr>
            <a:srgbClr val="E46962"/>
          </p15:clr>
        </p15:guide>
        <p15:guide id="5" orient="horz" pos="2952">
          <p15:clr>
            <a:srgbClr val="E46962"/>
          </p15:clr>
        </p15:guide>
        <p15:guide id="6" pos="1959">
          <p15:clr>
            <a:srgbClr val="E46962"/>
          </p15:clr>
        </p15:guide>
        <p15:guide id="7" pos="2175">
          <p15:clr>
            <a:srgbClr val="E46962"/>
          </p15:clr>
        </p15:guide>
        <p15:guide id="8" pos="3701">
          <p15:clr>
            <a:srgbClr val="E46962"/>
          </p15:clr>
        </p15:guide>
        <p15:guide id="9" pos="3918">
          <p15:clr>
            <a:srgbClr val="E46962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 Content | 4-Column Grid">
  <p:cSld name="BLANK_3_1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/>
          <p:nvPr/>
        </p:nvSpPr>
        <p:spPr>
          <a:xfrm>
            <a:off x="685825" y="345215"/>
            <a:ext cx="760200" cy="1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rgbClr val="00AC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ARIADNE LABS</a:t>
            </a:r>
            <a:endParaRPr sz="900" b="1">
              <a:solidFill>
                <a:srgbClr val="00ACC5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53" name="Google Shape;53;p7"/>
          <p:cNvSpPr txBox="1">
            <a:spLocks noGrp="1"/>
          </p:cNvSpPr>
          <p:nvPr>
            <p:ph type="subTitle" idx="1"/>
          </p:nvPr>
        </p:nvSpPr>
        <p:spPr>
          <a:xfrm>
            <a:off x="1535622" y="345213"/>
            <a:ext cx="2015700" cy="17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91999F"/>
              </a:buClr>
              <a:buSzPts val="900"/>
              <a:buFont typeface="Source Sans Pro"/>
              <a:buNone/>
              <a:defRPr sz="900" b="1">
                <a:solidFill>
                  <a:srgbClr val="91999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54" name="Google Shape;54;p7"/>
          <p:cNvCxnSpPr/>
          <p:nvPr/>
        </p:nvCxnSpPr>
        <p:spPr>
          <a:xfrm>
            <a:off x="1471621" y="361202"/>
            <a:ext cx="0" cy="115200"/>
          </a:xfrm>
          <a:prstGeom prst="straightConnector1">
            <a:avLst/>
          </a:prstGeom>
          <a:noFill/>
          <a:ln w="9525" cap="flat" cmpd="sng">
            <a:solidFill>
              <a:srgbClr val="91999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5" name="Google Shape;55;p7"/>
          <p:cNvSpPr/>
          <p:nvPr/>
        </p:nvSpPr>
        <p:spPr>
          <a:xfrm>
            <a:off x="-4762" y="5065028"/>
            <a:ext cx="8855100" cy="82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AAF3F"/>
              </a:solidFill>
            </a:endParaRPr>
          </a:p>
        </p:txBody>
      </p:sp>
      <p:sp>
        <p:nvSpPr>
          <p:cNvPr id="56" name="Google Shape;56;p7"/>
          <p:cNvSpPr/>
          <p:nvPr/>
        </p:nvSpPr>
        <p:spPr>
          <a:xfrm>
            <a:off x="8690250" y="4910766"/>
            <a:ext cx="453900" cy="188100"/>
          </a:xfrm>
          <a:prstGeom prst="rect">
            <a:avLst/>
          </a:prstGeom>
          <a:solidFill>
            <a:srgbClr val="00ACC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7"/>
          <p:cNvSpPr/>
          <p:nvPr/>
        </p:nvSpPr>
        <p:spPr>
          <a:xfrm rot="10800000">
            <a:off x="8689500" y="5098797"/>
            <a:ext cx="165600" cy="45600"/>
          </a:xfrm>
          <a:prstGeom prst="rtTriangle">
            <a:avLst/>
          </a:prstGeom>
          <a:solidFill>
            <a:srgbClr val="F3742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sldNum" idx="12"/>
          </p:nvPr>
        </p:nvSpPr>
        <p:spPr>
          <a:xfrm>
            <a:off x="8690250" y="4919355"/>
            <a:ext cx="445500" cy="153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E46962"/>
          </p15:clr>
        </p15:guide>
        <p15:guide id="2" pos="5442">
          <p15:clr>
            <a:srgbClr val="E46962"/>
          </p15:clr>
        </p15:guide>
        <p15:guide id="3" pos="432">
          <p15:clr>
            <a:srgbClr val="E46962"/>
          </p15:clr>
        </p15:guide>
        <p15:guide id="4" orient="horz" pos="288">
          <p15:clr>
            <a:srgbClr val="E46962"/>
          </p15:clr>
        </p15:guide>
        <p15:guide id="5" orient="horz" pos="2952">
          <p15:clr>
            <a:srgbClr val="E46962"/>
          </p15:clr>
        </p15:guide>
        <p15:guide id="6" pos="1523">
          <p15:clr>
            <a:srgbClr val="E46962"/>
          </p15:clr>
        </p15:guide>
        <p15:guide id="7" pos="1739">
          <p15:clr>
            <a:srgbClr val="E46962"/>
          </p15:clr>
        </p15:guide>
        <p15:guide id="8" pos="2830">
          <p15:clr>
            <a:srgbClr val="E46962"/>
          </p15:clr>
        </p15:guide>
        <p15:guide id="9" pos="3045">
          <p15:clr>
            <a:srgbClr val="E46962"/>
          </p15:clr>
        </p15:guide>
        <p15:guide id="10" pos="4136">
          <p15:clr>
            <a:srgbClr val="E46962"/>
          </p15:clr>
        </p15:guide>
        <p15:guide id="11" pos="4352">
          <p15:clr>
            <a:srgbClr val="E46962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. Statement Screen | With Eyebrow Header">
  <p:cSld name="BLANK_2_1_4">
    <p:bg>
      <p:bgPr>
        <a:solidFill>
          <a:srgbClr val="07283B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 txBox="1"/>
          <p:nvPr/>
        </p:nvSpPr>
        <p:spPr>
          <a:xfrm>
            <a:off x="685825" y="345215"/>
            <a:ext cx="760200" cy="1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rgbClr val="00AC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ARIADNE LABS</a:t>
            </a:r>
            <a:endParaRPr sz="900" b="1">
              <a:solidFill>
                <a:srgbClr val="00ACC5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61" name="Google Shape;61;p8"/>
          <p:cNvSpPr txBox="1">
            <a:spLocks noGrp="1"/>
          </p:cNvSpPr>
          <p:nvPr>
            <p:ph type="subTitle" idx="1"/>
          </p:nvPr>
        </p:nvSpPr>
        <p:spPr>
          <a:xfrm>
            <a:off x="1535622" y="345213"/>
            <a:ext cx="2015700" cy="17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Pro"/>
              <a:buNone/>
              <a:defRPr sz="900" b="1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62" name="Google Shape;62;p8"/>
          <p:cNvCxnSpPr/>
          <p:nvPr/>
        </p:nvCxnSpPr>
        <p:spPr>
          <a:xfrm>
            <a:off x="1471621" y="361202"/>
            <a:ext cx="0" cy="1152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3" name="Google Shape;63;p8"/>
          <p:cNvSpPr/>
          <p:nvPr/>
        </p:nvSpPr>
        <p:spPr>
          <a:xfrm>
            <a:off x="-4762" y="5065028"/>
            <a:ext cx="8855100" cy="82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AAF3F"/>
              </a:solidFill>
            </a:endParaRPr>
          </a:p>
        </p:txBody>
      </p:sp>
      <p:sp>
        <p:nvSpPr>
          <p:cNvPr id="64" name="Google Shape;64;p8"/>
          <p:cNvSpPr/>
          <p:nvPr/>
        </p:nvSpPr>
        <p:spPr>
          <a:xfrm>
            <a:off x="8690250" y="4910766"/>
            <a:ext cx="453900" cy="188100"/>
          </a:xfrm>
          <a:prstGeom prst="rect">
            <a:avLst/>
          </a:prstGeom>
          <a:solidFill>
            <a:srgbClr val="00ACC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8"/>
          <p:cNvSpPr/>
          <p:nvPr/>
        </p:nvSpPr>
        <p:spPr>
          <a:xfrm rot="10800000">
            <a:off x="8689500" y="5098797"/>
            <a:ext cx="165600" cy="45600"/>
          </a:xfrm>
          <a:prstGeom prst="rtTriangle">
            <a:avLst/>
          </a:prstGeom>
          <a:solidFill>
            <a:srgbClr val="F3742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8"/>
          <p:cNvSpPr txBox="1">
            <a:spLocks noGrp="1"/>
          </p:cNvSpPr>
          <p:nvPr>
            <p:ph type="sldNum" idx="12"/>
          </p:nvPr>
        </p:nvSpPr>
        <p:spPr>
          <a:xfrm>
            <a:off x="8690250" y="4919355"/>
            <a:ext cx="445500" cy="153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E46962"/>
          </p15:clr>
        </p15:guide>
        <p15:guide id="2" pos="5442">
          <p15:clr>
            <a:srgbClr val="E46962"/>
          </p15:clr>
        </p15:guide>
        <p15:guide id="3" pos="432">
          <p15:clr>
            <a:srgbClr val="E46962"/>
          </p15:clr>
        </p15:guide>
        <p15:guide id="4" orient="horz" pos="288">
          <p15:clr>
            <a:srgbClr val="E46962"/>
          </p15:clr>
        </p15:guide>
        <p15:guide id="5" orient="horz" pos="2952">
          <p15:clr>
            <a:srgbClr val="E46962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. Statement Screen | No Eyebrow Header">
  <p:cSld name="BLANK_2_1_4_2">
    <p:bg>
      <p:bgPr>
        <a:solidFill>
          <a:srgbClr val="07283B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9"/>
          <p:cNvSpPr/>
          <p:nvPr/>
        </p:nvSpPr>
        <p:spPr>
          <a:xfrm>
            <a:off x="-4762" y="5065028"/>
            <a:ext cx="8855100" cy="82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AAF3F"/>
              </a:solidFill>
            </a:endParaRPr>
          </a:p>
        </p:txBody>
      </p:sp>
      <p:sp>
        <p:nvSpPr>
          <p:cNvPr id="69" name="Google Shape;69;p9"/>
          <p:cNvSpPr/>
          <p:nvPr/>
        </p:nvSpPr>
        <p:spPr>
          <a:xfrm>
            <a:off x="8690250" y="4910766"/>
            <a:ext cx="453900" cy="188100"/>
          </a:xfrm>
          <a:prstGeom prst="rect">
            <a:avLst/>
          </a:prstGeom>
          <a:solidFill>
            <a:srgbClr val="00ACC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9"/>
          <p:cNvSpPr/>
          <p:nvPr/>
        </p:nvSpPr>
        <p:spPr>
          <a:xfrm rot="10800000">
            <a:off x="8689500" y="5098797"/>
            <a:ext cx="165600" cy="45600"/>
          </a:xfrm>
          <a:prstGeom prst="rtTriangle">
            <a:avLst/>
          </a:prstGeom>
          <a:solidFill>
            <a:srgbClr val="F3742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sldNum" idx="12"/>
          </p:nvPr>
        </p:nvSpPr>
        <p:spPr>
          <a:xfrm>
            <a:off x="8690250" y="4919355"/>
            <a:ext cx="445500" cy="153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E46962"/>
          </p15:clr>
        </p15:guide>
        <p15:guide id="2" pos="5442">
          <p15:clr>
            <a:srgbClr val="E46962"/>
          </p15:clr>
        </p15:guide>
        <p15:guide id="3" pos="432">
          <p15:clr>
            <a:srgbClr val="E46962"/>
          </p15:clr>
        </p15:guide>
        <p15:guide id="4" orient="horz" pos="288">
          <p15:clr>
            <a:srgbClr val="E46962"/>
          </p15:clr>
        </p15:guide>
        <p15:guide id="5" orient="horz" pos="2952">
          <p15:clr>
            <a:srgbClr val="E46962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. Statement Screen | 1">
  <p:cSld name="BLANK_2_1_4_1">
    <p:bg>
      <p:bgPr>
        <a:solidFill>
          <a:srgbClr val="07283B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"/>
          <p:cNvSpPr txBox="1"/>
          <p:nvPr/>
        </p:nvSpPr>
        <p:spPr>
          <a:xfrm>
            <a:off x="685825" y="345215"/>
            <a:ext cx="760200" cy="1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rgbClr val="00AC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ARIADNE LABS</a:t>
            </a:r>
            <a:endParaRPr sz="900" b="1">
              <a:solidFill>
                <a:srgbClr val="00ACC5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4" name="Google Shape;74;p10"/>
          <p:cNvSpPr txBox="1">
            <a:spLocks noGrp="1"/>
          </p:cNvSpPr>
          <p:nvPr>
            <p:ph type="subTitle" idx="1"/>
          </p:nvPr>
        </p:nvSpPr>
        <p:spPr>
          <a:xfrm>
            <a:off x="1535622" y="345213"/>
            <a:ext cx="2015700" cy="17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Pro"/>
              <a:buNone/>
              <a:defRPr sz="900" b="1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75" name="Google Shape;75;p10"/>
          <p:cNvCxnSpPr/>
          <p:nvPr/>
        </p:nvCxnSpPr>
        <p:spPr>
          <a:xfrm>
            <a:off x="1471621" y="361202"/>
            <a:ext cx="0" cy="1152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6" name="Google Shape;76;p10"/>
          <p:cNvSpPr/>
          <p:nvPr/>
        </p:nvSpPr>
        <p:spPr>
          <a:xfrm>
            <a:off x="-4762" y="5065028"/>
            <a:ext cx="8855100" cy="82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AAF3F"/>
              </a:solidFill>
            </a:endParaRPr>
          </a:p>
        </p:txBody>
      </p:sp>
      <p:sp>
        <p:nvSpPr>
          <p:cNvPr id="77" name="Google Shape;77;p10"/>
          <p:cNvSpPr/>
          <p:nvPr/>
        </p:nvSpPr>
        <p:spPr>
          <a:xfrm>
            <a:off x="8690250" y="4910766"/>
            <a:ext cx="453900" cy="188100"/>
          </a:xfrm>
          <a:prstGeom prst="rect">
            <a:avLst/>
          </a:prstGeom>
          <a:solidFill>
            <a:srgbClr val="00ACC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10"/>
          <p:cNvSpPr/>
          <p:nvPr/>
        </p:nvSpPr>
        <p:spPr>
          <a:xfrm rot="10800000">
            <a:off x="8689500" y="5098797"/>
            <a:ext cx="165600" cy="45600"/>
          </a:xfrm>
          <a:prstGeom prst="rtTriangle">
            <a:avLst/>
          </a:prstGeom>
          <a:solidFill>
            <a:srgbClr val="F3742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10"/>
          <p:cNvSpPr txBox="1">
            <a:spLocks noGrp="1"/>
          </p:cNvSpPr>
          <p:nvPr>
            <p:ph type="sldNum" idx="12"/>
          </p:nvPr>
        </p:nvSpPr>
        <p:spPr>
          <a:xfrm>
            <a:off x="8690250" y="4919355"/>
            <a:ext cx="445500" cy="153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0" name="Google Shape;80;p10"/>
          <p:cNvSpPr txBox="1">
            <a:spLocks noGrp="1"/>
          </p:cNvSpPr>
          <p:nvPr>
            <p:ph type="title"/>
          </p:nvPr>
        </p:nvSpPr>
        <p:spPr>
          <a:xfrm>
            <a:off x="685825" y="936950"/>
            <a:ext cx="4148700" cy="39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ACC5"/>
              </a:buClr>
              <a:buSzPts val="2400"/>
              <a:buFont typeface="DM Serif Text"/>
              <a:buNone/>
              <a:defRPr sz="2400">
                <a:solidFill>
                  <a:srgbClr val="00ACC5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0"/>
          <p:cNvSpPr txBox="1">
            <a:spLocks noGrp="1"/>
          </p:cNvSpPr>
          <p:nvPr>
            <p:ph type="subTitle" idx="2"/>
          </p:nvPr>
        </p:nvSpPr>
        <p:spPr>
          <a:xfrm>
            <a:off x="685825" y="1597138"/>
            <a:ext cx="7952700" cy="207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ource Sans Pro"/>
              <a:buNone/>
              <a:defRPr sz="28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E46962"/>
          </p15:clr>
        </p15:guide>
        <p15:guide id="2" pos="5442">
          <p15:clr>
            <a:srgbClr val="E46962"/>
          </p15:clr>
        </p15:guide>
        <p15:guide id="3" pos="432">
          <p15:clr>
            <a:srgbClr val="E46962"/>
          </p15:clr>
        </p15:guide>
        <p15:guide id="4" orient="horz" pos="288">
          <p15:clr>
            <a:srgbClr val="E46962"/>
          </p15:clr>
        </p15:guide>
        <p15:guide id="5" orient="horz" pos="2952">
          <p15:clr>
            <a:srgbClr val="E46962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. Statement Screen | 2">
  <p:cSld name="BLANK_2_1_4_1_1">
    <p:bg>
      <p:bgPr>
        <a:solidFill>
          <a:srgbClr val="07283B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1"/>
          <p:cNvSpPr txBox="1"/>
          <p:nvPr/>
        </p:nvSpPr>
        <p:spPr>
          <a:xfrm>
            <a:off x="685825" y="345215"/>
            <a:ext cx="760200" cy="1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rgbClr val="00AC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ARIADNE LABS</a:t>
            </a:r>
            <a:endParaRPr sz="900" b="1">
              <a:solidFill>
                <a:srgbClr val="00ACC5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84" name="Google Shape;84;p11"/>
          <p:cNvSpPr txBox="1">
            <a:spLocks noGrp="1"/>
          </p:cNvSpPr>
          <p:nvPr>
            <p:ph type="subTitle" idx="1"/>
          </p:nvPr>
        </p:nvSpPr>
        <p:spPr>
          <a:xfrm>
            <a:off x="1535622" y="345213"/>
            <a:ext cx="2015700" cy="17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Pro"/>
              <a:buNone/>
              <a:defRPr sz="900" b="1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85" name="Google Shape;85;p11"/>
          <p:cNvCxnSpPr/>
          <p:nvPr/>
        </p:nvCxnSpPr>
        <p:spPr>
          <a:xfrm>
            <a:off x="1471621" y="361202"/>
            <a:ext cx="0" cy="1152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6" name="Google Shape;86;p11"/>
          <p:cNvSpPr/>
          <p:nvPr/>
        </p:nvSpPr>
        <p:spPr>
          <a:xfrm>
            <a:off x="-4762" y="5065028"/>
            <a:ext cx="8855100" cy="82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AAF3F"/>
              </a:solidFill>
            </a:endParaRPr>
          </a:p>
        </p:txBody>
      </p:sp>
      <p:sp>
        <p:nvSpPr>
          <p:cNvPr id="87" name="Google Shape;87;p11"/>
          <p:cNvSpPr/>
          <p:nvPr/>
        </p:nvSpPr>
        <p:spPr>
          <a:xfrm>
            <a:off x="8690250" y="4910766"/>
            <a:ext cx="453900" cy="188100"/>
          </a:xfrm>
          <a:prstGeom prst="rect">
            <a:avLst/>
          </a:prstGeom>
          <a:solidFill>
            <a:srgbClr val="00ACC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1"/>
          <p:cNvSpPr/>
          <p:nvPr/>
        </p:nvSpPr>
        <p:spPr>
          <a:xfrm rot="10800000">
            <a:off x="8689500" y="5098797"/>
            <a:ext cx="165600" cy="45600"/>
          </a:xfrm>
          <a:prstGeom prst="rtTriangle">
            <a:avLst/>
          </a:prstGeom>
          <a:solidFill>
            <a:srgbClr val="F3742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1"/>
          <p:cNvSpPr txBox="1">
            <a:spLocks noGrp="1"/>
          </p:cNvSpPr>
          <p:nvPr>
            <p:ph type="sldNum" idx="12"/>
          </p:nvPr>
        </p:nvSpPr>
        <p:spPr>
          <a:xfrm>
            <a:off x="8690250" y="4919355"/>
            <a:ext cx="445500" cy="153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subTitle" idx="2"/>
          </p:nvPr>
        </p:nvSpPr>
        <p:spPr>
          <a:xfrm>
            <a:off x="685825" y="2123163"/>
            <a:ext cx="7952700" cy="207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ource Sans Pro"/>
              <a:buNone/>
              <a:defRPr sz="36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E46962"/>
          </p15:clr>
        </p15:guide>
        <p15:guide id="2" pos="5442">
          <p15:clr>
            <a:srgbClr val="E46962"/>
          </p15:clr>
        </p15:guide>
        <p15:guide id="3" pos="432">
          <p15:clr>
            <a:srgbClr val="E46962"/>
          </p15:clr>
        </p15:guide>
        <p15:guide id="4" orient="horz" pos="288">
          <p15:clr>
            <a:srgbClr val="E46962"/>
          </p15:clr>
        </p15:guide>
        <p15:guide id="5" orient="horz" pos="2952">
          <p15:clr>
            <a:srgbClr val="E46962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. Statement Screen | Full Photo Background">
  <p:cSld name="BLANK_2_1_4_1_1_1">
    <p:bg>
      <p:bgPr>
        <a:solidFill>
          <a:srgbClr val="07283B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2"/>
          <p:cNvSpPr>
            <a:spLocks noGrp="1"/>
          </p:cNvSpPr>
          <p:nvPr>
            <p:ph type="pic" idx="2"/>
          </p:nvPr>
        </p:nvSpPr>
        <p:spPr>
          <a:xfrm>
            <a:off x="0" y="-640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93" name="Google Shape;93;p12"/>
          <p:cNvSpPr/>
          <p:nvPr/>
        </p:nvSpPr>
        <p:spPr>
          <a:xfrm>
            <a:off x="-4762" y="5065028"/>
            <a:ext cx="8855100" cy="82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AAF3F"/>
              </a:solidFill>
            </a:endParaRPr>
          </a:p>
        </p:txBody>
      </p:sp>
      <p:sp>
        <p:nvSpPr>
          <p:cNvPr id="94" name="Google Shape;94;p12"/>
          <p:cNvSpPr/>
          <p:nvPr/>
        </p:nvSpPr>
        <p:spPr>
          <a:xfrm>
            <a:off x="8690250" y="4910766"/>
            <a:ext cx="453900" cy="188100"/>
          </a:xfrm>
          <a:prstGeom prst="rect">
            <a:avLst/>
          </a:prstGeom>
          <a:solidFill>
            <a:srgbClr val="00ACC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2"/>
          <p:cNvSpPr/>
          <p:nvPr/>
        </p:nvSpPr>
        <p:spPr>
          <a:xfrm rot="10800000">
            <a:off x="8689500" y="5098797"/>
            <a:ext cx="165600" cy="45600"/>
          </a:xfrm>
          <a:prstGeom prst="rtTriangle">
            <a:avLst/>
          </a:prstGeom>
          <a:solidFill>
            <a:srgbClr val="F3742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2"/>
          <p:cNvSpPr txBox="1">
            <a:spLocks noGrp="1"/>
          </p:cNvSpPr>
          <p:nvPr>
            <p:ph type="sldNum" idx="12"/>
          </p:nvPr>
        </p:nvSpPr>
        <p:spPr>
          <a:xfrm>
            <a:off x="8690250" y="4919355"/>
            <a:ext cx="445500" cy="153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7" name="Google Shape;97;p12"/>
          <p:cNvSpPr txBox="1"/>
          <p:nvPr/>
        </p:nvSpPr>
        <p:spPr>
          <a:xfrm>
            <a:off x="685825" y="345215"/>
            <a:ext cx="760200" cy="1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rgbClr val="00AC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ARIADNE LABS</a:t>
            </a:r>
            <a:endParaRPr sz="900" b="1">
              <a:solidFill>
                <a:srgbClr val="00ACC5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98" name="Google Shape;98;p12"/>
          <p:cNvSpPr txBox="1">
            <a:spLocks noGrp="1"/>
          </p:cNvSpPr>
          <p:nvPr>
            <p:ph type="subTitle" idx="1"/>
          </p:nvPr>
        </p:nvSpPr>
        <p:spPr>
          <a:xfrm>
            <a:off x="1535622" y="345213"/>
            <a:ext cx="2015700" cy="17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Pro"/>
              <a:buNone/>
              <a:defRPr sz="900" b="1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99" name="Google Shape;99;p12"/>
          <p:cNvCxnSpPr/>
          <p:nvPr/>
        </p:nvCxnSpPr>
        <p:spPr>
          <a:xfrm>
            <a:off x="1471621" y="361202"/>
            <a:ext cx="0" cy="1152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E46962"/>
          </p15:clr>
        </p15:guide>
        <p15:guide id="2" pos="5442">
          <p15:clr>
            <a:srgbClr val="E46962"/>
          </p15:clr>
        </p15:guide>
        <p15:guide id="3" pos="432">
          <p15:clr>
            <a:srgbClr val="E46962"/>
          </p15:clr>
        </p15:guide>
        <p15:guide id="4" orient="horz" pos="288">
          <p15:clr>
            <a:srgbClr val="E46962"/>
          </p15:clr>
        </p15:guide>
        <p15:guide id="5" orient="horz" pos="2952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. Closing Screen">
  <p:cSld name="BLANK_2_1_2_1">
    <p:bg>
      <p:bgPr>
        <a:solidFill>
          <a:srgbClr val="07283B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669050" y="212285"/>
            <a:ext cx="982824" cy="44055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3"/>
          <p:cNvSpPr txBox="1"/>
          <p:nvPr/>
        </p:nvSpPr>
        <p:spPr>
          <a:xfrm>
            <a:off x="685825" y="345215"/>
            <a:ext cx="760200" cy="1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rgbClr val="00AC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ARIADNE LABS</a:t>
            </a:r>
            <a:endParaRPr sz="900" b="1">
              <a:solidFill>
                <a:srgbClr val="00ACC5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03" name="Google Shape;103;p13"/>
          <p:cNvSpPr txBox="1"/>
          <p:nvPr/>
        </p:nvSpPr>
        <p:spPr>
          <a:xfrm>
            <a:off x="685823" y="2399573"/>
            <a:ext cx="3806100" cy="5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rgbClr val="00ACC5"/>
                </a:solidFill>
                <a:latin typeface="DM Serif Text"/>
                <a:ea typeface="DM Serif Text"/>
                <a:cs typeface="DM Serif Text"/>
                <a:sym typeface="DM Serif Text"/>
              </a:rPr>
              <a:t>Thank You</a:t>
            </a:r>
            <a:endParaRPr sz="3800">
              <a:solidFill>
                <a:srgbClr val="00ACC5"/>
              </a:solidFill>
              <a:latin typeface="DM Serif Text"/>
              <a:ea typeface="DM Serif Text"/>
              <a:cs typeface="DM Serif Text"/>
              <a:sym typeface="DM Serif Text"/>
            </a:endParaRPr>
          </a:p>
        </p:txBody>
      </p:sp>
      <p:sp>
        <p:nvSpPr>
          <p:cNvPr id="104" name="Google Shape;104;p13"/>
          <p:cNvSpPr txBox="1"/>
          <p:nvPr/>
        </p:nvSpPr>
        <p:spPr>
          <a:xfrm>
            <a:off x="685823" y="2398986"/>
            <a:ext cx="3806100" cy="5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rgbClr val="00ACC5"/>
                </a:solidFill>
                <a:latin typeface="DM Serif Text"/>
                <a:ea typeface="DM Serif Text"/>
                <a:cs typeface="DM Serif Text"/>
                <a:sym typeface="DM Serif Text"/>
              </a:rPr>
              <a:t>Thank You</a:t>
            </a:r>
            <a:endParaRPr sz="3800">
              <a:solidFill>
                <a:srgbClr val="00ACC5"/>
              </a:solidFill>
              <a:latin typeface="DM Serif Text"/>
              <a:ea typeface="DM Serif Text"/>
              <a:cs typeface="DM Serif Text"/>
              <a:sym typeface="DM Serif Text"/>
            </a:endParaRPr>
          </a:p>
        </p:txBody>
      </p:sp>
      <p:sp>
        <p:nvSpPr>
          <p:cNvPr id="105" name="Google Shape;105;p13"/>
          <p:cNvSpPr txBox="1"/>
          <p:nvPr/>
        </p:nvSpPr>
        <p:spPr>
          <a:xfrm>
            <a:off x="685825" y="3477750"/>
            <a:ext cx="5514600" cy="3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ARIADNE LABS</a:t>
            </a:r>
            <a:r>
              <a:rPr lang="en" sz="9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is a joint center for health systems innovation at Brigham and Women's Hospital </a:t>
            </a:r>
            <a:br>
              <a:rPr lang="en" sz="9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</a:br>
            <a:r>
              <a:rPr lang="en" sz="9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and the Harvard T.H. Chan School of Public Health.</a:t>
            </a:r>
            <a:endParaRPr sz="9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06" name="Google Shape;106;p13"/>
          <p:cNvSpPr txBox="1">
            <a:spLocks noGrp="1"/>
          </p:cNvSpPr>
          <p:nvPr>
            <p:ph type="subTitle" idx="1"/>
          </p:nvPr>
        </p:nvSpPr>
        <p:spPr>
          <a:xfrm>
            <a:off x="1535622" y="345213"/>
            <a:ext cx="2015700" cy="17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Pro"/>
              <a:buNone/>
              <a:defRPr sz="900" b="1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07" name="Google Shape;107;p13"/>
          <p:cNvCxnSpPr/>
          <p:nvPr/>
        </p:nvCxnSpPr>
        <p:spPr>
          <a:xfrm>
            <a:off x="1471621" y="361202"/>
            <a:ext cx="0" cy="1152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08" name="Google Shape;108;p13"/>
          <p:cNvPicPr preferRelativeResize="0"/>
          <p:nvPr/>
        </p:nvPicPr>
        <p:blipFill rotWithShape="1">
          <a:blip r:embed="rId3">
            <a:alphaModFix/>
          </a:blip>
          <a:srcRect t="77622"/>
          <a:stretch/>
        </p:blipFill>
        <p:spPr>
          <a:xfrm>
            <a:off x="685825" y="3889508"/>
            <a:ext cx="5055176" cy="400475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3"/>
          <p:cNvSpPr/>
          <p:nvPr/>
        </p:nvSpPr>
        <p:spPr>
          <a:xfrm>
            <a:off x="-4762" y="5065028"/>
            <a:ext cx="8855100" cy="82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AAF3F"/>
              </a:solidFill>
            </a:endParaRPr>
          </a:p>
        </p:txBody>
      </p:sp>
      <p:sp>
        <p:nvSpPr>
          <p:cNvPr id="110" name="Google Shape;110;p13"/>
          <p:cNvSpPr/>
          <p:nvPr/>
        </p:nvSpPr>
        <p:spPr>
          <a:xfrm>
            <a:off x="8690250" y="4910766"/>
            <a:ext cx="453900" cy="188100"/>
          </a:xfrm>
          <a:prstGeom prst="rect">
            <a:avLst/>
          </a:prstGeom>
          <a:solidFill>
            <a:srgbClr val="00ACC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13"/>
          <p:cNvSpPr/>
          <p:nvPr/>
        </p:nvSpPr>
        <p:spPr>
          <a:xfrm rot="10800000">
            <a:off x="8689500" y="5098797"/>
            <a:ext cx="165600" cy="45600"/>
          </a:xfrm>
          <a:prstGeom prst="rtTriangle">
            <a:avLst/>
          </a:prstGeom>
          <a:solidFill>
            <a:srgbClr val="F3742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13"/>
          <p:cNvSpPr txBox="1">
            <a:spLocks noGrp="1"/>
          </p:cNvSpPr>
          <p:nvPr>
            <p:ph type="sldNum" idx="12"/>
          </p:nvPr>
        </p:nvSpPr>
        <p:spPr>
          <a:xfrm>
            <a:off x="8690250" y="4919355"/>
            <a:ext cx="445500" cy="153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E46962"/>
          </p15:clr>
        </p15:guide>
        <p15:guide id="2" pos="5442">
          <p15:clr>
            <a:srgbClr val="E46962"/>
          </p15:clr>
        </p15:guide>
        <p15:guide id="3" pos="432">
          <p15:clr>
            <a:srgbClr val="E46962"/>
          </p15:clr>
        </p15:guide>
        <p15:guide id="4" orient="horz" pos="288">
          <p15:clr>
            <a:srgbClr val="E46962"/>
          </p15:clr>
        </p15:guide>
        <p15:guide id="5" orient="horz" pos="2952">
          <p15:clr>
            <a:srgbClr val="E46962"/>
          </p15:clr>
        </p15:guide>
        <p15:guide id="6" pos="2830">
          <p15:clr>
            <a:srgbClr val="E46962"/>
          </p15:clr>
        </p15:guide>
        <p15:guide id="7" pos="3045">
          <p15:clr>
            <a:srgbClr val="E46962"/>
          </p15:clr>
        </p15:guide>
        <p15:guide id="8" orient="horz" pos="2191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 Content | Full Width - Moonstone Background">
  <p:cSld name="BLANK_2_1_1_2_3_1">
    <p:bg>
      <p:bgPr>
        <a:solidFill>
          <a:srgbClr val="F8F6F4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4"/>
          <p:cNvSpPr txBox="1"/>
          <p:nvPr/>
        </p:nvSpPr>
        <p:spPr>
          <a:xfrm>
            <a:off x="685825" y="345215"/>
            <a:ext cx="760200" cy="1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rgbClr val="00ACC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ARIADNE LABS</a:t>
            </a:r>
            <a:endParaRPr sz="900" b="1">
              <a:solidFill>
                <a:srgbClr val="00ACC5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15" name="Google Shape;115;p14"/>
          <p:cNvSpPr txBox="1">
            <a:spLocks noGrp="1"/>
          </p:cNvSpPr>
          <p:nvPr>
            <p:ph type="subTitle" idx="1"/>
          </p:nvPr>
        </p:nvSpPr>
        <p:spPr>
          <a:xfrm>
            <a:off x="1535622" y="345213"/>
            <a:ext cx="2015700" cy="17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91999F"/>
              </a:buClr>
              <a:buSzPts val="900"/>
              <a:buFont typeface="Source Sans Pro"/>
              <a:buNone/>
              <a:defRPr sz="900" b="1">
                <a:solidFill>
                  <a:srgbClr val="91999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16" name="Google Shape;116;p14"/>
          <p:cNvCxnSpPr/>
          <p:nvPr/>
        </p:nvCxnSpPr>
        <p:spPr>
          <a:xfrm>
            <a:off x="1471621" y="361202"/>
            <a:ext cx="0" cy="115200"/>
          </a:xfrm>
          <a:prstGeom prst="straightConnector1">
            <a:avLst/>
          </a:prstGeom>
          <a:noFill/>
          <a:ln w="9525" cap="flat" cmpd="sng">
            <a:solidFill>
              <a:srgbClr val="91999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7" name="Google Shape;117;p14"/>
          <p:cNvSpPr/>
          <p:nvPr/>
        </p:nvSpPr>
        <p:spPr>
          <a:xfrm>
            <a:off x="-4762" y="5065028"/>
            <a:ext cx="8855100" cy="82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AAF3F"/>
              </a:solidFill>
            </a:endParaRPr>
          </a:p>
        </p:txBody>
      </p:sp>
      <p:sp>
        <p:nvSpPr>
          <p:cNvPr id="118" name="Google Shape;118;p14"/>
          <p:cNvSpPr/>
          <p:nvPr/>
        </p:nvSpPr>
        <p:spPr>
          <a:xfrm>
            <a:off x="8690250" y="4910766"/>
            <a:ext cx="453900" cy="188100"/>
          </a:xfrm>
          <a:prstGeom prst="rect">
            <a:avLst/>
          </a:prstGeom>
          <a:solidFill>
            <a:srgbClr val="00ACC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14"/>
          <p:cNvSpPr/>
          <p:nvPr/>
        </p:nvSpPr>
        <p:spPr>
          <a:xfrm rot="10800000">
            <a:off x="8689500" y="5098797"/>
            <a:ext cx="165600" cy="45600"/>
          </a:xfrm>
          <a:prstGeom prst="rtTriangle">
            <a:avLst/>
          </a:prstGeom>
          <a:solidFill>
            <a:srgbClr val="F3742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4"/>
          <p:cNvSpPr txBox="1">
            <a:spLocks noGrp="1"/>
          </p:cNvSpPr>
          <p:nvPr>
            <p:ph type="sldNum" idx="12"/>
          </p:nvPr>
        </p:nvSpPr>
        <p:spPr>
          <a:xfrm>
            <a:off x="8690250" y="4919355"/>
            <a:ext cx="445500" cy="153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ctr">
              <a:buNone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E46962"/>
          </p15:clr>
        </p15:guide>
        <p15:guide id="2" pos="5442">
          <p15:clr>
            <a:srgbClr val="E46962"/>
          </p15:clr>
        </p15:guide>
        <p15:guide id="3" pos="432">
          <p15:clr>
            <a:srgbClr val="E46962"/>
          </p15:clr>
        </p15:guide>
        <p15:guide id="4" orient="horz" pos="288">
          <p15:clr>
            <a:srgbClr val="E46962"/>
          </p15:clr>
        </p15:guide>
        <p15:guide id="5" orient="horz" pos="2952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| 1 Column Grid">
  <p:cSld name="BLANK_2_1_1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E46962"/>
          </p15:clr>
        </p15:guide>
        <p15:guide id="2" pos="5442">
          <p15:clr>
            <a:srgbClr val="E46962"/>
          </p15:clr>
        </p15:guide>
        <p15:guide id="3" pos="432">
          <p15:clr>
            <a:srgbClr val="E46962"/>
          </p15:clr>
        </p15:guide>
        <p15:guide id="4" orient="horz" pos="288">
          <p15:clr>
            <a:srgbClr val="E46962"/>
          </p15:clr>
        </p15:guide>
        <p15:guide id="5" orient="horz" pos="2952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| 2 Column Grid">
  <p:cSld name="BLANK_2_1_1_1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E46962"/>
          </p15:clr>
        </p15:guide>
        <p15:guide id="2" pos="5442">
          <p15:clr>
            <a:srgbClr val="E46962"/>
          </p15:clr>
        </p15:guide>
        <p15:guide id="3" pos="432">
          <p15:clr>
            <a:srgbClr val="E46962"/>
          </p15:clr>
        </p15:guide>
        <p15:guide id="4" orient="horz" pos="288">
          <p15:clr>
            <a:srgbClr val="E46962"/>
          </p15:clr>
        </p15:guide>
        <p15:guide id="5" orient="horz" pos="2952">
          <p15:clr>
            <a:srgbClr val="E46962"/>
          </p15:clr>
        </p15:guide>
        <p15:guide id="6" pos="2830">
          <p15:clr>
            <a:srgbClr val="E46962"/>
          </p15:clr>
        </p15:guide>
        <p15:guide id="7" pos="3045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| 3 Column Grid">
  <p:cSld name="BLANK_1_1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E46962"/>
          </p15:clr>
        </p15:guide>
        <p15:guide id="2" pos="5442">
          <p15:clr>
            <a:srgbClr val="E46962"/>
          </p15:clr>
        </p15:guide>
        <p15:guide id="3" pos="432">
          <p15:clr>
            <a:srgbClr val="E46962"/>
          </p15:clr>
        </p15:guide>
        <p15:guide id="4" orient="horz" pos="288">
          <p15:clr>
            <a:srgbClr val="E46962"/>
          </p15:clr>
        </p15:guide>
        <p15:guide id="5" orient="horz" pos="2952">
          <p15:clr>
            <a:srgbClr val="E46962"/>
          </p15:clr>
        </p15:guide>
        <p15:guide id="6" pos="1959">
          <p15:clr>
            <a:srgbClr val="E46962"/>
          </p15:clr>
        </p15:guide>
        <p15:guide id="7" pos="2175">
          <p15:clr>
            <a:srgbClr val="E46962"/>
          </p15:clr>
        </p15:guide>
        <p15:guide id="8" pos="3701">
          <p15:clr>
            <a:srgbClr val="E46962"/>
          </p15:clr>
        </p15:guide>
        <p15:guide id="9" pos="3918">
          <p15:clr>
            <a:srgbClr val="E46962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| 4 Column Grid">
  <p:cSld name="BLANK_3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E46962"/>
          </p15:clr>
        </p15:guide>
        <p15:guide id="2" pos="5442">
          <p15:clr>
            <a:srgbClr val="E46962"/>
          </p15:clr>
        </p15:guide>
        <p15:guide id="3" pos="432">
          <p15:clr>
            <a:srgbClr val="E46962"/>
          </p15:clr>
        </p15:guide>
        <p15:guide id="4" orient="horz" pos="288">
          <p15:clr>
            <a:srgbClr val="E46962"/>
          </p15:clr>
        </p15:guide>
        <p15:guide id="5" orient="horz" pos="2952">
          <p15:clr>
            <a:srgbClr val="E46962"/>
          </p15:clr>
        </p15:guide>
        <p15:guide id="6" pos="1523">
          <p15:clr>
            <a:srgbClr val="E46962"/>
          </p15:clr>
        </p15:guide>
        <p15:guide id="7" pos="1739">
          <p15:clr>
            <a:srgbClr val="E46962"/>
          </p15:clr>
        </p15:guide>
        <p15:guide id="8" pos="2830">
          <p15:clr>
            <a:srgbClr val="E46962"/>
          </p15:clr>
        </p15:guide>
        <p15:guide id="9" pos="3045">
          <p15:clr>
            <a:srgbClr val="E46962"/>
          </p15:clr>
        </p15:guide>
        <p15:guide id="10" pos="4136">
          <p15:clr>
            <a:srgbClr val="E46962"/>
          </p15:clr>
        </p15:guide>
        <p15:guide id="11" pos="4352">
          <p15:clr>
            <a:srgbClr val="E46962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no title">
  <p:cSld name="Content no title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9"/>
          <p:cNvSpPr txBox="1">
            <a:spLocks noGrp="1"/>
          </p:cNvSpPr>
          <p:nvPr>
            <p:ph type="body" idx="1"/>
          </p:nvPr>
        </p:nvSpPr>
        <p:spPr>
          <a:xfrm>
            <a:off x="345858" y="330080"/>
            <a:ext cx="8459400" cy="39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556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556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5560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-Blue" type="obj">
  <p:cSld name="OBJECT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0"/>
          <p:cNvSpPr txBox="1"/>
          <p:nvPr/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900" b="0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3" name="Google Shape;133;p20"/>
          <p:cNvSpPr/>
          <p:nvPr/>
        </p:nvSpPr>
        <p:spPr>
          <a:xfrm>
            <a:off x="0" y="4457700"/>
            <a:ext cx="9144000" cy="68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34" name="Google Shape;134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408864" y="4624388"/>
            <a:ext cx="1379541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0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0"/>
          <p:cNvSpPr txBox="1">
            <a:spLocks noGrp="1"/>
          </p:cNvSpPr>
          <p:nvPr>
            <p:ph type="body" idx="1"/>
          </p:nvPr>
        </p:nvSpPr>
        <p:spPr>
          <a:xfrm>
            <a:off x="628650" y="1369220"/>
            <a:ext cx="7886700" cy="16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●"/>
              <a:defRPr sz="1800">
                <a:solidFill>
                  <a:schemeClr val="accent3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○"/>
              <a:defRPr sz="1800">
                <a:solidFill>
                  <a:schemeClr val="accent3"/>
                </a:solidFill>
              </a:defRPr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■"/>
              <a:defRPr sz="1800">
                <a:solidFill>
                  <a:schemeClr val="accent3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●"/>
              <a:defRPr sz="1800">
                <a:solidFill>
                  <a:schemeClr val="accent3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○"/>
              <a:defRPr sz="1800">
                <a:solidFill>
                  <a:schemeClr val="accent3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7" name="Google Shape;137;p20"/>
          <p:cNvSpPr txBox="1">
            <a:spLocks noGrp="1"/>
          </p:cNvSpPr>
          <p:nvPr>
            <p:ph type="ftr" idx="11"/>
          </p:nvPr>
        </p:nvSpPr>
        <p:spPr>
          <a:xfrm>
            <a:off x="531813" y="4724401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_4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1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225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40" name="Google Shape;140;p21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225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41" name="Google Shape;141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-Blue">
  <p:cSld name="Section Header-Blue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/>
          <p:nvPr/>
        </p:nvSpPr>
        <p:spPr>
          <a:xfrm>
            <a:off x="0" y="4450556"/>
            <a:ext cx="9144000" cy="68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5" name="Google Shape;145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416800" y="4587479"/>
            <a:ext cx="1261872" cy="394335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3"/>
          <p:cNvSpPr txBox="1">
            <a:spLocks noGrp="1"/>
          </p:cNvSpPr>
          <p:nvPr>
            <p:ph type="title"/>
          </p:nvPr>
        </p:nvSpPr>
        <p:spPr>
          <a:xfrm>
            <a:off x="531560" y="1070372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dk2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3"/>
          <p:cNvSpPr txBox="1">
            <a:spLocks noGrp="1"/>
          </p:cNvSpPr>
          <p:nvPr>
            <p:ph type="body" idx="1"/>
          </p:nvPr>
        </p:nvSpPr>
        <p:spPr>
          <a:xfrm>
            <a:off x="531560" y="3230166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>
                <a:solidFill>
                  <a:schemeClr val="accent3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8" name="Google Shape;148;p23"/>
          <p:cNvSpPr txBox="1">
            <a:spLocks noGrp="1"/>
          </p:cNvSpPr>
          <p:nvPr>
            <p:ph type="ftr" idx="11"/>
          </p:nvPr>
        </p:nvSpPr>
        <p:spPr>
          <a:xfrm>
            <a:off x="531813" y="4724401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pic>
        <p:nvPicPr>
          <p:cNvPr id="149" name="Google Shape;149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66487" y="4532525"/>
            <a:ext cx="1243204" cy="5324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TFPC">
  <p:cSld name="VTFPC">
    <p:bg>
      <p:bgPr>
        <a:solidFill>
          <a:srgbClr val="C6EEFE">
            <a:alpha val="10200"/>
          </a:srgbClr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5"/>
          <p:cNvSpPr txBox="1">
            <a:spLocks noGrp="1"/>
          </p:cNvSpPr>
          <p:nvPr>
            <p:ph type="title"/>
          </p:nvPr>
        </p:nvSpPr>
        <p:spPr>
          <a:xfrm>
            <a:off x="628650" y="263759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158" name="Google Shape;158;p25" descr="A black background with white text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674407" y="4222446"/>
            <a:ext cx="2651126" cy="994172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5"/>
          <p:cNvSpPr/>
          <p:nvPr/>
        </p:nvSpPr>
        <p:spPr>
          <a:xfrm>
            <a:off x="0" y="0"/>
            <a:ext cx="9144000" cy="342900"/>
          </a:xfrm>
          <a:prstGeom prst="rect">
            <a:avLst/>
          </a:prstGeom>
          <a:solidFill>
            <a:schemeClr val="accent3"/>
          </a:solidFill>
          <a:ln w="9525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25"/>
          <p:cNvSpPr txBox="1">
            <a:spLocks noGrp="1"/>
          </p:cNvSpPr>
          <p:nvPr>
            <p:ph type="body" idx="1"/>
          </p:nvPr>
        </p:nvSpPr>
        <p:spPr>
          <a:xfrm>
            <a:off x="628650" y="1361515"/>
            <a:ext cx="7886700" cy="31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161" name="Google Shape;161;p25" descr="A black background with white text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674407" y="4222446"/>
            <a:ext cx="2651126" cy="994172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5"/>
          <p:cNvSpPr/>
          <p:nvPr/>
        </p:nvSpPr>
        <p:spPr>
          <a:xfrm>
            <a:off x="0" y="0"/>
            <a:ext cx="9144000" cy="342900"/>
          </a:xfrm>
          <a:prstGeom prst="rect">
            <a:avLst/>
          </a:prstGeom>
          <a:solidFill>
            <a:schemeClr val="accent3"/>
          </a:solidFill>
          <a:ln w="9525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esentation Title">
  <p:cSld name="Presentation 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6"/>
          <p:cNvSpPr txBox="1">
            <a:spLocks noGrp="1"/>
          </p:cNvSpPr>
          <p:nvPr>
            <p:ph type="subTitle" idx="1"/>
          </p:nvPr>
        </p:nvSpPr>
        <p:spPr>
          <a:xfrm>
            <a:off x="1143000" y="3564587"/>
            <a:ext cx="6858000" cy="108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 i="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165" name="Google Shape;165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2901" y="492173"/>
            <a:ext cx="7518201" cy="2819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2901" y="492173"/>
            <a:ext cx="7518201" cy="2819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esentation Title">
  <p:cSld name="1_Presentation 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7"/>
          <p:cNvSpPr txBox="1">
            <a:spLocks noGrp="1"/>
          </p:cNvSpPr>
          <p:nvPr>
            <p:ph type="subTitle" idx="1"/>
          </p:nvPr>
        </p:nvSpPr>
        <p:spPr>
          <a:xfrm>
            <a:off x="1143000" y="3564587"/>
            <a:ext cx="6858000" cy="108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 i="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169" name="Google Shape;169;p27"/>
          <p:cNvPicPr preferRelativeResize="0"/>
          <p:nvPr/>
        </p:nvPicPr>
        <p:blipFill rotWithShape="1">
          <a:blip r:embed="rId3">
            <a:alphaModFix/>
          </a:blip>
          <a:srcRect l="8668" t="21800" r="14011" b="24480"/>
          <a:stretch/>
        </p:blipFill>
        <p:spPr>
          <a:xfrm>
            <a:off x="1432015" y="1322615"/>
            <a:ext cx="6279966" cy="16361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>
  <p:cSld name="1_Title 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8"/>
          <p:cNvSpPr txBox="1">
            <a:spLocks noGrp="1"/>
          </p:cNvSpPr>
          <p:nvPr>
            <p:ph type="title"/>
          </p:nvPr>
        </p:nvSpPr>
        <p:spPr>
          <a:xfrm>
            <a:off x="457200" y="344539"/>
            <a:ext cx="8229600" cy="6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DDC"/>
              </a:buClr>
              <a:buSzPts val="1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28"/>
          <p:cNvSpPr txBox="1">
            <a:spLocks noGrp="1"/>
          </p:cNvSpPr>
          <p:nvPr>
            <p:ph type="body" idx="1"/>
          </p:nvPr>
        </p:nvSpPr>
        <p:spPr>
          <a:xfrm>
            <a:off x="457200" y="1137048"/>
            <a:ext cx="3921900" cy="3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73" name="Google Shape;173;p28"/>
          <p:cNvSpPr txBox="1">
            <a:spLocks noGrp="1"/>
          </p:cNvSpPr>
          <p:nvPr>
            <p:ph type="body" idx="2"/>
          </p:nvPr>
        </p:nvSpPr>
        <p:spPr>
          <a:xfrm>
            <a:off x="4572000" y="1137047"/>
            <a:ext cx="4114800" cy="3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>
  <p:cSld name="2_Title 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9"/>
          <p:cNvSpPr txBox="1">
            <a:spLocks noGrp="1"/>
          </p:cNvSpPr>
          <p:nvPr>
            <p:ph type="title"/>
          </p:nvPr>
        </p:nvSpPr>
        <p:spPr>
          <a:xfrm>
            <a:off x="457200" y="344539"/>
            <a:ext cx="8229600" cy="6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DDC"/>
              </a:buClr>
              <a:buSzPts val="1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29"/>
          <p:cNvSpPr>
            <a:spLocks noGrp="1"/>
          </p:cNvSpPr>
          <p:nvPr>
            <p:ph type="pic" idx="2"/>
          </p:nvPr>
        </p:nvSpPr>
        <p:spPr>
          <a:xfrm>
            <a:off x="1981200" y="1195388"/>
            <a:ext cx="5181600" cy="2752800"/>
          </a:xfrm>
          <a:prstGeom prst="rect">
            <a:avLst/>
          </a:prstGeom>
          <a:noFill/>
          <a:ln>
            <a:noFill/>
          </a:ln>
        </p:spPr>
      </p:sp>
      <p:sp>
        <p:nvSpPr>
          <p:cNvPr id="177" name="Google Shape;177;p29"/>
          <p:cNvSpPr txBox="1">
            <a:spLocks noGrp="1"/>
          </p:cNvSpPr>
          <p:nvPr>
            <p:ph type="body" idx="1"/>
          </p:nvPr>
        </p:nvSpPr>
        <p:spPr>
          <a:xfrm>
            <a:off x="1981201" y="4036219"/>
            <a:ext cx="5181600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>
  <p:cSld name="3_Title 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0"/>
          <p:cNvSpPr txBox="1">
            <a:spLocks noGrp="1"/>
          </p:cNvSpPr>
          <p:nvPr>
            <p:ph type="title"/>
          </p:nvPr>
        </p:nvSpPr>
        <p:spPr>
          <a:xfrm>
            <a:off x="457200" y="344539"/>
            <a:ext cx="8229600" cy="6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DDC"/>
              </a:buClr>
              <a:buSzPts val="1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30"/>
          <p:cNvSpPr txBox="1">
            <a:spLocks noGrp="1"/>
          </p:cNvSpPr>
          <p:nvPr>
            <p:ph type="body" idx="1"/>
          </p:nvPr>
        </p:nvSpPr>
        <p:spPr>
          <a:xfrm>
            <a:off x="457200" y="1137047"/>
            <a:ext cx="8229600" cy="26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81" name="Google Shape;181;p30"/>
          <p:cNvSpPr txBox="1">
            <a:spLocks noGrp="1"/>
          </p:cNvSpPr>
          <p:nvPr>
            <p:ph type="body" idx="2"/>
          </p:nvPr>
        </p:nvSpPr>
        <p:spPr>
          <a:xfrm>
            <a:off x="457200" y="3990474"/>
            <a:ext cx="8229600" cy="3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C Innovation Hub">
  <p:cSld name="PC Innovation Hub">
    <p:bg>
      <p:bgPr>
        <a:solidFill>
          <a:srgbClr val="C6EEFE">
            <a:alpha val="10200"/>
          </a:srgbClr>
        </a:solid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1"/>
          <p:cNvSpPr txBox="1">
            <a:spLocks noGrp="1"/>
          </p:cNvSpPr>
          <p:nvPr>
            <p:ph type="title"/>
          </p:nvPr>
        </p:nvSpPr>
        <p:spPr>
          <a:xfrm>
            <a:off x="628650" y="263759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31"/>
          <p:cNvSpPr/>
          <p:nvPr/>
        </p:nvSpPr>
        <p:spPr>
          <a:xfrm>
            <a:off x="0" y="0"/>
            <a:ext cx="9144000" cy="3429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accent6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31"/>
          <p:cNvSpPr txBox="1">
            <a:spLocks noGrp="1"/>
          </p:cNvSpPr>
          <p:nvPr>
            <p:ph type="body" idx="1"/>
          </p:nvPr>
        </p:nvSpPr>
        <p:spPr>
          <a:xfrm>
            <a:off x="628650" y="1361515"/>
            <a:ext cx="7886700" cy="31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186" name="Google Shape;186;p31" descr="A logo of a network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678270" y="4326448"/>
            <a:ext cx="1674159" cy="627809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31"/>
          <p:cNvSpPr/>
          <p:nvPr/>
        </p:nvSpPr>
        <p:spPr>
          <a:xfrm>
            <a:off x="0" y="0"/>
            <a:ext cx="9144000" cy="3429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accent6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8" name="Google Shape;188;p31" descr="A logo of a network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678270" y="4326448"/>
            <a:ext cx="1674159" cy="6278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imary Pathways">
  <p:cSld name="Primary Pathways">
    <p:bg>
      <p:bgPr>
        <a:solidFill>
          <a:srgbClr val="C6EEFE">
            <a:alpha val="10200"/>
          </a:srgbClr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2"/>
          <p:cNvSpPr txBox="1">
            <a:spLocks noGrp="1"/>
          </p:cNvSpPr>
          <p:nvPr>
            <p:ph type="title"/>
          </p:nvPr>
        </p:nvSpPr>
        <p:spPr>
          <a:xfrm>
            <a:off x="628650" y="263759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32"/>
          <p:cNvSpPr/>
          <p:nvPr/>
        </p:nvSpPr>
        <p:spPr>
          <a:xfrm>
            <a:off x="0" y="0"/>
            <a:ext cx="9144000" cy="342900"/>
          </a:xfrm>
          <a:prstGeom prst="rect">
            <a:avLst/>
          </a:prstGeom>
          <a:solidFill>
            <a:schemeClr val="accent3"/>
          </a:solidFill>
          <a:ln w="9525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32"/>
          <p:cNvSpPr txBox="1">
            <a:spLocks noGrp="1"/>
          </p:cNvSpPr>
          <p:nvPr>
            <p:ph type="body" idx="1"/>
          </p:nvPr>
        </p:nvSpPr>
        <p:spPr>
          <a:xfrm>
            <a:off x="628650" y="1361515"/>
            <a:ext cx="7886700" cy="31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193" name="Google Shape;193;p32" descr="A green and blue text on a black background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456778" y="4390813"/>
            <a:ext cx="1687219" cy="632709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32"/>
          <p:cNvSpPr/>
          <p:nvPr/>
        </p:nvSpPr>
        <p:spPr>
          <a:xfrm>
            <a:off x="0" y="0"/>
            <a:ext cx="9144000" cy="342900"/>
          </a:xfrm>
          <a:prstGeom prst="rect">
            <a:avLst/>
          </a:prstGeom>
          <a:solidFill>
            <a:schemeClr val="accent3"/>
          </a:solidFill>
          <a:ln w="9525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5" name="Google Shape;195;p32" descr="A green and blue text on a black background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456778" y="4390813"/>
            <a:ext cx="1687219" cy="6327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JiH">
  <p:cSld name="VJiH">
    <p:bg>
      <p:bgPr>
        <a:solidFill>
          <a:srgbClr val="C6EEFE">
            <a:alpha val="10200"/>
          </a:srgbClr>
        </a:solid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3"/>
          <p:cNvSpPr txBox="1">
            <a:spLocks noGrp="1"/>
          </p:cNvSpPr>
          <p:nvPr>
            <p:ph type="title"/>
          </p:nvPr>
        </p:nvSpPr>
        <p:spPr>
          <a:xfrm>
            <a:off x="628650" y="263759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33"/>
          <p:cNvSpPr/>
          <p:nvPr/>
        </p:nvSpPr>
        <p:spPr>
          <a:xfrm>
            <a:off x="0" y="0"/>
            <a:ext cx="9144000" cy="3429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accent6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33"/>
          <p:cNvSpPr txBox="1">
            <a:spLocks noGrp="1"/>
          </p:cNvSpPr>
          <p:nvPr>
            <p:ph type="body" idx="1"/>
          </p:nvPr>
        </p:nvSpPr>
        <p:spPr>
          <a:xfrm>
            <a:off x="628650" y="1361515"/>
            <a:ext cx="7886700" cy="31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200" name="Google Shape;200;p33" descr="A black background with blue and yellow text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807574" y="4206828"/>
            <a:ext cx="2497790" cy="936672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33"/>
          <p:cNvSpPr/>
          <p:nvPr/>
        </p:nvSpPr>
        <p:spPr>
          <a:xfrm>
            <a:off x="0" y="0"/>
            <a:ext cx="9144000" cy="3429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accent6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2" name="Google Shape;202;p33" descr="A black background with blue and yellow text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807574" y="4206828"/>
            <a:ext cx="2497790" cy="936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itols to Commonwealth">
  <p:cSld name="Capitols to Commonwealth">
    <p:bg>
      <p:bgPr>
        <a:solidFill>
          <a:srgbClr val="C6EEFE">
            <a:alpha val="10200"/>
          </a:srgbClr>
        </a:solid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4"/>
          <p:cNvSpPr txBox="1">
            <a:spLocks noGrp="1"/>
          </p:cNvSpPr>
          <p:nvPr>
            <p:ph type="title"/>
          </p:nvPr>
        </p:nvSpPr>
        <p:spPr>
          <a:xfrm>
            <a:off x="628650" y="263759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34"/>
          <p:cNvSpPr/>
          <p:nvPr/>
        </p:nvSpPr>
        <p:spPr>
          <a:xfrm>
            <a:off x="0" y="0"/>
            <a:ext cx="9144000" cy="3429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accent6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34"/>
          <p:cNvSpPr txBox="1">
            <a:spLocks noGrp="1"/>
          </p:cNvSpPr>
          <p:nvPr>
            <p:ph type="body" idx="1"/>
          </p:nvPr>
        </p:nvSpPr>
        <p:spPr>
          <a:xfrm>
            <a:off x="628650" y="1361515"/>
            <a:ext cx="7886700" cy="31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207" name="Google Shape;207;p34" descr="A blue arrow pointing to a map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997136" y="4230009"/>
            <a:ext cx="2651126" cy="994172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34"/>
          <p:cNvSpPr/>
          <p:nvPr/>
        </p:nvSpPr>
        <p:spPr>
          <a:xfrm>
            <a:off x="0" y="0"/>
            <a:ext cx="9144000" cy="3429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accent6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9" name="Google Shape;209;p34" descr="A blue arrow pointing to a map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997136" y="4230009"/>
            <a:ext cx="2651126" cy="9941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utrack">
  <p:cSld name="Immutrack">
    <p:bg>
      <p:bgPr>
        <a:solidFill>
          <a:srgbClr val="C6EEFE">
            <a:alpha val="10200"/>
          </a:srgbClr>
        </a:solid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5"/>
          <p:cNvSpPr txBox="1">
            <a:spLocks noGrp="1"/>
          </p:cNvSpPr>
          <p:nvPr>
            <p:ph type="title"/>
          </p:nvPr>
        </p:nvSpPr>
        <p:spPr>
          <a:xfrm>
            <a:off x="628650" y="263759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35"/>
          <p:cNvSpPr/>
          <p:nvPr/>
        </p:nvSpPr>
        <p:spPr>
          <a:xfrm>
            <a:off x="0" y="0"/>
            <a:ext cx="9144000" cy="342900"/>
          </a:xfrm>
          <a:prstGeom prst="rect">
            <a:avLst/>
          </a:prstGeom>
          <a:solidFill>
            <a:srgbClr val="F15A28"/>
          </a:solidFill>
          <a:ln w="9525" cap="flat" cmpd="sng">
            <a:solidFill>
              <a:srgbClr val="F15A28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35"/>
          <p:cNvSpPr txBox="1">
            <a:spLocks noGrp="1"/>
          </p:cNvSpPr>
          <p:nvPr>
            <p:ph type="body" idx="1"/>
          </p:nvPr>
        </p:nvSpPr>
        <p:spPr>
          <a:xfrm>
            <a:off x="628650" y="1361515"/>
            <a:ext cx="7886700" cy="31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214" name="Google Shape;214;p35" descr="A black background with orange text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066432" y="4250809"/>
            <a:ext cx="2077572" cy="779088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35"/>
          <p:cNvSpPr/>
          <p:nvPr/>
        </p:nvSpPr>
        <p:spPr>
          <a:xfrm>
            <a:off x="0" y="0"/>
            <a:ext cx="9144000" cy="342900"/>
          </a:xfrm>
          <a:prstGeom prst="rect">
            <a:avLst/>
          </a:prstGeom>
          <a:solidFill>
            <a:srgbClr val="F15A28"/>
          </a:solidFill>
          <a:ln w="9525" cap="flat" cmpd="sng">
            <a:solidFill>
              <a:srgbClr val="F15A28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6" name="Google Shape;216;p35" descr="A black background with orange text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066432" y="4250809"/>
            <a:ext cx="2077572" cy="7790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ole Person Care">
  <p:cSld name="Whole Person Care">
    <p:bg>
      <p:bgPr>
        <a:solidFill>
          <a:srgbClr val="B4D8FF">
            <a:alpha val="9800"/>
          </a:srgbClr>
        </a:solid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6"/>
          <p:cNvSpPr txBox="1">
            <a:spLocks noGrp="1"/>
          </p:cNvSpPr>
          <p:nvPr>
            <p:ph type="title"/>
          </p:nvPr>
        </p:nvSpPr>
        <p:spPr>
          <a:xfrm>
            <a:off x="365759" y="313712"/>
            <a:ext cx="5140200" cy="9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Arial"/>
              <a:buNone/>
              <a:defRPr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219" name="Google Shape;219;p36" descr="A group of hands holding a puzzle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 l="35932" r="35489"/>
          <a:stretch/>
        </p:blipFill>
        <p:spPr>
          <a:xfrm>
            <a:off x="5643155" y="0"/>
            <a:ext cx="356942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36"/>
          <p:cNvSpPr/>
          <p:nvPr/>
        </p:nvSpPr>
        <p:spPr>
          <a:xfrm>
            <a:off x="0" y="4555672"/>
            <a:ext cx="9212700" cy="771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36"/>
          <p:cNvSpPr txBox="1">
            <a:spLocks noGrp="1"/>
          </p:cNvSpPr>
          <p:nvPr>
            <p:ph type="body" idx="1"/>
          </p:nvPr>
        </p:nvSpPr>
        <p:spPr>
          <a:xfrm>
            <a:off x="365760" y="1361530"/>
            <a:ext cx="5140200" cy="32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222" name="Google Shape;222;p36" descr="A group of hands holding a puzzle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 l="35932" r="35489"/>
          <a:stretch/>
        </p:blipFill>
        <p:spPr>
          <a:xfrm>
            <a:off x="5643155" y="0"/>
            <a:ext cx="356942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36"/>
          <p:cNvSpPr/>
          <p:nvPr/>
        </p:nvSpPr>
        <p:spPr>
          <a:xfrm>
            <a:off x="0" y="4555672"/>
            <a:ext cx="9212700" cy="771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esentation Title">
  <p:cSld name="2_Presentation 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7"/>
          <p:cNvSpPr txBox="1">
            <a:spLocks noGrp="1"/>
          </p:cNvSpPr>
          <p:nvPr>
            <p:ph type="subTitle" idx="1"/>
          </p:nvPr>
        </p:nvSpPr>
        <p:spPr>
          <a:xfrm>
            <a:off x="1143000" y="3564587"/>
            <a:ext cx="6858000" cy="108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 i="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226" name="Google Shape;226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2901" y="492173"/>
            <a:ext cx="7518201" cy="2819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esentation Title">
  <p:cSld name="3_Presentation 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8"/>
          <p:cNvSpPr txBox="1">
            <a:spLocks noGrp="1"/>
          </p:cNvSpPr>
          <p:nvPr>
            <p:ph type="subTitle" idx="1"/>
          </p:nvPr>
        </p:nvSpPr>
        <p:spPr>
          <a:xfrm>
            <a:off x="1143000" y="3564587"/>
            <a:ext cx="6858000" cy="108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 i="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229" name="Google Shape;229;p38"/>
          <p:cNvPicPr preferRelativeResize="0"/>
          <p:nvPr/>
        </p:nvPicPr>
        <p:blipFill rotWithShape="1">
          <a:blip r:embed="rId3">
            <a:alphaModFix/>
          </a:blip>
          <a:srcRect l="8668" t="21800" r="14011" b="24480"/>
          <a:stretch/>
        </p:blipFill>
        <p:spPr>
          <a:xfrm>
            <a:off x="1432015" y="1322615"/>
            <a:ext cx="6279966" cy="16361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>
  <p:cSld name="4_Title 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9"/>
          <p:cNvSpPr txBox="1">
            <a:spLocks noGrp="1"/>
          </p:cNvSpPr>
          <p:nvPr>
            <p:ph type="title"/>
          </p:nvPr>
        </p:nvSpPr>
        <p:spPr>
          <a:xfrm>
            <a:off x="457200" y="344539"/>
            <a:ext cx="8229600" cy="6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DDC"/>
              </a:buClr>
              <a:buSzPts val="1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32" name="Google Shape;232;p39"/>
          <p:cNvSpPr txBox="1">
            <a:spLocks noGrp="1"/>
          </p:cNvSpPr>
          <p:nvPr>
            <p:ph type="body" idx="1"/>
          </p:nvPr>
        </p:nvSpPr>
        <p:spPr>
          <a:xfrm>
            <a:off x="457200" y="1137048"/>
            <a:ext cx="3921900" cy="3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33" name="Google Shape;233;p39"/>
          <p:cNvSpPr txBox="1">
            <a:spLocks noGrp="1"/>
          </p:cNvSpPr>
          <p:nvPr>
            <p:ph type="body" idx="2"/>
          </p:nvPr>
        </p:nvSpPr>
        <p:spPr>
          <a:xfrm>
            <a:off x="4572000" y="1137047"/>
            <a:ext cx="4114800" cy="3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>
  <p:cSld name="5_Title 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0"/>
          <p:cNvSpPr txBox="1">
            <a:spLocks noGrp="1"/>
          </p:cNvSpPr>
          <p:nvPr>
            <p:ph type="title"/>
          </p:nvPr>
        </p:nvSpPr>
        <p:spPr>
          <a:xfrm>
            <a:off x="457200" y="344539"/>
            <a:ext cx="8229600" cy="6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DDC"/>
              </a:buClr>
              <a:buSzPts val="1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40"/>
          <p:cNvSpPr>
            <a:spLocks noGrp="1"/>
          </p:cNvSpPr>
          <p:nvPr>
            <p:ph type="pic" idx="2"/>
          </p:nvPr>
        </p:nvSpPr>
        <p:spPr>
          <a:xfrm>
            <a:off x="1981200" y="1195388"/>
            <a:ext cx="5181600" cy="2752800"/>
          </a:xfrm>
          <a:prstGeom prst="rect">
            <a:avLst/>
          </a:prstGeom>
          <a:noFill/>
          <a:ln>
            <a:noFill/>
          </a:ln>
        </p:spPr>
      </p:sp>
      <p:sp>
        <p:nvSpPr>
          <p:cNvPr id="237" name="Google Shape;237;p40"/>
          <p:cNvSpPr txBox="1">
            <a:spLocks noGrp="1"/>
          </p:cNvSpPr>
          <p:nvPr>
            <p:ph type="body" idx="1"/>
          </p:nvPr>
        </p:nvSpPr>
        <p:spPr>
          <a:xfrm>
            <a:off x="1981201" y="4036219"/>
            <a:ext cx="5181600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>
  <p:cSld name="6_Title 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1"/>
          <p:cNvSpPr txBox="1">
            <a:spLocks noGrp="1"/>
          </p:cNvSpPr>
          <p:nvPr>
            <p:ph type="title"/>
          </p:nvPr>
        </p:nvSpPr>
        <p:spPr>
          <a:xfrm>
            <a:off x="457200" y="344539"/>
            <a:ext cx="8229600" cy="6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DDC"/>
              </a:buClr>
              <a:buSzPts val="1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40" name="Google Shape;240;p41"/>
          <p:cNvSpPr txBox="1">
            <a:spLocks noGrp="1"/>
          </p:cNvSpPr>
          <p:nvPr>
            <p:ph type="body" idx="1"/>
          </p:nvPr>
        </p:nvSpPr>
        <p:spPr>
          <a:xfrm>
            <a:off x="457200" y="1137047"/>
            <a:ext cx="8229600" cy="26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41" name="Google Shape;241;p41"/>
          <p:cNvSpPr txBox="1">
            <a:spLocks noGrp="1"/>
          </p:cNvSpPr>
          <p:nvPr>
            <p:ph type="body" idx="2"/>
          </p:nvPr>
        </p:nvSpPr>
        <p:spPr>
          <a:xfrm>
            <a:off x="457200" y="3990474"/>
            <a:ext cx="8229600" cy="3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VTFPC">
  <p:cSld name="1_VTFPC">
    <p:bg>
      <p:bgPr>
        <a:solidFill>
          <a:srgbClr val="C6EEFE">
            <a:alpha val="10200"/>
          </a:srgbClr>
        </a:solid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2"/>
          <p:cNvSpPr txBox="1">
            <a:spLocks noGrp="1"/>
          </p:cNvSpPr>
          <p:nvPr>
            <p:ph type="title"/>
          </p:nvPr>
        </p:nvSpPr>
        <p:spPr>
          <a:xfrm>
            <a:off x="628650" y="263759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244" name="Google Shape;244;p42" descr="A black background with white text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674407" y="4222446"/>
            <a:ext cx="2651126" cy="994172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42"/>
          <p:cNvSpPr/>
          <p:nvPr/>
        </p:nvSpPr>
        <p:spPr>
          <a:xfrm>
            <a:off x="0" y="0"/>
            <a:ext cx="9144000" cy="342900"/>
          </a:xfrm>
          <a:prstGeom prst="rect">
            <a:avLst/>
          </a:prstGeom>
          <a:solidFill>
            <a:schemeClr val="accent3"/>
          </a:solidFill>
          <a:ln w="9525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42"/>
          <p:cNvSpPr txBox="1">
            <a:spLocks noGrp="1"/>
          </p:cNvSpPr>
          <p:nvPr>
            <p:ph type="body" idx="1"/>
          </p:nvPr>
        </p:nvSpPr>
        <p:spPr>
          <a:xfrm>
            <a:off x="628650" y="1361515"/>
            <a:ext cx="7886700" cy="31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C Innovation Hub">
  <p:cSld name="1_PC Innovation Hub">
    <p:bg>
      <p:bgPr>
        <a:solidFill>
          <a:srgbClr val="C6EEFE">
            <a:alpha val="10200"/>
          </a:srgbClr>
        </a:solidFill>
        <a:effectLst/>
      </p:bgPr>
    </p:bg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3"/>
          <p:cNvSpPr txBox="1">
            <a:spLocks noGrp="1"/>
          </p:cNvSpPr>
          <p:nvPr>
            <p:ph type="title"/>
          </p:nvPr>
        </p:nvSpPr>
        <p:spPr>
          <a:xfrm>
            <a:off x="628650" y="263759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49" name="Google Shape;249;p43"/>
          <p:cNvSpPr/>
          <p:nvPr/>
        </p:nvSpPr>
        <p:spPr>
          <a:xfrm>
            <a:off x="0" y="0"/>
            <a:ext cx="9144000" cy="3429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accent6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43"/>
          <p:cNvSpPr txBox="1">
            <a:spLocks noGrp="1"/>
          </p:cNvSpPr>
          <p:nvPr>
            <p:ph type="body" idx="1"/>
          </p:nvPr>
        </p:nvSpPr>
        <p:spPr>
          <a:xfrm>
            <a:off x="628650" y="1361515"/>
            <a:ext cx="7886700" cy="31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251" name="Google Shape;251;p43" descr="A logo of a network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678270" y="4326448"/>
            <a:ext cx="1674159" cy="6278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rimary Pathways">
  <p:cSld name="1_Primary Pathways">
    <p:bg>
      <p:bgPr>
        <a:solidFill>
          <a:srgbClr val="C6EEFE">
            <a:alpha val="10200"/>
          </a:srgbClr>
        </a:solidFill>
        <a:effectLst/>
      </p:bgPr>
    </p:bg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4"/>
          <p:cNvSpPr txBox="1">
            <a:spLocks noGrp="1"/>
          </p:cNvSpPr>
          <p:nvPr>
            <p:ph type="title"/>
          </p:nvPr>
        </p:nvSpPr>
        <p:spPr>
          <a:xfrm>
            <a:off x="628650" y="263759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4" name="Google Shape;254;p44"/>
          <p:cNvSpPr/>
          <p:nvPr/>
        </p:nvSpPr>
        <p:spPr>
          <a:xfrm>
            <a:off x="0" y="0"/>
            <a:ext cx="9144000" cy="342900"/>
          </a:xfrm>
          <a:prstGeom prst="rect">
            <a:avLst/>
          </a:prstGeom>
          <a:solidFill>
            <a:schemeClr val="accent3"/>
          </a:solidFill>
          <a:ln w="9525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44"/>
          <p:cNvSpPr txBox="1">
            <a:spLocks noGrp="1"/>
          </p:cNvSpPr>
          <p:nvPr>
            <p:ph type="body" idx="1"/>
          </p:nvPr>
        </p:nvSpPr>
        <p:spPr>
          <a:xfrm>
            <a:off x="628650" y="1361515"/>
            <a:ext cx="7886700" cy="31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256" name="Google Shape;256;p44" descr="A green and blue text on a black background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456778" y="4390813"/>
            <a:ext cx="1687219" cy="6327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VJiH">
  <p:cSld name="1_VJiH">
    <p:bg>
      <p:bgPr>
        <a:solidFill>
          <a:srgbClr val="C6EEFE">
            <a:alpha val="10200"/>
          </a:srgbClr>
        </a:solidFill>
        <a:effectLst/>
      </p:bgPr>
    </p:bg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5"/>
          <p:cNvSpPr txBox="1">
            <a:spLocks noGrp="1"/>
          </p:cNvSpPr>
          <p:nvPr>
            <p:ph type="title"/>
          </p:nvPr>
        </p:nvSpPr>
        <p:spPr>
          <a:xfrm>
            <a:off x="628650" y="263759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9" name="Google Shape;259;p45"/>
          <p:cNvSpPr/>
          <p:nvPr/>
        </p:nvSpPr>
        <p:spPr>
          <a:xfrm>
            <a:off x="0" y="0"/>
            <a:ext cx="9144000" cy="3429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accent6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45"/>
          <p:cNvSpPr txBox="1">
            <a:spLocks noGrp="1"/>
          </p:cNvSpPr>
          <p:nvPr>
            <p:ph type="body" idx="1"/>
          </p:nvPr>
        </p:nvSpPr>
        <p:spPr>
          <a:xfrm>
            <a:off x="628650" y="1361515"/>
            <a:ext cx="7886700" cy="31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261" name="Google Shape;261;p45" descr="A black background with blue and yellow text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807574" y="4206828"/>
            <a:ext cx="2497790" cy="936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apitols to Commonwealth">
  <p:cSld name="1_Capitols to Commonwealth">
    <p:bg>
      <p:bgPr>
        <a:solidFill>
          <a:srgbClr val="C6EEFE">
            <a:alpha val="10200"/>
          </a:srgbClr>
        </a:solidFill>
        <a:effectLst/>
      </p:bgPr>
    </p:bg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6"/>
          <p:cNvSpPr txBox="1">
            <a:spLocks noGrp="1"/>
          </p:cNvSpPr>
          <p:nvPr>
            <p:ph type="title"/>
          </p:nvPr>
        </p:nvSpPr>
        <p:spPr>
          <a:xfrm>
            <a:off x="628650" y="263759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64" name="Google Shape;264;p46"/>
          <p:cNvSpPr/>
          <p:nvPr/>
        </p:nvSpPr>
        <p:spPr>
          <a:xfrm>
            <a:off x="0" y="0"/>
            <a:ext cx="9144000" cy="3429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accent6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46"/>
          <p:cNvSpPr txBox="1">
            <a:spLocks noGrp="1"/>
          </p:cNvSpPr>
          <p:nvPr>
            <p:ph type="body" idx="1"/>
          </p:nvPr>
        </p:nvSpPr>
        <p:spPr>
          <a:xfrm>
            <a:off x="628650" y="1361515"/>
            <a:ext cx="7886700" cy="31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266" name="Google Shape;266;p46" descr="A blue arrow pointing to a map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997136" y="4230009"/>
            <a:ext cx="2651126" cy="9941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Immutrack">
  <p:cSld name="1_Immutrack">
    <p:bg>
      <p:bgPr>
        <a:solidFill>
          <a:srgbClr val="C6EEFE">
            <a:alpha val="10200"/>
          </a:srgbClr>
        </a:solidFill>
        <a:effectLst/>
      </p:bgPr>
    </p:bg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7"/>
          <p:cNvSpPr txBox="1">
            <a:spLocks noGrp="1"/>
          </p:cNvSpPr>
          <p:nvPr>
            <p:ph type="title"/>
          </p:nvPr>
        </p:nvSpPr>
        <p:spPr>
          <a:xfrm>
            <a:off x="628650" y="263759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69" name="Google Shape;269;p47"/>
          <p:cNvSpPr/>
          <p:nvPr/>
        </p:nvSpPr>
        <p:spPr>
          <a:xfrm>
            <a:off x="0" y="0"/>
            <a:ext cx="9144000" cy="342900"/>
          </a:xfrm>
          <a:prstGeom prst="rect">
            <a:avLst/>
          </a:prstGeom>
          <a:solidFill>
            <a:srgbClr val="F15A28"/>
          </a:solidFill>
          <a:ln w="9525" cap="flat" cmpd="sng">
            <a:solidFill>
              <a:srgbClr val="F15A28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47"/>
          <p:cNvSpPr txBox="1">
            <a:spLocks noGrp="1"/>
          </p:cNvSpPr>
          <p:nvPr>
            <p:ph type="body" idx="1"/>
          </p:nvPr>
        </p:nvSpPr>
        <p:spPr>
          <a:xfrm>
            <a:off x="628650" y="1361515"/>
            <a:ext cx="7886700" cy="31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271" name="Google Shape;271;p47" descr="A black background with orange text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066432" y="4250809"/>
            <a:ext cx="2077572" cy="7790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Whole Person Care">
  <p:cSld name="1_Whole Person Care">
    <p:bg>
      <p:bgPr>
        <a:solidFill>
          <a:srgbClr val="B4D8FF">
            <a:alpha val="9800"/>
          </a:srgbClr>
        </a:solidFill>
        <a:effectLst/>
      </p:bgPr>
    </p:bg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48"/>
          <p:cNvSpPr txBox="1">
            <a:spLocks noGrp="1"/>
          </p:cNvSpPr>
          <p:nvPr>
            <p:ph type="title"/>
          </p:nvPr>
        </p:nvSpPr>
        <p:spPr>
          <a:xfrm>
            <a:off x="365759" y="313712"/>
            <a:ext cx="5140200" cy="9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Arial"/>
              <a:buNone/>
              <a:defRPr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274" name="Google Shape;274;p48" descr="A group of hands holding a puzzle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 l="35932" r="35489"/>
          <a:stretch/>
        </p:blipFill>
        <p:spPr>
          <a:xfrm>
            <a:off x="5643155" y="0"/>
            <a:ext cx="356942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48"/>
          <p:cNvSpPr/>
          <p:nvPr/>
        </p:nvSpPr>
        <p:spPr>
          <a:xfrm>
            <a:off x="0" y="4555672"/>
            <a:ext cx="9212700" cy="771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48"/>
          <p:cNvSpPr txBox="1">
            <a:spLocks noGrp="1"/>
          </p:cNvSpPr>
          <p:nvPr>
            <p:ph type="body" idx="1"/>
          </p:nvPr>
        </p:nvSpPr>
        <p:spPr>
          <a:xfrm>
            <a:off x="365760" y="1361530"/>
            <a:ext cx="5140200" cy="32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9"/>
          <p:cNvSpPr txBox="1">
            <a:spLocks noGrp="1"/>
          </p:cNvSpPr>
          <p:nvPr>
            <p:ph type="title"/>
          </p:nvPr>
        </p:nvSpPr>
        <p:spPr>
          <a:xfrm>
            <a:off x="203760" y="56649"/>
            <a:ext cx="3307200" cy="18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 Rounded"/>
              <a:buNone/>
              <a:defRPr sz="36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49"/>
          <p:cNvSpPr txBox="1">
            <a:spLocks noGrp="1"/>
          </p:cNvSpPr>
          <p:nvPr>
            <p:ph type="body" idx="1"/>
          </p:nvPr>
        </p:nvSpPr>
        <p:spPr>
          <a:xfrm>
            <a:off x="3992078" y="180474"/>
            <a:ext cx="4518300" cy="48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esentation Title">
  <p:cSld name="Presentation 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51"/>
          <p:cNvSpPr txBox="1">
            <a:spLocks noGrp="1"/>
          </p:cNvSpPr>
          <p:nvPr>
            <p:ph type="subTitle" idx="1"/>
          </p:nvPr>
        </p:nvSpPr>
        <p:spPr>
          <a:xfrm>
            <a:off x="1143000" y="3564587"/>
            <a:ext cx="6858000" cy="108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 i="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288" name="Google Shape;288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8650" y="390525"/>
            <a:ext cx="7886700" cy="2914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52"/>
          <p:cNvSpPr txBox="1">
            <a:spLocks noGrp="1"/>
          </p:cNvSpPr>
          <p:nvPr>
            <p:ph type="title"/>
          </p:nvPr>
        </p:nvSpPr>
        <p:spPr>
          <a:xfrm>
            <a:off x="203760" y="56649"/>
            <a:ext cx="3307200" cy="18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 Rounded"/>
              <a:buNone/>
              <a:defRPr sz="36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91" name="Google Shape;291;p52"/>
          <p:cNvSpPr txBox="1">
            <a:spLocks noGrp="1"/>
          </p:cNvSpPr>
          <p:nvPr>
            <p:ph type="body" idx="1"/>
          </p:nvPr>
        </p:nvSpPr>
        <p:spPr>
          <a:xfrm>
            <a:off x="3992078" y="180474"/>
            <a:ext cx="4518300" cy="48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Only/Plain">
  <p:cSld name="Smarter Care Virginia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53"/>
          <p:cNvSpPr txBox="1">
            <a:spLocks noGrp="1"/>
          </p:cNvSpPr>
          <p:nvPr>
            <p:ph type="title"/>
          </p:nvPr>
        </p:nvSpPr>
        <p:spPr>
          <a:xfrm>
            <a:off x="628650" y="273847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DDC"/>
              </a:buClr>
              <a:buSzPts val="14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94" name="Google Shape;294;p53"/>
          <p:cNvSpPr txBox="1">
            <a:spLocks noGrp="1"/>
          </p:cNvSpPr>
          <p:nvPr>
            <p:ph type="body" idx="1"/>
          </p:nvPr>
        </p:nvSpPr>
        <p:spPr>
          <a:xfrm>
            <a:off x="628650" y="1371600"/>
            <a:ext cx="7886700" cy="33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>
  <p:cSld name="VCHI Comparis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54"/>
          <p:cNvSpPr txBox="1">
            <a:spLocks noGrp="1"/>
          </p:cNvSpPr>
          <p:nvPr>
            <p:ph type="title"/>
          </p:nvPr>
        </p:nvSpPr>
        <p:spPr>
          <a:xfrm>
            <a:off x="457200" y="344539"/>
            <a:ext cx="8229600" cy="6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DDC"/>
              </a:buClr>
              <a:buSzPts val="14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97" name="Google Shape;297;p54"/>
          <p:cNvSpPr txBox="1">
            <a:spLocks noGrp="1"/>
          </p:cNvSpPr>
          <p:nvPr>
            <p:ph type="body" idx="1"/>
          </p:nvPr>
        </p:nvSpPr>
        <p:spPr>
          <a:xfrm>
            <a:off x="457200" y="1137048"/>
            <a:ext cx="3921900" cy="3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98" name="Google Shape;298;p54"/>
          <p:cNvSpPr txBox="1">
            <a:spLocks noGrp="1"/>
          </p:cNvSpPr>
          <p:nvPr>
            <p:ph type="body" idx="2"/>
          </p:nvPr>
        </p:nvSpPr>
        <p:spPr>
          <a:xfrm>
            <a:off x="4572000" y="1137048"/>
            <a:ext cx="4114800" cy="3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omparison">
  <p:cSld name="Solid Background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55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01" name="Google Shape;301;p55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78867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1800" b="1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200" b="1"/>
            </a:lvl9pPr>
          </a:lstStyle>
          <a:p>
            <a:endParaRPr/>
          </a:p>
        </p:txBody>
      </p:sp>
      <p:sp>
        <p:nvSpPr>
          <p:cNvPr id="302" name="Google Shape;302;p55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78867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Char char="•"/>
              <a:defRPr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V Girl">
  <p:cSld name="Vaccinati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56"/>
          <p:cNvSpPr txBox="1">
            <a:spLocks noGrp="1"/>
          </p:cNvSpPr>
          <p:nvPr>
            <p:ph type="title"/>
          </p:nvPr>
        </p:nvSpPr>
        <p:spPr>
          <a:xfrm>
            <a:off x="295275" y="273844"/>
            <a:ext cx="52488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DDC"/>
              </a:buClr>
              <a:buSzPts val="3300"/>
              <a:buFont typeface="Avenir"/>
              <a:buNone/>
              <a:defRPr>
                <a:solidFill>
                  <a:srgbClr val="009DD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05" name="Google Shape;305;p56"/>
          <p:cNvSpPr txBox="1">
            <a:spLocks noGrp="1"/>
          </p:cNvSpPr>
          <p:nvPr>
            <p:ph type="body" idx="1"/>
          </p:nvPr>
        </p:nvSpPr>
        <p:spPr>
          <a:xfrm>
            <a:off x="295275" y="1369219"/>
            <a:ext cx="52488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rseBP">
  <p:cSld name="Nurs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57"/>
          <p:cNvSpPr txBox="1">
            <a:spLocks noGrp="1"/>
          </p:cNvSpPr>
          <p:nvPr>
            <p:ph type="title"/>
          </p:nvPr>
        </p:nvSpPr>
        <p:spPr>
          <a:xfrm>
            <a:off x="266700" y="195858"/>
            <a:ext cx="52386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DDC"/>
              </a:buClr>
              <a:buSzPts val="3300"/>
              <a:buFont typeface="Avenir"/>
              <a:buNone/>
              <a:defRPr>
                <a:solidFill>
                  <a:srgbClr val="009DD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57"/>
          <p:cNvSpPr txBox="1">
            <a:spLocks noGrp="1"/>
          </p:cNvSpPr>
          <p:nvPr>
            <p:ph type="body" idx="1"/>
          </p:nvPr>
        </p:nvSpPr>
        <p:spPr>
          <a:xfrm>
            <a:off x="266700" y="1369219"/>
            <a:ext cx="52386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ocks">
  <p:cSld name="Block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58"/>
          <p:cNvSpPr txBox="1">
            <a:spLocks noGrp="1"/>
          </p:cNvSpPr>
          <p:nvPr>
            <p:ph type="title"/>
          </p:nvPr>
        </p:nvSpPr>
        <p:spPr>
          <a:xfrm>
            <a:off x="4000199" y="272653"/>
            <a:ext cx="49155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DDC"/>
              </a:buClr>
              <a:buSzPts val="3300"/>
              <a:buFont typeface="Avenir"/>
              <a:buNone/>
              <a:defRPr>
                <a:solidFill>
                  <a:srgbClr val="009DD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1" name="Google Shape;311;p58"/>
          <p:cNvSpPr txBox="1">
            <a:spLocks noGrp="1"/>
          </p:cNvSpPr>
          <p:nvPr>
            <p:ph type="body" idx="1"/>
          </p:nvPr>
        </p:nvSpPr>
        <p:spPr>
          <a:xfrm>
            <a:off x="4000199" y="1369219"/>
            <a:ext cx="49155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andsIn">
  <p:cSld name="Hands I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59"/>
          <p:cNvSpPr txBox="1">
            <a:spLocks noGrp="1"/>
          </p:cNvSpPr>
          <p:nvPr>
            <p:ph type="title"/>
          </p:nvPr>
        </p:nvSpPr>
        <p:spPr>
          <a:xfrm>
            <a:off x="4000199" y="272653"/>
            <a:ext cx="49155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DDC"/>
              </a:buClr>
              <a:buSzPts val="3300"/>
              <a:buFont typeface="Avenir"/>
              <a:buNone/>
              <a:defRPr>
                <a:solidFill>
                  <a:srgbClr val="009DD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4" name="Google Shape;314;p59"/>
          <p:cNvSpPr txBox="1">
            <a:spLocks noGrp="1"/>
          </p:cNvSpPr>
          <p:nvPr>
            <p:ph type="body" idx="1"/>
          </p:nvPr>
        </p:nvSpPr>
        <p:spPr>
          <a:xfrm>
            <a:off x="4000199" y="1369219"/>
            <a:ext cx="49155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>
  <p:cSld name="Title Only VCHI">
    <p:bg>
      <p:bgPr>
        <a:solidFill>
          <a:srgbClr val="B4D8FF">
            <a:alpha val="5100"/>
          </a:srgbClr>
        </a:solidFill>
        <a:effectLst/>
      </p:bgPr>
    </p:bg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60"/>
          <p:cNvSpPr txBox="1">
            <a:spLocks noGrp="1"/>
          </p:cNvSpPr>
          <p:nvPr>
            <p:ph type="title"/>
          </p:nvPr>
        </p:nvSpPr>
        <p:spPr>
          <a:xfrm>
            <a:off x="457200" y="344539"/>
            <a:ext cx="8229600" cy="6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DDC"/>
              </a:buClr>
              <a:buSzPts val="14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7" name="Google Shape;317;p60"/>
          <p:cNvSpPr/>
          <p:nvPr/>
        </p:nvSpPr>
        <p:spPr>
          <a:xfrm>
            <a:off x="0" y="0"/>
            <a:ext cx="9144000" cy="281100"/>
          </a:xfrm>
          <a:prstGeom prst="rect">
            <a:avLst/>
          </a:prstGeom>
          <a:solidFill>
            <a:srgbClr val="00559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60"/>
          <p:cNvSpPr txBox="1">
            <a:spLocks noGrp="1"/>
          </p:cNvSpPr>
          <p:nvPr>
            <p:ph type="body" idx="1"/>
          </p:nvPr>
        </p:nvSpPr>
        <p:spPr>
          <a:xfrm>
            <a:off x="457199" y="1111672"/>
            <a:ext cx="8229600" cy="3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319" name="Google Shape;319;p60" descr="A logo with text on it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 l="19125" t="18498" r="58375" b="17002"/>
          <a:stretch/>
        </p:blipFill>
        <p:spPr>
          <a:xfrm>
            <a:off x="8443228" y="4487502"/>
            <a:ext cx="576072" cy="6192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Doctor and Patien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61"/>
          <p:cNvSpPr txBox="1">
            <a:spLocks noGrp="1"/>
          </p:cNvSpPr>
          <p:nvPr>
            <p:ph type="title"/>
          </p:nvPr>
        </p:nvSpPr>
        <p:spPr>
          <a:xfrm>
            <a:off x="276227" y="254794"/>
            <a:ext cx="51720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DDC"/>
              </a:buClr>
              <a:buSzPts val="3300"/>
              <a:buFont typeface="Avenir"/>
              <a:buNone/>
              <a:defRPr>
                <a:solidFill>
                  <a:srgbClr val="009DD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22" name="Google Shape;322;p61"/>
          <p:cNvSpPr txBox="1">
            <a:spLocks noGrp="1"/>
          </p:cNvSpPr>
          <p:nvPr>
            <p:ph type="body" idx="1"/>
          </p:nvPr>
        </p:nvSpPr>
        <p:spPr>
          <a:xfrm>
            <a:off x="276227" y="1369219"/>
            <a:ext cx="51720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wo Content">
  <p:cSld name="Around the Tab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62"/>
          <p:cNvSpPr txBox="1">
            <a:spLocks noGrp="1"/>
          </p:cNvSpPr>
          <p:nvPr>
            <p:ph type="title"/>
          </p:nvPr>
        </p:nvSpPr>
        <p:spPr>
          <a:xfrm>
            <a:off x="266702" y="195860"/>
            <a:ext cx="50958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DDC"/>
              </a:buClr>
              <a:buSzPts val="3300"/>
              <a:buFont typeface="Avenir"/>
              <a:buNone/>
              <a:defRPr>
                <a:solidFill>
                  <a:srgbClr val="009DD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25" name="Google Shape;325;p62"/>
          <p:cNvSpPr txBox="1">
            <a:spLocks noGrp="1"/>
          </p:cNvSpPr>
          <p:nvPr>
            <p:ph type="body" idx="1"/>
          </p:nvPr>
        </p:nvSpPr>
        <p:spPr>
          <a:xfrm>
            <a:off x="266702" y="1369219"/>
            <a:ext cx="50958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wo Content">
  <p:cSld name="White Coa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63"/>
          <p:cNvSpPr txBox="1">
            <a:spLocks noGrp="1"/>
          </p:cNvSpPr>
          <p:nvPr>
            <p:ph type="title"/>
          </p:nvPr>
        </p:nvSpPr>
        <p:spPr>
          <a:xfrm>
            <a:off x="4000200" y="272655"/>
            <a:ext cx="49155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DDC"/>
              </a:buClr>
              <a:buSzPts val="3300"/>
              <a:buFont typeface="Avenir"/>
              <a:buNone/>
              <a:defRPr>
                <a:solidFill>
                  <a:srgbClr val="009DD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28" name="Google Shape;328;p63"/>
          <p:cNvSpPr txBox="1">
            <a:spLocks noGrp="1"/>
          </p:cNvSpPr>
          <p:nvPr>
            <p:ph type="body" idx="1"/>
          </p:nvPr>
        </p:nvSpPr>
        <p:spPr>
          <a:xfrm>
            <a:off x="4000200" y="1369219"/>
            <a:ext cx="4915500" cy="3263400"/>
          </a:xfrm>
          <a:prstGeom prst="rect">
            <a:avLst/>
          </a:prstGeom>
          <a:solidFill>
            <a:schemeClr val="lt1">
              <a:alpha val="75690"/>
            </a:schemeClr>
          </a:solidFill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Paperclip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64"/>
          <p:cNvSpPr txBox="1">
            <a:spLocks noGrp="1"/>
          </p:cNvSpPr>
          <p:nvPr>
            <p:ph type="title"/>
          </p:nvPr>
        </p:nvSpPr>
        <p:spPr>
          <a:xfrm>
            <a:off x="628650" y="273847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DDC"/>
              </a:buClr>
              <a:buSzPts val="3300"/>
              <a:buFont typeface="Avenir"/>
              <a:buNone/>
              <a:defRPr>
                <a:solidFill>
                  <a:srgbClr val="009DD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31" name="Google Shape;331;p64"/>
          <p:cNvSpPr txBox="1">
            <a:spLocks noGrp="1"/>
          </p:cNvSpPr>
          <p:nvPr>
            <p:ph type="body" idx="1"/>
          </p:nvPr>
        </p:nvSpPr>
        <p:spPr>
          <a:xfrm>
            <a:off x="628650" y="1369225"/>
            <a:ext cx="7886700" cy="236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esentation Title">
  <p:cSld name="Presentation Title with graphic of Virginia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65"/>
          <p:cNvSpPr txBox="1">
            <a:spLocks noGrp="1"/>
          </p:cNvSpPr>
          <p:nvPr>
            <p:ph type="subTitle" idx="1"/>
          </p:nvPr>
        </p:nvSpPr>
        <p:spPr>
          <a:xfrm>
            <a:off x="1143000" y="3564587"/>
            <a:ext cx="6858000" cy="108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 i="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334" name="Google Shape;334;p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2901" y="492173"/>
            <a:ext cx="7518201" cy="2819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esentation Title">
  <p:cSld name="Presentation Title with VTFPC logo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66"/>
          <p:cNvSpPr txBox="1">
            <a:spLocks noGrp="1"/>
          </p:cNvSpPr>
          <p:nvPr>
            <p:ph type="subTitle" idx="1"/>
          </p:nvPr>
        </p:nvSpPr>
        <p:spPr>
          <a:xfrm>
            <a:off x="1143000" y="3564587"/>
            <a:ext cx="6858000" cy="108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 i="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337" name="Google Shape;337;p66"/>
          <p:cNvPicPr preferRelativeResize="0"/>
          <p:nvPr/>
        </p:nvPicPr>
        <p:blipFill rotWithShape="1">
          <a:blip r:embed="rId3">
            <a:alphaModFix/>
          </a:blip>
          <a:srcRect l="8668" t="21800" r="14011" b="24480"/>
          <a:stretch/>
        </p:blipFill>
        <p:spPr>
          <a:xfrm>
            <a:off x="1432015" y="1322615"/>
            <a:ext cx="6279966" cy="16361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>
  <p:cSld name="Picture with Capti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67"/>
          <p:cNvSpPr txBox="1">
            <a:spLocks noGrp="1"/>
          </p:cNvSpPr>
          <p:nvPr>
            <p:ph type="title"/>
          </p:nvPr>
        </p:nvSpPr>
        <p:spPr>
          <a:xfrm>
            <a:off x="457200" y="344539"/>
            <a:ext cx="8229600" cy="6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DDC"/>
              </a:buClr>
              <a:buSzPts val="14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0" name="Google Shape;340;p67"/>
          <p:cNvSpPr>
            <a:spLocks noGrp="1"/>
          </p:cNvSpPr>
          <p:nvPr>
            <p:ph type="pic" idx="2"/>
          </p:nvPr>
        </p:nvSpPr>
        <p:spPr>
          <a:xfrm>
            <a:off x="1981200" y="1195388"/>
            <a:ext cx="5181600" cy="2752800"/>
          </a:xfrm>
          <a:prstGeom prst="rect">
            <a:avLst/>
          </a:prstGeom>
          <a:noFill/>
          <a:ln>
            <a:noFill/>
          </a:ln>
        </p:spPr>
      </p:sp>
      <p:sp>
        <p:nvSpPr>
          <p:cNvPr id="341" name="Google Shape;341;p67"/>
          <p:cNvSpPr txBox="1">
            <a:spLocks noGrp="1"/>
          </p:cNvSpPr>
          <p:nvPr>
            <p:ph type="body" idx="1"/>
          </p:nvPr>
        </p:nvSpPr>
        <p:spPr>
          <a:xfrm>
            <a:off x="1981201" y="4036219"/>
            <a:ext cx="5181600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>
  <p:cSld name="VCHI Content with Capti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68"/>
          <p:cNvSpPr txBox="1">
            <a:spLocks noGrp="1"/>
          </p:cNvSpPr>
          <p:nvPr>
            <p:ph type="title"/>
          </p:nvPr>
        </p:nvSpPr>
        <p:spPr>
          <a:xfrm>
            <a:off x="457200" y="344539"/>
            <a:ext cx="8229600" cy="6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DDC"/>
              </a:buClr>
              <a:buSzPts val="14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4" name="Google Shape;344;p68"/>
          <p:cNvSpPr txBox="1">
            <a:spLocks noGrp="1"/>
          </p:cNvSpPr>
          <p:nvPr>
            <p:ph type="body" idx="1"/>
          </p:nvPr>
        </p:nvSpPr>
        <p:spPr>
          <a:xfrm>
            <a:off x="457200" y="1137047"/>
            <a:ext cx="8229600" cy="26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45" name="Google Shape;345;p68"/>
          <p:cNvSpPr txBox="1">
            <a:spLocks noGrp="1"/>
          </p:cNvSpPr>
          <p:nvPr>
            <p:ph type="body" idx="2"/>
          </p:nvPr>
        </p:nvSpPr>
        <p:spPr>
          <a:xfrm>
            <a:off x="457200" y="3990474"/>
            <a:ext cx="8229600" cy="3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VTFPC - Green">
  <p:cSld name="Title Only VTFPC - Green">
    <p:bg>
      <p:bgPr>
        <a:solidFill>
          <a:srgbClr val="C6EEFE">
            <a:alpha val="10200"/>
          </a:srgbClr>
        </a:solidFill>
        <a:effectLst/>
      </p:bgPr>
    </p:bg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69"/>
          <p:cNvSpPr txBox="1">
            <a:spLocks noGrp="1"/>
          </p:cNvSpPr>
          <p:nvPr>
            <p:ph type="title"/>
          </p:nvPr>
        </p:nvSpPr>
        <p:spPr>
          <a:xfrm>
            <a:off x="628650" y="263759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348" name="Google Shape;348;p69" descr="A black background with white text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663521" y="4287761"/>
            <a:ext cx="2651126" cy="994172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69"/>
          <p:cNvSpPr/>
          <p:nvPr/>
        </p:nvSpPr>
        <p:spPr>
          <a:xfrm>
            <a:off x="0" y="0"/>
            <a:ext cx="9144000" cy="342900"/>
          </a:xfrm>
          <a:prstGeom prst="rect">
            <a:avLst/>
          </a:prstGeom>
          <a:solidFill>
            <a:schemeClr val="accent3"/>
          </a:solidFill>
          <a:ln w="9525" cap="flat" cmpd="sng">
            <a:solidFill>
              <a:schemeClr val="accent3"/>
            </a:solidFill>
            <a:prstDash val="solid"/>
            <a:miter lim="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69"/>
          <p:cNvSpPr txBox="1">
            <a:spLocks noGrp="1"/>
          </p:cNvSpPr>
          <p:nvPr>
            <p:ph type="body" idx="1"/>
          </p:nvPr>
        </p:nvSpPr>
        <p:spPr>
          <a:xfrm>
            <a:off x="628650" y="1361515"/>
            <a:ext cx="7886700" cy="31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VTFPC - Blue">
  <p:cSld name="Title Only VTFPC - Blue">
    <p:bg>
      <p:bgPr>
        <a:solidFill>
          <a:srgbClr val="C6EEFE">
            <a:alpha val="10200"/>
          </a:srgbClr>
        </a:solidFill>
        <a:effectLst/>
      </p:bgPr>
    </p:bg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70"/>
          <p:cNvSpPr txBox="1">
            <a:spLocks noGrp="1"/>
          </p:cNvSpPr>
          <p:nvPr>
            <p:ph type="title"/>
          </p:nvPr>
        </p:nvSpPr>
        <p:spPr>
          <a:xfrm>
            <a:off x="628650" y="263759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353" name="Google Shape;353;p70" descr="A black background with white text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663521" y="4287761"/>
            <a:ext cx="2651126" cy="994172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70"/>
          <p:cNvSpPr/>
          <p:nvPr/>
        </p:nvSpPr>
        <p:spPr>
          <a:xfrm>
            <a:off x="0" y="0"/>
            <a:ext cx="9144000" cy="342900"/>
          </a:xfrm>
          <a:prstGeom prst="rect">
            <a:avLst/>
          </a:prstGeom>
          <a:solidFill>
            <a:srgbClr val="1C456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70"/>
          <p:cNvSpPr txBox="1">
            <a:spLocks noGrp="1"/>
          </p:cNvSpPr>
          <p:nvPr>
            <p:ph type="body" idx="1"/>
          </p:nvPr>
        </p:nvSpPr>
        <p:spPr>
          <a:xfrm>
            <a:off x="628650" y="1361515"/>
            <a:ext cx="7886700" cy="31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>
  <p:cSld name="VTFPC Comparison">
    <p:bg>
      <p:bgPr>
        <a:solidFill>
          <a:srgbClr val="B4D8FF">
            <a:alpha val="5100"/>
          </a:srgbClr>
        </a:solidFill>
        <a:effectLst/>
      </p:bgPr>
    </p:bg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71"/>
          <p:cNvSpPr txBox="1">
            <a:spLocks noGrp="1"/>
          </p:cNvSpPr>
          <p:nvPr>
            <p:ph type="title"/>
          </p:nvPr>
        </p:nvSpPr>
        <p:spPr>
          <a:xfrm>
            <a:off x="457200" y="344539"/>
            <a:ext cx="8229600" cy="6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DDC"/>
              </a:buClr>
              <a:buSzPts val="14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8" name="Google Shape;358;p71"/>
          <p:cNvSpPr txBox="1">
            <a:spLocks noGrp="1"/>
          </p:cNvSpPr>
          <p:nvPr>
            <p:ph type="body" idx="1"/>
          </p:nvPr>
        </p:nvSpPr>
        <p:spPr>
          <a:xfrm>
            <a:off x="457200" y="1137048"/>
            <a:ext cx="3921900" cy="3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59" name="Google Shape;359;p71"/>
          <p:cNvSpPr txBox="1">
            <a:spLocks noGrp="1"/>
          </p:cNvSpPr>
          <p:nvPr>
            <p:ph type="body" idx="2"/>
          </p:nvPr>
        </p:nvSpPr>
        <p:spPr>
          <a:xfrm>
            <a:off x="4572000" y="1137047"/>
            <a:ext cx="4114800" cy="3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60" name="Google Shape;360;p71"/>
          <p:cNvSpPr/>
          <p:nvPr/>
        </p:nvSpPr>
        <p:spPr>
          <a:xfrm>
            <a:off x="0" y="0"/>
            <a:ext cx="9144000" cy="342900"/>
          </a:xfrm>
          <a:prstGeom prst="rect">
            <a:avLst/>
          </a:prstGeom>
          <a:solidFill>
            <a:srgbClr val="1C456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1" name="Google Shape;361;p71" descr="A black background with white text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663521" y="4287761"/>
            <a:ext cx="2651126" cy="9941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TFPC Content w/ Caption">
  <p:cSld name="VTFPC Content w/ Caption">
    <p:bg>
      <p:bgPr>
        <a:solidFill>
          <a:srgbClr val="C6EEFE">
            <a:alpha val="5100"/>
          </a:srgbClr>
        </a:solidFill>
        <a:effectLst/>
      </p:bgPr>
    </p:bg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72"/>
          <p:cNvSpPr txBox="1">
            <a:spLocks noGrp="1"/>
          </p:cNvSpPr>
          <p:nvPr>
            <p:ph type="title"/>
          </p:nvPr>
        </p:nvSpPr>
        <p:spPr>
          <a:xfrm>
            <a:off x="628650" y="263759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364" name="Google Shape;364;p72" descr="A black background with white text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663521" y="4287761"/>
            <a:ext cx="2651126" cy="994172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72"/>
          <p:cNvSpPr txBox="1">
            <a:spLocks noGrp="1"/>
          </p:cNvSpPr>
          <p:nvPr>
            <p:ph type="body" idx="1"/>
          </p:nvPr>
        </p:nvSpPr>
        <p:spPr>
          <a:xfrm>
            <a:off x="628650" y="1383847"/>
            <a:ext cx="7886700" cy="26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66" name="Google Shape;366;p72"/>
          <p:cNvSpPr txBox="1">
            <a:spLocks noGrp="1"/>
          </p:cNvSpPr>
          <p:nvPr>
            <p:ph type="body" idx="2"/>
          </p:nvPr>
        </p:nvSpPr>
        <p:spPr>
          <a:xfrm>
            <a:off x="628650" y="4147682"/>
            <a:ext cx="78867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67" name="Google Shape;367;p72"/>
          <p:cNvSpPr/>
          <p:nvPr/>
        </p:nvSpPr>
        <p:spPr>
          <a:xfrm>
            <a:off x="0" y="1"/>
            <a:ext cx="367500" cy="5143500"/>
          </a:xfrm>
          <a:prstGeom prst="rect">
            <a:avLst/>
          </a:prstGeom>
          <a:solidFill>
            <a:srgbClr val="77B9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TFPC Section header">
  <p:cSld name="VTFPC Section header">
    <p:bg>
      <p:bgPr>
        <a:solidFill>
          <a:srgbClr val="C6EEFE">
            <a:alpha val="5490"/>
          </a:srgbClr>
        </a:solid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" name="Google Shape;369;p73" descr="A black background with white text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663521" y="4287761"/>
            <a:ext cx="2651126" cy="994172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73"/>
          <p:cNvSpPr/>
          <p:nvPr/>
        </p:nvSpPr>
        <p:spPr>
          <a:xfrm>
            <a:off x="-1" y="0"/>
            <a:ext cx="3814800" cy="5143500"/>
          </a:xfrm>
          <a:prstGeom prst="rect">
            <a:avLst/>
          </a:prstGeom>
          <a:solidFill>
            <a:srgbClr val="1C456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73"/>
          <p:cNvSpPr txBox="1">
            <a:spLocks noGrp="1"/>
          </p:cNvSpPr>
          <p:nvPr>
            <p:ph type="body" idx="1"/>
          </p:nvPr>
        </p:nvSpPr>
        <p:spPr>
          <a:xfrm>
            <a:off x="3954065" y="171450"/>
            <a:ext cx="4929300" cy="42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72" name="Google Shape;372;p73"/>
          <p:cNvSpPr txBox="1">
            <a:spLocks noGrp="1"/>
          </p:cNvSpPr>
          <p:nvPr>
            <p:ph type="title"/>
          </p:nvPr>
        </p:nvSpPr>
        <p:spPr>
          <a:xfrm>
            <a:off x="96442" y="0"/>
            <a:ext cx="3493500" cy="19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73" name="Google Shape;373;p73"/>
          <p:cNvSpPr/>
          <p:nvPr/>
        </p:nvSpPr>
        <p:spPr>
          <a:xfrm>
            <a:off x="-96443" y="1960959"/>
            <a:ext cx="3589800" cy="107100"/>
          </a:xfrm>
          <a:prstGeom prst="rect">
            <a:avLst/>
          </a:prstGeom>
          <a:solidFill>
            <a:srgbClr val="FAFE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TFPC w/ design 1">
  <p:cSld name="VTFPC w/ design 1">
    <p:bg>
      <p:bgPr>
        <a:solidFill>
          <a:srgbClr val="C6EEFE">
            <a:alpha val="5100"/>
          </a:srgbClr>
        </a:solidFill>
        <a:effectLst/>
      </p:bgPr>
    </p:bg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74"/>
          <p:cNvSpPr txBox="1">
            <a:spLocks noGrp="1"/>
          </p:cNvSpPr>
          <p:nvPr>
            <p:ph type="title"/>
          </p:nvPr>
        </p:nvSpPr>
        <p:spPr>
          <a:xfrm>
            <a:off x="628650" y="263759"/>
            <a:ext cx="68616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456F"/>
              </a:buClr>
              <a:buSzPts val="3300"/>
              <a:buFont typeface="Arial"/>
              <a:buNone/>
              <a:defRPr b="1">
                <a:solidFill>
                  <a:srgbClr val="1C456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376" name="Google Shape;376;p74" descr="A black background with white text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663521" y="4287761"/>
            <a:ext cx="2651126" cy="994172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74"/>
          <p:cNvSpPr/>
          <p:nvPr/>
        </p:nvSpPr>
        <p:spPr>
          <a:xfrm>
            <a:off x="0" y="1257931"/>
            <a:ext cx="5046900" cy="103500"/>
          </a:xfrm>
          <a:prstGeom prst="rect">
            <a:avLst/>
          </a:prstGeom>
          <a:solidFill>
            <a:schemeClr val="accent3"/>
          </a:solidFill>
          <a:ln w="9525" cap="flat" cmpd="sng">
            <a:solidFill>
              <a:schemeClr val="accent3"/>
            </a:solidFill>
            <a:prstDash val="solid"/>
            <a:miter lim="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74"/>
          <p:cNvSpPr txBox="1">
            <a:spLocks noGrp="1"/>
          </p:cNvSpPr>
          <p:nvPr>
            <p:ph type="body" idx="1"/>
          </p:nvPr>
        </p:nvSpPr>
        <p:spPr>
          <a:xfrm>
            <a:off x="628650" y="1361515"/>
            <a:ext cx="6861600" cy="31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79" name="Google Shape;379;p74"/>
          <p:cNvSpPr/>
          <p:nvPr/>
        </p:nvSpPr>
        <p:spPr>
          <a:xfrm>
            <a:off x="8197453" y="1549831"/>
            <a:ext cx="636000" cy="600000"/>
          </a:xfrm>
          <a:prstGeom prst="plus">
            <a:avLst>
              <a:gd name="adj" fmla="val 30058"/>
            </a:avLst>
          </a:prstGeom>
          <a:solidFill>
            <a:srgbClr val="84BF4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74"/>
          <p:cNvSpPr/>
          <p:nvPr/>
        </p:nvSpPr>
        <p:spPr>
          <a:xfrm>
            <a:off x="7731909" y="1142637"/>
            <a:ext cx="396600" cy="407100"/>
          </a:xfrm>
          <a:prstGeom prst="plus">
            <a:avLst>
              <a:gd name="adj" fmla="val 30752"/>
            </a:avLst>
          </a:prstGeom>
          <a:solidFill>
            <a:srgbClr val="84BF4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74"/>
          <p:cNvSpPr/>
          <p:nvPr/>
        </p:nvSpPr>
        <p:spPr>
          <a:xfrm>
            <a:off x="8398862" y="525443"/>
            <a:ext cx="396600" cy="407100"/>
          </a:xfrm>
          <a:prstGeom prst="plus">
            <a:avLst>
              <a:gd name="adj" fmla="val 30752"/>
            </a:avLst>
          </a:prstGeom>
          <a:solidFill>
            <a:srgbClr val="84BF4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74"/>
          <p:cNvSpPr/>
          <p:nvPr/>
        </p:nvSpPr>
        <p:spPr>
          <a:xfrm>
            <a:off x="7296139" y="263759"/>
            <a:ext cx="636000" cy="600000"/>
          </a:xfrm>
          <a:prstGeom prst="plus">
            <a:avLst>
              <a:gd name="adj" fmla="val 30058"/>
            </a:avLst>
          </a:prstGeom>
          <a:solidFill>
            <a:srgbClr val="84BF4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TFPC w/ design 2">
  <p:cSld name="VTFPC w/ design 2">
    <p:bg>
      <p:bgPr>
        <a:solidFill>
          <a:srgbClr val="C6EEFE">
            <a:alpha val="5100"/>
          </a:srgbClr>
        </a:solidFill>
        <a:effectLst/>
      </p:bgPr>
    </p:bg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75"/>
          <p:cNvSpPr txBox="1">
            <a:spLocks noGrp="1"/>
          </p:cNvSpPr>
          <p:nvPr>
            <p:ph type="title"/>
          </p:nvPr>
        </p:nvSpPr>
        <p:spPr>
          <a:xfrm>
            <a:off x="628650" y="263759"/>
            <a:ext cx="68616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456F"/>
              </a:buClr>
              <a:buSzPts val="3300"/>
              <a:buFont typeface="Arial"/>
              <a:buNone/>
              <a:defRPr b="1">
                <a:solidFill>
                  <a:srgbClr val="1C456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385" name="Google Shape;385;p75" descr="A black background with white text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663521" y="4287761"/>
            <a:ext cx="2651126" cy="994172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75"/>
          <p:cNvSpPr txBox="1">
            <a:spLocks noGrp="1"/>
          </p:cNvSpPr>
          <p:nvPr>
            <p:ph type="body" idx="1"/>
          </p:nvPr>
        </p:nvSpPr>
        <p:spPr>
          <a:xfrm>
            <a:off x="628650" y="1361515"/>
            <a:ext cx="6861600" cy="31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87" name="Google Shape;387;p75"/>
          <p:cNvSpPr/>
          <p:nvPr/>
        </p:nvSpPr>
        <p:spPr>
          <a:xfrm>
            <a:off x="7989084" y="-597889"/>
            <a:ext cx="1726800" cy="1723200"/>
          </a:xfrm>
          <a:prstGeom prst="donut">
            <a:avLst>
              <a:gd name="adj" fmla="val 25354"/>
            </a:avLst>
          </a:prstGeom>
          <a:solidFill>
            <a:srgbClr val="1C456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C Innovation Hub">
  <p:cSld name="PC Innovation Hub">
    <p:bg>
      <p:bgPr>
        <a:solidFill>
          <a:srgbClr val="C6EEFE">
            <a:alpha val="10200"/>
          </a:srgbClr>
        </a:solidFill>
        <a:effectLst/>
      </p:bgPr>
    </p:bg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76"/>
          <p:cNvSpPr txBox="1">
            <a:spLocks noGrp="1"/>
          </p:cNvSpPr>
          <p:nvPr>
            <p:ph type="title"/>
          </p:nvPr>
        </p:nvSpPr>
        <p:spPr>
          <a:xfrm>
            <a:off x="628650" y="263759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90" name="Google Shape;390;p76"/>
          <p:cNvSpPr/>
          <p:nvPr/>
        </p:nvSpPr>
        <p:spPr>
          <a:xfrm>
            <a:off x="0" y="0"/>
            <a:ext cx="9144000" cy="3429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accent6"/>
            </a:solidFill>
            <a:prstDash val="solid"/>
            <a:miter lim="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76"/>
          <p:cNvSpPr txBox="1">
            <a:spLocks noGrp="1"/>
          </p:cNvSpPr>
          <p:nvPr>
            <p:ph type="body" idx="1"/>
          </p:nvPr>
        </p:nvSpPr>
        <p:spPr>
          <a:xfrm>
            <a:off x="628650" y="1361515"/>
            <a:ext cx="7886700" cy="31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392" name="Google Shape;392;p76" descr="A logo of a network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678270" y="4326448"/>
            <a:ext cx="1674159" cy="6278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imary Pathways">
  <p:cSld name="Primary Pathways">
    <p:bg>
      <p:bgPr>
        <a:solidFill>
          <a:srgbClr val="C6EEFE">
            <a:alpha val="10200"/>
          </a:srgbClr>
        </a:solidFill>
        <a:effectLst/>
      </p:bgPr>
    </p:bg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77"/>
          <p:cNvSpPr txBox="1">
            <a:spLocks noGrp="1"/>
          </p:cNvSpPr>
          <p:nvPr>
            <p:ph type="title"/>
          </p:nvPr>
        </p:nvSpPr>
        <p:spPr>
          <a:xfrm>
            <a:off x="628650" y="263759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95" name="Google Shape;395;p77"/>
          <p:cNvSpPr/>
          <p:nvPr/>
        </p:nvSpPr>
        <p:spPr>
          <a:xfrm>
            <a:off x="0" y="0"/>
            <a:ext cx="9144000" cy="342900"/>
          </a:xfrm>
          <a:prstGeom prst="rect">
            <a:avLst/>
          </a:prstGeom>
          <a:solidFill>
            <a:schemeClr val="accent3"/>
          </a:solidFill>
          <a:ln w="9525" cap="flat" cmpd="sng">
            <a:solidFill>
              <a:schemeClr val="accent3"/>
            </a:solidFill>
            <a:prstDash val="solid"/>
            <a:miter lim="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77"/>
          <p:cNvSpPr txBox="1">
            <a:spLocks noGrp="1"/>
          </p:cNvSpPr>
          <p:nvPr>
            <p:ph type="body" idx="1"/>
          </p:nvPr>
        </p:nvSpPr>
        <p:spPr>
          <a:xfrm>
            <a:off x="628650" y="1361515"/>
            <a:ext cx="7886700" cy="31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397" name="Google Shape;397;p77" descr="A green and blue text on a black background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456778" y="4390813"/>
            <a:ext cx="1687219" cy="6327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JiH">
  <p:cSld name="VJiH">
    <p:bg>
      <p:bgPr>
        <a:solidFill>
          <a:srgbClr val="C6EEFE">
            <a:alpha val="10200"/>
          </a:srgbClr>
        </a:solidFill>
        <a:effectLst/>
      </p:bgPr>
    </p:bg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78"/>
          <p:cNvSpPr txBox="1">
            <a:spLocks noGrp="1"/>
          </p:cNvSpPr>
          <p:nvPr>
            <p:ph type="title"/>
          </p:nvPr>
        </p:nvSpPr>
        <p:spPr>
          <a:xfrm>
            <a:off x="628650" y="263759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00" name="Google Shape;400;p78"/>
          <p:cNvSpPr/>
          <p:nvPr/>
        </p:nvSpPr>
        <p:spPr>
          <a:xfrm>
            <a:off x="0" y="0"/>
            <a:ext cx="9144000" cy="3429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accent6"/>
            </a:solidFill>
            <a:prstDash val="solid"/>
            <a:miter lim="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78"/>
          <p:cNvSpPr txBox="1">
            <a:spLocks noGrp="1"/>
          </p:cNvSpPr>
          <p:nvPr>
            <p:ph type="body" idx="1"/>
          </p:nvPr>
        </p:nvSpPr>
        <p:spPr>
          <a:xfrm>
            <a:off x="628650" y="1361515"/>
            <a:ext cx="7886700" cy="31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402" name="Google Shape;402;p78" descr="A black background with blue and yellow text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807574" y="4206828"/>
            <a:ext cx="2497790" cy="936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itols to Commonwealth">
  <p:cSld name="Capitols to Commonwealth">
    <p:bg>
      <p:bgPr>
        <a:solidFill>
          <a:srgbClr val="C6EEFE">
            <a:alpha val="10200"/>
          </a:srgbClr>
        </a:solidFill>
        <a:effectLst/>
      </p:bgPr>
    </p:bg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79"/>
          <p:cNvSpPr txBox="1">
            <a:spLocks noGrp="1"/>
          </p:cNvSpPr>
          <p:nvPr>
            <p:ph type="title"/>
          </p:nvPr>
        </p:nvSpPr>
        <p:spPr>
          <a:xfrm>
            <a:off x="628650" y="263759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05" name="Google Shape;405;p79"/>
          <p:cNvSpPr/>
          <p:nvPr/>
        </p:nvSpPr>
        <p:spPr>
          <a:xfrm>
            <a:off x="0" y="0"/>
            <a:ext cx="9144000" cy="3429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accent6"/>
            </a:solidFill>
            <a:prstDash val="solid"/>
            <a:miter lim="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79"/>
          <p:cNvSpPr txBox="1">
            <a:spLocks noGrp="1"/>
          </p:cNvSpPr>
          <p:nvPr>
            <p:ph type="body" idx="1"/>
          </p:nvPr>
        </p:nvSpPr>
        <p:spPr>
          <a:xfrm>
            <a:off x="628650" y="1361515"/>
            <a:ext cx="7886700" cy="31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407" name="Google Shape;407;p79" descr="A blue arrow pointing to a map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997136" y="4230009"/>
            <a:ext cx="2651126" cy="9941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utrack">
  <p:cSld name="Immutrack">
    <p:bg>
      <p:bgPr>
        <a:solidFill>
          <a:srgbClr val="C6EEFE">
            <a:alpha val="10200"/>
          </a:srgbClr>
        </a:solidFill>
        <a:effectLst/>
      </p:bgPr>
    </p:bg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80"/>
          <p:cNvSpPr txBox="1">
            <a:spLocks noGrp="1"/>
          </p:cNvSpPr>
          <p:nvPr>
            <p:ph type="title"/>
          </p:nvPr>
        </p:nvSpPr>
        <p:spPr>
          <a:xfrm>
            <a:off x="628650" y="263759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10" name="Google Shape;410;p80"/>
          <p:cNvSpPr/>
          <p:nvPr/>
        </p:nvSpPr>
        <p:spPr>
          <a:xfrm>
            <a:off x="0" y="0"/>
            <a:ext cx="9144000" cy="342900"/>
          </a:xfrm>
          <a:prstGeom prst="rect">
            <a:avLst/>
          </a:prstGeom>
          <a:solidFill>
            <a:srgbClr val="F15A28"/>
          </a:solidFill>
          <a:ln w="9525" cap="flat" cmpd="sng">
            <a:solidFill>
              <a:srgbClr val="F15A28"/>
            </a:solidFill>
            <a:prstDash val="solid"/>
            <a:miter lim="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80"/>
          <p:cNvSpPr txBox="1">
            <a:spLocks noGrp="1"/>
          </p:cNvSpPr>
          <p:nvPr>
            <p:ph type="body" idx="1"/>
          </p:nvPr>
        </p:nvSpPr>
        <p:spPr>
          <a:xfrm>
            <a:off x="628650" y="1361515"/>
            <a:ext cx="7886700" cy="31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412" name="Google Shape;412;p80" descr="A black background with orange text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066432" y="4250809"/>
            <a:ext cx="2077572" cy="7790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ole Person Care">
  <p:cSld name="Whole Person Care">
    <p:bg>
      <p:bgPr>
        <a:solidFill>
          <a:srgbClr val="B4D8FF">
            <a:alpha val="9800"/>
          </a:srgbClr>
        </a:solidFill>
        <a:effectLst/>
      </p:bgPr>
    </p:bg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81"/>
          <p:cNvSpPr txBox="1">
            <a:spLocks noGrp="1"/>
          </p:cNvSpPr>
          <p:nvPr>
            <p:ph type="title"/>
          </p:nvPr>
        </p:nvSpPr>
        <p:spPr>
          <a:xfrm>
            <a:off x="365759" y="313712"/>
            <a:ext cx="5140200" cy="9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Arial"/>
              <a:buNone/>
              <a:defRPr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415" name="Google Shape;415;p81" descr="A group of hands holding a puzzle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 l="35932" r="35489"/>
          <a:stretch/>
        </p:blipFill>
        <p:spPr>
          <a:xfrm>
            <a:off x="5643155" y="0"/>
            <a:ext cx="356942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81"/>
          <p:cNvSpPr/>
          <p:nvPr/>
        </p:nvSpPr>
        <p:spPr>
          <a:xfrm>
            <a:off x="0" y="4555672"/>
            <a:ext cx="9212700" cy="771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miter lim="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81"/>
          <p:cNvSpPr txBox="1">
            <a:spLocks noGrp="1"/>
          </p:cNvSpPr>
          <p:nvPr>
            <p:ph type="body" idx="1"/>
          </p:nvPr>
        </p:nvSpPr>
        <p:spPr>
          <a:xfrm>
            <a:off x="365760" y="1361530"/>
            <a:ext cx="5140200" cy="32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26" Type="http://schemas.openxmlformats.org/officeDocument/2006/relationships/theme" Target="../theme/theme2.xml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5" Type="http://schemas.openxmlformats.org/officeDocument/2006/relationships/slideLayout" Target="../slideLayouts/slideLayout47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slideLayout" Target="../slideLayouts/slideLayout46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4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18" Type="http://schemas.openxmlformats.org/officeDocument/2006/relationships/slideLayout" Target="../slideLayouts/slideLayout65.xml"/><Relationship Id="rId26" Type="http://schemas.openxmlformats.org/officeDocument/2006/relationships/slideLayout" Target="../slideLayouts/slideLayout73.xml"/><Relationship Id="rId3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68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17" Type="http://schemas.openxmlformats.org/officeDocument/2006/relationships/slideLayout" Target="../slideLayouts/slideLayout64.xml"/><Relationship Id="rId25" Type="http://schemas.openxmlformats.org/officeDocument/2006/relationships/slideLayout" Target="../slideLayouts/slideLayout72.xml"/><Relationship Id="rId2" Type="http://schemas.openxmlformats.org/officeDocument/2006/relationships/slideLayout" Target="../slideLayouts/slideLayout49.xml"/><Relationship Id="rId16" Type="http://schemas.openxmlformats.org/officeDocument/2006/relationships/slideLayout" Target="../slideLayouts/slideLayout63.xml"/><Relationship Id="rId20" Type="http://schemas.openxmlformats.org/officeDocument/2006/relationships/slideLayout" Target="../slideLayouts/slideLayout67.xml"/><Relationship Id="rId29" Type="http://schemas.openxmlformats.org/officeDocument/2006/relationships/slideLayout" Target="../slideLayouts/slideLayout76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24" Type="http://schemas.openxmlformats.org/officeDocument/2006/relationships/slideLayout" Target="../slideLayouts/slideLayout71.xml"/><Relationship Id="rId32" Type="http://schemas.openxmlformats.org/officeDocument/2006/relationships/theme" Target="../theme/theme3.xml"/><Relationship Id="rId5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62.xml"/><Relationship Id="rId23" Type="http://schemas.openxmlformats.org/officeDocument/2006/relationships/slideLayout" Target="../slideLayouts/slideLayout70.xml"/><Relationship Id="rId28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57.xml"/><Relationship Id="rId19" Type="http://schemas.openxmlformats.org/officeDocument/2006/relationships/slideLayout" Target="../slideLayouts/slideLayout66.xml"/><Relationship Id="rId31" Type="http://schemas.openxmlformats.org/officeDocument/2006/relationships/slideLayout" Target="../slideLayouts/slideLayout78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Relationship Id="rId22" Type="http://schemas.openxmlformats.org/officeDocument/2006/relationships/slideLayout" Target="../slideLayouts/slideLayout69.xml"/><Relationship Id="rId27" Type="http://schemas.openxmlformats.org/officeDocument/2006/relationships/slideLayout" Target="../slideLayouts/slideLayout74.xml"/><Relationship Id="rId30" Type="http://schemas.openxmlformats.org/officeDocument/2006/relationships/slideLayout" Target="../slideLayouts/slideLayout77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7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M Serif Text"/>
              <a:buNone/>
              <a:defRPr sz="2800">
                <a:solidFill>
                  <a:schemeClr val="dk1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Source Sans Pro"/>
              <a:buChar char="●"/>
              <a:defRPr sz="180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Char char="○"/>
              <a:defRPr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Char char="■"/>
              <a:defRPr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Char char="●"/>
              <a:defRPr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Char char="○"/>
              <a:defRPr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Char char="■"/>
              <a:defRPr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Char char="●"/>
              <a:defRPr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Char char="○"/>
              <a:defRPr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Char char="■"/>
              <a:defRPr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52" name="Google Shape;152;p24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3" name="Google Shape;153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4" name="Google Shape;154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5" name="Google Shape;155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690" r:id="rId21"/>
    <p:sldLayoutId id="2147483691" r:id="rId22"/>
    <p:sldLayoutId id="2147483692" r:id="rId23"/>
    <p:sldLayoutId id="2147483693" r:id="rId24"/>
    <p:sldLayoutId id="2147483694" r:id="rId2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5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2" name="Google Shape;282;p5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3" name="Google Shape;283;p5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5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5" name="Google Shape;285;p5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  <p:sldLayoutId id="2147483712" r:id="rId18"/>
    <p:sldLayoutId id="2147483713" r:id="rId19"/>
    <p:sldLayoutId id="2147483714" r:id="rId20"/>
    <p:sldLayoutId id="2147483715" r:id="rId21"/>
    <p:sldLayoutId id="2147483716" r:id="rId22"/>
    <p:sldLayoutId id="2147483717" r:id="rId23"/>
    <p:sldLayoutId id="2147483718" r:id="rId24"/>
    <p:sldLayoutId id="2147483719" r:id="rId25"/>
    <p:sldLayoutId id="2147483720" r:id="rId26"/>
    <p:sldLayoutId id="2147483721" r:id="rId27"/>
    <p:sldLayoutId id="2147483722" r:id="rId28"/>
    <p:sldLayoutId id="2147483723" r:id="rId29"/>
    <p:sldLayoutId id="2147483724" r:id="rId30"/>
    <p:sldLayoutId id="2147483725" r:id="rId3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726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hyperlink" Target="http://www.milbank.org/" TargetMode="External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5" Type="http://schemas.openxmlformats.org/officeDocument/2006/relationships/image" Target="../media/image4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4" Type="http://schemas.openxmlformats.org/officeDocument/2006/relationships/hyperlink" Target="https://cdn.britannica.com/21/143621-050-D0409B47/Declaration-of-Independence-canvas-rotunda-John-Trumbull-July-4-1776.jpg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milbank.org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70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84"/>
          <p:cNvSpPr txBox="1"/>
          <p:nvPr/>
        </p:nvSpPr>
        <p:spPr>
          <a:xfrm>
            <a:off x="7390829" y="4933536"/>
            <a:ext cx="9063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4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0" i="0" u="sng" strike="noStrike" cap="none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3"/>
              </a:rPr>
              <a:t>WWW.MILBANK.ORG</a:t>
            </a:r>
            <a:endParaRPr sz="700" b="0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26" name="Google Shape;426;p84"/>
          <p:cNvSpPr txBox="1"/>
          <p:nvPr/>
        </p:nvSpPr>
        <p:spPr>
          <a:xfrm>
            <a:off x="652195" y="3704210"/>
            <a:ext cx="1410900" cy="5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6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April 24, 2023</a:t>
            </a:r>
            <a:endParaRPr sz="1800" b="0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427" name="Google Shape;427;p84"/>
          <p:cNvGrpSpPr/>
          <p:nvPr/>
        </p:nvGrpSpPr>
        <p:grpSpPr>
          <a:xfrm>
            <a:off x="505194" y="1111564"/>
            <a:ext cx="1875067" cy="113892"/>
            <a:chOff x="673592" y="1482085"/>
            <a:chExt cx="2500089" cy="151856"/>
          </a:xfrm>
        </p:grpSpPr>
        <p:pic>
          <p:nvPicPr>
            <p:cNvPr id="428" name="Google Shape;428;p8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73592" y="1482085"/>
              <a:ext cx="2467316" cy="15185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9" name="Google Shape;429;p84"/>
            <p:cNvSpPr/>
            <p:nvPr/>
          </p:nvSpPr>
          <p:spPr>
            <a:xfrm>
              <a:off x="3153362" y="1568992"/>
              <a:ext cx="20319" cy="21590"/>
            </a:xfrm>
            <a:custGeom>
              <a:avLst/>
              <a:gdLst/>
              <a:ahLst/>
              <a:cxnLst/>
              <a:rect l="l" t="t" r="r" b="b"/>
              <a:pathLst>
                <a:path w="20319" h="21590" extrusionOk="0">
                  <a:moveTo>
                    <a:pt x="16138" y="0"/>
                  </a:moveTo>
                  <a:lnTo>
                    <a:pt x="4701" y="0"/>
                  </a:lnTo>
                  <a:lnTo>
                    <a:pt x="0" y="4785"/>
                  </a:lnTo>
                  <a:lnTo>
                    <a:pt x="0" y="11467"/>
                  </a:lnTo>
                  <a:lnTo>
                    <a:pt x="0" y="17195"/>
                  </a:lnTo>
                  <a:lnTo>
                    <a:pt x="2795" y="21013"/>
                  </a:lnTo>
                  <a:lnTo>
                    <a:pt x="14232" y="21013"/>
                  </a:lnTo>
                  <a:lnTo>
                    <a:pt x="19950" y="15286"/>
                  </a:lnTo>
                  <a:lnTo>
                    <a:pt x="19950" y="3831"/>
                  </a:lnTo>
                  <a:lnTo>
                    <a:pt x="16138" y="0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430" name="Google Shape;430;p84"/>
          <p:cNvGrpSpPr/>
          <p:nvPr/>
        </p:nvGrpSpPr>
        <p:grpSpPr>
          <a:xfrm>
            <a:off x="508044" y="544240"/>
            <a:ext cx="1253571" cy="244325"/>
            <a:chOff x="677392" y="725653"/>
            <a:chExt cx="1671428" cy="325766"/>
          </a:xfrm>
        </p:grpSpPr>
        <p:sp>
          <p:nvSpPr>
            <p:cNvPr id="431" name="Google Shape;431;p84"/>
            <p:cNvSpPr/>
            <p:nvPr/>
          </p:nvSpPr>
          <p:spPr>
            <a:xfrm>
              <a:off x="677392" y="725664"/>
              <a:ext cx="893444" cy="325755"/>
            </a:xfrm>
            <a:custGeom>
              <a:avLst/>
              <a:gdLst/>
              <a:ahLst/>
              <a:cxnLst/>
              <a:rect l="l" t="t" r="r" b="b"/>
              <a:pathLst>
                <a:path w="893444" h="325755" extrusionOk="0">
                  <a:moveTo>
                    <a:pt x="368973" y="14312"/>
                  </a:moveTo>
                  <a:lnTo>
                    <a:pt x="273621" y="14312"/>
                  </a:lnTo>
                  <a:lnTo>
                    <a:pt x="186867" y="251180"/>
                  </a:lnTo>
                  <a:lnTo>
                    <a:pt x="97243" y="14312"/>
                  </a:lnTo>
                  <a:lnTo>
                    <a:pt x="0" y="14312"/>
                  </a:lnTo>
                  <a:lnTo>
                    <a:pt x="0" y="37236"/>
                  </a:lnTo>
                  <a:lnTo>
                    <a:pt x="10388" y="37592"/>
                  </a:lnTo>
                  <a:lnTo>
                    <a:pt x="18719" y="38671"/>
                  </a:lnTo>
                  <a:lnTo>
                    <a:pt x="25082" y="40462"/>
                  </a:lnTo>
                  <a:lnTo>
                    <a:pt x="29565" y="42964"/>
                  </a:lnTo>
                  <a:lnTo>
                    <a:pt x="32423" y="44869"/>
                  </a:lnTo>
                  <a:lnTo>
                    <a:pt x="34328" y="50609"/>
                  </a:lnTo>
                  <a:lnTo>
                    <a:pt x="34328" y="284607"/>
                  </a:lnTo>
                  <a:lnTo>
                    <a:pt x="32423" y="287464"/>
                  </a:lnTo>
                  <a:lnTo>
                    <a:pt x="32423" y="290347"/>
                  </a:lnTo>
                  <a:lnTo>
                    <a:pt x="0" y="298932"/>
                  </a:lnTo>
                  <a:lnTo>
                    <a:pt x="0" y="321856"/>
                  </a:lnTo>
                  <a:lnTo>
                    <a:pt x="101066" y="321856"/>
                  </a:lnTo>
                  <a:lnTo>
                    <a:pt x="101066" y="298932"/>
                  </a:lnTo>
                  <a:lnTo>
                    <a:pt x="91617" y="298577"/>
                  </a:lnTo>
                  <a:lnTo>
                    <a:pt x="83426" y="297497"/>
                  </a:lnTo>
                  <a:lnTo>
                    <a:pt x="76669" y="295719"/>
                  </a:lnTo>
                  <a:lnTo>
                    <a:pt x="71513" y="293204"/>
                  </a:lnTo>
                  <a:lnTo>
                    <a:pt x="68656" y="291299"/>
                  </a:lnTo>
                  <a:lnTo>
                    <a:pt x="66751" y="285559"/>
                  </a:lnTo>
                  <a:lnTo>
                    <a:pt x="66751" y="58254"/>
                  </a:lnTo>
                  <a:lnTo>
                    <a:pt x="171615" y="321856"/>
                  </a:lnTo>
                  <a:lnTo>
                    <a:pt x="194500" y="321856"/>
                  </a:lnTo>
                  <a:lnTo>
                    <a:pt x="289826" y="58254"/>
                  </a:lnTo>
                  <a:lnTo>
                    <a:pt x="289826" y="280784"/>
                  </a:lnTo>
                  <a:lnTo>
                    <a:pt x="255524" y="298932"/>
                  </a:lnTo>
                  <a:lnTo>
                    <a:pt x="255524" y="321856"/>
                  </a:lnTo>
                  <a:lnTo>
                    <a:pt x="368973" y="321856"/>
                  </a:lnTo>
                  <a:lnTo>
                    <a:pt x="368973" y="298932"/>
                  </a:lnTo>
                  <a:lnTo>
                    <a:pt x="359117" y="298577"/>
                  </a:lnTo>
                  <a:lnTo>
                    <a:pt x="350977" y="297497"/>
                  </a:lnTo>
                  <a:lnTo>
                    <a:pt x="344436" y="295719"/>
                  </a:lnTo>
                  <a:lnTo>
                    <a:pt x="339420" y="293204"/>
                  </a:lnTo>
                  <a:lnTo>
                    <a:pt x="336550" y="291299"/>
                  </a:lnTo>
                  <a:lnTo>
                    <a:pt x="334645" y="285559"/>
                  </a:lnTo>
                  <a:lnTo>
                    <a:pt x="334645" y="55384"/>
                  </a:lnTo>
                  <a:lnTo>
                    <a:pt x="335597" y="51562"/>
                  </a:lnTo>
                  <a:lnTo>
                    <a:pt x="337502" y="45834"/>
                  </a:lnTo>
                  <a:lnTo>
                    <a:pt x="340372" y="42964"/>
                  </a:lnTo>
                  <a:lnTo>
                    <a:pt x="344182" y="41059"/>
                  </a:lnTo>
                  <a:lnTo>
                    <a:pt x="347992" y="38188"/>
                  </a:lnTo>
                  <a:lnTo>
                    <a:pt x="356565" y="37236"/>
                  </a:lnTo>
                  <a:lnTo>
                    <a:pt x="368973" y="37236"/>
                  </a:lnTo>
                  <a:lnTo>
                    <a:pt x="368973" y="14312"/>
                  </a:lnTo>
                  <a:close/>
                </a:path>
                <a:path w="893444" h="325755" extrusionOk="0">
                  <a:moveTo>
                    <a:pt x="488149" y="32461"/>
                  </a:moveTo>
                  <a:lnTo>
                    <a:pt x="484327" y="24828"/>
                  </a:lnTo>
                  <a:lnTo>
                    <a:pt x="478599" y="19088"/>
                  </a:lnTo>
                  <a:lnTo>
                    <a:pt x="471932" y="13360"/>
                  </a:lnTo>
                  <a:lnTo>
                    <a:pt x="464299" y="9537"/>
                  </a:lnTo>
                  <a:lnTo>
                    <a:pt x="447154" y="9537"/>
                  </a:lnTo>
                  <a:lnTo>
                    <a:pt x="439508" y="13360"/>
                  </a:lnTo>
                  <a:lnTo>
                    <a:pt x="433793" y="19088"/>
                  </a:lnTo>
                  <a:lnTo>
                    <a:pt x="427126" y="24828"/>
                  </a:lnTo>
                  <a:lnTo>
                    <a:pt x="424268" y="32461"/>
                  </a:lnTo>
                  <a:lnTo>
                    <a:pt x="424268" y="49657"/>
                  </a:lnTo>
                  <a:lnTo>
                    <a:pt x="427126" y="57289"/>
                  </a:lnTo>
                  <a:lnTo>
                    <a:pt x="433793" y="63017"/>
                  </a:lnTo>
                  <a:lnTo>
                    <a:pt x="439508" y="68745"/>
                  </a:lnTo>
                  <a:lnTo>
                    <a:pt x="447154" y="71615"/>
                  </a:lnTo>
                  <a:lnTo>
                    <a:pt x="465264" y="71615"/>
                  </a:lnTo>
                  <a:lnTo>
                    <a:pt x="471932" y="68745"/>
                  </a:lnTo>
                  <a:lnTo>
                    <a:pt x="478599" y="63017"/>
                  </a:lnTo>
                  <a:lnTo>
                    <a:pt x="484327" y="57289"/>
                  </a:lnTo>
                  <a:lnTo>
                    <a:pt x="488149" y="49657"/>
                  </a:lnTo>
                  <a:lnTo>
                    <a:pt x="488149" y="32461"/>
                  </a:lnTo>
                  <a:close/>
                </a:path>
                <a:path w="893444" h="325755" extrusionOk="0">
                  <a:moveTo>
                    <a:pt x="509117" y="298932"/>
                  </a:moveTo>
                  <a:lnTo>
                    <a:pt x="478599" y="286512"/>
                  </a:lnTo>
                  <a:lnTo>
                    <a:pt x="478599" y="127025"/>
                  </a:lnTo>
                  <a:lnTo>
                    <a:pt x="477647" y="120319"/>
                  </a:lnTo>
                  <a:lnTo>
                    <a:pt x="475742" y="116509"/>
                  </a:lnTo>
                  <a:lnTo>
                    <a:pt x="472884" y="111734"/>
                  </a:lnTo>
                  <a:lnTo>
                    <a:pt x="468122" y="109829"/>
                  </a:lnTo>
                  <a:lnTo>
                    <a:pt x="453821" y="109829"/>
                  </a:lnTo>
                  <a:lnTo>
                    <a:pt x="442366" y="113639"/>
                  </a:lnTo>
                  <a:lnTo>
                    <a:pt x="434746" y="115557"/>
                  </a:lnTo>
                  <a:lnTo>
                    <a:pt x="428498" y="116801"/>
                  </a:lnTo>
                  <a:lnTo>
                    <a:pt x="421170" y="117703"/>
                  </a:lnTo>
                  <a:lnTo>
                    <a:pt x="412762" y="118237"/>
                  </a:lnTo>
                  <a:lnTo>
                    <a:pt x="403288" y="118414"/>
                  </a:lnTo>
                  <a:lnTo>
                    <a:pt x="403288" y="140385"/>
                  </a:lnTo>
                  <a:lnTo>
                    <a:pt x="425221" y="140385"/>
                  </a:lnTo>
                  <a:lnTo>
                    <a:pt x="429983" y="142290"/>
                  </a:lnTo>
                  <a:lnTo>
                    <a:pt x="433793" y="148031"/>
                  </a:lnTo>
                  <a:lnTo>
                    <a:pt x="434746" y="154711"/>
                  </a:lnTo>
                  <a:lnTo>
                    <a:pt x="434746" y="281736"/>
                  </a:lnTo>
                  <a:lnTo>
                    <a:pt x="433793" y="284607"/>
                  </a:lnTo>
                  <a:lnTo>
                    <a:pt x="433793" y="287464"/>
                  </a:lnTo>
                  <a:lnTo>
                    <a:pt x="432841" y="290347"/>
                  </a:lnTo>
                  <a:lnTo>
                    <a:pt x="430936" y="293204"/>
                  </a:lnTo>
                  <a:lnTo>
                    <a:pt x="428078" y="295122"/>
                  </a:lnTo>
                  <a:lnTo>
                    <a:pt x="424268" y="297980"/>
                  </a:lnTo>
                  <a:lnTo>
                    <a:pt x="416636" y="298932"/>
                  </a:lnTo>
                  <a:lnTo>
                    <a:pt x="403288" y="298932"/>
                  </a:lnTo>
                  <a:lnTo>
                    <a:pt x="403288" y="321856"/>
                  </a:lnTo>
                  <a:lnTo>
                    <a:pt x="509117" y="321856"/>
                  </a:lnTo>
                  <a:lnTo>
                    <a:pt x="509117" y="298932"/>
                  </a:lnTo>
                  <a:close/>
                </a:path>
                <a:path w="893444" h="325755" extrusionOk="0">
                  <a:moveTo>
                    <a:pt x="644499" y="298932"/>
                  </a:moveTo>
                  <a:lnTo>
                    <a:pt x="613994" y="285559"/>
                  </a:lnTo>
                  <a:lnTo>
                    <a:pt x="613994" y="17183"/>
                  </a:lnTo>
                  <a:lnTo>
                    <a:pt x="612076" y="10490"/>
                  </a:lnTo>
                  <a:lnTo>
                    <a:pt x="608266" y="2857"/>
                  </a:lnTo>
                  <a:lnTo>
                    <a:pt x="602551" y="0"/>
                  </a:lnTo>
                  <a:lnTo>
                    <a:pt x="592061" y="0"/>
                  </a:lnTo>
                  <a:lnTo>
                    <a:pt x="588238" y="952"/>
                  </a:lnTo>
                  <a:lnTo>
                    <a:pt x="585381" y="1905"/>
                  </a:lnTo>
                  <a:lnTo>
                    <a:pt x="576808" y="3810"/>
                  </a:lnTo>
                  <a:lnTo>
                    <a:pt x="536765" y="9537"/>
                  </a:lnTo>
                  <a:lnTo>
                    <a:pt x="536765" y="31508"/>
                  </a:lnTo>
                  <a:lnTo>
                    <a:pt x="560603" y="31508"/>
                  </a:lnTo>
                  <a:lnTo>
                    <a:pt x="565365" y="33413"/>
                  </a:lnTo>
                  <a:lnTo>
                    <a:pt x="567270" y="36283"/>
                  </a:lnTo>
                  <a:lnTo>
                    <a:pt x="568223" y="39141"/>
                  </a:lnTo>
                  <a:lnTo>
                    <a:pt x="569175" y="45834"/>
                  </a:lnTo>
                  <a:lnTo>
                    <a:pt x="569175" y="284607"/>
                  </a:lnTo>
                  <a:lnTo>
                    <a:pt x="567270" y="291299"/>
                  </a:lnTo>
                  <a:lnTo>
                    <a:pt x="563460" y="294157"/>
                  </a:lnTo>
                  <a:lnTo>
                    <a:pt x="558685" y="297027"/>
                  </a:lnTo>
                  <a:lnTo>
                    <a:pt x="550113" y="298932"/>
                  </a:lnTo>
                  <a:lnTo>
                    <a:pt x="538670" y="298932"/>
                  </a:lnTo>
                  <a:lnTo>
                    <a:pt x="538670" y="321856"/>
                  </a:lnTo>
                  <a:lnTo>
                    <a:pt x="644499" y="321856"/>
                  </a:lnTo>
                  <a:lnTo>
                    <a:pt x="644499" y="298932"/>
                  </a:lnTo>
                  <a:close/>
                </a:path>
                <a:path w="893444" h="325755" extrusionOk="0">
                  <a:moveTo>
                    <a:pt x="893330" y="212966"/>
                  </a:moveTo>
                  <a:lnTo>
                    <a:pt x="887488" y="168211"/>
                  </a:lnTo>
                  <a:lnTo>
                    <a:pt x="868400" y="134658"/>
                  </a:lnTo>
                  <a:lnTo>
                    <a:pt x="856424" y="124333"/>
                  </a:lnTo>
                  <a:lnTo>
                    <a:pt x="845667" y="118579"/>
                  </a:lnTo>
                  <a:lnTo>
                    <a:pt x="845667" y="219671"/>
                  </a:lnTo>
                  <a:lnTo>
                    <a:pt x="844778" y="236842"/>
                  </a:lnTo>
                  <a:lnTo>
                    <a:pt x="832319" y="278879"/>
                  </a:lnTo>
                  <a:lnTo>
                    <a:pt x="794181" y="300850"/>
                  </a:lnTo>
                  <a:lnTo>
                    <a:pt x="782574" y="299567"/>
                  </a:lnTo>
                  <a:lnTo>
                    <a:pt x="778421" y="297980"/>
                  </a:lnTo>
                  <a:lnTo>
                    <a:pt x="772134" y="295592"/>
                  </a:lnTo>
                  <a:lnTo>
                    <a:pt x="744842" y="253568"/>
                  </a:lnTo>
                  <a:lnTo>
                    <a:pt x="741743" y="219671"/>
                  </a:lnTo>
                  <a:lnTo>
                    <a:pt x="742480" y="202336"/>
                  </a:lnTo>
                  <a:lnTo>
                    <a:pt x="755091" y="159486"/>
                  </a:lnTo>
                  <a:lnTo>
                    <a:pt x="771296" y="141338"/>
                  </a:lnTo>
                  <a:lnTo>
                    <a:pt x="775296" y="138480"/>
                  </a:lnTo>
                  <a:lnTo>
                    <a:pt x="777963" y="136563"/>
                  </a:lnTo>
                  <a:lnTo>
                    <a:pt x="785596" y="134658"/>
                  </a:lnTo>
                  <a:lnTo>
                    <a:pt x="803719" y="134658"/>
                  </a:lnTo>
                  <a:lnTo>
                    <a:pt x="838987" y="170827"/>
                  </a:lnTo>
                  <a:lnTo>
                    <a:pt x="845667" y="219671"/>
                  </a:lnTo>
                  <a:lnTo>
                    <a:pt x="845667" y="118579"/>
                  </a:lnTo>
                  <a:lnTo>
                    <a:pt x="841375" y="116268"/>
                  </a:lnTo>
                  <a:lnTo>
                    <a:pt x="824179" y="111429"/>
                  </a:lnTo>
                  <a:lnTo>
                    <a:pt x="804672" y="109829"/>
                  </a:lnTo>
                  <a:lnTo>
                    <a:pt x="785710" y="111620"/>
                  </a:lnTo>
                  <a:lnTo>
                    <a:pt x="768908" y="116979"/>
                  </a:lnTo>
                  <a:lnTo>
                    <a:pt x="754253" y="125933"/>
                  </a:lnTo>
                  <a:lnTo>
                    <a:pt x="741743" y="138480"/>
                  </a:lnTo>
                  <a:lnTo>
                    <a:pt x="741743" y="13360"/>
                  </a:lnTo>
                  <a:lnTo>
                    <a:pt x="738873" y="8585"/>
                  </a:lnTo>
                  <a:lnTo>
                    <a:pt x="736968" y="4762"/>
                  </a:lnTo>
                  <a:lnTo>
                    <a:pt x="732205" y="2857"/>
                  </a:lnTo>
                  <a:lnTo>
                    <a:pt x="717905" y="2857"/>
                  </a:lnTo>
                  <a:lnTo>
                    <a:pt x="714095" y="3810"/>
                  </a:lnTo>
                  <a:lnTo>
                    <a:pt x="711225" y="4762"/>
                  </a:lnTo>
                  <a:lnTo>
                    <a:pt x="705510" y="5727"/>
                  </a:lnTo>
                  <a:lnTo>
                    <a:pt x="667372" y="10490"/>
                  </a:lnTo>
                  <a:lnTo>
                    <a:pt x="667372" y="33413"/>
                  </a:lnTo>
                  <a:lnTo>
                    <a:pt x="689305" y="33413"/>
                  </a:lnTo>
                  <a:lnTo>
                    <a:pt x="694067" y="35331"/>
                  </a:lnTo>
                  <a:lnTo>
                    <a:pt x="695972" y="38188"/>
                  </a:lnTo>
                  <a:lnTo>
                    <a:pt x="696925" y="41059"/>
                  </a:lnTo>
                  <a:lnTo>
                    <a:pt x="697890" y="47739"/>
                  </a:lnTo>
                  <a:lnTo>
                    <a:pt x="697890" y="321856"/>
                  </a:lnTo>
                  <a:lnTo>
                    <a:pt x="728395" y="321856"/>
                  </a:lnTo>
                  <a:lnTo>
                    <a:pt x="728395" y="311340"/>
                  </a:lnTo>
                  <a:lnTo>
                    <a:pt x="731253" y="302755"/>
                  </a:lnTo>
                  <a:lnTo>
                    <a:pt x="736968" y="297980"/>
                  </a:lnTo>
                  <a:lnTo>
                    <a:pt x="750011" y="309968"/>
                  </a:lnTo>
                  <a:lnTo>
                    <a:pt x="764743" y="318630"/>
                  </a:lnTo>
                  <a:lnTo>
                    <a:pt x="781088" y="323900"/>
                  </a:lnTo>
                  <a:lnTo>
                    <a:pt x="798944" y="325678"/>
                  </a:lnTo>
                  <a:lnTo>
                    <a:pt x="819873" y="323723"/>
                  </a:lnTo>
                  <a:lnTo>
                    <a:pt x="862507" y="300850"/>
                  </a:lnTo>
                  <a:lnTo>
                    <a:pt x="887374" y="258699"/>
                  </a:lnTo>
                  <a:lnTo>
                    <a:pt x="891870" y="236956"/>
                  </a:lnTo>
                  <a:lnTo>
                    <a:pt x="893330" y="212966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id="432" name="Google Shape;432;p8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608862" y="835482"/>
              <a:ext cx="470957" cy="21585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3" name="Google Shape;433;p84"/>
            <p:cNvSpPr/>
            <p:nvPr/>
          </p:nvSpPr>
          <p:spPr>
            <a:xfrm>
              <a:off x="2103710" y="725653"/>
              <a:ext cx="245110" cy="325755"/>
            </a:xfrm>
            <a:custGeom>
              <a:avLst/>
              <a:gdLst/>
              <a:ahLst/>
              <a:cxnLst/>
              <a:rect l="l" t="t" r="r" b="b"/>
              <a:pathLst>
                <a:path w="245110" h="325755" extrusionOk="0">
                  <a:moveTo>
                    <a:pt x="66715" y="0"/>
                  </a:moveTo>
                  <a:lnTo>
                    <a:pt x="55278" y="0"/>
                  </a:lnTo>
                  <a:lnTo>
                    <a:pt x="45747" y="2863"/>
                  </a:lnTo>
                  <a:lnTo>
                    <a:pt x="40029" y="3818"/>
                  </a:lnTo>
                  <a:lnTo>
                    <a:pt x="0" y="9545"/>
                  </a:lnTo>
                  <a:lnTo>
                    <a:pt x="0" y="31514"/>
                  </a:lnTo>
                  <a:lnTo>
                    <a:pt x="23763" y="31514"/>
                  </a:lnTo>
                  <a:lnTo>
                    <a:pt x="28592" y="33423"/>
                  </a:lnTo>
                  <a:lnTo>
                    <a:pt x="32404" y="39151"/>
                  </a:lnTo>
                  <a:lnTo>
                    <a:pt x="32404" y="284608"/>
                  </a:lnTo>
                  <a:lnTo>
                    <a:pt x="30498" y="291303"/>
                  </a:lnTo>
                  <a:lnTo>
                    <a:pt x="25669" y="294167"/>
                  </a:lnTo>
                  <a:lnTo>
                    <a:pt x="21857" y="297031"/>
                  </a:lnTo>
                  <a:lnTo>
                    <a:pt x="13343" y="298940"/>
                  </a:lnTo>
                  <a:lnTo>
                    <a:pt x="1906" y="298940"/>
                  </a:lnTo>
                  <a:lnTo>
                    <a:pt x="1906" y="321863"/>
                  </a:lnTo>
                  <a:lnTo>
                    <a:pt x="107633" y="321863"/>
                  </a:lnTo>
                  <a:lnTo>
                    <a:pt x="107633" y="298940"/>
                  </a:lnTo>
                  <a:lnTo>
                    <a:pt x="98529" y="298731"/>
                  </a:lnTo>
                  <a:lnTo>
                    <a:pt x="91224" y="297985"/>
                  </a:lnTo>
                  <a:lnTo>
                    <a:pt x="77135" y="219670"/>
                  </a:lnTo>
                  <a:lnTo>
                    <a:pt x="78152" y="219670"/>
                  </a:lnTo>
                  <a:lnTo>
                    <a:pt x="79041" y="218716"/>
                  </a:lnTo>
                  <a:lnTo>
                    <a:pt x="120087" y="235899"/>
                  </a:lnTo>
                  <a:lnTo>
                    <a:pt x="142071" y="272198"/>
                  </a:lnTo>
                  <a:lnTo>
                    <a:pt x="145883" y="278881"/>
                  </a:lnTo>
                  <a:lnTo>
                    <a:pt x="173125" y="317088"/>
                  </a:lnTo>
                  <a:lnTo>
                    <a:pt x="200145" y="325681"/>
                  </a:lnTo>
                  <a:lnTo>
                    <a:pt x="213369" y="324249"/>
                  </a:lnTo>
                  <a:lnTo>
                    <a:pt x="224448" y="319952"/>
                  </a:lnTo>
                  <a:lnTo>
                    <a:pt x="233383" y="312789"/>
                  </a:lnTo>
                  <a:lnTo>
                    <a:pt x="240174" y="302758"/>
                  </a:lnTo>
                  <a:lnTo>
                    <a:pt x="243986" y="291303"/>
                  </a:lnTo>
                  <a:lnTo>
                    <a:pt x="243986" y="287472"/>
                  </a:lnTo>
                  <a:lnTo>
                    <a:pt x="245003" y="283654"/>
                  </a:lnTo>
                  <a:lnTo>
                    <a:pt x="245003" y="273153"/>
                  </a:lnTo>
                  <a:lnTo>
                    <a:pt x="243986" y="269335"/>
                  </a:lnTo>
                  <a:lnTo>
                    <a:pt x="243097" y="264549"/>
                  </a:lnTo>
                  <a:lnTo>
                    <a:pt x="223019" y="264549"/>
                  </a:lnTo>
                  <a:lnTo>
                    <a:pt x="222135" y="277788"/>
                  </a:lnTo>
                  <a:lnTo>
                    <a:pt x="219476" y="287357"/>
                  </a:lnTo>
                  <a:lnTo>
                    <a:pt x="215031" y="293165"/>
                  </a:lnTo>
                  <a:lnTo>
                    <a:pt x="208786" y="295121"/>
                  </a:lnTo>
                  <a:lnTo>
                    <a:pt x="205863" y="295121"/>
                  </a:lnTo>
                  <a:lnTo>
                    <a:pt x="185912" y="260731"/>
                  </a:lnTo>
                  <a:lnTo>
                    <a:pt x="171064" y="233963"/>
                  </a:lnTo>
                  <a:lnTo>
                    <a:pt x="158146" y="217995"/>
                  </a:lnTo>
                  <a:lnTo>
                    <a:pt x="143608" y="205967"/>
                  </a:lnTo>
                  <a:lnTo>
                    <a:pt x="127711" y="197702"/>
                  </a:lnTo>
                  <a:lnTo>
                    <a:pt x="133602" y="191430"/>
                  </a:lnTo>
                  <a:lnTo>
                    <a:pt x="171819" y="159168"/>
                  </a:lnTo>
                  <a:lnTo>
                    <a:pt x="210426" y="141196"/>
                  </a:lnTo>
                  <a:lnTo>
                    <a:pt x="229754" y="138479"/>
                  </a:lnTo>
                  <a:lnTo>
                    <a:pt x="229754" y="113647"/>
                  </a:lnTo>
                  <a:lnTo>
                    <a:pt x="117291" y="113647"/>
                  </a:lnTo>
                  <a:lnTo>
                    <a:pt x="117291" y="138479"/>
                  </a:lnTo>
                  <a:lnTo>
                    <a:pt x="152491" y="138479"/>
                  </a:lnTo>
                  <a:lnTo>
                    <a:pt x="150585" y="140388"/>
                  </a:lnTo>
                  <a:lnTo>
                    <a:pt x="118880" y="172507"/>
                  </a:lnTo>
                  <a:lnTo>
                    <a:pt x="87682" y="196747"/>
                  </a:lnTo>
                  <a:lnTo>
                    <a:pt x="77135" y="196747"/>
                  </a:lnTo>
                  <a:lnTo>
                    <a:pt x="77135" y="17182"/>
                  </a:lnTo>
                  <a:lnTo>
                    <a:pt x="76245" y="10500"/>
                  </a:lnTo>
                  <a:lnTo>
                    <a:pt x="70527" y="2863"/>
                  </a:lnTo>
                  <a:lnTo>
                    <a:pt x="66715" y="0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434" name="Google Shape;434;p8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02335" y="862282"/>
            <a:ext cx="802277" cy="136822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84"/>
          <p:cNvSpPr/>
          <p:nvPr/>
        </p:nvSpPr>
        <p:spPr>
          <a:xfrm>
            <a:off x="1374677" y="863717"/>
            <a:ext cx="416242" cy="135731"/>
          </a:xfrm>
          <a:custGeom>
            <a:avLst/>
            <a:gdLst/>
            <a:ahLst/>
            <a:cxnLst/>
            <a:rect l="l" t="t" r="r" b="b"/>
            <a:pathLst>
              <a:path w="554989" h="180975" extrusionOk="0">
                <a:moveTo>
                  <a:pt x="126822" y="47752"/>
                </a:moveTo>
                <a:lnTo>
                  <a:pt x="121996" y="6680"/>
                </a:lnTo>
                <a:lnTo>
                  <a:pt x="0" y="6680"/>
                </a:lnTo>
                <a:lnTo>
                  <a:pt x="0" y="19100"/>
                </a:lnTo>
                <a:lnTo>
                  <a:pt x="6743" y="19100"/>
                </a:lnTo>
                <a:lnTo>
                  <a:pt x="11442" y="20066"/>
                </a:lnTo>
                <a:lnTo>
                  <a:pt x="17157" y="23876"/>
                </a:lnTo>
                <a:lnTo>
                  <a:pt x="19062" y="26746"/>
                </a:lnTo>
                <a:lnTo>
                  <a:pt x="19062" y="155689"/>
                </a:lnTo>
                <a:lnTo>
                  <a:pt x="18173" y="157594"/>
                </a:lnTo>
                <a:lnTo>
                  <a:pt x="18173" y="160464"/>
                </a:lnTo>
                <a:lnTo>
                  <a:pt x="15252" y="163322"/>
                </a:lnTo>
                <a:lnTo>
                  <a:pt x="12458" y="165239"/>
                </a:lnTo>
                <a:lnTo>
                  <a:pt x="7632" y="166192"/>
                </a:lnTo>
                <a:lnTo>
                  <a:pt x="0" y="166192"/>
                </a:lnTo>
                <a:lnTo>
                  <a:pt x="0" y="178612"/>
                </a:lnTo>
                <a:lnTo>
                  <a:pt x="80060" y="178612"/>
                </a:lnTo>
                <a:lnTo>
                  <a:pt x="80060" y="166192"/>
                </a:lnTo>
                <a:lnTo>
                  <a:pt x="69189" y="166014"/>
                </a:lnTo>
                <a:lnTo>
                  <a:pt x="60807" y="165468"/>
                </a:lnTo>
                <a:lnTo>
                  <a:pt x="54902" y="164579"/>
                </a:lnTo>
                <a:lnTo>
                  <a:pt x="51473" y="163322"/>
                </a:lnTo>
                <a:lnTo>
                  <a:pt x="47650" y="161417"/>
                </a:lnTo>
                <a:lnTo>
                  <a:pt x="45745" y="159512"/>
                </a:lnTo>
                <a:lnTo>
                  <a:pt x="45745" y="157594"/>
                </a:lnTo>
                <a:lnTo>
                  <a:pt x="44856" y="154736"/>
                </a:lnTo>
                <a:lnTo>
                  <a:pt x="44856" y="98374"/>
                </a:lnTo>
                <a:lnTo>
                  <a:pt x="74345" y="98374"/>
                </a:lnTo>
                <a:lnTo>
                  <a:pt x="80060" y="99326"/>
                </a:lnTo>
                <a:lnTo>
                  <a:pt x="81965" y="101244"/>
                </a:lnTo>
                <a:lnTo>
                  <a:pt x="84886" y="103149"/>
                </a:lnTo>
                <a:lnTo>
                  <a:pt x="86791" y="106984"/>
                </a:lnTo>
                <a:lnTo>
                  <a:pt x="86791" y="114617"/>
                </a:lnTo>
                <a:lnTo>
                  <a:pt x="102044" y="114617"/>
                </a:lnTo>
                <a:lnTo>
                  <a:pt x="102044" y="69723"/>
                </a:lnTo>
                <a:lnTo>
                  <a:pt x="86791" y="69723"/>
                </a:lnTo>
                <a:lnTo>
                  <a:pt x="86791" y="77355"/>
                </a:lnTo>
                <a:lnTo>
                  <a:pt x="83870" y="83096"/>
                </a:lnTo>
                <a:lnTo>
                  <a:pt x="81965" y="84061"/>
                </a:lnTo>
                <a:lnTo>
                  <a:pt x="79171" y="85013"/>
                </a:lnTo>
                <a:lnTo>
                  <a:pt x="74345" y="85966"/>
                </a:lnTo>
                <a:lnTo>
                  <a:pt x="44856" y="85966"/>
                </a:lnTo>
                <a:lnTo>
                  <a:pt x="44856" y="19100"/>
                </a:lnTo>
                <a:lnTo>
                  <a:pt x="94424" y="19100"/>
                </a:lnTo>
                <a:lnTo>
                  <a:pt x="99123" y="21018"/>
                </a:lnTo>
                <a:lnTo>
                  <a:pt x="102044" y="23876"/>
                </a:lnTo>
                <a:lnTo>
                  <a:pt x="103949" y="24828"/>
                </a:lnTo>
                <a:lnTo>
                  <a:pt x="106743" y="35344"/>
                </a:lnTo>
                <a:lnTo>
                  <a:pt x="109664" y="47752"/>
                </a:lnTo>
                <a:lnTo>
                  <a:pt x="126822" y="47752"/>
                </a:lnTo>
                <a:close/>
              </a:path>
              <a:path w="554989" h="180975" extrusionOk="0">
                <a:moveTo>
                  <a:pt x="269786" y="165239"/>
                </a:moveTo>
                <a:lnTo>
                  <a:pt x="265976" y="167144"/>
                </a:lnTo>
                <a:lnTo>
                  <a:pt x="258343" y="167144"/>
                </a:lnTo>
                <a:lnTo>
                  <a:pt x="255549" y="165239"/>
                </a:lnTo>
                <a:lnTo>
                  <a:pt x="253644" y="161417"/>
                </a:lnTo>
                <a:lnTo>
                  <a:pt x="253644" y="159512"/>
                </a:lnTo>
                <a:lnTo>
                  <a:pt x="252628" y="155689"/>
                </a:lnTo>
                <a:lnTo>
                  <a:pt x="252628" y="65913"/>
                </a:lnTo>
                <a:lnTo>
                  <a:pt x="250723" y="63042"/>
                </a:lnTo>
                <a:lnTo>
                  <a:pt x="249834" y="61137"/>
                </a:lnTo>
                <a:lnTo>
                  <a:pt x="246913" y="60185"/>
                </a:lnTo>
                <a:lnTo>
                  <a:pt x="237375" y="60185"/>
                </a:lnTo>
                <a:lnTo>
                  <a:pt x="235470" y="61137"/>
                </a:lnTo>
                <a:lnTo>
                  <a:pt x="232676" y="62090"/>
                </a:lnTo>
                <a:lnTo>
                  <a:pt x="225056" y="63995"/>
                </a:lnTo>
                <a:lnTo>
                  <a:pt x="219341" y="64947"/>
                </a:lnTo>
                <a:lnTo>
                  <a:pt x="212598" y="64947"/>
                </a:lnTo>
                <a:lnTo>
                  <a:pt x="212598" y="77355"/>
                </a:lnTo>
                <a:lnTo>
                  <a:pt x="223151" y="77355"/>
                </a:lnTo>
                <a:lnTo>
                  <a:pt x="225945" y="78320"/>
                </a:lnTo>
                <a:lnTo>
                  <a:pt x="226961" y="80225"/>
                </a:lnTo>
                <a:lnTo>
                  <a:pt x="227850" y="81191"/>
                </a:lnTo>
                <a:lnTo>
                  <a:pt x="227850" y="143268"/>
                </a:lnTo>
                <a:lnTo>
                  <a:pt x="225945" y="148996"/>
                </a:lnTo>
                <a:lnTo>
                  <a:pt x="222135" y="153784"/>
                </a:lnTo>
                <a:lnTo>
                  <a:pt x="216408" y="158559"/>
                </a:lnTo>
                <a:lnTo>
                  <a:pt x="211709" y="163322"/>
                </a:lnTo>
                <a:lnTo>
                  <a:pt x="205994" y="165239"/>
                </a:lnTo>
                <a:lnTo>
                  <a:pt x="192519" y="165239"/>
                </a:lnTo>
                <a:lnTo>
                  <a:pt x="186804" y="162369"/>
                </a:lnTo>
                <a:lnTo>
                  <a:pt x="182994" y="156641"/>
                </a:lnTo>
                <a:lnTo>
                  <a:pt x="181089" y="152819"/>
                </a:lnTo>
                <a:lnTo>
                  <a:pt x="180200" y="147091"/>
                </a:lnTo>
                <a:lnTo>
                  <a:pt x="180200" y="65913"/>
                </a:lnTo>
                <a:lnTo>
                  <a:pt x="178295" y="63042"/>
                </a:lnTo>
                <a:lnTo>
                  <a:pt x="177279" y="61137"/>
                </a:lnTo>
                <a:lnTo>
                  <a:pt x="174472" y="60185"/>
                </a:lnTo>
                <a:lnTo>
                  <a:pt x="165836" y="60185"/>
                </a:lnTo>
                <a:lnTo>
                  <a:pt x="164947" y="61137"/>
                </a:lnTo>
                <a:lnTo>
                  <a:pt x="159232" y="63042"/>
                </a:lnTo>
                <a:lnTo>
                  <a:pt x="150583" y="64947"/>
                </a:lnTo>
                <a:lnTo>
                  <a:pt x="143979" y="64947"/>
                </a:lnTo>
                <a:lnTo>
                  <a:pt x="143979" y="77355"/>
                </a:lnTo>
                <a:lnTo>
                  <a:pt x="150583" y="77355"/>
                </a:lnTo>
                <a:lnTo>
                  <a:pt x="153504" y="78320"/>
                </a:lnTo>
                <a:lnTo>
                  <a:pt x="154406" y="80225"/>
                </a:lnTo>
                <a:lnTo>
                  <a:pt x="155422" y="81191"/>
                </a:lnTo>
                <a:lnTo>
                  <a:pt x="155422" y="138493"/>
                </a:lnTo>
                <a:lnTo>
                  <a:pt x="156121" y="148513"/>
                </a:lnTo>
                <a:lnTo>
                  <a:pt x="184327" y="179959"/>
                </a:lnTo>
                <a:lnTo>
                  <a:pt x="192519" y="180517"/>
                </a:lnTo>
                <a:lnTo>
                  <a:pt x="204025" y="179247"/>
                </a:lnTo>
                <a:lnTo>
                  <a:pt x="214172" y="175387"/>
                </a:lnTo>
                <a:lnTo>
                  <a:pt x="223062" y="168833"/>
                </a:lnTo>
                <a:lnTo>
                  <a:pt x="230771" y="159512"/>
                </a:lnTo>
                <a:lnTo>
                  <a:pt x="233794" y="168833"/>
                </a:lnTo>
                <a:lnTo>
                  <a:pt x="238696" y="175387"/>
                </a:lnTo>
                <a:lnTo>
                  <a:pt x="245592" y="179247"/>
                </a:lnTo>
                <a:lnTo>
                  <a:pt x="254533" y="180517"/>
                </a:lnTo>
                <a:lnTo>
                  <a:pt x="261277" y="180517"/>
                </a:lnTo>
                <a:lnTo>
                  <a:pt x="265976" y="179565"/>
                </a:lnTo>
                <a:lnTo>
                  <a:pt x="269786" y="176695"/>
                </a:lnTo>
                <a:lnTo>
                  <a:pt x="269786" y="165239"/>
                </a:lnTo>
                <a:close/>
              </a:path>
              <a:path w="554989" h="180975" extrusionOk="0">
                <a:moveTo>
                  <a:pt x="411861" y="166192"/>
                </a:moveTo>
                <a:lnTo>
                  <a:pt x="406133" y="166192"/>
                </a:lnTo>
                <a:lnTo>
                  <a:pt x="401434" y="165239"/>
                </a:lnTo>
                <a:lnTo>
                  <a:pt x="400418" y="163322"/>
                </a:lnTo>
                <a:lnTo>
                  <a:pt x="398513" y="162369"/>
                </a:lnTo>
                <a:lnTo>
                  <a:pt x="397624" y="158559"/>
                </a:lnTo>
                <a:lnTo>
                  <a:pt x="397624" y="108889"/>
                </a:lnTo>
                <a:lnTo>
                  <a:pt x="395300" y="87579"/>
                </a:lnTo>
                <a:lnTo>
                  <a:pt x="388416" y="72351"/>
                </a:lnTo>
                <a:lnTo>
                  <a:pt x="377037" y="63220"/>
                </a:lnTo>
                <a:lnTo>
                  <a:pt x="361276" y="60185"/>
                </a:lnTo>
                <a:lnTo>
                  <a:pt x="353656" y="60185"/>
                </a:lnTo>
                <a:lnTo>
                  <a:pt x="322262" y="75450"/>
                </a:lnTo>
                <a:lnTo>
                  <a:pt x="322262" y="69723"/>
                </a:lnTo>
                <a:lnTo>
                  <a:pt x="320357" y="63995"/>
                </a:lnTo>
                <a:lnTo>
                  <a:pt x="316547" y="60185"/>
                </a:lnTo>
                <a:lnTo>
                  <a:pt x="309816" y="60185"/>
                </a:lnTo>
                <a:lnTo>
                  <a:pt x="307911" y="61137"/>
                </a:lnTo>
                <a:lnTo>
                  <a:pt x="306006" y="61137"/>
                </a:lnTo>
                <a:lnTo>
                  <a:pt x="305117" y="62090"/>
                </a:lnTo>
                <a:lnTo>
                  <a:pt x="302196" y="63042"/>
                </a:lnTo>
                <a:lnTo>
                  <a:pt x="293674" y="64947"/>
                </a:lnTo>
                <a:lnTo>
                  <a:pt x="287959" y="65913"/>
                </a:lnTo>
                <a:lnTo>
                  <a:pt x="281228" y="65913"/>
                </a:lnTo>
                <a:lnTo>
                  <a:pt x="281228" y="78320"/>
                </a:lnTo>
                <a:lnTo>
                  <a:pt x="291769" y="78320"/>
                </a:lnTo>
                <a:lnTo>
                  <a:pt x="294563" y="79273"/>
                </a:lnTo>
                <a:lnTo>
                  <a:pt x="295579" y="80225"/>
                </a:lnTo>
                <a:lnTo>
                  <a:pt x="296468" y="82143"/>
                </a:lnTo>
                <a:lnTo>
                  <a:pt x="297484" y="85966"/>
                </a:lnTo>
                <a:lnTo>
                  <a:pt x="297484" y="157594"/>
                </a:lnTo>
                <a:lnTo>
                  <a:pt x="296468" y="159512"/>
                </a:lnTo>
                <a:lnTo>
                  <a:pt x="296468" y="161417"/>
                </a:lnTo>
                <a:lnTo>
                  <a:pt x="293674" y="164274"/>
                </a:lnTo>
                <a:lnTo>
                  <a:pt x="291769" y="165239"/>
                </a:lnTo>
                <a:lnTo>
                  <a:pt x="287959" y="166192"/>
                </a:lnTo>
                <a:lnTo>
                  <a:pt x="281228" y="166192"/>
                </a:lnTo>
                <a:lnTo>
                  <a:pt x="281228" y="178612"/>
                </a:lnTo>
                <a:lnTo>
                  <a:pt x="339420" y="178612"/>
                </a:lnTo>
                <a:lnTo>
                  <a:pt x="339420" y="166192"/>
                </a:lnTo>
                <a:lnTo>
                  <a:pt x="331800" y="166192"/>
                </a:lnTo>
                <a:lnTo>
                  <a:pt x="326974" y="165239"/>
                </a:lnTo>
                <a:lnTo>
                  <a:pt x="324180" y="162369"/>
                </a:lnTo>
                <a:lnTo>
                  <a:pt x="322262" y="161417"/>
                </a:lnTo>
                <a:lnTo>
                  <a:pt x="322262" y="88823"/>
                </a:lnTo>
                <a:lnTo>
                  <a:pt x="328371" y="83820"/>
                </a:lnTo>
                <a:lnTo>
                  <a:pt x="335368" y="80225"/>
                </a:lnTo>
                <a:lnTo>
                  <a:pt x="343446" y="78079"/>
                </a:lnTo>
                <a:lnTo>
                  <a:pt x="352767" y="77355"/>
                </a:lnTo>
                <a:lnTo>
                  <a:pt x="360387" y="77355"/>
                </a:lnTo>
                <a:lnTo>
                  <a:pt x="366115" y="81191"/>
                </a:lnTo>
                <a:lnTo>
                  <a:pt x="369925" y="88823"/>
                </a:lnTo>
                <a:lnTo>
                  <a:pt x="371830" y="92646"/>
                </a:lnTo>
                <a:lnTo>
                  <a:pt x="373735" y="100279"/>
                </a:lnTo>
                <a:lnTo>
                  <a:pt x="373735" y="155689"/>
                </a:lnTo>
                <a:lnTo>
                  <a:pt x="372719" y="157594"/>
                </a:lnTo>
                <a:lnTo>
                  <a:pt x="372719" y="160464"/>
                </a:lnTo>
                <a:lnTo>
                  <a:pt x="371830" y="162369"/>
                </a:lnTo>
                <a:lnTo>
                  <a:pt x="368909" y="165239"/>
                </a:lnTo>
                <a:lnTo>
                  <a:pt x="365086" y="166192"/>
                </a:lnTo>
                <a:lnTo>
                  <a:pt x="357466" y="166192"/>
                </a:lnTo>
                <a:lnTo>
                  <a:pt x="357466" y="178612"/>
                </a:lnTo>
                <a:lnTo>
                  <a:pt x="411861" y="178612"/>
                </a:lnTo>
                <a:lnTo>
                  <a:pt x="411861" y="166192"/>
                </a:lnTo>
                <a:close/>
              </a:path>
              <a:path w="554989" h="180975" extrusionOk="0">
                <a:moveTo>
                  <a:pt x="554812" y="165239"/>
                </a:moveTo>
                <a:lnTo>
                  <a:pt x="552907" y="166192"/>
                </a:lnTo>
                <a:lnTo>
                  <a:pt x="550113" y="167144"/>
                </a:lnTo>
                <a:lnTo>
                  <a:pt x="543382" y="167144"/>
                </a:lnTo>
                <a:lnTo>
                  <a:pt x="539572" y="165239"/>
                </a:lnTo>
                <a:lnTo>
                  <a:pt x="538683" y="161417"/>
                </a:lnTo>
                <a:lnTo>
                  <a:pt x="538175" y="160464"/>
                </a:lnTo>
                <a:lnTo>
                  <a:pt x="537667" y="159512"/>
                </a:lnTo>
                <a:lnTo>
                  <a:pt x="537667" y="73545"/>
                </a:lnTo>
                <a:lnTo>
                  <a:pt x="537667" y="72593"/>
                </a:lnTo>
                <a:lnTo>
                  <a:pt x="537667" y="9563"/>
                </a:lnTo>
                <a:lnTo>
                  <a:pt x="536778" y="5727"/>
                </a:lnTo>
                <a:lnTo>
                  <a:pt x="535762" y="2870"/>
                </a:lnTo>
                <a:lnTo>
                  <a:pt x="533844" y="952"/>
                </a:lnTo>
                <a:lnTo>
                  <a:pt x="531939" y="0"/>
                </a:lnTo>
                <a:lnTo>
                  <a:pt x="521525" y="0"/>
                </a:lnTo>
                <a:lnTo>
                  <a:pt x="519620" y="952"/>
                </a:lnTo>
                <a:lnTo>
                  <a:pt x="516699" y="1905"/>
                </a:lnTo>
                <a:lnTo>
                  <a:pt x="513905" y="2616"/>
                </a:lnTo>
                <a:lnTo>
                  <a:pt x="513905" y="119392"/>
                </a:lnTo>
                <a:lnTo>
                  <a:pt x="513372" y="130149"/>
                </a:lnTo>
                <a:lnTo>
                  <a:pt x="490194" y="166281"/>
                </a:lnTo>
                <a:lnTo>
                  <a:pt x="483400" y="167144"/>
                </a:lnTo>
                <a:lnTo>
                  <a:pt x="477685" y="167144"/>
                </a:lnTo>
                <a:lnTo>
                  <a:pt x="455714" y="134454"/>
                </a:lnTo>
                <a:lnTo>
                  <a:pt x="454812" y="119392"/>
                </a:lnTo>
                <a:lnTo>
                  <a:pt x="455193" y="109334"/>
                </a:lnTo>
                <a:lnTo>
                  <a:pt x="474764" y="73545"/>
                </a:lnTo>
                <a:lnTo>
                  <a:pt x="488099" y="73545"/>
                </a:lnTo>
                <a:lnTo>
                  <a:pt x="512673" y="104343"/>
                </a:lnTo>
                <a:lnTo>
                  <a:pt x="513905" y="119392"/>
                </a:lnTo>
                <a:lnTo>
                  <a:pt x="513905" y="2616"/>
                </a:lnTo>
                <a:lnTo>
                  <a:pt x="512876" y="2870"/>
                </a:lnTo>
                <a:lnTo>
                  <a:pt x="508177" y="3822"/>
                </a:lnTo>
                <a:lnTo>
                  <a:pt x="502462" y="4775"/>
                </a:lnTo>
                <a:lnTo>
                  <a:pt x="494842" y="4775"/>
                </a:lnTo>
                <a:lnTo>
                  <a:pt x="494842" y="17195"/>
                </a:lnTo>
                <a:lnTo>
                  <a:pt x="507161" y="17195"/>
                </a:lnTo>
                <a:lnTo>
                  <a:pt x="510082" y="18148"/>
                </a:lnTo>
                <a:lnTo>
                  <a:pt x="510971" y="20066"/>
                </a:lnTo>
                <a:lnTo>
                  <a:pt x="511987" y="21018"/>
                </a:lnTo>
                <a:lnTo>
                  <a:pt x="512876" y="24828"/>
                </a:lnTo>
                <a:lnTo>
                  <a:pt x="512876" y="72593"/>
                </a:lnTo>
                <a:lnTo>
                  <a:pt x="505980" y="67030"/>
                </a:lnTo>
                <a:lnTo>
                  <a:pt x="498157" y="63157"/>
                </a:lnTo>
                <a:lnTo>
                  <a:pt x="489597" y="60909"/>
                </a:lnTo>
                <a:lnTo>
                  <a:pt x="480479" y="60185"/>
                </a:lnTo>
                <a:lnTo>
                  <a:pt x="469049" y="61087"/>
                </a:lnTo>
                <a:lnTo>
                  <a:pt x="436105" y="84404"/>
                </a:lnTo>
                <a:lnTo>
                  <a:pt x="428117" y="124167"/>
                </a:lnTo>
                <a:lnTo>
                  <a:pt x="428993" y="136359"/>
                </a:lnTo>
                <a:lnTo>
                  <a:pt x="449135" y="172059"/>
                </a:lnTo>
                <a:lnTo>
                  <a:pt x="478574" y="180517"/>
                </a:lnTo>
                <a:lnTo>
                  <a:pt x="490042" y="179260"/>
                </a:lnTo>
                <a:lnTo>
                  <a:pt x="500049" y="175501"/>
                </a:lnTo>
                <a:lnTo>
                  <a:pt x="508635" y="169240"/>
                </a:lnTo>
                <a:lnTo>
                  <a:pt x="510336" y="167144"/>
                </a:lnTo>
                <a:lnTo>
                  <a:pt x="515810" y="160464"/>
                </a:lnTo>
                <a:lnTo>
                  <a:pt x="518960" y="169240"/>
                </a:lnTo>
                <a:lnTo>
                  <a:pt x="524116" y="175501"/>
                </a:lnTo>
                <a:lnTo>
                  <a:pt x="531050" y="179260"/>
                </a:lnTo>
                <a:lnTo>
                  <a:pt x="539572" y="180517"/>
                </a:lnTo>
                <a:lnTo>
                  <a:pt x="545287" y="180517"/>
                </a:lnTo>
                <a:lnTo>
                  <a:pt x="551002" y="179565"/>
                </a:lnTo>
                <a:lnTo>
                  <a:pt x="554812" y="176695"/>
                </a:lnTo>
                <a:lnTo>
                  <a:pt x="554812" y="167144"/>
                </a:lnTo>
                <a:lnTo>
                  <a:pt x="554812" y="165239"/>
                </a:lnTo>
                <a:close/>
              </a:path>
            </a:pathLst>
          </a:custGeom>
          <a:solidFill>
            <a:srgbClr val="FDFDFD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436" name="Google Shape;436;p84"/>
          <p:cNvGrpSpPr/>
          <p:nvPr/>
        </p:nvGrpSpPr>
        <p:grpSpPr>
          <a:xfrm>
            <a:off x="0" y="462759"/>
            <a:ext cx="9166860" cy="4681196"/>
            <a:chOff x="-340600" y="615036"/>
            <a:chExt cx="12222480" cy="6241595"/>
          </a:xfrm>
        </p:grpSpPr>
        <p:pic>
          <p:nvPicPr>
            <p:cNvPr id="437" name="Google Shape;437;p8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2789161" y="615036"/>
              <a:ext cx="298924" cy="28539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8" name="Google Shape;438;p84"/>
            <p:cNvSpPr/>
            <p:nvPr/>
          </p:nvSpPr>
          <p:spPr>
            <a:xfrm>
              <a:off x="2479344" y="630148"/>
              <a:ext cx="623569" cy="739140"/>
            </a:xfrm>
            <a:custGeom>
              <a:avLst/>
              <a:gdLst/>
              <a:ahLst/>
              <a:cxnLst/>
              <a:rect l="l" t="t" r="r" b="b"/>
              <a:pathLst>
                <a:path w="623569" h="739140" extrusionOk="0">
                  <a:moveTo>
                    <a:pt x="464210" y="402094"/>
                  </a:moveTo>
                  <a:lnTo>
                    <a:pt x="419379" y="410705"/>
                  </a:lnTo>
                  <a:lnTo>
                    <a:pt x="320738" y="443039"/>
                  </a:lnTo>
                  <a:lnTo>
                    <a:pt x="222097" y="508863"/>
                  </a:lnTo>
                  <a:lnTo>
                    <a:pt x="177266" y="617943"/>
                  </a:lnTo>
                  <a:lnTo>
                    <a:pt x="200812" y="698906"/>
                  </a:lnTo>
                  <a:lnTo>
                    <a:pt x="252628" y="732675"/>
                  </a:lnTo>
                  <a:lnTo>
                    <a:pt x="304431" y="738682"/>
                  </a:lnTo>
                  <a:lnTo>
                    <a:pt x="327977" y="736371"/>
                  </a:lnTo>
                  <a:lnTo>
                    <a:pt x="300609" y="693496"/>
                  </a:lnTo>
                  <a:lnTo>
                    <a:pt x="286207" y="651637"/>
                  </a:lnTo>
                  <a:lnTo>
                    <a:pt x="283324" y="611225"/>
                  </a:lnTo>
                  <a:lnTo>
                    <a:pt x="290537" y="572630"/>
                  </a:lnTo>
                  <a:lnTo>
                    <a:pt x="306362" y="536282"/>
                  </a:lnTo>
                  <a:lnTo>
                    <a:pt x="329374" y="502564"/>
                  </a:lnTo>
                  <a:lnTo>
                    <a:pt x="358114" y="471893"/>
                  </a:lnTo>
                  <a:lnTo>
                    <a:pt x="391134" y="444652"/>
                  </a:lnTo>
                  <a:lnTo>
                    <a:pt x="426974" y="421246"/>
                  </a:lnTo>
                  <a:lnTo>
                    <a:pt x="464210" y="402094"/>
                  </a:lnTo>
                  <a:close/>
                </a:path>
                <a:path w="623569" h="739140" extrusionOk="0">
                  <a:moveTo>
                    <a:pt x="469036" y="304673"/>
                  </a:moveTo>
                  <a:lnTo>
                    <a:pt x="457962" y="262077"/>
                  </a:lnTo>
                  <a:lnTo>
                    <a:pt x="431241" y="232562"/>
                  </a:lnTo>
                  <a:lnTo>
                    <a:pt x="398640" y="202323"/>
                  </a:lnTo>
                  <a:lnTo>
                    <a:pt x="369912" y="157581"/>
                  </a:lnTo>
                  <a:lnTo>
                    <a:pt x="368744" y="151853"/>
                  </a:lnTo>
                  <a:lnTo>
                    <a:pt x="363842" y="127812"/>
                  </a:lnTo>
                  <a:lnTo>
                    <a:pt x="362673" y="111734"/>
                  </a:lnTo>
                  <a:lnTo>
                    <a:pt x="361137" y="90728"/>
                  </a:lnTo>
                  <a:lnTo>
                    <a:pt x="354241" y="52984"/>
                  </a:lnTo>
                  <a:lnTo>
                    <a:pt x="335508" y="20599"/>
                  </a:lnTo>
                  <a:lnTo>
                    <a:pt x="297357" y="0"/>
                  </a:lnTo>
                  <a:lnTo>
                    <a:pt x="296430" y="8026"/>
                  </a:lnTo>
                  <a:lnTo>
                    <a:pt x="291401" y="26263"/>
                  </a:lnTo>
                  <a:lnTo>
                    <a:pt x="278866" y="45935"/>
                  </a:lnTo>
                  <a:lnTo>
                    <a:pt x="255422" y="58254"/>
                  </a:lnTo>
                  <a:lnTo>
                    <a:pt x="245884" y="59817"/>
                  </a:lnTo>
                  <a:lnTo>
                    <a:pt x="245884" y="126072"/>
                  </a:lnTo>
                  <a:lnTo>
                    <a:pt x="242862" y="126504"/>
                  </a:lnTo>
                  <a:lnTo>
                    <a:pt x="236626" y="128104"/>
                  </a:lnTo>
                  <a:lnTo>
                    <a:pt x="231470" y="131305"/>
                  </a:lnTo>
                  <a:lnTo>
                    <a:pt x="231660" y="136575"/>
                  </a:lnTo>
                  <a:lnTo>
                    <a:pt x="232778" y="142989"/>
                  </a:lnTo>
                  <a:lnTo>
                    <a:pt x="227939" y="147802"/>
                  </a:lnTo>
                  <a:lnTo>
                    <a:pt x="219722" y="150812"/>
                  </a:lnTo>
                  <a:lnTo>
                    <a:pt x="210693" y="151853"/>
                  </a:lnTo>
                  <a:lnTo>
                    <a:pt x="203098" y="150329"/>
                  </a:lnTo>
                  <a:lnTo>
                    <a:pt x="196697" y="146126"/>
                  </a:lnTo>
                  <a:lnTo>
                    <a:pt x="192265" y="139763"/>
                  </a:lnTo>
                  <a:lnTo>
                    <a:pt x="190614" y="131800"/>
                  </a:lnTo>
                  <a:lnTo>
                    <a:pt x="192265" y="124231"/>
                  </a:lnTo>
                  <a:lnTo>
                    <a:pt x="196697" y="117830"/>
                  </a:lnTo>
                  <a:lnTo>
                    <a:pt x="203098" y="113398"/>
                  </a:lnTo>
                  <a:lnTo>
                    <a:pt x="210693" y="111734"/>
                  </a:lnTo>
                  <a:lnTo>
                    <a:pt x="227317" y="113436"/>
                  </a:lnTo>
                  <a:lnTo>
                    <a:pt x="237959" y="117475"/>
                  </a:lnTo>
                  <a:lnTo>
                    <a:pt x="243763" y="122224"/>
                  </a:lnTo>
                  <a:lnTo>
                    <a:pt x="245884" y="126072"/>
                  </a:lnTo>
                  <a:lnTo>
                    <a:pt x="245884" y="59817"/>
                  </a:lnTo>
                  <a:lnTo>
                    <a:pt x="205752" y="67691"/>
                  </a:lnTo>
                  <a:lnTo>
                    <a:pt x="161124" y="90728"/>
                  </a:lnTo>
                  <a:lnTo>
                    <a:pt x="141097" y="112280"/>
                  </a:lnTo>
                  <a:lnTo>
                    <a:pt x="119608" y="125590"/>
                  </a:lnTo>
                  <a:lnTo>
                    <a:pt x="98831" y="133172"/>
                  </a:lnTo>
                  <a:lnTo>
                    <a:pt x="80949" y="137528"/>
                  </a:lnTo>
                  <a:lnTo>
                    <a:pt x="53721" y="149453"/>
                  </a:lnTo>
                  <a:lnTo>
                    <a:pt x="46570" y="164147"/>
                  </a:lnTo>
                  <a:lnTo>
                    <a:pt x="49237" y="177952"/>
                  </a:lnTo>
                  <a:lnTo>
                    <a:pt x="51460" y="187185"/>
                  </a:lnTo>
                  <a:lnTo>
                    <a:pt x="48564" y="208013"/>
                  </a:lnTo>
                  <a:lnTo>
                    <a:pt x="50698" y="230530"/>
                  </a:lnTo>
                  <a:lnTo>
                    <a:pt x="58928" y="248577"/>
                  </a:lnTo>
                  <a:lnTo>
                    <a:pt x="74333" y="255955"/>
                  </a:lnTo>
                  <a:lnTo>
                    <a:pt x="92011" y="251650"/>
                  </a:lnTo>
                  <a:lnTo>
                    <a:pt x="110172" y="242227"/>
                  </a:lnTo>
                  <a:lnTo>
                    <a:pt x="134239" y="232994"/>
                  </a:lnTo>
                  <a:lnTo>
                    <a:pt x="169646" y="229222"/>
                  </a:lnTo>
                  <a:lnTo>
                    <a:pt x="220586" y="238023"/>
                  </a:lnTo>
                  <a:lnTo>
                    <a:pt x="235534" y="254533"/>
                  </a:lnTo>
                  <a:lnTo>
                    <a:pt x="226364" y="268173"/>
                  </a:lnTo>
                  <a:lnTo>
                    <a:pt x="204978" y="268376"/>
                  </a:lnTo>
                  <a:lnTo>
                    <a:pt x="153847" y="252768"/>
                  </a:lnTo>
                  <a:lnTo>
                    <a:pt x="117919" y="253809"/>
                  </a:lnTo>
                  <a:lnTo>
                    <a:pt x="90957" y="263804"/>
                  </a:lnTo>
                  <a:lnTo>
                    <a:pt x="66713" y="275069"/>
                  </a:lnTo>
                  <a:lnTo>
                    <a:pt x="42189" y="278955"/>
                  </a:lnTo>
                  <a:lnTo>
                    <a:pt x="20828" y="275424"/>
                  </a:lnTo>
                  <a:lnTo>
                    <a:pt x="5727" y="269557"/>
                  </a:lnTo>
                  <a:lnTo>
                    <a:pt x="0" y="266471"/>
                  </a:lnTo>
                  <a:lnTo>
                    <a:pt x="5156" y="280149"/>
                  </a:lnTo>
                  <a:lnTo>
                    <a:pt x="17932" y="290703"/>
                  </a:lnTo>
                  <a:lnTo>
                    <a:pt x="36258" y="297497"/>
                  </a:lnTo>
                  <a:lnTo>
                    <a:pt x="58077" y="299897"/>
                  </a:lnTo>
                  <a:lnTo>
                    <a:pt x="78930" y="296760"/>
                  </a:lnTo>
                  <a:lnTo>
                    <a:pt x="97548" y="289864"/>
                  </a:lnTo>
                  <a:lnTo>
                    <a:pt x="114554" y="282968"/>
                  </a:lnTo>
                  <a:lnTo>
                    <a:pt x="130632" y="279831"/>
                  </a:lnTo>
                  <a:lnTo>
                    <a:pt x="146634" y="282524"/>
                  </a:lnTo>
                  <a:lnTo>
                    <a:pt x="162382" y="288429"/>
                  </a:lnTo>
                  <a:lnTo>
                    <a:pt x="174396" y="294347"/>
                  </a:lnTo>
                  <a:lnTo>
                    <a:pt x="179171" y="297027"/>
                  </a:lnTo>
                  <a:lnTo>
                    <a:pt x="143090" y="302996"/>
                  </a:lnTo>
                  <a:lnTo>
                    <a:pt x="114122" y="301091"/>
                  </a:lnTo>
                  <a:lnTo>
                    <a:pt x="93383" y="300253"/>
                  </a:lnTo>
                  <a:lnTo>
                    <a:pt x="81965" y="309448"/>
                  </a:lnTo>
                  <a:lnTo>
                    <a:pt x="80454" y="324637"/>
                  </a:lnTo>
                  <a:lnTo>
                    <a:pt x="87769" y="335711"/>
                  </a:lnTo>
                  <a:lnTo>
                    <a:pt x="100291" y="342493"/>
                  </a:lnTo>
                  <a:lnTo>
                    <a:pt x="114363" y="344792"/>
                  </a:lnTo>
                  <a:lnTo>
                    <a:pt x="141376" y="341274"/>
                  </a:lnTo>
                  <a:lnTo>
                    <a:pt x="160769" y="333921"/>
                  </a:lnTo>
                  <a:lnTo>
                    <a:pt x="176745" y="327456"/>
                  </a:lnTo>
                  <a:lnTo>
                    <a:pt x="193535" y="326644"/>
                  </a:lnTo>
                  <a:lnTo>
                    <a:pt x="292442" y="329158"/>
                  </a:lnTo>
                  <a:lnTo>
                    <a:pt x="296354" y="326644"/>
                  </a:lnTo>
                  <a:lnTo>
                    <a:pt x="332955" y="302996"/>
                  </a:lnTo>
                  <a:lnTo>
                    <a:pt x="337210" y="300253"/>
                  </a:lnTo>
                  <a:lnTo>
                    <a:pt x="343839" y="279831"/>
                  </a:lnTo>
                  <a:lnTo>
                    <a:pt x="344119" y="278955"/>
                  </a:lnTo>
                  <a:lnTo>
                    <a:pt x="347548" y="268376"/>
                  </a:lnTo>
                  <a:lnTo>
                    <a:pt x="348742" y="264718"/>
                  </a:lnTo>
                  <a:lnTo>
                    <a:pt x="347929" y="247370"/>
                  </a:lnTo>
                  <a:lnTo>
                    <a:pt x="359981" y="289306"/>
                  </a:lnTo>
                  <a:lnTo>
                    <a:pt x="350240" y="320992"/>
                  </a:lnTo>
                  <a:lnTo>
                    <a:pt x="324726" y="344957"/>
                  </a:lnTo>
                  <a:lnTo>
                    <a:pt x="289420" y="363677"/>
                  </a:lnTo>
                  <a:lnTo>
                    <a:pt x="250342" y="379691"/>
                  </a:lnTo>
                  <a:lnTo>
                    <a:pt x="213499" y="395478"/>
                  </a:lnTo>
                  <a:lnTo>
                    <a:pt x="184899" y="413562"/>
                  </a:lnTo>
                  <a:lnTo>
                    <a:pt x="146265" y="467207"/>
                  </a:lnTo>
                  <a:lnTo>
                    <a:pt x="137477" y="515391"/>
                  </a:lnTo>
                  <a:lnTo>
                    <a:pt x="143344" y="550151"/>
                  </a:lnTo>
                  <a:lnTo>
                    <a:pt x="148678" y="563499"/>
                  </a:lnTo>
                  <a:lnTo>
                    <a:pt x="165354" y="525157"/>
                  </a:lnTo>
                  <a:lnTo>
                    <a:pt x="191236" y="490207"/>
                  </a:lnTo>
                  <a:lnTo>
                    <a:pt x="224434" y="460629"/>
                  </a:lnTo>
                  <a:lnTo>
                    <a:pt x="263042" y="438391"/>
                  </a:lnTo>
                  <a:lnTo>
                    <a:pt x="308444" y="419989"/>
                  </a:lnTo>
                  <a:lnTo>
                    <a:pt x="355028" y="403288"/>
                  </a:lnTo>
                  <a:lnTo>
                    <a:pt x="398589" y="385851"/>
                  </a:lnTo>
                  <a:lnTo>
                    <a:pt x="434924" y="365226"/>
                  </a:lnTo>
                  <a:lnTo>
                    <a:pt x="459803" y="338975"/>
                  </a:lnTo>
                  <a:lnTo>
                    <a:pt x="469036" y="304673"/>
                  </a:lnTo>
                  <a:close/>
                </a:path>
                <a:path w="623569" h="739140" extrusionOk="0">
                  <a:moveTo>
                    <a:pt x="570064" y="264566"/>
                  </a:moveTo>
                  <a:lnTo>
                    <a:pt x="556336" y="217297"/>
                  </a:lnTo>
                  <a:lnTo>
                    <a:pt x="529424" y="190182"/>
                  </a:lnTo>
                  <a:lnTo>
                    <a:pt x="495896" y="174701"/>
                  </a:lnTo>
                  <a:lnTo>
                    <a:pt x="462305" y="162356"/>
                  </a:lnTo>
                  <a:lnTo>
                    <a:pt x="435114" y="146799"/>
                  </a:lnTo>
                  <a:lnTo>
                    <a:pt x="412026" y="125945"/>
                  </a:lnTo>
                  <a:lnTo>
                    <a:pt x="395020" y="102057"/>
                  </a:lnTo>
                  <a:lnTo>
                    <a:pt x="386054" y="77355"/>
                  </a:lnTo>
                  <a:lnTo>
                    <a:pt x="385241" y="85902"/>
                  </a:lnTo>
                  <a:lnTo>
                    <a:pt x="389699" y="133769"/>
                  </a:lnTo>
                  <a:lnTo>
                    <a:pt x="428790" y="187223"/>
                  </a:lnTo>
                  <a:lnTo>
                    <a:pt x="455549" y="211556"/>
                  </a:lnTo>
                  <a:lnTo>
                    <a:pt x="478574" y="236601"/>
                  </a:lnTo>
                  <a:lnTo>
                    <a:pt x="493814" y="266471"/>
                  </a:lnTo>
                  <a:lnTo>
                    <a:pt x="496531" y="318566"/>
                  </a:lnTo>
                  <a:lnTo>
                    <a:pt x="478332" y="355892"/>
                  </a:lnTo>
                  <a:lnTo>
                    <a:pt x="455485" y="378358"/>
                  </a:lnTo>
                  <a:lnTo>
                    <a:pt x="444258" y="385864"/>
                  </a:lnTo>
                  <a:lnTo>
                    <a:pt x="491832" y="373748"/>
                  </a:lnTo>
                  <a:lnTo>
                    <a:pt x="533654" y="351358"/>
                  </a:lnTo>
                  <a:lnTo>
                    <a:pt x="562229" y="315887"/>
                  </a:lnTo>
                  <a:lnTo>
                    <a:pt x="570064" y="264566"/>
                  </a:lnTo>
                  <a:close/>
                </a:path>
                <a:path w="623569" h="739140" extrusionOk="0">
                  <a:moveTo>
                    <a:pt x="623341" y="313194"/>
                  </a:moveTo>
                  <a:lnTo>
                    <a:pt x="617715" y="255955"/>
                  </a:lnTo>
                  <a:lnTo>
                    <a:pt x="613346" y="273011"/>
                  </a:lnTo>
                  <a:lnTo>
                    <a:pt x="595668" y="314337"/>
                  </a:lnTo>
                  <a:lnTo>
                    <a:pt x="557784" y="365150"/>
                  </a:lnTo>
                  <a:lnTo>
                    <a:pt x="492798" y="410692"/>
                  </a:lnTo>
                  <a:lnTo>
                    <a:pt x="464032" y="425792"/>
                  </a:lnTo>
                  <a:lnTo>
                    <a:pt x="427482" y="449389"/>
                  </a:lnTo>
                  <a:lnTo>
                    <a:pt x="389178" y="480415"/>
                  </a:lnTo>
                  <a:lnTo>
                    <a:pt x="355180" y="517804"/>
                  </a:lnTo>
                  <a:lnTo>
                    <a:pt x="331495" y="560501"/>
                  </a:lnTo>
                  <a:lnTo>
                    <a:pt x="324167" y="607441"/>
                  </a:lnTo>
                  <a:lnTo>
                    <a:pt x="344233" y="668261"/>
                  </a:lnTo>
                  <a:lnTo>
                    <a:pt x="381927" y="692200"/>
                  </a:lnTo>
                  <a:lnTo>
                    <a:pt x="418376" y="695007"/>
                  </a:lnTo>
                  <a:lnTo>
                    <a:pt x="434721" y="692442"/>
                  </a:lnTo>
                  <a:lnTo>
                    <a:pt x="413816" y="656336"/>
                  </a:lnTo>
                  <a:lnTo>
                    <a:pt x="411327" y="625703"/>
                  </a:lnTo>
                  <a:lnTo>
                    <a:pt x="436626" y="574001"/>
                  </a:lnTo>
                  <a:lnTo>
                    <a:pt x="490461" y="529234"/>
                  </a:lnTo>
                  <a:lnTo>
                    <a:pt x="522960" y="508063"/>
                  </a:lnTo>
                  <a:lnTo>
                    <a:pt x="550113" y="488048"/>
                  </a:lnTo>
                  <a:lnTo>
                    <a:pt x="578827" y="458774"/>
                  </a:lnTo>
                  <a:lnTo>
                    <a:pt x="601929" y="417766"/>
                  </a:lnTo>
                  <a:lnTo>
                    <a:pt x="617410" y="368185"/>
                  </a:lnTo>
                  <a:lnTo>
                    <a:pt x="623341" y="313194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id="439" name="Google Shape;439;p8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2789161" y="615036"/>
              <a:ext cx="187818" cy="1022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0" name="Google Shape;440;p84"/>
            <p:cNvSpPr/>
            <p:nvPr/>
          </p:nvSpPr>
          <p:spPr>
            <a:xfrm>
              <a:off x="2479344" y="630148"/>
              <a:ext cx="623569" cy="739140"/>
            </a:xfrm>
            <a:custGeom>
              <a:avLst/>
              <a:gdLst/>
              <a:ahLst/>
              <a:cxnLst/>
              <a:rect l="l" t="t" r="r" b="b"/>
              <a:pathLst>
                <a:path w="623569" h="739140" extrusionOk="0">
                  <a:moveTo>
                    <a:pt x="464210" y="402094"/>
                  </a:moveTo>
                  <a:lnTo>
                    <a:pt x="419379" y="410705"/>
                  </a:lnTo>
                  <a:lnTo>
                    <a:pt x="320738" y="443039"/>
                  </a:lnTo>
                  <a:lnTo>
                    <a:pt x="222097" y="508863"/>
                  </a:lnTo>
                  <a:lnTo>
                    <a:pt x="177266" y="617943"/>
                  </a:lnTo>
                  <a:lnTo>
                    <a:pt x="200812" y="698906"/>
                  </a:lnTo>
                  <a:lnTo>
                    <a:pt x="252628" y="732675"/>
                  </a:lnTo>
                  <a:lnTo>
                    <a:pt x="304431" y="738682"/>
                  </a:lnTo>
                  <a:lnTo>
                    <a:pt x="327977" y="736371"/>
                  </a:lnTo>
                  <a:lnTo>
                    <a:pt x="300609" y="693496"/>
                  </a:lnTo>
                  <a:lnTo>
                    <a:pt x="286207" y="651637"/>
                  </a:lnTo>
                  <a:lnTo>
                    <a:pt x="283324" y="611225"/>
                  </a:lnTo>
                  <a:lnTo>
                    <a:pt x="290537" y="572630"/>
                  </a:lnTo>
                  <a:lnTo>
                    <a:pt x="306362" y="536282"/>
                  </a:lnTo>
                  <a:lnTo>
                    <a:pt x="329374" y="502564"/>
                  </a:lnTo>
                  <a:lnTo>
                    <a:pt x="358114" y="471893"/>
                  </a:lnTo>
                  <a:lnTo>
                    <a:pt x="391134" y="444652"/>
                  </a:lnTo>
                  <a:lnTo>
                    <a:pt x="426974" y="421246"/>
                  </a:lnTo>
                  <a:lnTo>
                    <a:pt x="464210" y="402094"/>
                  </a:lnTo>
                  <a:close/>
                </a:path>
                <a:path w="623569" h="739140" extrusionOk="0">
                  <a:moveTo>
                    <a:pt x="469036" y="304673"/>
                  </a:moveTo>
                  <a:lnTo>
                    <a:pt x="457962" y="262077"/>
                  </a:lnTo>
                  <a:lnTo>
                    <a:pt x="431241" y="232562"/>
                  </a:lnTo>
                  <a:lnTo>
                    <a:pt x="398640" y="202323"/>
                  </a:lnTo>
                  <a:lnTo>
                    <a:pt x="369912" y="157581"/>
                  </a:lnTo>
                  <a:lnTo>
                    <a:pt x="368744" y="151853"/>
                  </a:lnTo>
                  <a:lnTo>
                    <a:pt x="363842" y="127812"/>
                  </a:lnTo>
                  <a:lnTo>
                    <a:pt x="362673" y="111734"/>
                  </a:lnTo>
                  <a:lnTo>
                    <a:pt x="361137" y="90728"/>
                  </a:lnTo>
                  <a:lnTo>
                    <a:pt x="354241" y="52984"/>
                  </a:lnTo>
                  <a:lnTo>
                    <a:pt x="335508" y="20599"/>
                  </a:lnTo>
                  <a:lnTo>
                    <a:pt x="297357" y="0"/>
                  </a:lnTo>
                  <a:lnTo>
                    <a:pt x="296430" y="8026"/>
                  </a:lnTo>
                  <a:lnTo>
                    <a:pt x="291401" y="26263"/>
                  </a:lnTo>
                  <a:lnTo>
                    <a:pt x="278866" y="45935"/>
                  </a:lnTo>
                  <a:lnTo>
                    <a:pt x="255422" y="58254"/>
                  </a:lnTo>
                  <a:lnTo>
                    <a:pt x="245884" y="59817"/>
                  </a:lnTo>
                  <a:lnTo>
                    <a:pt x="245884" y="126072"/>
                  </a:lnTo>
                  <a:lnTo>
                    <a:pt x="242862" y="126504"/>
                  </a:lnTo>
                  <a:lnTo>
                    <a:pt x="236626" y="128104"/>
                  </a:lnTo>
                  <a:lnTo>
                    <a:pt x="231470" y="131305"/>
                  </a:lnTo>
                  <a:lnTo>
                    <a:pt x="231660" y="136575"/>
                  </a:lnTo>
                  <a:lnTo>
                    <a:pt x="232778" y="142989"/>
                  </a:lnTo>
                  <a:lnTo>
                    <a:pt x="227939" y="147802"/>
                  </a:lnTo>
                  <a:lnTo>
                    <a:pt x="219722" y="150812"/>
                  </a:lnTo>
                  <a:lnTo>
                    <a:pt x="210693" y="151853"/>
                  </a:lnTo>
                  <a:lnTo>
                    <a:pt x="203098" y="150329"/>
                  </a:lnTo>
                  <a:lnTo>
                    <a:pt x="196697" y="146126"/>
                  </a:lnTo>
                  <a:lnTo>
                    <a:pt x="192265" y="139763"/>
                  </a:lnTo>
                  <a:lnTo>
                    <a:pt x="190614" y="131800"/>
                  </a:lnTo>
                  <a:lnTo>
                    <a:pt x="192265" y="124231"/>
                  </a:lnTo>
                  <a:lnTo>
                    <a:pt x="196697" y="117830"/>
                  </a:lnTo>
                  <a:lnTo>
                    <a:pt x="203098" y="113398"/>
                  </a:lnTo>
                  <a:lnTo>
                    <a:pt x="210693" y="111734"/>
                  </a:lnTo>
                  <a:lnTo>
                    <a:pt x="227317" y="113436"/>
                  </a:lnTo>
                  <a:lnTo>
                    <a:pt x="237959" y="117475"/>
                  </a:lnTo>
                  <a:lnTo>
                    <a:pt x="243763" y="122224"/>
                  </a:lnTo>
                  <a:lnTo>
                    <a:pt x="245884" y="126072"/>
                  </a:lnTo>
                  <a:lnTo>
                    <a:pt x="245884" y="59817"/>
                  </a:lnTo>
                  <a:lnTo>
                    <a:pt x="205752" y="67691"/>
                  </a:lnTo>
                  <a:lnTo>
                    <a:pt x="161124" y="90728"/>
                  </a:lnTo>
                  <a:lnTo>
                    <a:pt x="141097" y="112280"/>
                  </a:lnTo>
                  <a:lnTo>
                    <a:pt x="119608" y="125590"/>
                  </a:lnTo>
                  <a:lnTo>
                    <a:pt x="98831" y="133172"/>
                  </a:lnTo>
                  <a:lnTo>
                    <a:pt x="80949" y="137528"/>
                  </a:lnTo>
                  <a:lnTo>
                    <a:pt x="53721" y="149453"/>
                  </a:lnTo>
                  <a:lnTo>
                    <a:pt x="46570" y="164147"/>
                  </a:lnTo>
                  <a:lnTo>
                    <a:pt x="49237" y="177952"/>
                  </a:lnTo>
                  <a:lnTo>
                    <a:pt x="51460" y="187185"/>
                  </a:lnTo>
                  <a:lnTo>
                    <a:pt x="48564" y="208013"/>
                  </a:lnTo>
                  <a:lnTo>
                    <a:pt x="50698" y="230530"/>
                  </a:lnTo>
                  <a:lnTo>
                    <a:pt x="58928" y="248577"/>
                  </a:lnTo>
                  <a:lnTo>
                    <a:pt x="74333" y="255955"/>
                  </a:lnTo>
                  <a:lnTo>
                    <a:pt x="92011" y="251650"/>
                  </a:lnTo>
                  <a:lnTo>
                    <a:pt x="110172" y="242227"/>
                  </a:lnTo>
                  <a:lnTo>
                    <a:pt x="134239" y="232994"/>
                  </a:lnTo>
                  <a:lnTo>
                    <a:pt x="169646" y="229222"/>
                  </a:lnTo>
                  <a:lnTo>
                    <a:pt x="220586" y="238023"/>
                  </a:lnTo>
                  <a:lnTo>
                    <a:pt x="235534" y="254533"/>
                  </a:lnTo>
                  <a:lnTo>
                    <a:pt x="226364" y="268173"/>
                  </a:lnTo>
                  <a:lnTo>
                    <a:pt x="204978" y="268376"/>
                  </a:lnTo>
                  <a:lnTo>
                    <a:pt x="153847" y="252768"/>
                  </a:lnTo>
                  <a:lnTo>
                    <a:pt x="117919" y="253809"/>
                  </a:lnTo>
                  <a:lnTo>
                    <a:pt x="90957" y="263804"/>
                  </a:lnTo>
                  <a:lnTo>
                    <a:pt x="66713" y="275069"/>
                  </a:lnTo>
                  <a:lnTo>
                    <a:pt x="42189" y="278955"/>
                  </a:lnTo>
                  <a:lnTo>
                    <a:pt x="20828" y="275424"/>
                  </a:lnTo>
                  <a:lnTo>
                    <a:pt x="5727" y="269557"/>
                  </a:lnTo>
                  <a:lnTo>
                    <a:pt x="0" y="266471"/>
                  </a:lnTo>
                  <a:lnTo>
                    <a:pt x="5156" y="280149"/>
                  </a:lnTo>
                  <a:lnTo>
                    <a:pt x="17932" y="290703"/>
                  </a:lnTo>
                  <a:lnTo>
                    <a:pt x="36258" y="297497"/>
                  </a:lnTo>
                  <a:lnTo>
                    <a:pt x="58077" y="299897"/>
                  </a:lnTo>
                  <a:lnTo>
                    <a:pt x="78930" y="296760"/>
                  </a:lnTo>
                  <a:lnTo>
                    <a:pt x="97548" y="289864"/>
                  </a:lnTo>
                  <a:lnTo>
                    <a:pt x="114554" y="282968"/>
                  </a:lnTo>
                  <a:lnTo>
                    <a:pt x="130632" y="279831"/>
                  </a:lnTo>
                  <a:lnTo>
                    <a:pt x="146634" y="282524"/>
                  </a:lnTo>
                  <a:lnTo>
                    <a:pt x="162382" y="288429"/>
                  </a:lnTo>
                  <a:lnTo>
                    <a:pt x="174396" y="294347"/>
                  </a:lnTo>
                  <a:lnTo>
                    <a:pt x="179171" y="297027"/>
                  </a:lnTo>
                  <a:lnTo>
                    <a:pt x="143090" y="302996"/>
                  </a:lnTo>
                  <a:lnTo>
                    <a:pt x="114122" y="301091"/>
                  </a:lnTo>
                  <a:lnTo>
                    <a:pt x="93383" y="300253"/>
                  </a:lnTo>
                  <a:lnTo>
                    <a:pt x="81965" y="309448"/>
                  </a:lnTo>
                  <a:lnTo>
                    <a:pt x="80454" y="324637"/>
                  </a:lnTo>
                  <a:lnTo>
                    <a:pt x="87769" y="335711"/>
                  </a:lnTo>
                  <a:lnTo>
                    <a:pt x="100291" y="342493"/>
                  </a:lnTo>
                  <a:lnTo>
                    <a:pt x="114363" y="344792"/>
                  </a:lnTo>
                  <a:lnTo>
                    <a:pt x="141376" y="341274"/>
                  </a:lnTo>
                  <a:lnTo>
                    <a:pt x="160769" y="333921"/>
                  </a:lnTo>
                  <a:lnTo>
                    <a:pt x="176745" y="327456"/>
                  </a:lnTo>
                  <a:lnTo>
                    <a:pt x="193535" y="326644"/>
                  </a:lnTo>
                  <a:lnTo>
                    <a:pt x="292442" y="329158"/>
                  </a:lnTo>
                  <a:lnTo>
                    <a:pt x="296354" y="326644"/>
                  </a:lnTo>
                  <a:lnTo>
                    <a:pt x="332955" y="302996"/>
                  </a:lnTo>
                  <a:lnTo>
                    <a:pt x="337210" y="300253"/>
                  </a:lnTo>
                  <a:lnTo>
                    <a:pt x="343839" y="279831"/>
                  </a:lnTo>
                  <a:lnTo>
                    <a:pt x="344119" y="278955"/>
                  </a:lnTo>
                  <a:lnTo>
                    <a:pt x="347548" y="268376"/>
                  </a:lnTo>
                  <a:lnTo>
                    <a:pt x="348742" y="264718"/>
                  </a:lnTo>
                  <a:lnTo>
                    <a:pt x="347929" y="247370"/>
                  </a:lnTo>
                  <a:lnTo>
                    <a:pt x="359981" y="289306"/>
                  </a:lnTo>
                  <a:lnTo>
                    <a:pt x="350240" y="320992"/>
                  </a:lnTo>
                  <a:lnTo>
                    <a:pt x="324726" y="344957"/>
                  </a:lnTo>
                  <a:lnTo>
                    <a:pt x="289420" y="363677"/>
                  </a:lnTo>
                  <a:lnTo>
                    <a:pt x="250342" y="379691"/>
                  </a:lnTo>
                  <a:lnTo>
                    <a:pt x="213499" y="395478"/>
                  </a:lnTo>
                  <a:lnTo>
                    <a:pt x="184899" y="413562"/>
                  </a:lnTo>
                  <a:lnTo>
                    <a:pt x="146265" y="467207"/>
                  </a:lnTo>
                  <a:lnTo>
                    <a:pt x="137477" y="515391"/>
                  </a:lnTo>
                  <a:lnTo>
                    <a:pt x="143344" y="550151"/>
                  </a:lnTo>
                  <a:lnTo>
                    <a:pt x="148678" y="563499"/>
                  </a:lnTo>
                  <a:lnTo>
                    <a:pt x="165354" y="525157"/>
                  </a:lnTo>
                  <a:lnTo>
                    <a:pt x="191236" y="490207"/>
                  </a:lnTo>
                  <a:lnTo>
                    <a:pt x="224434" y="460629"/>
                  </a:lnTo>
                  <a:lnTo>
                    <a:pt x="263042" y="438391"/>
                  </a:lnTo>
                  <a:lnTo>
                    <a:pt x="308444" y="419989"/>
                  </a:lnTo>
                  <a:lnTo>
                    <a:pt x="355028" y="403288"/>
                  </a:lnTo>
                  <a:lnTo>
                    <a:pt x="398589" y="385851"/>
                  </a:lnTo>
                  <a:lnTo>
                    <a:pt x="434924" y="365226"/>
                  </a:lnTo>
                  <a:lnTo>
                    <a:pt x="459803" y="338975"/>
                  </a:lnTo>
                  <a:lnTo>
                    <a:pt x="469036" y="304673"/>
                  </a:lnTo>
                  <a:close/>
                </a:path>
                <a:path w="623569" h="739140" extrusionOk="0">
                  <a:moveTo>
                    <a:pt x="623341" y="313194"/>
                  </a:moveTo>
                  <a:lnTo>
                    <a:pt x="617715" y="255955"/>
                  </a:lnTo>
                  <a:lnTo>
                    <a:pt x="613346" y="273011"/>
                  </a:lnTo>
                  <a:lnTo>
                    <a:pt x="595668" y="314337"/>
                  </a:lnTo>
                  <a:lnTo>
                    <a:pt x="557784" y="365150"/>
                  </a:lnTo>
                  <a:lnTo>
                    <a:pt x="492798" y="410692"/>
                  </a:lnTo>
                  <a:lnTo>
                    <a:pt x="464032" y="425792"/>
                  </a:lnTo>
                  <a:lnTo>
                    <a:pt x="427482" y="449389"/>
                  </a:lnTo>
                  <a:lnTo>
                    <a:pt x="389178" y="480415"/>
                  </a:lnTo>
                  <a:lnTo>
                    <a:pt x="355180" y="517804"/>
                  </a:lnTo>
                  <a:lnTo>
                    <a:pt x="331495" y="560501"/>
                  </a:lnTo>
                  <a:lnTo>
                    <a:pt x="324167" y="607441"/>
                  </a:lnTo>
                  <a:lnTo>
                    <a:pt x="344233" y="668261"/>
                  </a:lnTo>
                  <a:lnTo>
                    <a:pt x="381927" y="692200"/>
                  </a:lnTo>
                  <a:lnTo>
                    <a:pt x="418376" y="695007"/>
                  </a:lnTo>
                  <a:lnTo>
                    <a:pt x="434721" y="692442"/>
                  </a:lnTo>
                  <a:lnTo>
                    <a:pt x="413816" y="656336"/>
                  </a:lnTo>
                  <a:lnTo>
                    <a:pt x="411327" y="625703"/>
                  </a:lnTo>
                  <a:lnTo>
                    <a:pt x="436626" y="574001"/>
                  </a:lnTo>
                  <a:lnTo>
                    <a:pt x="490461" y="529234"/>
                  </a:lnTo>
                  <a:lnTo>
                    <a:pt x="522960" y="508063"/>
                  </a:lnTo>
                  <a:lnTo>
                    <a:pt x="550113" y="488048"/>
                  </a:lnTo>
                  <a:lnTo>
                    <a:pt x="578827" y="458774"/>
                  </a:lnTo>
                  <a:lnTo>
                    <a:pt x="601929" y="417766"/>
                  </a:lnTo>
                  <a:lnTo>
                    <a:pt x="617410" y="368185"/>
                  </a:lnTo>
                  <a:lnTo>
                    <a:pt x="623341" y="313194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41" name="Google Shape;441;p84"/>
            <p:cNvSpPr/>
            <p:nvPr/>
          </p:nvSpPr>
          <p:spPr>
            <a:xfrm>
              <a:off x="-340600" y="4145544"/>
              <a:ext cx="12222480" cy="2711087"/>
            </a:xfrm>
            <a:custGeom>
              <a:avLst/>
              <a:gdLst/>
              <a:ahLst/>
              <a:cxnLst/>
              <a:rect l="l" t="t" r="r" b="b"/>
              <a:pathLst>
                <a:path w="12192000" h="2664459" extrusionOk="0">
                  <a:moveTo>
                    <a:pt x="12192000" y="0"/>
                  </a:moveTo>
                  <a:lnTo>
                    <a:pt x="0" y="0"/>
                  </a:lnTo>
                  <a:lnTo>
                    <a:pt x="0" y="2663952"/>
                  </a:lnTo>
                  <a:lnTo>
                    <a:pt x="12192000" y="2663952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0589E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id="442" name="Google Shape;442;p8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9915915" y="6330531"/>
              <a:ext cx="1830543" cy="11253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3" name="Google Shape;443;p84"/>
            <p:cNvSpPr/>
            <p:nvPr/>
          </p:nvSpPr>
          <p:spPr>
            <a:xfrm>
              <a:off x="9918738" y="5780595"/>
              <a:ext cx="1852295" cy="629920"/>
            </a:xfrm>
            <a:custGeom>
              <a:avLst/>
              <a:gdLst/>
              <a:ahLst/>
              <a:cxnLst/>
              <a:rect l="l" t="t" r="r" b="b"/>
              <a:pathLst>
                <a:path w="1852295" h="629920" extrusionOk="0">
                  <a:moveTo>
                    <a:pt x="273748" y="0"/>
                  </a:moveTo>
                  <a:lnTo>
                    <a:pt x="203009" y="0"/>
                  </a:lnTo>
                  <a:lnTo>
                    <a:pt x="138633" y="175526"/>
                  </a:lnTo>
                  <a:lnTo>
                    <a:pt x="72148" y="0"/>
                  </a:lnTo>
                  <a:lnTo>
                    <a:pt x="0" y="0"/>
                  </a:lnTo>
                  <a:lnTo>
                    <a:pt x="0" y="16992"/>
                  </a:lnTo>
                  <a:lnTo>
                    <a:pt x="11315" y="16992"/>
                  </a:lnTo>
                  <a:lnTo>
                    <a:pt x="18389" y="18402"/>
                  </a:lnTo>
                  <a:lnTo>
                    <a:pt x="21932" y="21234"/>
                  </a:lnTo>
                  <a:lnTo>
                    <a:pt x="24053" y="22644"/>
                  </a:lnTo>
                  <a:lnTo>
                    <a:pt x="25463" y="26898"/>
                  </a:lnTo>
                  <a:lnTo>
                    <a:pt x="25463" y="200304"/>
                  </a:lnTo>
                  <a:lnTo>
                    <a:pt x="24053" y="202425"/>
                  </a:lnTo>
                  <a:lnTo>
                    <a:pt x="24053" y="204546"/>
                  </a:lnTo>
                  <a:lnTo>
                    <a:pt x="16268" y="210210"/>
                  </a:lnTo>
                  <a:lnTo>
                    <a:pt x="9893" y="210921"/>
                  </a:lnTo>
                  <a:lnTo>
                    <a:pt x="0" y="210921"/>
                  </a:lnTo>
                  <a:lnTo>
                    <a:pt x="0" y="227901"/>
                  </a:lnTo>
                  <a:lnTo>
                    <a:pt x="74980" y="227901"/>
                  </a:lnTo>
                  <a:lnTo>
                    <a:pt x="74980" y="210921"/>
                  </a:lnTo>
                  <a:lnTo>
                    <a:pt x="65074" y="210921"/>
                  </a:lnTo>
                  <a:lnTo>
                    <a:pt x="57289" y="209499"/>
                  </a:lnTo>
                  <a:lnTo>
                    <a:pt x="50927" y="205257"/>
                  </a:lnTo>
                  <a:lnTo>
                    <a:pt x="49517" y="201002"/>
                  </a:lnTo>
                  <a:lnTo>
                    <a:pt x="49517" y="32562"/>
                  </a:lnTo>
                  <a:lnTo>
                    <a:pt x="127317" y="227901"/>
                  </a:lnTo>
                  <a:lnTo>
                    <a:pt x="144297" y="227901"/>
                  </a:lnTo>
                  <a:lnTo>
                    <a:pt x="215023" y="32562"/>
                  </a:lnTo>
                  <a:lnTo>
                    <a:pt x="215023" y="197472"/>
                  </a:lnTo>
                  <a:lnTo>
                    <a:pt x="189572" y="210921"/>
                  </a:lnTo>
                  <a:lnTo>
                    <a:pt x="189572" y="227901"/>
                  </a:lnTo>
                  <a:lnTo>
                    <a:pt x="273748" y="227901"/>
                  </a:lnTo>
                  <a:lnTo>
                    <a:pt x="273748" y="210921"/>
                  </a:lnTo>
                  <a:lnTo>
                    <a:pt x="263131" y="210921"/>
                  </a:lnTo>
                  <a:lnTo>
                    <a:pt x="256057" y="209499"/>
                  </a:lnTo>
                  <a:lnTo>
                    <a:pt x="249694" y="205257"/>
                  </a:lnTo>
                  <a:lnTo>
                    <a:pt x="248272" y="201002"/>
                  </a:lnTo>
                  <a:lnTo>
                    <a:pt x="248272" y="30441"/>
                  </a:lnTo>
                  <a:lnTo>
                    <a:pt x="248983" y="27609"/>
                  </a:lnTo>
                  <a:lnTo>
                    <a:pt x="250393" y="23355"/>
                  </a:lnTo>
                  <a:lnTo>
                    <a:pt x="252514" y="21234"/>
                  </a:lnTo>
                  <a:lnTo>
                    <a:pt x="255346" y="19812"/>
                  </a:lnTo>
                  <a:lnTo>
                    <a:pt x="258178" y="17691"/>
                  </a:lnTo>
                  <a:lnTo>
                    <a:pt x="264541" y="16992"/>
                  </a:lnTo>
                  <a:lnTo>
                    <a:pt x="273748" y="16992"/>
                  </a:lnTo>
                  <a:lnTo>
                    <a:pt x="273748" y="0"/>
                  </a:lnTo>
                  <a:close/>
                </a:path>
                <a:path w="1852295" h="629920" extrusionOk="0">
                  <a:moveTo>
                    <a:pt x="1851761" y="617181"/>
                  </a:moveTo>
                  <a:lnTo>
                    <a:pt x="1848929" y="614349"/>
                  </a:lnTo>
                  <a:lnTo>
                    <a:pt x="1840445" y="614349"/>
                  </a:lnTo>
                  <a:lnTo>
                    <a:pt x="1836953" y="617893"/>
                  </a:lnTo>
                  <a:lnTo>
                    <a:pt x="1836953" y="622846"/>
                  </a:lnTo>
                  <a:lnTo>
                    <a:pt x="1836953" y="627087"/>
                  </a:lnTo>
                  <a:lnTo>
                    <a:pt x="1839023" y="629920"/>
                  </a:lnTo>
                  <a:lnTo>
                    <a:pt x="1847519" y="629920"/>
                  </a:lnTo>
                  <a:lnTo>
                    <a:pt x="1851761" y="625665"/>
                  </a:lnTo>
                  <a:lnTo>
                    <a:pt x="1851761" y="617181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id="444" name="Google Shape;444;p8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0316974" y="5769979"/>
              <a:ext cx="264540" cy="24134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5" name="Google Shape;445;p84"/>
            <p:cNvSpPr/>
            <p:nvPr/>
          </p:nvSpPr>
          <p:spPr>
            <a:xfrm>
              <a:off x="10609796" y="5769990"/>
              <a:ext cx="549275" cy="241935"/>
            </a:xfrm>
            <a:custGeom>
              <a:avLst/>
              <a:gdLst/>
              <a:ahLst/>
              <a:cxnLst/>
              <a:rect l="l" t="t" r="r" b="b"/>
              <a:pathLst>
                <a:path w="549275" h="241935" extrusionOk="0">
                  <a:moveTo>
                    <a:pt x="166890" y="198882"/>
                  </a:moveTo>
                  <a:lnTo>
                    <a:pt x="150672" y="198882"/>
                  </a:lnTo>
                  <a:lnTo>
                    <a:pt x="150672" y="206654"/>
                  </a:lnTo>
                  <a:lnTo>
                    <a:pt x="149923" y="212318"/>
                  </a:lnTo>
                  <a:lnTo>
                    <a:pt x="147840" y="215861"/>
                  </a:lnTo>
                  <a:lnTo>
                    <a:pt x="145681" y="218694"/>
                  </a:lnTo>
                  <a:lnTo>
                    <a:pt x="142189" y="220103"/>
                  </a:lnTo>
                  <a:lnTo>
                    <a:pt x="132956" y="220103"/>
                  </a:lnTo>
                  <a:lnTo>
                    <a:pt x="131699" y="217284"/>
                  </a:lnTo>
                  <a:lnTo>
                    <a:pt x="130124" y="213728"/>
                  </a:lnTo>
                  <a:lnTo>
                    <a:pt x="130124" y="150037"/>
                  </a:lnTo>
                  <a:lnTo>
                    <a:pt x="130124" y="125272"/>
                  </a:lnTo>
                  <a:lnTo>
                    <a:pt x="108127" y="88811"/>
                  </a:lnTo>
                  <a:lnTo>
                    <a:pt x="71450" y="81381"/>
                  </a:lnTo>
                  <a:lnTo>
                    <a:pt x="58826" y="82054"/>
                  </a:lnTo>
                  <a:lnTo>
                    <a:pt x="19761" y="98425"/>
                  </a:lnTo>
                  <a:lnTo>
                    <a:pt x="9918" y="121018"/>
                  </a:lnTo>
                  <a:lnTo>
                    <a:pt x="9918" y="127393"/>
                  </a:lnTo>
                  <a:lnTo>
                    <a:pt x="11328" y="131635"/>
                  </a:lnTo>
                  <a:lnTo>
                    <a:pt x="15570" y="135178"/>
                  </a:lnTo>
                  <a:lnTo>
                    <a:pt x="19113" y="138709"/>
                  </a:lnTo>
                  <a:lnTo>
                    <a:pt x="23355" y="140131"/>
                  </a:lnTo>
                  <a:lnTo>
                    <a:pt x="34658" y="140131"/>
                  </a:lnTo>
                  <a:lnTo>
                    <a:pt x="38912" y="137998"/>
                  </a:lnTo>
                  <a:lnTo>
                    <a:pt x="43154" y="134467"/>
                  </a:lnTo>
                  <a:lnTo>
                    <a:pt x="46697" y="131635"/>
                  </a:lnTo>
                  <a:lnTo>
                    <a:pt x="48818" y="126682"/>
                  </a:lnTo>
                  <a:lnTo>
                    <a:pt x="48818" y="114655"/>
                  </a:lnTo>
                  <a:lnTo>
                    <a:pt x="45986" y="109702"/>
                  </a:lnTo>
                  <a:lnTo>
                    <a:pt x="41033" y="106146"/>
                  </a:lnTo>
                  <a:lnTo>
                    <a:pt x="46609" y="102958"/>
                  </a:lnTo>
                  <a:lnTo>
                    <a:pt x="52705" y="100761"/>
                  </a:lnTo>
                  <a:lnTo>
                    <a:pt x="59334" y="99491"/>
                  </a:lnTo>
                  <a:lnTo>
                    <a:pt x="66497" y="99072"/>
                  </a:lnTo>
                  <a:lnTo>
                    <a:pt x="75692" y="99072"/>
                  </a:lnTo>
                  <a:lnTo>
                    <a:pt x="83477" y="100495"/>
                  </a:lnTo>
                  <a:lnTo>
                    <a:pt x="94780" y="108991"/>
                  </a:lnTo>
                  <a:lnTo>
                    <a:pt x="97624" y="113944"/>
                  </a:lnTo>
                  <a:lnTo>
                    <a:pt x="97624" y="123139"/>
                  </a:lnTo>
                  <a:lnTo>
                    <a:pt x="97624" y="150037"/>
                  </a:lnTo>
                  <a:lnTo>
                    <a:pt x="97624" y="173393"/>
                  </a:lnTo>
                  <a:lnTo>
                    <a:pt x="96951" y="183883"/>
                  </a:lnTo>
                  <a:lnTo>
                    <a:pt x="73126" y="217017"/>
                  </a:lnTo>
                  <a:lnTo>
                    <a:pt x="57302" y="220103"/>
                  </a:lnTo>
                  <a:lnTo>
                    <a:pt x="50939" y="220103"/>
                  </a:lnTo>
                  <a:lnTo>
                    <a:pt x="46697" y="218694"/>
                  </a:lnTo>
                  <a:lnTo>
                    <a:pt x="43154" y="214439"/>
                  </a:lnTo>
                  <a:lnTo>
                    <a:pt x="38912" y="210908"/>
                  </a:lnTo>
                  <a:lnTo>
                    <a:pt x="36779" y="205955"/>
                  </a:lnTo>
                  <a:lnTo>
                    <a:pt x="36779" y="191795"/>
                  </a:lnTo>
                  <a:lnTo>
                    <a:pt x="38912" y="185432"/>
                  </a:lnTo>
                  <a:lnTo>
                    <a:pt x="43865" y="179057"/>
                  </a:lnTo>
                  <a:lnTo>
                    <a:pt x="48107" y="172681"/>
                  </a:lnTo>
                  <a:lnTo>
                    <a:pt x="54470" y="167728"/>
                  </a:lnTo>
                  <a:lnTo>
                    <a:pt x="63665" y="164198"/>
                  </a:lnTo>
                  <a:lnTo>
                    <a:pt x="70040" y="162077"/>
                  </a:lnTo>
                  <a:lnTo>
                    <a:pt x="91249" y="153581"/>
                  </a:lnTo>
                  <a:lnTo>
                    <a:pt x="97624" y="150037"/>
                  </a:lnTo>
                  <a:lnTo>
                    <a:pt x="97624" y="123139"/>
                  </a:lnTo>
                  <a:lnTo>
                    <a:pt x="96215" y="128803"/>
                  </a:lnTo>
                  <a:lnTo>
                    <a:pt x="94780" y="131635"/>
                  </a:lnTo>
                  <a:lnTo>
                    <a:pt x="50228" y="150037"/>
                  </a:lnTo>
                  <a:lnTo>
                    <a:pt x="28359" y="159486"/>
                  </a:lnTo>
                  <a:lnTo>
                    <a:pt x="12649" y="170916"/>
                  </a:lnTo>
                  <a:lnTo>
                    <a:pt x="3175" y="184480"/>
                  </a:lnTo>
                  <a:lnTo>
                    <a:pt x="0" y="200291"/>
                  </a:lnTo>
                  <a:lnTo>
                    <a:pt x="927" y="209423"/>
                  </a:lnTo>
                  <a:lnTo>
                    <a:pt x="29006" y="238683"/>
                  </a:lnTo>
                  <a:lnTo>
                    <a:pt x="45986" y="241338"/>
                  </a:lnTo>
                  <a:lnTo>
                    <a:pt x="62179" y="239864"/>
                  </a:lnTo>
                  <a:lnTo>
                    <a:pt x="76847" y="235419"/>
                  </a:lnTo>
                  <a:lnTo>
                    <a:pt x="90055" y="227901"/>
                  </a:lnTo>
                  <a:lnTo>
                    <a:pt x="98717" y="220103"/>
                  </a:lnTo>
                  <a:lnTo>
                    <a:pt x="101866" y="217284"/>
                  </a:lnTo>
                  <a:lnTo>
                    <a:pt x="103987" y="224358"/>
                  </a:lnTo>
                  <a:lnTo>
                    <a:pt x="107518" y="230009"/>
                  </a:lnTo>
                  <a:lnTo>
                    <a:pt x="113157" y="234264"/>
                  </a:lnTo>
                  <a:lnTo>
                    <a:pt x="118808" y="239217"/>
                  </a:lnTo>
                  <a:lnTo>
                    <a:pt x="125882" y="241338"/>
                  </a:lnTo>
                  <a:lnTo>
                    <a:pt x="133705" y="241338"/>
                  </a:lnTo>
                  <a:lnTo>
                    <a:pt x="165188" y="220103"/>
                  </a:lnTo>
                  <a:lnTo>
                    <a:pt x="166890" y="213728"/>
                  </a:lnTo>
                  <a:lnTo>
                    <a:pt x="166890" y="198882"/>
                  </a:lnTo>
                  <a:close/>
                </a:path>
                <a:path w="549275" h="241935" extrusionOk="0">
                  <a:moveTo>
                    <a:pt x="349415" y="221526"/>
                  </a:moveTo>
                  <a:lnTo>
                    <a:pt x="340931" y="221526"/>
                  </a:lnTo>
                  <a:lnTo>
                    <a:pt x="335280" y="220814"/>
                  </a:lnTo>
                  <a:lnTo>
                    <a:pt x="333197" y="218694"/>
                  </a:lnTo>
                  <a:lnTo>
                    <a:pt x="331787" y="216573"/>
                  </a:lnTo>
                  <a:lnTo>
                    <a:pt x="330377" y="212318"/>
                  </a:lnTo>
                  <a:lnTo>
                    <a:pt x="330377" y="146507"/>
                  </a:lnTo>
                  <a:lnTo>
                    <a:pt x="327317" y="118110"/>
                  </a:lnTo>
                  <a:lnTo>
                    <a:pt x="318147" y="97751"/>
                  </a:lnTo>
                  <a:lnTo>
                    <a:pt x="302895" y="85483"/>
                  </a:lnTo>
                  <a:lnTo>
                    <a:pt x="281533" y="81381"/>
                  </a:lnTo>
                  <a:lnTo>
                    <a:pt x="276542" y="81381"/>
                  </a:lnTo>
                  <a:lnTo>
                    <a:pt x="238239" y="95554"/>
                  </a:lnTo>
                  <a:lnTo>
                    <a:pt x="229870" y="101904"/>
                  </a:lnTo>
                  <a:lnTo>
                    <a:pt x="229870" y="94830"/>
                  </a:lnTo>
                  <a:lnTo>
                    <a:pt x="229209" y="89877"/>
                  </a:lnTo>
                  <a:lnTo>
                    <a:pt x="227037" y="87045"/>
                  </a:lnTo>
                  <a:lnTo>
                    <a:pt x="225628" y="83502"/>
                  </a:lnTo>
                  <a:lnTo>
                    <a:pt x="222135" y="82092"/>
                  </a:lnTo>
                  <a:lnTo>
                    <a:pt x="214312" y="82092"/>
                  </a:lnTo>
                  <a:lnTo>
                    <a:pt x="212242" y="82804"/>
                  </a:lnTo>
                  <a:lnTo>
                    <a:pt x="209410" y="83502"/>
                  </a:lnTo>
                  <a:lnTo>
                    <a:pt x="207238" y="83502"/>
                  </a:lnTo>
                  <a:lnTo>
                    <a:pt x="203758" y="84924"/>
                  </a:lnTo>
                  <a:lnTo>
                    <a:pt x="192443" y="87744"/>
                  </a:lnTo>
                  <a:lnTo>
                    <a:pt x="185369" y="89166"/>
                  </a:lnTo>
                  <a:lnTo>
                    <a:pt x="175475" y="89166"/>
                  </a:lnTo>
                  <a:lnTo>
                    <a:pt x="175475" y="105448"/>
                  </a:lnTo>
                  <a:lnTo>
                    <a:pt x="190271" y="105448"/>
                  </a:lnTo>
                  <a:lnTo>
                    <a:pt x="193852" y="106857"/>
                  </a:lnTo>
                  <a:lnTo>
                    <a:pt x="196684" y="111112"/>
                  </a:lnTo>
                  <a:lnTo>
                    <a:pt x="196684" y="213029"/>
                  </a:lnTo>
                  <a:lnTo>
                    <a:pt x="195935" y="215150"/>
                  </a:lnTo>
                  <a:lnTo>
                    <a:pt x="194513" y="217284"/>
                  </a:lnTo>
                  <a:lnTo>
                    <a:pt x="192443" y="218694"/>
                  </a:lnTo>
                  <a:lnTo>
                    <a:pt x="190271" y="220814"/>
                  </a:lnTo>
                  <a:lnTo>
                    <a:pt x="184619" y="221526"/>
                  </a:lnTo>
                  <a:lnTo>
                    <a:pt x="176136" y="221526"/>
                  </a:lnTo>
                  <a:lnTo>
                    <a:pt x="176136" y="238506"/>
                  </a:lnTo>
                  <a:lnTo>
                    <a:pt x="252501" y="238506"/>
                  </a:lnTo>
                  <a:lnTo>
                    <a:pt x="252501" y="221526"/>
                  </a:lnTo>
                  <a:lnTo>
                    <a:pt x="243357" y="221526"/>
                  </a:lnTo>
                  <a:lnTo>
                    <a:pt x="236283" y="220103"/>
                  </a:lnTo>
                  <a:lnTo>
                    <a:pt x="232702" y="217284"/>
                  </a:lnTo>
                  <a:lnTo>
                    <a:pt x="230619" y="215861"/>
                  </a:lnTo>
                  <a:lnTo>
                    <a:pt x="229870" y="211607"/>
                  </a:lnTo>
                  <a:lnTo>
                    <a:pt x="229870" y="119595"/>
                  </a:lnTo>
                  <a:lnTo>
                    <a:pt x="237959" y="112687"/>
                  </a:lnTo>
                  <a:lnTo>
                    <a:pt x="247396" y="107835"/>
                  </a:lnTo>
                  <a:lnTo>
                    <a:pt x="258152" y="104965"/>
                  </a:lnTo>
                  <a:lnTo>
                    <a:pt x="270217" y="104025"/>
                  </a:lnTo>
                  <a:lnTo>
                    <a:pt x="277622" y="104965"/>
                  </a:lnTo>
                  <a:lnTo>
                    <a:pt x="297484" y="138811"/>
                  </a:lnTo>
                  <a:lnTo>
                    <a:pt x="297751" y="148628"/>
                  </a:lnTo>
                  <a:lnTo>
                    <a:pt x="297751" y="210908"/>
                  </a:lnTo>
                  <a:lnTo>
                    <a:pt x="297091" y="213029"/>
                  </a:lnTo>
                  <a:lnTo>
                    <a:pt x="297091" y="215150"/>
                  </a:lnTo>
                  <a:lnTo>
                    <a:pt x="296341" y="216573"/>
                  </a:lnTo>
                  <a:lnTo>
                    <a:pt x="292100" y="220814"/>
                  </a:lnTo>
                  <a:lnTo>
                    <a:pt x="286435" y="221526"/>
                  </a:lnTo>
                  <a:lnTo>
                    <a:pt x="277291" y="221526"/>
                  </a:lnTo>
                  <a:lnTo>
                    <a:pt x="277291" y="238506"/>
                  </a:lnTo>
                  <a:lnTo>
                    <a:pt x="349415" y="238506"/>
                  </a:lnTo>
                  <a:lnTo>
                    <a:pt x="349415" y="221526"/>
                  </a:lnTo>
                  <a:close/>
                </a:path>
                <a:path w="549275" h="241935" extrusionOk="0">
                  <a:moveTo>
                    <a:pt x="548919" y="202412"/>
                  </a:moveTo>
                  <a:lnTo>
                    <a:pt x="548157" y="199580"/>
                  </a:lnTo>
                  <a:lnTo>
                    <a:pt x="547497" y="196037"/>
                  </a:lnTo>
                  <a:lnTo>
                    <a:pt x="532599" y="196037"/>
                  </a:lnTo>
                  <a:lnTo>
                    <a:pt x="532599" y="210908"/>
                  </a:lnTo>
                  <a:lnTo>
                    <a:pt x="529120" y="218694"/>
                  </a:lnTo>
                  <a:lnTo>
                    <a:pt x="519874" y="218694"/>
                  </a:lnTo>
                  <a:lnTo>
                    <a:pt x="517804" y="216573"/>
                  </a:lnTo>
                  <a:lnTo>
                    <a:pt x="505079" y="193205"/>
                  </a:lnTo>
                  <a:lnTo>
                    <a:pt x="494055" y="173367"/>
                  </a:lnTo>
                  <a:lnTo>
                    <a:pt x="484479" y="161544"/>
                  </a:lnTo>
                  <a:lnTo>
                    <a:pt x="473684" y="152628"/>
                  </a:lnTo>
                  <a:lnTo>
                    <a:pt x="461899" y="146507"/>
                  </a:lnTo>
                  <a:lnTo>
                    <a:pt x="467550" y="140131"/>
                  </a:lnTo>
                  <a:lnTo>
                    <a:pt x="508939" y="109689"/>
                  </a:lnTo>
                  <a:lnTo>
                    <a:pt x="537603" y="102616"/>
                  </a:lnTo>
                  <a:lnTo>
                    <a:pt x="537603" y="84213"/>
                  </a:lnTo>
                  <a:lnTo>
                    <a:pt x="454164" y="84213"/>
                  </a:lnTo>
                  <a:lnTo>
                    <a:pt x="454164" y="102616"/>
                  </a:lnTo>
                  <a:lnTo>
                    <a:pt x="480275" y="102616"/>
                  </a:lnTo>
                  <a:lnTo>
                    <a:pt x="478866" y="104025"/>
                  </a:lnTo>
                  <a:lnTo>
                    <a:pt x="444080" y="137045"/>
                  </a:lnTo>
                  <a:lnTo>
                    <a:pt x="432193" y="145796"/>
                  </a:lnTo>
                  <a:lnTo>
                    <a:pt x="424370" y="145796"/>
                  </a:lnTo>
                  <a:lnTo>
                    <a:pt x="424370" y="12725"/>
                  </a:lnTo>
                  <a:lnTo>
                    <a:pt x="423710" y="7772"/>
                  </a:lnTo>
                  <a:lnTo>
                    <a:pt x="419468" y="2120"/>
                  </a:lnTo>
                  <a:lnTo>
                    <a:pt x="416636" y="0"/>
                  </a:lnTo>
                  <a:lnTo>
                    <a:pt x="408152" y="0"/>
                  </a:lnTo>
                  <a:lnTo>
                    <a:pt x="401078" y="2120"/>
                  </a:lnTo>
                  <a:lnTo>
                    <a:pt x="396836" y="2819"/>
                  </a:lnTo>
                  <a:lnTo>
                    <a:pt x="391185" y="4940"/>
                  </a:lnTo>
                  <a:lnTo>
                    <a:pt x="384771" y="6362"/>
                  </a:lnTo>
                  <a:lnTo>
                    <a:pt x="377037" y="7073"/>
                  </a:lnTo>
                  <a:lnTo>
                    <a:pt x="367144" y="7073"/>
                  </a:lnTo>
                  <a:lnTo>
                    <a:pt x="367144" y="23342"/>
                  </a:lnTo>
                  <a:lnTo>
                    <a:pt x="384771" y="23342"/>
                  </a:lnTo>
                  <a:lnTo>
                    <a:pt x="388353" y="24765"/>
                  </a:lnTo>
                  <a:lnTo>
                    <a:pt x="391185" y="29006"/>
                  </a:lnTo>
                  <a:lnTo>
                    <a:pt x="391185" y="210908"/>
                  </a:lnTo>
                  <a:lnTo>
                    <a:pt x="389775" y="215861"/>
                  </a:lnTo>
                  <a:lnTo>
                    <a:pt x="386181" y="217982"/>
                  </a:lnTo>
                  <a:lnTo>
                    <a:pt x="383362" y="220103"/>
                  </a:lnTo>
                  <a:lnTo>
                    <a:pt x="377037" y="221526"/>
                  </a:lnTo>
                  <a:lnTo>
                    <a:pt x="368554" y="221526"/>
                  </a:lnTo>
                  <a:lnTo>
                    <a:pt x="368554" y="238506"/>
                  </a:lnTo>
                  <a:lnTo>
                    <a:pt x="447001" y="238506"/>
                  </a:lnTo>
                  <a:lnTo>
                    <a:pt x="447001" y="221526"/>
                  </a:lnTo>
                  <a:lnTo>
                    <a:pt x="437095" y="221526"/>
                  </a:lnTo>
                  <a:lnTo>
                    <a:pt x="430784" y="220814"/>
                  </a:lnTo>
                  <a:lnTo>
                    <a:pt x="425780" y="215861"/>
                  </a:lnTo>
                  <a:lnTo>
                    <a:pt x="424370" y="211607"/>
                  </a:lnTo>
                  <a:lnTo>
                    <a:pt x="424370" y="162775"/>
                  </a:lnTo>
                  <a:lnTo>
                    <a:pt x="425119" y="162775"/>
                  </a:lnTo>
                  <a:lnTo>
                    <a:pt x="425780" y="162077"/>
                  </a:lnTo>
                  <a:lnTo>
                    <a:pt x="429361" y="162077"/>
                  </a:lnTo>
                  <a:lnTo>
                    <a:pt x="436918" y="162864"/>
                  </a:lnTo>
                  <a:lnTo>
                    <a:pt x="467893" y="192532"/>
                  </a:lnTo>
                  <a:lnTo>
                    <a:pt x="472541" y="201701"/>
                  </a:lnTo>
                  <a:lnTo>
                    <a:pt x="475373" y="206654"/>
                  </a:lnTo>
                  <a:lnTo>
                    <a:pt x="505053" y="239750"/>
                  </a:lnTo>
                  <a:lnTo>
                    <a:pt x="515632" y="241338"/>
                  </a:lnTo>
                  <a:lnTo>
                    <a:pt x="525449" y="240284"/>
                  </a:lnTo>
                  <a:lnTo>
                    <a:pt x="533666" y="237096"/>
                  </a:lnTo>
                  <a:lnTo>
                    <a:pt x="540296" y="231787"/>
                  </a:lnTo>
                  <a:lnTo>
                    <a:pt x="545338" y="224358"/>
                  </a:lnTo>
                  <a:lnTo>
                    <a:pt x="548157" y="215861"/>
                  </a:lnTo>
                  <a:lnTo>
                    <a:pt x="548157" y="213029"/>
                  </a:lnTo>
                  <a:lnTo>
                    <a:pt x="548919" y="210197"/>
                  </a:lnTo>
                  <a:lnTo>
                    <a:pt x="548919" y="202412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id="446" name="Google Shape;446;p84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9913087" y="6084224"/>
              <a:ext cx="793631" cy="1351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7" name="Google Shape;447;p84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1485491" y="5688006"/>
              <a:ext cx="222076" cy="29713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8" name="Google Shape;448;p84"/>
            <p:cNvSpPr/>
            <p:nvPr/>
          </p:nvSpPr>
          <p:spPr>
            <a:xfrm>
              <a:off x="11496145" y="5888878"/>
              <a:ext cx="221615" cy="325754"/>
            </a:xfrm>
            <a:custGeom>
              <a:avLst/>
              <a:gdLst/>
              <a:ahLst/>
              <a:cxnLst/>
              <a:rect l="l" t="t" r="r" b="b"/>
              <a:pathLst>
                <a:path w="221615" h="325754" extrusionOk="0">
                  <a:moveTo>
                    <a:pt x="217787" y="0"/>
                  </a:moveTo>
                  <a:lnTo>
                    <a:pt x="201429" y="43262"/>
                  </a:lnTo>
                  <a:lnTo>
                    <a:pt x="173319" y="80919"/>
                  </a:lnTo>
                  <a:lnTo>
                    <a:pt x="125109" y="114664"/>
                  </a:lnTo>
                  <a:lnTo>
                    <a:pt x="90645" y="133859"/>
                  </a:lnTo>
                  <a:lnTo>
                    <a:pt x="48236" y="166328"/>
                  </a:lnTo>
                  <a:lnTo>
                    <a:pt x="12985" y="209415"/>
                  </a:lnTo>
                  <a:lnTo>
                    <a:pt x="0" y="260464"/>
                  </a:lnTo>
                  <a:lnTo>
                    <a:pt x="14884" y="305536"/>
                  </a:lnTo>
                  <a:lnTo>
                    <a:pt x="42850" y="323273"/>
                  </a:lnTo>
                  <a:lnTo>
                    <a:pt x="69896" y="325352"/>
                  </a:lnTo>
                  <a:lnTo>
                    <a:pt x="82023" y="323450"/>
                  </a:lnTo>
                  <a:lnTo>
                    <a:pt x="66507" y="296700"/>
                  </a:lnTo>
                  <a:lnTo>
                    <a:pt x="64664" y="273997"/>
                  </a:lnTo>
                  <a:lnTo>
                    <a:pt x="83437" y="235686"/>
                  </a:lnTo>
                  <a:lnTo>
                    <a:pt x="123377" y="202512"/>
                  </a:lnTo>
                  <a:lnTo>
                    <a:pt x="147488" y="186821"/>
                  </a:lnTo>
                  <a:lnTo>
                    <a:pt x="167630" y="171992"/>
                  </a:lnTo>
                  <a:lnTo>
                    <a:pt x="193670" y="143424"/>
                  </a:lnTo>
                  <a:lnTo>
                    <a:pt x="212613" y="102184"/>
                  </a:lnTo>
                  <a:lnTo>
                    <a:pt x="221604" y="52850"/>
                  </a:lnTo>
                  <a:lnTo>
                    <a:pt x="217787" y="0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id="449" name="Google Shape;449;p84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11387157" y="5997167"/>
              <a:ext cx="212884" cy="2494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0" name="Google Shape;450;p84"/>
            <p:cNvSpPr/>
            <p:nvPr/>
          </p:nvSpPr>
          <p:spPr>
            <a:xfrm>
              <a:off x="11255636" y="5699201"/>
              <a:ext cx="348615" cy="417829"/>
            </a:xfrm>
            <a:custGeom>
              <a:avLst/>
              <a:gdLst/>
              <a:ahLst/>
              <a:cxnLst/>
              <a:rect l="l" t="t" r="r" b="b"/>
              <a:pathLst>
                <a:path w="348615" h="417829" extrusionOk="0">
                  <a:moveTo>
                    <a:pt x="329895" y="183310"/>
                  </a:moveTo>
                  <a:lnTo>
                    <a:pt x="258139" y="183310"/>
                  </a:lnTo>
                  <a:lnTo>
                    <a:pt x="265878" y="224585"/>
                  </a:lnTo>
                  <a:lnTo>
                    <a:pt x="245428" y="252443"/>
                  </a:lnTo>
                  <a:lnTo>
                    <a:pt x="209013" y="271978"/>
                  </a:lnTo>
                  <a:lnTo>
                    <a:pt x="168855" y="288287"/>
                  </a:lnTo>
                  <a:lnTo>
                    <a:pt x="137177" y="306463"/>
                  </a:lnTo>
                  <a:lnTo>
                    <a:pt x="108517" y="346220"/>
                  </a:lnTo>
                  <a:lnTo>
                    <a:pt x="101999" y="381929"/>
                  </a:lnTo>
                  <a:lnTo>
                    <a:pt x="106352" y="407684"/>
                  </a:lnTo>
                  <a:lnTo>
                    <a:pt x="110307" y="417581"/>
                  </a:lnTo>
                  <a:lnTo>
                    <a:pt x="122677" y="389161"/>
                  </a:lnTo>
                  <a:lnTo>
                    <a:pt x="141879" y="363262"/>
                  </a:lnTo>
                  <a:lnTo>
                    <a:pt x="166509" y="341343"/>
                  </a:lnTo>
                  <a:lnTo>
                    <a:pt x="195159" y="324865"/>
                  </a:lnTo>
                  <a:lnTo>
                    <a:pt x="295721" y="285933"/>
                  </a:lnTo>
                  <a:lnTo>
                    <a:pt x="333163" y="261559"/>
                  </a:lnTo>
                  <a:lnTo>
                    <a:pt x="347988" y="225773"/>
                  </a:lnTo>
                  <a:lnTo>
                    <a:pt x="339772" y="194210"/>
                  </a:lnTo>
                  <a:lnTo>
                    <a:pt x="329895" y="183310"/>
                  </a:lnTo>
                  <a:close/>
                </a:path>
                <a:path w="348615" h="417829" extrusionOk="0">
                  <a:moveTo>
                    <a:pt x="69282" y="222498"/>
                  </a:moveTo>
                  <a:lnTo>
                    <a:pt x="60810" y="229310"/>
                  </a:lnTo>
                  <a:lnTo>
                    <a:pt x="59688" y="240569"/>
                  </a:lnTo>
                  <a:lnTo>
                    <a:pt x="65124" y="248776"/>
                  </a:lnTo>
                  <a:lnTo>
                    <a:pt x="74413" y="253799"/>
                  </a:lnTo>
                  <a:lnTo>
                    <a:pt x="84852" y="255502"/>
                  </a:lnTo>
                  <a:lnTo>
                    <a:pt x="104888" y="252903"/>
                  </a:lnTo>
                  <a:lnTo>
                    <a:pt x="119276" y="247451"/>
                  </a:lnTo>
                  <a:lnTo>
                    <a:pt x="131136" y="242662"/>
                  </a:lnTo>
                  <a:lnTo>
                    <a:pt x="143588" y="242052"/>
                  </a:lnTo>
                  <a:lnTo>
                    <a:pt x="219874" y="242052"/>
                  </a:lnTo>
                  <a:lnTo>
                    <a:pt x="247030" y="224537"/>
                  </a:lnTo>
                  <a:lnTo>
                    <a:pt x="106166" y="224537"/>
                  </a:lnTo>
                  <a:lnTo>
                    <a:pt x="84675" y="223120"/>
                  </a:lnTo>
                  <a:lnTo>
                    <a:pt x="69282" y="222498"/>
                  </a:lnTo>
                  <a:close/>
                </a:path>
                <a:path w="348615" h="417829" extrusionOk="0">
                  <a:moveTo>
                    <a:pt x="219874" y="242052"/>
                  </a:moveTo>
                  <a:lnTo>
                    <a:pt x="143588" y="242052"/>
                  </a:lnTo>
                  <a:lnTo>
                    <a:pt x="216972" y="243924"/>
                  </a:lnTo>
                  <a:lnTo>
                    <a:pt x="219874" y="242052"/>
                  </a:lnTo>
                  <a:close/>
                </a:path>
                <a:path w="348615" h="417829" extrusionOk="0">
                  <a:moveTo>
                    <a:pt x="255098" y="207371"/>
                  </a:moveTo>
                  <a:lnTo>
                    <a:pt x="96920" y="207371"/>
                  </a:lnTo>
                  <a:lnTo>
                    <a:pt x="108791" y="209362"/>
                  </a:lnTo>
                  <a:lnTo>
                    <a:pt x="120478" y="213742"/>
                  </a:lnTo>
                  <a:lnTo>
                    <a:pt x="129389" y="218123"/>
                  </a:lnTo>
                  <a:lnTo>
                    <a:pt x="132935" y="220114"/>
                  </a:lnTo>
                  <a:lnTo>
                    <a:pt x="106166" y="224537"/>
                  </a:lnTo>
                  <a:lnTo>
                    <a:pt x="247030" y="224537"/>
                  </a:lnTo>
                  <a:lnTo>
                    <a:pt x="250184" y="222503"/>
                  </a:lnTo>
                  <a:lnTo>
                    <a:pt x="255098" y="207371"/>
                  </a:lnTo>
                  <a:close/>
                </a:path>
                <a:path w="348615" h="417829" extrusionOk="0">
                  <a:moveTo>
                    <a:pt x="0" y="197467"/>
                  </a:moveTo>
                  <a:lnTo>
                    <a:pt x="3828" y="207605"/>
                  </a:lnTo>
                  <a:lnTo>
                    <a:pt x="13305" y="215422"/>
                  </a:lnTo>
                  <a:lnTo>
                    <a:pt x="26900" y="220455"/>
                  </a:lnTo>
                  <a:lnTo>
                    <a:pt x="43086" y="222236"/>
                  </a:lnTo>
                  <a:lnTo>
                    <a:pt x="58564" y="219913"/>
                  </a:lnTo>
                  <a:lnTo>
                    <a:pt x="72371" y="214803"/>
                  </a:lnTo>
                  <a:lnTo>
                    <a:pt x="84995" y="209694"/>
                  </a:lnTo>
                  <a:lnTo>
                    <a:pt x="96920" y="207371"/>
                  </a:lnTo>
                  <a:lnTo>
                    <a:pt x="255098" y="207371"/>
                  </a:lnTo>
                  <a:lnTo>
                    <a:pt x="255310" y="206719"/>
                  </a:lnTo>
                  <a:lnTo>
                    <a:pt x="31302" y="206719"/>
                  </a:lnTo>
                  <a:lnTo>
                    <a:pt x="15450" y="204099"/>
                  </a:lnTo>
                  <a:lnTo>
                    <a:pt x="4247" y="199755"/>
                  </a:lnTo>
                  <a:lnTo>
                    <a:pt x="0" y="197467"/>
                  </a:lnTo>
                  <a:close/>
                </a:path>
                <a:path w="348615" h="417829" extrusionOk="0">
                  <a:moveTo>
                    <a:pt x="114143" y="187311"/>
                  </a:moveTo>
                  <a:lnTo>
                    <a:pt x="87491" y="188084"/>
                  </a:lnTo>
                  <a:lnTo>
                    <a:pt x="67486" y="195493"/>
                  </a:lnTo>
                  <a:lnTo>
                    <a:pt x="49497" y="203834"/>
                  </a:lnTo>
                  <a:lnTo>
                    <a:pt x="31302" y="206719"/>
                  </a:lnTo>
                  <a:lnTo>
                    <a:pt x="255310" y="206719"/>
                  </a:lnTo>
                  <a:lnTo>
                    <a:pt x="257855" y="198882"/>
                  </a:lnTo>
                  <a:lnTo>
                    <a:pt x="152073" y="198882"/>
                  </a:lnTo>
                  <a:lnTo>
                    <a:pt x="114143" y="187311"/>
                  </a:lnTo>
                  <a:close/>
                </a:path>
                <a:path w="348615" h="417829" extrusionOk="0">
                  <a:moveTo>
                    <a:pt x="317278" y="169860"/>
                  </a:moveTo>
                  <a:lnTo>
                    <a:pt x="125864" y="169860"/>
                  </a:lnTo>
                  <a:lnTo>
                    <a:pt x="163661" y="176384"/>
                  </a:lnTo>
                  <a:lnTo>
                    <a:pt x="174748" y="188615"/>
                  </a:lnTo>
                  <a:lnTo>
                    <a:pt x="167945" y="198724"/>
                  </a:lnTo>
                  <a:lnTo>
                    <a:pt x="152073" y="198882"/>
                  </a:lnTo>
                  <a:lnTo>
                    <a:pt x="257855" y="198882"/>
                  </a:lnTo>
                  <a:lnTo>
                    <a:pt x="258735" y="196172"/>
                  </a:lnTo>
                  <a:lnTo>
                    <a:pt x="258139" y="183310"/>
                  </a:lnTo>
                  <a:lnTo>
                    <a:pt x="329895" y="183310"/>
                  </a:lnTo>
                  <a:lnTo>
                    <a:pt x="319951" y="172336"/>
                  </a:lnTo>
                  <a:lnTo>
                    <a:pt x="317278" y="169860"/>
                  </a:lnTo>
                  <a:close/>
                </a:path>
                <a:path w="348615" h="417829" extrusionOk="0">
                  <a:moveTo>
                    <a:pt x="220615" y="0"/>
                  </a:moveTo>
                  <a:lnTo>
                    <a:pt x="189503" y="43170"/>
                  </a:lnTo>
                  <a:lnTo>
                    <a:pt x="173096" y="45834"/>
                  </a:lnTo>
                  <a:lnTo>
                    <a:pt x="152651" y="50156"/>
                  </a:lnTo>
                  <a:lnTo>
                    <a:pt x="133142" y="57001"/>
                  </a:lnTo>
                  <a:lnTo>
                    <a:pt x="119547" y="67231"/>
                  </a:lnTo>
                  <a:lnTo>
                    <a:pt x="104683" y="83202"/>
                  </a:lnTo>
                  <a:lnTo>
                    <a:pt x="88741" y="93067"/>
                  </a:lnTo>
                  <a:lnTo>
                    <a:pt x="73329" y="98684"/>
                  </a:lnTo>
                  <a:lnTo>
                    <a:pt x="60056" y="101912"/>
                  </a:lnTo>
                  <a:lnTo>
                    <a:pt x="39853" y="110750"/>
                  </a:lnTo>
                  <a:lnTo>
                    <a:pt x="34553" y="121644"/>
                  </a:lnTo>
                  <a:lnTo>
                    <a:pt x="36536" y="131872"/>
                  </a:lnTo>
                  <a:lnTo>
                    <a:pt x="38183" y="138716"/>
                  </a:lnTo>
                  <a:lnTo>
                    <a:pt x="36035" y="154143"/>
                  </a:lnTo>
                  <a:lnTo>
                    <a:pt x="37617" y="170831"/>
                  </a:lnTo>
                  <a:lnTo>
                    <a:pt x="43725" y="184202"/>
                  </a:lnTo>
                  <a:lnTo>
                    <a:pt x="55153" y="189677"/>
                  </a:lnTo>
                  <a:lnTo>
                    <a:pt x="68270" y="186481"/>
                  </a:lnTo>
                  <a:lnTo>
                    <a:pt x="81740" y="179503"/>
                  </a:lnTo>
                  <a:lnTo>
                    <a:pt x="99595" y="172658"/>
                  </a:lnTo>
                  <a:lnTo>
                    <a:pt x="125864" y="169860"/>
                  </a:lnTo>
                  <a:lnTo>
                    <a:pt x="317278" y="169860"/>
                  </a:lnTo>
                  <a:lnTo>
                    <a:pt x="295764" y="149931"/>
                  </a:lnTo>
                  <a:lnTo>
                    <a:pt x="274449" y="116777"/>
                  </a:lnTo>
                  <a:lnTo>
                    <a:pt x="273704" y="112532"/>
                  </a:lnTo>
                  <a:lnTo>
                    <a:pt x="148491" y="112532"/>
                  </a:lnTo>
                  <a:lnTo>
                    <a:pt x="141420" y="106156"/>
                  </a:lnTo>
                  <a:lnTo>
                    <a:pt x="141420" y="89886"/>
                  </a:lnTo>
                  <a:lnTo>
                    <a:pt x="148491" y="82803"/>
                  </a:lnTo>
                  <a:lnTo>
                    <a:pt x="268926" y="82803"/>
                  </a:lnTo>
                  <a:lnTo>
                    <a:pt x="266129" y="53076"/>
                  </a:lnTo>
                  <a:lnTo>
                    <a:pt x="253528" y="20631"/>
                  </a:lnTo>
                  <a:lnTo>
                    <a:pt x="220615" y="0"/>
                  </a:lnTo>
                  <a:close/>
                </a:path>
                <a:path w="348615" h="417829" extrusionOk="0">
                  <a:moveTo>
                    <a:pt x="268926" y="82803"/>
                  </a:moveTo>
                  <a:lnTo>
                    <a:pt x="156316" y="82803"/>
                  </a:lnTo>
                  <a:lnTo>
                    <a:pt x="168656" y="84064"/>
                  </a:lnTo>
                  <a:lnTo>
                    <a:pt x="176551" y="87052"/>
                  </a:lnTo>
                  <a:lnTo>
                    <a:pt x="180857" y="90570"/>
                  </a:lnTo>
                  <a:lnTo>
                    <a:pt x="182432" y="93423"/>
                  </a:lnTo>
                  <a:lnTo>
                    <a:pt x="167630" y="94838"/>
                  </a:lnTo>
                  <a:lnTo>
                    <a:pt x="171872" y="101205"/>
                  </a:lnTo>
                  <a:lnTo>
                    <a:pt x="172703" y="105963"/>
                  </a:lnTo>
                  <a:lnTo>
                    <a:pt x="169115" y="109525"/>
                  </a:lnTo>
                  <a:lnTo>
                    <a:pt x="163016" y="111759"/>
                  </a:lnTo>
                  <a:lnTo>
                    <a:pt x="156316" y="112532"/>
                  </a:lnTo>
                  <a:lnTo>
                    <a:pt x="273704" y="112532"/>
                  </a:lnTo>
                  <a:lnTo>
                    <a:pt x="269432" y="88177"/>
                  </a:lnTo>
                  <a:lnTo>
                    <a:pt x="268926" y="82803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id="451" name="Google Shape;451;p84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1485491" y="5688006"/>
              <a:ext cx="139346" cy="7577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2" name="Google Shape;452;p84"/>
            <p:cNvSpPr/>
            <p:nvPr/>
          </p:nvSpPr>
          <p:spPr>
            <a:xfrm>
              <a:off x="11496145" y="5888878"/>
              <a:ext cx="221615" cy="325754"/>
            </a:xfrm>
            <a:custGeom>
              <a:avLst/>
              <a:gdLst/>
              <a:ahLst/>
              <a:cxnLst/>
              <a:rect l="l" t="t" r="r" b="b"/>
              <a:pathLst>
                <a:path w="221615" h="325754" extrusionOk="0">
                  <a:moveTo>
                    <a:pt x="217787" y="0"/>
                  </a:moveTo>
                  <a:lnTo>
                    <a:pt x="201429" y="43262"/>
                  </a:lnTo>
                  <a:lnTo>
                    <a:pt x="173319" y="80919"/>
                  </a:lnTo>
                  <a:lnTo>
                    <a:pt x="125109" y="114664"/>
                  </a:lnTo>
                  <a:lnTo>
                    <a:pt x="90645" y="133859"/>
                  </a:lnTo>
                  <a:lnTo>
                    <a:pt x="48236" y="166328"/>
                  </a:lnTo>
                  <a:lnTo>
                    <a:pt x="12985" y="209415"/>
                  </a:lnTo>
                  <a:lnTo>
                    <a:pt x="0" y="260464"/>
                  </a:lnTo>
                  <a:lnTo>
                    <a:pt x="14884" y="305536"/>
                  </a:lnTo>
                  <a:lnTo>
                    <a:pt x="42850" y="323273"/>
                  </a:lnTo>
                  <a:lnTo>
                    <a:pt x="69896" y="325352"/>
                  </a:lnTo>
                  <a:lnTo>
                    <a:pt x="82023" y="323450"/>
                  </a:lnTo>
                  <a:lnTo>
                    <a:pt x="66507" y="296700"/>
                  </a:lnTo>
                  <a:lnTo>
                    <a:pt x="64664" y="273997"/>
                  </a:lnTo>
                  <a:lnTo>
                    <a:pt x="83437" y="235686"/>
                  </a:lnTo>
                  <a:lnTo>
                    <a:pt x="123377" y="202512"/>
                  </a:lnTo>
                  <a:lnTo>
                    <a:pt x="147488" y="186821"/>
                  </a:lnTo>
                  <a:lnTo>
                    <a:pt x="167630" y="171992"/>
                  </a:lnTo>
                  <a:lnTo>
                    <a:pt x="193670" y="143424"/>
                  </a:lnTo>
                  <a:lnTo>
                    <a:pt x="212613" y="102184"/>
                  </a:lnTo>
                  <a:lnTo>
                    <a:pt x="221604" y="52850"/>
                  </a:lnTo>
                  <a:lnTo>
                    <a:pt x="217787" y="0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id="453" name="Google Shape;453;p84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11387157" y="5997167"/>
              <a:ext cx="212884" cy="2494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4" name="Google Shape;454;p84"/>
            <p:cNvSpPr/>
            <p:nvPr/>
          </p:nvSpPr>
          <p:spPr>
            <a:xfrm>
              <a:off x="11255636" y="5699201"/>
              <a:ext cx="348615" cy="417829"/>
            </a:xfrm>
            <a:custGeom>
              <a:avLst/>
              <a:gdLst/>
              <a:ahLst/>
              <a:cxnLst/>
              <a:rect l="l" t="t" r="r" b="b"/>
              <a:pathLst>
                <a:path w="348615" h="417829" extrusionOk="0">
                  <a:moveTo>
                    <a:pt x="329895" y="183310"/>
                  </a:moveTo>
                  <a:lnTo>
                    <a:pt x="258139" y="183310"/>
                  </a:lnTo>
                  <a:lnTo>
                    <a:pt x="265878" y="224585"/>
                  </a:lnTo>
                  <a:lnTo>
                    <a:pt x="245428" y="252443"/>
                  </a:lnTo>
                  <a:lnTo>
                    <a:pt x="209013" y="271978"/>
                  </a:lnTo>
                  <a:lnTo>
                    <a:pt x="168855" y="288287"/>
                  </a:lnTo>
                  <a:lnTo>
                    <a:pt x="137177" y="306463"/>
                  </a:lnTo>
                  <a:lnTo>
                    <a:pt x="108517" y="346220"/>
                  </a:lnTo>
                  <a:lnTo>
                    <a:pt x="101999" y="381929"/>
                  </a:lnTo>
                  <a:lnTo>
                    <a:pt x="106352" y="407684"/>
                  </a:lnTo>
                  <a:lnTo>
                    <a:pt x="110307" y="417581"/>
                  </a:lnTo>
                  <a:lnTo>
                    <a:pt x="122677" y="389161"/>
                  </a:lnTo>
                  <a:lnTo>
                    <a:pt x="141879" y="363262"/>
                  </a:lnTo>
                  <a:lnTo>
                    <a:pt x="166509" y="341343"/>
                  </a:lnTo>
                  <a:lnTo>
                    <a:pt x="195159" y="324865"/>
                  </a:lnTo>
                  <a:lnTo>
                    <a:pt x="295721" y="285933"/>
                  </a:lnTo>
                  <a:lnTo>
                    <a:pt x="333163" y="261559"/>
                  </a:lnTo>
                  <a:lnTo>
                    <a:pt x="347988" y="225773"/>
                  </a:lnTo>
                  <a:lnTo>
                    <a:pt x="339772" y="194210"/>
                  </a:lnTo>
                  <a:lnTo>
                    <a:pt x="329895" y="183310"/>
                  </a:lnTo>
                  <a:close/>
                </a:path>
                <a:path w="348615" h="417829" extrusionOk="0">
                  <a:moveTo>
                    <a:pt x="69282" y="222498"/>
                  </a:moveTo>
                  <a:lnTo>
                    <a:pt x="60810" y="229310"/>
                  </a:lnTo>
                  <a:lnTo>
                    <a:pt x="59688" y="240569"/>
                  </a:lnTo>
                  <a:lnTo>
                    <a:pt x="65124" y="248776"/>
                  </a:lnTo>
                  <a:lnTo>
                    <a:pt x="74413" y="253799"/>
                  </a:lnTo>
                  <a:lnTo>
                    <a:pt x="84852" y="255502"/>
                  </a:lnTo>
                  <a:lnTo>
                    <a:pt x="104888" y="252903"/>
                  </a:lnTo>
                  <a:lnTo>
                    <a:pt x="119276" y="247451"/>
                  </a:lnTo>
                  <a:lnTo>
                    <a:pt x="131136" y="242662"/>
                  </a:lnTo>
                  <a:lnTo>
                    <a:pt x="143588" y="242052"/>
                  </a:lnTo>
                  <a:lnTo>
                    <a:pt x="219874" y="242052"/>
                  </a:lnTo>
                  <a:lnTo>
                    <a:pt x="247030" y="224537"/>
                  </a:lnTo>
                  <a:lnTo>
                    <a:pt x="106166" y="224537"/>
                  </a:lnTo>
                  <a:lnTo>
                    <a:pt x="84675" y="223120"/>
                  </a:lnTo>
                  <a:lnTo>
                    <a:pt x="69282" y="222498"/>
                  </a:lnTo>
                  <a:close/>
                </a:path>
                <a:path w="348615" h="417829" extrusionOk="0">
                  <a:moveTo>
                    <a:pt x="219874" y="242052"/>
                  </a:moveTo>
                  <a:lnTo>
                    <a:pt x="143588" y="242052"/>
                  </a:lnTo>
                  <a:lnTo>
                    <a:pt x="216972" y="243924"/>
                  </a:lnTo>
                  <a:lnTo>
                    <a:pt x="219874" y="242052"/>
                  </a:lnTo>
                  <a:close/>
                </a:path>
                <a:path w="348615" h="417829" extrusionOk="0">
                  <a:moveTo>
                    <a:pt x="255098" y="207371"/>
                  </a:moveTo>
                  <a:lnTo>
                    <a:pt x="96920" y="207371"/>
                  </a:lnTo>
                  <a:lnTo>
                    <a:pt x="108791" y="209362"/>
                  </a:lnTo>
                  <a:lnTo>
                    <a:pt x="120478" y="213742"/>
                  </a:lnTo>
                  <a:lnTo>
                    <a:pt x="129389" y="218123"/>
                  </a:lnTo>
                  <a:lnTo>
                    <a:pt x="132935" y="220114"/>
                  </a:lnTo>
                  <a:lnTo>
                    <a:pt x="106166" y="224537"/>
                  </a:lnTo>
                  <a:lnTo>
                    <a:pt x="247030" y="224537"/>
                  </a:lnTo>
                  <a:lnTo>
                    <a:pt x="250184" y="222503"/>
                  </a:lnTo>
                  <a:lnTo>
                    <a:pt x="255098" y="207371"/>
                  </a:lnTo>
                  <a:close/>
                </a:path>
                <a:path w="348615" h="417829" extrusionOk="0">
                  <a:moveTo>
                    <a:pt x="0" y="197467"/>
                  </a:moveTo>
                  <a:lnTo>
                    <a:pt x="3828" y="207605"/>
                  </a:lnTo>
                  <a:lnTo>
                    <a:pt x="13305" y="215422"/>
                  </a:lnTo>
                  <a:lnTo>
                    <a:pt x="26900" y="220455"/>
                  </a:lnTo>
                  <a:lnTo>
                    <a:pt x="43086" y="222236"/>
                  </a:lnTo>
                  <a:lnTo>
                    <a:pt x="58564" y="219913"/>
                  </a:lnTo>
                  <a:lnTo>
                    <a:pt x="72371" y="214803"/>
                  </a:lnTo>
                  <a:lnTo>
                    <a:pt x="84995" y="209694"/>
                  </a:lnTo>
                  <a:lnTo>
                    <a:pt x="96920" y="207371"/>
                  </a:lnTo>
                  <a:lnTo>
                    <a:pt x="255098" y="207371"/>
                  </a:lnTo>
                  <a:lnTo>
                    <a:pt x="255310" y="206719"/>
                  </a:lnTo>
                  <a:lnTo>
                    <a:pt x="31302" y="206719"/>
                  </a:lnTo>
                  <a:lnTo>
                    <a:pt x="15450" y="204099"/>
                  </a:lnTo>
                  <a:lnTo>
                    <a:pt x="4247" y="199755"/>
                  </a:lnTo>
                  <a:lnTo>
                    <a:pt x="0" y="197467"/>
                  </a:lnTo>
                  <a:close/>
                </a:path>
                <a:path w="348615" h="417829" extrusionOk="0">
                  <a:moveTo>
                    <a:pt x="114143" y="187311"/>
                  </a:moveTo>
                  <a:lnTo>
                    <a:pt x="87491" y="188084"/>
                  </a:lnTo>
                  <a:lnTo>
                    <a:pt x="67486" y="195493"/>
                  </a:lnTo>
                  <a:lnTo>
                    <a:pt x="49497" y="203834"/>
                  </a:lnTo>
                  <a:lnTo>
                    <a:pt x="31302" y="206719"/>
                  </a:lnTo>
                  <a:lnTo>
                    <a:pt x="255310" y="206719"/>
                  </a:lnTo>
                  <a:lnTo>
                    <a:pt x="257855" y="198882"/>
                  </a:lnTo>
                  <a:lnTo>
                    <a:pt x="152073" y="198882"/>
                  </a:lnTo>
                  <a:lnTo>
                    <a:pt x="114143" y="187311"/>
                  </a:lnTo>
                  <a:close/>
                </a:path>
                <a:path w="348615" h="417829" extrusionOk="0">
                  <a:moveTo>
                    <a:pt x="317278" y="169860"/>
                  </a:moveTo>
                  <a:lnTo>
                    <a:pt x="125864" y="169860"/>
                  </a:lnTo>
                  <a:lnTo>
                    <a:pt x="163661" y="176384"/>
                  </a:lnTo>
                  <a:lnTo>
                    <a:pt x="174748" y="188615"/>
                  </a:lnTo>
                  <a:lnTo>
                    <a:pt x="167945" y="198724"/>
                  </a:lnTo>
                  <a:lnTo>
                    <a:pt x="152073" y="198882"/>
                  </a:lnTo>
                  <a:lnTo>
                    <a:pt x="257855" y="198882"/>
                  </a:lnTo>
                  <a:lnTo>
                    <a:pt x="258735" y="196172"/>
                  </a:lnTo>
                  <a:lnTo>
                    <a:pt x="258139" y="183310"/>
                  </a:lnTo>
                  <a:lnTo>
                    <a:pt x="329895" y="183310"/>
                  </a:lnTo>
                  <a:lnTo>
                    <a:pt x="319951" y="172336"/>
                  </a:lnTo>
                  <a:lnTo>
                    <a:pt x="317278" y="169860"/>
                  </a:lnTo>
                  <a:close/>
                </a:path>
                <a:path w="348615" h="417829" extrusionOk="0">
                  <a:moveTo>
                    <a:pt x="220615" y="0"/>
                  </a:moveTo>
                  <a:lnTo>
                    <a:pt x="189503" y="43170"/>
                  </a:lnTo>
                  <a:lnTo>
                    <a:pt x="173096" y="45834"/>
                  </a:lnTo>
                  <a:lnTo>
                    <a:pt x="152651" y="50156"/>
                  </a:lnTo>
                  <a:lnTo>
                    <a:pt x="133142" y="57001"/>
                  </a:lnTo>
                  <a:lnTo>
                    <a:pt x="119547" y="67231"/>
                  </a:lnTo>
                  <a:lnTo>
                    <a:pt x="104683" y="83202"/>
                  </a:lnTo>
                  <a:lnTo>
                    <a:pt x="88741" y="93067"/>
                  </a:lnTo>
                  <a:lnTo>
                    <a:pt x="73329" y="98684"/>
                  </a:lnTo>
                  <a:lnTo>
                    <a:pt x="60056" y="101912"/>
                  </a:lnTo>
                  <a:lnTo>
                    <a:pt x="39853" y="110750"/>
                  </a:lnTo>
                  <a:lnTo>
                    <a:pt x="34553" y="121644"/>
                  </a:lnTo>
                  <a:lnTo>
                    <a:pt x="36536" y="131872"/>
                  </a:lnTo>
                  <a:lnTo>
                    <a:pt x="38183" y="138716"/>
                  </a:lnTo>
                  <a:lnTo>
                    <a:pt x="36035" y="154143"/>
                  </a:lnTo>
                  <a:lnTo>
                    <a:pt x="37617" y="170831"/>
                  </a:lnTo>
                  <a:lnTo>
                    <a:pt x="43725" y="184202"/>
                  </a:lnTo>
                  <a:lnTo>
                    <a:pt x="55153" y="189677"/>
                  </a:lnTo>
                  <a:lnTo>
                    <a:pt x="68270" y="186481"/>
                  </a:lnTo>
                  <a:lnTo>
                    <a:pt x="81740" y="179503"/>
                  </a:lnTo>
                  <a:lnTo>
                    <a:pt x="99595" y="172658"/>
                  </a:lnTo>
                  <a:lnTo>
                    <a:pt x="125864" y="169860"/>
                  </a:lnTo>
                  <a:lnTo>
                    <a:pt x="317278" y="169860"/>
                  </a:lnTo>
                  <a:lnTo>
                    <a:pt x="295764" y="149931"/>
                  </a:lnTo>
                  <a:lnTo>
                    <a:pt x="274449" y="116777"/>
                  </a:lnTo>
                  <a:lnTo>
                    <a:pt x="273704" y="112532"/>
                  </a:lnTo>
                  <a:lnTo>
                    <a:pt x="148491" y="112532"/>
                  </a:lnTo>
                  <a:lnTo>
                    <a:pt x="141420" y="106156"/>
                  </a:lnTo>
                  <a:lnTo>
                    <a:pt x="141420" y="89886"/>
                  </a:lnTo>
                  <a:lnTo>
                    <a:pt x="148491" y="82803"/>
                  </a:lnTo>
                  <a:lnTo>
                    <a:pt x="268926" y="82803"/>
                  </a:lnTo>
                  <a:lnTo>
                    <a:pt x="266129" y="53076"/>
                  </a:lnTo>
                  <a:lnTo>
                    <a:pt x="253528" y="20631"/>
                  </a:lnTo>
                  <a:lnTo>
                    <a:pt x="220615" y="0"/>
                  </a:lnTo>
                  <a:close/>
                </a:path>
                <a:path w="348615" h="417829" extrusionOk="0">
                  <a:moveTo>
                    <a:pt x="268926" y="82803"/>
                  </a:moveTo>
                  <a:lnTo>
                    <a:pt x="156316" y="82803"/>
                  </a:lnTo>
                  <a:lnTo>
                    <a:pt x="168656" y="84064"/>
                  </a:lnTo>
                  <a:lnTo>
                    <a:pt x="176551" y="87052"/>
                  </a:lnTo>
                  <a:lnTo>
                    <a:pt x="180857" y="90570"/>
                  </a:lnTo>
                  <a:lnTo>
                    <a:pt x="182432" y="93423"/>
                  </a:lnTo>
                  <a:lnTo>
                    <a:pt x="167630" y="94838"/>
                  </a:lnTo>
                  <a:lnTo>
                    <a:pt x="171872" y="101205"/>
                  </a:lnTo>
                  <a:lnTo>
                    <a:pt x="172703" y="105963"/>
                  </a:lnTo>
                  <a:lnTo>
                    <a:pt x="169115" y="109525"/>
                  </a:lnTo>
                  <a:lnTo>
                    <a:pt x="163016" y="111759"/>
                  </a:lnTo>
                  <a:lnTo>
                    <a:pt x="156316" y="112532"/>
                  </a:lnTo>
                  <a:lnTo>
                    <a:pt x="273704" y="112532"/>
                  </a:lnTo>
                  <a:lnTo>
                    <a:pt x="269432" y="88177"/>
                  </a:lnTo>
                  <a:lnTo>
                    <a:pt x="268926" y="82803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455" name="Google Shape;455;p84"/>
          <p:cNvSpPr txBox="1"/>
          <p:nvPr/>
        </p:nvSpPr>
        <p:spPr>
          <a:xfrm>
            <a:off x="151432" y="3361531"/>
            <a:ext cx="7318800" cy="3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5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endParaRPr sz="1100"/>
          </a:p>
        </p:txBody>
      </p:sp>
      <p:sp>
        <p:nvSpPr>
          <p:cNvPr id="456" name="Google Shape;456;p84"/>
          <p:cNvSpPr txBox="1"/>
          <p:nvPr/>
        </p:nvSpPr>
        <p:spPr>
          <a:xfrm>
            <a:off x="238000" y="4101650"/>
            <a:ext cx="5828700" cy="900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Virginia Community Healthcare  Association</a:t>
            </a:r>
            <a:endParaRPr sz="1800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September 17, 2026</a:t>
            </a:r>
            <a:endParaRPr sz="1800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Christopher Koller</a:t>
            </a:r>
            <a:endParaRPr sz="1800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57" name="Google Shape;457;p84" descr="A group of people in a room&#10;&#10;AI-generated content may be incorrect."/>
          <p:cNvPicPr preferRelativeResize="0"/>
          <p:nvPr/>
        </p:nvPicPr>
        <p:blipFill rotWithShape="1">
          <a:blip r:embed="rId15">
            <a:alphaModFix/>
          </a:blip>
          <a:srcRect l="3477" t="11117" r="461" b="39561"/>
          <a:stretch/>
        </p:blipFill>
        <p:spPr>
          <a:xfrm>
            <a:off x="8562" y="3417"/>
            <a:ext cx="9135443" cy="3107226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84"/>
          <p:cNvSpPr txBox="1"/>
          <p:nvPr/>
        </p:nvSpPr>
        <p:spPr>
          <a:xfrm>
            <a:off x="409722" y="3202057"/>
            <a:ext cx="8697600" cy="8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We Will </a:t>
            </a:r>
            <a:r>
              <a:rPr lang="en" sz="24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</a:t>
            </a:r>
            <a:r>
              <a:rPr lang="en" sz="24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ll </a:t>
            </a:r>
            <a:r>
              <a:rPr lang="en" sz="24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</a:t>
            </a:r>
            <a:r>
              <a:rPr lang="en" sz="24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ang </a:t>
            </a:r>
            <a:r>
              <a:rPr lang="en" sz="24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</a:t>
            </a:r>
            <a:r>
              <a:rPr lang="en" sz="24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ogether or We </a:t>
            </a:r>
            <a:r>
              <a:rPr lang="en" sz="24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</a:t>
            </a:r>
            <a:r>
              <a:rPr lang="en" sz="24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ill </a:t>
            </a:r>
            <a:r>
              <a:rPr lang="en" sz="24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</a:t>
            </a:r>
            <a:r>
              <a:rPr lang="en" sz="24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ang </a:t>
            </a:r>
            <a:r>
              <a:rPr lang="en" sz="24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</a:t>
            </a:r>
            <a:r>
              <a:rPr lang="en" sz="24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eparately - Why CHC’s Must </a:t>
            </a:r>
            <a:r>
              <a:rPr lang="en" sz="24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</a:t>
            </a:r>
            <a:r>
              <a:rPr lang="en" sz="24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ead </a:t>
            </a:r>
            <a:r>
              <a:rPr lang="en" sz="24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P</a:t>
            </a:r>
            <a:r>
              <a:rPr lang="en" sz="24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rimary </a:t>
            </a:r>
            <a:r>
              <a:rPr lang="en" sz="24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</a:t>
            </a:r>
            <a:r>
              <a:rPr lang="en" sz="24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are Movement in </a:t>
            </a:r>
            <a:r>
              <a:rPr lang="en" sz="24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US</a:t>
            </a:r>
            <a:endParaRPr sz="24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59" name="Google Shape;459;p84"/>
          <p:cNvSpPr/>
          <p:nvPr/>
        </p:nvSpPr>
        <p:spPr>
          <a:xfrm>
            <a:off x="7487031" y="4238204"/>
            <a:ext cx="1620300" cy="765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60" name="Google Shape;460;p84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1" name="Google Shape;461;p84"/>
          <p:cNvSpPr txBox="1">
            <a:spLocks noGrp="1"/>
          </p:cNvSpPr>
          <p:nvPr>
            <p:ph type="body" idx="1"/>
          </p:nvPr>
        </p:nvSpPr>
        <p:spPr>
          <a:xfrm>
            <a:off x="628650" y="1369220"/>
            <a:ext cx="7886700" cy="16332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" name="Google Shape;462;p84"/>
          <p:cNvSpPr txBox="1"/>
          <p:nvPr/>
        </p:nvSpPr>
        <p:spPr>
          <a:xfrm>
            <a:off x="7003775" y="4199475"/>
            <a:ext cx="2103600" cy="808200"/>
          </a:xfrm>
          <a:prstGeom prst="rect">
            <a:avLst/>
          </a:prstGeom>
          <a:solidFill>
            <a:srgbClr val="14599D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85"/>
          <p:cNvSpPr txBox="1">
            <a:spLocks noGrp="1"/>
          </p:cNvSpPr>
          <p:nvPr>
            <p:ph type="subTitle" idx="1"/>
          </p:nvPr>
        </p:nvSpPr>
        <p:spPr>
          <a:xfrm>
            <a:off x="1535622" y="345213"/>
            <a:ext cx="2015700" cy="17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468" name="Google Shape;468;p85"/>
          <p:cNvSpPr txBox="1"/>
          <p:nvPr/>
        </p:nvSpPr>
        <p:spPr>
          <a:xfrm>
            <a:off x="685800" y="1670100"/>
            <a:ext cx="7774500" cy="30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40" dirty="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457200" lvl="0" indent="-36893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■"/>
            </a:pPr>
            <a:r>
              <a:rPr lang="en" sz="2400" dirty="0">
                <a:latin typeface="Helvetica Neue"/>
                <a:ea typeface="Helvetica Neue"/>
                <a:cs typeface="Helvetica Neue"/>
                <a:sym typeface="Helvetica Neue"/>
              </a:rPr>
              <a:t>Introductions</a:t>
            </a:r>
            <a:endParaRPr sz="2400" dirty="0">
              <a:solidFill>
                <a:srgbClr val="636466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74333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Helvetica Neue"/>
              <a:buChar char="■"/>
            </a:pPr>
            <a:r>
              <a:rPr lang="en" sz="2400" dirty="0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Not just a Movement but a Revolution</a:t>
            </a:r>
            <a:endParaRPr sz="900" dirty="0">
              <a:solidFill>
                <a:schemeClr val="accent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74333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Helvetica Neue"/>
              <a:buChar char="■"/>
            </a:pPr>
            <a:r>
              <a:rPr lang="en" sz="2400" dirty="0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Acts of Tyranny</a:t>
            </a:r>
            <a:endParaRPr sz="900" dirty="0">
              <a:solidFill>
                <a:schemeClr val="accent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74333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Helvetica Neue"/>
              <a:buChar char="■"/>
            </a:pPr>
            <a:r>
              <a:rPr lang="en" sz="2400" dirty="0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Why the CHC’s Need to Lead</a:t>
            </a:r>
            <a:endParaRPr sz="900" dirty="0">
              <a:solidFill>
                <a:schemeClr val="accent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74333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Helvetica Neue"/>
              <a:buChar char="■"/>
            </a:pPr>
            <a:r>
              <a:rPr lang="en" sz="2400" dirty="0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What is Your Declaration of Independence?</a:t>
            </a:r>
            <a:endParaRPr sz="900" dirty="0">
              <a:solidFill>
                <a:schemeClr val="accent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74333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Helvetica Neue"/>
              <a:buChar char="■"/>
            </a:pPr>
            <a:r>
              <a:rPr lang="en" sz="2400" dirty="0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Finding Your Battles</a:t>
            </a:r>
            <a:endParaRPr sz="2100" dirty="0">
              <a:solidFill>
                <a:schemeClr val="accent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40" dirty="0">
              <a:solidFill>
                <a:srgbClr val="5B6E7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40" dirty="0">
              <a:solidFill>
                <a:srgbClr val="5B6E7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40" dirty="0">
              <a:solidFill>
                <a:srgbClr val="5B6E7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dirty="0">
              <a:solidFill>
                <a:srgbClr val="00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469" name="Google Shape;469;p85"/>
          <p:cNvSpPr txBox="1"/>
          <p:nvPr/>
        </p:nvSpPr>
        <p:spPr>
          <a:xfrm>
            <a:off x="685800" y="914400"/>
            <a:ext cx="4482300" cy="4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400"/>
              </a:spcAft>
              <a:buNone/>
            </a:pPr>
            <a:r>
              <a:rPr lang="en" sz="2929">
                <a:solidFill>
                  <a:srgbClr val="155F7A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Agenda</a:t>
            </a:r>
            <a:endParaRPr sz="2600">
              <a:solidFill>
                <a:srgbClr val="155F7A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470" name="Google Shape;470;p85"/>
          <p:cNvSpPr txBox="1">
            <a:spLocks noGrp="1"/>
          </p:cNvSpPr>
          <p:nvPr>
            <p:ph type="sldNum" idx="12"/>
          </p:nvPr>
        </p:nvSpPr>
        <p:spPr>
          <a:xfrm>
            <a:off x="8690250" y="4919355"/>
            <a:ext cx="445500" cy="153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86"/>
          <p:cNvSpPr txBox="1">
            <a:spLocks noGrp="1"/>
          </p:cNvSpPr>
          <p:nvPr>
            <p:ph type="subTitle" idx="1"/>
          </p:nvPr>
        </p:nvSpPr>
        <p:spPr>
          <a:xfrm>
            <a:off x="1535622" y="345213"/>
            <a:ext cx="2015700" cy="17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476" name="Google Shape;476;p86"/>
          <p:cNvSpPr txBox="1"/>
          <p:nvPr/>
        </p:nvSpPr>
        <p:spPr>
          <a:xfrm>
            <a:off x="685800" y="1670100"/>
            <a:ext cx="7774500" cy="30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4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4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4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40">
                <a:latin typeface="Source Sans Pro"/>
                <a:ea typeface="Source Sans Pro"/>
                <a:cs typeface="Source Sans Pro"/>
                <a:sym typeface="Source Sans Pro"/>
              </a:rPr>
              <a:t>(no financial arrangements to disclose)</a:t>
            </a:r>
            <a:endParaRPr sz="224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40">
              <a:solidFill>
                <a:srgbClr val="5B6E7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40">
              <a:solidFill>
                <a:srgbClr val="5B6E7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40">
              <a:solidFill>
                <a:srgbClr val="5B6E7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40">
              <a:solidFill>
                <a:srgbClr val="5B6E7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rgbClr val="00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477" name="Google Shape;477;p86"/>
          <p:cNvSpPr txBox="1"/>
          <p:nvPr/>
        </p:nvSpPr>
        <p:spPr>
          <a:xfrm>
            <a:off x="685800" y="914400"/>
            <a:ext cx="4482300" cy="4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400"/>
              </a:spcAft>
              <a:buNone/>
            </a:pPr>
            <a:r>
              <a:rPr lang="en" sz="2929">
                <a:solidFill>
                  <a:srgbClr val="155F7A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Introductions</a:t>
            </a:r>
            <a:endParaRPr sz="2600">
              <a:solidFill>
                <a:srgbClr val="155F7A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478" name="Google Shape;478;p86"/>
          <p:cNvSpPr txBox="1">
            <a:spLocks noGrp="1"/>
          </p:cNvSpPr>
          <p:nvPr>
            <p:ph type="sldNum" idx="12"/>
          </p:nvPr>
        </p:nvSpPr>
        <p:spPr>
          <a:xfrm>
            <a:off x="8690250" y="4919355"/>
            <a:ext cx="445500" cy="153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93C"/>
        </a:solidFill>
        <a:effectLst/>
      </p:bgPr>
    </p:bg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87"/>
          <p:cNvSpPr/>
          <p:nvPr/>
        </p:nvSpPr>
        <p:spPr>
          <a:xfrm>
            <a:off x="0" y="5062800"/>
            <a:ext cx="9141600" cy="90300"/>
          </a:xfrm>
          <a:prstGeom prst="rect">
            <a:avLst/>
          </a:prstGeom>
          <a:solidFill>
            <a:srgbClr val="00ACC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4" name="Google Shape;484;p87"/>
          <p:cNvSpPr/>
          <p:nvPr/>
        </p:nvSpPr>
        <p:spPr>
          <a:xfrm rot="-5400000" flipH="1">
            <a:off x="8969109" y="4908617"/>
            <a:ext cx="63300" cy="281700"/>
          </a:xfrm>
          <a:prstGeom prst="rtTriangle">
            <a:avLst/>
          </a:prstGeom>
          <a:solidFill>
            <a:srgbClr val="FFAB4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5" name="Google Shape;485;p87"/>
          <p:cNvSpPr txBox="1"/>
          <p:nvPr/>
        </p:nvSpPr>
        <p:spPr>
          <a:xfrm>
            <a:off x="8857509" y="4870217"/>
            <a:ext cx="286500" cy="147600"/>
          </a:xfrm>
          <a:prstGeom prst="rect">
            <a:avLst/>
          </a:prstGeom>
          <a:solidFill>
            <a:srgbClr val="155F7A"/>
          </a:solidFill>
          <a:ln>
            <a:noFill/>
          </a:ln>
        </p:spPr>
        <p:txBody>
          <a:bodyPr spcFirstLastPara="1" wrap="square" lIns="0" tIns="0" rIns="0" bIns="91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4</a:t>
            </a:fld>
            <a:endParaRPr sz="90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486" name="Google Shape;486;p87"/>
          <p:cNvSpPr txBox="1"/>
          <p:nvPr/>
        </p:nvSpPr>
        <p:spPr>
          <a:xfrm>
            <a:off x="1195525" y="222825"/>
            <a:ext cx="4619700" cy="4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400"/>
              </a:spcAft>
              <a:buNone/>
            </a:pPr>
            <a:r>
              <a:rPr lang="en" sz="2929">
                <a:solidFill>
                  <a:srgbClr val="00ACC5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About Ariadne Labs</a:t>
            </a:r>
            <a:endParaRPr sz="2140">
              <a:solidFill>
                <a:srgbClr val="00ACC5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487" name="Google Shape;487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9375" y="871250"/>
            <a:ext cx="6696702" cy="3814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2" name="Google Shape;492;p88"/>
          <p:cNvPicPr preferRelativeResize="0"/>
          <p:nvPr/>
        </p:nvPicPr>
        <p:blipFill rotWithShape="1">
          <a:blip r:embed="rId3">
            <a:alphaModFix/>
          </a:blip>
          <a:srcRect l="29619" t="5183" r="32178" b="236"/>
          <a:stretch/>
        </p:blipFill>
        <p:spPr>
          <a:xfrm>
            <a:off x="-5575" y="4350"/>
            <a:ext cx="368427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93" name="Google Shape;493;p88"/>
          <p:cNvSpPr txBox="1"/>
          <p:nvPr/>
        </p:nvSpPr>
        <p:spPr>
          <a:xfrm>
            <a:off x="4141200" y="1393585"/>
            <a:ext cx="4570500" cy="30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44">
                <a:solidFill>
                  <a:srgbClr val="FAAF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OUR VISION</a:t>
            </a:r>
            <a:endParaRPr sz="2044">
              <a:solidFill>
                <a:srgbClr val="FAAF3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40">
                <a:solidFill>
                  <a:srgbClr val="5B6E7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Our vision is that health systems equitably deliver the best possible care for every person, everywhere, every time.</a:t>
            </a:r>
            <a:endParaRPr sz="2240">
              <a:solidFill>
                <a:srgbClr val="5B6E7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347472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40">
              <a:solidFill>
                <a:srgbClr val="5B6E7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44">
                <a:solidFill>
                  <a:srgbClr val="FAAF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OUR MISSION</a:t>
            </a:r>
            <a:endParaRPr sz="2240">
              <a:solidFill>
                <a:srgbClr val="5B6E7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40">
                <a:solidFill>
                  <a:srgbClr val="5B6E7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Our mission is to save lives and reduce </a:t>
            </a:r>
            <a:br>
              <a:rPr lang="en" sz="2240">
                <a:solidFill>
                  <a:srgbClr val="5B6E7F"/>
                </a:solidFill>
                <a:latin typeface="Source Sans Pro"/>
                <a:ea typeface="Source Sans Pro"/>
                <a:cs typeface="Source Sans Pro"/>
                <a:sym typeface="Source Sans Pro"/>
              </a:rPr>
            </a:br>
            <a:r>
              <a:rPr lang="en" sz="2240">
                <a:solidFill>
                  <a:srgbClr val="5B6E7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suffering for people everywhere by creating scalable solutions that address system failures to improve health.</a:t>
            </a:r>
            <a:endParaRPr sz="2240">
              <a:solidFill>
                <a:srgbClr val="5B6E7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rgbClr val="00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494" name="Google Shape;494;p88"/>
          <p:cNvSpPr txBox="1"/>
          <p:nvPr/>
        </p:nvSpPr>
        <p:spPr>
          <a:xfrm>
            <a:off x="4141200" y="647700"/>
            <a:ext cx="4482300" cy="4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400"/>
              </a:spcAft>
              <a:buNone/>
            </a:pPr>
            <a:r>
              <a:rPr lang="en" sz="2929">
                <a:solidFill>
                  <a:srgbClr val="155F7A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Vision and Mission</a:t>
            </a:r>
            <a:endParaRPr sz="2600">
              <a:solidFill>
                <a:srgbClr val="155F7A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495" name="Google Shape;495;p88"/>
          <p:cNvSpPr/>
          <p:nvPr/>
        </p:nvSpPr>
        <p:spPr>
          <a:xfrm>
            <a:off x="0" y="5062800"/>
            <a:ext cx="9141600" cy="90300"/>
          </a:xfrm>
          <a:prstGeom prst="rect">
            <a:avLst/>
          </a:prstGeom>
          <a:solidFill>
            <a:srgbClr val="00ACC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6" name="Google Shape;496;p88"/>
          <p:cNvSpPr/>
          <p:nvPr/>
        </p:nvSpPr>
        <p:spPr>
          <a:xfrm rot="-5400000" flipH="1">
            <a:off x="8969109" y="4908617"/>
            <a:ext cx="63300" cy="281700"/>
          </a:xfrm>
          <a:prstGeom prst="rtTriangle">
            <a:avLst/>
          </a:prstGeom>
          <a:solidFill>
            <a:srgbClr val="FFAB4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7" name="Google Shape;497;p88"/>
          <p:cNvSpPr txBox="1"/>
          <p:nvPr/>
        </p:nvSpPr>
        <p:spPr>
          <a:xfrm>
            <a:off x="8857509" y="4870217"/>
            <a:ext cx="286500" cy="147600"/>
          </a:xfrm>
          <a:prstGeom prst="rect">
            <a:avLst/>
          </a:prstGeom>
          <a:solidFill>
            <a:srgbClr val="155F7A"/>
          </a:solidFill>
          <a:ln>
            <a:noFill/>
          </a:ln>
        </p:spPr>
        <p:txBody>
          <a:bodyPr spcFirstLastPara="1" wrap="square" lIns="0" tIns="0" rIns="0" bIns="91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5</a:t>
            </a:fld>
            <a:endParaRPr sz="90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2" name="Google Shape;502;p89"/>
          <p:cNvPicPr preferRelativeResize="0"/>
          <p:nvPr/>
        </p:nvPicPr>
        <p:blipFill rotWithShape="1">
          <a:blip r:embed="rId3">
            <a:alphaModFix/>
          </a:blip>
          <a:srcRect l="17986" r="29652" b="2525"/>
          <a:stretch/>
        </p:blipFill>
        <p:spPr>
          <a:xfrm>
            <a:off x="0" y="0"/>
            <a:ext cx="368427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89"/>
          <p:cNvSpPr txBox="1"/>
          <p:nvPr/>
        </p:nvSpPr>
        <p:spPr>
          <a:xfrm>
            <a:off x="4418025" y="2523610"/>
            <a:ext cx="4570500" cy="30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40">
                <a:solidFill>
                  <a:srgbClr val="5B6E7F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We need </a:t>
            </a:r>
            <a:r>
              <a:rPr lang="en" sz="2940" i="1" u="sng">
                <a:solidFill>
                  <a:srgbClr val="5B6E7F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follow-through innovations</a:t>
            </a:r>
            <a:r>
              <a:rPr lang="en" sz="2940">
                <a:solidFill>
                  <a:srgbClr val="5B6E7F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 to ensure these innovations reach every patient, everywhere.</a:t>
            </a:r>
            <a:endParaRPr sz="2940">
              <a:solidFill>
                <a:srgbClr val="5B6E7F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40">
              <a:solidFill>
                <a:srgbClr val="5B6E7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40">
              <a:solidFill>
                <a:srgbClr val="5B6E7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40">
              <a:solidFill>
                <a:srgbClr val="5B6E7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rgbClr val="00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504" name="Google Shape;504;p89"/>
          <p:cNvSpPr txBox="1"/>
          <p:nvPr/>
        </p:nvSpPr>
        <p:spPr>
          <a:xfrm>
            <a:off x="4369800" y="723900"/>
            <a:ext cx="4482300" cy="116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400"/>
              </a:spcAft>
              <a:buNone/>
            </a:pPr>
            <a:r>
              <a:rPr lang="en" sz="2529">
                <a:solidFill>
                  <a:srgbClr val="155F7A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We have the breakthroughs to save countless lives around the world.</a:t>
            </a:r>
            <a:endParaRPr sz="2200">
              <a:solidFill>
                <a:srgbClr val="155F7A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505" name="Google Shape;505;p89"/>
          <p:cNvSpPr/>
          <p:nvPr/>
        </p:nvSpPr>
        <p:spPr>
          <a:xfrm>
            <a:off x="0" y="5062800"/>
            <a:ext cx="9141600" cy="90300"/>
          </a:xfrm>
          <a:prstGeom prst="rect">
            <a:avLst/>
          </a:prstGeom>
          <a:solidFill>
            <a:srgbClr val="00ACC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6" name="Google Shape;506;p89"/>
          <p:cNvSpPr/>
          <p:nvPr/>
        </p:nvSpPr>
        <p:spPr>
          <a:xfrm rot="-5400000" flipH="1">
            <a:off x="8969109" y="4908617"/>
            <a:ext cx="63300" cy="281700"/>
          </a:xfrm>
          <a:prstGeom prst="rtTriangle">
            <a:avLst/>
          </a:prstGeom>
          <a:solidFill>
            <a:srgbClr val="FFAB4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7" name="Google Shape;507;p89"/>
          <p:cNvSpPr txBox="1"/>
          <p:nvPr/>
        </p:nvSpPr>
        <p:spPr>
          <a:xfrm>
            <a:off x="8857509" y="4870217"/>
            <a:ext cx="286500" cy="147600"/>
          </a:xfrm>
          <a:prstGeom prst="rect">
            <a:avLst/>
          </a:prstGeom>
          <a:solidFill>
            <a:srgbClr val="155F7A"/>
          </a:solidFill>
          <a:ln>
            <a:noFill/>
          </a:ln>
        </p:spPr>
        <p:txBody>
          <a:bodyPr spcFirstLastPara="1" wrap="square" lIns="0" tIns="0" rIns="0" bIns="91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6</a:t>
            </a:fld>
            <a:endParaRPr sz="90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90"/>
          <p:cNvSpPr txBox="1">
            <a:spLocks noGrp="1"/>
          </p:cNvSpPr>
          <p:nvPr>
            <p:ph type="subTitle" idx="1"/>
          </p:nvPr>
        </p:nvSpPr>
        <p:spPr>
          <a:xfrm>
            <a:off x="1535622" y="345213"/>
            <a:ext cx="2015700" cy="17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513" name="Google Shape;513;p90"/>
          <p:cNvSpPr txBox="1">
            <a:spLocks noGrp="1"/>
          </p:cNvSpPr>
          <p:nvPr>
            <p:ph type="sldNum" idx="12"/>
          </p:nvPr>
        </p:nvSpPr>
        <p:spPr>
          <a:xfrm>
            <a:off x="8690250" y="4919355"/>
            <a:ext cx="445500" cy="153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pic>
        <p:nvPicPr>
          <p:cNvPr id="514" name="Google Shape;514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3406" y="967626"/>
            <a:ext cx="6425968" cy="3951730"/>
          </a:xfrm>
          <a:prstGeom prst="rect">
            <a:avLst/>
          </a:prstGeom>
          <a:noFill/>
          <a:ln>
            <a:noFill/>
          </a:ln>
        </p:spPr>
      </p:pic>
      <p:sp>
        <p:nvSpPr>
          <p:cNvPr id="515" name="Google Shape;515;p90"/>
          <p:cNvSpPr txBox="1">
            <a:spLocks noGrp="1"/>
          </p:cNvSpPr>
          <p:nvPr>
            <p:ph type="title" idx="4294967295"/>
          </p:nvPr>
        </p:nvSpPr>
        <p:spPr>
          <a:xfrm>
            <a:off x="57162" y="281058"/>
            <a:ext cx="9029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Happy Birthday USA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91"/>
          <p:cNvSpPr txBox="1">
            <a:spLocks noGrp="1"/>
          </p:cNvSpPr>
          <p:nvPr>
            <p:ph type="subTitle" idx="1"/>
          </p:nvPr>
        </p:nvSpPr>
        <p:spPr>
          <a:xfrm>
            <a:off x="1535622" y="345213"/>
            <a:ext cx="2015700" cy="17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521" name="Google Shape;521;p91"/>
          <p:cNvSpPr txBox="1">
            <a:spLocks noGrp="1"/>
          </p:cNvSpPr>
          <p:nvPr>
            <p:ph type="sldNum" idx="12"/>
          </p:nvPr>
        </p:nvSpPr>
        <p:spPr>
          <a:xfrm>
            <a:off x="8690250" y="4919355"/>
            <a:ext cx="445500" cy="153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pic>
        <p:nvPicPr>
          <p:cNvPr id="522" name="Google Shape;522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0144" y="1143776"/>
            <a:ext cx="6551031" cy="3687674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91"/>
          <p:cNvSpPr txBox="1">
            <a:spLocks noGrp="1"/>
          </p:cNvSpPr>
          <p:nvPr>
            <p:ph type="title" idx="4294967295"/>
          </p:nvPr>
        </p:nvSpPr>
        <p:spPr>
          <a:xfrm>
            <a:off x="57162" y="410233"/>
            <a:ext cx="9029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It is Not Easy Being a A Community Health Center</a:t>
            </a:r>
            <a:endParaRPr/>
          </a:p>
        </p:txBody>
      </p:sp>
      <p:sp>
        <p:nvSpPr>
          <p:cNvPr id="524" name="Google Shape;524;p91"/>
          <p:cNvSpPr txBox="1"/>
          <p:nvPr/>
        </p:nvSpPr>
        <p:spPr>
          <a:xfrm>
            <a:off x="4629150" y="4431875"/>
            <a:ext cx="4542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525" name="Google Shape;525;p91"/>
          <p:cNvSpPr txBox="1"/>
          <p:nvPr/>
        </p:nvSpPr>
        <p:spPr>
          <a:xfrm>
            <a:off x="1647865" y="4747141"/>
            <a:ext cx="1433493" cy="230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/>
                </a:solidFill>
                <a:latin typeface="DM Serif Text"/>
                <a:ea typeface="DM Serif Text"/>
                <a:cs typeface="DM Serif Text"/>
                <a:sym typeface="DM Serif Text"/>
              </a:rPr>
              <a:t>Medicaid Cuts</a:t>
            </a:r>
            <a:endParaRPr dirty="0">
              <a:solidFill>
                <a:schemeClr val="accent2"/>
              </a:solidFill>
              <a:latin typeface="DM Serif Text"/>
              <a:ea typeface="DM Serif Text"/>
              <a:cs typeface="DM Serif Text"/>
              <a:sym typeface="DM Serif Text"/>
            </a:endParaRPr>
          </a:p>
        </p:txBody>
      </p:sp>
      <p:sp>
        <p:nvSpPr>
          <p:cNvPr id="526" name="Google Shape;526;p91"/>
          <p:cNvSpPr txBox="1"/>
          <p:nvPr/>
        </p:nvSpPr>
        <p:spPr>
          <a:xfrm>
            <a:off x="3145440" y="4757822"/>
            <a:ext cx="1433493" cy="230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/>
                </a:solidFill>
                <a:latin typeface="DM Serif Text"/>
                <a:ea typeface="DM Serif Text"/>
                <a:cs typeface="DM Serif Text"/>
                <a:sym typeface="DM Serif Text"/>
              </a:rPr>
              <a:t>Workforce</a:t>
            </a:r>
            <a:endParaRPr dirty="0">
              <a:solidFill>
                <a:schemeClr val="accent2"/>
              </a:solidFill>
              <a:latin typeface="DM Serif Text"/>
              <a:ea typeface="DM Serif Text"/>
              <a:cs typeface="DM Serif Text"/>
              <a:sym typeface="DM Serif Text"/>
            </a:endParaRPr>
          </a:p>
        </p:txBody>
      </p:sp>
      <p:sp>
        <p:nvSpPr>
          <p:cNvPr id="527" name="Google Shape;527;p91"/>
          <p:cNvSpPr txBox="1"/>
          <p:nvPr/>
        </p:nvSpPr>
        <p:spPr>
          <a:xfrm>
            <a:off x="5117459" y="4757822"/>
            <a:ext cx="1433493" cy="230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/>
                </a:solidFill>
                <a:latin typeface="DM Serif Text"/>
                <a:ea typeface="DM Serif Text"/>
                <a:cs typeface="DM Serif Text"/>
                <a:sym typeface="DM Serif Text"/>
              </a:rPr>
              <a:t>Rate Adequacy</a:t>
            </a:r>
            <a:endParaRPr dirty="0">
              <a:solidFill>
                <a:schemeClr val="accent2"/>
              </a:solidFill>
              <a:latin typeface="DM Serif Text"/>
              <a:ea typeface="DM Serif Text"/>
              <a:cs typeface="DM Serif Text"/>
              <a:sym typeface="DM Serif Text"/>
            </a:endParaRPr>
          </a:p>
        </p:txBody>
      </p:sp>
      <p:sp>
        <p:nvSpPr>
          <p:cNvPr id="528" name="Google Shape;528;p91"/>
          <p:cNvSpPr txBox="1"/>
          <p:nvPr/>
        </p:nvSpPr>
        <p:spPr>
          <a:xfrm>
            <a:off x="6591047" y="4757822"/>
            <a:ext cx="1433493" cy="230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/>
                </a:solidFill>
                <a:latin typeface="DM Serif Text"/>
                <a:ea typeface="DM Serif Text"/>
                <a:cs typeface="DM Serif Text"/>
                <a:sym typeface="DM Serif Text"/>
              </a:rPr>
              <a:t>340B</a:t>
            </a:r>
            <a:endParaRPr dirty="0">
              <a:solidFill>
                <a:schemeClr val="accent2"/>
              </a:solidFill>
              <a:latin typeface="DM Serif Text"/>
              <a:ea typeface="DM Serif Text"/>
              <a:cs typeface="DM Serif Text"/>
              <a:sym typeface="DM Serif Tex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92"/>
          <p:cNvSpPr txBox="1">
            <a:spLocks noGrp="1"/>
          </p:cNvSpPr>
          <p:nvPr>
            <p:ph type="title"/>
          </p:nvPr>
        </p:nvSpPr>
        <p:spPr>
          <a:xfrm>
            <a:off x="628650" y="73583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sz="2700">
                <a:solidFill>
                  <a:schemeClr val="dk1"/>
                </a:solidFill>
                <a:latin typeface="DM Serif Text"/>
                <a:ea typeface="DM Serif Text"/>
                <a:cs typeface="DM Serif Text"/>
                <a:sym typeface="DM Serif Text"/>
              </a:rPr>
              <a:t>Not Just a CHC Movement …a Primary Care  Revolt</a:t>
            </a:r>
            <a:endParaRPr sz="2700">
              <a:solidFill>
                <a:schemeClr val="dk1"/>
              </a:solidFill>
              <a:latin typeface="DM Serif Text"/>
              <a:ea typeface="DM Serif Text"/>
              <a:cs typeface="DM Serif Text"/>
              <a:sym typeface="DM Serif Text"/>
            </a:endParaRPr>
          </a:p>
        </p:txBody>
      </p:sp>
      <p:sp>
        <p:nvSpPr>
          <p:cNvPr id="534" name="Google Shape;534;p92"/>
          <p:cNvSpPr txBox="1">
            <a:spLocks noGrp="1"/>
          </p:cNvSpPr>
          <p:nvPr>
            <p:ph type="ftr" idx="11"/>
          </p:nvPr>
        </p:nvSpPr>
        <p:spPr>
          <a:xfrm>
            <a:off x="398860" y="3543301"/>
            <a:ext cx="2314500" cy="20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Footer Text</a:t>
            </a:r>
            <a:endParaRPr/>
          </a:p>
        </p:txBody>
      </p:sp>
      <p:pic>
        <p:nvPicPr>
          <p:cNvPr id="535" name="Google Shape;535;p92" descr="Continental Congress | History, Members, &amp; Significance | Britannic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067765"/>
            <a:ext cx="9144000" cy="4075736"/>
          </a:xfrm>
          <a:prstGeom prst="rect">
            <a:avLst/>
          </a:prstGeom>
          <a:noFill/>
          <a:ln>
            <a:noFill/>
          </a:ln>
        </p:spPr>
      </p:pic>
      <p:sp>
        <p:nvSpPr>
          <p:cNvPr id="536" name="Google Shape;536;p92"/>
          <p:cNvSpPr txBox="1"/>
          <p:nvPr/>
        </p:nvSpPr>
        <p:spPr>
          <a:xfrm>
            <a:off x="5983388" y="465761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 u="sng">
                <a:solidFill>
                  <a:srgbClr val="14599D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John Trumbull: </a:t>
            </a:r>
            <a:r>
              <a:rPr lang="en" sz="800" b="1" i="1" u="sng">
                <a:solidFill>
                  <a:srgbClr val="14599D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Declaration of Independence</a:t>
            </a:r>
            <a:r>
              <a:rPr lang="en" sz="800">
                <a:solidFill>
                  <a:schemeClr val="dk1"/>
                </a:solidFill>
              </a:rPr>
              <a:t> </a:t>
            </a:r>
            <a:endParaRPr sz="1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93"/>
          <p:cNvSpPr txBox="1">
            <a:spLocks noGrp="1"/>
          </p:cNvSpPr>
          <p:nvPr>
            <p:ph type="subTitle" idx="1"/>
          </p:nvPr>
        </p:nvSpPr>
        <p:spPr>
          <a:xfrm>
            <a:off x="1535622" y="345213"/>
            <a:ext cx="2015700" cy="17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542" name="Google Shape;542;p93"/>
          <p:cNvSpPr txBox="1">
            <a:spLocks noGrp="1"/>
          </p:cNvSpPr>
          <p:nvPr>
            <p:ph type="sldNum" idx="12"/>
          </p:nvPr>
        </p:nvSpPr>
        <p:spPr>
          <a:xfrm>
            <a:off x="8690250" y="4919355"/>
            <a:ext cx="445500" cy="153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pic>
        <p:nvPicPr>
          <p:cNvPr id="543" name="Google Shape;543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9800" y="589763"/>
            <a:ext cx="4096543" cy="40965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94"/>
          <p:cNvSpPr txBox="1">
            <a:spLocks noGrp="1"/>
          </p:cNvSpPr>
          <p:nvPr>
            <p:ph type="title"/>
          </p:nvPr>
        </p:nvSpPr>
        <p:spPr>
          <a:xfrm>
            <a:off x="531560" y="1070372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b="1">
                <a:solidFill>
                  <a:schemeClr val="dk1"/>
                </a:solidFill>
              </a:rPr>
              <a:t>The State of the Colonies</a:t>
            </a:r>
            <a:endParaRPr sz="3100">
              <a:solidFill>
                <a:schemeClr val="dk1"/>
              </a:solidFill>
            </a:endParaRPr>
          </a:p>
        </p:txBody>
      </p:sp>
      <p:sp>
        <p:nvSpPr>
          <p:cNvPr id="549" name="Google Shape;549;p94"/>
          <p:cNvSpPr txBox="1">
            <a:spLocks noGrp="1"/>
          </p:cNvSpPr>
          <p:nvPr>
            <p:ph type="ftr" idx="11"/>
          </p:nvPr>
        </p:nvSpPr>
        <p:spPr>
          <a:xfrm>
            <a:off x="531813" y="4724401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Footer Text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" name="Google Shape;555;p9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07307" y="228600"/>
            <a:ext cx="6206119" cy="40607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96"/>
          <p:cNvSpPr txBox="1">
            <a:spLocks noGrp="1"/>
          </p:cNvSpPr>
          <p:nvPr>
            <p:ph type="title" idx="4294967295"/>
          </p:nvPr>
        </p:nvSpPr>
        <p:spPr>
          <a:xfrm>
            <a:off x="628650" y="281549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Georgia"/>
              <a:buNone/>
            </a:pPr>
            <a:r>
              <a:rPr lang="en" sz="3000" b="1" i="0" u="none" strike="noStrike" cap="none"/>
              <a:t>The rate of chronic diseases </a:t>
            </a:r>
            <a:r>
              <a:rPr lang="en" sz="3000" i="0" u="none" strike="noStrike" cap="none"/>
              <a:t>like diabetes</a:t>
            </a:r>
            <a:r>
              <a:rPr lang="en" sz="3000" b="1" i="0" u="none" strike="noStrike" cap="none"/>
              <a:t> </a:t>
            </a:r>
            <a:r>
              <a:rPr lang="en" sz="3000" i="0" u="none" strike="noStrike" cap="none"/>
              <a:t>rising faster in the U.S. than in peer countries</a:t>
            </a:r>
            <a:endParaRPr/>
          </a:p>
        </p:txBody>
      </p:sp>
      <p:pic>
        <p:nvPicPr>
          <p:cNvPr id="562" name="Google Shape;562;p96"/>
          <p:cNvPicPr preferRelativeResize="0"/>
          <p:nvPr/>
        </p:nvPicPr>
        <p:blipFill rotWithShape="1">
          <a:blip r:embed="rId3">
            <a:alphaModFix/>
          </a:blip>
          <a:srcRect t="3678" b="1517"/>
          <a:stretch/>
        </p:blipFill>
        <p:spPr>
          <a:xfrm>
            <a:off x="466799" y="1707822"/>
            <a:ext cx="8210401" cy="3337560"/>
          </a:xfrm>
          <a:prstGeom prst="rect">
            <a:avLst/>
          </a:prstGeom>
          <a:noFill/>
          <a:ln>
            <a:noFill/>
          </a:ln>
        </p:spPr>
      </p:pic>
      <p:sp>
        <p:nvSpPr>
          <p:cNvPr id="563" name="Google Shape;563;p96"/>
          <p:cNvSpPr txBox="1">
            <a:spLocks noGrp="1"/>
          </p:cNvSpPr>
          <p:nvPr>
            <p:ph type="title"/>
          </p:nvPr>
        </p:nvSpPr>
        <p:spPr>
          <a:xfrm>
            <a:off x="471488" y="205384"/>
            <a:ext cx="5915100" cy="7458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4" name="Google Shape;564;p96"/>
          <p:cNvSpPr txBox="1">
            <a:spLocks noGrp="1"/>
          </p:cNvSpPr>
          <p:nvPr>
            <p:ph type="body" idx="1"/>
          </p:nvPr>
        </p:nvSpPr>
        <p:spPr>
          <a:xfrm>
            <a:off x="471488" y="1026915"/>
            <a:ext cx="5915100" cy="12249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97"/>
          <p:cNvSpPr txBox="1">
            <a:spLocks noGrp="1"/>
          </p:cNvSpPr>
          <p:nvPr>
            <p:ph type="ftr" idx="11"/>
          </p:nvPr>
        </p:nvSpPr>
        <p:spPr>
          <a:xfrm>
            <a:off x="398860" y="3543301"/>
            <a:ext cx="2314500" cy="20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Footer Text</a:t>
            </a:r>
            <a:endParaRPr/>
          </a:p>
        </p:txBody>
      </p:sp>
      <p:sp>
        <p:nvSpPr>
          <p:cNvPr id="571" name="Google Shape;571;p97"/>
          <p:cNvSpPr txBox="1"/>
          <p:nvPr/>
        </p:nvSpPr>
        <p:spPr>
          <a:xfrm>
            <a:off x="0" y="1"/>
            <a:ext cx="3706500" cy="1641300"/>
          </a:xfrm>
          <a:prstGeom prst="rect">
            <a:avLst/>
          </a:prstGeom>
          <a:solidFill>
            <a:schemeClr val="accent1"/>
          </a:solidFill>
          <a:ln w="71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342900" marR="0" lvl="1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i="0" u="none" strike="noStrike" cap="none" dirty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Having a usual source of primary care </a:t>
            </a:r>
            <a:r>
              <a:rPr lang="en" sz="2400" dirty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= better prevention of chronic conditions</a:t>
            </a:r>
            <a:r>
              <a:rPr lang="en" sz="2400" b="0" i="0" u="none" strike="noStrike" cap="none" dirty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: </a:t>
            </a:r>
            <a:endParaRPr sz="900" dirty="0"/>
          </a:p>
        </p:txBody>
      </p:sp>
      <p:sp>
        <p:nvSpPr>
          <p:cNvPr id="572" name="Google Shape;572;p97"/>
          <p:cNvSpPr txBox="1"/>
          <p:nvPr/>
        </p:nvSpPr>
        <p:spPr>
          <a:xfrm>
            <a:off x="350856" y="1641297"/>
            <a:ext cx="2766600" cy="33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177800" marR="0" lvl="0" indent="-184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700"/>
              <a:buFont typeface="Arial"/>
              <a:buChar char="•"/>
            </a:pPr>
            <a:r>
              <a:rPr lang="en" sz="1600" dirty="0">
                <a:solidFill>
                  <a:schemeClr val="accent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30% more </a:t>
            </a:r>
            <a:r>
              <a:rPr lang="en" sz="1600" b="1" dirty="0">
                <a:solidFill>
                  <a:srgbClr val="DD5815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mammograms</a:t>
            </a:r>
            <a:endParaRPr sz="1050" dirty="0"/>
          </a:p>
          <a:p>
            <a:pPr marL="177800" marR="0" lvl="0" indent="-18415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700"/>
              <a:buFont typeface="Arial"/>
              <a:buChar char="•"/>
            </a:pPr>
            <a:r>
              <a:rPr lang="en" sz="1600" dirty="0">
                <a:solidFill>
                  <a:schemeClr val="accent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20% more</a:t>
            </a:r>
            <a:r>
              <a:rPr lang="en" sz="160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" sz="1600" b="1" dirty="0">
                <a:solidFill>
                  <a:srgbClr val="DD5815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colon cancer screenings</a:t>
            </a:r>
            <a:endParaRPr sz="1050" dirty="0"/>
          </a:p>
          <a:p>
            <a:pPr marL="177800" marR="0" lvl="0" indent="-18415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700"/>
              <a:buFont typeface="Arial"/>
              <a:buChar char="•"/>
            </a:pPr>
            <a:r>
              <a:rPr lang="en" sz="1600" dirty="0">
                <a:solidFill>
                  <a:schemeClr val="accent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14% more</a:t>
            </a:r>
            <a:r>
              <a:rPr lang="en" sz="160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" sz="1600" b="1" dirty="0">
                <a:solidFill>
                  <a:srgbClr val="DD5815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Pap smears</a:t>
            </a:r>
            <a:endParaRPr sz="1050" dirty="0"/>
          </a:p>
          <a:p>
            <a:pPr marL="177800" marR="0" lvl="0" indent="-18415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700"/>
              <a:buFont typeface="Arial"/>
              <a:buChar char="•"/>
            </a:pPr>
            <a:r>
              <a:rPr lang="en" sz="1600" dirty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rPr>
              <a:t>28% more</a:t>
            </a:r>
            <a:r>
              <a:rPr lang="en" sz="1600" dirty="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" sz="1600" b="1" dirty="0">
                <a:solidFill>
                  <a:srgbClr val="EA6725"/>
                </a:solidFill>
                <a:latin typeface="Georgia"/>
                <a:ea typeface="Georgia"/>
                <a:cs typeface="Georgia"/>
                <a:sym typeface="Georgia"/>
              </a:rPr>
              <a:t>blood pressure checks</a:t>
            </a:r>
            <a:endParaRPr sz="1050" dirty="0"/>
          </a:p>
          <a:p>
            <a:pPr marL="177800" marR="0" lvl="0" indent="-18415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700"/>
              <a:buFont typeface="Arial"/>
              <a:buChar char="•"/>
            </a:pPr>
            <a:r>
              <a:rPr lang="en" sz="1600" dirty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rPr>
              <a:t>33% more </a:t>
            </a:r>
            <a:r>
              <a:rPr lang="en" sz="1600" b="1" dirty="0">
                <a:solidFill>
                  <a:srgbClr val="EA6725"/>
                </a:solidFill>
                <a:latin typeface="Georgia"/>
                <a:ea typeface="Georgia"/>
                <a:cs typeface="Georgia"/>
                <a:sym typeface="Georgia"/>
              </a:rPr>
              <a:t>cholesterol screenings</a:t>
            </a:r>
            <a:endParaRPr sz="1050" dirty="0"/>
          </a:p>
          <a:p>
            <a:pPr marL="177800" marR="0" lvl="0" indent="-18415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700"/>
              <a:buFont typeface="Arial"/>
              <a:buChar char="•"/>
            </a:pPr>
            <a:r>
              <a:rPr lang="en" sz="1600" dirty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rPr>
              <a:t>26% more </a:t>
            </a:r>
            <a:r>
              <a:rPr lang="en" sz="1600" b="1" dirty="0">
                <a:solidFill>
                  <a:srgbClr val="EA6725"/>
                </a:solidFill>
                <a:latin typeface="Georgia"/>
                <a:ea typeface="Georgia"/>
                <a:cs typeface="Georgia"/>
                <a:sym typeface="Georgia"/>
              </a:rPr>
              <a:t>tobacco screenings </a:t>
            </a:r>
            <a:endParaRPr sz="1050" dirty="0"/>
          </a:p>
        </p:txBody>
      </p:sp>
      <p:pic>
        <p:nvPicPr>
          <p:cNvPr id="573" name="Google Shape;573;p9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06403" y="1"/>
            <a:ext cx="5720055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98"/>
          <p:cNvSpPr txBox="1">
            <a:spLocks noGrp="1"/>
          </p:cNvSpPr>
          <p:nvPr>
            <p:ph type="ftr" idx="11"/>
          </p:nvPr>
        </p:nvSpPr>
        <p:spPr>
          <a:xfrm>
            <a:off x="398860" y="3543301"/>
            <a:ext cx="2314500" cy="20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Footer Text</a:t>
            </a:r>
            <a:endParaRPr/>
          </a:p>
        </p:txBody>
      </p:sp>
      <p:sp>
        <p:nvSpPr>
          <p:cNvPr id="580" name="Google Shape;580;p98"/>
          <p:cNvSpPr txBox="1"/>
          <p:nvPr/>
        </p:nvSpPr>
        <p:spPr>
          <a:xfrm>
            <a:off x="1" y="1"/>
            <a:ext cx="3235200" cy="2451600"/>
          </a:xfrm>
          <a:prstGeom prst="rect">
            <a:avLst/>
          </a:prstGeom>
          <a:solidFill>
            <a:schemeClr val="accent1"/>
          </a:solidFill>
          <a:ln w="71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342900" marR="0" lvl="1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Not just prevention but treatment: </a:t>
            </a:r>
            <a:r>
              <a:rPr lang="en" sz="2400" b="0" i="0" u="none" strike="noStrike" cap="none" dirty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Adults with chronic disease and a usual source of primary care are…</a:t>
            </a:r>
            <a:endParaRPr sz="800" dirty="0"/>
          </a:p>
        </p:txBody>
      </p:sp>
      <p:sp>
        <p:nvSpPr>
          <p:cNvPr id="581" name="Google Shape;581;p98"/>
          <p:cNvSpPr txBox="1"/>
          <p:nvPr/>
        </p:nvSpPr>
        <p:spPr>
          <a:xfrm>
            <a:off x="74471" y="2451544"/>
            <a:ext cx="3016559" cy="29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17780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Font typeface="Arial"/>
              <a:buChar char="•"/>
            </a:pPr>
            <a:r>
              <a:rPr lang="en" sz="2000" dirty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rPr>
              <a:t>20% </a:t>
            </a:r>
            <a:r>
              <a:rPr lang="en" sz="2000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less likely </a:t>
            </a:r>
            <a:r>
              <a:rPr lang="en" sz="2000" dirty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rPr>
              <a:t>to have a </a:t>
            </a:r>
            <a:r>
              <a:rPr lang="en" sz="2000" b="1" dirty="0">
                <a:solidFill>
                  <a:srgbClr val="EA6725"/>
                </a:solidFill>
                <a:latin typeface="Georgia"/>
                <a:ea typeface="Georgia"/>
                <a:cs typeface="Georgia"/>
                <a:sym typeface="Georgia"/>
              </a:rPr>
              <a:t>hospitalization</a:t>
            </a:r>
            <a:endParaRPr sz="1050" dirty="0"/>
          </a:p>
          <a:p>
            <a:pPr marL="177800" marR="0" lvl="0" indent="-17145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2100"/>
              <a:buFont typeface="Arial"/>
              <a:buChar char="•"/>
            </a:pPr>
            <a:r>
              <a:rPr lang="en" sz="2000" dirty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rPr>
              <a:t>11% less likely to have an </a:t>
            </a:r>
            <a:r>
              <a:rPr lang="en" sz="2000" b="1" dirty="0">
                <a:solidFill>
                  <a:srgbClr val="DD5815"/>
                </a:solidFill>
                <a:latin typeface="Georgia"/>
                <a:ea typeface="Georgia"/>
                <a:cs typeface="Georgia"/>
                <a:sym typeface="Georgia"/>
              </a:rPr>
              <a:t>ED visit</a:t>
            </a:r>
            <a:endParaRPr sz="2000" b="1" dirty="0">
              <a:solidFill>
                <a:srgbClr val="DD5815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177800" marR="0" lvl="0" indent="-17145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DD5815"/>
              </a:buClr>
              <a:buSzPts val="2100"/>
              <a:buFont typeface="Georgia"/>
              <a:buChar char="•"/>
            </a:pPr>
            <a:r>
              <a:rPr lang="en" sz="2000" b="1" dirty="0">
                <a:solidFill>
                  <a:srgbClr val="DD5815"/>
                </a:solidFill>
                <a:latin typeface="Georgia"/>
                <a:ea typeface="Georgia"/>
                <a:cs typeface="Georgia"/>
                <a:sym typeface="Georgia"/>
              </a:rPr>
              <a:t>Similar results for kids</a:t>
            </a:r>
            <a:endParaRPr sz="2000" b="1" dirty="0">
              <a:solidFill>
                <a:srgbClr val="DD5815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582" name="Google Shape;582;p98"/>
          <p:cNvPicPr preferRelativeResize="0"/>
          <p:nvPr/>
        </p:nvPicPr>
        <p:blipFill rotWithShape="1">
          <a:blip r:embed="rId3">
            <a:alphaModFix/>
          </a:blip>
          <a:srcRect t="2601" b="4523"/>
          <a:stretch/>
        </p:blipFill>
        <p:spPr>
          <a:xfrm>
            <a:off x="3235035" y="0"/>
            <a:ext cx="590896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83" name="Google Shape;583;p98"/>
          <p:cNvSpPr/>
          <p:nvPr/>
        </p:nvSpPr>
        <p:spPr>
          <a:xfrm>
            <a:off x="3474528" y="2194174"/>
            <a:ext cx="5595000" cy="2385000"/>
          </a:xfrm>
          <a:prstGeom prst="rect">
            <a:avLst/>
          </a:prstGeom>
          <a:noFill/>
          <a:ln w="57150" cap="flat" cmpd="sng">
            <a:solidFill>
              <a:srgbClr val="EA672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99"/>
          <p:cNvSpPr txBox="1">
            <a:spLocks noGrp="1"/>
          </p:cNvSpPr>
          <p:nvPr>
            <p:ph type="ftr" idx="11"/>
          </p:nvPr>
        </p:nvSpPr>
        <p:spPr>
          <a:xfrm>
            <a:off x="398860" y="3543301"/>
            <a:ext cx="2314500" cy="20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Footer Text</a:t>
            </a:r>
            <a:endParaRPr/>
          </a:p>
        </p:txBody>
      </p:sp>
      <p:sp>
        <p:nvSpPr>
          <p:cNvPr id="590" name="Google Shape;590;p99"/>
          <p:cNvSpPr txBox="1"/>
          <p:nvPr/>
        </p:nvSpPr>
        <p:spPr>
          <a:xfrm>
            <a:off x="0" y="1"/>
            <a:ext cx="9144000" cy="1521600"/>
          </a:xfrm>
          <a:prstGeom prst="rect">
            <a:avLst/>
          </a:prstGeom>
          <a:solidFill>
            <a:schemeClr val="accent1"/>
          </a:solidFill>
          <a:ln w="71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A usual source of primary care lowers </a:t>
            </a:r>
            <a:r>
              <a:rPr lang="en" sz="3000" b="1">
                <a:solidFill>
                  <a:schemeClr val="accent4"/>
                </a:solidFill>
                <a:latin typeface="Georgia"/>
                <a:ea typeface="Georgia"/>
                <a:cs typeface="Georgia"/>
                <a:sym typeface="Georgia"/>
              </a:rPr>
              <a:t>total health care costs</a:t>
            </a:r>
            <a:r>
              <a:rPr lang="en" sz="3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 by </a:t>
            </a:r>
            <a:r>
              <a:rPr lang="en" sz="27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54% for adults and </a:t>
            </a:r>
            <a:endParaRPr sz="1100"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40% for children</a:t>
            </a:r>
            <a:endParaRPr sz="1100"/>
          </a:p>
        </p:txBody>
      </p:sp>
      <p:pic>
        <p:nvPicPr>
          <p:cNvPr id="591" name="Google Shape;591;p99"/>
          <p:cNvPicPr preferRelativeResize="0"/>
          <p:nvPr/>
        </p:nvPicPr>
        <p:blipFill rotWithShape="1">
          <a:blip r:embed="rId3">
            <a:alphaModFix/>
          </a:blip>
          <a:srcRect l="1978" t="4291" r="1978" b="15362"/>
          <a:stretch/>
        </p:blipFill>
        <p:spPr>
          <a:xfrm>
            <a:off x="1483025" y="1595063"/>
            <a:ext cx="6177951" cy="34867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100"/>
          <p:cNvSpPr txBox="1"/>
          <p:nvPr/>
        </p:nvSpPr>
        <p:spPr>
          <a:xfrm>
            <a:off x="866041" y="398766"/>
            <a:ext cx="7412100" cy="21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Georgia"/>
              <a:buNone/>
            </a:pPr>
            <a:r>
              <a:rPr lang="en" sz="2400" b="1">
                <a:solidFill>
                  <a:schemeClr val="dk1"/>
                </a:solidFill>
                <a:latin typeface="DM Serif Text"/>
                <a:ea typeface="DM Serif Text"/>
                <a:cs typeface="DM Serif Text"/>
                <a:sym typeface="DM Serif Text"/>
              </a:rPr>
              <a:t>Continuity → Trust → Health</a:t>
            </a:r>
            <a:r>
              <a:rPr lang="en" sz="2400" b="1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:</a:t>
            </a:r>
            <a:endParaRPr sz="2400" b="1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Georgia"/>
              <a:buNone/>
            </a:pPr>
            <a:endParaRPr sz="2400" b="1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6725"/>
              </a:buClr>
              <a:buSzPts val="3000"/>
              <a:buFont typeface="Georgia"/>
              <a:buNone/>
            </a:pPr>
            <a:r>
              <a:rPr lang="en" sz="2400">
                <a:solidFill>
                  <a:srgbClr val="FF0000"/>
                </a:solidFill>
                <a:latin typeface="DM Serif Text"/>
                <a:ea typeface="DM Serif Text"/>
                <a:cs typeface="DM Serif Text"/>
                <a:sym typeface="DM Serif Text"/>
              </a:rPr>
              <a:t>Keeping</a:t>
            </a:r>
            <a:r>
              <a:rPr lang="en" sz="2400">
                <a:solidFill>
                  <a:schemeClr val="dk2"/>
                </a:solidFill>
                <a:latin typeface="DM Serif Text"/>
                <a:ea typeface="DM Serif Text"/>
                <a:cs typeface="DM Serif Text"/>
                <a:sym typeface="DM Serif Text"/>
              </a:rPr>
              <a:t> </a:t>
            </a:r>
            <a:r>
              <a:rPr lang="en" sz="2400" b="1">
                <a:solidFill>
                  <a:schemeClr val="dk1"/>
                </a:solidFill>
                <a:latin typeface="DM Serif Text"/>
                <a:ea typeface="DM Serif Text"/>
                <a:cs typeface="DM Serif Text"/>
                <a:sym typeface="DM Serif Text"/>
              </a:rPr>
              <a:t>the Same Source of </a:t>
            </a:r>
            <a:endParaRPr sz="1000">
              <a:solidFill>
                <a:schemeClr val="dk1"/>
              </a:solidFill>
              <a:latin typeface="DM Serif Text"/>
              <a:ea typeface="DM Serif Text"/>
              <a:cs typeface="DM Serif Text"/>
              <a:sym typeface="DM Serif Tex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Georgia"/>
              <a:buNone/>
            </a:pPr>
            <a:r>
              <a:rPr lang="en" sz="2400" b="1">
                <a:solidFill>
                  <a:schemeClr val="dk1"/>
                </a:solidFill>
                <a:latin typeface="DM Serif Text"/>
                <a:ea typeface="DM Serif Text"/>
                <a:cs typeface="DM Serif Text"/>
                <a:sym typeface="DM Serif Text"/>
              </a:rPr>
              <a:t>Primary Care</a:t>
            </a:r>
            <a:r>
              <a:rPr lang="en" sz="2400">
                <a:solidFill>
                  <a:schemeClr val="dk1"/>
                </a:solidFill>
                <a:latin typeface="DM Serif Text"/>
                <a:ea typeface="DM Serif Text"/>
                <a:cs typeface="DM Serif Text"/>
                <a:sym typeface="DM Serif Text"/>
              </a:rPr>
              <a:t> Is Essential to </a:t>
            </a:r>
            <a:endParaRPr sz="1000">
              <a:solidFill>
                <a:schemeClr val="dk1"/>
              </a:solidFill>
              <a:latin typeface="DM Serif Text"/>
              <a:ea typeface="DM Serif Text"/>
              <a:cs typeface="DM Serif Text"/>
              <a:sym typeface="DM Serif Tex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6725"/>
              </a:buClr>
              <a:buSzPts val="3000"/>
              <a:buFont typeface="Georgia"/>
              <a:buNone/>
            </a:pPr>
            <a:r>
              <a:rPr lang="en" sz="2400">
                <a:solidFill>
                  <a:srgbClr val="FF0000"/>
                </a:solidFill>
                <a:latin typeface="DM Serif Text"/>
                <a:ea typeface="DM Serif Text"/>
                <a:cs typeface="DM Serif Text"/>
                <a:sym typeface="DM Serif Text"/>
              </a:rPr>
              <a:t>Prevent the Progression</a:t>
            </a:r>
            <a:r>
              <a:rPr lang="en" sz="2400" b="1">
                <a:solidFill>
                  <a:srgbClr val="FF0000"/>
                </a:solidFill>
                <a:latin typeface="DM Serif Text"/>
                <a:ea typeface="DM Serif Text"/>
                <a:cs typeface="DM Serif Text"/>
                <a:sym typeface="DM Serif Text"/>
              </a:rPr>
              <a:t> </a:t>
            </a:r>
            <a:r>
              <a:rPr lang="en" sz="2400">
                <a:solidFill>
                  <a:schemeClr val="dk1"/>
                </a:solidFill>
                <a:latin typeface="DM Serif Text"/>
                <a:ea typeface="DM Serif Text"/>
                <a:cs typeface="DM Serif Text"/>
                <a:sym typeface="DM Serif Text"/>
              </a:rPr>
              <a:t>of Chronic Disease, with reductions in</a:t>
            </a:r>
            <a:r>
              <a:rPr lang="en"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" sz="24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…</a:t>
            </a:r>
            <a:endParaRPr sz="1000"/>
          </a:p>
        </p:txBody>
      </p:sp>
      <p:grpSp>
        <p:nvGrpSpPr>
          <p:cNvPr id="598" name="Google Shape;598;p100"/>
          <p:cNvGrpSpPr/>
          <p:nvPr/>
        </p:nvGrpSpPr>
        <p:grpSpPr>
          <a:xfrm>
            <a:off x="497493" y="2960298"/>
            <a:ext cx="8149014" cy="1527975"/>
            <a:chOff x="0" y="121461"/>
            <a:chExt cx="10865352" cy="2037300"/>
          </a:xfrm>
        </p:grpSpPr>
        <p:sp>
          <p:nvSpPr>
            <p:cNvPr id="599" name="Google Shape;599;p100"/>
            <p:cNvSpPr/>
            <p:nvPr/>
          </p:nvSpPr>
          <p:spPr>
            <a:xfrm>
              <a:off x="0" y="121461"/>
              <a:ext cx="3395400" cy="2037300"/>
            </a:xfrm>
            <a:prstGeom prst="rect">
              <a:avLst/>
            </a:prstGeom>
            <a:gradFill>
              <a:gsLst>
                <a:gs pos="0">
                  <a:srgbClr val="B4D4A5"/>
                </a:gs>
                <a:gs pos="50000">
                  <a:srgbClr val="A8CD97"/>
                </a:gs>
                <a:gs pos="100000">
                  <a:srgbClr val="9BC985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600" name="Google Shape;600;p100"/>
            <p:cNvSpPr txBox="1"/>
            <p:nvPr/>
          </p:nvSpPr>
          <p:spPr>
            <a:xfrm>
              <a:off x="0" y="121461"/>
              <a:ext cx="3395400" cy="203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0025" tIns="100025" rIns="100025" bIns="1000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Georgia"/>
                <a:buNone/>
              </a:pPr>
              <a:r>
                <a:rPr lang="en" sz="2000">
                  <a:solidFill>
                    <a:schemeClr val="dk1"/>
                  </a:solidFill>
                  <a:latin typeface="Georgia"/>
                  <a:ea typeface="Georgia"/>
                  <a:cs typeface="Georgia"/>
                  <a:sym typeface="Georgia"/>
                </a:rPr>
                <a:t>Avoidable hospitalizations</a:t>
              </a:r>
              <a:endParaRPr sz="1000"/>
            </a:p>
          </p:txBody>
        </p:sp>
        <p:sp>
          <p:nvSpPr>
            <p:cNvPr id="601" name="Google Shape;601;p100"/>
            <p:cNvSpPr/>
            <p:nvPr/>
          </p:nvSpPr>
          <p:spPr>
            <a:xfrm>
              <a:off x="3734976" y="121461"/>
              <a:ext cx="3395400" cy="2037300"/>
            </a:xfrm>
            <a:prstGeom prst="rect">
              <a:avLst/>
            </a:prstGeom>
            <a:gradFill>
              <a:gsLst>
                <a:gs pos="0">
                  <a:srgbClr val="B4D4A5"/>
                </a:gs>
                <a:gs pos="50000">
                  <a:srgbClr val="A8CD97"/>
                </a:gs>
                <a:gs pos="100000">
                  <a:srgbClr val="9BC985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602" name="Google Shape;602;p100"/>
            <p:cNvSpPr txBox="1"/>
            <p:nvPr/>
          </p:nvSpPr>
          <p:spPr>
            <a:xfrm>
              <a:off x="3734976" y="121461"/>
              <a:ext cx="3395400" cy="203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0025" tIns="100025" rIns="100025" bIns="1000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Georgia"/>
                <a:buNone/>
              </a:pPr>
              <a:r>
                <a:rPr lang="en" sz="2000">
                  <a:solidFill>
                    <a:schemeClr val="dk1"/>
                  </a:solidFill>
                  <a:latin typeface="Georgia"/>
                  <a:ea typeface="Georgia"/>
                  <a:cs typeface="Georgia"/>
                  <a:sym typeface="Georgia"/>
                </a:rPr>
                <a:t>ED visits</a:t>
              </a:r>
              <a:endParaRPr sz="1000"/>
            </a:p>
          </p:txBody>
        </p:sp>
        <p:sp>
          <p:nvSpPr>
            <p:cNvPr id="603" name="Google Shape;603;p100"/>
            <p:cNvSpPr/>
            <p:nvPr/>
          </p:nvSpPr>
          <p:spPr>
            <a:xfrm>
              <a:off x="7469952" y="121461"/>
              <a:ext cx="3395400" cy="2037300"/>
            </a:xfrm>
            <a:prstGeom prst="rect">
              <a:avLst/>
            </a:prstGeom>
            <a:gradFill>
              <a:gsLst>
                <a:gs pos="0">
                  <a:srgbClr val="B4D4A5"/>
                </a:gs>
                <a:gs pos="50000">
                  <a:srgbClr val="A8CD97"/>
                </a:gs>
                <a:gs pos="100000">
                  <a:srgbClr val="9BC985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/>
            </a:p>
          </p:txBody>
        </p:sp>
        <p:sp>
          <p:nvSpPr>
            <p:cNvPr id="604" name="Google Shape;604;p100"/>
            <p:cNvSpPr txBox="1"/>
            <p:nvPr/>
          </p:nvSpPr>
          <p:spPr>
            <a:xfrm>
              <a:off x="7469952" y="121461"/>
              <a:ext cx="3395400" cy="203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0025" tIns="100025" rIns="100025" bIns="1000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Georgia"/>
                <a:buNone/>
              </a:pPr>
              <a:r>
                <a:rPr lang="en" sz="2000">
                  <a:solidFill>
                    <a:schemeClr val="dk1"/>
                  </a:solidFill>
                  <a:latin typeface="Georgia"/>
                  <a:ea typeface="Georgia"/>
                  <a:cs typeface="Georgia"/>
                  <a:sym typeface="Georgia"/>
                </a:rPr>
                <a:t>Health care costs</a:t>
              </a:r>
              <a:endParaRPr sz="1000"/>
            </a:p>
          </p:txBody>
        </p:sp>
      </p:grpSp>
      <p:sp>
        <p:nvSpPr>
          <p:cNvPr id="605" name="Google Shape;605;p100"/>
          <p:cNvSpPr txBox="1"/>
          <p:nvPr/>
        </p:nvSpPr>
        <p:spPr>
          <a:xfrm>
            <a:off x="1644763" y="4580094"/>
            <a:ext cx="4986600" cy="2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See Appendix for Evidence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101"/>
          <p:cNvSpPr txBox="1">
            <a:spLocks noGrp="1"/>
          </p:cNvSpPr>
          <p:nvPr>
            <p:ph type="subTitle" idx="1"/>
          </p:nvPr>
        </p:nvSpPr>
        <p:spPr>
          <a:xfrm>
            <a:off x="1535622" y="345213"/>
            <a:ext cx="2015700" cy="17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611" name="Google Shape;611;p101"/>
          <p:cNvSpPr txBox="1">
            <a:spLocks noGrp="1"/>
          </p:cNvSpPr>
          <p:nvPr>
            <p:ph type="sldNum" idx="12"/>
          </p:nvPr>
        </p:nvSpPr>
        <p:spPr>
          <a:xfrm>
            <a:off x="8690250" y="4919355"/>
            <a:ext cx="445500" cy="153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sp>
        <p:nvSpPr>
          <p:cNvPr id="612" name="Google Shape;612;p101"/>
          <p:cNvSpPr txBox="1"/>
          <p:nvPr/>
        </p:nvSpPr>
        <p:spPr>
          <a:xfrm>
            <a:off x="1287300" y="981950"/>
            <a:ext cx="6569400" cy="8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" sz="500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rPr>
              <a:t>Acts of Tyranny</a:t>
            </a:r>
            <a:br>
              <a:rPr lang="en" sz="280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rPr>
            </a:br>
            <a:br>
              <a:rPr lang="en" sz="280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rPr>
            </a:br>
            <a:br>
              <a:rPr lang="en" sz="280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en" sz="280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rPr>
              <a:t>(2026 National Scorecard Data Dashboard on </a:t>
            </a:r>
            <a:r>
              <a:rPr lang="en" sz="2800" u="sng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  <a:hlinkClick r:id="rId3"/>
              </a:rPr>
              <a:t>milbank.org</a:t>
            </a:r>
            <a:r>
              <a:rPr lang="en" sz="280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rPr>
              <a:t> and Virginia at vahealthinnovation.org)</a:t>
            </a:r>
            <a:endParaRPr sz="1800">
              <a:solidFill>
                <a:schemeClr val="accent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102"/>
          <p:cNvSpPr txBox="1">
            <a:spLocks noGrp="1"/>
          </p:cNvSpPr>
          <p:nvPr>
            <p:ph type="subTitle" idx="1"/>
          </p:nvPr>
        </p:nvSpPr>
        <p:spPr>
          <a:xfrm>
            <a:off x="1535622" y="345213"/>
            <a:ext cx="2015700" cy="17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618" name="Google Shape;618;p102"/>
          <p:cNvSpPr txBox="1">
            <a:spLocks noGrp="1"/>
          </p:cNvSpPr>
          <p:nvPr>
            <p:ph type="sldNum" idx="12"/>
          </p:nvPr>
        </p:nvSpPr>
        <p:spPr>
          <a:xfrm>
            <a:off x="8690250" y="4919355"/>
            <a:ext cx="445500" cy="153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sp>
        <p:nvSpPr>
          <p:cNvPr id="619" name="Google Shape;619;p102"/>
          <p:cNvSpPr txBox="1">
            <a:spLocks noGrp="1"/>
          </p:cNvSpPr>
          <p:nvPr>
            <p:ph type="title" idx="4294967295"/>
          </p:nvPr>
        </p:nvSpPr>
        <p:spPr>
          <a:xfrm>
            <a:off x="196624" y="626558"/>
            <a:ext cx="9029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Tyranny 1: Primary Care Spending is Low &amp; Decreasing </a:t>
            </a:r>
            <a:endParaRPr/>
          </a:p>
        </p:txBody>
      </p:sp>
      <p:pic>
        <p:nvPicPr>
          <p:cNvPr id="620" name="Google Shape;620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23900"/>
            <a:ext cx="8839200" cy="338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103"/>
          <p:cNvSpPr txBox="1">
            <a:spLocks noGrp="1"/>
          </p:cNvSpPr>
          <p:nvPr>
            <p:ph type="subTitle" idx="1"/>
          </p:nvPr>
        </p:nvSpPr>
        <p:spPr>
          <a:xfrm>
            <a:off x="1535622" y="345213"/>
            <a:ext cx="2015700" cy="17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626" name="Google Shape;626;p103"/>
          <p:cNvSpPr txBox="1">
            <a:spLocks noGrp="1"/>
          </p:cNvSpPr>
          <p:nvPr>
            <p:ph type="sldNum" idx="12"/>
          </p:nvPr>
        </p:nvSpPr>
        <p:spPr>
          <a:xfrm>
            <a:off x="8690250" y="4919355"/>
            <a:ext cx="445500" cy="153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sp>
        <p:nvSpPr>
          <p:cNvPr id="627" name="Google Shape;627;p103"/>
          <p:cNvSpPr txBox="1">
            <a:spLocks noGrp="1"/>
          </p:cNvSpPr>
          <p:nvPr>
            <p:ph type="title" idx="4294967295"/>
          </p:nvPr>
        </p:nvSpPr>
        <p:spPr>
          <a:xfrm>
            <a:off x="106049" y="518033"/>
            <a:ext cx="9029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Tyranny 2: Access is Worsening</a:t>
            </a:r>
            <a:endParaRPr b="1"/>
          </a:p>
        </p:txBody>
      </p:sp>
      <p:pic>
        <p:nvPicPr>
          <p:cNvPr id="628" name="Google Shape;628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26000"/>
            <a:ext cx="8839200" cy="3358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104"/>
          <p:cNvSpPr txBox="1">
            <a:spLocks noGrp="1"/>
          </p:cNvSpPr>
          <p:nvPr>
            <p:ph type="subTitle" idx="1"/>
          </p:nvPr>
        </p:nvSpPr>
        <p:spPr>
          <a:xfrm>
            <a:off x="1535622" y="345213"/>
            <a:ext cx="2015700" cy="17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634" name="Google Shape;634;p104"/>
          <p:cNvSpPr txBox="1">
            <a:spLocks noGrp="1"/>
          </p:cNvSpPr>
          <p:nvPr>
            <p:ph type="sldNum" idx="12"/>
          </p:nvPr>
        </p:nvSpPr>
        <p:spPr>
          <a:xfrm>
            <a:off x="8690250" y="4919355"/>
            <a:ext cx="445500" cy="153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sp>
        <p:nvSpPr>
          <p:cNvPr id="635" name="Google Shape;635;p104"/>
          <p:cNvSpPr txBox="1">
            <a:spLocks noGrp="1"/>
          </p:cNvSpPr>
          <p:nvPr>
            <p:ph type="title" idx="4294967295"/>
          </p:nvPr>
        </p:nvSpPr>
        <p:spPr>
          <a:xfrm>
            <a:off x="152399" y="457208"/>
            <a:ext cx="8934449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Tyranny 3: # of Primary Care Clinicians is Decreasing</a:t>
            </a:r>
            <a:endParaRPr dirty="0"/>
          </a:p>
        </p:txBody>
      </p:sp>
      <p:pic>
        <p:nvPicPr>
          <p:cNvPr id="636" name="Google Shape;636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96450"/>
            <a:ext cx="8839199" cy="338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105"/>
          <p:cNvSpPr txBox="1">
            <a:spLocks noGrp="1"/>
          </p:cNvSpPr>
          <p:nvPr>
            <p:ph type="subTitle" idx="1"/>
          </p:nvPr>
        </p:nvSpPr>
        <p:spPr>
          <a:xfrm>
            <a:off x="1535622" y="345213"/>
            <a:ext cx="2015700" cy="17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642" name="Google Shape;642;p105"/>
          <p:cNvSpPr txBox="1">
            <a:spLocks noGrp="1"/>
          </p:cNvSpPr>
          <p:nvPr>
            <p:ph type="sldNum" idx="12"/>
          </p:nvPr>
        </p:nvSpPr>
        <p:spPr>
          <a:xfrm>
            <a:off x="8690250" y="4919355"/>
            <a:ext cx="445500" cy="153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  <p:sp>
        <p:nvSpPr>
          <p:cNvPr id="643" name="Google Shape;643;p105"/>
          <p:cNvSpPr txBox="1">
            <a:spLocks noGrp="1"/>
          </p:cNvSpPr>
          <p:nvPr>
            <p:ph type="title" idx="4294967295"/>
          </p:nvPr>
        </p:nvSpPr>
        <p:spPr>
          <a:xfrm>
            <a:off x="57149" y="683808"/>
            <a:ext cx="9029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Tyranny 3 (continued)..and We are </a:t>
            </a:r>
            <a:br>
              <a:rPr lang="en" b="1"/>
            </a:br>
            <a:r>
              <a:rPr lang="en" b="1"/>
              <a:t>Not Training New Primary Care Clinicians </a:t>
            </a:r>
            <a:endParaRPr/>
          </a:p>
        </p:txBody>
      </p:sp>
      <p:pic>
        <p:nvPicPr>
          <p:cNvPr id="644" name="Google Shape;644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2000" y="1843783"/>
            <a:ext cx="4760001" cy="31606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106"/>
          <p:cNvSpPr txBox="1">
            <a:spLocks noGrp="1"/>
          </p:cNvSpPr>
          <p:nvPr>
            <p:ph type="subTitle" idx="1"/>
          </p:nvPr>
        </p:nvSpPr>
        <p:spPr>
          <a:xfrm>
            <a:off x="1535622" y="345213"/>
            <a:ext cx="2015700" cy="17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650" name="Google Shape;650;p106"/>
          <p:cNvSpPr txBox="1">
            <a:spLocks noGrp="1"/>
          </p:cNvSpPr>
          <p:nvPr>
            <p:ph type="sldNum" idx="12"/>
          </p:nvPr>
        </p:nvSpPr>
        <p:spPr>
          <a:xfrm>
            <a:off x="8690250" y="4919355"/>
            <a:ext cx="445500" cy="153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  <p:sp>
        <p:nvSpPr>
          <p:cNvPr id="651" name="Google Shape;651;p106"/>
          <p:cNvSpPr txBox="1">
            <a:spLocks noGrp="1"/>
          </p:cNvSpPr>
          <p:nvPr>
            <p:ph type="title" idx="4294967295"/>
          </p:nvPr>
        </p:nvSpPr>
        <p:spPr>
          <a:xfrm>
            <a:off x="-1" y="457208"/>
            <a:ext cx="9029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Tyranny 4: No Federal Research Money for Primary Care</a:t>
            </a:r>
            <a:endParaRPr/>
          </a:p>
        </p:txBody>
      </p:sp>
      <p:pic>
        <p:nvPicPr>
          <p:cNvPr id="652" name="Google Shape;652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355150"/>
            <a:ext cx="8353376" cy="341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107"/>
          <p:cNvSpPr txBox="1">
            <a:spLocks noGrp="1"/>
          </p:cNvSpPr>
          <p:nvPr>
            <p:ph type="subTitle" idx="1"/>
          </p:nvPr>
        </p:nvSpPr>
        <p:spPr>
          <a:xfrm>
            <a:off x="1535622" y="345213"/>
            <a:ext cx="2015700" cy="17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658" name="Google Shape;658;p107"/>
          <p:cNvSpPr txBox="1">
            <a:spLocks noGrp="1"/>
          </p:cNvSpPr>
          <p:nvPr>
            <p:ph type="sldNum" idx="12"/>
          </p:nvPr>
        </p:nvSpPr>
        <p:spPr>
          <a:xfrm>
            <a:off x="8690250" y="4919355"/>
            <a:ext cx="445500" cy="153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  <p:sp>
        <p:nvSpPr>
          <p:cNvPr id="659" name="Google Shape;659;p107"/>
          <p:cNvSpPr txBox="1"/>
          <p:nvPr/>
        </p:nvSpPr>
        <p:spPr>
          <a:xfrm>
            <a:off x="0" y="518025"/>
            <a:ext cx="9135750" cy="8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dk1"/>
                </a:solidFill>
                <a:latin typeface="DM Serif Text"/>
                <a:ea typeface="DM Serif Text"/>
                <a:cs typeface="DM Serif Text"/>
                <a:sym typeface="DM Serif Text"/>
              </a:rPr>
              <a:t>This Did Not Happen by Accident: How Did We Get Here? </a:t>
            </a:r>
            <a:endParaRPr sz="2400" b="1" dirty="0">
              <a:solidFill>
                <a:schemeClr val="dk1"/>
              </a:solidFill>
              <a:latin typeface="DM Serif Text"/>
              <a:ea typeface="DM Serif Text"/>
              <a:cs typeface="DM Serif Text"/>
              <a:sym typeface="DM Serif Text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dk1"/>
                </a:solidFill>
                <a:latin typeface="DM Serif Text"/>
                <a:ea typeface="DM Serif Text"/>
                <a:cs typeface="DM Serif Text"/>
                <a:sym typeface="DM Serif Text"/>
              </a:rPr>
              <a:t>(The Tyrants of Primary Care)</a:t>
            </a:r>
            <a:endParaRPr sz="2400" b="1" dirty="0">
              <a:solidFill>
                <a:schemeClr val="dk1"/>
              </a:solidFill>
              <a:latin typeface="DM Serif Text"/>
              <a:ea typeface="DM Serif Text"/>
              <a:cs typeface="DM Serif Text"/>
              <a:sym typeface="DM Serif Text"/>
            </a:endParaRPr>
          </a:p>
        </p:txBody>
      </p:sp>
      <p:sp>
        <p:nvSpPr>
          <p:cNvPr id="660" name="Google Shape;660;p107"/>
          <p:cNvSpPr txBox="1"/>
          <p:nvPr/>
        </p:nvSpPr>
        <p:spPr>
          <a:xfrm>
            <a:off x="606700" y="1434000"/>
            <a:ext cx="8430000" cy="3403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7780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Helvetica Neue"/>
              <a:buChar char="●"/>
            </a:pPr>
            <a:r>
              <a:rPr lang="en" sz="1800" dirty="0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Fee for Service Medicine and Physician Specialty Culture</a:t>
            </a:r>
            <a:endParaRPr dirty="0">
              <a:solidFill>
                <a:schemeClr val="accent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520700" lvl="1" indent="-171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Helvetica Neue"/>
              <a:buChar char="○"/>
            </a:pPr>
            <a:r>
              <a:rPr lang="en" sz="1800" i="1" dirty="0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Medicare Fee Schedule</a:t>
            </a:r>
            <a:endParaRPr dirty="0">
              <a:solidFill>
                <a:schemeClr val="accent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520700" lvl="1" indent="-171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Helvetica Neue"/>
              <a:buChar char="○"/>
            </a:pPr>
            <a:r>
              <a:rPr lang="en" sz="1800" i="1" dirty="0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Resistance to national health insurance</a:t>
            </a:r>
            <a:endParaRPr dirty="0">
              <a:solidFill>
                <a:schemeClr val="accent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177800" lvl="0" indent="-1714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Helvetica Neue"/>
              <a:buChar char="●"/>
            </a:pPr>
            <a:r>
              <a:rPr lang="en" sz="1800" dirty="0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Hospitals</a:t>
            </a:r>
            <a:endParaRPr dirty="0">
              <a:solidFill>
                <a:schemeClr val="accent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520700" lvl="1" indent="-171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Helvetica Neue"/>
              <a:buChar char="○"/>
            </a:pPr>
            <a:r>
              <a:rPr lang="en" sz="1800" i="1" dirty="0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Commercial Price Deregulation</a:t>
            </a:r>
            <a:endParaRPr dirty="0">
              <a:solidFill>
                <a:schemeClr val="accent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520700" lvl="1" indent="-171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Helvetica Neue"/>
              <a:buChar char="○"/>
            </a:pPr>
            <a:r>
              <a:rPr lang="en" sz="1800" i="1" dirty="0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Health System Consolidation</a:t>
            </a:r>
            <a:endParaRPr dirty="0">
              <a:solidFill>
                <a:schemeClr val="accent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520700" lvl="1" indent="-171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Helvetica Neue"/>
              <a:buChar char="○"/>
            </a:pPr>
            <a:r>
              <a:rPr lang="en" sz="1800" i="1" dirty="0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Vertical Integration</a:t>
            </a:r>
            <a:endParaRPr dirty="0">
              <a:solidFill>
                <a:schemeClr val="accent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177800" lvl="0" indent="-1714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Helvetica Neue"/>
              <a:buChar char="●"/>
            </a:pPr>
            <a:r>
              <a:rPr lang="en" sz="1800" dirty="0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Pharma</a:t>
            </a:r>
            <a:endParaRPr dirty="0">
              <a:solidFill>
                <a:schemeClr val="accent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520700" lvl="1" indent="-171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Helvetica Neue"/>
              <a:buChar char="○"/>
            </a:pPr>
            <a:r>
              <a:rPr lang="en" sz="1800" i="1" dirty="0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No Cost Effectiveness Review</a:t>
            </a:r>
            <a:endParaRPr dirty="0">
              <a:solidFill>
                <a:schemeClr val="accent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177800" lvl="0" indent="-1714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Helvetica Neue"/>
              <a:buChar char="●"/>
            </a:pPr>
            <a:r>
              <a:rPr lang="en" sz="1800" dirty="0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(Citizen’s United Decision)</a:t>
            </a:r>
            <a:endParaRPr sz="1100" dirty="0">
              <a:solidFill>
                <a:schemeClr val="accent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108"/>
          <p:cNvSpPr txBox="1">
            <a:spLocks noGrp="1"/>
          </p:cNvSpPr>
          <p:nvPr>
            <p:ph type="title" idx="4294967295"/>
          </p:nvPr>
        </p:nvSpPr>
        <p:spPr>
          <a:xfrm>
            <a:off x="475975" y="457201"/>
            <a:ext cx="7886700" cy="99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Technical and Narrow Fixes Are Not Enough</a:t>
            </a:r>
            <a:endParaRPr/>
          </a:p>
        </p:txBody>
      </p:sp>
      <p:sp>
        <p:nvSpPr>
          <p:cNvPr id="667" name="Google Shape;667;p108"/>
          <p:cNvSpPr txBox="1">
            <a:spLocks noGrp="1"/>
          </p:cNvSpPr>
          <p:nvPr>
            <p:ph type="subTitle" idx="1"/>
          </p:nvPr>
        </p:nvSpPr>
        <p:spPr>
          <a:xfrm>
            <a:off x="1535622" y="345213"/>
            <a:ext cx="2015700" cy="17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graphicFrame>
        <p:nvGraphicFramePr>
          <p:cNvPr id="668" name="Google Shape;668;p108"/>
          <p:cNvGraphicFramePr/>
          <p:nvPr>
            <p:extLst>
              <p:ext uri="{D42A27DB-BD31-4B8C-83A1-F6EECF244321}">
                <p14:modId xmlns:p14="http://schemas.microsoft.com/office/powerpoint/2010/main" val="3565103784"/>
              </p:ext>
            </p:extLst>
          </p:nvPr>
        </p:nvGraphicFramePr>
        <p:xfrm>
          <a:off x="800100" y="1268119"/>
          <a:ext cx="7715250" cy="2285940"/>
        </p:xfrm>
        <a:graphic>
          <a:graphicData uri="http://schemas.openxmlformats.org/drawingml/2006/table">
            <a:tbl>
              <a:tblPr>
                <a:noFill/>
                <a:tableStyleId>{4A736339-36D2-4B97-B87D-C1EB3736FFB6}</a:tableStyleId>
              </a:tblPr>
              <a:tblGrid>
                <a:gridCol w="31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86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Fix </a:t>
                      </a:r>
                      <a:endParaRPr sz="1600" dirty="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8575" marR="68575" marT="68575" marB="6857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Problem</a:t>
                      </a:r>
                      <a:endParaRPr sz="16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8575" marR="68575" marT="68575" marB="6857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Increased CHC funding</a:t>
                      </a:r>
                      <a:endParaRPr sz="16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8575" marR="68575" marT="68575" marB="6857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Does not get you workforce</a:t>
                      </a:r>
                      <a:endParaRPr sz="16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8575" marR="68575" marT="68575" marB="6857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340 B</a:t>
                      </a:r>
                      <a:endParaRPr sz="16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8575" marR="68575" marT="68575" marB="6857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Does not get you workforce</a:t>
                      </a:r>
                      <a:endParaRPr sz="16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8575" marR="68575" marT="68575" marB="6857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Protect Medicaid eligibility</a:t>
                      </a:r>
                      <a:endParaRPr sz="16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8575" marR="68575" marT="68575" marB="6857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Does not get you workforce</a:t>
                      </a:r>
                      <a:endParaRPr sz="16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8575" marR="68575" marT="68575" marB="6857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Improved Productivity (AI)</a:t>
                      </a:r>
                      <a:endParaRPr sz="16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8575" marR="68575" marT="68575" marB="6857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See EHRs - technology is additive</a:t>
                      </a:r>
                      <a:endParaRPr sz="16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8575" marR="68575" marT="68575" marB="6857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More advanced practitioners </a:t>
                      </a:r>
                      <a:endParaRPr sz="16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8575" marR="68575" marT="68575" marB="6857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dirty="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Subject to same financial pressures as MDs</a:t>
                      </a:r>
                      <a:endParaRPr sz="1600" dirty="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8575" marR="68575" marT="68575" marB="6857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69" name="Google Shape;669;p108"/>
          <p:cNvSpPr txBox="1">
            <a:spLocks noGrp="1"/>
          </p:cNvSpPr>
          <p:nvPr>
            <p:ph type="sldNum" idx="12"/>
          </p:nvPr>
        </p:nvSpPr>
        <p:spPr>
          <a:xfrm>
            <a:off x="8690250" y="4919355"/>
            <a:ext cx="445500" cy="153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109"/>
          <p:cNvSpPr txBox="1">
            <a:spLocks noGrp="1"/>
          </p:cNvSpPr>
          <p:nvPr>
            <p:ph type="title" idx="4294967295"/>
          </p:nvPr>
        </p:nvSpPr>
        <p:spPr>
          <a:xfrm>
            <a:off x="1611086" y="265009"/>
            <a:ext cx="6904264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It’s Not Just CHC’s  That Have Been Harmed by These Tyrannies</a:t>
            </a:r>
            <a:endParaRPr dirty="0"/>
          </a:p>
        </p:txBody>
      </p:sp>
      <p:pic>
        <p:nvPicPr>
          <p:cNvPr id="675" name="Google Shape;675;p109" descr="Thirteen Colonies Map for Labeling and Printing | K-5 Technology Lab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9500" y="1339413"/>
            <a:ext cx="4624333" cy="3767681"/>
          </a:xfrm>
          <a:prstGeom prst="rect">
            <a:avLst/>
          </a:prstGeom>
          <a:noFill/>
          <a:ln>
            <a:noFill/>
          </a:ln>
        </p:spPr>
      </p:pic>
      <p:sp>
        <p:nvSpPr>
          <p:cNvPr id="676" name="Google Shape;676;p109"/>
          <p:cNvSpPr txBox="1"/>
          <p:nvPr/>
        </p:nvSpPr>
        <p:spPr>
          <a:xfrm>
            <a:off x="3317019" y="2518362"/>
            <a:ext cx="1035251" cy="376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CHC's</a:t>
            </a:r>
            <a:endParaRPr sz="2000" b="1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77" name="Google Shape;677;p109"/>
          <p:cNvSpPr txBox="1"/>
          <p:nvPr/>
        </p:nvSpPr>
        <p:spPr>
          <a:xfrm>
            <a:off x="4266192" y="2153960"/>
            <a:ext cx="1280116" cy="253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Moms and Kids</a:t>
            </a:r>
            <a:endParaRPr sz="12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78" name="Google Shape;678;p109"/>
          <p:cNvSpPr txBox="1"/>
          <p:nvPr/>
        </p:nvSpPr>
        <p:spPr>
          <a:xfrm>
            <a:off x="2927679" y="3858986"/>
            <a:ext cx="1905061" cy="253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Primary Care Specialties</a:t>
            </a:r>
            <a:endParaRPr sz="12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79" name="Google Shape;679;p109"/>
          <p:cNvSpPr txBox="1"/>
          <p:nvPr/>
        </p:nvSpPr>
        <p:spPr>
          <a:xfrm>
            <a:off x="3040332" y="3442099"/>
            <a:ext cx="1930617" cy="253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Elderly </a:t>
            </a:r>
            <a:endParaRPr sz="12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80" name="Google Shape;680;p109"/>
          <p:cNvSpPr txBox="1"/>
          <p:nvPr/>
        </p:nvSpPr>
        <p:spPr>
          <a:xfrm>
            <a:off x="2543472" y="4257433"/>
            <a:ext cx="1077573" cy="253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Employers</a:t>
            </a:r>
            <a:endParaRPr sz="12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81" name="Google Shape;681;p109"/>
          <p:cNvSpPr txBox="1"/>
          <p:nvPr/>
        </p:nvSpPr>
        <p:spPr>
          <a:xfrm>
            <a:off x="2748883" y="2909947"/>
            <a:ext cx="2797425" cy="253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Low Income and Underrepresented</a:t>
            </a:r>
            <a:endParaRPr sz="12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82" name="Google Shape;682;p109"/>
          <p:cNvSpPr txBox="1"/>
          <p:nvPr/>
        </p:nvSpPr>
        <p:spPr>
          <a:xfrm>
            <a:off x="4572000" y="1694176"/>
            <a:ext cx="1077575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Rural Communities</a:t>
            </a:r>
            <a:endParaRPr sz="12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83" name="Google Shape;683;p109"/>
          <p:cNvSpPr txBox="1">
            <a:spLocks noGrp="1"/>
          </p:cNvSpPr>
          <p:nvPr>
            <p:ph type="subTitle" idx="1"/>
          </p:nvPr>
        </p:nvSpPr>
        <p:spPr>
          <a:xfrm>
            <a:off x="1535622" y="345213"/>
            <a:ext cx="2015700" cy="17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684" name="Google Shape;684;p109"/>
          <p:cNvSpPr txBox="1">
            <a:spLocks noGrp="1"/>
          </p:cNvSpPr>
          <p:nvPr>
            <p:ph type="sldNum" idx="12"/>
          </p:nvPr>
        </p:nvSpPr>
        <p:spPr>
          <a:xfrm>
            <a:off x="8727640" y="4932271"/>
            <a:ext cx="408109" cy="140983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  <p:pic>
        <p:nvPicPr>
          <p:cNvPr id="685" name="Google Shape;685;p10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32740" y="2163372"/>
            <a:ext cx="3502494" cy="25229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110"/>
          <p:cNvSpPr txBox="1">
            <a:spLocks noGrp="1"/>
          </p:cNvSpPr>
          <p:nvPr>
            <p:ph type="title" idx="4294967295"/>
          </p:nvPr>
        </p:nvSpPr>
        <p:spPr>
          <a:xfrm>
            <a:off x="628650" y="102395"/>
            <a:ext cx="7886700" cy="99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dirty="0"/>
              <a:t>The Fight For Stronger Primary Care: </a:t>
            </a:r>
            <a:endParaRPr sz="26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dirty="0"/>
              <a:t>CHC’s Must Take The Lead</a:t>
            </a:r>
            <a:endParaRPr sz="2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692" name="Google Shape;692;p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81050" y="1013232"/>
            <a:ext cx="5778981" cy="4027874"/>
          </a:xfrm>
          <a:prstGeom prst="rect">
            <a:avLst/>
          </a:prstGeom>
          <a:noFill/>
          <a:ln>
            <a:noFill/>
          </a:ln>
        </p:spPr>
      </p:pic>
      <p:sp>
        <p:nvSpPr>
          <p:cNvPr id="693" name="Google Shape;693;p110"/>
          <p:cNvSpPr txBox="1"/>
          <p:nvPr/>
        </p:nvSpPr>
        <p:spPr>
          <a:xfrm>
            <a:off x="5421150" y="4666931"/>
            <a:ext cx="2145000" cy="2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Emmanuel Leutze</a:t>
            </a:r>
            <a:endParaRPr sz="1700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111"/>
          <p:cNvSpPr txBox="1">
            <a:spLocks noGrp="1"/>
          </p:cNvSpPr>
          <p:nvPr>
            <p:ph type="title" idx="4294967295"/>
          </p:nvPr>
        </p:nvSpPr>
        <p:spPr>
          <a:xfrm>
            <a:off x="1434278" y="329979"/>
            <a:ext cx="6649177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Reason 1: Self Interest: </a:t>
            </a:r>
            <a:endParaRPr sz="2000" dirty="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Protecting PPS, 340B and Medicaid Eligibility Mean Nothing If You have No Workforce</a:t>
            </a:r>
            <a:r>
              <a:rPr lang="en" sz="2000" dirty="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endParaRPr sz="2000" dirty="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</p:txBody>
      </p:sp>
      <p:pic>
        <p:nvPicPr>
          <p:cNvPr id="699" name="Google Shape;699;p111" descr="The image shows a sandcastle being destroyed by waves the sandcastle is  made of three towers and it is located on a beach | Premium AI-generated  imag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0545" y="1324179"/>
            <a:ext cx="5469289" cy="3068879"/>
          </a:xfrm>
          <a:prstGeom prst="rect">
            <a:avLst/>
          </a:prstGeom>
          <a:noFill/>
          <a:ln>
            <a:noFill/>
          </a:ln>
        </p:spPr>
      </p:pic>
      <p:sp>
        <p:nvSpPr>
          <p:cNvPr id="700" name="Google Shape;700;p111"/>
          <p:cNvSpPr txBox="1">
            <a:spLocks noGrp="1"/>
          </p:cNvSpPr>
          <p:nvPr>
            <p:ph type="body" idx="4294967295"/>
          </p:nvPr>
        </p:nvSpPr>
        <p:spPr>
          <a:xfrm>
            <a:off x="6789263" y="1414358"/>
            <a:ext cx="2054400" cy="29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925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None/>
            </a:pPr>
            <a:endParaRPr sz="2300" dirty="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None/>
            </a:pPr>
            <a:r>
              <a:rPr lang="en" sz="2600" dirty="0">
                <a:solidFill>
                  <a:schemeClr val="dk1"/>
                </a:solidFill>
                <a:latin typeface="DM Serif Text"/>
                <a:ea typeface="DM Serif Text"/>
                <a:cs typeface="DM Serif Text"/>
                <a:sym typeface="DM Serif Text"/>
              </a:rPr>
              <a:t>Your “We” Must Be More Than the Health Center Movement</a:t>
            </a:r>
            <a:endParaRPr sz="2300" dirty="0">
              <a:solidFill>
                <a:schemeClr val="dk1"/>
              </a:solidFill>
              <a:latin typeface="DM Serif Text"/>
              <a:ea typeface="DM Serif Text"/>
              <a:cs typeface="DM Serif Text"/>
              <a:sym typeface="DM Serif Text"/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None/>
            </a:pPr>
            <a:endParaRPr sz="2300" dirty="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01" name="Google Shape;701;p111"/>
          <p:cNvSpPr txBox="1">
            <a:spLocks noGrp="1"/>
          </p:cNvSpPr>
          <p:nvPr>
            <p:ph type="subTitle" idx="1"/>
          </p:nvPr>
        </p:nvSpPr>
        <p:spPr>
          <a:xfrm>
            <a:off x="1535622" y="345213"/>
            <a:ext cx="2015700" cy="17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702" name="Google Shape;702;p111"/>
          <p:cNvSpPr txBox="1">
            <a:spLocks noGrp="1"/>
          </p:cNvSpPr>
          <p:nvPr>
            <p:ph type="sldNum" idx="12"/>
          </p:nvPr>
        </p:nvSpPr>
        <p:spPr>
          <a:xfrm>
            <a:off x="8690250" y="4919355"/>
            <a:ext cx="445500" cy="153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112"/>
          <p:cNvSpPr txBox="1">
            <a:spLocks noGrp="1"/>
          </p:cNvSpPr>
          <p:nvPr>
            <p:ph type="title" idx="4294967295"/>
          </p:nvPr>
        </p:nvSpPr>
        <p:spPr>
          <a:xfrm>
            <a:off x="1535622" y="-88987"/>
            <a:ext cx="6589475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" sz="2000" dirty="0"/>
            </a:br>
            <a:r>
              <a:rPr lang="en" sz="2400" dirty="0"/>
              <a:t>Reason #2 Largest System of Primary Care in the Country; Bipartisan Political Support</a:t>
            </a:r>
            <a:endParaRPr sz="2400" dirty="0"/>
          </a:p>
        </p:txBody>
      </p:sp>
      <p:sp>
        <p:nvSpPr>
          <p:cNvPr id="708" name="Google Shape;708;p112"/>
          <p:cNvSpPr txBox="1">
            <a:spLocks noGrp="1"/>
          </p:cNvSpPr>
          <p:nvPr>
            <p:ph type="ftr" idx="11"/>
          </p:nvPr>
        </p:nvSpPr>
        <p:spPr>
          <a:xfrm>
            <a:off x="4158419" y="4584920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Footer Text</a:t>
            </a:r>
            <a:endParaRPr/>
          </a:p>
        </p:txBody>
      </p:sp>
      <p:pic>
        <p:nvPicPr>
          <p:cNvPr id="709" name="Google Shape;709;p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0013" y="980850"/>
            <a:ext cx="6363976" cy="4162649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112"/>
          <p:cNvSpPr txBox="1"/>
          <p:nvPr/>
        </p:nvSpPr>
        <p:spPr>
          <a:xfrm>
            <a:off x="3842738" y="4196119"/>
            <a:ext cx="3401700" cy="3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Robert Graham Center analysis of UDS data</a:t>
            </a:r>
            <a:endParaRPr sz="17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711" name="Google Shape;711;p112"/>
          <p:cNvCxnSpPr/>
          <p:nvPr/>
        </p:nvCxnSpPr>
        <p:spPr>
          <a:xfrm>
            <a:off x="10798444" y="389400"/>
            <a:ext cx="1673700" cy="1673700"/>
          </a:xfrm>
          <a:prstGeom prst="straightConnector1">
            <a:avLst/>
          </a:prstGeom>
          <a:noFill/>
          <a:ln w="71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2" name="Google Shape;712;p112"/>
          <p:cNvSpPr txBox="1">
            <a:spLocks noGrp="1"/>
          </p:cNvSpPr>
          <p:nvPr>
            <p:ph type="subTitle" idx="1"/>
          </p:nvPr>
        </p:nvSpPr>
        <p:spPr>
          <a:xfrm>
            <a:off x="1535622" y="345213"/>
            <a:ext cx="2015700" cy="17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713" name="Google Shape;713;p112"/>
          <p:cNvSpPr txBox="1">
            <a:spLocks noGrp="1"/>
          </p:cNvSpPr>
          <p:nvPr>
            <p:ph type="sldNum" idx="12"/>
          </p:nvPr>
        </p:nvSpPr>
        <p:spPr>
          <a:xfrm>
            <a:off x="8690250" y="4919355"/>
            <a:ext cx="445500" cy="153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29</a:t>
            </a:fld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113"/>
          <p:cNvSpPr txBox="1">
            <a:spLocks noGrp="1"/>
          </p:cNvSpPr>
          <p:nvPr>
            <p:ph type="title" idx="4294967295"/>
          </p:nvPr>
        </p:nvSpPr>
        <p:spPr>
          <a:xfrm>
            <a:off x="628650" y="273845"/>
            <a:ext cx="7886700" cy="99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Reason Three: You are Needed</a:t>
            </a:r>
            <a:endParaRPr/>
          </a:p>
        </p:txBody>
      </p:sp>
      <p:pic>
        <p:nvPicPr>
          <p:cNvPr id="720" name="Google Shape;720;p1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8650" y="1268119"/>
            <a:ext cx="4477744" cy="3764963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113"/>
          <p:cNvSpPr txBox="1"/>
          <p:nvPr/>
        </p:nvSpPr>
        <p:spPr>
          <a:xfrm>
            <a:off x="6247763" y="1563394"/>
            <a:ext cx="17400" cy="198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22" name="Google Shape;722;p113"/>
          <p:cNvSpPr txBox="1"/>
          <p:nvPr/>
        </p:nvSpPr>
        <p:spPr>
          <a:xfrm>
            <a:off x="6115944" y="1642944"/>
            <a:ext cx="2399400" cy="30153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dk1"/>
                </a:solidFill>
                <a:latin typeface="DM Serif Text"/>
                <a:ea typeface="DM Serif Text"/>
                <a:cs typeface="DM Serif Text"/>
                <a:sym typeface="DM Serif Text"/>
              </a:rPr>
              <a:t>Health systems employ about half of all primary care physicians but have fundamental financial conflicts with  stronger primary care</a:t>
            </a:r>
            <a:endParaRPr sz="2000" dirty="0">
              <a:solidFill>
                <a:schemeClr val="dk1"/>
              </a:solidFill>
              <a:latin typeface="DM Serif Text"/>
              <a:ea typeface="DM Serif Text"/>
              <a:cs typeface="DM Serif Text"/>
              <a:sym typeface="DM Serif Tex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114"/>
          <p:cNvSpPr txBox="1">
            <a:spLocks noGrp="1"/>
          </p:cNvSpPr>
          <p:nvPr>
            <p:ph type="title" idx="4294967295"/>
          </p:nvPr>
        </p:nvSpPr>
        <p:spPr>
          <a:xfrm>
            <a:off x="628650" y="273845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Your Declaration of Independence?</a:t>
            </a:r>
            <a:endParaRPr/>
          </a:p>
        </p:txBody>
      </p:sp>
      <p:pic>
        <p:nvPicPr>
          <p:cNvPr id="728" name="Google Shape;728;p1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0375" y="1120782"/>
            <a:ext cx="5262882" cy="3947157"/>
          </a:xfrm>
          <a:prstGeom prst="rect">
            <a:avLst/>
          </a:prstGeom>
          <a:noFill/>
          <a:ln>
            <a:noFill/>
          </a:ln>
        </p:spPr>
      </p:pic>
      <p:sp>
        <p:nvSpPr>
          <p:cNvPr id="729" name="Google Shape;729;p114"/>
          <p:cNvSpPr txBox="1"/>
          <p:nvPr/>
        </p:nvSpPr>
        <p:spPr>
          <a:xfrm>
            <a:off x="4695994" y="4544869"/>
            <a:ext cx="21273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" sz="1200" dirty="0">
                <a:solidFill>
                  <a:srgbClr val="0F1111"/>
                </a:solidFill>
                <a:highlight>
                  <a:srgbClr val="FFFFFF"/>
                </a:highlight>
              </a:rPr>
              <a:t>Jean Leon Gerome Ferris </a:t>
            </a:r>
            <a:endParaRPr sz="1200" dirty="0">
              <a:solidFill>
                <a:srgbClr val="0F111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30" name="Google Shape;730;p114"/>
          <p:cNvSpPr txBox="1">
            <a:spLocks noGrp="1"/>
          </p:cNvSpPr>
          <p:nvPr>
            <p:ph type="subTitle" idx="1"/>
          </p:nvPr>
        </p:nvSpPr>
        <p:spPr>
          <a:xfrm>
            <a:off x="1535622" y="345213"/>
            <a:ext cx="2015700" cy="17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731" name="Google Shape;731;p114"/>
          <p:cNvSpPr txBox="1">
            <a:spLocks noGrp="1"/>
          </p:cNvSpPr>
          <p:nvPr>
            <p:ph type="sldNum" idx="12"/>
          </p:nvPr>
        </p:nvSpPr>
        <p:spPr>
          <a:xfrm>
            <a:off x="8690250" y="4919355"/>
            <a:ext cx="445500" cy="153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31</a:t>
            </a:fld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115"/>
          <p:cNvSpPr/>
          <p:nvPr/>
        </p:nvSpPr>
        <p:spPr>
          <a:xfrm>
            <a:off x="278939" y="184613"/>
            <a:ext cx="8848542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What would it take to strengthen primary care in the US?</a:t>
            </a:r>
            <a:endParaRPr sz="2000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38" name="Google Shape;738;p115"/>
          <p:cNvSpPr/>
          <p:nvPr/>
        </p:nvSpPr>
        <p:spPr>
          <a:xfrm>
            <a:off x="2432746" y="4757779"/>
            <a:ext cx="83211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39" name="Google Shape;739;p115"/>
          <p:cNvSpPr/>
          <p:nvPr/>
        </p:nvSpPr>
        <p:spPr>
          <a:xfrm>
            <a:off x="411480" y="1143000"/>
            <a:ext cx="8422800" cy="10059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47625" dist="19050" dir="8100000" algn="bl" rotWithShape="0">
              <a:srgbClr val="000000">
                <a:alpha val="10200"/>
              </a:srgbClr>
            </a:outerShdw>
          </a:effectLst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40" name="Google Shape;740;p115"/>
          <p:cNvSpPr/>
          <p:nvPr/>
        </p:nvSpPr>
        <p:spPr>
          <a:xfrm>
            <a:off x="411480" y="1143000"/>
            <a:ext cx="73200" cy="10059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rgbClr val="006D7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highlight>
                <a:srgbClr val="4C4EA2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41" name="Google Shape;741;p115"/>
          <p:cNvSpPr/>
          <p:nvPr/>
        </p:nvSpPr>
        <p:spPr>
          <a:xfrm>
            <a:off x="594360" y="1234440"/>
            <a:ext cx="1417200" cy="8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5% → </a:t>
            </a:r>
            <a:endParaRPr sz="105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10%</a:t>
            </a:r>
            <a:endParaRPr sz="20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42" name="Google Shape;742;p115"/>
          <p:cNvSpPr/>
          <p:nvPr/>
        </p:nvSpPr>
        <p:spPr>
          <a:xfrm>
            <a:off x="1586639" y="1331263"/>
            <a:ext cx="69579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Double the investment in primary care</a:t>
            </a:r>
            <a:endParaRPr sz="20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43" name="Google Shape;743;p115"/>
          <p:cNvSpPr/>
          <p:nvPr/>
        </p:nvSpPr>
        <p:spPr>
          <a:xfrm>
            <a:off x="1554321" y="1649534"/>
            <a:ext cx="6574200" cy="3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i="1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Not just the level — also the form and the flow of spending</a:t>
            </a:r>
            <a:endParaRPr sz="1600">
              <a:solidFill>
                <a:schemeClr val="accent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44" name="Google Shape;744;p115"/>
          <p:cNvSpPr/>
          <p:nvPr/>
        </p:nvSpPr>
        <p:spPr>
          <a:xfrm>
            <a:off x="411479" y="2313432"/>
            <a:ext cx="8422800" cy="10059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CCEDE9"/>
            </a:solidFill>
            <a:prstDash val="solid"/>
            <a:round/>
            <a:headEnd type="none" w="sm" len="sm"/>
            <a:tailEnd type="none" w="sm" len="sm"/>
          </a:ln>
          <a:effectLst>
            <a:outerShdw blurRad="47625" dist="19050" dir="8100000" algn="bl" rotWithShape="0">
              <a:srgbClr val="000000">
                <a:alpha val="10200"/>
              </a:srgbClr>
            </a:outerShdw>
          </a:effectLst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45" name="Google Shape;745;p115"/>
          <p:cNvSpPr/>
          <p:nvPr/>
        </p:nvSpPr>
        <p:spPr>
          <a:xfrm>
            <a:off x="411480" y="2313432"/>
            <a:ext cx="73200" cy="1005900"/>
          </a:xfrm>
          <a:prstGeom prst="rect">
            <a:avLst/>
          </a:prstGeom>
          <a:solidFill>
            <a:srgbClr val="FF0000">
              <a:alpha val="46670"/>
            </a:srgbClr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accent3"/>
              </a:solidFill>
              <a:highlight>
                <a:srgbClr val="DF6C0A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46" name="Google Shape;746;p115"/>
          <p:cNvSpPr/>
          <p:nvPr/>
        </p:nvSpPr>
        <p:spPr>
          <a:xfrm>
            <a:off x="594360" y="2404872"/>
            <a:ext cx="1417200" cy="8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10% →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20%</a:t>
            </a:r>
            <a:endParaRPr sz="2000" dirty="0">
              <a:solidFill>
                <a:schemeClr val="accent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47" name="Google Shape;747;p115"/>
          <p:cNvSpPr/>
          <p:nvPr/>
        </p:nvSpPr>
        <p:spPr>
          <a:xfrm>
            <a:off x="1601929" y="2467110"/>
            <a:ext cx="73431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Double the reach of primary care, starting with CHCs</a:t>
            </a:r>
            <a:endParaRPr sz="20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48" name="Google Shape;748;p115"/>
          <p:cNvSpPr/>
          <p:nvPr/>
        </p:nvSpPr>
        <p:spPr>
          <a:xfrm>
            <a:off x="1627322" y="2816352"/>
            <a:ext cx="6876600" cy="3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i="1" dirty="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Ensuring more patients have a usual source of trusted primary care</a:t>
            </a:r>
            <a:endParaRPr sz="1600" dirty="0">
              <a:solidFill>
                <a:schemeClr val="accent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49" name="Google Shape;749;p115"/>
          <p:cNvSpPr/>
          <p:nvPr/>
        </p:nvSpPr>
        <p:spPr>
          <a:xfrm>
            <a:off x="411479" y="3483864"/>
            <a:ext cx="8422800" cy="10059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47625" dist="19050" dir="8100000" algn="bl" rotWithShape="0">
              <a:srgbClr val="000000">
                <a:alpha val="10200"/>
              </a:srgbClr>
            </a:outerShdw>
          </a:effectLst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50" name="Google Shape;750;p115"/>
          <p:cNvSpPr/>
          <p:nvPr/>
        </p:nvSpPr>
        <p:spPr>
          <a:xfrm>
            <a:off x="411480" y="3483864"/>
            <a:ext cx="73200" cy="1005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accent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51" name="Google Shape;751;p115"/>
          <p:cNvSpPr/>
          <p:nvPr/>
        </p:nvSpPr>
        <p:spPr>
          <a:xfrm>
            <a:off x="594360" y="3575304"/>
            <a:ext cx="1000800" cy="8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rgbClr val="7882C1"/>
                </a:solidFill>
                <a:latin typeface="Calibri"/>
                <a:ea typeface="Calibri"/>
                <a:cs typeface="Calibri"/>
                <a:sym typeface="Calibri"/>
              </a:rPr>
              <a:t>20% → 40%</a:t>
            </a:r>
            <a:endParaRPr sz="2000" dirty="0">
              <a:solidFill>
                <a:srgbClr val="7882C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52" name="Google Shape;752;p115"/>
          <p:cNvSpPr/>
          <p:nvPr/>
        </p:nvSpPr>
        <p:spPr>
          <a:xfrm>
            <a:off x="1683451" y="3630168"/>
            <a:ext cx="71799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Double the next generation primary care workforce</a:t>
            </a:r>
            <a:endParaRPr sz="20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53" name="Google Shape;753;p115"/>
          <p:cNvSpPr/>
          <p:nvPr/>
        </p:nvSpPr>
        <p:spPr>
          <a:xfrm>
            <a:off x="1610779" y="3854305"/>
            <a:ext cx="7516500" cy="3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i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i="1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Training primary care clinicians and care teams in community-based settings</a:t>
            </a:r>
            <a:endParaRPr sz="1050"/>
          </a:p>
        </p:txBody>
      </p:sp>
      <p:sp>
        <p:nvSpPr>
          <p:cNvPr id="754" name="Google Shape;754;p115"/>
          <p:cNvSpPr/>
          <p:nvPr/>
        </p:nvSpPr>
        <p:spPr>
          <a:xfrm>
            <a:off x="205740" y="4690871"/>
            <a:ext cx="8732400" cy="1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4C4EA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55" name="Google Shape;755;p115"/>
          <p:cNvSpPr/>
          <p:nvPr/>
        </p:nvSpPr>
        <p:spPr>
          <a:xfrm>
            <a:off x="3771900" y="4503420"/>
            <a:ext cx="8321100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 b="1">
              <a:solidFill>
                <a:srgbClr val="5355AC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56" name="Google Shape;756;p115"/>
          <p:cNvSpPr/>
          <p:nvPr/>
        </p:nvSpPr>
        <p:spPr>
          <a:xfrm>
            <a:off x="0" y="0"/>
            <a:ext cx="164700" cy="5143500"/>
          </a:xfrm>
          <a:prstGeom prst="rect">
            <a:avLst/>
          </a:prstGeom>
          <a:solidFill>
            <a:srgbClr val="4F3278"/>
          </a:solidFill>
          <a:ln w="9525" cap="flat" cmpd="sng">
            <a:solidFill>
              <a:srgbClr val="4F327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116"/>
          <p:cNvSpPr txBox="1">
            <a:spLocks noGrp="1"/>
          </p:cNvSpPr>
          <p:nvPr>
            <p:ph type="title"/>
          </p:nvPr>
        </p:nvSpPr>
        <p:spPr>
          <a:xfrm>
            <a:off x="628650" y="263759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A Look at Virginia’s Performance</a:t>
            </a:r>
            <a:endParaRPr/>
          </a:p>
        </p:txBody>
      </p:sp>
      <p:sp>
        <p:nvSpPr>
          <p:cNvPr id="762" name="Google Shape;762;p116"/>
          <p:cNvSpPr txBox="1">
            <a:spLocks noGrp="1"/>
          </p:cNvSpPr>
          <p:nvPr>
            <p:ph type="body" idx="1"/>
          </p:nvPr>
        </p:nvSpPr>
        <p:spPr>
          <a:xfrm>
            <a:off x="628650" y="1361515"/>
            <a:ext cx="7886700" cy="31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None/>
            </a:pPr>
            <a:r>
              <a:rPr lang="en" sz="18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Goal 1: Primary Care Spend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177800" lvl="0" indent="-1778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The cited Milbank report uses a different data set and primary care definition than our Virginia scorecard.  Using their 2022 data and definition, Virginia primary care spending as a percentage of total healthcare spending is at 4.6%. This is less than half of the proposed 2030 goal of 10%.</a:t>
            </a:r>
            <a:endParaRPr/>
          </a:p>
          <a:p>
            <a:pPr marL="177800" lvl="0" indent="-1778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Using our 2023 Virginia APCD data and VTFPC narrow definition, </a:t>
            </a:r>
            <a:r>
              <a:rPr lang="en" sz="1800" b="1" i="1">
                <a:latin typeface="Calibri"/>
                <a:ea typeface="Calibri"/>
                <a:cs typeface="Calibri"/>
                <a:sym typeface="Calibri"/>
              </a:rPr>
              <a:t>we would need to increase primary care spend from 2.1% to 10% to meet the national goal. </a:t>
            </a: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Using our broad definition, we would need to increase from 3.9% to 10%.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p117"/>
          <p:cNvSpPr txBox="1">
            <a:spLocks noGrp="1"/>
          </p:cNvSpPr>
          <p:nvPr>
            <p:ph type="title"/>
          </p:nvPr>
        </p:nvSpPr>
        <p:spPr>
          <a:xfrm>
            <a:off x="628650" y="263759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A Look at Virginia’s Performance</a:t>
            </a:r>
            <a:endParaRPr/>
          </a:p>
        </p:txBody>
      </p:sp>
      <p:sp>
        <p:nvSpPr>
          <p:cNvPr id="768" name="Google Shape;768;p117"/>
          <p:cNvSpPr txBox="1">
            <a:spLocks noGrp="1"/>
          </p:cNvSpPr>
          <p:nvPr>
            <p:ph type="body" idx="1"/>
          </p:nvPr>
        </p:nvSpPr>
        <p:spPr>
          <a:xfrm>
            <a:off x="628650" y="1361515"/>
            <a:ext cx="7765800" cy="31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None/>
            </a:pPr>
            <a:r>
              <a:rPr lang="en" sz="18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Goal 2: Share of Virginians Served Annually by Community Health Centers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177800" lvl="0" indent="-1778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Using data from the Uniform Data System (2022) and the United States Census, Virginia community health centers currently serve 4.4% of the state’s population, making it the third lowest percentage in the country (only MN and NV provide less community health center access). </a:t>
            </a:r>
            <a:endParaRPr/>
          </a:p>
          <a:p>
            <a:pPr marL="177800" lvl="0" indent="-1778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" sz="1800" i="1">
                <a:latin typeface="Calibri"/>
                <a:ea typeface="Calibri"/>
                <a:cs typeface="Calibri"/>
                <a:sym typeface="Calibri"/>
              </a:rPr>
              <a:t>Virginia is very, very far from the goal of 20% of the population being served annually by a community health center.</a:t>
            </a:r>
            <a:endParaRPr i="1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118"/>
          <p:cNvSpPr txBox="1">
            <a:spLocks noGrp="1"/>
          </p:cNvSpPr>
          <p:nvPr>
            <p:ph type="title"/>
          </p:nvPr>
        </p:nvSpPr>
        <p:spPr>
          <a:xfrm>
            <a:off x="628650" y="263759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A Look at Virginia’s Performance</a:t>
            </a:r>
            <a:endParaRPr/>
          </a:p>
        </p:txBody>
      </p:sp>
      <p:sp>
        <p:nvSpPr>
          <p:cNvPr id="774" name="Google Shape;774;p118"/>
          <p:cNvSpPr txBox="1">
            <a:spLocks noGrp="1"/>
          </p:cNvSpPr>
          <p:nvPr>
            <p:ph type="body" idx="1"/>
          </p:nvPr>
        </p:nvSpPr>
        <p:spPr>
          <a:xfrm>
            <a:off x="628650" y="1361515"/>
            <a:ext cx="7765800" cy="31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None/>
            </a:pPr>
            <a:r>
              <a:rPr lang="en" sz="18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Goal 3: Proportion of Post-Graduate Physicians Choosing Primary Care </a:t>
            </a:r>
            <a:endParaRPr/>
          </a:p>
          <a:p>
            <a:pPr marL="177800" lvl="0" indent="-1778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According to the data cited from the AMA Masterfile, 25.09% of Virginia’s post-graduate physicians chose primary care in 2022.  </a:t>
            </a:r>
            <a:r>
              <a:rPr lang="en" sz="1800" i="1">
                <a:latin typeface="Calibri"/>
                <a:ea typeface="Calibri"/>
                <a:cs typeface="Calibri"/>
                <a:sym typeface="Calibri"/>
              </a:rPr>
              <a:t>This places Virginia in the bottom quartile of states.</a:t>
            </a:r>
            <a:endParaRPr i="1"/>
          </a:p>
          <a:p>
            <a:pPr marL="177800" lvl="0" indent="-63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i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70C0"/>
              </a:buClr>
              <a:buSzPts val="1800"/>
              <a:buNone/>
            </a:pPr>
            <a:r>
              <a:rPr lang="en" sz="18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Net Performance</a:t>
            </a: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:</a:t>
            </a:r>
            <a:endParaRPr/>
          </a:p>
          <a:p>
            <a:pPr marL="177800" lvl="0" indent="-1778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Looking collectively at Virginia’s performance on these three measures, our state is ranked 45/51 in its current progress toward addressing the proposed triple double.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119"/>
          <p:cNvSpPr txBox="1">
            <a:spLocks noGrp="1"/>
          </p:cNvSpPr>
          <p:nvPr>
            <p:ph type="title" idx="4294967295"/>
          </p:nvPr>
        </p:nvSpPr>
        <p:spPr>
          <a:xfrm>
            <a:off x="0" y="518025"/>
            <a:ext cx="8903800" cy="7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dk1"/>
                </a:solidFill>
                <a:latin typeface="DM Serif Text"/>
                <a:ea typeface="DM Serif Text"/>
                <a:cs typeface="DM Serif Text"/>
                <a:sym typeface="DM Serif Text"/>
              </a:rPr>
              <a:t>The Battles are at both the Federal and the State Levels</a:t>
            </a:r>
            <a:endParaRPr sz="2400" dirty="0">
              <a:solidFill>
                <a:schemeClr val="dk1"/>
              </a:solidFill>
              <a:latin typeface="DM Serif Text"/>
              <a:ea typeface="DM Serif Text"/>
              <a:cs typeface="DM Serif Text"/>
              <a:sym typeface="DM Serif Text"/>
            </a:endParaRPr>
          </a:p>
        </p:txBody>
      </p:sp>
      <p:graphicFrame>
        <p:nvGraphicFramePr>
          <p:cNvPr id="780" name="Google Shape;780;p119"/>
          <p:cNvGraphicFramePr/>
          <p:nvPr>
            <p:extLst>
              <p:ext uri="{D42A27DB-BD31-4B8C-83A1-F6EECF244321}">
                <p14:modId xmlns:p14="http://schemas.microsoft.com/office/powerpoint/2010/main" val="3643717077"/>
              </p:ext>
            </p:extLst>
          </p:nvPr>
        </p:nvGraphicFramePr>
        <p:xfrm>
          <a:off x="314325" y="1090383"/>
          <a:ext cx="8515350" cy="3548150"/>
        </p:xfrm>
        <a:graphic>
          <a:graphicData uri="http://schemas.openxmlformats.org/drawingml/2006/table">
            <a:tbl>
              <a:tblPr firstRow="1" bandRow="1">
                <a:noFill/>
                <a:tableStyleId>{904C4339-9E1D-4A65-94A1-15045A50E1F7}</a:tableStyleId>
              </a:tblPr>
              <a:tblGrid>
                <a:gridCol w="2749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5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3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Federal Opportunities</a:t>
                      </a:r>
                      <a:endParaRPr sz="1050"/>
                    </a:p>
                  </a:txBody>
                  <a:tcPr marL="68600" marR="68600" marT="34300" marB="343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3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accent2"/>
                          </a:solidFill>
                        </a:rPr>
                        <a:t>Double Investment</a:t>
                      </a:r>
                      <a:endParaRPr sz="1050">
                        <a:solidFill>
                          <a:schemeClr val="accent2"/>
                        </a:solidFill>
                      </a:endParaRPr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215900" marR="0" lvl="0" indent="-215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800"/>
                        <a:buFont typeface="Helvetica Neue"/>
                        <a:buChar char="-"/>
                      </a:pPr>
                      <a:r>
                        <a:rPr lang="en" sz="1600">
                          <a:solidFill>
                            <a:schemeClr val="accent2"/>
                          </a:solidFill>
                        </a:rPr>
                        <a:t>Medicare Valuation and New Primary Care Payment Models</a:t>
                      </a:r>
                      <a:endParaRPr sz="1050">
                        <a:solidFill>
                          <a:schemeClr val="accent2"/>
                        </a:solidFill>
                      </a:endParaRPr>
                    </a:p>
                    <a:p>
                      <a:pPr marL="215900" marR="0" lvl="0" indent="-215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800"/>
                        <a:buFont typeface="Helvetica Neue"/>
                        <a:buChar char="-"/>
                      </a:pPr>
                      <a:r>
                        <a:rPr lang="en" sz="1600">
                          <a:solidFill>
                            <a:schemeClr val="accent2"/>
                          </a:solidFill>
                        </a:rPr>
                        <a:t>Accountable Care</a:t>
                      </a:r>
                      <a:endParaRPr sz="1050">
                        <a:solidFill>
                          <a:schemeClr val="accent2"/>
                        </a:solidFill>
                      </a:endParaRPr>
                    </a:p>
                  </a:txBody>
                  <a:tcPr marL="68600" marR="68600" marT="34300" marB="343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3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accent2"/>
                          </a:solidFill>
                        </a:rPr>
                        <a:t>Double Primary Care Penetration Starting With CHCs</a:t>
                      </a:r>
                      <a:endParaRPr sz="1050">
                        <a:solidFill>
                          <a:schemeClr val="accent2"/>
                        </a:solidFill>
                      </a:endParaRPr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215900" marR="0" lvl="0" indent="-215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800"/>
                        <a:buFont typeface="Helvetica Neue"/>
                        <a:buChar char="-"/>
                      </a:pPr>
                      <a:r>
                        <a:rPr lang="en" sz="1600">
                          <a:solidFill>
                            <a:schemeClr val="accent2"/>
                          </a:solidFill>
                        </a:rPr>
                        <a:t>330 grants</a:t>
                      </a:r>
                      <a:endParaRPr sz="1050">
                        <a:solidFill>
                          <a:schemeClr val="accent2"/>
                        </a:solidFill>
                      </a:endParaRPr>
                    </a:p>
                    <a:p>
                      <a:pPr marL="215900" marR="0" lvl="0" indent="-215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800"/>
                        <a:buFont typeface="Helvetica Neue"/>
                        <a:buChar char="-"/>
                      </a:pPr>
                      <a:r>
                        <a:rPr lang="en" sz="1600">
                          <a:solidFill>
                            <a:schemeClr val="accent2"/>
                          </a:solidFill>
                        </a:rPr>
                        <a:t>340b</a:t>
                      </a:r>
                      <a:endParaRPr sz="1050">
                        <a:solidFill>
                          <a:schemeClr val="accent2"/>
                        </a:solidFill>
                      </a:endParaRPr>
                    </a:p>
                    <a:p>
                      <a:pPr marL="215900" marR="0" lvl="0" indent="-215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800"/>
                        <a:buFont typeface="Helvetica Neue"/>
                        <a:buChar char="-"/>
                      </a:pPr>
                      <a:r>
                        <a:rPr lang="en" sz="1600">
                          <a:solidFill>
                            <a:schemeClr val="accent2"/>
                          </a:solidFill>
                        </a:rPr>
                        <a:t>Benefit plans focusing on primary care</a:t>
                      </a:r>
                      <a:endParaRPr sz="1050">
                        <a:solidFill>
                          <a:schemeClr val="accent2"/>
                        </a:solidFill>
                      </a:endParaRPr>
                    </a:p>
                  </a:txBody>
                  <a:tcPr marL="68600" marR="68600" marT="34300" marB="343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83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accent2"/>
                          </a:solidFill>
                        </a:rPr>
                        <a:t>Double Primary Care Workforce</a:t>
                      </a:r>
                      <a:endParaRPr sz="1050">
                        <a:solidFill>
                          <a:schemeClr val="accent2"/>
                        </a:solidFill>
                      </a:endParaRPr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215900" marR="0" lvl="0" indent="-215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800"/>
                        <a:buFont typeface="Helvetica Neue"/>
                        <a:buChar char="-"/>
                      </a:pPr>
                      <a:r>
                        <a:rPr lang="en" sz="1600" dirty="0">
                          <a:solidFill>
                            <a:schemeClr val="accent2"/>
                          </a:solidFill>
                        </a:rPr>
                        <a:t>Medicare GME reform</a:t>
                      </a:r>
                      <a:endParaRPr sz="1050" dirty="0">
                        <a:solidFill>
                          <a:schemeClr val="accent2"/>
                        </a:solidFill>
                      </a:endParaRPr>
                    </a:p>
                    <a:p>
                      <a:pPr marL="215900" marR="0" lvl="0" indent="-215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800"/>
                        <a:buFont typeface="Helvetica Neue"/>
                        <a:buChar char="-"/>
                      </a:pPr>
                      <a:r>
                        <a:rPr lang="en" sz="1600" dirty="0">
                          <a:solidFill>
                            <a:schemeClr val="accent2"/>
                          </a:solidFill>
                        </a:rPr>
                        <a:t>Expansion of Teaching Health Centers</a:t>
                      </a:r>
                      <a:endParaRPr sz="1050" dirty="0">
                        <a:solidFill>
                          <a:schemeClr val="accent2"/>
                        </a:solidFill>
                      </a:endParaRPr>
                    </a:p>
                  </a:txBody>
                  <a:tcPr marL="68600" marR="68600" marT="34300" marB="343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81" name="Google Shape;781;p119"/>
          <p:cNvSpPr txBox="1">
            <a:spLocks noGrp="1"/>
          </p:cNvSpPr>
          <p:nvPr>
            <p:ph type="subTitle" idx="1"/>
          </p:nvPr>
        </p:nvSpPr>
        <p:spPr>
          <a:xfrm>
            <a:off x="1535622" y="345213"/>
            <a:ext cx="2015700" cy="17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782" name="Google Shape;782;p119"/>
          <p:cNvSpPr txBox="1">
            <a:spLocks noGrp="1"/>
          </p:cNvSpPr>
          <p:nvPr>
            <p:ph type="sldNum" idx="12"/>
          </p:nvPr>
        </p:nvSpPr>
        <p:spPr>
          <a:xfrm>
            <a:off x="8690250" y="4919355"/>
            <a:ext cx="445500" cy="153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36</a:t>
            </a:fld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p120"/>
          <p:cNvSpPr txBox="1">
            <a:spLocks noGrp="1"/>
          </p:cNvSpPr>
          <p:nvPr>
            <p:ph type="title" idx="4294967295"/>
          </p:nvPr>
        </p:nvSpPr>
        <p:spPr>
          <a:xfrm>
            <a:off x="1410488" y="104075"/>
            <a:ext cx="7667062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/>
              <a:t>The Battles are at both the Federal and the State Levels</a:t>
            </a:r>
            <a:endParaRPr sz="2400" dirty="0"/>
          </a:p>
        </p:txBody>
      </p:sp>
      <p:graphicFrame>
        <p:nvGraphicFramePr>
          <p:cNvPr id="788" name="Google Shape;788;p120"/>
          <p:cNvGraphicFramePr/>
          <p:nvPr>
            <p:extLst>
              <p:ext uri="{D42A27DB-BD31-4B8C-83A1-F6EECF244321}">
                <p14:modId xmlns:p14="http://schemas.microsoft.com/office/powerpoint/2010/main" val="2849607113"/>
              </p:ext>
            </p:extLst>
          </p:nvPr>
        </p:nvGraphicFramePr>
        <p:xfrm>
          <a:off x="492807" y="834472"/>
          <a:ext cx="8651200" cy="3177640"/>
        </p:xfrm>
        <a:graphic>
          <a:graphicData uri="http://schemas.openxmlformats.org/drawingml/2006/table">
            <a:tbl>
              <a:tblPr firstRow="1" bandRow="1">
                <a:noFill/>
                <a:tableStyleId>{904C4339-9E1D-4A65-94A1-15045A50E1F7}</a:tableStyleId>
              </a:tblPr>
              <a:tblGrid>
                <a:gridCol w="2793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57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05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State Opportunities</a:t>
                      </a:r>
                      <a:endParaRPr sz="1100"/>
                    </a:p>
                  </a:txBody>
                  <a:tcPr marL="68600" marR="68600" marT="34300" marB="343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 dirty="0"/>
                        <a:t>Build Will and Accountability</a:t>
                      </a:r>
                      <a:endParaRPr sz="1000" dirty="0"/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215900" marR="0" lvl="0" indent="-215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Helvetica Neue"/>
                        <a:buChar char="-"/>
                      </a:pPr>
                      <a:r>
                        <a:rPr lang="en" sz="1400" dirty="0"/>
                        <a:t>State Primary Care Commission</a:t>
                      </a:r>
                      <a:endParaRPr sz="1000" dirty="0"/>
                    </a:p>
                    <a:p>
                      <a:pPr marL="215900" marR="0" lvl="0" indent="-215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Helvetica Neue"/>
                        <a:buChar char="-"/>
                      </a:pPr>
                      <a:r>
                        <a:rPr lang="en" sz="1400" dirty="0"/>
                        <a:t>State Scorecard</a:t>
                      </a:r>
                      <a:endParaRPr sz="1000" dirty="0"/>
                    </a:p>
                  </a:txBody>
                  <a:tcPr marL="68600" marR="68600" marT="34300" marB="343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 dirty="0"/>
                        <a:t>Double Investment</a:t>
                      </a:r>
                      <a:endParaRPr sz="1000" dirty="0"/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215900" marR="0" lvl="0" indent="-215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Helvetica Neue"/>
                        <a:buChar char="-"/>
                      </a:pPr>
                      <a:r>
                        <a:rPr lang="en" sz="1400" dirty="0"/>
                        <a:t>Medicaid Rates</a:t>
                      </a:r>
                      <a:endParaRPr sz="1000" dirty="0"/>
                    </a:p>
                    <a:p>
                      <a:pPr marL="215900" marR="0" lvl="0" indent="-215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Helvetica Neue"/>
                        <a:buChar char="-"/>
                      </a:pPr>
                      <a:r>
                        <a:rPr lang="en" sz="1400" dirty="0"/>
                        <a:t>Primary Care Spend Requirements in Commercial and Medicaid</a:t>
                      </a:r>
                      <a:endParaRPr sz="1000" dirty="0"/>
                    </a:p>
                  </a:txBody>
                  <a:tcPr marL="68600" marR="68600" marT="34300" marB="343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/>
                        <a:t>Double Primary Care Penetration Starting With CHCs</a:t>
                      </a:r>
                      <a:endParaRPr sz="1000"/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215900" marR="0" lvl="0" indent="-215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Helvetica Neue"/>
                        <a:buChar char="-"/>
                      </a:pPr>
                      <a:r>
                        <a:rPr lang="en" sz="1400" dirty="0"/>
                        <a:t>PPS rules</a:t>
                      </a:r>
                      <a:endParaRPr sz="1000" dirty="0"/>
                    </a:p>
                    <a:p>
                      <a:pPr marL="215900" marR="0" lvl="0" indent="-215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Helvetica Neue"/>
                        <a:buChar char="-"/>
                      </a:pPr>
                      <a:r>
                        <a:rPr lang="en" sz="1400" dirty="0"/>
                        <a:t>340b</a:t>
                      </a:r>
                      <a:endParaRPr sz="1000" dirty="0"/>
                    </a:p>
                    <a:p>
                      <a:pPr marL="215900" marR="0" lvl="0" indent="-215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Helvetica Neue"/>
                        <a:buChar char="-"/>
                      </a:pPr>
                      <a:r>
                        <a:rPr lang="en" sz="1400" dirty="0"/>
                        <a:t>Benefit plans focusing on primary care</a:t>
                      </a:r>
                      <a:endParaRPr sz="1000" dirty="0"/>
                    </a:p>
                    <a:p>
                      <a:pPr marL="215900" marR="0" lvl="0" indent="-215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Helvetica Neue"/>
                        <a:buChar char="-"/>
                      </a:pPr>
                      <a:r>
                        <a:rPr lang="en" sz="1400" dirty="0"/>
                        <a:t>Health System Consolidation Decisions </a:t>
                      </a:r>
                      <a:endParaRPr sz="1000" dirty="0"/>
                    </a:p>
                  </a:txBody>
                  <a:tcPr marL="68600" marR="68600" marT="34300" marB="343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/>
                        <a:t>Double Primary Care Workforce</a:t>
                      </a:r>
                      <a:endParaRPr sz="1000"/>
                    </a:p>
                  </a:txBody>
                  <a:tcPr marL="68600" marR="68600" marT="34300" marB="34300"/>
                </a:tc>
                <a:tc>
                  <a:txBody>
                    <a:bodyPr/>
                    <a:lstStyle/>
                    <a:p>
                      <a:pPr marL="215900" marR="0" lvl="0" indent="-215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Helvetica Neue"/>
                        <a:buChar char="-"/>
                      </a:pPr>
                      <a:r>
                        <a:rPr lang="en" sz="1400" dirty="0"/>
                        <a:t>Healthcare Workforce Information and Planning</a:t>
                      </a:r>
                      <a:endParaRPr sz="1000" dirty="0"/>
                    </a:p>
                    <a:p>
                      <a:pPr marL="215900" marR="0" lvl="0" indent="-215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Helvetica Neue"/>
                        <a:buChar char="-"/>
                      </a:pPr>
                      <a:r>
                        <a:rPr lang="en" sz="1400" dirty="0"/>
                        <a:t>Medicaid GME reform</a:t>
                      </a:r>
                      <a:endParaRPr sz="1000" dirty="0"/>
                    </a:p>
                    <a:p>
                      <a:pPr marL="215900" marR="0" lvl="0" indent="-215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Helvetica Neue"/>
                        <a:buChar char="-"/>
                      </a:pPr>
                      <a:r>
                        <a:rPr lang="en" sz="1400" dirty="0"/>
                        <a:t>Expansion of Teaching Health Centers</a:t>
                      </a:r>
                      <a:endParaRPr sz="1000" dirty="0"/>
                    </a:p>
                    <a:p>
                      <a:pPr marL="215900" marR="0" lvl="0" indent="-215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Helvetica Neue"/>
                        <a:buChar char="-"/>
                      </a:pPr>
                      <a:r>
                        <a:rPr lang="en" sz="1400" dirty="0"/>
                        <a:t>Loan Forgiveness</a:t>
                      </a:r>
                      <a:endParaRPr sz="1000" dirty="0"/>
                    </a:p>
                  </a:txBody>
                  <a:tcPr marL="68600" marR="68600" marT="34300" marB="343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89" name="Google Shape;789;p120"/>
          <p:cNvSpPr txBox="1">
            <a:spLocks noGrp="1"/>
          </p:cNvSpPr>
          <p:nvPr>
            <p:ph type="ftr" idx="11"/>
          </p:nvPr>
        </p:nvSpPr>
        <p:spPr>
          <a:xfrm>
            <a:off x="510300" y="4182108"/>
            <a:ext cx="8402700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/>
              <a:t>xthttps://www.milbank.org/publications/implementing-high-quality-primary-care-a-policy-menu-for-states/</a:t>
            </a:r>
            <a:endParaRPr sz="1200" dirty="0"/>
          </a:p>
        </p:txBody>
      </p:sp>
      <p:sp>
        <p:nvSpPr>
          <p:cNvPr id="790" name="Google Shape;790;p120"/>
          <p:cNvSpPr txBox="1">
            <a:spLocks noGrp="1"/>
          </p:cNvSpPr>
          <p:nvPr>
            <p:ph type="subTitle" idx="1"/>
          </p:nvPr>
        </p:nvSpPr>
        <p:spPr>
          <a:xfrm>
            <a:off x="1535622" y="345213"/>
            <a:ext cx="2015700" cy="17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791" name="Google Shape;791;p120"/>
          <p:cNvSpPr txBox="1">
            <a:spLocks noGrp="1"/>
          </p:cNvSpPr>
          <p:nvPr>
            <p:ph type="sldNum" idx="12"/>
          </p:nvPr>
        </p:nvSpPr>
        <p:spPr>
          <a:xfrm>
            <a:off x="8690250" y="4919355"/>
            <a:ext cx="445500" cy="153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/>
              <a:t>37</a:t>
            </a:fld>
            <a:endParaRPr sz="900"/>
          </a:p>
        </p:txBody>
      </p:sp>
      <p:pic>
        <p:nvPicPr>
          <p:cNvPr id="792" name="Google Shape;792;p1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0488" y="1973815"/>
            <a:ext cx="6544125" cy="172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121"/>
          <p:cNvSpPr txBox="1">
            <a:spLocks noGrp="1"/>
          </p:cNvSpPr>
          <p:nvPr>
            <p:ph type="title" idx="4294967295"/>
          </p:nvPr>
        </p:nvSpPr>
        <p:spPr>
          <a:xfrm>
            <a:off x="628650" y="273845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Where Have CHC’s Led Primary Care Strengthening Efforts in Other States?</a:t>
            </a:r>
            <a:endParaRPr dirty="0"/>
          </a:p>
        </p:txBody>
      </p:sp>
      <p:sp>
        <p:nvSpPr>
          <p:cNvPr id="798" name="Google Shape;798;p121"/>
          <p:cNvSpPr txBox="1">
            <a:spLocks noGrp="1"/>
          </p:cNvSpPr>
          <p:nvPr>
            <p:ph type="body" idx="4294967295"/>
          </p:nvPr>
        </p:nvSpPr>
        <p:spPr>
          <a:xfrm>
            <a:off x="371925" y="1375475"/>
            <a:ext cx="8249561" cy="16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342900" lvl="0" indent="-3111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Georgia"/>
              <a:buChar char="●"/>
            </a:pPr>
            <a:r>
              <a:rPr lang="en" dirty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Primary Care Spending:  </a:t>
            </a:r>
            <a:endParaRPr dirty="0">
              <a:solidFill>
                <a:schemeClr val="dk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85800" lvl="1" indent="-3111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Helvetica Neue"/>
              <a:buChar char="○"/>
            </a:pPr>
            <a:r>
              <a:rPr lang="en" sz="1800" dirty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Primary Care Development Corporation is spearheading legislation in NY to increase primary care spending</a:t>
            </a:r>
            <a:endParaRPr sz="1800" dirty="0">
              <a:solidFill>
                <a:schemeClr val="dk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85800" lvl="1" indent="-3111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Helvetica Neue"/>
              <a:buChar char="○"/>
            </a:pPr>
            <a:r>
              <a:rPr lang="en" sz="1800" dirty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CHCANYS (NY PCA ) is major partner and individual CHC’s have signed on to the coalition </a:t>
            </a:r>
            <a:endParaRPr sz="1800" dirty="0">
              <a:solidFill>
                <a:schemeClr val="dk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lvl="0" indent="-3111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Helvetica Neue"/>
              <a:buChar char="●"/>
            </a:pPr>
            <a:r>
              <a:rPr lang="en" dirty="0">
                <a:latin typeface="Helvetica Neue"/>
                <a:ea typeface="Helvetica Neue"/>
                <a:cs typeface="Helvetica Neue"/>
                <a:sym typeface="Helvetica Neue"/>
              </a:rPr>
              <a:t>Workforce:</a:t>
            </a:r>
            <a:endParaRPr dirty="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85800" lvl="1" indent="-3111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00"/>
              <a:buFont typeface="Helvetica Neue"/>
              <a:buChar char="○"/>
            </a:pPr>
            <a:r>
              <a:rPr lang="en" sz="1800" dirty="0">
                <a:latin typeface="Helvetica Neue"/>
                <a:ea typeface="Helvetica Neue"/>
                <a:cs typeface="Helvetica Neue"/>
                <a:sym typeface="Helvetica Neue"/>
              </a:rPr>
              <a:t>Michigan PCA sits on advisory council for MIDOCS, successful state primary care residency development project</a:t>
            </a:r>
            <a:endParaRPr sz="1800" dirty="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lvl="0" indent="-3111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Helvetica Neue"/>
              <a:buChar char="●"/>
            </a:pPr>
            <a:r>
              <a:rPr lang="en" dirty="0">
                <a:latin typeface="Helvetica Neue"/>
                <a:ea typeface="Helvetica Neue"/>
                <a:cs typeface="Helvetica Neue"/>
                <a:sym typeface="Helvetica Neue"/>
              </a:rPr>
              <a:t>Comprehensive Primary Care Legislation:  </a:t>
            </a:r>
            <a:endParaRPr dirty="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85800" lvl="1" indent="-3111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00"/>
              <a:buFont typeface="Helvetica Neue"/>
              <a:buChar char="○"/>
            </a:pPr>
            <a:r>
              <a:rPr lang="en" sz="1800" dirty="0">
                <a:latin typeface="Helvetica Neue"/>
                <a:ea typeface="Helvetica Neue"/>
                <a:cs typeface="Helvetica Neue"/>
                <a:sym typeface="Helvetica Neue"/>
              </a:rPr>
              <a:t>PCAs in MI and MA are part of broad coalition supporting </a:t>
            </a:r>
            <a:endParaRPr sz="1800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p122"/>
          <p:cNvSpPr txBox="1">
            <a:spLocks noGrp="1"/>
          </p:cNvSpPr>
          <p:nvPr>
            <p:ph type="body" idx="1"/>
          </p:nvPr>
        </p:nvSpPr>
        <p:spPr>
          <a:xfrm>
            <a:off x="628650" y="1371600"/>
            <a:ext cx="7886700" cy="33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804" name="Google Shape;804;p1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732" y="1257064"/>
            <a:ext cx="7135050" cy="3739031"/>
          </a:xfrm>
          <a:prstGeom prst="rect">
            <a:avLst/>
          </a:prstGeom>
          <a:noFill/>
          <a:ln>
            <a:noFill/>
          </a:ln>
        </p:spPr>
      </p:pic>
      <p:sp>
        <p:nvSpPr>
          <p:cNvPr id="805" name="Google Shape;805;p122"/>
          <p:cNvSpPr/>
          <p:nvPr/>
        </p:nvSpPr>
        <p:spPr>
          <a:xfrm>
            <a:off x="1210913" y="3489769"/>
            <a:ext cx="3011100" cy="602400"/>
          </a:xfrm>
          <a:prstGeom prst="ellipse">
            <a:avLst/>
          </a:prstGeom>
          <a:noFill/>
          <a:ln w="143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6" name="Google Shape;806;p122"/>
          <p:cNvSpPr/>
          <p:nvPr/>
        </p:nvSpPr>
        <p:spPr>
          <a:xfrm>
            <a:off x="4222025" y="3489777"/>
            <a:ext cx="1920300" cy="542400"/>
          </a:xfrm>
          <a:prstGeom prst="ellipse">
            <a:avLst/>
          </a:prstGeom>
          <a:noFill/>
          <a:ln w="143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7" name="Google Shape;807;p122"/>
          <p:cNvSpPr txBox="1">
            <a:spLocks noGrp="1"/>
          </p:cNvSpPr>
          <p:nvPr>
            <p:ph type="title"/>
          </p:nvPr>
        </p:nvSpPr>
        <p:spPr>
          <a:xfrm>
            <a:off x="-150" y="377400"/>
            <a:ext cx="91440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00599E"/>
                </a:solidFill>
                <a:latin typeface="DM Serif Text"/>
                <a:ea typeface="DM Serif Text"/>
                <a:cs typeface="DM Serif Text"/>
                <a:sym typeface="DM Serif Text"/>
              </a:rPr>
              <a:t>Rural Health Transformation Funds: Rose Among the Thorns of HR1</a:t>
            </a:r>
            <a:endParaRPr sz="2000" dirty="0">
              <a:solidFill>
                <a:srgbClr val="00599E"/>
              </a:solidFill>
              <a:latin typeface="DM Serif Text"/>
              <a:ea typeface="DM Serif Text"/>
              <a:cs typeface="DM Serif Text"/>
              <a:sym typeface="DM Serif Text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00599E"/>
                </a:solidFill>
                <a:latin typeface="DM Serif Text"/>
                <a:ea typeface="DM Serif Text"/>
                <a:cs typeface="DM Serif Text"/>
                <a:sym typeface="DM Serif Text"/>
              </a:rPr>
              <a:t>$189.5 Million to VA in Year One of Five </a:t>
            </a:r>
            <a:endParaRPr sz="2400" dirty="0">
              <a:solidFill>
                <a:srgbClr val="00599E"/>
              </a:solidFill>
              <a:latin typeface="DM Serif Text"/>
              <a:ea typeface="DM Serif Text"/>
              <a:cs typeface="DM Serif Text"/>
              <a:sym typeface="DM Serif Text"/>
            </a:endParaRPr>
          </a:p>
        </p:txBody>
      </p:sp>
      <p:sp>
        <p:nvSpPr>
          <p:cNvPr id="808" name="Google Shape;808;p122"/>
          <p:cNvSpPr txBox="1"/>
          <p:nvPr/>
        </p:nvSpPr>
        <p:spPr>
          <a:xfrm>
            <a:off x="7691500" y="1640650"/>
            <a:ext cx="823800" cy="22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dk1"/>
              </a:solidFill>
            </a:endParaRPr>
          </a:p>
        </p:txBody>
      </p:sp>
      <p:sp>
        <p:nvSpPr>
          <p:cNvPr id="809" name="Google Shape;809;p122"/>
          <p:cNvSpPr txBox="1"/>
          <p:nvPr/>
        </p:nvSpPr>
        <p:spPr>
          <a:xfrm>
            <a:off x="7567116" y="1640650"/>
            <a:ext cx="1292400" cy="22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accent2"/>
                </a:solidFill>
                <a:latin typeface="DM Serif Text"/>
                <a:ea typeface="DM Serif Text"/>
                <a:cs typeface="DM Serif Text"/>
                <a:sym typeface="DM Serif Text"/>
              </a:rPr>
              <a:t>RFPs out on all three of these</a:t>
            </a:r>
            <a:endParaRPr sz="1800" dirty="0">
              <a:solidFill>
                <a:schemeClr val="accent2"/>
              </a:solidFill>
              <a:latin typeface="DM Serif Text"/>
              <a:ea typeface="DM Serif Text"/>
              <a:cs typeface="DM Serif Text"/>
              <a:sym typeface="DM Serif Tex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p123"/>
          <p:cNvSpPr txBox="1">
            <a:spLocks noGrp="1"/>
          </p:cNvSpPr>
          <p:nvPr>
            <p:ph type="body" idx="1"/>
          </p:nvPr>
        </p:nvSpPr>
        <p:spPr>
          <a:xfrm>
            <a:off x="628650" y="1107825"/>
            <a:ext cx="7886700" cy="33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815" name="Google Shape;815;p123"/>
          <p:cNvSpPr txBox="1">
            <a:spLocks noGrp="1"/>
          </p:cNvSpPr>
          <p:nvPr>
            <p:ph type="title"/>
          </p:nvPr>
        </p:nvSpPr>
        <p:spPr>
          <a:xfrm>
            <a:off x="628650" y="377395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00599E"/>
                </a:solidFill>
                <a:latin typeface="DM Serif Text"/>
                <a:ea typeface="DM Serif Text"/>
                <a:cs typeface="DM Serif Text"/>
                <a:sym typeface="DM Serif Text"/>
              </a:rPr>
              <a:t>Rural Health Transformation Funds (cont’d):</a:t>
            </a:r>
            <a:endParaRPr sz="2400" dirty="0">
              <a:solidFill>
                <a:srgbClr val="00599E"/>
              </a:solidFill>
              <a:latin typeface="DM Serif Text"/>
              <a:ea typeface="DM Serif Text"/>
              <a:cs typeface="DM Serif Text"/>
              <a:sym typeface="DM Serif Text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00599E"/>
                </a:solidFill>
                <a:latin typeface="DM Serif Text"/>
                <a:ea typeface="DM Serif Text"/>
                <a:cs typeface="DM Serif Text"/>
                <a:sym typeface="DM Serif Text"/>
              </a:rPr>
              <a:t>Phase Two Work</a:t>
            </a:r>
            <a:endParaRPr sz="2400" dirty="0">
              <a:solidFill>
                <a:srgbClr val="00599E"/>
              </a:solidFill>
              <a:latin typeface="DM Serif Text"/>
              <a:ea typeface="DM Serif Text"/>
              <a:cs typeface="DM Serif Text"/>
              <a:sym typeface="DM Serif Text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00599E"/>
              </a:solidFill>
              <a:latin typeface="DM Serif Text"/>
              <a:ea typeface="DM Serif Text"/>
              <a:cs typeface="DM Serif Text"/>
              <a:sym typeface="DM Serif Text"/>
            </a:endParaRPr>
          </a:p>
        </p:txBody>
      </p:sp>
      <p:pic>
        <p:nvPicPr>
          <p:cNvPr id="816" name="Google Shape;816;p1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0600" y="1179050"/>
            <a:ext cx="7807574" cy="396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124"/>
          <p:cNvSpPr txBox="1">
            <a:spLocks noGrp="1"/>
          </p:cNvSpPr>
          <p:nvPr>
            <p:ph type="title" idx="4294967295"/>
          </p:nvPr>
        </p:nvSpPr>
        <p:spPr>
          <a:xfrm>
            <a:off x="628650" y="273845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/>
              <a:t>What Role do individual CHCs Play in a  Primary Care Revolt?</a:t>
            </a:r>
            <a:endParaRPr sz="2400" dirty="0"/>
          </a:p>
        </p:txBody>
      </p:sp>
      <p:sp>
        <p:nvSpPr>
          <p:cNvPr id="822" name="Google Shape;822;p124"/>
          <p:cNvSpPr txBox="1">
            <a:spLocks noGrp="1"/>
          </p:cNvSpPr>
          <p:nvPr>
            <p:ph type="body" idx="4294967295"/>
          </p:nvPr>
        </p:nvSpPr>
        <p:spPr>
          <a:xfrm>
            <a:off x="628650" y="1465944"/>
            <a:ext cx="8290800" cy="16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342900" lvl="0" indent="-3111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2300"/>
              <a:buFont typeface="Georgia"/>
              <a:buChar char="●"/>
            </a:pPr>
            <a:r>
              <a:rPr lang="en" dirty="0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Support your PCA as</a:t>
            </a:r>
            <a:r>
              <a:rPr lang="en" b="1" dirty="0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a</a:t>
            </a:r>
            <a:r>
              <a:rPr lang="en" dirty="0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" b="1" dirty="0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leading voice</a:t>
            </a:r>
            <a:r>
              <a:rPr lang="en" dirty="0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for primary care (not just CHC’s) in your state </a:t>
            </a:r>
            <a:endParaRPr dirty="0">
              <a:solidFill>
                <a:schemeClr val="accent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85800" lvl="1" indent="-3111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00"/>
              <a:buFont typeface="Helvetica Neue"/>
              <a:buChar char="○"/>
            </a:pPr>
            <a:r>
              <a:rPr lang="en" sz="1800" dirty="0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Scorecards, primary care taskforce, investment, workforce, legislation  etc. </a:t>
            </a:r>
            <a:endParaRPr sz="1800" dirty="0">
              <a:solidFill>
                <a:schemeClr val="accent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8580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dirty="0">
              <a:solidFill>
                <a:schemeClr val="accent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lvl="0" indent="-3111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2300"/>
              <a:buFont typeface="Helvetica Neue"/>
              <a:buChar char="●"/>
            </a:pPr>
            <a:r>
              <a:rPr lang="en" dirty="0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Educate your stakeholders - board and local politicians - on the value of CHC’s </a:t>
            </a:r>
            <a:r>
              <a:rPr lang="en" i="1" dirty="0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and a regular source of care </a:t>
            </a:r>
            <a:r>
              <a:rPr lang="en" dirty="0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- with stories and data </a:t>
            </a:r>
            <a:endParaRPr dirty="0">
              <a:solidFill>
                <a:schemeClr val="accent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dirty="0">
              <a:solidFill>
                <a:schemeClr val="accent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lvl="0" indent="-3111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2300"/>
              <a:buFont typeface="Helvetica Neue"/>
              <a:buChar char="●"/>
            </a:pPr>
            <a:r>
              <a:rPr lang="en" dirty="0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Show the success of your own workforce training programs </a:t>
            </a:r>
            <a:endParaRPr dirty="0">
              <a:solidFill>
                <a:schemeClr val="accent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dirty="0">
              <a:solidFill>
                <a:schemeClr val="accent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p125"/>
          <p:cNvSpPr txBox="1">
            <a:spLocks noGrp="1"/>
          </p:cNvSpPr>
          <p:nvPr>
            <p:ph type="title" idx="4294967295"/>
          </p:nvPr>
        </p:nvSpPr>
        <p:spPr>
          <a:xfrm>
            <a:off x="454725" y="256406"/>
            <a:ext cx="8234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Hanging Together</a:t>
            </a:r>
            <a:endParaRPr sz="2000" dirty="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The Work is Hard but the (Electric) Strength of the CHC Movement </a:t>
            </a:r>
            <a:endParaRPr sz="1800" dirty="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is also the Strength of Primary Care:</a:t>
            </a:r>
            <a:br>
              <a:rPr lang="en" sz="1800" dirty="0"/>
            </a:br>
            <a:r>
              <a:rPr lang="en" sz="1800" dirty="0"/>
              <a:t>The Ability to Build Trusting Relationships and Communities</a:t>
            </a:r>
            <a:endParaRPr sz="1800" dirty="0"/>
          </a:p>
        </p:txBody>
      </p:sp>
      <p:pic>
        <p:nvPicPr>
          <p:cNvPr id="828" name="Google Shape;828;p125" descr="H. Jack Geiger: A Hero in Community ..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75206" y="1528519"/>
            <a:ext cx="4870988" cy="3429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829" name="Google Shape;829;p1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9231" y="2287893"/>
            <a:ext cx="3513900" cy="22221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126"/>
          <p:cNvSpPr txBox="1"/>
          <p:nvPr/>
        </p:nvSpPr>
        <p:spPr>
          <a:xfrm>
            <a:off x="1923731" y="935719"/>
            <a:ext cx="3835800" cy="153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Appendix</a:t>
            </a:r>
            <a:endParaRPr sz="28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127"/>
          <p:cNvSpPr txBox="1">
            <a:spLocks noGrp="1"/>
          </p:cNvSpPr>
          <p:nvPr>
            <p:ph type="ftr" idx="11"/>
          </p:nvPr>
        </p:nvSpPr>
        <p:spPr>
          <a:xfrm>
            <a:off x="398860" y="3543301"/>
            <a:ext cx="2314500" cy="20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Footer Text</a:t>
            </a:r>
            <a:endParaRPr/>
          </a:p>
        </p:txBody>
      </p:sp>
      <p:sp>
        <p:nvSpPr>
          <p:cNvPr id="842" name="Google Shape;842;p127"/>
          <p:cNvSpPr txBox="1"/>
          <p:nvPr/>
        </p:nvSpPr>
        <p:spPr>
          <a:xfrm>
            <a:off x="5372721" y="1"/>
            <a:ext cx="3771300" cy="1734000"/>
          </a:xfrm>
          <a:prstGeom prst="rect">
            <a:avLst/>
          </a:prstGeom>
          <a:solidFill>
            <a:schemeClr val="accent5"/>
          </a:solidFill>
          <a:ln w="71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1270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More continuity of care with a primary care clinician means…</a:t>
            </a:r>
            <a:endParaRPr sz="1050" dirty="0"/>
          </a:p>
        </p:txBody>
      </p:sp>
      <p:pic>
        <p:nvPicPr>
          <p:cNvPr id="843" name="Google Shape;843;p127"/>
          <p:cNvPicPr preferRelativeResize="0"/>
          <p:nvPr/>
        </p:nvPicPr>
        <p:blipFill rotWithShape="1">
          <a:blip r:embed="rId3">
            <a:alphaModFix/>
          </a:blip>
          <a:srcRect l="2302" r="1784"/>
          <a:stretch/>
        </p:blipFill>
        <p:spPr>
          <a:xfrm>
            <a:off x="0" y="0"/>
            <a:ext cx="5372721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844" name="Google Shape;844;p127"/>
          <p:cNvSpPr/>
          <p:nvPr/>
        </p:nvSpPr>
        <p:spPr>
          <a:xfrm>
            <a:off x="53340" y="573686"/>
            <a:ext cx="4994700" cy="1998000"/>
          </a:xfrm>
          <a:prstGeom prst="rect">
            <a:avLst/>
          </a:prstGeom>
          <a:noFill/>
          <a:ln w="57150" cap="flat" cmpd="sng">
            <a:solidFill>
              <a:srgbClr val="EA672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45" name="Google Shape;845;p127"/>
          <p:cNvSpPr txBox="1"/>
          <p:nvPr/>
        </p:nvSpPr>
        <p:spPr>
          <a:xfrm>
            <a:off x="5463936" y="1756882"/>
            <a:ext cx="3588900" cy="31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Font typeface="Georgia"/>
              <a:buNone/>
            </a:pPr>
            <a:r>
              <a:rPr lang="en" sz="2000" dirty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rPr>
              <a:t>4-5% lower likelihood of </a:t>
            </a:r>
            <a:r>
              <a:rPr lang="en" sz="2000" b="1" dirty="0">
                <a:solidFill>
                  <a:srgbClr val="EA6725"/>
                </a:solidFill>
                <a:latin typeface="Georgia"/>
                <a:ea typeface="Georgia"/>
                <a:cs typeface="Georgia"/>
                <a:sym typeface="Georgia"/>
              </a:rPr>
              <a:t>ED visits</a:t>
            </a:r>
            <a:r>
              <a:rPr lang="en" sz="2000" dirty="0">
                <a:solidFill>
                  <a:srgbClr val="EA6725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" sz="2000" dirty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rPr>
              <a:t>for: </a:t>
            </a:r>
            <a:endParaRPr sz="1050" dirty="0"/>
          </a:p>
          <a:p>
            <a:pPr marL="520700" marR="0" lvl="1" indent="-177800" algn="l" rtl="0"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</a:pPr>
            <a:r>
              <a:rPr lang="en" sz="1600" b="0" i="0" u="none" strike="noStrike" cap="none" dirty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rPr>
              <a:t>Any chronic condition</a:t>
            </a:r>
            <a:endParaRPr sz="1050" dirty="0"/>
          </a:p>
          <a:p>
            <a:pPr marL="520700" marR="0" lvl="1" indent="-177800" algn="l" rtl="0"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</a:pPr>
            <a:r>
              <a:rPr lang="en" sz="1600" b="0" i="0" u="none" strike="noStrike" cap="none" dirty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rPr>
              <a:t>Hypertension</a:t>
            </a:r>
            <a:endParaRPr sz="1050" dirty="0"/>
          </a:p>
          <a:p>
            <a:pPr marL="520700" marR="0" lvl="1" indent="-177800" algn="l" rtl="0"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</a:pPr>
            <a:r>
              <a:rPr lang="en" sz="1600" b="0" i="0" u="none" strike="noStrike" cap="none" dirty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rPr>
              <a:t>Diabetes </a:t>
            </a:r>
            <a:endParaRPr sz="1050" dirty="0"/>
          </a:p>
          <a:p>
            <a:pPr marL="520700" marR="0" lvl="1" indent="-177800" algn="l" rtl="0"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</a:pPr>
            <a:r>
              <a:rPr lang="en" sz="1600" b="0" i="0" u="none" strike="noStrike" cap="none" dirty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rPr>
              <a:t>Heart disease</a:t>
            </a:r>
            <a:endParaRPr sz="1600" b="0" i="0" u="none" strike="noStrike" cap="none" dirty="0">
              <a:solidFill>
                <a:schemeClr val="accent3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accent3"/>
              </a:buClr>
              <a:buSzPts val="2100"/>
              <a:buFont typeface="Georgia"/>
              <a:buNone/>
            </a:pPr>
            <a:r>
              <a:rPr lang="en" sz="2000" dirty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rPr>
              <a:t>…for every 10%</a:t>
            </a:r>
            <a:r>
              <a:rPr lang="en" sz="2000" b="1" dirty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en" sz="2000" dirty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rPr>
              <a:t>increase in continuity scores</a:t>
            </a:r>
            <a:endParaRPr sz="105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28"/>
          <p:cNvSpPr txBox="1">
            <a:spLocks noGrp="1"/>
          </p:cNvSpPr>
          <p:nvPr>
            <p:ph type="ftr" idx="11"/>
          </p:nvPr>
        </p:nvSpPr>
        <p:spPr>
          <a:xfrm>
            <a:off x="398860" y="3543301"/>
            <a:ext cx="2314500" cy="20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Footer Text</a:t>
            </a:r>
            <a:endParaRPr/>
          </a:p>
        </p:txBody>
      </p:sp>
      <p:sp>
        <p:nvSpPr>
          <p:cNvPr id="852" name="Google Shape;852;p128"/>
          <p:cNvSpPr txBox="1"/>
          <p:nvPr/>
        </p:nvSpPr>
        <p:spPr>
          <a:xfrm>
            <a:off x="0" y="0"/>
            <a:ext cx="2995200" cy="5143500"/>
          </a:xfrm>
          <a:prstGeom prst="rect">
            <a:avLst/>
          </a:prstGeom>
          <a:solidFill>
            <a:schemeClr val="accent5"/>
          </a:solidFill>
          <a:ln w="71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889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solidFill>
                  <a:srgbClr val="FFC000"/>
                </a:solidFill>
                <a:latin typeface="Georgia"/>
                <a:ea typeface="Georgia"/>
                <a:cs typeface="Georgia"/>
                <a:sym typeface="Georgia"/>
              </a:rPr>
              <a:t>Health care costs </a:t>
            </a:r>
            <a:r>
              <a:rPr lang="en" sz="2800" dirty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decreased 15% for every </a:t>
            </a:r>
            <a:endParaRPr sz="1050" dirty="0"/>
          </a:p>
          <a:p>
            <a:pPr marL="889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10% increase in continuity score</a:t>
            </a:r>
            <a:endParaRPr sz="1050" dirty="0"/>
          </a:p>
        </p:txBody>
      </p:sp>
      <p:pic>
        <p:nvPicPr>
          <p:cNvPr id="853" name="Google Shape;853;p128"/>
          <p:cNvPicPr preferRelativeResize="0"/>
          <p:nvPr/>
        </p:nvPicPr>
        <p:blipFill rotWithShape="1">
          <a:blip r:embed="rId3">
            <a:alphaModFix/>
          </a:blip>
          <a:srcRect l="3712" r="1823"/>
          <a:stretch/>
        </p:blipFill>
        <p:spPr>
          <a:xfrm>
            <a:off x="3078479" y="0"/>
            <a:ext cx="606552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54" name="Google Shape;854;p128"/>
          <p:cNvSpPr/>
          <p:nvPr/>
        </p:nvSpPr>
        <p:spPr>
          <a:xfrm>
            <a:off x="3101339" y="505106"/>
            <a:ext cx="5936700" cy="798000"/>
          </a:xfrm>
          <a:prstGeom prst="rect">
            <a:avLst/>
          </a:prstGeom>
          <a:noFill/>
          <a:ln w="57150" cap="flat" cmpd="sng">
            <a:solidFill>
              <a:srgbClr val="EA672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iadne Deck 2024">
  <a:themeElements>
    <a:clrScheme name="Simple Light">
      <a:dk1>
        <a:srgbClr val="155F7A"/>
      </a:dk1>
      <a:lt1>
        <a:srgbClr val="FFFFFF"/>
      </a:lt1>
      <a:dk2>
        <a:srgbClr val="5B5D62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eme1">
  <a:themeElements>
    <a:clrScheme name="VCHI">
      <a:dk1>
        <a:srgbClr val="000000"/>
      </a:dk1>
      <a:lt1>
        <a:srgbClr val="FFFFFF"/>
      </a:lt1>
      <a:dk2>
        <a:srgbClr val="770056"/>
      </a:dk2>
      <a:lt2>
        <a:srgbClr val="FFBA00"/>
      </a:lt2>
      <a:accent1>
        <a:srgbClr val="00A0E2"/>
      </a:accent1>
      <a:accent2>
        <a:srgbClr val="003580"/>
      </a:accent2>
      <a:accent3>
        <a:srgbClr val="76B900"/>
      </a:accent3>
      <a:accent4>
        <a:srgbClr val="9D9D96"/>
      </a:accent4>
      <a:accent5>
        <a:srgbClr val="1F211C"/>
      </a:accent5>
      <a:accent6>
        <a:srgbClr val="00468B"/>
      </a:accent6>
      <a:hlink>
        <a:srgbClr val="FFBA00"/>
      </a:hlink>
      <a:folHlink>
        <a:srgbClr val="9D9D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VCHI">
      <a:dk1>
        <a:srgbClr val="000000"/>
      </a:dk1>
      <a:lt1>
        <a:srgbClr val="FFFFFF"/>
      </a:lt1>
      <a:dk2>
        <a:srgbClr val="770056"/>
      </a:dk2>
      <a:lt2>
        <a:srgbClr val="FFBA00"/>
      </a:lt2>
      <a:accent1>
        <a:srgbClr val="00A0E2"/>
      </a:accent1>
      <a:accent2>
        <a:srgbClr val="003580"/>
      </a:accent2>
      <a:accent3>
        <a:srgbClr val="76B900"/>
      </a:accent3>
      <a:accent4>
        <a:srgbClr val="9D9D96"/>
      </a:accent4>
      <a:accent5>
        <a:srgbClr val="1F211C"/>
      </a:accent5>
      <a:accent6>
        <a:srgbClr val="00468B"/>
      </a:accent6>
      <a:hlink>
        <a:srgbClr val="FFBA00"/>
      </a:hlink>
      <a:folHlink>
        <a:srgbClr val="9D9D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ustom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1819</Words>
  <Application>Microsoft Office PowerPoint</Application>
  <PresentationFormat>On-screen Show (16:9)</PresentationFormat>
  <Paragraphs>280</Paragraphs>
  <Slides>45</Slides>
  <Notes>45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45</vt:i4>
      </vt:variant>
    </vt:vector>
  </HeadingPairs>
  <TitlesOfParts>
    <vt:vector size="59" baseType="lpstr">
      <vt:lpstr>Avenir</vt:lpstr>
      <vt:lpstr>DM Serif Display</vt:lpstr>
      <vt:lpstr>Arial Rounded</vt:lpstr>
      <vt:lpstr>Arial</vt:lpstr>
      <vt:lpstr>Georgia</vt:lpstr>
      <vt:lpstr>DM Serif Text</vt:lpstr>
      <vt:lpstr>Source Sans Pro</vt:lpstr>
      <vt:lpstr>Calibri</vt:lpstr>
      <vt:lpstr>Helvetica Neue</vt:lpstr>
      <vt:lpstr>Trebuchet MS</vt:lpstr>
      <vt:lpstr>Ariadne Deck 2024</vt:lpstr>
      <vt:lpstr>Theme1</vt:lpstr>
      <vt:lpstr>Office Theme</vt:lpstr>
      <vt:lpstr>Custom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Happy Birthday USA</vt:lpstr>
      <vt:lpstr>It is Not Easy Being a A Community Health Center</vt:lpstr>
      <vt:lpstr> Not Just a CHC Movement …a Primary Care  Revolt</vt:lpstr>
      <vt:lpstr>PowerPoint Presentation</vt:lpstr>
      <vt:lpstr>The State of the Colonies</vt:lpstr>
      <vt:lpstr>PowerPoint Presentation</vt:lpstr>
      <vt:lpstr>The rate of chronic diseases like diabetes rising faster in the U.S. than in peer countries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Tyranny 1: Primary Care Spending is Low &amp; Decreasing </vt:lpstr>
      <vt:lpstr>Tyranny 2: Access is Worsening</vt:lpstr>
      <vt:lpstr>Tyranny 3: # of Primary Care Clinicians is Decreasing</vt:lpstr>
      <vt:lpstr>Tyranny 3 (continued)..and We are  Not Training New Primary Care Clinicians </vt:lpstr>
      <vt:lpstr>Tyranny 4: No Federal Research Money for Primary Care</vt:lpstr>
      <vt:lpstr>PowerPoint Presentation</vt:lpstr>
      <vt:lpstr>Technical and Narrow Fixes Are Not Enough</vt:lpstr>
      <vt:lpstr>It’s Not Just CHC’s  That Have Been Harmed by These Tyrannies</vt:lpstr>
      <vt:lpstr>The Fight For Stronger Primary Care:  CHC’s Must Take The Lead </vt:lpstr>
      <vt:lpstr>Reason 1: Self Interest:  Protecting PPS, 340B and Medicaid Eligibility Mean Nothing If You have No Workforce  </vt:lpstr>
      <vt:lpstr> Reason #2 Largest System of Primary Care in the Country; Bipartisan Political Support</vt:lpstr>
      <vt:lpstr>Reason Three: You are Needed</vt:lpstr>
      <vt:lpstr>What is Your Declaration of Independence?</vt:lpstr>
      <vt:lpstr>PowerPoint Presentation</vt:lpstr>
      <vt:lpstr>A Look at Virginia’s Performance</vt:lpstr>
      <vt:lpstr>A Look at Virginia’s Performance</vt:lpstr>
      <vt:lpstr>A Look at Virginia’s Performance</vt:lpstr>
      <vt:lpstr>The Battles are at both the Federal and the State Levels</vt:lpstr>
      <vt:lpstr>The Battles are at both the Federal and the State Levels</vt:lpstr>
      <vt:lpstr>Where Have CHC’s Led Primary Care Strengthening Efforts in Other States?</vt:lpstr>
      <vt:lpstr>Rural Health Transformation Funds: Rose Among the Thorns of HR1 $189.5 Million to VA in Year One of Five </vt:lpstr>
      <vt:lpstr>Rural Health Transformation Funds (cont’d): Phase Two Work </vt:lpstr>
      <vt:lpstr>What Role do individual CHCs Play in a  Primary Care Revolt?</vt:lpstr>
      <vt:lpstr>Hanging Together The Work is Hard but the (Electric) Strength of the CHC Movement  is also the Strength of Primary Care: The Ability to Build Trusting Relationships and Communities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Joseph Stevens</dc:creator>
  <cp:lastModifiedBy>Joseph Stevens</cp:lastModifiedBy>
  <cp:revision>1</cp:revision>
  <dcterms:modified xsi:type="dcterms:W3CDTF">2026-09-03T14:57:46Z</dcterms:modified>
</cp:coreProperties>
</file>