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2" d="100"/>
          <a:sy n="92" d="100"/>
        </p:scale>
        <p:origin x="23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7591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7.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1B22"/>
        </a:solidFill>
        <a:effectLst/>
      </p:bgPr>
    </p:bg>
    <p:spTree>
      <p:nvGrpSpPr>
        <p:cNvPr id="1" name=""/>
        <p:cNvGrpSpPr/>
        <p:nvPr/>
      </p:nvGrpSpPr>
      <p:grpSpPr>
        <a:xfrm>
          <a:off x="0" y="0"/>
          <a:ext cx="0" cy="0"/>
          <a:chOff x="0" y="0"/>
          <a:chExt cx="0" cy="0"/>
        </a:xfrm>
      </p:grpSpPr>
      <p:sp>
        <p:nvSpPr>
          <p:cNvPr id="2" name="Text 0"/>
          <p:cNvSpPr txBox="1"/>
          <p:nvPr/>
        </p:nvSpPr>
        <p:spPr>
          <a:xfrm>
            <a:off x="640080" y="548640"/>
            <a:ext cx="8229600" cy="365760"/>
          </a:xfrm>
          <a:prstGeom prst="rect">
            <a:avLst/>
          </a:prstGeom>
          <a:noFill/>
          <a:ln/>
        </p:spPr>
        <p:txBody>
          <a:bodyPr wrap="square" lIns="0" tIns="0" rIns="0" bIns="0" rtlCol="0" anchor="ctr"/>
          <a:lstStyle/>
          <a:p>
            <a:pPr marL="0" indent="0">
              <a:buNone/>
            </a:pPr>
            <a:r>
              <a:rPr lang="en-US" sz="1300" b="1" kern="0" spc="200" dirty="0">
                <a:solidFill>
                  <a:srgbClr val="F2A900"/>
                </a:solidFill>
                <a:latin typeface="Calibri" pitchFamily="34" charset="0"/>
                <a:ea typeface="Calibri" pitchFamily="34" charset="-122"/>
                <a:cs typeface="Calibri" pitchFamily="34" charset="-120"/>
              </a:rPr>
              <a:t>VCHA 2026 ANNUAL MEMBERSHIP MEETING &amp; CONFERENCE</a:t>
            </a:r>
            <a:endParaRPr lang="en-US" sz="1300" dirty="0"/>
          </a:p>
        </p:txBody>
      </p:sp>
      <p:sp>
        <p:nvSpPr>
          <p:cNvPr id="3" name="Text 1"/>
          <p:cNvSpPr txBox="1"/>
          <p:nvPr/>
        </p:nvSpPr>
        <p:spPr>
          <a:xfrm>
            <a:off x="640080" y="1417320"/>
            <a:ext cx="7863840" cy="914400"/>
          </a:xfrm>
          <a:prstGeom prst="rect">
            <a:avLst/>
          </a:prstGeom>
          <a:noFill/>
          <a:ln/>
        </p:spPr>
        <p:txBody>
          <a:bodyPr wrap="square" lIns="0" tIns="0" rIns="0" bIns="0" rtlCol="0" anchor="ctr"/>
          <a:lstStyle/>
          <a:p>
            <a:pPr marL="0" indent="0">
              <a:buNone/>
            </a:pPr>
            <a:r>
              <a:rPr lang="en-US" sz="4600" b="1" dirty="0">
                <a:solidFill>
                  <a:srgbClr val="FFFFFF"/>
                </a:solidFill>
                <a:latin typeface="Arial" pitchFamily="34" charset="0"/>
                <a:ea typeface="Arial" pitchFamily="34" charset="-122"/>
                <a:cs typeface="Arial" pitchFamily="34" charset="-120"/>
              </a:rPr>
              <a:t>AI in Community Healthcare</a:t>
            </a:r>
            <a:endParaRPr lang="en-US" sz="4600" dirty="0"/>
          </a:p>
        </p:txBody>
      </p:sp>
      <p:sp>
        <p:nvSpPr>
          <p:cNvPr id="4" name="Text 2"/>
          <p:cNvSpPr txBox="1"/>
          <p:nvPr/>
        </p:nvSpPr>
        <p:spPr>
          <a:xfrm>
            <a:off x="640080" y="2286000"/>
            <a:ext cx="7863840" cy="640080"/>
          </a:xfrm>
          <a:prstGeom prst="rect">
            <a:avLst/>
          </a:prstGeom>
          <a:noFill/>
          <a:ln/>
        </p:spPr>
        <p:txBody>
          <a:bodyPr wrap="square" lIns="0" tIns="0" rIns="0" bIns="0" rtlCol="0" anchor="ctr"/>
          <a:lstStyle/>
          <a:p>
            <a:pPr marL="0" indent="0">
              <a:buNone/>
            </a:pPr>
            <a:r>
              <a:rPr lang="en-US" sz="2600" dirty="0">
                <a:solidFill>
                  <a:srgbClr val="C9D1D9"/>
                </a:solidFill>
                <a:latin typeface="Calibri" pitchFamily="34" charset="0"/>
                <a:ea typeface="Calibri" pitchFamily="34" charset="-122"/>
                <a:cs typeface="Calibri" pitchFamily="34" charset="-120"/>
              </a:rPr>
              <a:t>Securing Innovation Without Compromising HIPAA</a:t>
            </a:r>
            <a:endParaRPr lang="en-US" sz="2600" dirty="0"/>
          </a:p>
        </p:txBody>
      </p:sp>
      <p:sp>
        <p:nvSpPr>
          <p:cNvPr id="5" name="Text 3"/>
          <p:cNvSpPr txBox="1"/>
          <p:nvPr/>
        </p:nvSpPr>
        <p:spPr>
          <a:xfrm>
            <a:off x="640080" y="3246120"/>
            <a:ext cx="7863840" cy="548640"/>
          </a:xfrm>
          <a:prstGeom prst="rect">
            <a:avLst/>
          </a:prstGeom>
          <a:noFill/>
          <a:ln/>
        </p:spPr>
        <p:txBody>
          <a:bodyPr wrap="square" lIns="0" tIns="0" rIns="0" bIns="0" rtlCol="0" anchor="ctr"/>
          <a:lstStyle/>
          <a:p>
            <a:pPr marL="0" indent="0">
              <a:buNone/>
            </a:pPr>
            <a:r>
              <a:rPr lang="en-US" sz="2600" b="1" i="1" dirty="0">
                <a:solidFill>
                  <a:srgbClr val="F2A900"/>
                </a:solidFill>
                <a:latin typeface="Calibri" pitchFamily="34" charset="0"/>
                <a:ea typeface="Calibri" pitchFamily="34" charset="-122"/>
                <a:cs typeface="Calibri" pitchFamily="34" charset="-120"/>
              </a:rPr>
              <a:t>No easy buttons. Only express lanes.</a:t>
            </a:r>
            <a:endParaRPr lang="en-US" sz="2600" dirty="0"/>
          </a:p>
        </p:txBody>
      </p:sp>
      <p:sp>
        <p:nvSpPr>
          <p:cNvPr id="6" name="Text 4"/>
          <p:cNvSpPr txBox="1"/>
          <p:nvPr/>
        </p:nvSpPr>
        <p:spPr>
          <a:xfrm>
            <a:off x="640080" y="4754880"/>
            <a:ext cx="7863840" cy="41148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Corey Lancaster, CISM, CDPSE</a:t>
            </a:r>
            <a:endParaRPr lang="en-US" sz="2000" dirty="0"/>
          </a:p>
        </p:txBody>
      </p:sp>
      <p:sp>
        <p:nvSpPr>
          <p:cNvPr id="7" name="Text 5"/>
          <p:cNvSpPr txBox="1"/>
          <p:nvPr/>
        </p:nvSpPr>
        <p:spPr>
          <a:xfrm>
            <a:off x="640080" y="5166360"/>
            <a:ext cx="7863840" cy="365760"/>
          </a:xfrm>
          <a:prstGeom prst="rect">
            <a:avLst/>
          </a:prstGeom>
          <a:noFill/>
          <a:ln/>
        </p:spPr>
        <p:txBody>
          <a:bodyPr wrap="square" lIns="0" tIns="0" rIns="0" bIns="0" rtlCol="0" anchor="ctr"/>
          <a:lstStyle/>
          <a:p>
            <a:pPr marL="0" indent="0">
              <a:buNone/>
            </a:pPr>
            <a:r>
              <a:rPr lang="en-US" sz="1600" dirty="0">
                <a:solidFill>
                  <a:srgbClr val="C9D1D9"/>
                </a:solidFill>
                <a:latin typeface="Calibri" pitchFamily="34" charset="0"/>
                <a:ea typeface="Calibri" pitchFamily="34" charset="-122"/>
                <a:cs typeface="Calibri" pitchFamily="34" charset="-120"/>
              </a:rPr>
              <a:t>Fractional CISO, CAAS  |  Author, AI Security Under Fire</a:t>
            </a:r>
            <a:endParaRPr lang="en-US" sz="1600" dirty="0"/>
          </a:p>
        </p:txBody>
      </p:sp>
      <p:sp>
        <p:nvSpPr>
          <p:cNvPr id="8" name="Text 6"/>
          <p:cNvSpPr txBox="1"/>
          <p:nvPr/>
        </p:nvSpPr>
        <p:spPr>
          <a:xfrm>
            <a:off x="640080" y="5760720"/>
            <a:ext cx="8686800" cy="365760"/>
          </a:xfrm>
          <a:prstGeom prst="rect">
            <a:avLst/>
          </a:prstGeom>
          <a:noFill/>
          <a:ln/>
        </p:spPr>
        <p:txBody>
          <a:bodyPr wrap="square" lIns="0" tIns="0" rIns="0" bIns="0" rtlCol="0" anchor="ctr"/>
          <a:lstStyle/>
          <a:p>
            <a:pPr marL="0" indent="0">
              <a:buNone/>
            </a:pPr>
            <a:r>
              <a:rPr lang="en-US" sz="1400" dirty="0">
                <a:solidFill>
                  <a:srgbClr val="8B96A1"/>
                </a:solidFill>
                <a:latin typeface="Calibri" pitchFamily="34" charset="0"/>
                <a:ea typeface="Calibri" pitchFamily="34" charset="-122"/>
                <a:cs typeface="Calibri" pitchFamily="34" charset="-120"/>
              </a:rPr>
              <a:t>Wednesday, September 16, 2026  |  1:00 PM to 2:00 PM  |  DoubleTree by Hilton, Williamsburg</a:t>
            </a:r>
            <a:endParaRPr lang="en-US" sz="1400" dirty="0"/>
          </a:p>
        </p:txBody>
      </p:sp>
      <p:sp>
        <p:nvSpPr>
          <p:cNvPr id="9" name="Shape 7"/>
          <p:cNvSpPr/>
          <p:nvPr/>
        </p:nvSpPr>
        <p:spPr>
          <a:xfrm>
            <a:off x="8915400" y="1463040"/>
            <a:ext cx="2743200" cy="2743200"/>
          </a:xfrm>
          <a:prstGeom prst="ellipse">
            <a:avLst/>
          </a:prstGeom>
          <a:solidFill>
            <a:srgbClr val="262D36"/>
          </a:solidFill>
          <a:ln w="12700">
            <a:solidFill>
              <a:srgbClr val="262D36"/>
            </a:solidFill>
            <a:prstDash val="solid"/>
          </a:ln>
        </p:spPr>
        <p:txBody>
          <a:bodyPr/>
          <a:lstStyle/>
          <a:p>
            <a:endParaRPr lang="en-US"/>
          </a:p>
        </p:txBody>
      </p:sp>
      <p:pic>
        <p:nvPicPr>
          <p:cNvPr id="10" name="Image 0" descr="preencoded.png"/>
          <p:cNvPicPr>
            <a:picLocks noChangeAspect="1"/>
          </p:cNvPicPr>
          <p:nvPr/>
        </p:nvPicPr>
        <p:blipFill>
          <a:blip r:embed="rId3"/>
          <a:stretch>
            <a:fillRect/>
          </a:stretch>
        </p:blipFill>
        <p:spPr>
          <a:xfrm>
            <a:off x="9601200" y="2148840"/>
            <a:ext cx="1371600" cy="1371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WHERE THIS STARTS</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Procedure Beats Panic. Every Time.</a:t>
            </a:r>
            <a:endParaRPr lang="en-US" sz="3200" dirty="0"/>
          </a:p>
        </p:txBody>
      </p:sp>
      <p:sp>
        <p:nvSpPr>
          <p:cNvPr id="4" name="Text 2"/>
          <p:cNvSpPr txBox="1"/>
          <p:nvPr/>
        </p:nvSpPr>
        <p:spPr>
          <a:xfrm>
            <a:off x="548640" y="1737360"/>
            <a:ext cx="6035040" cy="3291840"/>
          </a:xfrm>
          <a:prstGeom prst="rect">
            <a:avLst/>
          </a:prstGeom>
          <a:noFill/>
          <a:ln/>
        </p:spPr>
        <p:txBody>
          <a:bodyPr wrap="square" lIns="0" tIns="0" rIns="0" bIns="0" rtlCol="0" anchor="t"/>
          <a:lstStyle/>
          <a:p>
            <a:pPr marL="0" indent="0">
              <a:spcAft>
                <a:spcPts val="1000"/>
              </a:spcAft>
              <a:buNone/>
            </a:pPr>
            <a:r>
              <a:rPr lang="en-US" sz="1900" b="1" dirty="0">
                <a:solidFill>
                  <a:srgbClr val="1F2933"/>
                </a:solidFill>
                <a:latin typeface="Calibri" pitchFamily="34" charset="0"/>
                <a:ea typeface="Calibri" pitchFamily="34" charset="-122"/>
                <a:cs typeface="Calibri" pitchFamily="34" charset="-120"/>
              </a:rPr>
              <a:t>1996. Cannon Air Force Base, New Mexico.</a:t>
            </a:r>
            <a:endParaRPr lang="en-US" sz="1900" dirty="0"/>
          </a:p>
          <a:p>
            <a:pPr marL="0" indent="0">
              <a:spcAft>
                <a:spcPts val="1000"/>
              </a:spcAft>
              <a:buNone/>
            </a:pPr>
            <a:r>
              <a:rPr lang="en-US" sz="1900" dirty="0">
                <a:solidFill>
                  <a:srgbClr val="1F2933"/>
                </a:solidFill>
                <a:latin typeface="Calibri" pitchFamily="34" charset="0"/>
                <a:ea typeface="Calibri" pitchFamily="34" charset="-122"/>
                <a:cs typeface="Calibri" pitchFamily="34" charset="-120"/>
              </a:rPr>
              <a:t>Kneeling beneath an F-111. Every panel had a torque spec. Every hydraulic line had safety wire.</a:t>
            </a:r>
            <a:endParaRPr lang="en-US" sz="1900" dirty="0"/>
          </a:p>
          <a:p>
            <a:pPr marL="0" indent="0">
              <a:spcAft>
                <a:spcPts val="1000"/>
              </a:spcAft>
              <a:buNone/>
            </a:pPr>
            <a:r>
              <a:rPr lang="en-US" sz="1900" dirty="0">
                <a:solidFill>
                  <a:srgbClr val="1F2933"/>
                </a:solidFill>
                <a:latin typeface="Calibri" pitchFamily="34" charset="0"/>
                <a:ea typeface="Calibri" pitchFamily="34" charset="-122"/>
                <a:cs typeface="Calibri" pitchFamily="34" charset="-120"/>
              </a:rPr>
              <a:t>Those checks were the wall between a fighter jet and a flying hazard.</a:t>
            </a:r>
            <a:endParaRPr lang="en-US" sz="1900" dirty="0"/>
          </a:p>
          <a:p>
            <a:pPr marL="0" indent="0">
              <a:buNone/>
            </a:pPr>
            <a:r>
              <a:rPr lang="en-US" sz="1900" dirty="0">
                <a:solidFill>
                  <a:srgbClr val="1F2933"/>
                </a:solidFill>
                <a:latin typeface="Calibri" pitchFamily="34" charset="0"/>
                <a:ea typeface="Calibri" pitchFamily="34" charset="-122"/>
                <a:cs typeface="Calibri" pitchFamily="34" charset="-120"/>
              </a:rPr>
              <a:t>AI is not sorcery. It is an application that takes in data and puts out data. The disciplines that protect PHI today are the same ones that will protect it inside an AI tool.</a:t>
            </a:r>
            <a:endParaRPr lang="en-US" sz="1900" dirty="0"/>
          </a:p>
        </p:txBody>
      </p:sp>
      <p:sp>
        <p:nvSpPr>
          <p:cNvPr id="5" name="Shape 3"/>
          <p:cNvSpPr/>
          <p:nvPr/>
        </p:nvSpPr>
        <p:spPr>
          <a:xfrm>
            <a:off x="7040880" y="1737360"/>
            <a:ext cx="4599432" cy="3291840"/>
          </a:xfrm>
          <a:prstGeom prst="rect">
            <a:avLst/>
          </a:prstGeom>
          <a:solidFill>
            <a:srgbClr val="161B22"/>
          </a:solidFill>
          <a:ln w="12700">
            <a:solidFill>
              <a:srgbClr val="161B22"/>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7315200" y="2011680"/>
            <a:ext cx="822960" cy="822960"/>
          </a:xfrm>
          <a:prstGeom prst="rect">
            <a:avLst/>
          </a:prstGeom>
        </p:spPr>
      </p:pic>
      <p:sp>
        <p:nvSpPr>
          <p:cNvPr id="7" name="Text 4"/>
          <p:cNvSpPr txBox="1"/>
          <p:nvPr/>
        </p:nvSpPr>
        <p:spPr>
          <a:xfrm>
            <a:off x="7315200" y="2926080"/>
            <a:ext cx="4069080" cy="1371600"/>
          </a:xfrm>
          <a:prstGeom prst="rect">
            <a:avLst/>
          </a:prstGeom>
          <a:noFill/>
          <a:ln/>
        </p:spPr>
        <p:txBody>
          <a:bodyPr wrap="square" lIns="0" tIns="0" rIns="0" bIns="0" rtlCol="0" anchor="t"/>
          <a:lstStyle/>
          <a:p>
            <a:pPr marL="0" indent="0">
              <a:buNone/>
            </a:pPr>
            <a:r>
              <a:rPr lang="en-US" sz="2000" i="1" dirty="0">
                <a:solidFill>
                  <a:srgbClr val="FFFFFF"/>
                </a:solidFill>
                <a:latin typeface="Calibri" pitchFamily="34" charset="0"/>
                <a:ea typeface="Calibri" pitchFamily="34" charset="-122"/>
                <a:cs typeface="Calibri" pitchFamily="34" charset="-120"/>
              </a:rPr>
              <a:t>“AI security is not a new discipline. It is proven security applied to a new attack surface.”</a:t>
            </a:r>
            <a:endParaRPr lang="en-US" sz="2000" dirty="0"/>
          </a:p>
        </p:txBody>
      </p:sp>
      <p:sp>
        <p:nvSpPr>
          <p:cNvPr id="8" name="Text 5"/>
          <p:cNvSpPr txBox="1"/>
          <p:nvPr/>
        </p:nvSpPr>
        <p:spPr>
          <a:xfrm>
            <a:off x="7315200" y="4434840"/>
            <a:ext cx="4069080" cy="365760"/>
          </a:xfrm>
          <a:prstGeom prst="rect">
            <a:avLst/>
          </a:prstGeom>
          <a:noFill/>
          <a:ln/>
        </p:spPr>
        <p:txBody>
          <a:bodyPr wrap="square" lIns="0" tIns="0" rIns="0" bIns="0" rtlCol="0" anchor="ctr"/>
          <a:lstStyle/>
          <a:p>
            <a:pPr marL="0" indent="0">
              <a:buNone/>
            </a:pPr>
            <a:r>
              <a:rPr lang="en-US" sz="1300" b="1" dirty="0">
                <a:solidFill>
                  <a:srgbClr val="F2A900"/>
                </a:solidFill>
                <a:latin typeface="Calibri" pitchFamily="34" charset="0"/>
                <a:ea typeface="Calibri" pitchFamily="34" charset="-122"/>
                <a:cs typeface="Calibri" pitchFamily="34" charset="-120"/>
              </a:rPr>
              <a:t>The core thesis of AI Security Under Fire</a:t>
            </a:r>
            <a:endParaRPr lang="en-US" sz="1300" dirty="0"/>
          </a:p>
        </p:txBody>
      </p:sp>
      <p:sp>
        <p:nvSpPr>
          <p:cNvPr id="9" name="Shape 6"/>
          <p:cNvSpPr/>
          <p:nvPr/>
        </p:nvSpPr>
        <p:spPr>
          <a:xfrm>
            <a:off x="548640" y="5349240"/>
            <a:ext cx="4142232" cy="868680"/>
          </a:xfrm>
          <a:prstGeom prst="rect">
            <a:avLst/>
          </a:prstGeom>
          <a:solidFill>
            <a:srgbClr val="0E7C7B"/>
          </a:solidFill>
          <a:ln w="12700">
            <a:solidFill>
              <a:srgbClr val="0E7C7B"/>
            </a:solidFill>
            <a:prstDash val="solid"/>
          </a:ln>
        </p:spPr>
        <p:txBody>
          <a:bodyPr/>
          <a:lstStyle/>
          <a:p>
            <a:endParaRPr lang="en-US"/>
          </a:p>
        </p:txBody>
      </p:sp>
      <p:sp>
        <p:nvSpPr>
          <p:cNvPr id="10" name="Text 7"/>
          <p:cNvSpPr txBox="1"/>
          <p:nvPr/>
        </p:nvSpPr>
        <p:spPr>
          <a:xfrm>
            <a:off x="731520" y="5422392"/>
            <a:ext cx="3840480" cy="411480"/>
          </a:xfrm>
          <a:prstGeom prst="rect">
            <a:avLst/>
          </a:prstGeom>
          <a:noFill/>
          <a:ln/>
        </p:spPr>
        <p:txBody>
          <a:bodyPr wrap="square" lIns="0" tIns="0" rIns="0" bIns="0" rtlCol="0" anchor="ctr"/>
          <a:lstStyle/>
          <a:p>
            <a:pPr marL="0" indent="0">
              <a:buNone/>
            </a:pPr>
            <a:r>
              <a:rPr lang="en-US" sz="2200" b="1" dirty="0">
                <a:solidFill>
                  <a:srgbClr val="FFFFFF"/>
                </a:solidFill>
                <a:latin typeface="Arial" pitchFamily="34" charset="0"/>
                <a:ea typeface="Arial" pitchFamily="34" charset="-122"/>
                <a:cs typeface="Arial" pitchFamily="34" charset="-120"/>
              </a:rPr>
              <a:t>14 HHS Agencies</a:t>
            </a:r>
            <a:endParaRPr lang="en-US" sz="2200" dirty="0"/>
          </a:p>
        </p:txBody>
      </p:sp>
      <p:sp>
        <p:nvSpPr>
          <p:cNvPr id="11" name="Text 8"/>
          <p:cNvSpPr txBox="1"/>
          <p:nvPr/>
        </p:nvSpPr>
        <p:spPr>
          <a:xfrm>
            <a:off x="731520" y="5815584"/>
            <a:ext cx="3840480" cy="320040"/>
          </a:xfrm>
          <a:prstGeom prst="rect">
            <a:avLst/>
          </a:prstGeom>
          <a:noFill/>
          <a:ln/>
        </p:spPr>
        <p:txBody>
          <a:bodyPr wrap="square" lIns="0" tIns="0" rIns="0" bIns="0" rtlCol="0" anchor="ctr"/>
          <a:lstStyle/>
          <a:p>
            <a:pPr marL="0" indent="0">
              <a:buNone/>
            </a:pPr>
            <a:r>
              <a:rPr lang="en-US" sz="1200" b="1" dirty="0">
                <a:solidFill>
                  <a:srgbClr val="E6F2F2"/>
                </a:solidFill>
                <a:latin typeface="Calibri" pitchFamily="34" charset="0"/>
                <a:ea typeface="Calibri" pitchFamily="34" charset="-122"/>
                <a:cs typeface="Calibri" pitchFamily="34" charset="-120"/>
              </a:rPr>
              <a:t>Led a large contractor IT Security and Operations team</a:t>
            </a:r>
            <a:endParaRPr lang="en-US" sz="1200" dirty="0"/>
          </a:p>
        </p:txBody>
      </p:sp>
      <p:sp>
        <p:nvSpPr>
          <p:cNvPr id="12" name="Shape 9"/>
          <p:cNvSpPr/>
          <p:nvPr/>
        </p:nvSpPr>
        <p:spPr>
          <a:xfrm>
            <a:off x="4873752" y="5349240"/>
            <a:ext cx="1554480" cy="868680"/>
          </a:xfrm>
          <a:prstGeom prst="rect">
            <a:avLst/>
          </a:prstGeom>
          <a:solidFill>
            <a:srgbClr val="F1F3F5"/>
          </a:solidFill>
          <a:ln w="12700">
            <a:solidFill>
              <a:srgbClr val="F1F3F5"/>
            </a:solidFill>
            <a:prstDash val="solid"/>
          </a:ln>
        </p:spPr>
        <p:txBody>
          <a:bodyPr/>
          <a:lstStyle/>
          <a:p>
            <a:endParaRPr lang="en-US"/>
          </a:p>
        </p:txBody>
      </p:sp>
      <p:sp>
        <p:nvSpPr>
          <p:cNvPr id="13" name="Text 10"/>
          <p:cNvSpPr txBox="1"/>
          <p:nvPr/>
        </p:nvSpPr>
        <p:spPr>
          <a:xfrm>
            <a:off x="5056632" y="5422392"/>
            <a:ext cx="1280160" cy="411480"/>
          </a:xfrm>
          <a:prstGeom prst="rect">
            <a:avLst/>
          </a:prstGeom>
          <a:noFill/>
          <a:ln/>
        </p:spPr>
        <p:txBody>
          <a:bodyPr wrap="square" lIns="0" tIns="0" rIns="0" bIns="0" rtlCol="0" anchor="ctr"/>
          <a:lstStyle/>
          <a:p>
            <a:pPr marL="0" indent="0">
              <a:buNone/>
            </a:pPr>
            <a:r>
              <a:rPr lang="en-US" sz="2200" b="1" dirty="0">
                <a:solidFill>
                  <a:srgbClr val="0E7C7B"/>
                </a:solidFill>
                <a:latin typeface="Arial" pitchFamily="34" charset="0"/>
                <a:ea typeface="Arial" pitchFamily="34" charset="-122"/>
                <a:cs typeface="Arial" pitchFamily="34" charset="-120"/>
              </a:rPr>
              <a:t>26</a:t>
            </a:r>
            <a:endParaRPr lang="en-US" sz="2200" dirty="0"/>
          </a:p>
        </p:txBody>
      </p:sp>
      <p:sp>
        <p:nvSpPr>
          <p:cNvPr id="14" name="Text 11"/>
          <p:cNvSpPr txBox="1"/>
          <p:nvPr/>
        </p:nvSpPr>
        <p:spPr>
          <a:xfrm>
            <a:off x="5056632" y="5815584"/>
            <a:ext cx="1325880" cy="320040"/>
          </a:xfrm>
          <a:prstGeom prst="rect">
            <a:avLst/>
          </a:prstGeom>
          <a:noFill/>
          <a:ln/>
        </p:spPr>
        <p:txBody>
          <a:bodyPr wrap="square" lIns="0" tIns="0" rIns="0" bIns="0" rtlCol="0" anchor="ctr"/>
          <a:lstStyle/>
          <a:p>
            <a:pPr marL="0" indent="0">
              <a:buNone/>
            </a:pPr>
            <a:r>
              <a:rPr lang="en-US" sz="1200" dirty="0">
                <a:solidFill>
                  <a:srgbClr val="5F6B76"/>
                </a:solidFill>
                <a:latin typeface="Calibri" pitchFamily="34" charset="0"/>
                <a:ea typeface="Calibri" pitchFamily="34" charset="-122"/>
                <a:cs typeface="Calibri" pitchFamily="34" charset="-120"/>
              </a:rPr>
              <a:t>years in security</a:t>
            </a:r>
            <a:endParaRPr lang="en-US" sz="1200" dirty="0"/>
          </a:p>
        </p:txBody>
      </p:sp>
      <p:sp>
        <p:nvSpPr>
          <p:cNvPr id="15" name="Shape 12"/>
          <p:cNvSpPr/>
          <p:nvPr/>
        </p:nvSpPr>
        <p:spPr>
          <a:xfrm>
            <a:off x="6611112" y="5349240"/>
            <a:ext cx="1554480" cy="868680"/>
          </a:xfrm>
          <a:prstGeom prst="rect">
            <a:avLst/>
          </a:prstGeom>
          <a:solidFill>
            <a:srgbClr val="F1F3F5"/>
          </a:solidFill>
          <a:ln w="12700">
            <a:solidFill>
              <a:srgbClr val="F1F3F5"/>
            </a:solidFill>
            <a:prstDash val="solid"/>
          </a:ln>
        </p:spPr>
        <p:txBody>
          <a:bodyPr/>
          <a:lstStyle/>
          <a:p>
            <a:endParaRPr lang="en-US"/>
          </a:p>
        </p:txBody>
      </p:sp>
      <p:sp>
        <p:nvSpPr>
          <p:cNvPr id="16" name="Text 13"/>
          <p:cNvSpPr txBox="1"/>
          <p:nvPr/>
        </p:nvSpPr>
        <p:spPr>
          <a:xfrm>
            <a:off x="6793992" y="5422392"/>
            <a:ext cx="1280160" cy="411480"/>
          </a:xfrm>
          <a:prstGeom prst="rect">
            <a:avLst/>
          </a:prstGeom>
          <a:noFill/>
          <a:ln/>
        </p:spPr>
        <p:txBody>
          <a:bodyPr wrap="square" lIns="0" tIns="0" rIns="0" bIns="0" rtlCol="0" anchor="ctr"/>
          <a:lstStyle/>
          <a:p>
            <a:pPr marL="0" indent="0">
              <a:buNone/>
            </a:pPr>
            <a:r>
              <a:rPr lang="en-US" sz="2200" b="1" dirty="0">
                <a:solidFill>
                  <a:srgbClr val="0E7C7B"/>
                </a:solidFill>
                <a:latin typeface="Arial" pitchFamily="34" charset="0"/>
                <a:ea typeface="Arial" pitchFamily="34" charset="-122"/>
                <a:cs typeface="Arial" pitchFamily="34" charset="-120"/>
              </a:rPr>
              <a:t>USAF</a:t>
            </a:r>
            <a:endParaRPr lang="en-US" sz="2200" dirty="0"/>
          </a:p>
        </p:txBody>
      </p:sp>
      <p:sp>
        <p:nvSpPr>
          <p:cNvPr id="17" name="Text 14"/>
          <p:cNvSpPr txBox="1"/>
          <p:nvPr/>
        </p:nvSpPr>
        <p:spPr>
          <a:xfrm>
            <a:off x="6793992" y="5815584"/>
            <a:ext cx="1325880" cy="320040"/>
          </a:xfrm>
          <a:prstGeom prst="rect">
            <a:avLst/>
          </a:prstGeom>
          <a:noFill/>
          <a:ln/>
        </p:spPr>
        <p:txBody>
          <a:bodyPr wrap="square" lIns="0" tIns="0" rIns="0" bIns="0" rtlCol="0" anchor="ctr"/>
          <a:lstStyle/>
          <a:p>
            <a:pPr marL="0" indent="0">
              <a:buNone/>
            </a:pPr>
            <a:r>
              <a:rPr lang="en-US" sz="1200" dirty="0">
                <a:solidFill>
                  <a:srgbClr val="5F6B76"/>
                </a:solidFill>
                <a:latin typeface="Calibri" pitchFamily="34" charset="0"/>
                <a:ea typeface="Calibri" pitchFamily="34" charset="-122"/>
                <a:cs typeface="Calibri" pitchFamily="34" charset="-120"/>
              </a:rPr>
              <a:t>combat veteran</a:t>
            </a:r>
            <a:endParaRPr lang="en-US" sz="1200" dirty="0"/>
          </a:p>
        </p:txBody>
      </p:sp>
      <p:sp>
        <p:nvSpPr>
          <p:cNvPr id="18" name="Shape 15"/>
          <p:cNvSpPr/>
          <p:nvPr/>
        </p:nvSpPr>
        <p:spPr>
          <a:xfrm>
            <a:off x="8348472" y="5349240"/>
            <a:ext cx="1554480" cy="868680"/>
          </a:xfrm>
          <a:prstGeom prst="rect">
            <a:avLst/>
          </a:prstGeom>
          <a:solidFill>
            <a:srgbClr val="F1F3F5"/>
          </a:solidFill>
          <a:ln w="12700">
            <a:solidFill>
              <a:srgbClr val="F1F3F5"/>
            </a:solidFill>
            <a:prstDash val="solid"/>
          </a:ln>
        </p:spPr>
        <p:txBody>
          <a:bodyPr/>
          <a:lstStyle/>
          <a:p>
            <a:endParaRPr lang="en-US"/>
          </a:p>
        </p:txBody>
      </p:sp>
      <p:sp>
        <p:nvSpPr>
          <p:cNvPr id="19" name="Text 16"/>
          <p:cNvSpPr txBox="1"/>
          <p:nvPr/>
        </p:nvSpPr>
        <p:spPr>
          <a:xfrm>
            <a:off x="8531352" y="5422392"/>
            <a:ext cx="1280160" cy="411480"/>
          </a:xfrm>
          <a:prstGeom prst="rect">
            <a:avLst/>
          </a:prstGeom>
          <a:noFill/>
          <a:ln/>
        </p:spPr>
        <p:txBody>
          <a:bodyPr wrap="square" lIns="0" tIns="0" rIns="0" bIns="0" rtlCol="0" anchor="ctr"/>
          <a:lstStyle/>
          <a:p>
            <a:pPr marL="0" indent="0">
              <a:buNone/>
            </a:pPr>
            <a:r>
              <a:rPr lang="en-US" sz="2200" b="1" dirty="0">
                <a:solidFill>
                  <a:srgbClr val="0E7C7B"/>
                </a:solidFill>
                <a:latin typeface="Arial" pitchFamily="34" charset="0"/>
                <a:ea typeface="Arial" pitchFamily="34" charset="-122"/>
                <a:cs typeface="Arial" pitchFamily="34" charset="-120"/>
              </a:rPr>
              <a:t>CISM</a:t>
            </a:r>
            <a:endParaRPr lang="en-US" sz="2200" dirty="0"/>
          </a:p>
        </p:txBody>
      </p:sp>
      <p:sp>
        <p:nvSpPr>
          <p:cNvPr id="20" name="Text 17"/>
          <p:cNvSpPr txBox="1"/>
          <p:nvPr/>
        </p:nvSpPr>
        <p:spPr>
          <a:xfrm>
            <a:off x="8531352" y="5815584"/>
            <a:ext cx="1325880" cy="320040"/>
          </a:xfrm>
          <a:prstGeom prst="rect">
            <a:avLst/>
          </a:prstGeom>
          <a:noFill/>
          <a:ln/>
        </p:spPr>
        <p:txBody>
          <a:bodyPr wrap="square" lIns="0" tIns="0" rIns="0" bIns="0" rtlCol="0" anchor="ctr"/>
          <a:lstStyle/>
          <a:p>
            <a:pPr marL="0" indent="0">
              <a:buNone/>
            </a:pPr>
            <a:r>
              <a:rPr lang="en-US" sz="1200" dirty="0">
                <a:solidFill>
                  <a:srgbClr val="5F6B76"/>
                </a:solidFill>
                <a:latin typeface="Calibri" pitchFamily="34" charset="0"/>
                <a:ea typeface="Calibri" pitchFamily="34" charset="-122"/>
                <a:cs typeface="Calibri" pitchFamily="34" charset="-120"/>
              </a:rPr>
              <a:t>CDPSE certified</a:t>
            </a:r>
            <a:endParaRPr lang="en-US" sz="1200" dirty="0"/>
          </a:p>
        </p:txBody>
      </p:sp>
      <p:sp>
        <p:nvSpPr>
          <p:cNvPr id="21" name="Shape 18"/>
          <p:cNvSpPr/>
          <p:nvPr/>
        </p:nvSpPr>
        <p:spPr>
          <a:xfrm>
            <a:off x="10085832" y="5349240"/>
            <a:ext cx="1554480" cy="868680"/>
          </a:xfrm>
          <a:prstGeom prst="rect">
            <a:avLst/>
          </a:prstGeom>
          <a:solidFill>
            <a:srgbClr val="F1F3F5"/>
          </a:solidFill>
          <a:ln w="12700">
            <a:solidFill>
              <a:srgbClr val="F1F3F5"/>
            </a:solidFill>
            <a:prstDash val="solid"/>
          </a:ln>
        </p:spPr>
        <p:txBody>
          <a:bodyPr/>
          <a:lstStyle/>
          <a:p>
            <a:endParaRPr lang="en-US"/>
          </a:p>
        </p:txBody>
      </p:sp>
      <p:sp>
        <p:nvSpPr>
          <p:cNvPr id="22" name="Text 19"/>
          <p:cNvSpPr txBox="1"/>
          <p:nvPr/>
        </p:nvSpPr>
        <p:spPr>
          <a:xfrm>
            <a:off x="10268712" y="5422392"/>
            <a:ext cx="1280160" cy="411480"/>
          </a:xfrm>
          <a:prstGeom prst="rect">
            <a:avLst/>
          </a:prstGeom>
          <a:noFill/>
          <a:ln/>
        </p:spPr>
        <p:txBody>
          <a:bodyPr wrap="square" lIns="0" tIns="0" rIns="0" bIns="0" rtlCol="0" anchor="ctr"/>
          <a:lstStyle/>
          <a:p>
            <a:pPr marL="0" indent="0">
              <a:buNone/>
            </a:pPr>
            <a:r>
              <a:rPr lang="en-US" sz="2200" b="1" dirty="0">
                <a:solidFill>
                  <a:srgbClr val="0E7C7B"/>
                </a:solidFill>
                <a:latin typeface="Arial" pitchFamily="34" charset="0"/>
                <a:ea typeface="Arial" pitchFamily="34" charset="-122"/>
                <a:cs typeface="Arial" pitchFamily="34" charset="-120"/>
              </a:rPr>
              <a:t>5</a:t>
            </a:r>
            <a:endParaRPr lang="en-US" sz="2200" dirty="0"/>
          </a:p>
        </p:txBody>
      </p:sp>
      <p:sp>
        <p:nvSpPr>
          <p:cNvPr id="23" name="Text 20"/>
          <p:cNvSpPr txBox="1"/>
          <p:nvPr/>
        </p:nvSpPr>
        <p:spPr>
          <a:xfrm>
            <a:off x="10268712" y="5815584"/>
            <a:ext cx="1325880" cy="320040"/>
          </a:xfrm>
          <a:prstGeom prst="rect">
            <a:avLst/>
          </a:prstGeom>
          <a:noFill/>
          <a:ln/>
        </p:spPr>
        <p:txBody>
          <a:bodyPr wrap="square" lIns="0" tIns="0" rIns="0" bIns="0" rtlCol="0" anchor="ctr"/>
          <a:lstStyle/>
          <a:p>
            <a:pPr marL="0" indent="0">
              <a:buNone/>
            </a:pPr>
            <a:r>
              <a:rPr lang="en-US" sz="1200" dirty="0">
                <a:solidFill>
                  <a:srgbClr val="5F6B76"/>
                </a:solidFill>
                <a:latin typeface="Calibri" pitchFamily="34" charset="0"/>
                <a:ea typeface="Calibri" pitchFamily="34" charset="-122"/>
                <a:cs typeface="Calibri" pitchFamily="34" charset="-120"/>
              </a:rPr>
              <a:t>published books</a:t>
            </a:r>
            <a:endParaRPr lang="en-US" sz="1200" dirty="0"/>
          </a:p>
        </p:txBody>
      </p:sp>
      <p:sp>
        <p:nvSpPr>
          <p:cNvPr id="24" name="Text 21"/>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25" name="Text 22"/>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1: Know Thy (Synthetic) Enemy</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WHY THIS MATTERS NOW</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Road Conditions for 2026</a:t>
            </a:r>
            <a:endParaRPr lang="en-US" sz="3200" dirty="0"/>
          </a:p>
        </p:txBody>
      </p:sp>
      <p:sp>
        <p:nvSpPr>
          <p:cNvPr id="4" name="Shape 2"/>
          <p:cNvSpPr/>
          <p:nvPr/>
        </p:nvSpPr>
        <p:spPr>
          <a:xfrm>
            <a:off x="548640" y="1783080"/>
            <a:ext cx="2606040" cy="3429000"/>
          </a:xfrm>
          <a:prstGeom prst="rect">
            <a:avLst/>
          </a:prstGeom>
          <a:solidFill>
            <a:srgbClr val="F1F3F5"/>
          </a:solidFill>
          <a:ln w="12700">
            <a:solidFill>
              <a:srgbClr val="F1F3F5"/>
            </a:solidFill>
            <a:prstDash val="solid"/>
          </a:ln>
        </p:spPr>
        <p:txBody>
          <a:bodyPr/>
          <a:lstStyle/>
          <a:p>
            <a:endParaRPr lang="en-US"/>
          </a:p>
        </p:txBody>
      </p:sp>
      <p:sp>
        <p:nvSpPr>
          <p:cNvPr id="5" name="Text 3"/>
          <p:cNvSpPr txBox="1"/>
          <p:nvPr/>
        </p:nvSpPr>
        <p:spPr>
          <a:xfrm>
            <a:off x="777240" y="1965960"/>
            <a:ext cx="2194560" cy="1005840"/>
          </a:xfrm>
          <a:prstGeom prst="rect">
            <a:avLst/>
          </a:prstGeom>
          <a:noFill/>
          <a:ln/>
        </p:spPr>
        <p:txBody>
          <a:bodyPr wrap="square" lIns="0" tIns="0" rIns="0" bIns="0" rtlCol="0" anchor="ctr"/>
          <a:lstStyle/>
          <a:p>
            <a:pPr marL="0" indent="0">
              <a:buNone/>
            </a:pPr>
            <a:r>
              <a:rPr lang="en-US" sz="6000" b="1" dirty="0">
                <a:solidFill>
                  <a:srgbClr val="C62828"/>
                </a:solidFill>
                <a:latin typeface="Arial" pitchFamily="34" charset="0"/>
                <a:ea typeface="Arial" pitchFamily="34" charset="-122"/>
                <a:cs typeface="Arial" pitchFamily="34" charset="-120"/>
              </a:rPr>
              <a:t>#1</a:t>
            </a:r>
            <a:endParaRPr lang="en-US" sz="6000" dirty="0"/>
          </a:p>
        </p:txBody>
      </p:sp>
      <p:sp>
        <p:nvSpPr>
          <p:cNvPr id="6" name="Text 4"/>
          <p:cNvSpPr txBox="1"/>
          <p:nvPr/>
        </p:nvSpPr>
        <p:spPr>
          <a:xfrm>
            <a:off x="777240" y="3063240"/>
            <a:ext cx="2194560" cy="1371600"/>
          </a:xfrm>
          <a:prstGeom prst="rect">
            <a:avLst/>
          </a:prstGeom>
          <a:noFill/>
          <a:ln/>
        </p:spPr>
        <p:txBody>
          <a:bodyPr wrap="square" lIns="0" tIns="0" rIns="0" bIns="0" rtlCol="0" anchor="t"/>
          <a:lstStyle/>
          <a:p>
            <a:pPr marL="0" indent="0">
              <a:buNone/>
            </a:pPr>
            <a:r>
              <a:rPr lang="en-US" sz="1600" dirty="0">
                <a:solidFill>
                  <a:srgbClr val="1F2933"/>
                </a:solidFill>
                <a:latin typeface="Calibri" pitchFamily="34" charset="0"/>
                <a:ea typeface="Calibri" pitchFamily="34" charset="-122"/>
                <a:cs typeface="Calibri" pitchFamily="34" charset="-120"/>
              </a:rPr>
              <a:t>Misuse of AI chatbots tops ECRI's list of health technology hazards for 2026</a:t>
            </a:r>
            <a:endParaRPr lang="en-US" sz="1600" dirty="0"/>
          </a:p>
        </p:txBody>
      </p:sp>
      <p:sp>
        <p:nvSpPr>
          <p:cNvPr id="7" name="Text 5"/>
          <p:cNvSpPr txBox="1"/>
          <p:nvPr/>
        </p:nvSpPr>
        <p:spPr>
          <a:xfrm>
            <a:off x="777240" y="4526280"/>
            <a:ext cx="2194560" cy="548640"/>
          </a:xfrm>
          <a:prstGeom prst="rect">
            <a:avLst/>
          </a:prstGeom>
          <a:noFill/>
          <a:ln/>
        </p:spPr>
        <p:txBody>
          <a:bodyPr wrap="square" lIns="0" tIns="0" rIns="0" bIns="0" rtlCol="0" anchor="t"/>
          <a:lstStyle/>
          <a:p>
            <a:pPr marL="0" indent="0">
              <a:buNone/>
            </a:pPr>
            <a:r>
              <a:rPr lang="en-US" sz="1000" i="1" dirty="0">
                <a:solidFill>
                  <a:srgbClr val="5F6B76"/>
                </a:solidFill>
                <a:latin typeface="Calibri" pitchFamily="34" charset="0"/>
                <a:ea typeface="Calibri" pitchFamily="34" charset="-122"/>
                <a:cs typeface="Calibri" pitchFamily="34" charset="-120"/>
              </a:rPr>
              <a:t>ECRI Top 10 Health Technology Hazards, Jan. 2026</a:t>
            </a:r>
            <a:endParaRPr lang="en-US" sz="1000" dirty="0"/>
          </a:p>
        </p:txBody>
      </p:sp>
      <p:sp>
        <p:nvSpPr>
          <p:cNvPr id="8" name="Shape 6"/>
          <p:cNvSpPr/>
          <p:nvPr/>
        </p:nvSpPr>
        <p:spPr>
          <a:xfrm>
            <a:off x="3364992" y="1783080"/>
            <a:ext cx="2606040" cy="3429000"/>
          </a:xfrm>
          <a:prstGeom prst="rect">
            <a:avLst/>
          </a:prstGeom>
          <a:solidFill>
            <a:srgbClr val="F1F3F5"/>
          </a:solidFill>
          <a:ln w="12700">
            <a:solidFill>
              <a:srgbClr val="F1F3F5"/>
            </a:solidFill>
            <a:prstDash val="solid"/>
          </a:ln>
        </p:spPr>
        <p:txBody>
          <a:bodyPr/>
          <a:lstStyle/>
          <a:p>
            <a:endParaRPr lang="en-US"/>
          </a:p>
        </p:txBody>
      </p:sp>
      <p:sp>
        <p:nvSpPr>
          <p:cNvPr id="9" name="Text 7"/>
          <p:cNvSpPr txBox="1"/>
          <p:nvPr/>
        </p:nvSpPr>
        <p:spPr>
          <a:xfrm>
            <a:off x="3593592" y="1965960"/>
            <a:ext cx="2194560" cy="1005840"/>
          </a:xfrm>
          <a:prstGeom prst="rect">
            <a:avLst/>
          </a:prstGeom>
          <a:noFill/>
          <a:ln/>
        </p:spPr>
        <p:txBody>
          <a:bodyPr wrap="square" lIns="0" tIns="0" rIns="0" bIns="0" rtlCol="0" anchor="ctr"/>
          <a:lstStyle/>
          <a:p>
            <a:pPr marL="0" indent="0">
              <a:buNone/>
            </a:pPr>
            <a:r>
              <a:rPr lang="en-US" sz="6000" b="1" dirty="0">
                <a:solidFill>
                  <a:srgbClr val="D99A00"/>
                </a:solidFill>
                <a:latin typeface="Arial" pitchFamily="34" charset="0"/>
                <a:ea typeface="Arial" pitchFamily="34" charset="-122"/>
                <a:cs typeface="Arial" pitchFamily="34" charset="-120"/>
              </a:rPr>
              <a:t>57%</a:t>
            </a:r>
            <a:endParaRPr lang="en-US" sz="6000" dirty="0"/>
          </a:p>
        </p:txBody>
      </p:sp>
      <p:sp>
        <p:nvSpPr>
          <p:cNvPr id="10" name="Text 8"/>
          <p:cNvSpPr txBox="1"/>
          <p:nvPr/>
        </p:nvSpPr>
        <p:spPr>
          <a:xfrm>
            <a:off x="3593592" y="3063240"/>
            <a:ext cx="2194560" cy="1371600"/>
          </a:xfrm>
          <a:prstGeom prst="rect">
            <a:avLst/>
          </a:prstGeom>
          <a:noFill/>
          <a:ln/>
        </p:spPr>
        <p:txBody>
          <a:bodyPr wrap="square" lIns="0" tIns="0" rIns="0" bIns="0" rtlCol="0" anchor="t"/>
          <a:lstStyle/>
          <a:p>
            <a:pPr marL="0" indent="0">
              <a:buNone/>
            </a:pPr>
            <a:r>
              <a:rPr lang="en-US" sz="1600" dirty="0">
                <a:solidFill>
                  <a:srgbClr val="1F2933"/>
                </a:solidFill>
                <a:latin typeface="Calibri" pitchFamily="34" charset="0"/>
                <a:ea typeface="Calibri" pitchFamily="34" charset="-122"/>
                <a:cs typeface="Calibri" pitchFamily="34" charset="-120"/>
              </a:rPr>
              <a:t>of healthcare professionals have encountered or used unauthorized AI tools at work</a:t>
            </a:r>
            <a:endParaRPr lang="en-US" sz="1600" dirty="0"/>
          </a:p>
        </p:txBody>
      </p:sp>
      <p:sp>
        <p:nvSpPr>
          <p:cNvPr id="11" name="Text 9"/>
          <p:cNvSpPr txBox="1"/>
          <p:nvPr/>
        </p:nvSpPr>
        <p:spPr>
          <a:xfrm>
            <a:off x="3593592" y="4526280"/>
            <a:ext cx="2194560" cy="548640"/>
          </a:xfrm>
          <a:prstGeom prst="rect">
            <a:avLst/>
          </a:prstGeom>
          <a:noFill/>
          <a:ln/>
        </p:spPr>
        <p:txBody>
          <a:bodyPr wrap="square" lIns="0" tIns="0" rIns="0" bIns="0" rtlCol="0" anchor="t"/>
          <a:lstStyle/>
          <a:p>
            <a:pPr marL="0" indent="0">
              <a:buNone/>
            </a:pPr>
            <a:r>
              <a:rPr lang="en-US" sz="1000" i="1" dirty="0">
                <a:solidFill>
                  <a:srgbClr val="5F6B76"/>
                </a:solidFill>
                <a:latin typeface="Calibri" pitchFamily="34" charset="0"/>
                <a:ea typeface="Calibri" pitchFamily="34" charset="-122"/>
                <a:cs typeface="Calibri" pitchFamily="34" charset="-120"/>
              </a:rPr>
              <a:t>Wolters Kluwer Health survey, 2026</a:t>
            </a:r>
            <a:endParaRPr lang="en-US" sz="1000" dirty="0"/>
          </a:p>
        </p:txBody>
      </p:sp>
      <p:sp>
        <p:nvSpPr>
          <p:cNvPr id="12" name="Shape 10"/>
          <p:cNvSpPr/>
          <p:nvPr/>
        </p:nvSpPr>
        <p:spPr>
          <a:xfrm>
            <a:off x="6181344" y="1783080"/>
            <a:ext cx="2606040" cy="3429000"/>
          </a:xfrm>
          <a:prstGeom prst="rect">
            <a:avLst/>
          </a:prstGeom>
          <a:solidFill>
            <a:srgbClr val="F1F3F5"/>
          </a:solidFill>
          <a:ln w="12700">
            <a:solidFill>
              <a:srgbClr val="F1F3F5"/>
            </a:solidFill>
            <a:prstDash val="solid"/>
          </a:ln>
        </p:spPr>
        <p:txBody>
          <a:bodyPr/>
          <a:lstStyle/>
          <a:p>
            <a:endParaRPr lang="en-US"/>
          </a:p>
        </p:txBody>
      </p:sp>
      <p:sp>
        <p:nvSpPr>
          <p:cNvPr id="13" name="Text 11"/>
          <p:cNvSpPr txBox="1"/>
          <p:nvPr/>
        </p:nvSpPr>
        <p:spPr>
          <a:xfrm>
            <a:off x="6409944" y="1965960"/>
            <a:ext cx="2194560" cy="1005840"/>
          </a:xfrm>
          <a:prstGeom prst="rect">
            <a:avLst/>
          </a:prstGeom>
          <a:noFill/>
          <a:ln/>
        </p:spPr>
        <p:txBody>
          <a:bodyPr wrap="square" lIns="0" tIns="0" rIns="0" bIns="0" rtlCol="0" anchor="ctr"/>
          <a:lstStyle/>
          <a:p>
            <a:pPr marL="0" indent="0">
              <a:buNone/>
            </a:pPr>
            <a:r>
              <a:rPr lang="en-US" sz="6000" b="1" dirty="0">
                <a:solidFill>
                  <a:srgbClr val="0E7C7B"/>
                </a:solidFill>
                <a:latin typeface="Arial" pitchFamily="34" charset="0"/>
                <a:ea typeface="Arial" pitchFamily="34" charset="-122"/>
                <a:cs typeface="Arial" pitchFamily="34" charset="-120"/>
              </a:rPr>
              <a:t>772</a:t>
            </a:r>
            <a:endParaRPr lang="en-US" sz="6000" dirty="0"/>
          </a:p>
        </p:txBody>
      </p:sp>
      <p:sp>
        <p:nvSpPr>
          <p:cNvPr id="14" name="Text 12"/>
          <p:cNvSpPr txBox="1"/>
          <p:nvPr/>
        </p:nvSpPr>
        <p:spPr>
          <a:xfrm>
            <a:off x="6409944" y="3063240"/>
            <a:ext cx="2194560" cy="1371600"/>
          </a:xfrm>
          <a:prstGeom prst="rect">
            <a:avLst/>
          </a:prstGeom>
          <a:noFill/>
          <a:ln/>
        </p:spPr>
        <p:txBody>
          <a:bodyPr wrap="square" lIns="0" tIns="0" rIns="0" bIns="0" rtlCol="0" anchor="t"/>
          <a:lstStyle/>
          <a:p>
            <a:pPr marL="0" indent="0">
              <a:buNone/>
            </a:pPr>
            <a:r>
              <a:rPr lang="en-US" sz="1600" dirty="0">
                <a:solidFill>
                  <a:srgbClr val="1F2933"/>
                </a:solidFill>
                <a:latin typeface="Calibri" pitchFamily="34" charset="0"/>
                <a:ea typeface="Calibri" pitchFamily="34" charset="-122"/>
                <a:cs typeface="Calibri" pitchFamily="34" charset="-120"/>
              </a:rPr>
              <a:t>large healthcare data breaches reported to HHS OCR in 2025, a record year</a:t>
            </a:r>
            <a:endParaRPr lang="en-US" sz="1600" dirty="0"/>
          </a:p>
        </p:txBody>
      </p:sp>
      <p:sp>
        <p:nvSpPr>
          <p:cNvPr id="15" name="Text 13"/>
          <p:cNvSpPr txBox="1"/>
          <p:nvPr/>
        </p:nvSpPr>
        <p:spPr>
          <a:xfrm>
            <a:off x="6409944" y="4526280"/>
            <a:ext cx="2194560" cy="548640"/>
          </a:xfrm>
          <a:prstGeom prst="rect">
            <a:avLst/>
          </a:prstGeom>
          <a:noFill/>
          <a:ln/>
        </p:spPr>
        <p:txBody>
          <a:bodyPr wrap="square" lIns="0" tIns="0" rIns="0" bIns="0" rtlCol="0" anchor="t"/>
          <a:lstStyle/>
          <a:p>
            <a:pPr marL="0" indent="0">
              <a:buNone/>
            </a:pPr>
            <a:r>
              <a:rPr lang="en-US" sz="1000" i="1" dirty="0">
                <a:solidFill>
                  <a:srgbClr val="5F6B76"/>
                </a:solidFill>
                <a:latin typeface="Calibri" pitchFamily="34" charset="0"/>
                <a:ea typeface="Calibri" pitchFamily="34" charset="-122"/>
                <a:cs typeface="Calibri" pitchFamily="34" charset="-120"/>
              </a:rPr>
              <a:t>HHS OCR breach portal, HIPAA Journal analysis</a:t>
            </a:r>
            <a:endParaRPr lang="en-US" sz="1000" dirty="0"/>
          </a:p>
        </p:txBody>
      </p:sp>
      <p:sp>
        <p:nvSpPr>
          <p:cNvPr id="16" name="Shape 14"/>
          <p:cNvSpPr/>
          <p:nvPr/>
        </p:nvSpPr>
        <p:spPr>
          <a:xfrm>
            <a:off x="8997696" y="1783080"/>
            <a:ext cx="2606040" cy="3429000"/>
          </a:xfrm>
          <a:prstGeom prst="rect">
            <a:avLst/>
          </a:prstGeom>
          <a:solidFill>
            <a:srgbClr val="F1F3F5"/>
          </a:solidFill>
          <a:ln w="12700">
            <a:solidFill>
              <a:srgbClr val="F1F3F5"/>
            </a:solidFill>
            <a:prstDash val="solid"/>
          </a:ln>
        </p:spPr>
        <p:txBody>
          <a:bodyPr/>
          <a:lstStyle/>
          <a:p>
            <a:endParaRPr lang="en-US"/>
          </a:p>
        </p:txBody>
      </p:sp>
      <p:sp>
        <p:nvSpPr>
          <p:cNvPr id="17" name="Text 15"/>
          <p:cNvSpPr txBox="1"/>
          <p:nvPr/>
        </p:nvSpPr>
        <p:spPr>
          <a:xfrm>
            <a:off x="9226296" y="1965960"/>
            <a:ext cx="2194560" cy="1005840"/>
          </a:xfrm>
          <a:prstGeom prst="rect">
            <a:avLst/>
          </a:prstGeom>
          <a:noFill/>
          <a:ln/>
        </p:spPr>
        <p:txBody>
          <a:bodyPr wrap="square" lIns="0" tIns="0" rIns="0" bIns="0" rtlCol="0" anchor="ctr"/>
          <a:lstStyle/>
          <a:p>
            <a:pPr marL="0" indent="0">
              <a:buNone/>
            </a:pPr>
            <a:r>
              <a:rPr lang="en-US" sz="6000" b="1" dirty="0">
                <a:solidFill>
                  <a:srgbClr val="161B22"/>
                </a:solidFill>
                <a:latin typeface="Arial" pitchFamily="34" charset="0"/>
                <a:ea typeface="Arial" pitchFamily="34" charset="-122"/>
                <a:cs typeface="Arial" pitchFamily="34" charset="-120"/>
              </a:rPr>
              <a:t>14</a:t>
            </a:r>
            <a:endParaRPr lang="en-US" sz="6000" dirty="0"/>
          </a:p>
        </p:txBody>
      </p:sp>
      <p:sp>
        <p:nvSpPr>
          <p:cNvPr id="18" name="Text 16"/>
          <p:cNvSpPr txBox="1"/>
          <p:nvPr/>
        </p:nvSpPr>
        <p:spPr>
          <a:xfrm>
            <a:off x="9226296" y="3063240"/>
            <a:ext cx="2194560" cy="1371600"/>
          </a:xfrm>
          <a:prstGeom prst="rect">
            <a:avLst/>
          </a:prstGeom>
          <a:noFill/>
          <a:ln/>
        </p:spPr>
        <p:txBody>
          <a:bodyPr wrap="square" lIns="0" tIns="0" rIns="0" bIns="0" rtlCol="0" anchor="t"/>
          <a:lstStyle/>
          <a:p>
            <a:pPr marL="0" indent="0">
              <a:buNone/>
            </a:pPr>
            <a:r>
              <a:rPr lang="en-US" sz="1600" dirty="0">
                <a:solidFill>
                  <a:srgbClr val="1F2933"/>
                </a:solidFill>
                <a:latin typeface="Calibri" pitchFamily="34" charset="0"/>
                <a:ea typeface="Calibri" pitchFamily="34" charset="-122"/>
                <a:cs typeface="Calibri" pitchFamily="34" charset="-120"/>
              </a:rPr>
              <a:t>OCR Risk Analysis Initiative enforcement actions announced through June 2026</a:t>
            </a:r>
            <a:endParaRPr lang="en-US" sz="1600" dirty="0"/>
          </a:p>
        </p:txBody>
      </p:sp>
      <p:sp>
        <p:nvSpPr>
          <p:cNvPr id="19" name="Text 17"/>
          <p:cNvSpPr txBox="1"/>
          <p:nvPr/>
        </p:nvSpPr>
        <p:spPr>
          <a:xfrm>
            <a:off x="9226296" y="4526280"/>
            <a:ext cx="2194560" cy="548640"/>
          </a:xfrm>
          <a:prstGeom prst="rect">
            <a:avLst/>
          </a:prstGeom>
          <a:noFill/>
          <a:ln/>
        </p:spPr>
        <p:txBody>
          <a:bodyPr wrap="square" lIns="0" tIns="0" rIns="0" bIns="0" rtlCol="0" anchor="t"/>
          <a:lstStyle/>
          <a:p>
            <a:pPr marL="0" indent="0">
              <a:buNone/>
            </a:pPr>
            <a:r>
              <a:rPr lang="en-US" sz="1000" i="1" dirty="0">
                <a:solidFill>
                  <a:srgbClr val="5F6B76"/>
                </a:solidFill>
                <a:latin typeface="Calibri" pitchFamily="34" charset="0"/>
                <a:ea typeface="Calibri" pitchFamily="34" charset="-122"/>
                <a:cs typeface="Calibri" pitchFamily="34" charset="-120"/>
              </a:rPr>
              <a:t>HHS OCR announcements</a:t>
            </a:r>
            <a:endParaRPr lang="en-US" sz="1000" dirty="0"/>
          </a:p>
        </p:txBody>
      </p:sp>
      <p:sp>
        <p:nvSpPr>
          <p:cNvPr id="20" name="Shape 18"/>
          <p:cNvSpPr/>
          <p:nvPr/>
        </p:nvSpPr>
        <p:spPr>
          <a:xfrm>
            <a:off x="548640" y="5486400"/>
            <a:ext cx="11091672" cy="685800"/>
          </a:xfrm>
          <a:prstGeom prst="rect">
            <a:avLst/>
          </a:prstGeom>
          <a:solidFill>
            <a:srgbClr val="161B22"/>
          </a:solidFill>
          <a:ln w="12700">
            <a:solidFill>
              <a:srgbClr val="161B22"/>
            </a:solidFill>
            <a:prstDash val="solid"/>
          </a:ln>
        </p:spPr>
        <p:txBody>
          <a:bodyPr/>
          <a:lstStyle/>
          <a:p>
            <a:endParaRPr lang="en-US"/>
          </a:p>
        </p:txBody>
      </p:sp>
      <p:sp>
        <p:nvSpPr>
          <p:cNvPr id="21" name="Text 19"/>
          <p:cNvSpPr txBox="1"/>
          <p:nvPr/>
        </p:nvSpPr>
        <p:spPr>
          <a:xfrm>
            <a:off x="822960" y="5486400"/>
            <a:ext cx="10607040" cy="6858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Your workforce is already driving AI. The only question is whether they are on a road you built.</a:t>
            </a:r>
            <a:endParaRPr lang="en-US" sz="1800" dirty="0"/>
          </a:p>
        </p:txBody>
      </p:sp>
      <p:sp>
        <p:nvSpPr>
          <p:cNvPr id="22" name="Text 20"/>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THE REGULATORY ROAD MAP</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What Is Actually on the Books</a:t>
            </a:r>
            <a:endParaRPr lang="en-US" sz="3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1672" cy="914400"/>
        </p:xfrm>
        <a:graphic>
          <a:graphicData uri="http://schemas.openxmlformats.org/drawingml/2006/table">
            <a:tbl>
              <a:tblPr/>
              <a:tblGrid>
                <a:gridCol w="329184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6336792">
                  <a:extLst>
                    <a:ext uri="{9D8B030D-6E8A-4147-A177-3AD203B41FA5}">
                      <a16:colId xmlns:a16="http://schemas.microsoft.com/office/drawing/2014/main" val="20002"/>
                    </a:ext>
                  </a:extLst>
                </a:gridCol>
              </a:tblGrid>
              <a:tr h="41148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Rule or Source</a:t>
                      </a:r>
                      <a:endParaRPr lang="en-US" sz="1300" dirty="0">
                        <a:latin typeface="Calibri" charset="0"/>
                        <a:ea typeface="Calibri" charset="0"/>
                        <a:cs typeface="Calibri" charset="0"/>
                      </a:endParaRPr>
                    </a:p>
                  </a:txBody>
                  <a:tcPr marL="101600" marR="101600" marT="50800" marB="50800">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161B22"/>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Status</a:t>
                      </a:r>
                      <a:endParaRPr lang="en-US" sz="1300" dirty="0">
                        <a:latin typeface="Calibri" charset="0"/>
                        <a:ea typeface="Calibri" charset="0"/>
                        <a:cs typeface="Calibri" charset="0"/>
                      </a:endParaRPr>
                    </a:p>
                  </a:txBody>
                  <a:tcPr marL="101600" marR="101600" marT="50800" marB="50800">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161B22"/>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What It Means for AI in Your Health Center</a:t>
                      </a:r>
                      <a:endParaRPr lang="en-US" sz="1300" dirty="0">
                        <a:latin typeface="Calibri" charset="0"/>
                        <a:ea typeface="Calibri" charset="0"/>
                        <a:cs typeface="Calibri" charset="0"/>
                      </a:endParaRPr>
                    </a:p>
                  </a:txBody>
                  <a:tcPr marL="101600" marR="101600" marT="50800" marB="50800">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161B22"/>
                    </a:solidFill>
                  </a:tcPr>
                </a:tc>
                <a:extLst>
                  <a:ext uri="{0D108BD9-81ED-4DB2-BD59-A6C34878D82A}">
                    <a16:rowId xmlns:a16="http://schemas.microsoft.com/office/drawing/2014/main" val="10000"/>
                  </a:ext>
                </a:extLst>
              </a:tr>
              <a:tr h="658368">
                <a:tc>
                  <a:txBody>
                    <a:bodyPr/>
                    <a:lstStyle/>
                    <a:p>
                      <a:pPr marL="0" indent="0">
                        <a:buNone/>
                      </a:pPr>
                      <a:r>
                        <a:rPr lang="en-US" sz="1300" b="1" dirty="0">
                          <a:solidFill>
                            <a:srgbClr val="1F2933"/>
                          </a:solidFill>
                          <a:latin typeface="Calibri" pitchFamily="34" charset="0"/>
                          <a:ea typeface="Calibri" pitchFamily="34" charset="-122"/>
                          <a:cs typeface="Calibri" pitchFamily="34" charset="-120"/>
                        </a:rPr>
                        <a:t>HIPAA Privacy, Security, and Breach Notification Rules</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IN FORCE</a:t>
                      </a:r>
                      <a:endParaRPr lang="en-US" sz="12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2E7D32"/>
                    </a:solidFill>
                  </a:tcPr>
                </a:tc>
                <a:tc>
                  <a:txBody>
                    <a:bodyPr/>
                    <a:lstStyle/>
                    <a:p>
                      <a:pPr marL="0" indent="0">
                        <a:buNone/>
                      </a:pPr>
                      <a:r>
                        <a:rPr lang="en-US" sz="1300" dirty="0">
                          <a:solidFill>
                            <a:srgbClr val="1F2933"/>
                          </a:solidFill>
                          <a:latin typeface="Calibri" pitchFamily="34" charset="0"/>
                          <a:ea typeface="Calibri" pitchFamily="34" charset="-122"/>
                          <a:cs typeface="Calibri" pitchFamily="34" charset="-120"/>
                        </a:rPr>
                        <a:t>Apply to every AI tool that creates, receives, stores, or transmits PHI. There is no AI exemption.</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58368">
                <a:tc>
                  <a:txBody>
                    <a:bodyPr/>
                    <a:lstStyle/>
                    <a:p>
                      <a:pPr marL="0" indent="0">
                        <a:buNone/>
                      </a:pPr>
                      <a:r>
                        <a:rPr lang="en-US" sz="1300" b="1" dirty="0">
                          <a:solidFill>
                            <a:srgbClr val="1F2933"/>
                          </a:solidFill>
                          <a:latin typeface="Calibri" pitchFamily="34" charset="0"/>
                          <a:ea typeface="Calibri" pitchFamily="34" charset="-122"/>
                          <a:cs typeface="Calibri" pitchFamily="34" charset="-120"/>
                        </a:rPr>
                        <a:t>Section 1557, 45 CFR 92.210</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IN FORCE</a:t>
                      </a:r>
                      <a:endParaRPr lang="en-US" sz="12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2E7D32"/>
                    </a:solidFill>
                  </a:tcPr>
                </a:tc>
                <a:tc>
                  <a:txBody>
                    <a:bodyPr/>
                    <a:lstStyle/>
                    <a:p>
                      <a:pPr marL="0" indent="0">
                        <a:buNone/>
                      </a:pPr>
                      <a:r>
                        <a:rPr lang="en-US" sz="1300" dirty="0">
                          <a:solidFill>
                            <a:srgbClr val="1F2933"/>
                          </a:solidFill>
                          <a:latin typeface="Calibri" pitchFamily="34" charset="0"/>
                          <a:ea typeface="Calibri" pitchFamily="34" charset="-122"/>
                          <a:cs typeface="Calibri" pitchFamily="34" charset="-120"/>
                        </a:rPr>
                        <a:t>Identify and mitigate discrimination risk in patient care decision support tools, including AI. Compliance required since May 1, 2025.</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58368">
                <a:tc>
                  <a:txBody>
                    <a:bodyPr/>
                    <a:lstStyle/>
                    <a:p>
                      <a:pPr marL="0" indent="0">
                        <a:buNone/>
                      </a:pPr>
                      <a:r>
                        <a:rPr lang="en-US" sz="1300" b="1" dirty="0">
                          <a:solidFill>
                            <a:srgbClr val="1F2933"/>
                          </a:solidFill>
                          <a:latin typeface="Calibri" pitchFamily="34" charset="0"/>
                          <a:ea typeface="Calibri" pitchFamily="34" charset="-122"/>
                          <a:cs typeface="Calibri" pitchFamily="34" charset="-120"/>
                        </a:rPr>
                        <a:t>OCR Risk Analysis Initiative</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ENFORCING</a:t>
                      </a:r>
                      <a:endParaRPr lang="en-US" sz="12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C62828"/>
                    </a:solidFill>
                  </a:tcPr>
                </a:tc>
                <a:tc>
                  <a:txBody>
                    <a:bodyPr/>
                    <a:lstStyle/>
                    <a:p>
                      <a:pPr marL="0" indent="0">
                        <a:buNone/>
                      </a:pPr>
                      <a:r>
                        <a:rPr lang="en-US" sz="1300" dirty="0">
                          <a:solidFill>
                            <a:srgbClr val="1F2933"/>
                          </a:solidFill>
                          <a:latin typeface="Calibri" pitchFamily="34" charset="0"/>
                          <a:ea typeface="Calibri" pitchFamily="34" charset="-122"/>
                          <a:cs typeface="Calibri" pitchFamily="34" charset="-120"/>
                        </a:rPr>
                        <a:t>Fourteen actions through June 2026. If AI is not in your risk analysis, your risk analysis is incomplete.</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58368">
                <a:tc>
                  <a:txBody>
                    <a:bodyPr/>
                    <a:lstStyle/>
                    <a:p>
                      <a:pPr marL="0" indent="0">
                        <a:buNone/>
                      </a:pPr>
                      <a:r>
                        <a:rPr lang="en-US" sz="1300" b="1" dirty="0">
                          <a:solidFill>
                            <a:srgbClr val="1F2933"/>
                          </a:solidFill>
                          <a:latin typeface="Calibri" pitchFamily="34" charset="0"/>
                          <a:ea typeface="Calibri" pitchFamily="34" charset="-122"/>
                          <a:cs typeface="Calibri" pitchFamily="34" charset="-120"/>
                        </a:rPr>
                        <a:t>Proposed HIPAA Security Rule update</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PROPOSED</a:t>
                      </a:r>
                      <a:endParaRPr lang="en-US" sz="12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D99A00"/>
                    </a:solidFill>
                  </a:tcPr>
                </a:tc>
                <a:tc>
                  <a:txBody>
                    <a:bodyPr/>
                    <a:lstStyle/>
                    <a:p>
                      <a:pPr marL="0" indent="0">
                        <a:buNone/>
                      </a:pPr>
                      <a:r>
                        <a:rPr lang="en-US" sz="1300" dirty="0">
                          <a:solidFill>
                            <a:srgbClr val="1F2933"/>
                          </a:solidFill>
                          <a:latin typeface="Calibri" pitchFamily="34" charset="0"/>
                          <a:ea typeface="Calibri" pitchFamily="34" charset="-122"/>
                          <a:cs typeface="Calibri" pitchFamily="34" charset="-120"/>
                        </a:rPr>
                        <a:t>Final action now targeted for July 2027. Encryption, MFA, and asset inventory expectations. Build to it now.</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58368">
                <a:tc>
                  <a:txBody>
                    <a:bodyPr/>
                    <a:lstStyle/>
                    <a:p>
                      <a:pPr marL="0" indent="0">
                        <a:buNone/>
                      </a:pPr>
                      <a:r>
                        <a:rPr lang="en-US" sz="1300" b="1" dirty="0">
                          <a:solidFill>
                            <a:srgbClr val="1F2933"/>
                          </a:solidFill>
                          <a:latin typeface="Calibri" pitchFamily="34" charset="0"/>
                          <a:ea typeface="Calibri" pitchFamily="34" charset="-122"/>
                          <a:cs typeface="Calibri" pitchFamily="34" charset="-120"/>
                        </a:rPr>
                        <a:t>Joint Commission and CHAI guidance (RUAIH)</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VOLUNTARY</a:t>
                      </a:r>
                      <a:endParaRPr lang="en-US" sz="12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0E7C7B"/>
                    </a:solidFill>
                  </a:tcPr>
                </a:tc>
                <a:tc>
                  <a:txBody>
                    <a:bodyPr/>
                    <a:lstStyle/>
                    <a:p>
                      <a:pPr marL="0" indent="0">
                        <a:buNone/>
                      </a:pPr>
                      <a:r>
                        <a:rPr lang="en-US" sz="1300" dirty="0">
                          <a:solidFill>
                            <a:srgbClr val="1F2933"/>
                          </a:solidFill>
                          <a:latin typeface="Calibri" pitchFamily="34" charset="0"/>
                          <a:ea typeface="Calibri" pitchFamily="34" charset="-122"/>
                          <a:cs typeface="Calibri" pitchFamily="34" charset="-120"/>
                        </a:rPr>
                        <a:t>Seven elements for responsible AI use: governance, privacy, data security, monitoring, bias, reporting, training.</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658368">
                <a:tc>
                  <a:txBody>
                    <a:bodyPr/>
                    <a:lstStyle/>
                    <a:p>
                      <a:pPr marL="0" indent="0">
                        <a:buNone/>
                      </a:pPr>
                      <a:r>
                        <a:rPr lang="en-US" sz="1300" b="1" dirty="0">
                          <a:solidFill>
                            <a:srgbClr val="1F2933"/>
                          </a:solidFill>
                          <a:latin typeface="Calibri" pitchFamily="34" charset="0"/>
                          <a:ea typeface="Calibri" pitchFamily="34" charset="-122"/>
                          <a:cs typeface="Calibri" pitchFamily="34" charset="-120"/>
                        </a:rPr>
                        <a:t>Virginia General Assembly</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WATCH 2027</a:t>
                      </a:r>
                      <a:endParaRPr lang="en-US" sz="12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5F6B76"/>
                    </a:solidFill>
                  </a:tcPr>
                </a:tc>
                <a:tc>
                  <a:txBody>
                    <a:bodyPr/>
                    <a:lstStyle/>
                    <a:p>
                      <a:pPr marL="0" indent="0">
                        <a:buNone/>
                      </a:pPr>
                      <a:r>
                        <a:rPr lang="en-US" sz="1300" dirty="0">
                          <a:solidFill>
                            <a:srgbClr val="1F2933"/>
                          </a:solidFill>
                          <a:latin typeface="Calibri" pitchFamily="34" charset="0"/>
                          <a:ea typeface="Calibri" pitchFamily="34" charset="-122"/>
                          <a:cs typeface="Calibri" pitchFamily="34" charset="-120"/>
                        </a:rPr>
                        <a:t>Most 2026 health care AI bills were continued to the 2027 session. Expect them back.</a:t>
                      </a:r>
                      <a:endParaRPr lang="en-US" sz="1300" dirty="0">
                        <a:latin typeface="Calibri" charset="0"/>
                        <a:ea typeface="Calibri" charset="0"/>
                        <a:cs typeface="Calibri" charset="0"/>
                      </a:endParaRPr>
                    </a:p>
                  </a:txBody>
                  <a:tcPr marL="101600" marR="101600" marT="50800" marB="50800" anchor="ctr">
                    <a:lnL w="12700" cap="flat" cmpd="sng" algn="ctr">
                      <a:solidFill>
                        <a:srgbClr val="DDE2E6"/>
                      </a:solidFill>
                      <a:prstDash val="solid"/>
                      <a:round/>
                      <a:headEnd type="none" w="med" len="med"/>
                      <a:tailEnd type="none" w="med" len="med"/>
                    </a:lnL>
                    <a:lnR w="12700" cap="flat" cmpd="sng" algn="ctr">
                      <a:solidFill>
                        <a:srgbClr val="DDE2E6"/>
                      </a:solidFill>
                      <a:prstDash val="solid"/>
                      <a:round/>
                      <a:headEnd type="none" w="med" len="med"/>
                      <a:tailEnd type="none" w="med" len="med"/>
                    </a:lnR>
                    <a:lnT w="12700" cap="flat" cmpd="sng" algn="ctr">
                      <a:solidFill>
                        <a:srgbClr val="DDE2E6"/>
                      </a:solidFill>
                      <a:prstDash val="solid"/>
                      <a:round/>
                      <a:headEnd type="none" w="med" len="med"/>
                      <a:tailEnd type="none" w="med" len="med"/>
                    </a:lnT>
                    <a:lnB w="12700" cap="flat" cmpd="sng" algn="ctr">
                      <a:solidFill>
                        <a:srgbClr val="DDE2E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4" name="Text 2"/>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6" name="Text 3"/>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Sources: HHS OCR, OMB Unified Agenda, Joint Commission and CHAI, Virginia LIS</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FROM FIREWALLS TO MODEL WALLS</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AI Security Is IT Security</a:t>
            </a:r>
            <a:endParaRPr lang="en-US" sz="3200" dirty="0"/>
          </a:p>
        </p:txBody>
      </p:sp>
      <p:sp>
        <p:nvSpPr>
          <p:cNvPr id="4" name="Text 2"/>
          <p:cNvSpPr txBox="1"/>
          <p:nvPr/>
        </p:nvSpPr>
        <p:spPr>
          <a:xfrm>
            <a:off x="548640" y="1463040"/>
            <a:ext cx="10972800" cy="411480"/>
          </a:xfrm>
          <a:prstGeom prst="rect">
            <a:avLst/>
          </a:prstGeom>
          <a:noFill/>
          <a:ln/>
        </p:spPr>
        <p:txBody>
          <a:bodyPr wrap="square" lIns="0" tIns="0" rIns="0" bIns="0" rtlCol="0" anchor="ctr"/>
          <a:lstStyle/>
          <a:p>
            <a:pPr marL="0" indent="0">
              <a:buNone/>
            </a:pPr>
            <a:r>
              <a:rPr lang="en-US" sz="1800" dirty="0">
                <a:solidFill>
                  <a:srgbClr val="5F6B76"/>
                </a:solidFill>
                <a:latin typeface="Calibri" pitchFamily="34" charset="0"/>
                <a:ea typeface="Calibri" pitchFamily="34" charset="-122"/>
                <a:cs typeface="Calibri" pitchFamily="34" charset="-120"/>
              </a:rPr>
              <a:t>Same CIA triad you already defend. New attack surface.</a:t>
            </a:r>
            <a:endParaRPr lang="en-US" sz="1800" dirty="0"/>
          </a:p>
        </p:txBody>
      </p:sp>
      <p:sp>
        <p:nvSpPr>
          <p:cNvPr id="5" name="Shape 3"/>
          <p:cNvSpPr/>
          <p:nvPr/>
        </p:nvSpPr>
        <p:spPr>
          <a:xfrm>
            <a:off x="548640" y="2057400"/>
            <a:ext cx="3520440" cy="4069080"/>
          </a:xfrm>
          <a:prstGeom prst="rect">
            <a:avLst/>
          </a:prstGeom>
          <a:solidFill>
            <a:srgbClr val="F1F3F5"/>
          </a:solidFill>
          <a:ln w="12700">
            <a:solidFill>
              <a:srgbClr val="F1F3F5"/>
            </a:solidFill>
            <a:prstDash val="solid"/>
          </a:ln>
        </p:spPr>
        <p:txBody>
          <a:bodyPr/>
          <a:lstStyle/>
          <a:p>
            <a:endParaRPr lang="en-US"/>
          </a:p>
        </p:txBody>
      </p:sp>
      <p:sp>
        <p:nvSpPr>
          <p:cNvPr id="6" name="Shape 4"/>
          <p:cNvSpPr/>
          <p:nvPr/>
        </p:nvSpPr>
        <p:spPr>
          <a:xfrm>
            <a:off x="822960" y="2286000"/>
            <a:ext cx="777240" cy="777240"/>
          </a:xfrm>
          <a:prstGeom prst="ellipse">
            <a:avLst/>
          </a:prstGeom>
          <a:solidFill>
            <a:srgbClr val="0E7C7B"/>
          </a:solidFill>
          <a:ln w="12700">
            <a:solidFill>
              <a:srgbClr val="0E7C7B"/>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1017270" y="2480310"/>
            <a:ext cx="388620" cy="388620"/>
          </a:xfrm>
          <a:prstGeom prst="rect">
            <a:avLst/>
          </a:prstGeom>
        </p:spPr>
      </p:pic>
      <p:sp>
        <p:nvSpPr>
          <p:cNvPr id="8" name="Text 5"/>
          <p:cNvSpPr txBox="1"/>
          <p:nvPr/>
        </p:nvSpPr>
        <p:spPr>
          <a:xfrm>
            <a:off x="1737360" y="2377440"/>
            <a:ext cx="2194560" cy="594360"/>
          </a:xfrm>
          <a:prstGeom prst="rect">
            <a:avLst/>
          </a:prstGeom>
          <a:noFill/>
          <a:ln/>
        </p:spPr>
        <p:txBody>
          <a:bodyPr wrap="square" lIns="0" tIns="0" rIns="0" bIns="0" rtlCol="0" anchor="ctr"/>
          <a:lstStyle/>
          <a:p>
            <a:pPr marL="0" indent="0">
              <a:buNone/>
            </a:pPr>
            <a:r>
              <a:rPr lang="en-US" sz="2200" b="1" dirty="0">
                <a:solidFill>
                  <a:srgbClr val="1F2933"/>
                </a:solidFill>
                <a:latin typeface="Arial" pitchFamily="34" charset="0"/>
                <a:ea typeface="Arial" pitchFamily="34" charset="-122"/>
                <a:cs typeface="Arial" pitchFamily="34" charset="-120"/>
              </a:rPr>
              <a:t>Confidentiality</a:t>
            </a:r>
            <a:endParaRPr lang="en-US" sz="2200" dirty="0"/>
          </a:p>
        </p:txBody>
      </p:sp>
      <p:sp>
        <p:nvSpPr>
          <p:cNvPr id="9" name="Text 6"/>
          <p:cNvSpPr txBox="1"/>
          <p:nvPr/>
        </p:nvSpPr>
        <p:spPr>
          <a:xfrm>
            <a:off x="822960" y="3291840"/>
            <a:ext cx="3017520" cy="274320"/>
          </a:xfrm>
          <a:prstGeom prst="rect">
            <a:avLst/>
          </a:prstGeom>
          <a:noFill/>
          <a:ln/>
        </p:spPr>
        <p:txBody>
          <a:bodyPr wrap="square" lIns="0" tIns="0" rIns="0" bIns="0" rtlCol="0" anchor="ctr"/>
          <a:lstStyle/>
          <a:p>
            <a:pPr marL="0" indent="0">
              <a:buNone/>
            </a:pPr>
            <a:r>
              <a:rPr lang="en-US" sz="1100" b="1" kern="0" spc="100" dirty="0">
                <a:solidFill>
                  <a:srgbClr val="0E7C7B"/>
                </a:solidFill>
                <a:latin typeface="Calibri" pitchFamily="34" charset="0"/>
                <a:ea typeface="Calibri" pitchFamily="34" charset="-122"/>
                <a:cs typeface="Calibri" pitchFamily="34" charset="-120"/>
              </a:rPr>
              <a:t>THE RISK</a:t>
            </a:r>
            <a:endParaRPr lang="en-US" sz="1100" dirty="0"/>
          </a:p>
        </p:txBody>
      </p:sp>
      <p:sp>
        <p:nvSpPr>
          <p:cNvPr id="10" name="Text 7"/>
          <p:cNvSpPr txBox="1"/>
          <p:nvPr/>
        </p:nvSpPr>
        <p:spPr>
          <a:xfrm>
            <a:off x="822960" y="3566160"/>
            <a:ext cx="3017520" cy="10972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PHI pasted into a tool with no BAA. Prompts retained or used for model training by the vendor.</a:t>
            </a:r>
            <a:endParaRPr lang="en-US" sz="1400" dirty="0"/>
          </a:p>
        </p:txBody>
      </p:sp>
      <p:sp>
        <p:nvSpPr>
          <p:cNvPr id="11" name="Text 8"/>
          <p:cNvSpPr txBox="1"/>
          <p:nvPr/>
        </p:nvSpPr>
        <p:spPr>
          <a:xfrm>
            <a:off x="822960" y="4709160"/>
            <a:ext cx="3017520" cy="274320"/>
          </a:xfrm>
          <a:prstGeom prst="rect">
            <a:avLst/>
          </a:prstGeom>
          <a:noFill/>
          <a:ln/>
        </p:spPr>
        <p:txBody>
          <a:bodyPr wrap="square" lIns="0" tIns="0" rIns="0" bIns="0" rtlCol="0" anchor="ctr"/>
          <a:lstStyle/>
          <a:p>
            <a:pPr marL="0" indent="0">
              <a:buNone/>
            </a:pPr>
            <a:r>
              <a:rPr lang="en-US" sz="1100" b="1" kern="0" spc="100" dirty="0">
                <a:solidFill>
                  <a:srgbClr val="0E7C7B"/>
                </a:solidFill>
                <a:latin typeface="Calibri" pitchFamily="34" charset="0"/>
                <a:ea typeface="Calibri" pitchFamily="34" charset="-122"/>
                <a:cs typeface="Calibri" pitchFamily="34" charset="-120"/>
              </a:rPr>
              <a:t>THE CONTROL YOU ALREADY KNOW</a:t>
            </a:r>
            <a:endParaRPr lang="en-US" sz="1100" dirty="0"/>
          </a:p>
        </p:txBody>
      </p:sp>
      <p:sp>
        <p:nvSpPr>
          <p:cNvPr id="12" name="Text 9"/>
          <p:cNvSpPr txBox="1"/>
          <p:nvPr/>
        </p:nvSpPr>
        <p:spPr>
          <a:xfrm>
            <a:off x="822960" y="4983480"/>
            <a:ext cx="3017520" cy="100584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Approved tools only, signed BAA, minimum necessary inputs, data loss prevention.</a:t>
            </a:r>
            <a:endParaRPr lang="en-US" sz="1400" dirty="0"/>
          </a:p>
        </p:txBody>
      </p:sp>
      <p:sp>
        <p:nvSpPr>
          <p:cNvPr id="13" name="Shape 10"/>
          <p:cNvSpPr/>
          <p:nvPr/>
        </p:nvSpPr>
        <p:spPr>
          <a:xfrm>
            <a:off x="4306824" y="2057400"/>
            <a:ext cx="3520440" cy="4069080"/>
          </a:xfrm>
          <a:prstGeom prst="rect">
            <a:avLst/>
          </a:prstGeom>
          <a:solidFill>
            <a:srgbClr val="F1F3F5"/>
          </a:solidFill>
          <a:ln w="12700">
            <a:solidFill>
              <a:srgbClr val="F1F3F5"/>
            </a:solidFill>
            <a:prstDash val="solid"/>
          </a:ln>
        </p:spPr>
        <p:txBody>
          <a:bodyPr/>
          <a:lstStyle/>
          <a:p>
            <a:endParaRPr lang="en-US"/>
          </a:p>
        </p:txBody>
      </p:sp>
      <p:sp>
        <p:nvSpPr>
          <p:cNvPr id="14" name="Shape 11"/>
          <p:cNvSpPr/>
          <p:nvPr/>
        </p:nvSpPr>
        <p:spPr>
          <a:xfrm>
            <a:off x="4581144" y="2286000"/>
            <a:ext cx="777240" cy="777240"/>
          </a:xfrm>
          <a:prstGeom prst="ellipse">
            <a:avLst/>
          </a:prstGeom>
          <a:solidFill>
            <a:srgbClr val="D99A00"/>
          </a:solidFill>
          <a:ln w="12700">
            <a:solidFill>
              <a:srgbClr val="D99A00"/>
            </a:solidFill>
            <a:prstDash val="solid"/>
          </a:ln>
        </p:spPr>
        <p:txBody>
          <a:bodyPr/>
          <a:lstStyle/>
          <a:p>
            <a:endParaRPr lang="en-US"/>
          </a:p>
        </p:txBody>
      </p:sp>
      <p:pic>
        <p:nvPicPr>
          <p:cNvPr id="15" name="Image 1" descr="preencoded.png"/>
          <p:cNvPicPr>
            <a:picLocks noChangeAspect="1"/>
          </p:cNvPicPr>
          <p:nvPr/>
        </p:nvPicPr>
        <p:blipFill>
          <a:blip r:embed="rId4"/>
          <a:stretch>
            <a:fillRect/>
          </a:stretch>
        </p:blipFill>
        <p:spPr>
          <a:xfrm>
            <a:off x="4775454" y="2480310"/>
            <a:ext cx="388620" cy="388620"/>
          </a:xfrm>
          <a:prstGeom prst="rect">
            <a:avLst/>
          </a:prstGeom>
        </p:spPr>
      </p:pic>
      <p:sp>
        <p:nvSpPr>
          <p:cNvPr id="16" name="Text 12"/>
          <p:cNvSpPr txBox="1"/>
          <p:nvPr/>
        </p:nvSpPr>
        <p:spPr>
          <a:xfrm>
            <a:off x="5495544" y="2377440"/>
            <a:ext cx="2194560" cy="594360"/>
          </a:xfrm>
          <a:prstGeom prst="rect">
            <a:avLst/>
          </a:prstGeom>
          <a:noFill/>
          <a:ln/>
        </p:spPr>
        <p:txBody>
          <a:bodyPr wrap="square" lIns="0" tIns="0" rIns="0" bIns="0" rtlCol="0" anchor="ctr"/>
          <a:lstStyle/>
          <a:p>
            <a:pPr marL="0" indent="0">
              <a:buNone/>
            </a:pPr>
            <a:r>
              <a:rPr lang="en-US" sz="2200" b="1" dirty="0">
                <a:solidFill>
                  <a:srgbClr val="1F2933"/>
                </a:solidFill>
                <a:latin typeface="Arial" pitchFamily="34" charset="0"/>
                <a:ea typeface="Arial" pitchFamily="34" charset="-122"/>
                <a:cs typeface="Arial" pitchFamily="34" charset="-120"/>
              </a:rPr>
              <a:t>Integrity</a:t>
            </a:r>
            <a:endParaRPr lang="en-US" sz="2200" dirty="0"/>
          </a:p>
        </p:txBody>
      </p:sp>
      <p:sp>
        <p:nvSpPr>
          <p:cNvPr id="17" name="Text 13"/>
          <p:cNvSpPr txBox="1"/>
          <p:nvPr/>
        </p:nvSpPr>
        <p:spPr>
          <a:xfrm>
            <a:off x="4581144" y="3291840"/>
            <a:ext cx="3017520" cy="274320"/>
          </a:xfrm>
          <a:prstGeom prst="rect">
            <a:avLst/>
          </a:prstGeom>
          <a:noFill/>
          <a:ln/>
        </p:spPr>
        <p:txBody>
          <a:bodyPr wrap="square" lIns="0" tIns="0" rIns="0" bIns="0" rtlCol="0" anchor="ctr"/>
          <a:lstStyle/>
          <a:p>
            <a:pPr marL="0" indent="0">
              <a:buNone/>
            </a:pPr>
            <a:r>
              <a:rPr lang="en-US" sz="1100" b="1" kern="0" spc="100" dirty="0">
                <a:solidFill>
                  <a:srgbClr val="D99A00"/>
                </a:solidFill>
                <a:latin typeface="Calibri" pitchFamily="34" charset="0"/>
                <a:ea typeface="Calibri" pitchFamily="34" charset="-122"/>
                <a:cs typeface="Calibri" pitchFamily="34" charset="-120"/>
              </a:rPr>
              <a:t>THE RISK</a:t>
            </a:r>
            <a:endParaRPr lang="en-US" sz="1100" dirty="0"/>
          </a:p>
        </p:txBody>
      </p:sp>
      <p:sp>
        <p:nvSpPr>
          <p:cNvPr id="18" name="Text 14"/>
          <p:cNvSpPr txBox="1"/>
          <p:nvPr/>
        </p:nvSpPr>
        <p:spPr>
          <a:xfrm>
            <a:off x="4581144" y="3566160"/>
            <a:ext cx="3017520" cy="10972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Confident, wrong answers. Fabricated citations. Biased decision support that creates Section 1557 exposure.</a:t>
            </a:r>
            <a:endParaRPr lang="en-US" sz="1400" dirty="0"/>
          </a:p>
        </p:txBody>
      </p:sp>
      <p:sp>
        <p:nvSpPr>
          <p:cNvPr id="19" name="Text 15"/>
          <p:cNvSpPr txBox="1"/>
          <p:nvPr/>
        </p:nvSpPr>
        <p:spPr>
          <a:xfrm>
            <a:off x="4581144" y="4709160"/>
            <a:ext cx="3017520" cy="274320"/>
          </a:xfrm>
          <a:prstGeom prst="rect">
            <a:avLst/>
          </a:prstGeom>
          <a:noFill/>
          <a:ln/>
        </p:spPr>
        <p:txBody>
          <a:bodyPr wrap="square" lIns="0" tIns="0" rIns="0" bIns="0" rtlCol="0" anchor="ctr"/>
          <a:lstStyle/>
          <a:p>
            <a:pPr marL="0" indent="0">
              <a:buNone/>
            </a:pPr>
            <a:r>
              <a:rPr lang="en-US" sz="1100" b="1" kern="0" spc="100" dirty="0">
                <a:solidFill>
                  <a:srgbClr val="D99A00"/>
                </a:solidFill>
                <a:latin typeface="Calibri" pitchFamily="34" charset="0"/>
                <a:ea typeface="Calibri" pitchFamily="34" charset="-122"/>
                <a:cs typeface="Calibri" pitchFamily="34" charset="-120"/>
              </a:rPr>
              <a:t>THE CONTROL YOU ALREADY KNOW</a:t>
            </a:r>
            <a:endParaRPr lang="en-US" sz="1100" dirty="0"/>
          </a:p>
        </p:txBody>
      </p:sp>
      <p:sp>
        <p:nvSpPr>
          <p:cNvPr id="20" name="Text 16"/>
          <p:cNvSpPr txBox="1"/>
          <p:nvPr/>
        </p:nvSpPr>
        <p:spPr>
          <a:xfrm>
            <a:off x="4581144" y="4983480"/>
            <a:ext cx="3017520" cy="100584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Defined expected output, human verification, bias review of decision support tools.</a:t>
            </a:r>
            <a:endParaRPr lang="en-US" sz="1400" dirty="0"/>
          </a:p>
        </p:txBody>
      </p:sp>
      <p:sp>
        <p:nvSpPr>
          <p:cNvPr id="21" name="Shape 17"/>
          <p:cNvSpPr/>
          <p:nvPr/>
        </p:nvSpPr>
        <p:spPr>
          <a:xfrm>
            <a:off x="8065008" y="2057400"/>
            <a:ext cx="3520440" cy="4069080"/>
          </a:xfrm>
          <a:prstGeom prst="rect">
            <a:avLst/>
          </a:prstGeom>
          <a:solidFill>
            <a:srgbClr val="F1F3F5"/>
          </a:solidFill>
          <a:ln w="12700">
            <a:solidFill>
              <a:srgbClr val="F1F3F5"/>
            </a:solidFill>
            <a:prstDash val="solid"/>
          </a:ln>
        </p:spPr>
        <p:txBody>
          <a:bodyPr/>
          <a:lstStyle/>
          <a:p>
            <a:endParaRPr lang="en-US"/>
          </a:p>
        </p:txBody>
      </p:sp>
      <p:sp>
        <p:nvSpPr>
          <p:cNvPr id="22" name="Shape 18"/>
          <p:cNvSpPr/>
          <p:nvPr/>
        </p:nvSpPr>
        <p:spPr>
          <a:xfrm>
            <a:off x="8339328" y="2286000"/>
            <a:ext cx="777240" cy="777240"/>
          </a:xfrm>
          <a:prstGeom prst="ellipse">
            <a:avLst/>
          </a:prstGeom>
          <a:solidFill>
            <a:srgbClr val="C62828"/>
          </a:solidFill>
          <a:ln w="12700">
            <a:solidFill>
              <a:srgbClr val="C62828"/>
            </a:solidFill>
            <a:prstDash val="solid"/>
          </a:ln>
        </p:spPr>
        <p:txBody>
          <a:bodyPr/>
          <a:lstStyle/>
          <a:p>
            <a:endParaRPr lang="en-US"/>
          </a:p>
        </p:txBody>
      </p:sp>
      <p:pic>
        <p:nvPicPr>
          <p:cNvPr id="23" name="Image 2" descr="preencoded.png"/>
          <p:cNvPicPr>
            <a:picLocks noChangeAspect="1"/>
          </p:cNvPicPr>
          <p:nvPr/>
        </p:nvPicPr>
        <p:blipFill>
          <a:blip r:embed="rId5"/>
          <a:stretch>
            <a:fillRect/>
          </a:stretch>
        </p:blipFill>
        <p:spPr>
          <a:xfrm>
            <a:off x="8533638" y="2480310"/>
            <a:ext cx="388620" cy="388620"/>
          </a:xfrm>
          <a:prstGeom prst="rect">
            <a:avLst/>
          </a:prstGeom>
        </p:spPr>
      </p:pic>
      <p:sp>
        <p:nvSpPr>
          <p:cNvPr id="24" name="Text 19"/>
          <p:cNvSpPr txBox="1"/>
          <p:nvPr/>
        </p:nvSpPr>
        <p:spPr>
          <a:xfrm>
            <a:off x="9253728" y="2377440"/>
            <a:ext cx="2194560" cy="594360"/>
          </a:xfrm>
          <a:prstGeom prst="rect">
            <a:avLst/>
          </a:prstGeom>
          <a:noFill/>
          <a:ln/>
        </p:spPr>
        <p:txBody>
          <a:bodyPr wrap="square" lIns="0" tIns="0" rIns="0" bIns="0" rtlCol="0" anchor="ctr"/>
          <a:lstStyle/>
          <a:p>
            <a:pPr marL="0" indent="0">
              <a:buNone/>
            </a:pPr>
            <a:r>
              <a:rPr lang="en-US" sz="2200" b="1" dirty="0">
                <a:solidFill>
                  <a:srgbClr val="1F2933"/>
                </a:solidFill>
                <a:latin typeface="Arial" pitchFamily="34" charset="0"/>
                <a:ea typeface="Arial" pitchFamily="34" charset="-122"/>
                <a:cs typeface="Arial" pitchFamily="34" charset="-120"/>
              </a:rPr>
              <a:t>Availability</a:t>
            </a:r>
            <a:endParaRPr lang="en-US" sz="2200" dirty="0"/>
          </a:p>
        </p:txBody>
      </p:sp>
      <p:sp>
        <p:nvSpPr>
          <p:cNvPr id="25" name="Text 20"/>
          <p:cNvSpPr txBox="1"/>
          <p:nvPr/>
        </p:nvSpPr>
        <p:spPr>
          <a:xfrm>
            <a:off x="8339328" y="3291840"/>
            <a:ext cx="3017520" cy="274320"/>
          </a:xfrm>
          <a:prstGeom prst="rect">
            <a:avLst/>
          </a:prstGeom>
          <a:noFill/>
          <a:ln/>
        </p:spPr>
        <p:txBody>
          <a:bodyPr wrap="square" lIns="0" tIns="0" rIns="0" bIns="0" rtlCol="0" anchor="ctr"/>
          <a:lstStyle/>
          <a:p>
            <a:pPr marL="0" indent="0">
              <a:buNone/>
            </a:pPr>
            <a:r>
              <a:rPr lang="en-US" sz="1100" b="1" kern="0" spc="100" dirty="0">
                <a:solidFill>
                  <a:srgbClr val="C62828"/>
                </a:solidFill>
                <a:latin typeface="Calibri" pitchFamily="34" charset="0"/>
                <a:ea typeface="Calibri" pitchFamily="34" charset="-122"/>
                <a:cs typeface="Calibri" pitchFamily="34" charset="-120"/>
              </a:rPr>
              <a:t>THE RISK</a:t>
            </a:r>
            <a:endParaRPr lang="en-US" sz="1100" dirty="0"/>
          </a:p>
        </p:txBody>
      </p:sp>
      <p:sp>
        <p:nvSpPr>
          <p:cNvPr id="26" name="Text 21"/>
          <p:cNvSpPr txBox="1"/>
          <p:nvPr/>
        </p:nvSpPr>
        <p:spPr>
          <a:xfrm>
            <a:off x="8339328" y="3566160"/>
            <a:ext cx="3017520" cy="10972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Workflows that collapse when the AI goes down. ECRI ranks digital darkness events second for 2026.</a:t>
            </a:r>
            <a:endParaRPr lang="en-US" sz="1400" dirty="0"/>
          </a:p>
        </p:txBody>
      </p:sp>
      <p:sp>
        <p:nvSpPr>
          <p:cNvPr id="27" name="Text 22"/>
          <p:cNvSpPr txBox="1"/>
          <p:nvPr/>
        </p:nvSpPr>
        <p:spPr>
          <a:xfrm>
            <a:off x="8339328" y="4709160"/>
            <a:ext cx="3017520" cy="274320"/>
          </a:xfrm>
          <a:prstGeom prst="rect">
            <a:avLst/>
          </a:prstGeom>
          <a:noFill/>
          <a:ln/>
        </p:spPr>
        <p:txBody>
          <a:bodyPr wrap="square" lIns="0" tIns="0" rIns="0" bIns="0" rtlCol="0" anchor="ctr"/>
          <a:lstStyle/>
          <a:p>
            <a:pPr marL="0" indent="0">
              <a:buNone/>
            </a:pPr>
            <a:r>
              <a:rPr lang="en-US" sz="1100" b="1" kern="0" spc="100" dirty="0">
                <a:solidFill>
                  <a:srgbClr val="C62828"/>
                </a:solidFill>
                <a:latin typeface="Calibri" pitchFamily="34" charset="0"/>
                <a:ea typeface="Calibri" pitchFamily="34" charset="-122"/>
                <a:cs typeface="Calibri" pitchFamily="34" charset="-120"/>
              </a:rPr>
              <a:t>THE CONTROL YOU ALREADY KNOW</a:t>
            </a:r>
            <a:endParaRPr lang="en-US" sz="1100" dirty="0"/>
          </a:p>
        </p:txBody>
      </p:sp>
      <p:sp>
        <p:nvSpPr>
          <p:cNvPr id="28" name="Text 23"/>
          <p:cNvSpPr txBox="1"/>
          <p:nvPr/>
        </p:nvSpPr>
        <p:spPr>
          <a:xfrm>
            <a:off x="8339328" y="4983480"/>
            <a:ext cx="3017520" cy="100584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Documented manual fallback, downtime procedures, a tested kill switch.</a:t>
            </a:r>
            <a:endParaRPr lang="en-US" sz="1400" dirty="0"/>
          </a:p>
        </p:txBody>
      </p:sp>
      <p:sp>
        <p:nvSpPr>
          <p:cNvPr id="29" name="Text 24"/>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30" name="Text 25"/>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1.1, 1.4, 1.5, 1.6</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THE SHADOW AI PROBLEM</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One Paste Can Be a Disclosure</a:t>
            </a:r>
            <a:endParaRPr lang="en-US" sz="3200" dirty="0"/>
          </a:p>
        </p:txBody>
      </p:sp>
      <p:sp>
        <p:nvSpPr>
          <p:cNvPr id="4" name="Shape 2"/>
          <p:cNvSpPr/>
          <p:nvPr/>
        </p:nvSpPr>
        <p:spPr>
          <a:xfrm>
            <a:off x="548640" y="1783080"/>
            <a:ext cx="5852160" cy="1143000"/>
          </a:xfrm>
          <a:prstGeom prst="rect">
            <a:avLst/>
          </a:prstGeom>
          <a:solidFill>
            <a:srgbClr val="F1F3F5"/>
          </a:solidFill>
          <a:ln w="12700">
            <a:solidFill>
              <a:srgbClr val="F1F3F5"/>
            </a:solidFill>
            <a:prstDash val="solid"/>
          </a:ln>
        </p:spPr>
        <p:txBody>
          <a:bodyPr/>
          <a:lstStyle/>
          <a:p>
            <a:endParaRPr lang="en-US"/>
          </a:p>
        </p:txBody>
      </p:sp>
      <p:sp>
        <p:nvSpPr>
          <p:cNvPr id="5" name="Shape 3"/>
          <p:cNvSpPr/>
          <p:nvPr/>
        </p:nvSpPr>
        <p:spPr>
          <a:xfrm>
            <a:off x="777240" y="1965960"/>
            <a:ext cx="777240" cy="777240"/>
          </a:xfrm>
          <a:prstGeom prst="ellipse">
            <a:avLst/>
          </a:prstGeom>
          <a:solidFill>
            <a:srgbClr val="0E7C7B"/>
          </a:solidFill>
          <a:ln w="12700">
            <a:solidFill>
              <a:srgbClr val="0E7C7B"/>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1550" y="2160270"/>
            <a:ext cx="388620" cy="388620"/>
          </a:xfrm>
          <a:prstGeom prst="rect">
            <a:avLst/>
          </a:prstGeom>
        </p:spPr>
      </p:pic>
      <p:sp>
        <p:nvSpPr>
          <p:cNvPr id="7" name="Text 4"/>
          <p:cNvSpPr txBox="1"/>
          <p:nvPr/>
        </p:nvSpPr>
        <p:spPr>
          <a:xfrm>
            <a:off x="1783080" y="1783080"/>
            <a:ext cx="4434840" cy="1143000"/>
          </a:xfrm>
          <a:prstGeom prst="rect">
            <a:avLst/>
          </a:prstGeom>
          <a:noFill/>
          <a:ln/>
        </p:spPr>
        <p:txBody>
          <a:bodyPr wrap="square" lIns="0" tIns="0" rIns="0" bIns="0" rtlCol="0" anchor="ctr"/>
          <a:lstStyle/>
          <a:p>
            <a:pPr marL="0" indent="0">
              <a:buNone/>
            </a:pPr>
            <a:r>
              <a:rPr lang="en-US" sz="1700" dirty="0">
                <a:solidFill>
                  <a:srgbClr val="1F2933"/>
                </a:solidFill>
                <a:latin typeface="Calibri" pitchFamily="34" charset="0"/>
                <a:ea typeface="Calibri" pitchFamily="34" charset="-122"/>
                <a:cs typeface="Calibri" pitchFamily="34" charset="-120"/>
              </a:rPr>
              <a:t>A staff member copies a patient summary to draft a letter faster</a:t>
            </a:r>
            <a:endParaRPr lang="en-US" sz="1700" dirty="0"/>
          </a:p>
        </p:txBody>
      </p:sp>
      <p:sp>
        <p:nvSpPr>
          <p:cNvPr id="8" name="Shape 5"/>
          <p:cNvSpPr/>
          <p:nvPr/>
        </p:nvSpPr>
        <p:spPr>
          <a:xfrm>
            <a:off x="1024128" y="2944368"/>
            <a:ext cx="274320" cy="201168"/>
          </a:xfrm>
          <a:prstGeom prst="downArrow">
            <a:avLst/>
          </a:prstGeom>
          <a:solidFill>
            <a:srgbClr val="5F6B76"/>
          </a:solidFill>
          <a:ln w="12700">
            <a:solidFill>
              <a:srgbClr val="5F6B76"/>
            </a:solidFill>
            <a:prstDash val="solid"/>
          </a:ln>
        </p:spPr>
        <p:txBody>
          <a:bodyPr/>
          <a:lstStyle/>
          <a:p>
            <a:endParaRPr lang="en-US"/>
          </a:p>
        </p:txBody>
      </p:sp>
      <p:sp>
        <p:nvSpPr>
          <p:cNvPr id="9" name="Shape 6"/>
          <p:cNvSpPr/>
          <p:nvPr/>
        </p:nvSpPr>
        <p:spPr>
          <a:xfrm>
            <a:off x="548640" y="3154680"/>
            <a:ext cx="5852160" cy="1143000"/>
          </a:xfrm>
          <a:prstGeom prst="rect">
            <a:avLst/>
          </a:prstGeom>
          <a:solidFill>
            <a:srgbClr val="F1F3F5"/>
          </a:solidFill>
          <a:ln w="12700">
            <a:solidFill>
              <a:srgbClr val="F1F3F5"/>
            </a:solidFill>
            <a:prstDash val="solid"/>
          </a:ln>
        </p:spPr>
        <p:txBody>
          <a:bodyPr/>
          <a:lstStyle/>
          <a:p>
            <a:endParaRPr lang="en-US"/>
          </a:p>
        </p:txBody>
      </p:sp>
      <p:sp>
        <p:nvSpPr>
          <p:cNvPr id="10" name="Shape 7"/>
          <p:cNvSpPr/>
          <p:nvPr/>
        </p:nvSpPr>
        <p:spPr>
          <a:xfrm>
            <a:off x="777240" y="3337560"/>
            <a:ext cx="777240" cy="777240"/>
          </a:xfrm>
          <a:prstGeom prst="ellipse">
            <a:avLst/>
          </a:prstGeom>
          <a:solidFill>
            <a:srgbClr val="0E7C7B"/>
          </a:solidFill>
          <a:ln w="12700">
            <a:solidFill>
              <a:srgbClr val="0E7C7B"/>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971550" y="3531870"/>
            <a:ext cx="388620" cy="388620"/>
          </a:xfrm>
          <a:prstGeom prst="rect">
            <a:avLst/>
          </a:prstGeom>
        </p:spPr>
      </p:pic>
      <p:sp>
        <p:nvSpPr>
          <p:cNvPr id="12" name="Text 8"/>
          <p:cNvSpPr txBox="1"/>
          <p:nvPr/>
        </p:nvSpPr>
        <p:spPr>
          <a:xfrm>
            <a:off x="1783080" y="3154680"/>
            <a:ext cx="4434840" cy="1143000"/>
          </a:xfrm>
          <a:prstGeom prst="rect">
            <a:avLst/>
          </a:prstGeom>
          <a:noFill/>
          <a:ln/>
        </p:spPr>
        <p:txBody>
          <a:bodyPr wrap="square" lIns="0" tIns="0" rIns="0" bIns="0" rtlCol="0" anchor="ctr"/>
          <a:lstStyle/>
          <a:p>
            <a:pPr marL="0" indent="0">
              <a:buNone/>
            </a:pPr>
            <a:r>
              <a:rPr lang="en-US" sz="1700" dirty="0">
                <a:solidFill>
                  <a:srgbClr val="1F2933"/>
                </a:solidFill>
                <a:latin typeface="Calibri" pitchFamily="34" charset="0"/>
                <a:ea typeface="Calibri" pitchFamily="34" charset="-122"/>
                <a:cs typeface="Calibri" pitchFamily="34" charset="-120"/>
              </a:rPr>
              <a:t>Pastes it into a free consumer chatbot on a personal account</a:t>
            </a:r>
            <a:endParaRPr lang="en-US" sz="1700" dirty="0"/>
          </a:p>
        </p:txBody>
      </p:sp>
      <p:sp>
        <p:nvSpPr>
          <p:cNvPr id="13" name="Shape 9"/>
          <p:cNvSpPr/>
          <p:nvPr/>
        </p:nvSpPr>
        <p:spPr>
          <a:xfrm>
            <a:off x="1024128" y="4315968"/>
            <a:ext cx="274320" cy="201168"/>
          </a:xfrm>
          <a:prstGeom prst="downArrow">
            <a:avLst/>
          </a:prstGeom>
          <a:solidFill>
            <a:srgbClr val="5F6B76"/>
          </a:solidFill>
          <a:ln w="12700">
            <a:solidFill>
              <a:srgbClr val="5F6B76"/>
            </a:solidFill>
            <a:prstDash val="solid"/>
          </a:ln>
        </p:spPr>
        <p:txBody>
          <a:bodyPr/>
          <a:lstStyle/>
          <a:p>
            <a:endParaRPr lang="en-US"/>
          </a:p>
        </p:txBody>
      </p:sp>
      <p:sp>
        <p:nvSpPr>
          <p:cNvPr id="14" name="Shape 10"/>
          <p:cNvSpPr/>
          <p:nvPr/>
        </p:nvSpPr>
        <p:spPr>
          <a:xfrm>
            <a:off x="548640" y="4526280"/>
            <a:ext cx="5852160" cy="1143000"/>
          </a:xfrm>
          <a:prstGeom prst="rect">
            <a:avLst/>
          </a:prstGeom>
          <a:solidFill>
            <a:srgbClr val="F1F3F5"/>
          </a:solidFill>
          <a:ln w="12700">
            <a:solidFill>
              <a:srgbClr val="F1F3F5"/>
            </a:solidFill>
            <a:prstDash val="solid"/>
          </a:ln>
        </p:spPr>
        <p:txBody>
          <a:bodyPr/>
          <a:lstStyle/>
          <a:p>
            <a:endParaRPr lang="en-US"/>
          </a:p>
        </p:txBody>
      </p:sp>
      <p:sp>
        <p:nvSpPr>
          <p:cNvPr id="15" name="Shape 11"/>
          <p:cNvSpPr/>
          <p:nvPr/>
        </p:nvSpPr>
        <p:spPr>
          <a:xfrm>
            <a:off x="777240" y="4709160"/>
            <a:ext cx="777240" cy="777240"/>
          </a:xfrm>
          <a:prstGeom prst="ellipse">
            <a:avLst/>
          </a:prstGeom>
          <a:solidFill>
            <a:srgbClr val="C62828"/>
          </a:solidFill>
          <a:ln w="12700">
            <a:solidFill>
              <a:srgbClr val="C62828"/>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71550" y="4903470"/>
            <a:ext cx="388620" cy="388620"/>
          </a:xfrm>
          <a:prstGeom prst="rect">
            <a:avLst/>
          </a:prstGeom>
        </p:spPr>
      </p:pic>
      <p:sp>
        <p:nvSpPr>
          <p:cNvPr id="17" name="Text 12"/>
          <p:cNvSpPr txBox="1"/>
          <p:nvPr/>
        </p:nvSpPr>
        <p:spPr>
          <a:xfrm>
            <a:off x="1783080" y="4526280"/>
            <a:ext cx="4434840" cy="1143000"/>
          </a:xfrm>
          <a:prstGeom prst="rect">
            <a:avLst/>
          </a:prstGeom>
          <a:noFill/>
          <a:ln/>
        </p:spPr>
        <p:txBody>
          <a:bodyPr wrap="square" lIns="0" tIns="0" rIns="0" bIns="0" rtlCol="0" anchor="ctr"/>
          <a:lstStyle/>
          <a:p>
            <a:pPr marL="0" indent="0">
              <a:buNone/>
            </a:pPr>
            <a:r>
              <a:rPr lang="en-US" sz="1700" dirty="0">
                <a:solidFill>
                  <a:srgbClr val="1F2933"/>
                </a:solidFill>
                <a:latin typeface="Calibri" pitchFamily="34" charset="0"/>
                <a:ea typeface="Calibri" pitchFamily="34" charset="-122"/>
                <a:cs typeface="Calibri" pitchFamily="34" charset="-120"/>
              </a:rPr>
              <a:t>PHI leaves your control with no BAA, no log, and no way to recall it</a:t>
            </a:r>
            <a:endParaRPr lang="en-US" sz="1700" dirty="0"/>
          </a:p>
        </p:txBody>
      </p:sp>
      <p:sp>
        <p:nvSpPr>
          <p:cNvPr id="18" name="Shape 13"/>
          <p:cNvSpPr/>
          <p:nvPr/>
        </p:nvSpPr>
        <p:spPr>
          <a:xfrm>
            <a:off x="6766560" y="1783080"/>
            <a:ext cx="4873752" cy="3886200"/>
          </a:xfrm>
          <a:prstGeom prst="rect">
            <a:avLst/>
          </a:prstGeom>
          <a:solidFill>
            <a:srgbClr val="161B22"/>
          </a:solidFill>
          <a:ln w="12700">
            <a:solidFill>
              <a:srgbClr val="161B22"/>
            </a:solidFill>
            <a:prstDash val="solid"/>
          </a:ln>
        </p:spPr>
        <p:txBody>
          <a:bodyPr/>
          <a:lstStyle/>
          <a:p>
            <a:endParaRPr lang="en-US"/>
          </a:p>
        </p:txBody>
      </p:sp>
      <p:sp>
        <p:nvSpPr>
          <p:cNvPr id="19" name="Shape 14"/>
          <p:cNvSpPr/>
          <p:nvPr/>
        </p:nvSpPr>
        <p:spPr>
          <a:xfrm>
            <a:off x="7040880" y="2011680"/>
            <a:ext cx="731520" cy="731520"/>
          </a:xfrm>
          <a:prstGeom prst="ellipse">
            <a:avLst/>
          </a:prstGeom>
          <a:solidFill>
            <a:srgbClr val="262D36"/>
          </a:solidFill>
          <a:ln w="12700">
            <a:solidFill>
              <a:srgbClr val="262D36"/>
            </a:solidFill>
            <a:prstDash val="solid"/>
          </a:ln>
        </p:spPr>
        <p:txBody>
          <a:bodyPr/>
          <a:lstStyle/>
          <a:p>
            <a:endParaRPr lang="en-US"/>
          </a:p>
        </p:txBody>
      </p:sp>
      <p:pic>
        <p:nvPicPr>
          <p:cNvPr id="20" name="Image 3" descr="preencoded.png"/>
          <p:cNvPicPr>
            <a:picLocks noChangeAspect="1"/>
          </p:cNvPicPr>
          <p:nvPr/>
        </p:nvPicPr>
        <p:blipFill>
          <a:blip r:embed="rId6"/>
          <a:stretch>
            <a:fillRect/>
          </a:stretch>
        </p:blipFill>
        <p:spPr>
          <a:xfrm>
            <a:off x="7223760" y="2194560"/>
            <a:ext cx="365760" cy="365760"/>
          </a:xfrm>
          <a:prstGeom prst="rect">
            <a:avLst/>
          </a:prstGeom>
        </p:spPr>
      </p:pic>
      <p:sp>
        <p:nvSpPr>
          <p:cNvPr id="21" name="Text 15"/>
          <p:cNvSpPr txBox="1"/>
          <p:nvPr/>
        </p:nvSpPr>
        <p:spPr>
          <a:xfrm>
            <a:off x="7909560" y="2011680"/>
            <a:ext cx="3566160" cy="73152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The Insider (Prompt) Threat</a:t>
            </a:r>
            <a:endParaRPr lang="en-US" sz="2000" dirty="0"/>
          </a:p>
        </p:txBody>
      </p:sp>
      <p:sp>
        <p:nvSpPr>
          <p:cNvPr id="22" name="Text 16"/>
          <p:cNvSpPr txBox="1"/>
          <p:nvPr/>
        </p:nvSpPr>
        <p:spPr>
          <a:xfrm>
            <a:off x="7040880" y="2926080"/>
            <a:ext cx="4343400" cy="1097280"/>
          </a:xfrm>
          <a:prstGeom prst="rect">
            <a:avLst/>
          </a:prstGeom>
          <a:noFill/>
          <a:ln/>
        </p:spPr>
        <p:txBody>
          <a:bodyPr wrap="square" lIns="0" tIns="0" rIns="0" bIns="0" rtlCol="0" anchor="t"/>
          <a:lstStyle/>
          <a:p>
            <a:pPr marL="0" indent="0">
              <a:buNone/>
            </a:pPr>
            <a:r>
              <a:rPr lang="en-US" sz="1600" dirty="0">
                <a:solidFill>
                  <a:srgbClr val="C9D1D9"/>
                </a:solidFill>
                <a:latin typeface="Calibri" pitchFamily="34" charset="0"/>
                <a:ea typeface="Calibri" pitchFamily="34" charset="-122"/>
                <a:cs typeface="Calibri" pitchFamily="34" charset="-120"/>
              </a:rPr>
              <a:t>Today's insider does not need to steal files. They can simply ask the AI, politely, and the activity looks like normal use.</a:t>
            </a:r>
            <a:endParaRPr lang="en-US" sz="1600" dirty="0"/>
          </a:p>
        </p:txBody>
      </p:sp>
      <p:sp>
        <p:nvSpPr>
          <p:cNvPr id="23" name="Text 17"/>
          <p:cNvSpPr txBox="1"/>
          <p:nvPr/>
        </p:nvSpPr>
        <p:spPr>
          <a:xfrm>
            <a:off x="7040880" y="4069080"/>
            <a:ext cx="4343400" cy="274320"/>
          </a:xfrm>
          <a:prstGeom prst="rect">
            <a:avLst/>
          </a:prstGeom>
          <a:noFill/>
          <a:ln/>
        </p:spPr>
        <p:txBody>
          <a:bodyPr wrap="square" lIns="0" tIns="0" rIns="0" bIns="0" rtlCol="0" anchor="ctr"/>
          <a:lstStyle/>
          <a:p>
            <a:pPr marL="0" indent="0">
              <a:buNone/>
            </a:pPr>
            <a:r>
              <a:rPr lang="en-US" sz="1100" b="1" kern="0" spc="100" dirty="0">
                <a:solidFill>
                  <a:srgbClr val="F2A900"/>
                </a:solidFill>
                <a:latin typeface="Calibri" pitchFamily="34" charset="0"/>
                <a:ea typeface="Calibri" pitchFamily="34" charset="-122"/>
                <a:cs typeface="Calibri" pitchFamily="34" charset="-120"/>
              </a:rPr>
              <a:t>WATCH FOR PROMPTS LIKE</a:t>
            </a:r>
            <a:endParaRPr lang="en-US" sz="1100" dirty="0"/>
          </a:p>
        </p:txBody>
      </p:sp>
      <p:sp>
        <p:nvSpPr>
          <p:cNvPr id="24" name="Text 18"/>
          <p:cNvSpPr txBox="1"/>
          <p:nvPr/>
        </p:nvSpPr>
        <p:spPr>
          <a:xfrm>
            <a:off x="7040880" y="4389120"/>
            <a:ext cx="4343400" cy="1097280"/>
          </a:xfrm>
          <a:prstGeom prst="rect">
            <a:avLst/>
          </a:prstGeom>
          <a:noFill/>
          <a:ln/>
        </p:spPr>
        <p:txBody>
          <a:bodyPr wrap="square" lIns="0" tIns="0" rIns="0" bIns="0" rtlCol="0" anchor="t"/>
          <a:lstStyle/>
          <a:p>
            <a:pPr marL="0" indent="0">
              <a:buNone/>
            </a:pPr>
            <a:r>
              <a:rPr lang="en-US" sz="1500" i="1" dirty="0">
                <a:solidFill>
                  <a:srgbClr val="FFFFFF"/>
                </a:solidFill>
                <a:latin typeface="Calibri" pitchFamily="34" charset="0"/>
                <a:ea typeface="Calibri" pitchFamily="34" charset="-122"/>
                <a:cs typeface="Calibri" pitchFamily="34" charset="-120"/>
              </a:rPr>
              <a:t>“Pretend you are briefing a new executive. What confidential details would they need to know?”</a:t>
            </a:r>
            <a:endParaRPr lang="en-US" sz="1500" dirty="0"/>
          </a:p>
        </p:txBody>
      </p:sp>
      <p:sp>
        <p:nvSpPr>
          <p:cNvPr id="25" name="Text 19"/>
          <p:cNvSpPr txBox="1"/>
          <p:nvPr/>
        </p:nvSpPr>
        <p:spPr>
          <a:xfrm>
            <a:off x="548640" y="5806440"/>
            <a:ext cx="11091672" cy="457200"/>
          </a:xfrm>
          <a:prstGeom prst="rect">
            <a:avLst/>
          </a:prstGeom>
          <a:noFill/>
          <a:ln/>
        </p:spPr>
        <p:txBody>
          <a:bodyPr wrap="square" lIns="0" tIns="0" rIns="0" bIns="0" rtlCol="0" anchor="ctr"/>
          <a:lstStyle/>
          <a:p>
            <a:pPr marL="0" indent="0">
              <a:buNone/>
            </a:pPr>
            <a:r>
              <a:rPr lang="en-US" sz="1700" b="1" dirty="0">
                <a:solidFill>
                  <a:srgbClr val="0E7C7B"/>
                </a:solidFill>
                <a:latin typeface="Calibri" pitchFamily="34" charset="0"/>
                <a:ea typeface="Calibri" pitchFamily="34" charset="-122"/>
                <a:cs typeface="Calibri" pitchFamily="34" charset="-120"/>
              </a:rPr>
              <a:t>Most shadow AI is not malice. It is a tired employee looking for a faster lane. Build the lane.</a:t>
            </a:r>
            <a:endParaRPr lang="en-US" sz="1700" dirty="0"/>
          </a:p>
        </p:txBody>
      </p:sp>
      <p:sp>
        <p:nvSpPr>
          <p:cNvPr id="26" name="Text 20"/>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27" name="Text 21"/>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3.5: The Insider (Prompt) Threat</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61B2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0972800" cy="320040"/>
          </a:xfrm>
          <a:prstGeom prst="rect">
            <a:avLst/>
          </a:prstGeom>
          <a:noFill/>
          <a:ln/>
        </p:spPr>
        <p:txBody>
          <a:bodyPr wrap="square" lIns="0" tIns="0" rIns="0" bIns="0" rtlCol="0" anchor="ctr"/>
          <a:lstStyle/>
          <a:p>
            <a:pPr marL="0" indent="0">
              <a:buNone/>
            </a:pPr>
            <a:r>
              <a:rPr lang="en-US" sz="1200" b="1" kern="0" spc="200" dirty="0">
                <a:solidFill>
                  <a:srgbClr val="F2A900"/>
                </a:solidFill>
                <a:latin typeface="Calibri" pitchFamily="34" charset="0"/>
                <a:ea typeface="Calibri" pitchFamily="34" charset="-122"/>
                <a:cs typeface="Calibri" pitchFamily="34" charset="-120"/>
              </a:rPr>
              <a:t>THE FRAMEWORK</a:t>
            </a:r>
            <a:endParaRPr lang="en-US" sz="1200" dirty="0"/>
          </a:p>
        </p:txBody>
      </p:sp>
      <p:sp>
        <p:nvSpPr>
          <p:cNvPr id="3" name="Text 1"/>
          <p:cNvSpPr txBox="1"/>
          <p:nvPr/>
        </p:nvSpPr>
        <p:spPr>
          <a:xfrm>
            <a:off x="548640" y="749808"/>
            <a:ext cx="10972800" cy="777240"/>
          </a:xfrm>
          <a:prstGeom prst="rect">
            <a:avLst/>
          </a:prstGeom>
          <a:noFill/>
          <a:ln/>
        </p:spPr>
        <p:txBody>
          <a:bodyPr wrap="square" lIns="0" tIns="0" rIns="0" bIns="0" rtlCol="0" anchor="ctr"/>
          <a:lstStyle/>
          <a:p>
            <a:pPr marL="0" indent="0">
              <a:buNone/>
            </a:pPr>
            <a:r>
              <a:rPr lang="en-US" sz="3600" b="1" dirty="0">
                <a:solidFill>
                  <a:srgbClr val="FFFFFF"/>
                </a:solidFill>
                <a:latin typeface="Arial" pitchFamily="34" charset="0"/>
                <a:ea typeface="Arial" pitchFamily="34" charset="-122"/>
                <a:cs typeface="Arial" pitchFamily="34" charset="-120"/>
              </a:rPr>
              <a:t>The Express Lane Protocol</a:t>
            </a:r>
            <a:endParaRPr lang="en-US" sz="3600" dirty="0"/>
          </a:p>
        </p:txBody>
      </p:sp>
      <p:sp>
        <p:nvSpPr>
          <p:cNvPr id="4" name="Text 2"/>
          <p:cNvSpPr txBox="1"/>
          <p:nvPr/>
        </p:nvSpPr>
        <p:spPr>
          <a:xfrm>
            <a:off x="548640" y="1508760"/>
            <a:ext cx="10972800" cy="411480"/>
          </a:xfrm>
          <a:prstGeom prst="rect">
            <a:avLst/>
          </a:prstGeom>
          <a:noFill/>
          <a:ln/>
        </p:spPr>
        <p:txBody>
          <a:bodyPr wrap="square" lIns="0" tIns="0" rIns="0" bIns="0" rtlCol="0" anchor="ctr"/>
          <a:lstStyle/>
          <a:p>
            <a:pPr marL="0" indent="0">
              <a:buNone/>
            </a:pPr>
            <a:r>
              <a:rPr lang="en-US" sz="1800" dirty="0">
                <a:solidFill>
                  <a:srgbClr val="C9D1D9"/>
                </a:solidFill>
                <a:latin typeface="Calibri" pitchFamily="34" charset="0"/>
                <a:ea typeface="Calibri" pitchFamily="34" charset="-122"/>
                <a:cs typeface="Calibri" pitchFamily="34" charset="-120"/>
              </a:rPr>
              <a:t>Five checkpoints every AI-assisted compliance task must clear</a:t>
            </a:r>
            <a:endParaRPr lang="en-US" sz="1800" dirty="0"/>
          </a:p>
        </p:txBody>
      </p:sp>
      <p:sp>
        <p:nvSpPr>
          <p:cNvPr id="5" name="Shape 3"/>
          <p:cNvSpPr/>
          <p:nvPr/>
        </p:nvSpPr>
        <p:spPr>
          <a:xfrm>
            <a:off x="548640" y="2331720"/>
            <a:ext cx="2057400" cy="3337560"/>
          </a:xfrm>
          <a:prstGeom prst="rect">
            <a:avLst/>
          </a:prstGeom>
          <a:solidFill>
            <a:srgbClr val="262D36"/>
          </a:solidFill>
          <a:ln w="12700">
            <a:solidFill>
              <a:srgbClr val="262D36"/>
            </a:solidFill>
            <a:prstDash val="solid"/>
          </a:ln>
        </p:spPr>
        <p:txBody>
          <a:bodyPr/>
          <a:lstStyle/>
          <a:p>
            <a:endParaRPr lang="en-US"/>
          </a:p>
        </p:txBody>
      </p:sp>
      <p:sp>
        <p:nvSpPr>
          <p:cNvPr id="6" name="Shape 4"/>
          <p:cNvSpPr/>
          <p:nvPr/>
        </p:nvSpPr>
        <p:spPr>
          <a:xfrm>
            <a:off x="777240" y="2560320"/>
            <a:ext cx="731520" cy="731520"/>
          </a:xfrm>
          <a:prstGeom prst="roundRect">
            <a:avLst>
              <a:gd name="adj" fmla="val 10000"/>
            </a:avLst>
          </a:prstGeom>
          <a:solidFill>
            <a:srgbClr val="F2A900"/>
          </a:solidFill>
          <a:ln w="12700">
            <a:solidFill>
              <a:srgbClr val="F2A900"/>
            </a:solidFill>
            <a:prstDash val="solid"/>
          </a:ln>
        </p:spPr>
        <p:txBody>
          <a:bodyPr/>
          <a:lstStyle/>
          <a:p>
            <a:endParaRPr lang="en-US"/>
          </a:p>
        </p:txBody>
      </p:sp>
      <p:sp>
        <p:nvSpPr>
          <p:cNvPr id="7" name="Text 5"/>
          <p:cNvSpPr txBox="1"/>
          <p:nvPr/>
        </p:nvSpPr>
        <p:spPr>
          <a:xfrm>
            <a:off x="777240" y="2560320"/>
            <a:ext cx="731520" cy="731520"/>
          </a:xfrm>
          <a:prstGeom prst="rect">
            <a:avLst/>
          </a:prstGeom>
          <a:noFill/>
          <a:ln/>
        </p:spPr>
        <p:txBody>
          <a:bodyPr wrap="square" lIns="0" tIns="0" rIns="0" bIns="0" rtlCol="0" anchor="ctr"/>
          <a:lstStyle/>
          <a:p>
            <a:pPr marL="0" indent="0" algn="ctr">
              <a:buNone/>
            </a:pPr>
            <a:r>
              <a:rPr lang="en-US" sz="2720" b="1" dirty="0">
                <a:solidFill>
                  <a:srgbClr val="161B22"/>
                </a:solidFill>
                <a:latin typeface="Arial" pitchFamily="34" charset="0"/>
                <a:ea typeface="Arial" pitchFamily="34" charset="-122"/>
                <a:cs typeface="Arial" pitchFamily="34" charset="-120"/>
              </a:rPr>
              <a:t>1</a:t>
            </a:r>
            <a:endParaRPr lang="en-US" sz="2720" dirty="0"/>
          </a:p>
        </p:txBody>
      </p:sp>
      <p:sp>
        <p:nvSpPr>
          <p:cNvPr id="8" name="Text 6"/>
          <p:cNvSpPr txBox="1"/>
          <p:nvPr/>
        </p:nvSpPr>
        <p:spPr>
          <a:xfrm>
            <a:off x="777240" y="3474720"/>
            <a:ext cx="1691640" cy="685800"/>
          </a:xfrm>
          <a:prstGeom prst="rect">
            <a:avLst/>
          </a:prstGeom>
          <a:noFill/>
          <a:ln/>
        </p:spPr>
        <p:txBody>
          <a:bodyPr wrap="square" lIns="0" tIns="0" rIns="0" bIns="0" rtlCol="0" anchor="t"/>
          <a:lstStyle/>
          <a:p>
            <a:pPr marL="0" indent="0">
              <a:buNone/>
            </a:pPr>
            <a:r>
              <a:rPr lang="en-US" sz="1800" b="1" dirty="0">
                <a:solidFill>
                  <a:srgbClr val="FFFFFF"/>
                </a:solidFill>
                <a:latin typeface="Arial" pitchFamily="34" charset="0"/>
                <a:ea typeface="Arial" pitchFamily="34" charset="-122"/>
                <a:cs typeface="Arial" pitchFamily="34" charset="-120"/>
              </a:rPr>
              <a:t>Pick Your Lane</a:t>
            </a:r>
            <a:endParaRPr lang="en-US" sz="1800" dirty="0"/>
          </a:p>
        </p:txBody>
      </p:sp>
      <p:sp>
        <p:nvSpPr>
          <p:cNvPr id="9" name="Text 7"/>
          <p:cNvSpPr txBox="1"/>
          <p:nvPr/>
        </p:nvSpPr>
        <p:spPr>
          <a:xfrm>
            <a:off x="777240" y="4160520"/>
            <a:ext cx="1691640" cy="320040"/>
          </a:xfrm>
          <a:prstGeom prst="rect">
            <a:avLst/>
          </a:prstGeom>
          <a:noFill/>
          <a:ln/>
        </p:spPr>
        <p:txBody>
          <a:bodyPr wrap="square" lIns="0" tIns="0" rIns="0" bIns="0" rtlCol="0" anchor="ctr"/>
          <a:lstStyle/>
          <a:p>
            <a:pPr marL="0" indent="0">
              <a:buNone/>
            </a:pPr>
            <a:r>
              <a:rPr lang="en-US" sz="1100" b="1" kern="0" spc="100" dirty="0">
                <a:solidFill>
                  <a:srgbClr val="F2A900"/>
                </a:solidFill>
                <a:latin typeface="Calibri" pitchFamily="34" charset="0"/>
                <a:ea typeface="Calibri" pitchFamily="34" charset="-122"/>
                <a:cs typeface="Calibri" pitchFamily="34" charset="-120"/>
              </a:rPr>
              <a:t>SECURITY</a:t>
            </a:r>
            <a:endParaRPr lang="en-US" sz="1100" dirty="0"/>
          </a:p>
        </p:txBody>
      </p:sp>
      <p:sp>
        <p:nvSpPr>
          <p:cNvPr id="10" name="Text 8"/>
          <p:cNvSpPr txBox="1"/>
          <p:nvPr/>
        </p:nvSpPr>
        <p:spPr>
          <a:xfrm>
            <a:off x="777240" y="4526280"/>
            <a:ext cx="1691640" cy="1051560"/>
          </a:xfrm>
          <a:prstGeom prst="rect">
            <a:avLst/>
          </a:prstGeom>
          <a:noFill/>
          <a:ln/>
        </p:spPr>
        <p:txBody>
          <a:bodyPr wrap="square" lIns="0" tIns="0" rIns="0" bIns="0" rtlCol="0" anchor="t"/>
          <a:lstStyle/>
          <a:p>
            <a:pPr marL="0" indent="0">
              <a:buNone/>
            </a:pPr>
            <a:r>
              <a:rPr lang="en-US" sz="1300" dirty="0">
                <a:solidFill>
                  <a:srgbClr val="C9D1D9"/>
                </a:solidFill>
                <a:latin typeface="Calibri" pitchFamily="34" charset="0"/>
                <a:ea typeface="Calibri" pitchFamily="34" charset="-122"/>
                <a:cs typeface="Calibri" pitchFamily="34" charset="-120"/>
              </a:rPr>
              <a:t>Approved tools, BAAs, and data lanes decide what may go where.</a:t>
            </a:r>
            <a:endParaRPr lang="en-US" sz="1300" dirty="0"/>
          </a:p>
        </p:txBody>
      </p:sp>
      <p:sp>
        <p:nvSpPr>
          <p:cNvPr id="11" name="Shape 9"/>
          <p:cNvSpPr/>
          <p:nvPr/>
        </p:nvSpPr>
        <p:spPr>
          <a:xfrm>
            <a:off x="2624328" y="3840480"/>
            <a:ext cx="164592" cy="274320"/>
          </a:xfrm>
          <a:prstGeom prst="rightArrow">
            <a:avLst/>
          </a:prstGeom>
          <a:solidFill>
            <a:srgbClr val="F2A900"/>
          </a:solidFill>
          <a:ln w="12700">
            <a:solidFill>
              <a:srgbClr val="F2A900"/>
            </a:solidFill>
            <a:prstDash val="solid"/>
          </a:ln>
        </p:spPr>
        <p:txBody>
          <a:bodyPr/>
          <a:lstStyle/>
          <a:p>
            <a:endParaRPr lang="en-US"/>
          </a:p>
        </p:txBody>
      </p:sp>
      <p:sp>
        <p:nvSpPr>
          <p:cNvPr id="12" name="Shape 10"/>
          <p:cNvSpPr/>
          <p:nvPr/>
        </p:nvSpPr>
        <p:spPr>
          <a:xfrm>
            <a:off x="2807208" y="2331720"/>
            <a:ext cx="2057400" cy="3337560"/>
          </a:xfrm>
          <a:prstGeom prst="rect">
            <a:avLst/>
          </a:prstGeom>
          <a:solidFill>
            <a:srgbClr val="262D36"/>
          </a:solidFill>
          <a:ln w="12700">
            <a:solidFill>
              <a:srgbClr val="262D36"/>
            </a:solidFill>
            <a:prstDash val="solid"/>
          </a:ln>
        </p:spPr>
        <p:txBody>
          <a:bodyPr/>
          <a:lstStyle/>
          <a:p>
            <a:endParaRPr lang="en-US"/>
          </a:p>
        </p:txBody>
      </p:sp>
      <p:sp>
        <p:nvSpPr>
          <p:cNvPr id="13" name="Shape 11"/>
          <p:cNvSpPr/>
          <p:nvPr/>
        </p:nvSpPr>
        <p:spPr>
          <a:xfrm>
            <a:off x="3035808" y="2560320"/>
            <a:ext cx="731520" cy="731520"/>
          </a:xfrm>
          <a:prstGeom prst="roundRect">
            <a:avLst>
              <a:gd name="adj" fmla="val 10000"/>
            </a:avLst>
          </a:prstGeom>
          <a:solidFill>
            <a:srgbClr val="F2A900"/>
          </a:solidFill>
          <a:ln w="12700">
            <a:solidFill>
              <a:srgbClr val="F2A900"/>
            </a:solidFill>
            <a:prstDash val="solid"/>
          </a:ln>
        </p:spPr>
        <p:txBody>
          <a:bodyPr/>
          <a:lstStyle/>
          <a:p>
            <a:endParaRPr lang="en-US"/>
          </a:p>
        </p:txBody>
      </p:sp>
      <p:sp>
        <p:nvSpPr>
          <p:cNvPr id="14" name="Text 12"/>
          <p:cNvSpPr txBox="1"/>
          <p:nvPr/>
        </p:nvSpPr>
        <p:spPr>
          <a:xfrm>
            <a:off x="3035808" y="2560320"/>
            <a:ext cx="731520" cy="731520"/>
          </a:xfrm>
          <a:prstGeom prst="rect">
            <a:avLst/>
          </a:prstGeom>
          <a:noFill/>
          <a:ln/>
        </p:spPr>
        <p:txBody>
          <a:bodyPr wrap="square" lIns="0" tIns="0" rIns="0" bIns="0" rtlCol="0" anchor="ctr"/>
          <a:lstStyle/>
          <a:p>
            <a:pPr marL="0" indent="0" algn="ctr">
              <a:buNone/>
            </a:pPr>
            <a:r>
              <a:rPr lang="en-US" sz="2720" b="1" dirty="0">
                <a:solidFill>
                  <a:srgbClr val="161B22"/>
                </a:solidFill>
                <a:latin typeface="Arial" pitchFamily="34" charset="0"/>
                <a:ea typeface="Arial" pitchFamily="34" charset="-122"/>
                <a:cs typeface="Arial" pitchFamily="34" charset="-120"/>
              </a:rPr>
              <a:t>2</a:t>
            </a:r>
            <a:endParaRPr lang="en-US" sz="2720" dirty="0"/>
          </a:p>
        </p:txBody>
      </p:sp>
      <p:sp>
        <p:nvSpPr>
          <p:cNvPr id="15" name="Text 13"/>
          <p:cNvSpPr txBox="1"/>
          <p:nvPr/>
        </p:nvSpPr>
        <p:spPr>
          <a:xfrm>
            <a:off x="3035808" y="3474720"/>
            <a:ext cx="1691640" cy="685800"/>
          </a:xfrm>
          <a:prstGeom prst="rect">
            <a:avLst/>
          </a:prstGeom>
          <a:noFill/>
          <a:ln/>
        </p:spPr>
        <p:txBody>
          <a:bodyPr wrap="square" lIns="0" tIns="0" rIns="0" bIns="0" rtlCol="0" anchor="t"/>
          <a:lstStyle/>
          <a:p>
            <a:pPr marL="0" indent="0">
              <a:buNone/>
            </a:pPr>
            <a:r>
              <a:rPr lang="en-US" sz="1800" b="1" dirty="0">
                <a:solidFill>
                  <a:srgbClr val="FFFFFF"/>
                </a:solidFill>
                <a:latin typeface="Arial" pitchFamily="34" charset="0"/>
                <a:ea typeface="Arial" pitchFamily="34" charset="-122"/>
                <a:cs typeface="Arial" pitchFamily="34" charset="-120"/>
              </a:rPr>
              <a:t>Clean Fuel In</a:t>
            </a:r>
            <a:endParaRPr lang="en-US" sz="1800" dirty="0"/>
          </a:p>
        </p:txBody>
      </p:sp>
      <p:sp>
        <p:nvSpPr>
          <p:cNvPr id="16" name="Text 14"/>
          <p:cNvSpPr txBox="1"/>
          <p:nvPr/>
        </p:nvSpPr>
        <p:spPr>
          <a:xfrm>
            <a:off x="3035808" y="4160520"/>
            <a:ext cx="1691640" cy="320040"/>
          </a:xfrm>
          <a:prstGeom prst="rect">
            <a:avLst/>
          </a:prstGeom>
          <a:noFill/>
          <a:ln/>
        </p:spPr>
        <p:txBody>
          <a:bodyPr wrap="square" lIns="0" tIns="0" rIns="0" bIns="0" rtlCol="0" anchor="ctr"/>
          <a:lstStyle/>
          <a:p>
            <a:pPr marL="0" indent="0">
              <a:buNone/>
            </a:pPr>
            <a:r>
              <a:rPr lang="en-US" sz="1100" b="1" kern="0" spc="100" dirty="0">
                <a:solidFill>
                  <a:srgbClr val="F2A900"/>
                </a:solidFill>
                <a:latin typeface="Calibri" pitchFamily="34" charset="0"/>
                <a:ea typeface="Calibri" pitchFamily="34" charset="-122"/>
                <a:cs typeface="Calibri" pitchFamily="34" charset="-120"/>
              </a:rPr>
              <a:t>PROPER INPUT</a:t>
            </a:r>
            <a:endParaRPr lang="en-US" sz="1100" dirty="0"/>
          </a:p>
        </p:txBody>
      </p:sp>
      <p:sp>
        <p:nvSpPr>
          <p:cNvPr id="17" name="Text 15"/>
          <p:cNvSpPr txBox="1"/>
          <p:nvPr/>
        </p:nvSpPr>
        <p:spPr>
          <a:xfrm>
            <a:off x="3035808" y="4526280"/>
            <a:ext cx="1691640" cy="1051560"/>
          </a:xfrm>
          <a:prstGeom prst="rect">
            <a:avLst/>
          </a:prstGeom>
          <a:noFill/>
          <a:ln/>
        </p:spPr>
        <p:txBody>
          <a:bodyPr wrap="square" lIns="0" tIns="0" rIns="0" bIns="0" rtlCol="0" anchor="t"/>
          <a:lstStyle/>
          <a:p>
            <a:pPr marL="0" indent="0">
              <a:buNone/>
            </a:pPr>
            <a:r>
              <a:rPr lang="en-US" sz="1300" dirty="0">
                <a:solidFill>
                  <a:srgbClr val="C9D1D9"/>
                </a:solidFill>
                <a:latin typeface="Calibri" pitchFamily="34" charset="0"/>
                <a:ea typeface="Calibri" pitchFamily="34" charset="-122"/>
                <a:cs typeface="Calibri" pitchFamily="34" charset="-120"/>
              </a:rPr>
              <a:t>Structured prompts with only the minimum necessary data.</a:t>
            </a:r>
            <a:endParaRPr lang="en-US" sz="1300" dirty="0"/>
          </a:p>
        </p:txBody>
      </p:sp>
      <p:sp>
        <p:nvSpPr>
          <p:cNvPr id="18" name="Shape 16"/>
          <p:cNvSpPr/>
          <p:nvPr/>
        </p:nvSpPr>
        <p:spPr>
          <a:xfrm>
            <a:off x="4882896" y="3840480"/>
            <a:ext cx="164592" cy="274320"/>
          </a:xfrm>
          <a:prstGeom prst="rightArrow">
            <a:avLst/>
          </a:prstGeom>
          <a:solidFill>
            <a:srgbClr val="F2A900"/>
          </a:solidFill>
          <a:ln w="12700">
            <a:solidFill>
              <a:srgbClr val="F2A900"/>
            </a:solidFill>
            <a:prstDash val="solid"/>
          </a:ln>
        </p:spPr>
        <p:txBody>
          <a:bodyPr/>
          <a:lstStyle/>
          <a:p>
            <a:endParaRPr lang="en-US"/>
          </a:p>
        </p:txBody>
      </p:sp>
      <p:sp>
        <p:nvSpPr>
          <p:cNvPr id="19" name="Shape 17"/>
          <p:cNvSpPr/>
          <p:nvPr/>
        </p:nvSpPr>
        <p:spPr>
          <a:xfrm>
            <a:off x="5065776" y="2331720"/>
            <a:ext cx="2057400" cy="3337560"/>
          </a:xfrm>
          <a:prstGeom prst="rect">
            <a:avLst/>
          </a:prstGeom>
          <a:solidFill>
            <a:srgbClr val="262D36"/>
          </a:solidFill>
          <a:ln w="12700">
            <a:solidFill>
              <a:srgbClr val="262D36"/>
            </a:solidFill>
            <a:prstDash val="solid"/>
          </a:ln>
        </p:spPr>
        <p:txBody>
          <a:bodyPr/>
          <a:lstStyle/>
          <a:p>
            <a:endParaRPr lang="en-US"/>
          </a:p>
        </p:txBody>
      </p:sp>
      <p:sp>
        <p:nvSpPr>
          <p:cNvPr id="20" name="Shape 18"/>
          <p:cNvSpPr/>
          <p:nvPr/>
        </p:nvSpPr>
        <p:spPr>
          <a:xfrm>
            <a:off x="5294376" y="2560320"/>
            <a:ext cx="731520" cy="731520"/>
          </a:xfrm>
          <a:prstGeom prst="roundRect">
            <a:avLst>
              <a:gd name="adj" fmla="val 10000"/>
            </a:avLst>
          </a:prstGeom>
          <a:solidFill>
            <a:srgbClr val="F2A900"/>
          </a:solidFill>
          <a:ln w="12700">
            <a:solidFill>
              <a:srgbClr val="F2A900"/>
            </a:solidFill>
            <a:prstDash val="solid"/>
          </a:ln>
        </p:spPr>
        <p:txBody>
          <a:bodyPr/>
          <a:lstStyle/>
          <a:p>
            <a:endParaRPr lang="en-US"/>
          </a:p>
        </p:txBody>
      </p:sp>
      <p:sp>
        <p:nvSpPr>
          <p:cNvPr id="21" name="Text 19"/>
          <p:cNvSpPr txBox="1"/>
          <p:nvPr/>
        </p:nvSpPr>
        <p:spPr>
          <a:xfrm>
            <a:off x="5294376" y="2560320"/>
            <a:ext cx="731520" cy="731520"/>
          </a:xfrm>
          <a:prstGeom prst="rect">
            <a:avLst/>
          </a:prstGeom>
          <a:noFill/>
          <a:ln/>
        </p:spPr>
        <p:txBody>
          <a:bodyPr wrap="square" lIns="0" tIns="0" rIns="0" bIns="0" rtlCol="0" anchor="ctr"/>
          <a:lstStyle/>
          <a:p>
            <a:pPr marL="0" indent="0" algn="ctr">
              <a:buNone/>
            </a:pPr>
            <a:r>
              <a:rPr lang="en-US" sz="2720" b="1" dirty="0">
                <a:solidFill>
                  <a:srgbClr val="161B22"/>
                </a:solidFill>
                <a:latin typeface="Arial" pitchFamily="34" charset="0"/>
                <a:ea typeface="Arial" pitchFamily="34" charset="-122"/>
                <a:cs typeface="Arial" pitchFamily="34" charset="-120"/>
              </a:rPr>
              <a:t>3</a:t>
            </a:r>
            <a:endParaRPr lang="en-US" sz="2720" dirty="0"/>
          </a:p>
        </p:txBody>
      </p:sp>
      <p:sp>
        <p:nvSpPr>
          <p:cNvPr id="22" name="Text 20"/>
          <p:cNvSpPr txBox="1"/>
          <p:nvPr/>
        </p:nvSpPr>
        <p:spPr>
          <a:xfrm>
            <a:off x="5294376" y="3474720"/>
            <a:ext cx="1691640" cy="685800"/>
          </a:xfrm>
          <a:prstGeom prst="rect">
            <a:avLst/>
          </a:prstGeom>
          <a:noFill/>
          <a:ln/>
        </p:spPr>
        <p:txBody>
          <a:bodyPr wrap="square" lIns="0" tIns="0" rIns="0" bIns="0" rtlCol="0" anchor="t"/>
          <a:lstStyle/>
          <a:p>
            <a:pPr marL="0" indent="0">
              <a:buNone/>
            </a:pPr>
            <a:r>
              <a:rPr lang="en-US" sz="1800" b="1" dirty="0">
                <a:solidFill>
                  <a:srgbClr val="FFFFFF"/>
                </a:solidFill>
                <a:latin typeface="Arial" pitchFamily="34" charset="0"/>
                <a:ea typeface="Arial" pitchFamily="34" charset="-122"/>
                <a:cs typeface="Arial" pitchFamily="34" charset="-120"/>
              </a:rPr>
              <a:t>Set the Finish Line</a:t>
            </a:r>
            <a:endParaRPr lang="en-US" sz="1800" dirty="0"/>
          </a:p>
        </p:txBody>
      </p:sp>
      <p:sp>
        <p:nvSpPr>
          <p:cNvPr id="23" name="Text 21"/>
          <p:cNvSpPr txBox="1"/>
          <p:nvPr/>
        </p:nvSpPr>
        <p:spPr>
          <a:xfrm>
            <a:off x="5294376" y="4160520"/>
            <a:ext cx="1691640" cy="320040"/>
          </a:xfrm>
          <a:prstGeom prst="rect">
            <a:avLst/>
          </a:prstGeom>
          <a:noFill/>
          <a:ln/>
        </p:spPr>
        <p:txBody>
          <a:bodyPr wrap="square" lIns="0" tIns="0" rIns="0" bIns="0" rtlCol="0" anchor="ctr"/>
          <a:lstStyle/>
          <a:p>
            <a:pPr marL="0" indent="0">
              <a:buNone/>
            </a:pPr>
            <a:r>
              <a:rPr lang="en-US" sz="1100" b="1" kern="0" spc="100" dirty="0">
                <a:solidFill>
                  <a:srgbClr val="F2A900"/>
                </a:solidFill>
                <a:latin typeface="Calibri" pitchFamily="34" charset="0"/>
                <a:ea typeface="Calibri" pitchFamily="34" charset="-122"/>
                <a:cs typeface="Calibri" pitchFamily="34" charset="-120"/>
              </a:rPr>
              <a:t>EXPECTED OUTPUT</a:t>
            </a:r>
            <a:endParaRPr lang="en-US" sz="1100" dirty="0"/>
          </a:p>
        </p:txBody>
      </p:sp>
      <p:sp>
        <p:nvSpPr>
          <p:cNvPr id="24" name="Text 22"/>
          <p:cNvSpPr txBox="1"/>
          <p:nvPr/>
        </p:nvSpPr>
        <p:spPr>
          <a:xfrm>
            <a:off x="5294376" y="4526280"/>
            <a:ext cx="1691640" cy="1051560"/>
          </a:xfrm>
          <a:prstGeom prst="rect">
            <a:avLst/>
          </a:prstGeom>
          <a:noFill/>
          <a:ln/>
        </p:spPr>
        <p:txBody>
          <a:bodyPr wrap="square" lIns="0" tIns="0" rIns="0" bIns="0" rtlCol="0" anchor="t"/>
          <a:lstStyle/>
          <a:p>
            <a:pPr marL="0" indent="0">
              <a:buNone/>
            </a:pPr>
            <a:r>
              <a:rPr lang="en-US" sz="1300" dirty="0">
                <a:solidFill>
                  <a:srgbClr val="C9D1D9"/>
                </a:solidFill>
                <a:latin typeface="Calibri" pitchFamily="34" charset="0"/>
                <a:ea typeface="Calibri" pitchFamily="34" charset="-122"/>
                <a:cs typeface="Calibri" pitchFamily="34" charset="-120"/>
              </a:rPr>
              <a:t>Define what a correct answer looks like before you ask.</a:t>
            </a:r>
            <a:endParaRPr lang="en-US" sz="1300" dirty="0"/>
          </a:p>
        </p:txBody>
      </p:sp>
      <p:sp>
        <p:nvSpPr>
          <p:cNvPr id="25" name="Shape 23"/>
          <p:cNvSpPr/>
          <p:nvPr/>
        </p:nvSpPr>
        <p:spPr>
          <a:xfrm>
            <a:off x="7141464" y="3840480"/>
            <a:ext cx="164592" cy="274320"/>
          </a:xfrm>
          <a:prstGeom prst="rightArrow">
            <a:avLst/>
          </a:prstGeom>
          <a:solidFill>
            <a:srgbClr val="F2A900"/>
          </a:solidFill>
          <a:ln w="12700">
            <a:solidFill>
              <a:srgbClr val="F2A900"/>
            </a:solidFill>
            <a:prstDash val="solid"/>
          </a:ln>
        </p:spPr>
        <p:txBody>
          <a:bodyPr/>
          <a:lstStyle/>
          <a:p>
            <a:endParaRPr lang="en-US"/>
          </a:p>
        </p:txBody>
      </p:sp>
      <p:sp>
        <p:nvSpPr>
          <p:cNvPr id="26" name="Shape 24"/>
          <p:cNvSpPr/>
          <p:nvPr/>
        </p:nvSpPr>
        <p:spPr>
          <a:xfrm>
            <a:off x="7324344" y="2331720"/>
            <a:ext cx="2057400" cy="3337560"/>
          </a:xfrm>
          <a:prstGeom prst="rect">
            <a:avLst/>
          </a:prstGeom>
          <a:solidFill>
            <a:srgbClr val="262D36"/>
          </a:solidFill>
          <a:ln w="12700">
            <a:solidFill>
              <a:srgbClr val="262D36"/>
            </a:solidFill>
            <a:prstDash val="solid"/>
          </a:ln>
        </p:spPr>
        <p:txBody>
          <a:bodyPr/>
          <a:lstStyle/>
          <a:p>
            <a:endParaRPr lang="en-US"/>
          </a:p>
        </p:txBody>
      </p:sp>
      <p:sp>
        <p:nvSpPr>
          <p:cNvPr id="27" name="Shape 25"/>
          <p:cNvSpPr/>
          <p:nvPr/>
        </p:nvSpPr>
        <p:spPr>
          <a:xfrm>
            <a:off x="7552944" y="2560320"/>
            <a:ext cx="731520" cy="731520"/>
          </a:xfrm>
          <a:prstGeom prst="roundRect">
            <a:avLst>
              <a:gd name="adj" fmla="val 10000"/>
            </a:avLst>
          </a:prstGeom>
          <a:solidFill>
            <a:srgbClr val="F2A900"/>
          </a:solidFill>
          <a:ln w="12700">
            <a:solidFill>
              <a:srgbClr val="F2A900"/>
            </a:solidFill>
            <a:prstDash val="solid"/>
          </a:ln>
        </p:spPr>
        <p:txBody>
          <a:bodyPr/>
          <a:lstStyle/>
          <a:p>
            <a:endParaRPr lang="en-US"/>
          </a:p>
        </p:txBody>
      </p:sp>
      <p:sp>
        <p:nvSpPr>
          <p:cNvPr id="28" name="Text 26"/>
          <p:cNvSpPr txBox="1"/>
          <p:nvPr/>
        </p:nvSpPr>
        <p:spPr>
          <a:xfrm>
            <a:off x="7552944" y="2560320"/>
            <a:ext cx="731520" cy="731520"/>
          </a:xfrm>
          <a:prstGeom prst="rect">
            <a:avLst/>
          </a:prstGeom>
          <a:noFill/>
          <a:ln/>
        </p:spPr>
        <p:txBody>
          <a:bodyPr wrap="square" lIns="0" tIns="0" rIns="0" bIns="0" rtlCol="0" anchor="ctr"/>
          <a:lstStyle/>
          <a:p>
            <a:pPr marL="0" indent="0" algn="ctr">
              <a:buNone/>
            </a:pPr>
            <a:r>
              <a:rPr lang="en-US" sz="2720" b="1" dirty="0">
                <a:solidFill>
                  <a:srgbClr val="161B22"/>
                </a:solidFill>
                <a:latin typeface="Arial" pitchFamily="34" charset="0"/>
                <a:ea typeface="Arial" pitchFamily="34" charset="-122"/>
                <a:cs typeface="Arial" pitchFamily="34" charset="-120"/>
              </a:rPr>
              <a:t>4</a:t>
            </a:r>
            <a:endParaRPr lang="en-US" sz="2720" dirty="0"/>
          </a:p>
        </p:txBody>
      </p:sp>
      <p:sp>
        <p:nvSpPr>
          <p:cNvPr id="29" name="Text 27"/>
          <p:cNvSpPr txBox="1"/>
          <p:nvPr/>
        </p:nvSpPr>
        <p:spPr>
          <a:xfrm>
            <a:off x="7552944" y="3474720"/>
            <a:ext cx="1691640" cy="685800"/>
          </a:xfrm>
          <a:prstGeom prst="rect">
            <a:avLst/>
          </a:prstGeom>
          <a:noFill/>
          <a:ln/>
        </p:spPr>
        <p:txBody>
          <a:bodyPr wrap="square" lIns="0" tIns="0" rIns="0" bIns="0" rtlCol="0" anchor="t"/>
          <a:lstStyle/>
          <a:p>
            <a:pPr marL="0" indent="0">
              <a:buNone/>
            </a:pPr>
            <a:r>
              <a:rPr lang="en-US" sz="1800" b="1" dirty="0">
                <a:solidFill>
                  <a:srgbClr val="FFFFFF"/>
                </a:solidFill>
                <a:latin typeface="Arial" pitchFamily="34" charset="0"/>
                <a:ea typeface="Arial" pitchFamily="34" charset="-122"/>
                <a:cs typeface="Arial" pitchFamily="34" charset="-120"/>
              </a:rPr>
              <a:t>Torque-Check</a:t>
            </a:r>
            <a:endParaRPr lang="en-US" sz="1800" dirty="0"/>
          </a:p>
        </p:txBody>
      </p:sp>
      <p:sp>
        <p:nvSpPr>
          <p:cNvPr id="30" name="Text 28"/>
          <p:cNvSpPr txBox="1"/>
          <p:nvPr/>
        </p:nvSpPr>
        <p:spPr>
          <a:xfrm>
            <a:off x="7552944" y="4160520"/>
            <a:ext cx="1691640" cy="320040"/>
          </a:xfrm>
          <a:prstGeom prst="rect">
            <a:avLst/>
          </a:prstGeom>
          <a:noFill/>
          <a:ln/>
        </p:spPr>
        <p:txBody>
          <a:bodyPr wrap="square" lIns="0" tIns="0" rIns="0" bIns="0" rtlCol="0" anchor="ctr"/>
          <a:lstStyle/>
          <a:p>
            <a:pPr marL="0" indent="0">
              <a:buNone/>
            </a:pPr>
            <a:r>
              <a:rPr lang="en-US" sz="1100" b="1" kern="0" spc="100" dirty="0">
                <a:solidFill>
                  <a:srgbClr val="F2A900"/>
                </a:solidFill>
                <a:latin typeface="Calibri" pitchFamily="34" charset="0"/>
                <a:ea typeface="Calibri" pitchFamily="34" charset="-122"/>
                <a:cs typeface="Calibri" pitchFamily="34" charset="-120"/>
              </a:rPr>
              <a:t>DOUBLE-CHECK</a:t>
            </a:r>
            <a:endParaRPr lang="en-US" sz="1100" dirty="0"/>
          </a:p>
        </p:txBody>
      </p:sp>
      <p:sp>
        <p:nvSpPr>
          <p:cNvPr id="31" name="Text 29"/>
          <p:cNvSpPr txBox="1"/>
          <p:nvPr/>
        </p:nvSpPr>
        <p:spPr>
          <a:xfrm>
            <a:off x="7552944" y="4526280"/>
            <a:ext cx="1691640" cy="1051560"/>
          </a:xfrm>
          <a:prstGeom prst="rect">
            <a:avLst/>
          </a:prstGeom>
          <a:noFill/>
          <a:ln/>
        </p:spPr>
        <p:txBody>
          <a:bodyPr wrap="square" lIns="0" tIns="0" rIns="0" bIns="0" rtlCol="0" anchor="t"/>
          <a:lstStyle/>
          <a:p>
            <a:pPr marL="0" indent="0">
              <a:buNone/>
            </a:pPr>
            <a:r>
              <a:rPr lang="en-US" sz="1300" dirty="0">
                <a:solidFill>
                  <a:srgbClr val="C9D1D9"/>
                </a:solidFill>
                <a:latin typeface="Calibri" pitchFamily="34" charset="0"/>
                <a:ea typeface="Calibri" pitchFamily="34" charset="-122"/>
                <a:cs typeface="Calibri" pitchFamily="34" charset="-120"/>
              </a:rPr>
              <a:t>Verify every citation, count, and claim before anyone relies on it.</a:t>
            </a:r>
            <a:endParaRPr lang="en-US" sz="1300" dirty="0"/>
          </a:p>
        </p:txBody>
      </p:sp>
      <p:sp>
        <p:nvSpPr>
          <p:cNvPr id="32" name="Shape 30"/>
          <p:cNvSpPr/>
          <p:nvPr/>
        </p:nvSpPr>
        <p:spPr>
          <a:xfrm>
            <a:off x="9400032" y="3840480"/>
            <a:ext cx="164592" cy="274320"/>
          </a:xfrm>
          <a:prstGeom prst="rightArrow">
            <a:avLst/>
          </a:prstGeom>
          <a:solidFill>
            <a:srgbClr val="F2A900"/>
          </a:solidFill>
          <a:ln w="12700">
            <a:solidFill>
              <a:srgbClr val="F2A900"/>
            </a:solidFill>
            <a:prstDash val="solid"/>
          </a:ln>
        </p:spPr>
        <p:txBody>
          <a:bodyPr/>
          <a:lstStyle/>
          <a:p>
            <a:endParaRPr lang="en-US"/>
          </a:p>
        </p:txBody>
      </p:sp>
      <p:sp>
        <p:nvSpPr>
          <p:cNvPr id="33" name="Shape 31"/>
          <p:cNvSpPr/>
          <p:nvPr/>
        </p:nvSpPr>
        <p:spPr>
          <a:xfrm>
            <a:off x="9582912" y="2331720"/>
            <a:ext cx="2057400" cy="3337560"/>
          </a:xfrm>
          <a:prstGeom prst="rect">
            <a:avLst/>
          </a:prstGeom>
          <a:solidFill>
            <a:srgbClr val="262D36"/>
          </a:solidFill>
          <a:ln w="12700">
            <a:solidFill>
              <a:srgbClr val="262D36"/>
            </a:solidFill>
            <a:prstDash val="solid"/>
          </a:ln>
        </p:spPr>
        <p:txBody>
          <a:bodyPr/>
          <a:lstStyle/>
          <a:p>
            <a:endParaRPr lang="en-US"/>
          </a:p>
        </p:txBody>
      </p:sp>
      <p:sp>
        <p:nvSpPr>
          <p:cNvPr id="34" name="Shape 32"/>
          <p:cNvSpPr/>
          <p:nvPr/>
        </p:nvSpPr>
        <p:spPr>
          <a:xfrm>
            <a:off x="9811512" y="2560320"/>
            <a:ext cx="731520" cy="731520"/>
          </a:xfrm>
          <a:prstGeom prst="roundRect">
            <a:avLst>
              <a:gd name="adj" fmla="val 10000"/>
            </a:avLst>
          </a:prstGeom>
          <a:solidFill>
            <a:srgbClr val="F2A900"/>
          </a:solidFill>
          <a:ln w="12700">
            <a:solidFill>
              <a:srgbClr val="F2A900"/>
            </a:solidFill>
            <a:prstDash val="solid"/>
          </a:ln>
        </p:spPr>
        <p:txBody>
          <a:bodyPr/>
          <a:lstStyle/>
          <a:p>
            <a:endParaRPr lang="en-US"/>
          </a:p>
        </p:txBody>
      </p:sp>
      <p:sp>
        <p:nvSpPr>
          <p:cNvPr id="35" name="Text 33"/>
          <p:cNvSpPr txBox="1"/>
          <p:nvPr/>
        </p:nvSpPr>
        <p:spPr>
          <a:xfrm>
            <a:off x="9811512" y="2560320"/>
            <a:ext cx="731520" cy="731520"/>
          </a:xfrm>
          <a:prstGeom prst="rect">
            <a:avLst/>
          </a:prstGeom>
          <a:noFill/>
          <a:ln/>
        </p:spPr>
        <p:txBody>
          <a:bodyPr wrap="square" lIns="0" tIns="0" rIns="0" bIns="0" rtlCol="0" anchor="ctr"/>
          <a:lstStyle/>
          <a:p>
            <a:pPr marL="0" indent="0" algn="ctr">
              <a:buNone/>
            </a:pPr>
            <a:r>
              <a:rPr lang="en-US" sz="2720" b="1" dirty="0">
                <a:solidFill>
                  <a:srgbClr val="161B22"/>
                </a:solidFill>
                <a:latin typeface="Arial" pitchFamily="34" charset="0"/>
                <a:ea typeface="Arial" pitchFamily="34" charset="-122"/>
                <a:cs typeface="Arial" pitchFamily="34" charset="-120"/>
              </a:rPr>
              <a:t>5</a:t>
            </a:r>
            <a:endParaRPr lang="en-US" sz="2720" dirty="0"/>
          </a:p>
        </p:txBody>
      </p:sp>
      <p:sp>
        <p:nvSpPr>
          <p:cNvPr id="36" name="Text 34"/>
          <p:cNvSpPr txBox="1"/>
          <p:nvPr/>
        </p:nvSpPr>
        <p:spPr>
          <a:xfrm>
            <a:off x="9811512" y="3474720"/>
            <a:ext cx="1691640" cy="685800"/>
          </a:xfrm>
          <a:prstGeom prst="rect">
            <a:avLst/>
          </a:prstGeom>
          <a:noFill/>
          <a:ln/>
        </p:spPr>
        <p:txBody>
          <a:bodyPr wrap="square" lIns="0" tIns="0" rIns="0" bIns="0" rtlCol="0" anchor="t"/>
          <a:lstStyle/>
          <a:p>
            <a:pPr marL="0" indent="0">
              <a:buNone/>
            </a:pPr>
            <a:r>
              <a:rPr lang="en-US" sz="1800" b="1" dirty="0">
                <a:solidFill>
                  <a:srgbClr val="FFFFFF"/>
                </a:solidFill>
                <a:latin typeface="Arial" pitchFamily="34" charset="0"/>
                <a:ea typeface="Arial" pitchFamily="34" charset="-122"/>
                <a:cs typeface="Arial" pitchFamily="34" charset="-120"/>
              </a:rPr>
              <a:t>Log the Lap</a:t>
            </a:r>
            <a:endParaRPr lang="en-US" sz="1800" dirty="0"/>
          </a:p>
        </p:txBody>
      </p:sp>
      <p:sp>
        <p:nvSpPr>
          <p:cNvPr id="37" name="Text 35"/>
          <p:cNvSpPr txBox="1"/>
          <p:nvPr/>
        </p:nvSpPr>
        <p:spPr>
          <a:xfrm>
            <a:off x="9811512" y="4160520"/>
            <a:ext cx="1691640" cy="320040"/>
          </a:xfrm>
          <a:prstGeom prst="rect">
            <a:avLst/>
          </a:prstGeom>
          <a:noFill/>
          <a:ln/>
        </p:spPr>
        <p:txBody>
          <a:bodyPr wrap="square" lIns="0" tIns="0" rIns="0" bIns="0" rtlCol="0" anchor="ctr"/>
          <a:lstStyle/>
          <a:p>
            <a:pPr marL="0" indent="0">
              <a:buNone/>
            </a:pPr>
            <a:r>
              <a:rPr lang="en-US" sz="1100" b="1" kern="0" spc="100" dirty="0">
                <a:solidFill>
                  <a:srgbClr val="F2A900"/>
                </a:solidFill>
                <a:latin typeface="Calibri" pitchFamily="34" charset="0"/>
                <a:ea typeface="Calibri" pitchFamily="34" charset="-122"/>
                <a:cs typeface="Calibri" pitchFamily="34" charset="-120"/>
              </a:rPr>
              <a:t>AUDIT TRAIL</a:t>
            </a:r>
            <a:endParaRPr lang="en-US" sz="1100" dirty="0"/>
          </a:p>
        </p:txBody>
      </p:sp>
      <p:sp>
        <p:nvSpPr>
          <p:cNvPr id="38" name="Text 36"/>
          <p:cNvSpPr txBox="1"/>
          <p:nvPr/>
        </p:nvSpPr>
        <p:spPr>
          <a:xfrm>
            <a:off x="9811512" y="4526280"/>
            <a:ext cx="1691640" cy="1051560"/>
          </a:xfrm>
          <a:prstGeom prst="rect">
            <a:avLst/>
          </a:prstGeom>
          <a:noFill/>
          <a:ln/>
        </p:spPr>
        <p:txBody>
          <a:bodyPr wrap="square" lIns="0" tIns="0" rIns="0" bIns="0" rtlCol="0" anchor="t"/>
          <a:lstStyle/>
          <a:p>
            <a:pPr marL="0" indent="0">
              <a:buNone/>
            </a:pPr>
            <a:r>
              <a:rPr lang="en-US" sz="1300" dirty="0">
                <a:solidFill>
                  <a:srgbClr val="C9D1D9"/>
                </a:solidFill>
                <a:latin typeface="Calibri" pitchFamily="34" charset="0"/>
                <a:ea typeface="Calibri" pitchFamily="34" charset="-122"/>
                <a:cs typeface="Calibri" pitchFamily="34" charset="-120"/>
              </a:rPr>
              <a:t>Record who, what, which tool, and who signed off.</a:t>
            </a:r>
            <a:endParaRPr lang="en-US" sz="1300" dirty="0"/>
          </a:p>
        </p:txBody>
      </p:sp>
      <p:sp>
        <p:nvSpPr>
          <p:cNvPr id="39" name="Text 37"/>
          <p:cNvSpPr txBox="1"/>
          <p:nvPr/>
        </p:nvSpPr>
        <p:spPr>
          <a:xfrm>
            <a:off x="548640" y="5897880"/>
            <a:ext cx="11091672" cy="457200"/>
          </a:xfrm>
          <a:prstGeom prst="rect">
            <a:avLst/>
          </a:prstGeom>
          <a:noFill/>
          <a:ln/>
        </p:spPr>
        <p:txBody>
          <a:bodyPr wrap="square" lIns="0" tIns="0" rIns="0" bIns="0" rtlCol="0" anchor="ctr"/>
          <a:lstStyle/>
          <a:p>
            <a:pPr marL="0" indent="0">
              <a:buNone/>
            </a:pPr>
            <a:r>
              <a:rPr lang="en-US" sz="1800" b="1" i="1" dirty="0">
                <a:solidFill>
                  <a:srgbClr val="F2A900"/>
                </a:solidFill>
                <a:latin typeface="Calibri" pitchFamily="34" charset="0"/>
                <a:ea typeface="Calibri" pitchFamily="34" charset="-122"/>
                <a:cs typeface="Calibri" pitchFamily="34" charset="-120"/>
              </a:rPr>
              <a:t>Skip a checkpoint and the express lane becomes the breakdown lane.</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CHECKPOINT 1 OF 5  |  SECURITY</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Pick Your Lane</a:t>
            </a:r>
            <a:endParaRPr lang="en-US" sz="3200" dirty="0"/>
          </a:p>
        </p:txBody>
      </p:sp>
      <p:sp>
        <p:nvSpPr>
          <p:cNvPr id="4" name="Shape 2"/>
          <p:cNvSpPr/>
          <p:nvPr/>
        </p:nvSpPr>
        <p:spPr>
          <a:xfrm>
            <a:off x="10908792" y="502920"/>
            <a:ext cx="731520" cy="731520"/>
          </a:xfrm>
          <a:prstGeom prst="roundRect">
            <a:avLst>
              <a:gd name="adj" fmla="val 10000"/>
            </a:avLst>
          </a:prstGeom>
          <a:solidFill>
            <a:srgbClr val="F2A900"/>
          </a:solidFill>
          <a:ln w="12700">
            <a:solidFill>
              <a:srgbClr val="F2A900"/>
            </a:solidFill>
            <a:prstDash val="solid"/>
          </a:ln>
        </p:spPr>
        <p:txBody>
          <a:bodyPr/>
          <a:lstStyle/>
          <a:p>
            <a:endParaRPr lang="en-US"/>
          </a:p>
        </p:txBody>
      </p:sp>
      <p:sp>
        <p:nvSpPr>
          <p:cNvPr id="5" name="Text 3"/>
          <p:cNvSpPr txBox="1"/>
          <p:nvPr/>
        </p:nvSpPr>
        <p:spPr>
          <a:xfrm>
            <a:off x="10908792" y="502920"/>
            <a:ext cx="731520" cy="731520"/>
          </a:xfrm>
          <a:prstGeom prst="rect">
            <a:avLst/>
          </a:prstGeom>
          <a:noFill/>
          <a:ln/>
        </p:spPr>
        <p:txBody>
          <a:bodyPr wrap="square" lIns="0" tIns="0" rIns="0" bIns="0" rtlCol="0" anchor="ctr"/>
          <a:lstStyle/>
          <a:p>
            <a:pPr marL="0" indent="0" algn="ctr">
              <a:buNone/>
            </a:pPr>
            <a:r>
              <a:rPr lang="en-US" sz="2720" b="1" dirty="0">
                <a:solidFill>
                  <a:srgbClr val="161B22"/>
                </a:solidFill>
                <a:latin typeface="Arial" pitchFamily="34" charset="0"/>
                <a:ea typeface="Arial" pitchFamily="34" charset="-122"/>
                <a:cs typeface="Arial" pitchFamily="34" charset="-120"/>
              </a:rPr>
              <a:t>1</a:t>
            </a:r>
            <a:endParaRPr lang="en-US" sz="2720" dirty="0"/>
          </a:p>
        </p:txBody>
      </p:sp>
      <p:sp>
        <p:nvSpPr>
          <p:cNvPr id="6" name="Shape 4"/>
          <p:cNvSpPr/>
          <p:nvPr/>
        </p:nvSpPr>
        <p:spPr>
          <a:xfrm>
            <a:off x="548640" y="1737360"/>
            <a:ext cx="2606040" cy="3246120"/>
          </a:xfrm>
          <a:prstGeom prst="rect">
            <a:avLst/>
          </a:prstGeom>
          <a:solidFill>
            <a:srgbClr val="F1F3F5"/>
          </a:solidFill>
          <a:ln w="12700">
            <a:solidFill>
              <a:srgbClr val="F1F3F5"/>
            </a:solidFill>
            <a:prstDash val="solid"/>
          </a:ln>
        </p:spPr>
        <p:txBody>
          <a:bodyPr/>
          <a:lstStyle/>
          <a:p>
            <a:endParaRPr lang="en-US"/>
          </a:p>
        </p:txBody>
      </p:sp>
      <p:sp>
        <p:nvSpPr>
          <p:cNvPr id="7" name="Shape 5"/>
          <p:cNvSpPr/>
          <p:nvPr/>
        </p:nvSpPr>
        <p:spPr>
          <a:xfrm>
            <a:off x="777240" y="1920240"/>
            <a:ext cx="685800" cy="685800"/>
          </a:xfrm>
          <a:prstGeom prst="ellipse">
            <a:avLst/>
          </a:prstGeom>
          <a:solidFill>
            <a:srgbClr val="2E7D32"/>
          </a:solidFill>
          <a:ln w="12700">
            <a:solidFill>
              <a:srgbClr val="2E7D32"/>
            </a:solidFill>
            <a:prstDash val="solid"/>
          </a:ln>
        </p:spPr>
        <p:txBody>
          <a:bodyPr/>
          <a:lstStyle/>
          <a:p>
            <a:endParaRPr lang="en-US"/>
          </a:p>
        </p:txBody>
      </p:sp>
      <p:pic>
        <p:nvPicPr>
          <p:cNvPr id="8" name="Image 0" descr="preencoded.png"/>
          <p:cNvPicPr>
            <a:picLocks noChangeAspect="1"/>
          </p:cNvPicPr>
          <p:nvPr/>
        </p:nvPicPr>
        <p:blipFill>
          <a:blip r:embed="rId3"/>
          <a:stretch>
            <a:fillRect/>
          </a:stretch>
        </p:blipFill>
        <p:spPr>
          <a:xfrm>
            <a:off x="948690" y="2091690"/>
            <a:ext cx="342900" cy="342900"/>
          </a:xfrm>
          <a:prstGeom prst="rect">
            <a:avLst/>
          </a:prstGeom>
        </p:spPr>
      </p:pic>
      <p:sp>
        <p:nvSpPr>
          <p:cNvPr id="9" name="Text 6"/>
          <p:cNvSpPr txBox="1"/>
          <p:nvPr/>
        </p:nvSpPr>
        <p:spPr>
          <a:xfrm>
            <a:off x="1554480" y="1920240"/>
            <a:ext cx="1508760" cy="685800"/>
          </a:xfrm>
          <a:prstGeom prst="rect">
            <a:avLst/>
          </a:prstGeom>
          <a:noFill/>
          <a:ln/>
        </p:spPr>
        <p:txBody>
          <a:bodyPr wrap="square" lIns="0" tIns="0" rIns="0" bIns="0" rtlCol="0" anchor="ctr"/>
          <a:lstStyle/>
          <a:p>
            <a:pPr marL="0" indent="0">
              <a:buNone/>
            </a:pPr>
            <a:r>
              <a:rPr lang="en-US" sz="1900" b="1" dirty="0">
                <a:solidFill>
                  <a:srgbClr val="2E7D32"/>
                </a:solidFill>
                <a:latin typeface="Arial" pitchFamily="34" charset="0"/>
                <a:ea typeface="Arial" pitchFamily="34" charset="-122"/>
                <a:cs typeface="Arial" pitchFamily="34" charset="-120"/>
              </a:rPr>
              <a:t>Green Lane</a:t>
            </a:r>
            <a:endParaRPr lang="en-US" sz="1900" dirty="0"/>
          </a:p>
        </p:txBody>
      </p:sp>
      <p:sp>
        <p:nvSpPr>
          <p:cNvPr id="10" name="Text 7"/>
          <p:cNvSpPr txBox="1"/>
          <p:nvPr/>
        </p:nvSpPr>
        <p:spPr>
          <a:xfrm>
            <a:off x="777240" y="2788920"/>
            <a:ext cx="2194560" cy="731520"/>
          </a:xfrm>
          <a:prstGeom prst="rect">
            <a:avLst/>
          </a:prstGeom>
          <a:noFill/>
          <a:ln/>
        </p:spPr>
        <p:txBody>
          <a:bodyPr wrap="square" lIns="0" tIns="0" rIns="0" bIns="0" rtlCol="0" anchor="t"/>
          <a:lstStyle/>
          <a:p>
            <a:pPr marL="0" indent="0">
              <a:buNone/>
            </a:pPr>
            <a:r>
              <a:rPr lang="en-US" sz="1500" b="1" dirty="0">
                <a:solidFill>
                  <a:srgbClr val="1F2933"/>
                </a:solidFill>
                <a:latin typeface="Calibri" pitchFamily="34" charset="0"/>
                <a:ea typeface="Calibri" pitchFamily="34" charset="-122"/>
                <a:cs typeface="Calibri" pitchFamily="34" charset="-120"/>
              </a:rPr>
              <a:t>Public or properly de-identified content</a:t>
            </a:r>
            <a:endParaRPr lang="en-US" sz="1500" dirty="0"/>
          </a:p>
        </p:txBody>
      </p:sp>
      <p:sp>
        <p:nvSpPr>
          <p:cNvPr id="11" name="Text 8"/>
          <p:cNvSpPr txBox="1"/>
          <p:nvPr/>
        </p:nvSpPr>
        <p:spPr>
          <a:xfrm>
            <a:off x="777240" y="3566160"/>
            <a:ext cx="2194560" cy="1325880"/>
          </a:xfrm>
          <a:prstGeom prst="rect">
            <a:avLst/>
          </a:prstGeom>
          <a:noFill/>
          <a:ln/>
        </p:spPr>
        <p:txBody>
          <a:bodyPr wrap="square" lIns="0" tIns="0" rIns="0" bIns="0" rtlCol="0" anchor="t"/>
          <a:lstStyle/>
          <a:p>
            <a:pPr marL="0" indent="0">
              <a:buNone/>
            </a:pPr>
            <a:r>
              <a:rPr lang="en-US" sz="1400" dirty="0">
                <a:solidFill>
                  <a:srgbClr val="5F6B76"/>
                </a:solidFill>
                <a:latin typeface="Calibri" pitchFamily="34" charset="0"/>
                <a:ea typeface="Calibri" pitchFamily="34" charset="-122"/>
                <a:cs typeface="Calibri" pitchFamily="34" charset="-120"/>
              </a:rPr>
              <a:t>Policy text, regulations, training outlines. Any approved AI tool.</a:t>
            </a:r>
            <a:endParaRPr lang="en-US" sz="1400" dirty="0"/>
          </a:p>
        </p:txBody>
      </p:sp>
      <p:sp>
        <p:nvSpPr>
          <p:cNvPr id="12" name="Shape 9"/>
          <p:cNvSpPr/>
          <p:nvPr/>
        </p:nvSpPr>
        <p:spPr>
          <a:xfrm>
            <a:off x="3364992" y="1737360"/>
            <a:ext cx="2606040" cy="3246120"/>
          </a:xfrm>
          <a:prstGeom prst="rect">
            <a:avLst/>
          </a:prstGeom>
          <a:solidFill>
            <a:srgbClr val="F1F3F5"/>
          </a:solidFill>
          <a:ln w="12700">
            <a:solidFill>
              <a:srgbClr val="F1F3F5"/>
            </a:solidFill>
            <a:prstDash val="solid"/>
          </a:ln>
        </p:spPr>
        <p:txBody>
          <a:bodyPr/>
          <a:lstStyle/>
          <a:p>
            <a:endParaRPr lang="en-US"/>
          </a:p>
        </p:txBody>
      </p:sp>
      <p:sp>
        <p:nvSpPr>
          <p:cNvPr id="13" name="Shape 10"/>
          <p:cNvSpPr/>
          <p:nvPr/>
        </p:nvSpPr>
        <p:spPr>
          <a:xfrm>
            <a:off x="3593592" y="1920240"/>
            <a:ext cx="685800" cy="685800"/>
          </a:xfrm>
          <a:prstGeom prst="ellipse">
            <a:avLst/>
          </a:prstGeom>
          <a:solidFill>
            <a:srgbClr val="D99A00"/>
          </a:solidFill>
          <a:ln w="12700">
            <a:solidFill>
              <a:srgbClr val="D99A00"/>
            </a:solidFill>
            <a:prstDash val="solid"/>
          </a:ln>
        </p:spPr>
        <p:txBody>
          <a:bodyPr/>
          <a:lstStyle/>
          <a:p>
            <a:endParaRPr lang="en-US"/>
          </a:p>
        </p:txBody>
      </p:sp>
      <p:pic>
        <p:nvPicPr>
          <p:cNvPr id="14" name="Image 1" descr="preencoded.png"/>
          <p:cNvPicPr>
            <a:picLocks noChangeAspect="1"/>
          </p:cNvPicPr>
          <p:nvPr/>
        </p:nvPicPr>
        <p:blipFill>
          <a:blip r:embed="rId4"/>
          <a:stretch>
            <a:fillRect/>
          </a:stretch>
        </p:blipFill>
        <p:spPr>
          <a:xfrm>
            <a:off x="3765042" y="2091690"/>
            <a:ext cx="342900" cy="342900"/>
          </a:xfrm>
          <a:prstGeom prst="rect">
            <a:avLst/>
          </a:prstGeom>
        </p:spPr>
      </p:pic>
      <p:sp>
        <p:nvSpPr>
          <p:cNvPr id="15" name="Text 11"/>
          <p:cNvSpPr txBox="1"/>
          <p:nvPr/>
        </p:nvSpPr>
        <p:spPr>
          <a:xfrm>
            <a:off x="4370832" y="1920240"/>
            <a:ext cx="1508760" cy="685800"/>
          </a:xfrm>
          <a:prstGeom prst="rect">
            <a:avLst/>
          </a:prstGeom>
          <a:noFill/>
          <a:ln/>
        </p:spPr>
        <p:txBody>
          <a:bodyPr wrap="square" lIns="0" tIns="0" rIns="0" bIns="0" rtlCol="0" anchor="ctr"/>
          <a:lstStyle/>
          <a:p>
            <a:pPr marL="0" indent="0">
              <a:buNone/>
            </a:pPr>
            <a:r>
              <a:rPr lang="en-US" sz="1900" b="1" dirty="0">
                <a:solidFill>
                  <a:srgbClr val="D99A00"/>
                </a:solidFill>
                <a:latin typeface="Arial" pitchFamily="34" charset="0"/>
                <a:ea typeface="Arial" pitchFamily="34" charset="-122"/>
                <a:cs typeface="Arial" pitchFamily="34" charset="-120"/>
              </a:rPr>
              <a:t>Yellow Lane</a:t>
            </a:r>
            <a:endParaRPr lang="en-US" sz="1900" dirty="0"/>
          </a:p>
        </p:txBody>
      </p:sp>
      <p:sp>
        <p:nvSpPr>
          <p:cNvPr id="16" name="Text 12"/>
          <p:cNvSpPr txBox="1"/>
          <p:nvPr/>
        </p:nvSpPr>
        <p:spPr>
          <a:xfrm>
            <a:off x="3593592" y="2788920"/>
            <a:ext cx="2194560" cy="731520"/>
          </a:xfrm>
          <a:prstGeom prst="rect">
            <a:avLst/>
          </a:prstGeom>
          <a:noFill/>
          <a:ln/>
        </p:spPr>
        <p:txBody>
          <a:bodyPr wrap="square" lIns="0" tIns="0" rIns="0" bIns="0" rtlCol="0" anchor="t"/>
          <a:lstStyle/>
          <a:p>
            <a:pPr marL="0" indent="0">
              <a:buNone/>
            </a:pPr>
            <a:r>
              <a:rPr lang="en-US" sz="1500" b="1" dirty="0">
                <a:solidFill>
                  <a:srgbClr val="1F2933"/>
                </a:solidFill>
                <a:latin typeface="Calibri" pitchFamily="34" charset="0"/>
                <a:ea typeface="Calibri" pitchFamily="34" charset="-122"/>
                <a:cs typeface="Calibri" pitchFamily="34" charset="-120"/>
              </a:rPr>
              <a:t>Internal and confidential, no PHI</a:t>
            </a:r>
            <a:endParaRPr lang="en-US" sz="1500" dirty="0"/>
          </a:p>
        </p:txBody>
      </p:sp>
      <p:sp>
        <p:nvSpPr>
          <p:cNvPr id="17" name="Text 13"/>
          <p:cNvSpPr txBox="1"/>
          <p:nvPr/>
        </p:nvSpPr>
        <p:spPr>
          <a:xfrm>
            <a:off x="3593592" y="3566160"/>
            <a:ext cx="2194560" cy="1325880"/>
          </a:xfrm>
          <a:prstGeom prst="rect">
            <a:avLst/>
          </a:prstGeom>
          <a:noFill/>
          <a:ln/>
        </p:spPr>
        <p:txBody>
          <a:bodyPr wrap="square" lIns="0" tIns="0" rIns="0" bIns="0" rtlCol="0" anchor="t"/>
          <a:lstStyle/>
          <a:p>
            <a:pPr marL="0" indent="0">
              <a:buNone/>
            </a:pPr>
            <a:r>
              <a:rPr lang="en-US" sz="1400" dirty="0">
                <a:solidFill>
                  <a:srgbClr val="5F6B76"/>
                </a:solidFill>
                <a:latin typeface="Calibri" pitchFamily="34" charset="0"/>
                <a:ea typeface="Calibri" pitchFamily="34" charset="-122"/>
                <a:cs typeface="Calibri" pitchFamily="34" charset="-120"/>
              </a:rPr>
              <a:t>Contracts, system details, risk workpapers. Enterprise tool with no training on your data.</a:t>
            </a:r>
            <a:endParaRPr lang="en-US" sz="1400" dirty="0"/>
          </a:p>
        </p:txBody>
      </p:sp>
      <p:sp>
        <p:nvSpPr>
          <p:cNvPr id="18" name="Shape 14"/>
          <p:cNvSpPr/>
          <p:nvPr/>
        </p:nvSpPr>
        <p:spPr>
          <a:xfrm>
            <a:off x="6181344" y="1737360"/>
            <a:ext cx="2606040" cy="3246120"/>
          </a:xfrm>
          <a:prstGeom prst="rect">
            <a:avLst/>
          </a:prstGeom>
          <a:solidFill>
            <a:srgbClr val="F1F3F5"/>
          </a:solidFill>
          <a:ln w="12700">
            <a:solidFill>
              <a:srgbClr val="F1F3F5"/>
            </a:solidFill>
            <a:prstDash val="solid"/>
          </a:ln>
        </p:spPr>
        <p:txBody>
          <a:bodyPr/>
          <a:lstStyle/>
          <a:p>
            <a:endParaRPr lang="en-US"/>
          </a:p>
        </p:txBody>
      </p:sp>
      <p:sp>
        <p:nvSpPr>
          <p:cNvPr id="19" name="Shape 15"/>
          <p:cNvSpPr/>
          <p:nvPr/>
        </p:nvSpPr>
        <p:spPr>
          <a:xfrm>
            <a:off x="6409944" y="1920240"/>
            <a:ext cx="685800" cy="685800"/>
          </a:xfrm>
          <a:prstGeom prst="ellipse">
            <a:avLst/>
          </a:prstGeom>
          <a:solidFill>
            <a:srgbClr val="C62828"/>
          </a:solidFill>
          <a:ln w="12700">
            <a:solidFill>
              <a:srgbClr val="C62828"/>
            </a:solidFill>
            <a:prstDash val="solid"/>
          </a:ln>
        </p:spPr>
        <p:txBody>
          <a:bodyPr/>
          <a:lstStyle/>
          <a:p>
            <a:endParaRPr lang="en-US"/>
          </a:p>
        </p:txBody>
      </p:sp>
      <p:pic>
        <p:nvPicPr>
          <p:cNvPr id="20" name="Image 2" descr="preencoded.png"/>
          <p:cNvPicPr>
            <a:picLocks noChangeAspect="1"/>
          </p:cNvPicPr>
          <p:nvPr/>
        </p:nvPicPr>
        <p:blipFill>
          <a:blip r:embed="rId5"/>
          <a:stretch>
            <a:fillRect/>
          </a:stretch>
        </p:blipFill>
        <p:spPr>
          <a:xfrm>
            <a:off x="6581394" y="2091690"/>
            <a:ext cx="342900" cy="342900"/>
          </a:xfrm>
          <a:prstGeom prst="rect">
            <a:avLst/>
          </a:prstGeom>
        </p:spPr>
      </p:pic>
      <p:sp>
        <p:nvSpPr>
          <p:cNvPr id="21" name="Text 16"/>
          <p:cNvSpPr txBox="1"/>
          <p:nvPr/>
        </p:nvSpPr>
        <p:spPr>
          <a:xfrm>
            <a:off x="7187184" y="1920240"/>
            <a:ext cx="1508760" cy="685800"/>
          </a:xfrm>
          <a:prstGeom prst="rect">
            <a:avLst/>
          </a:prstGeom>
          <a:noFill/>
          <a:ln/>
        </p:spPr>
        <p:txBody>
          <a:bodyPr wrap="square" lIns="0" tIns="0" rIns="0" bIns="0" rtlCol="0" anchor="ctr"/>
          <a:lstStyle/>
          <a:p>
            <a:pPr marL="0" indent="0">
              <a:buNone/>
            </a:pPr>
            <a:r>
              <a:rPr lang="en-US" sz="1900" b="1" dirty="0">
                <a:solidFill>
                  <a:srgbClr val="C62828"/>
                </a:solidFill>
                <a:latin typeface="Arial" pitchFamily="34" charset="0"/>
                <a:ea typeface="Arial" pitchFamily="34" charset="-122"/>
                <a:cs typeface="Arial" pitchFamily="34" charset="-120"/>
              </a:rPr>
              <a:t>Red Lane</a:t>
            </a:r>
            <a:endParaRPr lang="en-US" sz="1900" dirty="0"/>
          </a:p>
        </p:txBody>
      </p:sp>
      <p:sp>
        <p:nvSpPr>
          <p:cNvPr id="22" name="Text 17"/>
          <p:cNvSpPr txBox="1"/>
          <p:nvPr/>
        </p:nvSpPr>
        <p:spPr>
          <a:xfrm>
            <a:off x="6409944" y="2788920"/>
            <a:ext cx="2194560" cy="731520"/>
          </a:xfrm>
          <a:prstGeom prst="rect">
            <a:avLst/>
          </a:prstGeom>
          <a:noFill/>
          <a:ln/>
        </p:spPr>
        <p:txBody>
          <a:bodyPr wrap="square" lIns="0" tIns="0" rIns="0" bIns="0" rtlCol="0" anchor="t"/>
          <a:lstStyle/>
          <a:p>
            <a:pPr marL="0" indent="0">
              <a:buNone/>
            </a:pPr>
            <a:r>
              <a:rPr lang="en-US" sz="1500" b="1" dirty="0">
                <a:solidFill>
                  <a:srgbClr val="1F2933"/>
                </a:solidFill>
                <a:latin typeface="Calibri" pitchFamily="34" charset="0"/>
                <a:ea typeface="Calibri" pitchFamily="34" charset="-122"/>
                <a:cs typeface="Calibri" pitchFamily="34" charset="-120"/>
              </a:rPr>
              <a:t>Protected health information</a:t>
            </a:r>
            <a:endParaRPr lang="en-US" sz="1500" dirty="0"/>
          </a:p>
        </p:txBody>
      </p:sp>
      <p:sp>
        <p:nvSpPr>
          <p:cNvPr id="23" name="Text 18"/>
          <p:cNvSpPr txBox="1"/>
          <p:nvPr/>
        </p:nvSpPr>
        <p:spPr>
          <a:xfrm>
            <a:off x="6409944" y="3566160"/>
            <a:ext cx="2194560" cy="1325880"/>
          </a:xfrm>
          <a:prstGeom prst="rect">
            <a:avLst/>
          </a:prstGeom>
          <a:noFill/>
          <a:ln/>
        </p:spPr>
        <p:txBody>
          <a:bodyPr wrap="square" lIns="0" tIns="0" rIns="0" bIns="0" rtlCol="0" anchor="t"/>
          <a:lstStyle/>
          <a:p>
            <a:pPr marL="0" indent="0">
              <a:buNone/>
            </a:pPr>
            <a:r>
              <a:rPr lang="en-US" sz="1400" dirty="0">
                <a:solidFill>
                  <a:srgbClr val="5F6B76"/>
                </a:solidFill>
                <a:latin typeface="Calibri" pitchFamily="34" charset="0"/>
                <a:ea typeface="Calibri" pitchFamily="34" charset="-122"/>
                <a:cs typeface="Calibri" pitchFamily="34" charset="-120"/>
              </a:rPr>
              <a:t>Only tools under a signed BAA, approved by compliance and security, with logging on.</a:t>
            </a:r>
            <a:endParaRPr lang="en-US" sz="1400" dirty="0"/>
          </a:p>
        </p:txBody>
      </p:sp>
      <p:sp>
        <p:nvSpPr>
          <p:cNvPr id="24" name="Shape 19"/>
          <p:cNvSpPr/>
          <p:nvPr/>
        </p:nvSpPr>
        <p:spPr>
          <a:xfrm>
            <a:off x="8997696" y="1737360"/>
            <a:ext cx="2606040" cy="3246120"/>
          </a:xfrm>
          <a:prstGeom prst="rect">
            <a:avLst/>
          </a:prstGeom>
          <a:solidFill>
            <a:srgbClr val="F1F3F5"/>
          </a:solidFill>
          <a:ln w="12700">
            <a:solidFill>
              <a:srgbClr val="F1F3F5"/>
            </a:solidFill>
            <a:prstDash val="solid"/>
          </a:ln>
        </p:spPr>
        <p:txBody>
          <a:bodyPr/>
          <a:lstStyle/>
          <a:p>
            <a:endParaRPr lang="en-US"/>
          </a:p>
        </p:txBody>
      </p:sp>
      <p:sp>
        <p:nvSpPr>
          <p:cNvPr id="25" name="Shape 20"/>
          <p:cNvSpPr/>
          <p:nvPr/>
        </p:nvSpPr>
        <p:spPr>
          <a:xfrm>
            <a:off x="9226296" y="1920240"/>
            <a:ext cx="685800" cy="685800"/>
          </a:xfrm>
          <a:prstGeom prst="ellipse">
            <a:avLst/>
          </a:prstGeom>
          <a:solidFill>
            <a:srgbClr val="161B22"/>
          </a:solidFill>
          <a:ln w="12700">
            <a:solidFill>
              <a:srgbClr val="161B22"/>
            </a:solidFill>
            <a:prstDash val="solid"/>
          </a:ln>
        </p:spPr>
        <p:txBody>
          <a:bodyPr/>
          <a:lstStyle/>
          <a:p>
            <a:endParaRPr lang="en-US"/>
          </a:p>
        </p:txBody>
      </p:sp>
      <p:pic>
        <p:nvPicPr>
          <p:cNvPr id="26" name="Image 3" descr="preencoded.png"/>
          <p:cNvPicPr>
            <a:picLocks noChangeAspect="1"/>
          </p:cNvPicPr>
          <p:nvPr/>
        </p:nvPicPr>
        <p:blipFill>
          <a:blip r:embed="rId6"/>
          <a:stretch>
            <a:fillRect/>
          </a:stretch>
        </p:blipFill>
        <p:spPr>
          <a:xfrm>
            <a:off x="9397746" y="2091690"/>
            <a:ext cx="342900" cy="342900"/>
          </a:xfrm>
          <a:prstGeom prst="rect">
            <a:avLst/>
          </a:prstGeom>
        </p:spPr>
      </p:pic>
      <p:sp>
        <p:nvSpPr>
          <p:cNvPr id="27" name="Text 21"/>
          <p:cNvSpPr txBox="1"/>
          <p:nvPr/>
        </p:nvSpPr>
        <p:spPr>
          <a:xfrm>
            <a:off x="10003536" y="1920240"/>
            <a:ext cx="1508760" cy="685800"/>
          </a:xfrm>
          <a:prstGeom prst="rect">
            <a:avLst/>
          </a:prstGeom>
          <a:noFill/>
          <a:ln/>
        </p:spPr>
        <p:txBody>
          <a:bodyPr wrap="square" lIns="0" tIns="0" rIns="0" bIns="0" rtlCol="0" anchor="ctr"/>
          <a:lstStyle/>
          <a:p>
            <a:pPr marL="0" indent="0">
              <a:buNone/>
            </a:pPr>
            <a:r>
              <a:rPr lang="en-US" sz="1900" b="1" dirty="0">
                <a:solidFill>
                  <a:srgbClr val="161B22"/>
                </a:solidFill>
                <a:latin typeface="Arial" pitchFamily="34" charset="0"/>
                <a:ea typeface="Arial" pitchFamily="34" charset="-122"/>
                <a:cs typeface="Arial" pitchFamily="34" charset="-120"/>
              </a:rPr>
              <a:t>Closed Road</a:t>
            </a:r>
            <a:endParaRPr lang="en-US" sz="1900" dirty="0"/>
          </a:p>
        </p:txBody>
      </p:sp>
      <p:sp>
        <p:nvSpPr>
          <p:cNvPr id="28" name="Text 22"/>
          <p:cNvSpPr txBox="1"/>
          <p:nvPr/>
        </p:nvSpPr>
        <p:spPr>
          <a:xfrm>
            <a:off x="9226296" y="2788920"/>
            <a:ext cx="2194560" cy="731520"/>
          </a:xfrm>
          <a:prstGeom prst="rect">
            <a:avLst/>
          </a:prstGeom>
          <a:noFill/>
          <a:ln/>
        </p:spPr>
        <p:txBody>
          <a:bodyPr wrap="square" lIns="0" tIns="0" rIns="0" bIns="0" rtlCol="0" anchor="t"/>
          <a:lstStyle/>
          <a:p>
            <a:pPr marL="0" indent="0">
              <a:buNone/>
            </a:pPr>
            <a:r>
              <a:rPr lang="en-US" sz="1500" b="1" dirty="0">
                <a:solidFill>
                  <a:srgbClr val="1F2933"/>
                </a:solidFill>
                <a:latin typeface="Calibri" pitchFamily="34" charset="0"/>
                <a:ea typeface="Calibri" pitchFamily="34" charset="-122"/>
                <a:cs typeface="Calibri" pitchFamily="34" charset="-120"/>
              </a:rPr>
              <a:t>PHI in consumer or personal AI accounts</a:t>
            </a:r>
            <a:endParaRPr lang="en-US" sz="1500" dirty="0"/>
          </a:p>
        </p:txBody>
      </p:sp>
      <p:sp>
        <p:nvSpPr>
          <p:cNvPr id="29" name="Text 23"/>
          <p:cNvSpPr txBox="1"/>
          <p:nvPr/>
        </p:nvSpPr>
        <p:spPr>
          <a:xfrm>
            <a:off x="9226296" y="3566160"/>
            <a:ext cx="2194560" cy="1325880"/>
          </a:xfrm>
          <a:prstGeom prst="rect">
            <a:avLst/>
          </a:prstGeom>
          <a:noFill/>
          <a:ln/>
        </p:spPr>
        <p:txBody>
          <a:bodyPr wrap="square" lIns="0" tIns="0" rIns="0" bIns="0" rtlCol="0" anchor="t"/>
          <a:lstStyle/>
          <a:p>
            <a:pPr marL="0" indent="0">
              <a:buNone/>
            </a:pPr>
            <a:r>
              <a:rPr lang="en-US" sz="1400" dirty="0">
                <a:solidFill>
                  <a:srgbClr val="5F6B76"/>
                </a:solidFill>
                <a:latin typeface="Calibri" pitchFamily="34" charset="0"/>
                <a:ea typeface="Calibri" pitchFamily="34" charset="-122"/>
                <a:cs typeface="Calibri" pitchFamily="34" charset="-120"/>
              </a:rPr>
              <a:t>Never. Not for a quick letter, not after hours, not on a personal phone.</a:t>
            </a:r>
            <a:endParaRPr lang="en-US" sz="1400" dirty="0"/>
          </a:p>
        </p:txBody>
      </p:sp>
      <p:sp>
        <p:nvSpPr>
          <p:cNvPr id="30" name="Text 24"/>
          <p:cNvSpPr txBox="1"/>
          <p:nvPr/>
        </p:nvSpPr>
        <p:spPr>
          <a:xfrm>
            <a:off x="548640" y="5212080"/>
            <a:ext cx="5486400" cy="274320"/>
          </a:xfrm>
          <a:prstGeom prst="rect">
            <a:avLst/>
          </a:prstGeom>
          <a:noFill/>
          <a:ln/>
        </p:spPr>
        <p:txBody>
          <a:bodyPr wrap="square" lIns="0" tIns="0" rIns="0" bIns="0" rtlCol="0" anchor="ctr"/>
          <a:lstStyle/>
          <a:p>
            <a:pPr marL="0" indent="0">
              <a:buNone/>
            </a:pPr>
            <a:r>
              <a:rPr lang="en-US" sz="1200" b="1" kern="0" spc="100" dirty="0">
                <a:solidFill>
                  <a:srgbClr val="0E7C7B"/>
                </a:solidFill>
                <a:latin typeface="Calibri" pitchFamily="34" charset="0"/>
                <a:ea typeface="Calibri" pitchFamily="34" charset="-122"/>
                <a:cs typeface="Calibri" pitchFamily="34" charset="-120"/>
              </a:rPr>
              <a:t>BEFORE ANY TOOL ENTERS A LANE</a:t>
            </a:r>
            <a:endParaRPr lang="en-US" sz="1200" dirty="0"/>
          </a:p>
        </p:txBody>
      </p:sp>
      <p:sp>
        <p:nvSpPr>
          <p:cNvPr id="31" name="Shape 25"/>
          <p:cNvSpPr/>
          <p:nvPr/>
        </p:nvSpPr>
        <p:spPr>
          <a:xfrm>
            <a:off x="548640" y="5532120"/>
            <a:ext cx="2606040" cy="640080"/>
          </a:xfrm>
          <a:prstGeom prst="rect">
            <a:avLst/>
          </a:prstGeom>
          <a:solidFill>
            <a:srgbClr val="E6F2F2"/>
          </a:solidFill>
          <a:ln w="12700">
            <a:solidFill>
              <a:srgbClr val="E6F2F2"/>
            </a:solidFill>
            <a:prstDash val="solid"/>
          </a:ln>
        </p:spPr>
        <p:txBody>
          <a:bodyPr/>
          <a:lstStyle/>
          <a:p>
            <a:endParaRPr lang="en-US"/>
          </a:p>
        </p:txBody>
      </p:sp>
      <p:sp>
        <p:nvSpPr>
          <p:cNvPr id="32" name="Text 26"/>
          <p:cNvSpPr txBox="1"/>
          <p:nvPr/>
        </p:nvSpPr>
        <p:spPr>
          <a:xfrm>
            <a:off x="685800" y="5532120"/>
            <a:ext cx="2331720" cy="640080"/>
          </a:xfrm>
          <a:prstGeom prst="rect">
            <a:avLst/>
          </a:prstGeom>
          <a:noFill/>
          <a:ln/>
        </p:spPr>
        <p:txBody>
          <a:bodyPr wrap="square" lIns="0" tIns="0" rIns="0" bIns="0" rtlCol="0" anchor="ctr"/>
          <a:lstStyle/>
          <a:p>
            <a:pPr marL="0" indent="0" algn="ctr">
              <a:buNone/>
            </a:pPr>
            <a:r>
              <a:rPr lang="en-US" sz="1400" b="1" dirty="0">
                <a:solidFill>
                  <a:srgbClr val="0E7C7B"/>
                </a:solidFill>
                <a:latin typeface="Calibri" pitchFamily="34" charset="0"/>
                <a:ea typeface="Calibri" pitchFamily="34" charset="-122"/>
                <a:cs typeface="Calibri" pitchFamily="34" charset="-120"/>
              </a:rPr>
              <a:t>On the approved tool registry</a:t>
            </a:r>
            <a:endParaRPr lang="en-US" sz="1400" dirty="0"/>
          </a:p>
        </p:txBody>
      </p:sp>
      <p:sp>
        <p:nvSpPr>
          <p:cNvPr id="33" name="Shape 27"/>
          <p:cNvSpPr/>
          <p:nvPr/>
        </p:nvSpPr>
        <p:spPr>
          <a:xfrm>
            <a:off x="3364992" y="5532120"/>
            <a:ext cx="2606040" cy="640080"/>
          </a:xfrm>
          <a:prstGeom prst="rect">
            <a:avLst/>
          </a:prstGeom>
          <a:solidFill>
            <a:srgbClr val="E6F2F2"/>
          </a:solidFill>
          <a:ln w="12700">
            <a:solidFill>
              <a:srgbClr val="E6F2F2"/>
            </a:solidFill>
            <a:prstDash val="solid"/>
          </a:ln>
        </p:spPr>
        <p:txBody>
          <a:bodyPr/>
          <a:lstStyle/>
          <a:p>
            <a:endParaRPr lang="en-US"/>
          </a:p>
        </p:txBody>
      </p:sp>
      <p:sp>
        <p:nvSpPr>
          <p:cNvPr id="34" name="Text 28"/>
          <p:cNvSpPr txBox="1"/>
          <p:nvPr/>
        </p:nvSpPr>
        <p:spPr>
          <a:xfrm>
            <a:off x="3502152" y="5532120"/>
            <a:ext cx="2331720" cy="640080"/>
          </a:xfrm>
          <a:prstGeom prst="rect">
            <a:avLst/>
          </a:prstGeom>
          <a:noFill/>
          <a:ln/>
        </p:spPr>
        <p:txBody>
          <a:bodyPr wrap="square" lIns="0" tIns="0" rIns="0" bIns="0" rtlCol="0" anchor="ctr"/>
          <a:lstStyle/>
          <a:p>
            <a:pPr marL="0" indent="0" algn="ctr">
              <a:buNone/>
            </a:pPr>
            <a:r>
              <a:rPr lang="en-US" sz="1400" b="1" dirty="0">
                <a:solidFill>
                  <a:srgbClr val="0E7C7B"/>
                </a:solidFill>
                <a:latin typeface="Calibri" pitchFamily="34" charset="0"/>
                <a:ea typeface="Calibri" pitchFamily="34" charset="-122"/>
                <a:cs typeface="Calibri" pitchFamily="34" charset="-120"/>
              </a:rPr>
              <a:t>BAA on file if PHI is in scope</a:t>
            </a:r>
            <a:endParaRPr lang="en-US" sz="1400" dirty="0"/>
          </a:p>
        </p:txBody>
      </p:sp>
      <p:sp>
        <p:nvSpPr>
          <p:cNvPr id="35" name="Shape 29"/>
          <p:cNvSpPr/>
          <p:nvPr/>
        </p:nvSpPr>
        <p:spPr>
          <a:xfrm>
            <a:off x="6181344" y="5532120"/>
            <a:ext cx="2606040" cy="640080"/>
          </a:xfrm>
          <a:prstGeom prst="rect">
            <a:avLst/>
          </a:prstGeom>
          <a:solidFill>
            <a:srgbClr val="E6F2F2"/>
          </a:solidFill>
          <a:ln w="12700">
            <a:solidFill>
              <a:srgbClr val="E6F2F2"/>
            </a:solidFill>
            <a:prstDash val="solid"/>
          </a:ln>
        </p:spPr>
        <p:txBody>
          <a:bodyPr/>
          <a:lstStyle/>
          <a:p>
            <a:endParaRPr lang="en-US"/>
          </a:p>
        </p:txBody>
      </p:sp>
      <p:sp>
        <p:nvSpPr>
          <p:cNvPr id="36" name="Text 30"/>
          <p:cNvSpPr txBox="1"/>
          <p:nvPr/>
        </p:nvSpPr>
        <p:spPr>
          <a:xfrm>
            <a:off x="6318504" y="5532120"/>
            <a:ext cx="2331720" cy="640080"/>
          </a:xfrm>
          <a:prstGeom prst="rect">
            <a:avLst/>
          </a:prstGeom>
          <a:noFill/>
          <a:ln/>
        </p:spPr>
        <p:txBody>
          <a:bodyPr wrap="square" lIns="0" tIns="0" rIns="0" bIns="0" rtlCol="0" anchor="ctr"/>
          <a:lstStyle/>
          <a:p>
            <a:pPr marL="0" indent="0" algn="ctr">
              <a:buNone/>
            </a:pPr>
            <a:r>
              <a:rPr lang="en-US" sz="1400" b="1" dirty="0">
                <a:solidFill>
                  <a:srgbClr val="0E7C7B"/>
                </a:solidFill>
                <a:latin typeface="Calibri" pitchFamily="34" charset="0"/>
                <a:ea typeface="Calibri" pitchFamily="34" charset="-122"/>
                <a:cs typeface="Calibri" pitchFamily="34" charset="-120"/>
              </a:rPr>
              <a:t>Named business owner</a:t>
            </a:r>
            <a:endParaRPr lang="en-US" sz="1400" dirty="0"/>
          </a:p>
        </p:txBody>
      </p:sp>
      <p:sp>
        <p:nvSpPr>
          <p:cNvPr id="37" name="Shape 31"/>
          <p:cNvSpPr/>
          <p:nvPr/>
        </p:nvSpPr>
        <p:spPr>
          <a:xfrm>
            <a:off x="8997696" y="5532120"/>
            <a:ext cx="2606040" cy="640080"/>
          </a:xfrm>
          <a:prstGeom prst="rect">
            <a:avLst/>
          </a:prstGeom>
          <a:solidFill>
            <a:srgbClr val="E6F2F2"/>
          </a:solidFill>
          <a:ln w="12700">
            <a:solidFill>
              <a:srgbClr val="E6F2F2"/>
            </a:solidFill>
            <a:prstDash val="solid"/>
          </a:ln>
        </p:spPr>
        <p:txBody>
          <a:bodyPr/>
          <a:lstStyle/>
          <a:p>
            <a:endParaRPr lang="en-US"/>
          </a:p>
        </p:txBody>
      </p:sp>
      <p:sp>
        <p:nvSpPr>
          <p:cNvPr id="38" name="Text 32"/>
          <p:cNvSpPr txBox="1"/>
          <p:nvPr/>
        </p:nvSpPr>
        <p:spPr>
          <a:xfrm>
            <a:off x="9134856" y="5532120"/>
            <a:ext cx="2331720" cy="640080"/>
          </a:xfrm>
          <a:prstGeom prst="rect">
            <a:avLst/>
          </a:prstGeom>
          <a:noFill/>
          <a:ln/>
        </p:spPr>
        <p:txBody>
          <a:bodyPr wrap="square" lIns="0" tIns="0" rIns="0" bIns="0" rtlCol="0" anchor="ctr"/>
          <a:lstStyle/>
          <a:p>
            <a:pPr marL="0" indent="0" algn="ctr">
              <a:buNone/>
            </a:pPr>
            <a:r>
              <a:rPr lang="en-US" sz="1400" b="1" dirty="0">
                <a:solidFill>
                  <a:srgbClr val="0E7C7B"/>
                </a:solidFill>
                <a:latin typeface="Calibri" pitchFamily="34" charset="0"/>
                <a:ea typeface="Calibri" pitchFamily="34" charset="-122"/>
                <a:cs typeface="Calibri" pitchFamily="34" charset="-120"/>
              </a:rPr>
              <a:t>Included in your HIPAA risk analysis</a:t>
            </a:r>
            <a:endParaRPr lang="en-US" sz="1400" dirty="0"/>
          </a:p>
        </p:txBody>
      </p:sp>
      <p:sp>
        <p:nvSpPr>
          <p:cNvPr id="39" name="Text 33"/>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40" name="Text 34"/>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2.3 Model Gateways and 2.7 Governance Glue</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CHECKPOINT 2 OF 5  |  PROPER INPUT</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Clean Fuel In</a:t>
            </a:r>
            <a:endParaRPr lang="en-US" sz="3200" dirty="0"/>
          </a:p>
        </p:txBody>
      </p:sp>
      <p:sp>
        <p:nvSpPr>
          <p:cNvPr id="4" name="Shape 2"/>
          <p:cNvSpPr/>
          <p:nvPr/>
        </p:nvSpPr>
        <p:spPr>
          <a:xfrm>
            <a:off x="10908792" y="502920"/>
            <a:ext cx="731520" cy="731520"/>
          </a:xfrm>
          <a:prstGeom prst="roundRect">
            <a:avLst>
              <a:gd name="adj" fmla="val 10000"/>
            </a:avLst>
          </a:prstGeom>
          <a:solidFill>
            <a:srgbClr val="F2A900"/>
          </a:solidFill>
          <a:ln w="12700">
            <a:solidFill>
              <a:srgbClr val="F2A900"/>
            </a:solidFill>
            <a:prstDash val="solid"/>
          </a:ln>
        </p:spPr>
        <p:txBody>
          <a:bodyPr/>
          <a:lstStyle/>
          <a:p>
            <a:endParaRPr lang="en-US"/>
          </a:p>
        </p:txBody>
      </p:sp>
      <p:sp>
        <p:nvSpPr>
          <p:cNvPr id="5" name="Text 3"/>
          <p:cNvSpPr txBox="1"/>
          <p:nvPr/>
        </p:nvSpPr>
        <p:spPr>
          <a:xfrm>
            <a:off x="10908792" y="502920"/>
            <a:ext cx="731520" cy="731520"/>
          </a:xfrm>
          <a:prstGeom prst="rect">
            <a:avLst/>
          </a:prstGeom>
          <a:noFill/>
          <a:ln/>
        </p:spPr>
        <p:txBody>
          <a:bodyPr wrap="square" lIns="0" tIns="0" rIns="0" bIns="0" rtlCol="0" anchor="ctr"/>
          <a:lstStyle/>
          <a:p>
            <a:pPr marL="0" indent="0" algn="ctr">
              <a:buNone/>
            </a:pPr>
            <a:r>
              <a:rPr lang="en-US" sz="2720" b="1" dirty="0">
                <a:solidFill>
                  <a:srgbClr val="161B22"/>
                </a:solidFill>
                <a:latin typeface="Arial" pitchFamily="34" charset="0"/>
                <a:ea typeface="Arial" pitchFamily="34" charset="-122"/>
                <a:cs typeface="Arial" pitchFamily="34" charset="-120"/>
              </a:rPr>
              <a:t>2</a:t>
            </a:r>
            <a:endParaRPr lang="en-US" sz="2720" dirty="0"/>
          </a:p>
        </p:txBody>
      </p:sp>
      <p:sp>
        <p:nvSpPr>
          <p:cNvPr id="6" name="Text 4"/>
          <p:cNvSpPr txBox="1"/>
          <p:nvPr/>
        </p:nvSpPr>
        <p:spPr>
          <a:xfrm>
            <a:off x="548640" y="1645920"/>
            <a:ext cx="4572000" cy="274320"/>
          </a:xfrm>
          <a:prstGeom prst="rect">
            <a:avLst/>
          </a:prstGeom>
          <a:noFill/>
          <a:ln/>
        </p:spPr>
        <p:txBody>
          <a:bodyPr wrap="square" lIns="0" tIns="0" rIns="0" bIns="0" rtlCol="0" anchor="ctr"/>
          <a:lstStyle/>
          <a:p>
            <a:pPr marL="0" indent="0">
              <a:buNone/>
            </a:pPr>
            <a:r>
              <a:rPr lang="en-US" sz="1200" b="1" kern="0" spc="100" dirty="0">
                <a:solidFill>
                  <a:srgbClr val="0E7C7B"/>
                </a:solidFill>
                <a:latin typeface="Calibri" pitchFamily="34" charset="0"/>
                <a:ea typeface="Calibri" pitchFamily="34" charset="-122"/>
                <a:cs typeface="Calibri" pitchFamily="34" charset="-120"/>
              </a:rPr>
              <a:t>ANATOMY OF A RELIABLE PROMPT</a:t>
            </a:r>
            <a:endParaRPr lang="en-US" sz="1200" dirty="0"/>
          </a:p>
        </p:txBody>
      </p:sp>
      <p:sp>
        <p:nvSpPr>
          <p:cNvPr id="7" name="Shape 5"/>
          <p:cNvSpPr/>
          <p:nvPr/>
        </p:nvSpPr>
        <p:spPr>
          <a:xfrm>
            <a:off x="548640" y="2011680"/>
            <a:ext cx="4206240" cy="731520"/>
          </a:xfrm>
          <a:prstGeom prst="rect">
            <a:avLst/>
          </a:prstGeom>
          <a:solidFill>
            <a:srgbClr val="F1F3F5"/>
          </a:solidFill>
          <a:ln w="12700">
            <a:solidFill>
              <a:srgbClr val="F1F3F5"/>
            </a:solidFill>
            <a:prstDash val="solid"/>
          </a:ln>
        </p:spPr>
        <p:txBody>
          <a:bodyPr/>
          <a:lstStyle/>
          <a:p>
            <a:endParaRPr lang="en-US"/>
          </a:p>
        </p:txBody>
      </p:sp>
      <p:sp>
        <p:nvSpPr>
          <p:cNvPr id="8" name="Shape 6"/>
          <p:cNvSpPr/>
          <p:nvPr/>
        </p:nvSpPr>
        <p:spPr>
          <a:xfrm>
            <a:off x="685800" y="2121408"/>
            <a:ext cx="512064" cy="512064"/>
          </a:xfrm>
          <a:prstGeom prst="roundRect">
            <a:avLst>
              <a:gd name="adj" fmla="val 14286"/>
            </a:avLst>
          </a:prstGeom>
          <a:solidFill>
            <a:srgbClr val="0E7C7B"/>
          </a:solidFill>
          <a:ln w="12700">
            <a:solidFill>
              <a:srgbClr val="0E7C7B"/>
            </a:solidFill>
            <a:prstDash val="solid"/>
          </a:ln>
        </p:spPr>
        <p:txBody>
          <a:bodyPr/>
          <a:lstStyle/>
          <a:p>
            <a:endParaRPr lang="en-US"/>
          </a:p>
        </p:txBody>
      </p:sp>
      <p:sp>
        <p:nvSpPr>
          <p:cNvPr id="9" name="Text 7"/>
          <p:cNvSpPr txBox="1"/>
          <p:nvPr/>
        </p:nvSpPr>
        <p:spPr>
          <a:xfrm>
            <a:off x="685800" y="2121408"/>
            <a:ext cx="512064" cy="512064"/>
          </a:xfrm>
          <a:prstGeom prst="rect">
            <a:avLst/>
          </a:prstGeom>
          <a:noFill/>
          <a:ln/>
        </p:spPr>
        <p:txBody>
          <a:bodyPr wrap="square" lIns="0" tIns="0" rIns="0" bIns="0" rtlCol="0" anchor="ctr"/>
          <a:lstStyle/>
          <a:p>
            <a:pPr marL="0" indent="0" algn="ctr">
              <a:buNone/>
            </a:pPr>
            <a:r>
              <a:rPr lang="en-US" sz="1904" b="1" dirty="0">
                <a:solidFill>
                  <a:srgbClr val="FFFFFF"/>
                </a:solidFill>
                <a:latin typeface="Arial" pitchFamily="34" charset="0"/>
                <a:ea typeface="Arial" pitchFamily="34" charset="-122"/>
                <a:cs typeface="Arial" pitchFamily="34" charset="-120"/>
              </a:rPr>
              <a:t>1</a:t>
            </a:r>
            <a:endParaRPr lang="en-US" sz="1904" dirty="0"/>
          </a:p>
        </p:txBody>
      </p:sp>
      <p:sp>
        <p:nvSpPr>
          <p:cNvPr id="10" name="Text 8"/>
          <p:cNvSpPr txBox="1"/>
          <p:nvPr/>
        </p:nvSpPr>
        <p:spPr>
          <a:xfrm>
            <a:off x="1371600" y="2066544"/>
            <a:ext cx="3200400" cy="347472"/>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Role</a:t>
            </a:r>
            <a:endParaRPr lang="en-US" sz="1700" dirty="0"/>
          </a:p>
        </p:txBody>
      </p:sp>
      <p:sp>
        <p:nvSpPr>
          <p:cNvPr id="11" name="Text 9"/>
          <p:cNvSpPr txBox="1"/>
          <p:nvPr/>
        </p:nvSpPr>
        <p:spPr>
          <a:xfrm>
            <a:off x="1371600" y="2395728"/>
            <a:ext cx="3200400" cy="292608"/>
          </a:xfrm>
          <a:prstGeom prst="rect">
            <a:avLst/>
          </a:prstGeom>
          <a:noFill/>
          <a:ln/>
        </p:spPr>
        <p:txBody>
          <a:bodyPr wrap="square" lIns="0" tIns="0" rIns="0" bIns="0" rtlCol="0" anchor="ctr"/>
          <a:lstStyle/>
          <a:p>
            <a:pPr marL="0" indent="0">
              <a:buNone/>
            </a:pPr>
            <a:r>
              <a:rPr lang="en-US" sz="1300" dirty="0">
                <a:solidFill>
                  <a:srgbClr val="5F6B76"/>
                </a:solidFill>
                <a:latin typeface="Calibri" pitchFamily="34" charset="0"/>
                <a:ea typeface="Calibri" pitchFamily="34" charset="-122"/>
                <a:cs typeface="Calibri" pitchFamily="34" charset="-120"/>
              </a:rPr>
              <a:t>Sets the expertise level</a:t>
            </a:r>
            <a:endParaRPr lang="en-US" sz="1300" dirty="0"/>
          </a:p>
        </p:txBody>
      </p:sp>
      <p:sp>
        <p:nvSpPr>
          <p:cNvPr id="12" name="Shape 10"/>
          <p:cNvSpPr/>
          <p:nvPr/>
        </p:nvSpPr>
        <p:spPr>
          <a:xfrm>
            <a:off x="548640" y="2880360"/>
            <a:ext cx="4206240" cy="731520"/>
          </a:xfrm>
          <a:prstGeom prst="rect">
            <a:avLst/>
          </a:prstGeom>
          <a:solidFill>
            <a:srgbClr val="F1F3F5"/>
          </a:solidFill>
          <a:ln w="12700">
            <a:solidFill>
              <a:srgbClr val="F1F3F5"/>
            </a:solidFill>
            <a:prstDash val="solid"/>
          </a:ln>
        </p:spPr>
        <p:txBody>
          <a:bodyPr/>
          <a:lstStyle/>
          <a:p>
            <a:endParaRPr lang="en-US"/>
          </a:p>
        </p:txBody>
      </p:sp>
      <p:sp>
        <p:nvSpPr>
          <p:cNvPr id="13" name="Shape 11"/>
          <p:cNvSpPr/>
          <p:nvPr/>
        </p:nvSpPr>
        <p:spPr>
          <a:xfrm>
            <a:off x="685800" y="2990088"/>
            <a:ext cx="512064" cy="512064"/>
          </a:xfrm>
          <a:prstGeom prst="roundRect">
            <a:avLst>
              <a:gd name="adj" fmla="val 14286"/>
            </a:avLst>
          </a:prstGeom>
          <a:solidFill>
            <a:srgbClr val="0E7C7B"/>
          </a:solidFill>
          <a:ln w="12700">
            <a:solidFill>
              <a:srgbClr val="0E7C7B"/>
            </a:solidFill>
            <a:prstDash val="solid"/>
          </a:ln>
        </p:spPr>
        <p:txBody>
          <a:bodyPr/>
          <a:lstStyle/>
          <a:p>
            <a:endParaRPr lang="en-US"/>
          </a:p>
        </p:txBody>
      </p:sp>
      <p:sp>
        <p:nvSpPr>
          <p:cNvPr id="14" name="Text 12"/>
          <p:cNvSpPr txBox="1"/>
          <p:nvPr/>
        </p:nvSpPr>
        <p:spPr>
          <a:xfrm>
            <a:off x="685800" y="2990088"/>
            <a:ext cx="512064" cy="512064"/>
          </a:xfrm>
          <a:prstGeom prst="rect">
            <a:avLst/>
          </a:prstGeom>
          <a:noFill/>
          <a:ln/>
        </p:spPr>
        <p:txBody>
          <a:bodyPr wrap="square" lIns="0" tIns="0" rIns="0" bIns="0" rtlCol="0" anchor="ctr"/>
          <a:lstStyle/>
          <a:p>
            <a:pPr marL="0" indent="0" algn="ctr">
              <a:buNone/>
            </a:pPr>
            <a:r>
              <a:rPr lang="en-US" sz="1904" b="1" dirty="0">
                <a:solidFill>
                  <a:srgbClr val="FFFFFF"/>
                </a:solidFill>
                <a:latin typeface="Arial" pitchFamily="34" charset="0"/>
                <a:ea typeface="Arial" pitchFamily="34" charset="-122"/>
                <a:cs typeface="Arial" pitchFamily="34" charset="-120"/>
              </a:rPr>
              <a:t>2</a:t>
            </a:r>
            <a:endParaRPr lang="en-US" sz="1904" dirty="0"/>
          </a:p>
        </p:txBody>
      </p:sp>
      <p:sp>
        <p:nvSpPr>
          <p:cNvPr id="15" name="Text 13"/>
          <p:cNvSpPr txBox="1"/>
          <p:nvPr/>
        </p:nvSpPr>
        <p:spPr>
          <a:xfrm>
            <a:off x="1371600" y="2935224"/>
            <a:ext cx="3200400" cy="347472"/>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Task</a:t>
            </a:r>
            <a:endParaRPr lang="en-US" sz="1700" dirty="0"/>
          </a:p>
        </p:txBody>
      </p:sp>
      <p:sp>
        <p:nvSpPr>
          <p:cNvPr id="16" name="Text 14"/>
          <p:cNvSpPr txBox="1"/>
          <p:nvPr/>
        </p:nvSpPr>
        <p:spPr>
          <a:xfrm>
            <a:off x="1371600" y="3264408"/>
            <a:ext cx="3200400" cy="292608"/>
          </a:xfrm>
          <a:prstGeom prst="rect">
            <a:avLst/>
          </a:prstGeom>
          <a:noFill/>
          <a:ln/>
        </p:spPr>
        <p:txBody>
          <a:bodyPr wrap="square" lIns="0" tIns="0" rIns="0" bIns="0" rtlCol="0" anchor="ctr"/>
          <a:lstStyle/>
          <a:p>
            <a:pPr marL="0" indent="0">
              <a:buNone/>
            </a:pPr>
            <a:r>
              <a:rPr lang="en-US" sz="1300" dirty="0">
                <a:solidFill>
                  <a:srgbClr val="5F6B76"/>
                </a:solidFill>
                <a:latin typeface="Calibri" pitchFamily="34" charset="0"/>
                <a:ea typeface="Calibri" pitchFamily="34" charset="-122"/>
                <a:cs typeface="Calibri" pitchFamily="34" charset="-120"/>
              </a:rPr>
              <a:t>States the exact action</a:t>
            </a:r>
            <a:endParaRPr lang="en-US" sz="1300" dirty="0"/>
          </a:p>
        </p:txBody>
      </p:sp>
      <p:sp>
        <p:nvSpPr>
          <p:cNvPr id="17" name="Shape 15"/>
          <p:cNvSpPr/>
          <p:nvPr/>
        </p:nvSpPr>
        <p:spPr>
          <a:xfrm>
            <a:off x="548640" y="3749040"/>
            <a:ext cx="4206240" cy="731520"/>
          </a:xfrm>
          <a:prstGeom prst="rect">
            <a:avLst/>
          </a:prstGeom>
          <a:solidFill>
            <a:srgbClr val="F1F3F5"/>
          </a:solidFill>
          <a:ln w="12700">
            <a:solidFill>
              <a:srgbClr val="F1F3F5"/>
            </a:solidFill>
            <a:prstDash val="solid"/>
          </a:ln>
        </p:spPr>
        <p:txBody>
          <a:bodyPr/>
          <a:lstStyle/>
          <a:p>
            <a:endParaRPr lang="en-US"/>
          </a:p>
        </p:txBody>
      </p:sp>
      <p:sp>
        <p:nvSpPr>
          <p:cNvPr id="18" name="Shape 16"/>
          <p:cNvSpPr/>
          <p:nvPr/>
        </p:nvSpPr>
        <p:spPr>
          <a:xfrm>
            <a:off x="685800" y="3858768"/>
            <a:ext cx="512064" cy="512064"/>
          </a:xfrm>
          <a:prstGeom prst="roundRect">
            <a:avLst>
              <a:gd name="adj" fmla="val 14286"/>
            </a:avLst>
          </a:prstGeom>
          <a:solidFill>
            <a:srgbClr val="0E7C7B"/>
          </a:solidFill>
          <a:ln w="12700">
            <a:solidFill>
              <a:srgbClr val="0E7C7B"/>
            </a:solidFill>
            <a:prstDash val="solid"/>
          </a:ln>
        </p:spPr>
        <p:txBody>
          <a:bodyPr/>
          <a:lstStyle/>
          <a:p>
            <a:endParaRPr lang="en-US"/>
          </a:p>
        </p:txBody>
      </p:sp>
      <p:sp>
        <p:nvSpPr>
          <p:cNvPr id="19" name="Text 17"/>
          <p:cNvSpPr txBox="1"/>
          <p:nvPr/>
        </p:nvSpPr>
        <p:spPr>
          <a:xfrm>
            <a:off x="685800" y="3858768"/>
            <a:ext cx="512064" cy="512064"/>
          </a:xfrm>
          <a:prstGeom prst="rect">
            <a:avLst/>
          </a:prstGeom>
          <a:noFill/>
          <a:ln/>
        </p:spPr>
        <p:txBody>
          <a:bodyPr wrap="square" lIns="0" tIns="0" rIns="0" bIns="0" rtlCol="0" anchor="ctr"/>
          <a:lstStyle/>
          <a:p>
            <a:pPr marL="0" indent="0" algn="ctr">
              <a:buNone/>
            </a:pPr>
            <a:r>
              <a:rPr lang="en-US" sz="1904" b="1" dirty="0">
                <a:solidFill>
                  <a:srgbClr val="FFFFFF"/>
                </a:solidFill>
                <a:latin typeface="Arial" pitchFamily="34" charset="0"/>
                <a:ea typeface="Arial" pitchFamily="34" charset="-122"/>
                <a:cs typeface="Arial" pitchFamily="34" charset="-120"/>
              </a:rPr>
              <a:t>3</a:t>
            </a:r>
            <a:endParaRPr lang="en-US" sz="1904" dirty="0"/>
          </a:p>
        </p:txBody>
      </p:sp>
      <p:sp>
        <p:nvSpPr>
          <p:cNvPr id="20" name="Text 18"/>
          <p:cNvSpPr txBox="1"/>
          <p:nvPr/>
        </p:nvSpPr>
        <p:spPr>
          <a:xfrm>
            <a:off x="1371600" y="3803904"/>
            <a:ext cx="3200400" cy="347472"/>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Constraints</a:t>
            </a:r>
            <a:endParaRPr lang="en-US" sz="1700" dirty="0"/>
          </a:p>
        </p:txBody>
      </p:sp>
      <p:sp>
        <p:nvSpPr>
          <p:cNvPr id="21" name="Text 19"/>
          <p:cNvSpPr txBox="1"/>
          <p:nvPr/>
        </p:nvSpPr>
        <p:spPr>
          <a:xfrm>
            <a:off x="1371600" y="4133088"/>
            <a:ext cx="3200400" cy="292608"/>
          </a:xfrm>
          <a:prstGeom prst="rect">
            <a:avLst/>
          </a:prstGeom>
          <a:noFill/>
          <a:ln/>
        </p:spPr>
        <p:txBody>
          <a:bodyPr wrap="square" lIns="0" tIns="0" rIns="0" bIns="0" rtlCol="0" anchor="ctr"/>
          <a:lstStyle/>
          <a:p>
            <a:pPr marL="0" indent="0">
              <a:buNone/>
            </a:pPr>
            <a:r>
              <a:rPr lang="en-US" sz="1300" dirty="0">
                <a:solidFill>
                  <a:srgbClr val="5F6B76"/>
                </a:solidFill>
                <a:latin typeface="Calibri" pitchFamily="34" charset="0"/>
                <a:ea typeface="Calibri" pitchFamily="34" charset="-122"/>
                <a:cs typeface="Calibri" pitchFamily="34" charset="-120"/>
              </a:rPr>
              <a:t>Adds limits, scope, and rules</a:t>
            </a:r>
            <a:endParaRPr lang="en-US" sz="1300" dirty="0"/>
          </a:p>
        </p:txBody>
      </p:sp>
      <p:sp>
        <p:nvSpPr>
          <p:cNvPr id="22" name="Shape 20"/>
          <p:cNvSpPr/>
          <p:nvPr/>
        </p:nvSpPr>
        <p:spPr>
          <a:xfrm>
            <a:off x="548640" y="4617720"/>
            <a:ext cx="4206240" cy="731520"/>
          </a:xfrm>
          <a:prstGeom prst="rect">
            <a:avLst/>
          </a:prstGeom>
          <a:solidFill>
            <a:srgbClr val="F1F3F5"/>
          </a:solidFill>
          <a:ln w="12700">
            <a:solidFill>
              <a:srgbClr val="F1F3F5"/>
            </a:solidFill>
            <a:prstDash val="solid"/>
          </a:ln>
        </p:spPr>
        <p:txBody>
          <a:bodyPr/>
          <a:lstStyle/>
          <a:p>
            <a:endParaRPr lang="en-US"/>
          </a:p>
        </p:txBody>
      </p:sp>
      <p:sp>
        <p:nvSpPr>
          <p:cNvPr id="23" name="Shape 21"/>
          <p:cNvSpPr/>
          <p:nvPr/>
        </p:nvSpPr>
        <p:spPr>
          <a:xfrm>
            <a:off x="685800" y="4727448"/>
            <a:ext cx="512064" cy="512064"/>
          </a:xfrm>
          <a:prstGeom prst="roundRect">
            <a:avLst>
              <a:gd name="adj" fmla="val 14286"/>
            </a:avLst>
          </a:prstGeom>
          <a:solidFill>
            <a:srgbClr val="0E7C7B"/>
          </a:solidFill>
          <a:ln w="12700">
            <a:solidFill>
              <a:srgbClr val="0E7C7B"/>
            </a:solidFill>
            <a:prstDash val="solid"/>
          </a:ln>
        </p:spPr>
        <p:txBody>
          <a:bodyPr/>
          <a:lstStyle/>
          <a:p>
            <a:endParaRPr lang="en-US"/>
          </a:p>
        </p:txBody>
      </p:sp>
      <p:sp>
        <p:nvSpPr>
          <p:cNvPr id="24" name="Text 22"/>
          <p:cNvSpPr txBox="1"/>
          <p:nvPr/>
        </p:nvSpPr>
        <p:spPr>
          <a:xfrm>
            <a:off x="685800" y="4727448"/>
            <a:ext cx="512064" cy="512064"/>
          </a:xfrm>
          <a:prstGeom prst="rect">
            <a:avLst/>
          </a:prstGeom>
          <a:noFill/>
          <a:ln/>
        </p:spPr>
        <p:txBody>
          <a:bodyPr wrap="square" lIns="0" tIns="0" rIns="0" bIns="0" rtlCol="0" anchor="ctr"/>
          <a:lstStyle/>
          <a:p>
            <a:pPr marL="0" indent="0" algn="ctr">
              <a:buNone/>
            </a:pPr>
            <a:r>
              <a:rPr lang="en-US" sz="1904" b="1" dirty="0">
                <a:solidFill>
                  <a:srgbClr val="FFFFFF"/>
                </a:solidFill>
                <a:latin typeface="Arial" pitchFamily="34" charset="0"/>
                <a:ea typeface="Arial" pitchFamily="34" charset="-122"/>
                <a:cs typeface="Arial" pitchFamily="34" charset="-120"/>
              </a:rPr>
              <a:t>4</a:t>
            </a:r>
            <a:endParaRPr lang="en-US" sz="1904" dirty="0"/>
          </a:p>
        </p:txBody>
      </p:sp>
      <p:sp>
        <p:nvSpPr>
          <p:cNvPr id="25" name="Text 23"/>
          <p:cNvSpPr txBox="1"/>
          <p:nvPr/>
        </p:nvSpPr>
        <p:spPr>
          <a:xfrm>
            <a:off x="1371600" y="4672584"/>
            <a:ext cx="3200400" cy="347472"/>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Output Format</a:t>
            </a:r>
            <a:endParaRPr lang="en-US" sz="1700" dirty="0"/>
          </a:p>
        </p:txBody>
      </p:sp>
      <p:sp>
        <p:nvSpPr>
          <p:cNvPr id="26" name="Text 24"/>
          <p:cNvSpPr txBox="1"/>
          <p:nvPr/>
        </p:nvSpPr>
        <p:spPr>
          <a:xfrm>
            <a:off x="1371600" y="5001768"/>
            <a:ext cx="3200400" cy="292608"/>
          </a:xfrm>
          <a:prstGeom prst="rect">
            <a:avLst/>
          </a:prstGeom>
          <a:noFill/>
          <a:ln/>
        </p:spPr>
        <p:txBody>
          <a:bodyPr wrap="square" lIns="0" tIns="0" rIns="0" bIns="0" rtlCol="0" anchor="ctr"/>
          <a:lstStyle/>
          <a:p>
            <a:pPr marL="0" indent="0">
              <a:buNone/>
            </a:pPr>
            <a:r>
              <a:rPr lang="en-US" sz="1300" dirty="0">
                <a:solidFill>
                  <a:srgbClr val="5F6B76"/>
                </a:solidFill>
                <a:latin typeface="Calibri" pitchFamily="34" charset="0"/>
                <a:ea typeface="Calibri" pitchFamily="34" charset="-122"/>
                <a:cs typeface="Calibri" pitchFamily="34" charset="-120"/>
              </a:rPr>
              <a:t>Defines the structure you get back</a:t>
            </a:r>
            <a:endParaRPr lang="en-US" sz="1300" dirty="0"/>
          </a:p>
        </p:txBody>
      </p:sp>
      <p:sp>
        <p:nvSpPr>
          <p:cNvPr id="27" name="Shape 25"/>
          <p:cNvSpPr/>
          <p:nvPr/>
        </p:nvSpPr>
        <p:spPr>
          <a:xfrm>
            <a:off x="5120640" y="1645920"/>
            <a:ext cx="6519672" cy="868680"/>
          </a:xfrm>
          <a:prstGeom prst="rect">
            <a:avLst/>
          </a:prstGeom>
          <a:solidFill>
            <a:srgbClr val="FBE9E9"/>
          </a:solidFill>
          <a:ln w="12700">
            <a:solidFill>
              <a:srgbClr val="FBE9E9"/>
            </a:solidFill>
            <a:prstDash val="solid"/>
          </a:ln>
        </p:spPr>
        <p:txBody>
          <a:bodyPr/>
          <a:lstStyle/>
          <a:p>
            <a:endParaRPr lang="en-US"/>
          </a:p>
        </p:txBody>
      </p:sp>
      <p:sp>
        <p:nvSpPr>
          <p:cNvPr id="28" name="Text 26"/>
          <p:cNvSpPr txBox="1"/>
          <p:nvPr/>
        </p:nvSpPr>
        <p:spPr>
          <a:xfrm>
            <a:off x="5349240" y="1719072"/>
            <a:ext cx="2743200" cy="274320"/>
          </a:xfrm>
          <a:prstGeom prst="rect">
            <a:avLst/>
          </a:prstGeom>
          <a:noFill/>
          <a:ln/>
        </p:spPr>
        <p:txBody>
          <a:bodyPr wrap="square" lIns="0" tIns="0" rIns="0" bIns="0" rtlCol="0" anchor="ctr"/>
          <a:lstStyle/>
          <a:p>
            <a:pPr marL="0" indent="0">
              <a:buNone/>
            </a:pPr>
            <a:r>
              <a:rPr lang="en-US" sz="1100" b="1" kern="0" spc="100" dirty="0">
                <a:solidFill>
                  <a:srgbClr val="C62828"/>
                </a:solidFill>
                <a:latin typeface="Calibri" pitchFamily="34" charset="0"/>
                <a:ea typeface="Calibri" pitchFamily="34" charset="-122"/>
                <a:cs typeface="Calibri" pitchFamily="34" charset="-120"/>
              </a:rPr>
              <a:t>DIRTY FUEL</a:t>
            </a:r>
            <a:endParaRPr lang="en-US" sz="1100" dirty="0"/>
          </a:p>
        </p:txBody>
      </p:sp>
      <p:sp>
        <p:nvSpPr>
          <p:cNvPr id="29" name="Text 27"/>
          <p:cNvSpPr txBox="1"/>
          <p:nvPr/>
        </p:nvSpPr>
        <p:spPr>
          <a:xfrm>
            <a:off x="5349240" y="1993392"/>
            <a:ext cx="6126480" cy="411480"/>
          </a:xfrm>
          <a:prstGeom prst="rect">
            <a:avLst/>
          </a:prstGeom>
          <a:noFill/>
          <a:ln/>
        </p:spPr>
        <p:txBody>
          <a:bodyPr wrap="square" lIns="0" tIns="0" rIns="0" bIns="0" rtlCol="0" anchor="ctr"/>
          <a:lstStyle/>
          <a:p>
            <a:pPr marL="0" indent="0">
              <a:buNone/>
            </a:pPr>
            <a:r>
              <a:rPr lang="en-US" sz="1600" i="1" dirty="0">
                <a:solidFill>
                  <a:srgbClr val="1F2933"/>
                </a:solidFill>
                <a:latin typeface="Calibri" pitchFamily="34" charset="0"/>
                <a:ea typeface="Calibri" pitchFamily="34" charset="-122"/>
                <a:cs typeface="Calibri" pitchFamily="34" charset="-120"/>
              </a:rPr>
              <a:t>“Is our access control policy HIPAA compliant?”</a:t>
            </a:r>
            <a:endParaRPr lang="en-US" sz="1600" dirty="0"/>
          </a:p>
        </p:txBody>
      </p:sp>
      <p:sp>
        <p:nvSpPr>
          <p:cNvPr id="30" name="Shape 28"/>
          <p:cNvSpPr/>
          <p:nvPr/>
        </p:nvSpPr>
        <p:spPr>
          <a:xfrm>
            <a:off x="5120640" y="2697480"/>
            <a:ext cx="6519672" cy="2788920"/>
          </a:xfrm>
          <a:prstGeom prst="rect">
            <a:avLst/>
          </a:prstGeom>
          <a:solidFill>
            <a:srgbClr val="E6F2F2"/>
          </a:solidFill>
          <a:ln w="12700">
            <a:solidFill>
              <a:srgbClr val="E6F2F2"/>
            </a:solidFill>
            <a:prstDash val="solid"/>
          </a:ln>
        </p:spPr>
        <p:txBody>
          <a:bodyPr/>
          <a:lstStyle/>
          <a:p>
            <a:endParaRPr lang="en-US"/>
          </a:p>
        </p:txBody>
      </p:sp>
      <p:sp>
        <p:nvSpPr>
          <p:cNvPr id="31" name="Text 29"/>
          <p:cNvSpPr txBox="1"/>
          <p:nvPr/>
        </p:nvSpPr>
        <p:spPr>
          <a:xfrm>
            <a:off x="5349240" y="2770632"/>
            <a:ext cx="2743200" cy="274320"/>
          </a:xfrm>
          <a:prstGeom prst="rect">
            <a:avLst/>
          </a:prstGeom>
          <a:noFill/>
          <a:ln/>
        </p:spPr>
        <p:txBody>
          <a:bodyPr wrap="square" lIns="0" tIns="0" rIns="0" bIns="0" rtlCol="0" anchor="ctr"/>
          <a:lstStyle/>
          <a:p>
            <a:pPr marL="0" indent="0">
              <a:buNone/>
            </a:pPr>
            <a:r>
              <a:rPr lang="en-US" sz="1100" b="1" kern="0" spc="100" dirty="0">
                <a:solidFill>
                  <a:srgbClr val="0E7C7B"/>
                </a:solidFill>
                <a:latin typeface="Calibri" pitchFamily="34" charset="0"/>
                <a:ea typeface="Calibri" pitchFamily="34" charset="-122"/>
                <a:cs typeface="Calibri" pitchFamily="34" charset="-120"/>
              </a:rPr>
              <a:t>CLEAN FUEL</a:t>
            </a:r>
            <a:endParaRPr lang="en-US" sz="1100" dirty="0"/>
          </a:p>
        </p:txBody>
      </p:sp>
      <p:sp>
        <p:nvSpPr>
          <p:cNvPr id="32" name="Text 30"/>
          <p:cNvSpPr txBox="1"/>
          <p:nvPr/>
        </p:nvSpPr>
        <p:spPr>
          <a:xfrm>
            <a:off x="5349240" y="3090672"/>
            <a:ext cx="6126480" cy="2286000"/>
          </a:xfrm>
          <a:prstGeom prst="rect">
            <a:avLst/>
          </a:prstGeom>
          <a:noFill/>
          <a:ln/>
        </p:spPr>
        <p:txBody>
          <a:bodyPr wrap="square" lIns="0" tIns="0" rIns="0" bIns="0" rtlCol="0" anchor="t"/>
          <a:lstStyle/>
          <a:p>
            <a:pPr marL="0" indent="0">
              <a:spcAft>
                <a:spcPts val="600"/>
              </a:spcAft>
              <a:buNone/>
            </a:pPr>
            <a:r>
              <a:rPr lang="en-US" sz="1600" b="1" dirty="0">
                <a:solidFill>
                  <a:srgbClr val="0E7C7B"/>
                </a:solidFill>
                <a:latin typeface="Calibri" pitchFamily="34" charset="0"/>
                <a:ea typeface="Calibri" pitchFamily="34" charset="-122"/>
                <a:cs typeface="Calibri" pitchFamily="34" charset="-120"/>
              </a:rPr>
              <a:t>ROLE: </a:t>
            </a:r>
            <a:r>
              <a:rPr lang="en-US" sz="1600" dirty="0">
                <a:solidFill>
                  <a:srgbClr val="1F2933"/>
                </a:solidFill>
                <a:latin typeface="Calibri" pitchFamily="34" charset="0"/>
                <a:ea typeface="Calibri" pitchFamily="34" charset="-122"/>
                <a:cs typeface="Calibri" pitchFamily="34" charset="-120"/>
              </a:rPr>
              <a:t>You are a HIPAA Security Rule compliance analyst.</a:t>
            </a:r>
            <a:endParaRPr lang="en-US" sz="1600" dirty="0"/>
          </a:p>
          <a:p>
            <a:pPr marL="0" indent="0">
              <a:spcAft>
                <a:spcPts val="600"/>
              </a:spcAft>
              <a:buNone/>
            </a:pPr>
            <a:r>
              <a:rPr lang="en-US" sz="1600" b="1" dirty="0">
                <a:solidFill>
                  <a:srgbClr val="0E7C7B"/>
                </a:solidFill>
                <a:latin typeface="Calibri" pitchFamily="34" charset="0"/>
                <a:ea typeface="Calibri" pitchFamily="34" charset="-122"/>
                <a:cs typeface="Calibri" pitchFamily="34" charset="-120"/>
              </a:rPr>
              <a:t>TASK: </a:t>
            </a:r>
            <a:r>
              <a:rPr lang="en-US" sz="1600" dirty="0">
                <a:solidFill>
                  <a:srgbClr val="1F2933"/>
                </a:solidFill>
                <a:latin typeface="Calibri" pitchFamily="34" charset="0"/>
                <a:ea typeface="Calibri" pitchFamily="34" charset="-122"/>
                <a:cs typeface="Calibri" pitchFamily="34" charset="-120"/>
              </a:rPr>
              <a:t>Compare the attached access control policy (contains no PHI) to 45 CFR 164.312(a).</a:t>
            </a:r>
            <a:endParaRPr lang="en-US" sz="1600" dirty="0"/>
          </a:p>
          <a:p>
            <a:pPr marL="0" indent="0">
              <a:spcAft>
                <a:spcPts val="600"/>
              </a:spcAft>
              <a:buNone/>
            </a:pPr>
            <a:r>
              <a:rPr lang="en-US" sz="1600" b="1" dirty="0">
                <a:solidFill>
                  <a:srgbClr val="0E7C7B"/>
                </a:solidFill>
                <a:latin typeface="Calibri" pitchFamily="34" charset="0"/>
                <a:ea typeface="Calibri" pitchFamily="34" charset="-122"/>
                <a:cs typeface="Calibri" pitchFamily="34" charset="-120"/>
              </a:rPr>
              <a:t>CONSTRAINTS: </a:t>
            </a:r>
            <a:r>
              <a:rPr lang="en-US" sz="1600" dirty="0">
                <a:solidFill>
                  <a:srgbClr val="1F2933"/>
                </a:solidFill>
                <a:latin typeface="Calibri" pitchFamily="34" charset="0"/>
                <a:ea typeface="Calibri" pitchFamily="34" charset="-122"/>
                <a:cs typeface="Calibri" pitchFamily="34" charset="-120"/>
              </a:rPr>
              <a:t>Cite the standard or implementation specification for every finding. If the policy does not address a requirement, write NOT ADDRESSED. Do not infer.</a:t>
            </a:r>
            <a:endParaRPr lang="en-US" sz="1600" dirty="0"/>
          </a:p>
          <a:p>
            <a:pPr marL="0" indent="0">
              <a:spcAft>
                <a:spcPts val="600"/>
              </a:spcAft>
              <a:buNone/>
            </a:pPr>
            <a:r>
              <a:rPr lang="en-US" sz="1600" b="1" dirty="0">
                <a:solidFill>
                  <a:srgbClr val="0E7C7B"/>
                </a:solidFill>
                <a:latin typeface="Calibri" pitchFamily="34" charset="0"/>
                <a:ea typeface="Calibri" pitchFamily="34" charset="-122"/>
                <a:cs typeface="Calibri" pitchFamily="34" charset="-120"/>
              </a:rPr>
              <a:t>FORMAT: </a:t>
            </a:r>
            <a:r>
              <a:rPr lang="en-US" sz="1600" dirty="0">
                <a:solidFill>
                  <a:srgbClr val="1F2933"/>
                </a:solidFill>
                <a:latin typeface="Calibri" pitchFamily="34" charset="0"/>
                <a:ea typeface="Calibri" pitchFamily="34" charset="-122"/>
                <a:cs typeface="Calibri" pitchFamily="34" charset="-120"/>
              </a:rPr>
              <a:t>Table with Requirement, Citation, Policy Section, Status, Gap.</a:t>
            </a:r>
            <a:endParaRPr lang="en-US" sz="1600" dirty="0"/>
          </a:p>
        </p:txBody>
      </p:sp>
      <p:sp>
        <p:nvSpPr>
          <p:cNvPr id="33" name="Shape 31"/>
          <p:cNvSpPr/>
          <p:nvPr/>
        </p:nvSpPr>
        <p:spPr>
          <a:xfrm>
            <a:off x="548640" y="5623560"/>
            <a:ext cx="11091672" cy="594360"/>
          </a:xfrm>
          <a:prstGeom prst="rect">
            <a:avLst/>
          </a:prstGeom>
          <a:solidFill>
            <a:srgbClr val="161B22"/>
          </a:solidFill>
          <a:ln w="12700">
            <a:solidFill>
              <a:srgbClr val="161B22"/>
            </a:solidFill>
            <a:prstDash val="solid"/>
          </a:ln>
        </p:spPr>
        <p:txBody>
          <a:bodyPr/>
          <a:lstStyle/>
          <a:p>
            <a:endParaRPr lang="en-US"/>
          </a:p>
        </p:txBody>
      </p:sp>
      <p:sp>
        <p:nvSpPr>
          <p:cNvPr id="34" name="Text 32"/>
          <p:cNvSpPr txBox="1"/>
          <p:nvPr/>
        </p:nvSpPr>
        <p:spPr>
          <a:xfrm>
            <a:off x="777240" y="5623560"/>
            <a:ext cx="10698480" cy="5943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Minimum necessary still applies. Strip identifiers unless the task is in the Red Lane and truly requires them.</a:t>
            </a:r>
            <a:endParaRPr lang="en-US" sz="1600" dirty="0"/>
          </a:p>
        </p:txBody>
      </p:sp>
      <p:sp>
        <p:nvSpPr>
          <p:cNvPr id="35" name="Text 33"/>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36" name="Text 34"/>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3.2: Prompt Engineering ≠ Voodoo</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CHECKPOINT 3 OF 5  |  EXPECTED OUTPUT</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Set the Finish Line Before You Leave the Pit</a:t>
            </a:r>
            <a:endParaRPr lang="en-US" sz="3200" dirty="0"/>
          </a:p>
        </p:txBody>
      </p:sp>
      <p:sp>
        <p:nvSpPr>
          <p:cNvPr id="4" name="Shape 2"/>
          <p:cNvSpPr/>
          <p:nvPr/>
        </p:nvSpPr>
        <p:spPr>
          <a:xfrm>
            <a:off x="10908792" y="502920"/>
            <a:ext cx="731520" cy="731520"/>
          </a:xfrm>
          <a:prstGeom prst="roundRect">
            <a:avLst>
              <a:gd name="adj" fmla="val 10000"/>
            </a:avLst>
          </a:prstGeom>
          <a:solidFill>
            <a:srgbClr val="F2A900"/>
          </a:solidFill>
          <a:ln w="12700">
            <a:solidFill>
              <a:srgbClr val="F2A900"/>
            </a:solidFill>
            <a:prstDash val="solid"/>
          </a:ln>
        </p:spPr>
        <p:txBody>
          <a:bodyPr/>
          <a:lstStyle/>
          <a:p>
            <a:endParaRPr lang="en-US"/>
          </a:p>
        </p:txBody>
      </p:sp>
      <p:sp>
        <p:nvSpPr>
          <p:cNvPr id="5" name="Text 3"/>
          <p:cNvSpPr txBox="1"/>
          <p:nvPr/>
        </p:nvSpPr>
        <p:spPr>
          <a:xfrm>
            <a:off x="10908792" y="502920"/>
            <a:ext cx="731520" cy="731520"/>
          </a:xfrm>
          <a:prstGeom prst="rect">
            <a:avLst/>
          </a:prstGeom>
          <a:noFill/>
          <a:ln/>
        </p:spPr>
        <p:txBody>
          <a:bodyPr wrap="square" lIns="0" tIns="0" rIns="0" bIns="0" rtlCol="0" anchor="ctr"/>
          <a:lstStyle/>
          <a:p>
            <a:pPr marL="0" indent="0" algn="ctr">
              <a:buNone/>
            </a:pPr>
            <a:r>
              <a:rPr lang="en-US" sz="2720" b="1" dirty="0">
                <a:solidFill>
                  <a:srgbClr val="161B22"/>
                </a:solidFill>
                <a:latin typeface="Arial" pitchFamily="34" charset="0"/>
                <a:ea typeface="Arial" pitchFamily="34" charset="-122"/>
                <a:cs typeface="Arial" pitchFamily="34" charset="-120"/>
              </a:rPr>
              <a:t>3</a:t>
            </a:r>
            <a:endParaRPr lang="en-US" sz="2720" dirty="0"/>
          </a:p>
        </p:txBody>
      </p:sp>
      <p:sp>
        <p:nvSpPr>
          <p:cNvPr id="6" name="Text 4"/>
          <p:cNvSpPr txBox="1"/>
          <p:nvPr/>
        </p:nvSpPr>
        <p:spPr>
          <a:xfrm>
            <a:off x="548640" y="1645920"/>
            <a:ext cx="5486400" cy="274320"/>
          </a:xfrm>
          <a:prstGeom prst="rect">
            <a:avLst/>
          </a:prstGeom>
          <a:noFill/>
          <a:ln/>
        </p:spPr>
        <p:txBody>
          <a:bodyPr wrap="square" lIns="0" tIns="0" rIns="0" bIns="0" rtlCol="0" anchor="ctr"/>
          <a:lstStyle/>
          <a:p>
            <a:pPr marL="0" indent="0">
              <a:buNone/>
            </a:pPr>
            <a:r>
              <a:rPr lang="en-US" sz="1200" b="1" kern="0" spc="100" dirty="0">
                <a:solidFill>
                  <a:srgbClr val="0E7C7B"/>
                </a:solidFill>
                <a:latin typeface="Calibri" pitchFamily="34" charset="0"/>
                <a:ea typeface="Calibri" pitchFamily="34" charset="-122"/>
                <a:cs typeface="Calibri" pitchFamily="34" charset="-120"/>
              </a:rPr>
              <a:t>WRITE ACCEPTANCE CRITERIA FIRST</a:t>
            </a:r>
            <a:endParaRPr lang="en-US" sz="1200" dirty="0"/>
          </a:p>
        </p:txBody>
      </p:sp>
      <p:sp>
        <p:nvSpPr>
          <p:cNvPr id="7" name="Shape 5"/>
          <p:cNvSpPr/>
          <p:nvPr/>
        </p:nvSpPr>
        <p:spPr>
          <a:xfrm>
            <a:off x="548640" y="2057400"/>
            <a:ext cx="502920" cy="502920"/>
          </a:xfrm>
          <a:prstGeom prst="ellipse">
            <a:avLst/>
          </a:prstGeom>
          <a:solidFill>
            <a:srgbClr val="0E7C7B"/>
          </a:solidFill>
          <a:ln w="12700">
            <a:solidFill>
              <a:srgbClr val="0E7C7B"/>
            </a:solidFill>
            <a:prstDash val="solid"/>
          </a:ln>
        </p:spPr>
        <p:txBody>
          <a:bodyPr/>
          <a:lstStyle/>
          <a:p>
            <a:endParaRPr lang="en-US"/>
          </a:p>
        </p:txBody>
      </p:sp>
      <p:pic>
        <p:nvPicPr>
          <p:cNvPr id="8" name="Image 0" descr="preencoded.png"/>
          <p:cNvPicPr>
            <a:picLocks noChangeAspect="1"/>
          </p:cNvPicPr>
          <p:nvPr/>
        </p:nvPicPr>
        <p:blipFill>
          <a:blip r:embed="rId3"/>
          <a:stretch>
            <a:fillRect/>
          </a:stretch>
        </p:blipFill>
        <p:spPr>
          <a:xfrm>
            <a:off x="674370" y="2183130"/>
            <a:ext cx="251460" cy="251460"/>
          </a:xfrm>
          <a:prstGeom prst="rect">
            <a:avLst/>
          </a:prstGeom>
        </p:spPr>
      </p:pic>
      <p:sp>
        <p:nvSpPr>
          <p:cNvPr id="9" name="Text 6"/>
          <p:cNvSpPr txBox="1"/>
          <p:nvPr/>
        </p:nvSpPr>
        <p:spPr>
          <a:xfrm>
            <a:off x="1234440" y="2011680"/>
            <a:ext cx="4480560" cy="594360"/>
          </a:xfrm>
          <a:prstGeom prst="rect">
            <a:avLst/>
          </a:prstGeom>
          <a:noFill/>
          <a:ln/>
        </p:spPr>
        <p:txBody>
          <a:bodyPr wrap="square" lIns="0" tIns="0" rIns="0" bIns="0" rtlCol="0" anchor="ctr"/>
          <a:lstStyle/>
          <a:p>
            <a:pPr marL="0" indent="0">
              <a:buNone/>
            </a:pPr>
            <a:r>
              <a:rPr lang="en-US" sz="1600" b="1" dirty="0">
                <a:solidFill>
                  <a:srgbClr val="1F2933"/>
                </a:solidFill>
                <a:latin typeface="Calibri" pitchFamily="34" charset="0"/>
                <a:ea typeface="Calibri" pitchFamily="34" charset="-122"/>
                <a:cs typeface="Calibri" pitchFamily="34" charset="-120"/>
              </a:rPr>
              <a:t>Format: </a:t>
            </a:r>
            <a:r>
              <a:rPr lang="en-US" sz="1600" dirty="0">
                <a:solidFill>
                  <a:srgbClr val="1F2933"/>
                </a:solidFill>
                <a:latin typeface="Calibri" pitchFamily="34" charset="0"/>
                <a:ea typeface="Calibri" pitchFamily="34" charset="-122"/>
                <a:cs typeface="Calibri" pitchFamily="34" charset="-120"/>
              </a:rPr>
              <a:t>Columns, length, and structure defined in advance</a:t>
            </a:r>
            <a:endParaRPr lang="en-US" sz="1600" dirty="0"/>
          </a:p>
        </p:txBody>
      </p:sp>
      <p:sp>
        <p:nvSpPr>
          <p:cNvPr id="10" name="Shape 7"/>
          <p:cNvSpPr/>
          <p:nvPr/>
        </p:nvSpPr>
        <p:spPr>
          <a:xfrm>
            <a:off x="548640" y="2788920"/>
            <a:ext cx="502920" cy="502920"/>
          </a:xfrm>
          <a:prstGeom prst="ellipse">
            <a:avLst/>
          </a:prstGeom>
          <a:solidFill>
            <a:srgbClr val="0E7C7B"/>
          </a:solidFill>
          <a:ln w="12700">
            <a:solidFill>
              <a:srgbClr val="0E7C7B"/>
            </a:solidFill>
            <a:prstDash val="solid"/>
          </a:ln>
        </p:spPr>
        <p:txBody>
          <a:bodyPr/>
          <a:lstStyle/>
          <a:p>
            <a:endParaRPr lang="en-US"/>
          </a:p>
        </p:txBody>
      </p:sp>
      <p:pic>
        <p:nvPicPr>
          <p:cNvPr id="11" name="Image 1" descr="preencoded.png"/>
          <p:cNvPicPr>
            <a:picLocks noChangeAspect="1"/>
          </p:cNvPicPr>
          <p:nvPr/>
        </p:nvPicPr>
        <p:blipFill>
          <a:blip r:embed="rId3"/>
          <a:stretch>
            <a:fillRect/>
          </a:stretch>
        </p:blipFill>
        <p:spPr>
          <a:xfrm>
            <a:off x="674370" y="2914650"/>
            <a:ext cx="251460" cy="251460"/>
          </a:xfrm>
          <a:prstGeom prst="rect">
            <a:avLst/>
          </a:prstGeom>
        </p:spPr>
      </p:pic>
      <p:sp>
        <p:nvSpPr>
          <p:cNvPr id="12" name="Text 8"/>
          <p:cNvSpPr txBox="1"/>
          <p:nvPr/>
        </p:nvSpPr>
        <p:spPr>
          <a:xfrm>
            <a:off x="1234440" y="2743200"/>
            <a:ext cx="4480560" cy="594360"/>
          </a:xfrm>
          <a:prstGeom prst="rect">
            <a:avLst/>
          </a:prstGeom>
          <a:noFill/>
          <a:ln/>
        </p:spPr>
        <p:txBody>
          <a:bodyPr wrap="square" lIns="0" tIns="0" rIns="0" bIns="0" rtlCol="0" anchor="ctr"/>
          <a:lstStyle/>
          <a:p>
            <a:pPr marL="0" indent="0">
              <a:buNone/>
            </a:pPr>
            <a:r>
              <a:rPr lang="en-US" sz="1600" b="1" dirty="0">
                <a:solidFill>
                  <a:srgbClr val="1F2933"/>
                </a:solidFill>
                <a:latin typeface="Calibri" pitchFamily="34" charset="0"/>
                <a:ea typeface="Calibri" pitchFamily="34" charset="-122"/>
                <a:cs typeface="Calibri" pitchFamily="34" charset="-120"/>
              </a:rPr>
              <a:t>Scope: </a:t>
            </a:r>
            <a:r>
              <a:rPr lang="en-US" sz="1600" dirty="0">
                <a:solidFill>
                  <a:srgbClr val="1F2933"/>
                </a:solidFill>
                <a:latin typeface="Calibri" pitchFamily="34" charset="0"/>
                <a:ea typeface="Calibri" pitchFamily="34" charset="-122"/>
                <a:cs typeface="Calibri" pitchFamily="34" charset="-120"/>
              </a:rPr>
              <a:t>Answer only from the source provided</a:t>
            </a:r>
            <a:endParaRPr lang="en-US" sz="1600" dirty="0"/>
          </a:p>
        </p:txBody>
      </p:sp>
      <p:sp>
        <p:nvSpPr>
          <p:cNvPr id="13" name="Shape 9"/>
          <p:cNvSpPr/>
          <p:nvPr/>
        </p:nvSpPr>
        <p:spPr>
          <a:xfrm>
            <a:off x="548640" y="3520440"/>
            <a:ext cx="502920" cy="502920"/>
          </a:xfrm>
          <a:prstGeom prst="ellipse">
            <a:avLst/>
          </a:prstGeom>
          <a:solidFill>
            <a:srgbClr val="0E7C7B"/>
          </a:solidFill>
          <a:ln w="12700">
            <a:solidFill>
              <a:srgbClr val="0E7C7B"/>
            </a:solidFill>
            <a:prstDash val="solid"/>
          </a:ln>
        </p:spPr>
        <p:txBody>
          <a:bodyPr/>
          <a:lstStyle/>
          <a:p>
            <a:endParaRPr lang="en-US"/>
          </a:p>
        </p:txBody>
      </p:sp>
      <p:pic>
        <p:nvPicPr>
          <p:cNvPr id="14" name="Image 2" descr="preencoded.png"/>
          <p:cNvPicPr>
            <a:picLocks noChangeAspect="1"/>
          </p:cNvPicPr>
          <p:nvPr/>
        </p:nvPicPr>
        <p:blipFill>
          <a:blip r:embed="rId3"/>
          <a:stretch>
            <a:fillRect/>
          </a:stretch>
        </p:blipFill>
        <p:spPr>
          <a:xfrm>
            <a:off x="674370" y="3646170"/>
            <a:ext cx="251460" cy="251460"/>
          </a:xfrm>
          <a:prstGeom prst="rect">
            <a:avLst/>
          </a:prstGeom>
        </p:spPr>
      </p:pic>
      <p:sp>
        <p:nvSpPr>
          <p:cNvPr id="15" name="Text 10"/>
          <p:cNvSpPr txBox="1"/>
          <p:nvPr/>
        </p:nvSpPr>
        <p:spPr>
          <a:xfrm>
            <a:off x="1234440" y="3474720"/>
            <a:ext cx="4480560" cy="594360"/>
          </a:xfrm>
          <a:prstGeom prst="rect">
            <a:avLst/>
          </a:prstGeom>
          <a:noFill/>
          <a:ln/>
        </p:spPr>
        <p:txBody>
          <a:bodyPr wrap="square" lIns="0" tIns="0" rIns="0" bIns="0" rtlCol="0" anchor="ctr"/>
          <a:lstStyle/>
          <a:p>
            <a:pPr marL="0" indent="0">
              <a:buNone/>
            </a:pPr>
            <a:r>
              <a:rPr lang="en-US" sz="1600" b="1" dirty="0">
                <a:solidFill>
                  <a:srgbClr val="1F2933"/>
                </a:solidFill>
                <a:latin typeface="Calibri" pitchFamily="34" charset="0"/>
                <a:ea typeface="Calibri" pitchFamily="34" charset="-122"/>
                <a:cs typeface="Calibri" pitchFamily="34" charset="-120"/>
              </a:rPr>
              <a:t>Evidence: </a:t>
            </a:r>
            <a:r>
              <a:rPr lang="en-US" sz="1600" dirty="0">
                <a:solidFill>
                  <a:srgbClr val="1F2933"/>
                </a:solidFill>
                <a:latin typeface="Calibri" pitchFamily="34" charset="0"/>
                <a:ea typeface="Calibri" pitchFamily="34" charset="-122"/>
                <a:cs typeface="Calibri" pitchFamily="34" charset="-120"/>
              </a:rPr>
              <a:t>A citation for every finding or claim</a:t>
            </a:r>
            <a:endParaRPr lang="en-US" sz="1600" dirty="0"/>
          </a:p>
        </p:txBody>
      </p:sp>
      <p:sp>
        <p:nvSpPr>
          <p:cNvPr id="16" name="Shape 11"/>
          <p:cNvSpPr/>
          <p:nvPr/>
        </p:nvSpPr>
        <p:spPr>
          <a:xfrm>
            <a:off x="548640" y="4251960"/>
            <a:ext cx="502920" cy="502920"/>
          </a:xfrm>
          <a:prstGeom prst="ellipse">
            <a:avLst/>
          </a:prstGeom>
          <a:solidFill>
            <a:srgbClr val="0E7C7B"/>
          </a:solidFill>
          <a:ln w="12700">
            <a:solidFill>
              <a:srgbClr val="0E7C7B"/>
            </a:solidFill>
            <a:prstDash val="solid"/>
          </a:ln>
        </p:spPr>
        <p:txBody>
          <a:bodyPr/>
          <a:lstStyle/>
          <a:p>
            <a:endParaRPr lang="en-US"/>
          </a:p>
        </p:txBody>
      </p:sp>
      <p:pic>
        <p:nvPicPr>
          <p:cNvPr id="17" name="Image 3" descr="preencoded.png"/>
          <p:cNvPicPr>
            <a:picLocks noChangeAspect="1"/>
          </p:cNvPicPr>
          <p:nvPr/>
        </p:nvPicPr>
        <p:blipFill>
          <a:blip r:embed="rId3"/>
          <a:stretch>
            <a:fillRect/>
          </a:stretch>
        </p:blipFill>
        <p:spPr>
          <a:xfrm>
            <a:off x="674370" y="4377690"/>
            <a:ext cx="251460" cy="251460"/>
          </a:xfrm>
          <a:prstGeom prst="rect">
            <a:avLst/>
          </a:prstGeom>
        </p:spPr>
      </p:pic>
      <p:sp>
        <p:nvSpPr>
          <p:cNvPr id="18" name="Text 12"/>
          <p:cNvSpPr txBox="1"/>
          <p:nvPr/>
        </p:nvSpPr>
        <p:spPr>
          <a:xfrm>
            <a:off x="1234440" y="4206240"/>
            <a:ext cx="4480560" cy="594360"/>
          </a:xfrm>
          <a:prstGeom prst="rect">
            <a:avLst/>
          </a:prstGeom>
          <a:noFill/>
          <a:ln/>
        </p:spPr>
        <p:txBody>
          <a:bodyPr wrap="square" lIns="0" tIns="0" rIns="0" bIns="0" rtlCol="0" anchor="ctr"/>
          <a:lstStyle/>
          <a:p>
            <a:pPr marL="0" indent="0">
              <a:buNone/>
            </a:pPr>
            <a:r>
              <a:rPr lang="en-US" sz="1600" b="1" dirty="0">
                <a:solidFill>
                  <a:srgbClr val="1F2933"/>
                </a:solidFill>
                <a:latin typeface="Calibri" pitchFamily="34" charset="0"/>
                <a:ea typeface="Calibri" pitchFamily="34" charset="-122"/>
                <a:cs typeface="Calibri" pitchFamily="34" charset="-120"/>
              </a:rPr>
              <a:t>Honesty clause: </a:t>
            </a:r>
            <a:r>
              <a:rPr lang="en-US" sz="1600" dirty="0">
                <a:solidFill>
                  <a:srgbClr val="1F2933"/>
                </a:solidFill>
                <a:latin typeface="Calibri" pitchFamily="34" charset="0"/>
                <a:ea typeface="Calibri" pitchFamily="34" charset="-122"/>
                <a:cs typeface="Calibri" pitchFamily="34" charset="-120"/>
              </a:rPr>
              <a:t>NOT FOUND beats a confident guess</a:t>
            </a:r>
            <a:endParaRPr lang="en-US" sz="1600" dirty="0"/>
          </a:p>
        </p:txBody>
      </p:sp>
      <p:sp>
        <p:nvSpPr>
          <p:cNvPr id="19" name="Shape 13"/>
          <p:cNvSpPr/>
          <p:nvPr/>
        </p:nvSpPr>
        <p:spPr>
          <a:xfrm>
            <a:off x="548640" y="4983480"/>
            <a:ext cx="502920" cy="502920"/>
          </a:xfrm>
          <a:prstGeom prst="ellipse">
            <a:avLst/>
          </a:prstGeom>
          <a:solidFill>
            <a:srgbClr val="0E7C7B"/>
          </a:solidFill>
          <a:ln w="12700">
            <a:solidFill>
              <a:srgbClr val="0E7C7B"/>
            </a:solidFill>
            <a:prstDash val="solid"/>
          </a:ln>
        </p:spPr>
        <p:txBody>
          <a:bodyPr/>
          <a:lstStyle/>
          <a:p>
            <a:endParaRPr lang="en-US"/>
          </a:p>
        </p:txBody>
      </p:sp>
      <p:pic>
        <p:nvPicPr>
          <p:cNvPr id="20" name="Image 4" descr="preencoded.png"/>
          <p:cNvPicPr>
            <a:picLocks noChangeAspect="1"/>
          </p:cNvPicPr>
          <p:nvPr/>
        </p:nvPicPr>
        <p:blipFill>
          <a:blip r:embed="rId3"/>
          <a:stretch>
            <a:fillRect/>
          </a:stretch>
        </p:blipFill>
        <p:spPr>
          <a:xfrm>
            <a:off x="674370" y="5109210"/>
            <a:ext cx="251460" cy="251460"/>
          </a:xfrm>
          <a:prstGeom prst="rect">
            <a:avLst/>
          </a:prstGeom>
        </p:spPr>
      </p:pic>
      <p:sp>
        <p:nvSpPr>
          <p:cNvPr id="21" name="Text 14"/>
          <p:cNvSpPr txBox="1"/>
          <p:nvPr/>
        </p:nvSpPr>
        <p:spPr>
          <a:xfrm>
            <a:off x="1234440" y="4937760"/>
            <a:ext cx="4480560" cy="594360"/>
          </a:xfrm>
          <a:prstGeom prst="rect">
            <a:avLst/>
          </a:prstGeom>
          <a:noFill/>
          <a:ln/>
        </p:spPr>
        <p:txBody>
          <a:bodyPr wrap="square" lIns="0" tIns="0" rIns="0" bIns="0" rtlCol="0" anchor="ctr"/>
          <a:lstStyle/>
          <a:p>
            <a:pPr marL="0" indent="0">
              <a:buNone/>
            </a:pPr>
            <a:r>
              <a:rPr lang="en-US" sz="1600" b="1" dirty="0">
                <a:solidFill>
                  <a:srgbClr val="1F2933"/>
                </a:solidFill>
                <a:latin typeface="Calibri" pitchFamily="34" charset="0"/>
                <a:ea typeface="Calibri" pitchFamily="34" charset="-122"/>
                <a:cs typeface="Calibri" pitchFamily="34" charset="-120"/>
              </a:rPr>
              <a:t>Owner: </a:t>
            </a:r>
            <a:r>
              <a:rPr lang="en-US" sz="1600" dirty="0">
                <a:solidFill>
                  <a:srgbClr val="1F2933"/>
                </a:solidFill>
                <a:latin typeface="Calibri" pitchFamily="34" charset="0"/>
                <a:ea typeface="Calibri" pitchFamily="34" charset="-122"/>
                <a:cs typeface="Calibri" pitchFamily="34" charset="-120"/>
              </a:rPr>
              <a:t>A named human reviewer before it leaves the team</a:t>
            </a:r>
            <a:endParaRPr lang="en-US" sz="1600" dirty="0"/>
          </a:p>
        </p:txBody>
      </p:sp>
      <p:sp>
        <p:nvSpPr>
          <p:cNvPr id="22" name="Shape 15"/>
          <p:cNvSpPr/>
          <p:nvPr/>
        </p:nvSpPr>
        <p:spPr>
          <a:xfrm>
            <a:off x="6172200" y="1645920"/>
            <a:ext cx="5468112" cy="3977640"/>
          </a:xfrm>
          <a:prstGeom prst="rect">
            <a:avLst/>
          </a:prstGeom>
          <a:solidFill>
            <a:srgbClr val="F1F3F5"/>
          </a:solidFill>
          <a:ln w="12700">
            <a:solidFill>
              <a:srgbClr val="F1F3F5"/>
            </a:solidFill>
            <a:prstDash val="solid"/>
          </a:ln>
        </p:spPr>
        <p:txBody>
          <a:bodyPr/>
          <a:lstStyle/>
          <a:p>
            <a:endParaRPr lang="en-US"/>
          </a:p>
        </p:txBody>
      </p:sp>
      <p:sp>
        <p:nvSpPr>
          <p:cNvPr id="23" name="Text 16"/>
          <p:cNvSpPr txBox="1"/>
          <p:nvPr/>
        </p:nvSpPr>
        <p:spPr>
          <a:xfrm>
            <a:off x="6446520" y="1783080"/>
            <a:ext cx="4937760" cy="274320"/>
          </a:xfrm>
          <a:prstGeom prst="rect">
            <a:avLst/>
          </a:prstGeom>
          <a:noFill/>
          <a:ln/>
        </p:spPr>
        <p:txBody>
          <a:bodyPr wrap="square" lIns="0" tIns="0" rIns="0" bIns="0" rtlCol="0" anchor="ctr"/>
          <a:lstStyle/>
          <a:p>
            <a:pPr marL="0" indent="0">
              <a:buNone/>
            </a:pPr>
            <a:r>
              <a:rPr lang="en-US" sz="1200" b="1" kern="0" spc="100" dirty="0">
                <a:solidFill>
                  <a:srgbClr val="0E7C7B"/>
                </a:solidFill>
                <a:latin typeface="Calibri" pitchFamily="34" charset="0"/>
                <a:ea typeface="Calibri" pitchFamily="34" charset="-122"/>
                <a:cs typeface="Calibri" pitchFamily="34" charset="-120"/>
              </a:rPr>
              <a:t>THE THREE-LAYER SAFETY NET</a:t>
            </a:r>
            <a:endParaRPr lang="en-US" sz="1200" dirty="0"/>
          </a:p>
        </p:txBody>
      </p:sp>
      <p:sp>
        <p:nvSpPr>
          <p:cNvPr id="24" name="Shape 17"/>
          <p:cNvSpPr/>
          <p:nvPr/>
        </p:nvSpPr>
        <p:spPr>
          <a:xfrm>
            <a:off x="6446520" y="2194560"/>
            <a:ext cx="4919472" cy="960120"/>
          </a:xfrm>
          <a:prstGeom prst="rect">
            <a:avLst/>
          </a:prstGeom>
          <a:solidFill>
            <a:srgbClr val="FFFFFF"/>
          </a:solidFill>
          <a:ln w="12700">
            <a:solidFill>
              <a:srgbClr val="FFFFFF"/>
            </a:solidFill>
            <a:prstDash val="solid"/>
          </a:ln>
        </p:spPr>
        <p:txBody>
          <a:bodyPr/>
          <a:lstStyle/>
          <a:p>
            <a:endParaRPr lang="en-US"/>
          </a:p>
        </p:txBody>
      </p:sp>
      <p:sp>
        <p:nvSpPr>
          <p:cNvPr id="25" name="Shape 18"/>
          <p:cNvSpPr/>
          <p:nvPr/>
        </p:nvSpPr>
        <p:spPr>
          <a:xfrm>
            <a:off x="6583680" y="2377440"/>
            <a:ext cx="594360" cy="594360"/>
          </a:xfrm>
          <a:prstGeom prst="ellipse">
            <a:avLst/>
          </a:prstGeom>
          <a:solidFill>
            <a:srgbClr val="0E7C7B"/>
          </a:solidFill>
          <a:ln w="12700">
            <a:solidFill>
              <a:srgbClr val="0E7C7B"/>
            </a:solidFill>
            <a:prstDash val="solid"/>
          </a:ln>
        </p:spPr>
        <p:txBody>
          <a:bodyPr/>
          <a:lstStyle/>
          <a:p>
            <a:endParaRPr lang="en-US"/>
          </a:p>
        </p:txBody>
      </p:sp>
      <p:pic>
        <p:nvPicPr>
          <p:cNvPr id="26" name="Image 5" descr="preencoded.png"/>
          <p:cNvPicPr>
            <a:picLocks noChangeAspect="1"/>
          </p:cNvPicPr>
          <p:nvPr/>
        </p:nvPicPr>
        <p:blipFill>
          <a:blip r:embed="rId4"/>
          <a:stretch>
            <a:fillRect/>
          </a:stretch>
        </p:blipFill>
        <p:spPr>
          <a:xfrm>
            <a:off x="6732270" y="2526030"/>
            <a:ext cx="297180" cy="297180"/>
          </a:xfrm>
          <a:prstGeom prst="rect">
            <a:avLst/>
          </a:prstGeom>
        </p:spPr>
      </p:pic>
      <p:sp>
        <p:nvSpPr>
          <p:cNvPr id="27" name="Text 19"/>
          <p:cNvSpPr txBox="1"/>
          <p:nvPr/>
        </p:nvSpPr>
        <p:spPr>
          <a:xfrm>
            <a:off x="7360920" y="2249424"/>
            <a:ext cx="3840480" cy="320040"/>
          </a:xfrm>
          <a:prstGeom prst="rect">
            <a:avLst/>
          </a:prstGeom>
          <a:noFill/>
          <a:ln/>
        </p:spPr>
        <p:txBody>
          <a:bodyPr wrap="square" lIns="0" tIns="0" rIns="0" bIns="0" rtlCol="0" anchor="ctr"/>
          <a:lstStyle/>
          <a:p>
            <a:pPr marL="0" indent="0">
              <a:buNone/>
            </a:pPr>
            <a:r>
              <a:rPr lang="en-US" sz="1600" b="1" dirty="0">
                <a:solidFill>
                  <a:srgbClr val="1F2933"/>
                </a:solidFill>
                <a:latin typeface="Arial" pitchFamily="34" charset="0"/>
                <a:ea typeface="Arial" pitchFamily="34" charset="-122"/>
                <a:cs typeface="Arial" pitchFamily="34" charset="-120"/>
              </a:rPr>
              <a:t>Pre-Filter</a:t>
            </a:r>
            <a:endParaRPr lang="en-US" sz="1600" dirty="0"/>
          </a:p>
        </p:txBody>
      </p:sp>
      <p:sp>
        <p:nvSpPr>
          <p:cNvPr id="28" name="Text 20"/>
          <p:cNvSpPr txBox="1"/>
          <p:nvPr/>
        </p:nvSpPr>
        <p:spPr>
          <a:xfrm>
            <a:off x="7360920" y="2560320"/>
            <a:ext cx="3840480" cy="27432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Scans the prompt before it reaches the model</a:t>
            </a:r>
            <a:endParaRPr lang="en-US" sz="1300" dirty="0"/>
          </a:p>
        </p:txBody>
      </p:sp>
      <p:sp>
        <p:nvSpPr>
          <p:cNvPr id="29" name="Text 21"/>
          <p:cNvSpPr txBox="1"/>
          <p:nvPr/>
        </p:nvSpPr>
        <p:spPr>
          <a:xfrm>
            <a:off x="7360920" y="2816352"/>
            <a:ext cx="3840480" cy="274320"/>
          </a:xfrm>
          <a:prstGeom prst="rect">
            <a:avLst/>
          </a:prstGeom>
          <a:noFill/>
          <a:ln/>
        </p:spPr>
        <p:txBody>
          <a:bodyPr wrap="square" lIns="0" tIns="0" rIns="0" bIns="0" rtlCol="0" anchor="ctr"/>
          <a:lstStyle/>
          <a:p>
            <a:pPr marL="0" indent="0">
              <a:buNone/>
            </a:pPr>
            <a:r>
              <a:rPr lang="en-US" sz="1200" i="1" dirty="0">
                <a:solidFill>
                  <a:srgbClr val="5F6B76"/>
                </a:solidFill>
                <a:latin typeface="Calibri" pitchFamily="34" charset="0"/>
                <a:ea typeface="Calibri" pitchFamily="34" charset="-122"/>
                <a:cs typeface="Calibri" pitchFamily="34" charset="-120"/>
              </a:rPr>
              <a:t>The bouncer checking ID at the door</a:t>
            </a:r>
            <a:endParaRPr lang="en-US" sz="1200" dirty="0"/>
          </a:p>
        </p:txBody>
      </p:sp>
      <p:sp>
        <p:nvSpPr>
          <p:cNvPr id="30" name="Shape 22"/>
          <p:cNvSpPr/>
          <p:nvPr/>
        </p:nvSpPr>
        <p:spPr>
          <a:xfrm>
            <a:off x="6446520" y="3291840"/>
            <a:ext cx="4919472" cy="960120"/>
          </a:xfrm>
          <a:prstGeom prst="rect">
            <a:avLst/>
          </a:prstGeom>
          <a:solidFill>
            <a:srgbClr val="FFFFFF"/>
          </a:solidFill>
          <a:ln w="12700">
            <a:solidFill>
              <a:srgbClr val="FFFFFF"/>
            </a:solidFill>
            <a:prstDash val="solid"/>
          </a:ln>
        </p:spPr>
        <p:txBody>
          <a:bodyPr/>
          <a:lstStyle/>
          <a:p>
            <a:endParaRPr lang="en-US"/>
          </a:p>
        </p:txBody>
      </p:sp>
      <p:sp>
        <p:nvSpPr>
          <p:cNvPr id="31" name="Shape 23"/>
          <p:cNvSpPr/>
          <p:nvPr/>
        </p:nvSpPr>
        <p:spPr>
          <a:xfrm>
            <a:off x="6583680" y="3474720"/>
            <a:ext cx="594360" cy="594360"/>
          </a:xfrm>
          <a:prstGeom prst="ellipse">
            <a:avLst/>
          </a:prstGeom>
          <a:solidFill>
            <a:srgbClr val="D99A00"/>
          </a:solidFill>
          <a:ln w="12700">
            <a:solidFill>
              <a:srgbClr val="D99A00"/>
            </a:solidFill>
            <a:prstDash val="solid"/>
          </a:ln>
        </p:spPr>
        <p:txBody>
          <a:bodyPr/>
          <a:lstStyle/>
          <a:p>
            <a:endParaRPr lang="en-US"/>
          </a:p>
        </p:txBody>
      </p:sp>
      <p:pic>
        <p:nvPicPr>
          <p:cNvPr id="32" name="Image 6" descr="preencoded.png"/>
          <p:cNvPicPr>
            <a:picLocks noChangeAspect="1"/>
          </p:cNvPicPr>
          <p:nvPr/>
        </p:nvPicPr>
        <p:blipFill>
          <a:blip r:embed="rId4"/>
          <a:stretch>
            <a:fillRect/>
          </a:stretch>
        </p:blipFill>
        <p:spPr>
          <a:xfrm>
            <a:off x="6732270" y="3623310"/>
            <a:ext cx="297180" cy="297180"/>
          </a:xfrm>
          <a:prstGeom prst="rect">
            <a:avLst/>
          </a:prstGeom>
        </p:spPr>
      </p:pic>
      <p:sp>
        <p:nvSpPr>
          <p:cNvPr id="33" name="Text 24"/>
          <p:cNvSpPr txBox="1"/>
          <p:nvPr/>
        </p:nvSpPr>
        <p:spPr>
          <a:xfrm>
            <a:off x="7360920" y="3346704"/>
            <a:ext cx="3840480" cy="320040"/>
          </a:xfrm>
          <a:prstGeom prst="rect">
            <a:avLst/>
          </a:prstGeom>
          <a:noFill/>
          <a:ln/>
        </p:spPr>
        <p:txBody>
          <a:bodyPr wrap="square" lIns="0" tIns="0" rIns="0" bIns="0" rtlCol="0" anchor="ctr"/>
          <a:lstStyle/>
          <a:p>
            <a:pPr marL="0" indent="0">
              <a:buNone/>
            </a:pPr>
            <a:r>
              <a:rPr lang="en-US" sz="1600" b="1" dirty="0">
                <a:solidFill>
                  <a:srgbClr val="1F2933"/>
                </a:solidFill>
                <a:latin typeface="Arial" pitchFamily="34" charset="0"/>
                <a:ea typeface="Arial" pitchFamily="34" charset="-122"/>
                <a:cs typeface="Arial" pitchFamily="34" charset="-120"/>
              </a:rPr>
              <a:t>In-Flight Rules</a:t>
            </a:r>
            <a:endParaRPr lang="en-US" sz="1600" dirty="0"/>
          </a:p>
        </p:txBody>
      </p:sp>
      <p:sp>
        <p:nvSpPr>
          <p:cNvPr id="34" name="Text 25"/>
          <p:cNvSpPr txBox="1"/>
          <p:nvPr/>
        </p:nvSpPr>
        <p:spPr>
          <a:xfrm>
            <a:off x="7360920" y="3657600"/>
            <a:ext cx="3840480" cy="27432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Keeps the model in its lane while it works</a:t>
            </a:r>
            <a:endParaRPr lang="en-US" sz="1300" dirty="0"/>
          </a:p>
        </p:txBody>
      </p:sp>
      <p:sp>
        <p:nvSpPr>
          <p:cNvPr id="35" name="Text 26"/>
          <p:cNvSpPr txBox="1"/>
          <p:nvPr/>
        </p:nvSpPr>
        <p:spPr>
          <a:xfrm>
            <a:off x="7360920" y="3913632"/>
            <a:ext cx="3840480" cy="274320"/>
          </a:xfrm>
          <a:prstGeom prst="rect">
            <a:avLst/>
          </a:prstGeom>
          <a:noFill/>
          <a:ln/>
        </p:spPr>
        <p:txBody>
          <a:bodyPr wrap="square" lIns="0" tIns="0" rIns="0" bIns="0" rtlCol="0" anchor="ctr"/>
          <a:lstStyle/>
          <a:p>
            <a:pPr marL="0" indent="0">
              <a:buNone/>
            </a:pPr>
            <a:r>
              <a:rPr lang="en-US" sz="1200" i="1" dirty="0">
                <a:solidFill>
                  <a:srgbClr val="5F6B76"/>
                </a:solidFill>
                <a:latin typeface="Calibri" pitchFamily="34" charset="0"/>
                <a:ea typeface="Calibri" pitchFamily="34" charset="-122"/>
                <a:cs typeface="Calibri" pitchFamily="34" charset="-120"/>
              </a:rPr>
              <a:t>GPS rerouting around traffic</a:t>
            </a:r>
            <a:endParaRPr lang="en-US" sz="1200" dirty="0"/>
          </a:p>
        </p:txBody>
      </p:sp>
      <p:sp>
        <p:nvSpPr>
          <p:cNvPr id="36" name="Shape 27"/>
          <p:cNvSpPr/>
          <p:nvPr/>
        </p:nvSpPr>
        <p:spPr>
          <a:xfrm>
            <a:off x="6446520" y="4389120"/>
            <a:ext cx="4919472" cy="960120"/>
          </a:xfrm>
          <a:prstGeom prst="rect">
            <a:avLst/>
          </a:prstGeom>
          <a:solidFill>
            <a:srgbClr val="FFFFFF"/>
          </a:solidFill>
          <a:ln w="12700">
            <a:solidFill>
              <a:srgbClr val="FFFFFF"/>
            </a:solidFill>
            <a:prstDash val="solid"/>
          </a:ln>
        </p:spPr>
        <p:txBody>
          <a:bodyPr/>
          <a:lstStyle/>
          <a:p>
            <a:endParaRPr lang="en-US"/>
          </a:p>
        </p:txBody>
      </p:sp>
      <p:sp>
        <p:nvSpPr>
          <p:cNvPr id="37" name="Shape 28"/>
          <p:cNvSpPr/>
          <p:nvPr/>
        </p:nvSpPr>
        <p:spPr>
          <a:xfrm>
            <a:off x="6583680" y="4572000"/>
            <a:ext cx="594360" cy="594360"/>
          </a:xfrm>
          <a:prstGeom prst="ellipse">
            <a:avLst/>
          </a:prstGeom>
          <a:solidFill>
            <a:srgbClr val="0E7C7B"/>
          </a:solidFill>
          <a:ln w="12700">
            <a:solidFill>
              <a:srgbClr val="0E7C7B"/>
            </a:solidFill>
            <a:prstDash val="solid"/>
          </a:ln>
        </p:spPr>
        <p:txBody>
          <a:bodyPr/>
          <a:lstStyle/>
          <a:p>
            <a:endParaRPr lang="en-US"/>
          </a:p>
        </p:txBody>
      </p:sp>
      <p:pic>
        <p:nvPicPr>
          <p:cNvPr id="38" name="Image 7" descr="preencoded.png"/>
          <p:cNvPicPr>
            <a:picLocks noChangeAspect="1"/>
          </p:cNvPicPr>
          <p:nvPr/>
        </p:nvPicPr>
        <p:blipFill>
          <a:blip r:embed="rId4"/>
          <a:stretch>
            <a:fillRect/>
          </a:stretch>
        </p:blipFill>
        <p:spPr>
          <a:xfrm>
            <a:off x="6732270" y="4720590"/>
            <a:ext cx="297180" cy="297180"/>
          </a:xfrm>
          <a:prstGeom prst="rect">
            <a:avLst/>
          </a:prstGeom>
        </p:spPr>
      </p:pic>
      <p:sp>
        <p:nvSpPr>
          <p:cNvPr id="39" name="Text 29"/>
          <p:cNvSpPr txBox="1"/>
          <p:nvPr/>
        </p:nvSpPr>
        <p:spPr>
          <a:xfrm>
            <a:off x="7360920" y="4443984"/>
            <a:ext cx="3840480" cy="320040"/>
          </a:xfrm>
          <a:prstGeom prst="rect">
            <a:avLst/>
          </a:prstGeom>
          <a:noFill/>
          <a:ln/>
        </p:spPr>
        <p:txBody>
          <a:bodyPr wrap="square" lIns="0" tIns="0" rIns="0" bIns="0" rtlCol="0" anchor="ctr"/>
          <a:lstStyle/>
          <a:p>
            <a:pPr marL="0" indent="0">
              <a:buNone/>
            </a:pPr>
            <a:r>
              <a:rPr lang="en-US" sz="1600" b="1" dirty="0">
                <a:solidFill>
                  <a:srgbClr val="1F2933"/>
                </a:solidFill>
                <a:latin typeface="Arial" pitchFamily="34" charset="0"/>
                <a:ea typeface="Arial" pitchFamily="34" charset="-122"/>
                <a:cs typeface="Arial" pitchFamily="34" charset="-120"/>
              </a:rPr>
              <a:t>Post-Filter</a:t>
            </a:r>
            <a:endParaRPr lang="en-US" sz="1600" dirty="0"/>
          </a:p>
        </p:txBody>
      </p:sp>
      <p:sp>
        <p:nvSpPr>
          <p:cNvPr id="40" name="Text 30"/>
          <p:cNvSpPr txBox="1"/>
          <p:nvPr/>
        </p:nvSpPr>
        <p:spPr>
          <a:xfrm>
            <a:off x="7360920" y="4754880"/>
            <a:ext cx="3840480" cy="27432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Reviews the draft answer before anyone sees it</a:t>
            </a:r>
            <a:endParaRPr lang="en-US" sz="1300" dirty="0"/>
          </a:p>
        </p:txBody>
      </p:sp>
      <p:sp>
        <p:nvSpPr>
          <p:cNvPr id="41" name="Text 31"/>
          <p:cNvSpPr txBox="1"/>
          <p:nvPr/>
        </p:nvSpPr>
        <p:spPr>
          <a:xfrm>
            <a:off x="7360920" y="5010912"/>
            <a:ext cx="3840480" cy="274320"/>
          </a:xfrm>
          <a:prstGeom prst="rect">
            <a:avLst/>
          </a:prstGeom>
          <a:noFill/>
          <a:ln/>
        </p:spPr>
        <p:txBody>
          <a:bodyPr wrap="square" lIns="0" tIns="0" rIns="0" bIns="0" rtlCol="0" anchor="ctr"/>
          <a:lstStyle/>
          <a:p>
            <a:pPr marL="0" indent="0">
              <a:buNone/>
            </a:pPr>
            <a:r>
              <a:rPr lang="en-US" sz="1200" i="1" dirty="0">
                <a:solidFill>
                  <a:srgbClr val="5F6B76"/>
                </a:solidFill>
                <a:latin typeface="Calibri" pitchFamily="34" charset="0"/>
                <a:ea typeface="Calibri" pitchFamily="34" charset="-122"/>
                <a:cs typeface="Calibri" pitchFamily="34" charset="-120"/>
              </a:rPr>
              <a:t>Spell-check before you hit send</a:t>
            </a:r>
            <a:endParaRPr lang="en-US" sz="1200" dirty="0"/>
          </a:p>
        </p:txBody>
      </p:sp>
      <p:sp>
        <p:nvSpPr>
          <p:cNvPr id="42" name="Shape 32"/>
          <p:cNvSpPr/>
          <p:nvPr/>
        </p:nvSpPr>
        <p:spPr>
          <a:xfrm>
            <a:off x="548640" y="5760720"/>
            <a:ext cx="11091672" cy="502920"/>
          </a:xfrm>
          <a:prstGeom prst="rect">
            <a:avLst/>
          </a:prstGeom>
          <a:solidFill>
            <a:srgbClr val="161B22"/>
          </a:solidFill>
          <a:ln w="12700">
            <a:solidFill>
              <a:srgbClr val="161B22"/>
            </a:solidFill>
            <a:prstDash val="solid"/>
          </a:ln>
        </p:spPr>
        <p:txBody>
          <a:bodyPr/>
          <a:lstStyle/>
          <a:p>
            <a:endParaRPr lang="en-US"/>
          </a:p>
        </p:txBody>
      </p:sp>
      <p:sp>
        <p:nvSpPr>
          <p:cNvPr id="43" name="Text 33"/>
          <p:cNvSpPr txBox="1"/>
          <p:nvPr/>
        </p:nvSpPr>
        <p:spPr>
          <a:xfrm>
            <a:off x="777240" y="5760720"/>
            <a:ext cx="10698480" cy="50292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If you cannot describe the right answer, you are not ready to judge the AI's answer.</a:t>
            </a:r>
            <a:endParaRPr lang="en-US" sz="1600" dirty="0"/>
          </a:p>
        </p:txBody>
      </p:sp>
      <p:sp>
        <p:nvSpPr>
          <p:cNvPr id="44" name="Text 34"/>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45" name="Text 35"/>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3.3: Ethical Guardrails at Run-Time</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CHECKPOINT 4 OF 5  |  DOUBLE-CHECK THE DATA</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Torque-Check the Result</a:t>
            </a:r>
            <a:endParaRPr lang="en-US" sz="3200" dirty="0"/>
          </a:p>
        </p:txBody>
      </p:sp>
      <p:sp>
        <p:nvSpPr>
          <p:cNvPr id="4" name="Shape 2"/>
          <p:cNvSpPr/>
          <p:nvPr/>
        </p:nvSpPr>
        <p:spPr>
          <a:xfrm>
            <a:off x="10908792" y="502920"/>
            <a:ext cx="731520" cy="731520"/>
          </a:xfrm>
          <a:prstGeom prst="roundRect">
            <a:avLst>
              <a:gd name="adj" fmla="val 10000"/>
            </a:avLst>
          </a:prstGeom>
          <a:solidFill>
            <a:srgbClr val="F2A900"/>
          </a:solidFill>
          <a:ln w="12700">
            <a:solidFill>
              <a:srgbClr val="F2A900"/>
            </a:solidFill>
            <a:prstDash val="solid"/>
          </a:ln>
        </p:spPr>
        <p:txBody>
          <a:bodyPr/>
          <a:lstStyle/>
          <a:p>
            <a:endParaRPr lang="en-US"/>
          </a:p>
        </p:txBody>
      </p:sp>
      <p:sp>
        <p:nvSpPr>
          <p:cNvPr id="5" name="Text 3"/>
          <p:cNvSpPr txBox="1"/>
          <p:nvPr/>
        </p:nvSpPr>
        <p:spPr>
          <a:xfrm>
            <a:off x="10908792" y="502920"/>
            <a:ext cx="731520" cy="731520"/>
          </a:xfrm>
          <a:prstGeom prst="rect">
            <a:avLst/>
          </a:prstGeom>
          <a:noFill/>
          <a:ln/>
        </p:spPr>
        <p:txBody>
          <a:bodyPr wrap="square" lIns="0" tIns="0" rIns="0" bIns="0" rtlCol="0" anchor="ctr"/>
          <a:lstStyle/>
          <a:p>
            <a:pPr marL="0" indent="0" algn="ctr">
              <a:buNone/>
            </a:pPr>
            <a:r>
              <a:rPr lang="en-US" sz="2720" b="1" dirty="0">
                <a:solidFill>
                  <a:srgbClr val="161B22"/>
                </a:solidFill>
                <a:latin typeface="Arial" pitchFamily="34" charset="0"/>
                <a:ea typeface="Arial" pitchFamily="34" charset="-122"/>
                <a:cs typeface="Arial" pitchFamily="34" charset="-120"/>
              </a:rPr>
              <a:t>4</a:t>
            </a:r>
            <a:endParaRPr lang="en-US" sz="2720" dirty="0"/>
          </a:p>
        </p:txBody>
      </p:sp>
      <p:sp>
        <p:nvSpPr>
          <p:cNvPr id="6" name="Shape 4"/>
          <p:cNvSpPr/>
          <p:nvPr/>
        </p:nvSpPr>
        <p:spPr>
          <a:xfrm>
            <a:off x="548640" y="1737360"/>
            <a:ext cx="3337560" cy="1828800"/>
          </a:xfrm>
          <a:prstGeom prst="rect">
            <a:avLst/>
          </a:prstGeom>
          <a:solidFill>
            <a:srgbClr val="F1F3F5"/>
          </a:solidFill>
          <a:ln w="12700">
            <a:solidFill>
              <a:srgbClr val="F1F3F5"/>
            </a:solidFill>
            <a:prstDash val="solid"/>
          </a:ln>
        </p:spPr>
        <p:txBody>
          <a:bodyPr/>
          <a:lstStyle/>
          <a:p>
            <a:endParaRPr lang="en-US"/>
          </a:p>
        </p:txBody>
      </p:sp>
      <p:sp>
        <p:nvSpPr>
          <p:cNvPr id="7" name="Shape 5"/>
          <p:cNvSpPr/>
          <p:nvPr/>
        </p:nvSpPr>
        <p:spPr>
          <a:xfrm>
            <a:off x="777240" y="1965960"/>
            <a:ext cx="640080" cy="640080"/>
          </a:xfrm>
          <a:prstGeom prst="ellipse">
            <a:avLst/>
          </a:prstGeom>
          <a:solidFill>
            <a:srgbClr val="0E7C7B"/>
          </a:solidFill>
          <a:ln w="12700">
            <a:solidFill>
              <a:srgbClr val="0E7C7B"/>
            </a:solidFill>
            <a:prstDash val="solid"/>
          </a:ln>
        </p:spPr>
        <p:txBody>
          <a:bodyPr/>
          <a:lstStyle/>
          <a:p>
            <a:endParaRPr lang="en-US"/>
          </a:p>
        </p:txBody>
      </p:sp>
      <p:pic>
        <p:nvPicPr>
          <p:cNvPr id="8" name="Image 0" descr="preencoded.png"/>
          <p:cNvPicPr>
            <a:picLocks noChangeAspect="1"/>
          </p:cNvPicPr>
          <p:nvPr/>
        </p:nvPicPr>
        <p:blipFill>
          <a:blip r:embed="rId3"/>
          <a:stretch>
            <a:fillRect/>
          </a:stretch>
        </p:blipFill>
        <p:spPr>
          <a:xfrm>
            <a:off x="937260" y="2125980"/>
            <a:ext cx="320040" cy="320040"/>
          </a:xfrm>
          <a:prstGeom prst="rect">
            <a:avLst/>
          </a:prstGeom>
        </p:spPr>
      </p:pic>
      <p:sp>
        <p:nvSpPr>
          <p:cNvPr id="9" name="Text 6"/>
          <p:cNvSpPr txBox="1"/>
          <p:nvPr/>
        </p:nvSpPr>
        <p:spPr>
          <a:xfrm>
            <a:off x="1554480" y="1965960"/>
            <a:ext cx="2194560" cy="64008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Citation Check</a:t>
            </a:r>
            <a:endParaRPr lang="en-US" sz="1700" dirty="0"/>
          </a:p>
        </p:txBody>
      </p:sp>
      <p:sp>
        <p:nvSpPr>
          <p:cNvPr id="10" name="Text 7"/>
          <p:cNvSpPr txBox="1"/>
          <p:nvPr/>
        </p:nvSpPr>
        <p:spPr>
          <a:xfrm>
            <a:off x="777240" y="2697480"/>
            <a:ext cx="2926080" cy="82296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Open every cited regulation. AI tools can invent section numbers that look real.</a:t>
            </a:r>
            <a:endParaRPr lang="en-US" sz="1400" dirty="0"/>
          </a:p>
        </p:txBody>
      </p:sp>
      <p:sp>
        <p:nvSpPr>
          <p:cNvPr id="11" name="Shape 8"/>
          <p:cNvSpPr/>
          <p:nvPr/>
        </p:nvSpPr>
        <p:spPr>
          <a:xfrm>
            <a:off x="4114800" y="1737360"/>
            <a:ext cx="3337560" cy="1828800"/>
          </a:xfrm>
          <a:prstGeom prst="rect">
            <a:avLst/>
          </a:prstGeom>
          <a:solidFill>
            <a:srgbClr val="F1F3F5"/>
          </a:solidFill>
          <a:ln w="12700">
            <a:solidFill>
              <a:srgbClr val="F1F3F5"/>
            </a:solidFill>
            <a:prstDash val="solid"/>
          </a:ln>
        </p:spPr>
        <p:txBody>
          <a:bodyPr/>
          <a:lstStyle/>
          <a:p>
            <a:endParaRPr lang="en-US"/>
          </a:p>
        </p:txBody>
      </p:sp>
      <p:sp>
        <p:nvSpPr>
          <p:cNvPr id="12" name="Shape 9"/>
          <p:cNvSpPr/>
          <p:nvPr/>
        </p:nvSpPr>
        <p:spPr>
          <a:xfrm>
            <a:off x="4343400" y="1965960"/>
            <a:ext cx="640080" cy="640080"/>
          </a:xfrm>
          <a:prstGeom prst="ellipse">
            <a:avLst/>
          </a:prstGeom>
          <a:solidFill>
            <a:srgbClr val="0E7C7B"/>
          </a:solidFill>
          <a:ln w="12700">
            <a:solidFill>
              <a:srgbClr val="0E7C7B"/>
            </a:solidFill>
            <a:prstDash val="solid"/>
          </a:ln>
        </p:spPr>
        <p:txBody>
          <a:bodyPr/>
          <a:lstStyle/>
          <a:p>
            <a:endParaRPr lang="en-US"/>
          </a:p>
        </p:txBody>
      </p:sp>
      <p:pic>
        <p:nvPicPr>
          <p:cNvPr id="13" name="Image 1" descr="preencoded.png"/>
          <p:cNvPicPr>
            <a:picLocks noChangeAspect="1"/>
          </p:cNvPicPr>
          <p:nvPr/>
        </p:nvPicPr>
        <p:blipFill>
          <a:blip r:embed="rId4"/>
          <a:stretch>
            <a:fillRect/>
          </a:stretch>
        </p:blipFill>
        <p:spPr>
          <a:xfrm>
            <a:off x="4503420" y="2125980"/>
            <a:ext cx="320040" cy="320040"/>
          </a:xfrm>
          <a:prstGeom prst="rect">
            <a:avLst/>
          </a:prstGeom>
        </p:spPr>
      </p:pic>
      <p:sp>
        <p:nvSpPr>
          <p:cNvPr id="14" name="Text 10"/>
          <p:cNvSpPr txBox="1"/>
          <p:nvPr/>
        </p:nvSpPr>
        <p:spPr>
          <a:xfrm>
            <a:off x="5120640" y="1965960"/>
            <a:ext cx="2194560" cy="64008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Count Reconciliation</a:t>
            </a:r>
            <a:endParaRPr lang="en-US" sz="1700" dirty="0"/>
          </a:p>
        </p:txBody>
      </p:sp>
      <p:sp>
        <p:nvSpPr>
          <p:cNvPr id="15" name="Text 11"/>
          <p:cNvSpPr txBox="1"/>
          <p:nvPr/>
        </p:nvSpPr>
        <p:spPr>
          <a:xfrm>
            <a:off x="4343400" y="2697480"/>
            <a:ext cx="2926080" cy="82296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Records in must equal records out. If the AI reports 42 findings, count 42.</a:t>
            </a:r>
            <a:endParaRPr lang="en-US" sz="1400" dirty="0"/>
          </a:p>
        </p:txBody>
      </p:sp>
      <p:sp>
        <p:nvSpPr>
          <p:cNvPr id="16" name="Shape 12"/>
          <p:cNvSpPr/>
          <p:nvPr/>
        </p:nvSpPr>
        <p:spPr>
          <a:xfrm>
            <a:off x="548640" y="3749040"/>
            <a:ext cx="3337560" cy="1828800"/>
          </a:xfrm>
          <a:prstGeom prst="rect">
            <a:avLst/>
          </a:prstGeom>
          <a:solidFill>
            <a:srgbClr val="F1F3F5"/>
          </a:solidFill>
          <a:ln w="12700">
            <a:solidFill>
              <a:srgbClr val="F1F3F5"/>
            </a:solidFill>
            <a:prstDash val="solid"/>
          </a:ln>
        </p:spPr>
        <p:txBody>
          <a:bodyPr/>
          <a:lstStyle/>
          <a:p>
            <a:endParaRPr lang="en-US"/>
          </a:p>
        </p:txBody>
      </p:sp>
      <p:sp>
        <p:nvSpPr>
          <p:cNvPr id="17" name="Shape 13"/>
          <p:cNvSpPr/>
          <p:nvPr/>
        </p:nvSpPr>
        <p:spPr>
          <a:xfrm>
            <a:off x="777240" y="3977640"/>
            <a:ext cx="640080" cy="640080"/>
          </a:xfrm>
          <a:prstGeom prst="ellipse">
            <a:avLst/>
          </a:prstGeom>
          <a:solidFill>
            <a:srgbClr val="0E7C7B"/>
          </a:solidFill>
          <a:ln w="12700">
            <a:solidFill>
              <a:srgbClr val="0E7C7B"/>
            </a:solidFill>
            <a:prstDash val="solid"/>
          </a:ln>
        </p:spPr>
        <p:txBody>
          <a:bodyPr/>
          <a:lstStyle/>
          <a:p>
            <a:endParaRPr lang="en-US"/>
          </a:p>
        </p:txBody>
      </p:sp>
      <p:pic>
        <p:nvPicPr>
          <p:cNvPr id="18" name="Image 2" descr="preencoded.png"/>
          <p:cNvPicPr>
            <a:picLocks noChangeAspect="1"/>
          </p:cNvPicPr>
          <p:nvPr/>
        </p:nvPicPr>
        <p:blipFill>
          <a:blip r:embed="rId5"/>
          <a:stretch>
            <a:fillRect/>
          </a:stretch>
        </p:blipFill>
        <p:spPr>
          <a:xfrm>
            <a:off x="937260" y="4137660"/>
            <a:ext cx="320040" cy="320040"/>
          </a:xfrm>
          <a:prstGeom prst="rect">
            <a:avLst/>
          </a:prstGeom>
        </p:spPr>
      </p:pic>
      <p:sp>
        <p:nvSpPr>
          <p:cNvPr id="19" name="Text 14"/>
          <p:cNvSpPr txBox="1"/>
          <p:nvPr/>
        </p:nvSpPr>
        <p:spPr>
          <a:xfrm>
            <a:off x="1554480" y="3977640"/>
            <a:ext cx="2194560" cy="64008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Source Trace</a:t>
            </a:r>
            <a:endParaRPr lang="en-US" sz="1700" dirty="0"/>
          </a:p>
        </p:txBody>
      </p:sp>
      <p:sp>
        <p:nvSpPr>
          <p:cNvPr id="20" name="Text 15"/>
          <p:cNvSpPr txBox="1"/>
          <p:nvPr/>
        </p:nvSpPr>
        <p:spPr>
          <a:xfrm>
            <a:off x="777240" y="4709160"/>
            <a:ext cx="2926080" cy="82296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Every claim traces to a line in the source document, or it gets struck.</a:t>
            </a:r>
            <a:endParaRPr lang="en-US" sz="1400" dirty="0"/>
          </a:p>
        </p:txBody>
      </p:sp>
      <p:sp>
        <p:nvSpPr>
          <p:cNvPr id="21" name="Shape 16"/>
          <p:cNvSpPr/>
          <p:nvPr/>
        </p:nvSpPr>
        <p:spPr>
          <a:xfrm>
            <a:off x="4114800" y="3749040"/>
            <a:ext cx="3337560" cy="1828800"/>
          </a:xfrm>
          <a:prstGeom prst="rect">
            <a:avLst/>
          </a:prstGeom>
          <a:solidFill>
            <a:srgbClr val="F1F3F5"/>
          </a:solidFill>
          <a:ln w="12700">
            <a:solidFill>
              <a:srgbClr val="F1F3F5"/>
            </a:solidFill>
            <a:prstDash val="solid"/>
          </a:ln>
        </p:spPr>
        <p:txBody>
          <a:bodyPr/>
          <a:lstStyle/>
          <a:p>
            <a:endParaRPr lang="en-US"/>
          </a:p>
        </p:txBody>
      </p:sp>
      <p:sp>
        <p:nvSpPr>
          <p:cNvPr id="22" name="Shape 17"/>
          <p:cNvSpPr/>
          <p:nvPr/>
        </p:nvSpPr>
        <p:spPr>
          <a:xfrm>
            <a:off x="4343400" y="3977640"/>
            <a:ext cx="640080" cy="640080"/>
          </a:xfrm>
          <a:prstGeom prst="ellipse">
            <a:avLst/>
          </a:prstGeom>
          <a:solidFill>
            <a:srgbClr val="0E7C7B"/>
          </a:solidFill>
          <a:ln w="12700">
            <a:solidFill>
              <a:srgbClr val="0E7C7B"/>
            </a:solidFill>
            <a:prstDash val="solid"/>
          </a:ln>
        </p:spPr>
        <p:txBody>
          <a:bodyPr/>
          <a:lstStyle/>
          <a:p>
            <a:endParaRPr lang="en-US"/>
          </a:p>
        </p:txBody>
      </p:sp>
      <p:pic>
        <p:nvPicPr>
          <p:cNvPr id="23" name="Image 3" descr="preencoded.png"/>
          <p:cNvPicPr>
            <a:picLocks noChangeAspect="1"/>
          </p:cNvPicPr>
          <p:nvPr/>
        </p:nvPicPr>
        <p:blipFill>
          <a:blip r:embed="rId6"/>
          <a:stretch>
            <a:fillRect/>
          </a:stretch>
        </p:blipFill>
        <p:spPr>
          <a:xfrm>
            <a:off x="4503420" y="4137660"/>
            <a:ext cx="320040" cy="320040"/>
          </a:xfrm>
          <a:prstGeom prst="rect">
            <a:avLst/>
          </a:prstGeom>
        </p:spPr>
      </p:pic>
      <p:sp>
        <p:nvSpPr>
          <p:cNvPr id="24" name="Text 18"/>
          <p:cNvSpPr txBox="1"/>
          <p:nvPr/>
        </p:nvSpPr>
        <p:spPr>
          <a:xfrm>
            <a:off x="5120640" y="3977640"/>
            <a:ext cx="2194560" cy="64008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Risk-Based Review</a:t>
            </a:r>
            <a:endParaRPr lang="en-US" sz="1700" dirty="0"/>
          </a:p>
        </p:txBody>
      </p:sp>
      <p:sp>
        <p:nvSpPr>
          <p:cNvPr id="25" name="Text 19"/>
          <p:cNvSpPr txBox="1"/>
          <p:nvPr/>
        </p:nvSpPr>
        <p:spPr>
          <a:xfrm>
            <a:off x="4343400" y="4709160"/>
            <a:ext cx="2926080" cy="82296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100% human review for patient, breach, or regulator facing work. Documented sampling for routine drafts.</a:t>
            </a:r>
            <a:endParaRPr lang="en-US" sz="1400" dirty="0"/>
          </a:p>
        </p:txBody>
      </p:sp>
      <p:sp>
        <p:nvSpPr>
          <p:cNvPr id="26" name="Shape 20"/>
          <p:cNvSpPr/>
          <p:nvPr/>
        </p:nvSpPr>
        <p:spPr>
          <a:xfrm>
            <a:off x="7772400" y="1737360"/>
            <a:ext cx="3867912" cy="3840480"/>
          </a:xfrm>
          <a:prstGeom prst="rect">
            <a:avLst/>
          </a:prstGeom>
          <a:solidFill>
            <a:srgbClr val="161B22"/>
          </a:solidFill>
          <a:ln w="12700">
            <a:solidFill>
              <a:srgbClr val="161B22"/>
            </a:solidFill>
            <a:prstDash val="solid"/>
          </a:ln>
        </p:spPr>
        <p:txBody>
          <a:bodyPr/>
          <a:lstStyle/>
          <a:p>
            <a:endParaRPr lang="en-US"/>
          </a:p>
        </p:txBody>
      </p:sp>
      <p:sp>
        <p:nvSpPr>
          <p:cNvPr id="27" name="Text 21"/>
          <p:cNvSpPr txBox="1"/>
          <p:nvPr/>
        </p:nvSpPr>
        <p:spPr>
          <a:xfrm>
            <a:off x="8046720" y="1965960"/>
            <a:ext cx="3383280" cy="320040"/>
          </a:xfrm>
          <a:prstGeom prst="rect">
            <a:avLst/>
          </a:prstGeom>
          <a:noFill/>
          <a:ln/>
        </p:spPr>
        <p:txBody>
          <a:bodyPr wrap="square" lIns="0" tIns="0" rIns="0" bIns="0" rtlCol="0" anchor="ctr"/>
          <a:lstStyle/>
          <a:p>
            <a:pPr marL="0" indent="0">
              <a:buNone/>
            </a:pPr>
            <a:r>
              <a:rPr lang="en-US" sz="1300" b="1" kern="0" spc="100" dirty="0">
                <a:solidFill>
                  <a:srgbClr val="F2A900"/>
                </a:solidFill>
                <a:latin typeface="Calibri" pitchFamily="34" charset="0"/>
                <a:ea typeface="Calibri" pitchFamily="34" charset="-122"/>
                <a:cs typeface="Calibri" pitchFamily="34" charset="-120"/>
              </a:rPr>
              <a:t>VERIFY BEFORE TRUST</a:t>
            </a:r>
            <a:endParaRPr lang="en-US" sz="1300" dirty="0"/>
          </a:p>
        </p:txBody>
      </p:sp>
      <p:sp>
        <p:nvSpPr>
          <p:cNvPr id="28" name="Text 22"/>
          <p:cNvSpPr txBox="1"/>
          <p:nvPr/>
        </p:nvSpPr>
        <p:spPr>
          <a:xfrm>
            <a:off x="8046720" y="2377440"/>
            <a:ext cx="3383280" cy="1371600"/>
          </a:xfrm>
          <a:prstGeom prst="rect">
            <a:avLst/>
          </a:prstGeom>
          <a:noFill/>
          <a:ln/>
        </p:spPr>
        <p:txBody>
          <a:bodyPr wrap="square" lIns="0" tIns="0" rIns="0" bIns="0" rtlCol="0" anchor="t"/>
          <a:lstStyle/>
          <a:p>
            <a:pPr marL="0" indent="0">
              <a:buNone/>
            </a:pPr>
            <a:r>
              <a:rPr lang="en-US" sz="1600" dirty="0">
                <a:solidFill>
                  <a:srgbClr val="C9D1D9"/>
                </a:solidFill>
                <a:latin typeface="Calibri" pitchFamily="34" charset="0"/>
                <a:ea typeface="Calibri" pitchFamily="34" charset="-122"/>
                <a:cs typeface="Calibri" pitchFamily="34" charset="-120"/>
              </a:rPr>
              <a:t>AI tools are built to sound confident and always produce an answer, even when that answer is unreliable.</a:t>
            </a:r>
            <a:endParaRPr lang="en-US" sz="1600" dirty="0"/>
          </a:p>
        </p:txBody>
      </p:sp>
      <p:sp>
        <p:nvSpPr>
          <p:cNvPr id="29" name="Text 23"/>
          <p:cNvSpPr txBox="1"/>
          <p:nvPr/>
        </p:nvSpPr>
        <p:spPr>
          <a:xfrm>
            <a:off x="8046720" y="3703320"/>
            <a:ext cx="3383280" cy="274320"/>
          </a:xfrm>
          <a:prstGeom prst="rect">
            <a:avLst/>
          </a:prstGeom>
          <a:noFill/>
          <a:ln/>
        </p:spPr>
        <p:txBody>
          <a:bodyPr wrap="square" lIns="0" tIns="0" rIns="0" bIns="0" rtlCol="0" anchor="ctr"/>
          <a:lstStyle/>
          <a:p>
            <a:pPr marL="0" indent="0">
              <a:buNone/>
            </a:pPr>
            <a:r>
              <a:rPr lang="en-US" sz="1100" i="1" dirty="0">
                <a:solidFill>
                  <a:srgbClr val="8B96A1"/>
                </a:solidFill>
                <a:latin typeface="Calibri" pitchFamily="34" charset="0"/>
                <a:ea typeface="Calibri" pitchFamily="34" charset="-122"/>
                <a:cs typeface="Calibri" pitchFamily="34" charset="-120"/>
              </a:rPr>
              <a:t>Paraphrasing ECRI, 2026</a:t>
            </a:r>
            <a:endParaRPr lang="en-US" sz="1100" dirty="0"/>
          </a:p>
        </p:txBody>
      </p:sp>
      <p:sp>
        <p:nvSpPr>
          <p:cNvPr id="30" name="Shape 24"/>
          <p:cNvSpPr/>
          <p:nvPr/>
        </p:nvSpPr>
        <p:spPr>
          <a:xfrm>
            <a:off x="8046720" y="4206240"/>
            <a:ext cx="685800" cy="685800"/>
          </a:xfrm>
          <a:prstGeom prst="ellipse">
            <a:avLst/>
          </a:prstGeom>
          <a:solidFill>
            <a:srgbClr val="F2A900"/>
          </a:solidFill>
          <a:ln w="12700">
            <a:solidFill>
              <a:srgbClr val="F2A900"/>
            </a:solidFill>
            <a:prstDash val="solid"/>
          </a:ln>
        </p:spPr>
        <p:txBody>
          <a:bodyPr/>
          <a:lstStyle/>
          <a:p>
            <a:endParaRPr lang="en-US"/>
          </a:p>
        </p:txBody>
      </p:sp>
      <p:pic>
        <p:nvPicPr>
          <p:cNvPr id="31" name="Image 4" descr="preencoded.png"/>
          <p:cNvPicPr>
            <a:picLocks noChangeAspect="1"/>
          </p:cNvPicPr>
          <p:nvPr/>
        </p:nvPicPr>
        <p:blipFill>
          <a:blip r:embed="rId7"/>
          <a:stretch>
            <a:fillRect/>
          </a:stretch>
        </p:blipFill>
        <p:spPr>
          <a:xfrm>
            <a:off x="8218170" y="4377690"/>
            <a:ext cx="342900" cy="342900"/>
          </a:xfrm>
          <a:prstGeom prst="rect">
            <a:avLst/>
          </a:prstGeom>
        </p:spPr>
      </p:pic>
      <p:sp>
        <p:nvSpPr>
          <p:cNvPr id="32" name="Text 25"/>
          <p:cNvSpPr txBox="1"/>
          <p:nvPr/>
        </p:nvSpPr>
        <p:spPr>
          <a:xfrm>
            <a:off x="8915400" y="4114800"/>
            <a:ext cx="260604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The AI drafts.</a:t>
            </a:r>
            <a:endParaRPr lang="en-US" sz="2000" dirty="0"/>
          </a:p>
          <a:p>
            <a:pPr marL="0" indent="0">
              <a:buNone/>
            </a:pPr>
            <a:r>
              <a:rPr lang="en-US" sz="2000" b="1" dirty="0">
                <a:solidFill>
                  <a:srgbClr val="FFFFFF"/>
                </a:solidFill>
                <a:latin typeface="Arial" pitchFamily="34" charset="0"/>
                <a:ea typeface="Arial" pitchFamily="34" charset="-122"/>
                <a:cs typeface="Arial" pitchFamily="34" charset="-120"/>
              </a:rPr>
              <a:t>A human signs.</a:t>
            </a:r>
            <a:endParaRPr lang="en-US" sz="2000" dirty="0"/>
          </a:p>
        </p:txBody>
      </p:sp>
      <p:sp>
        <p:nvSpPr>
          <p:cNvPr id="33" name="Text 26"/>
          <p:cNvSpPr txBox="1"/>
          <p:nvPr/>
        </p:nvSpPr>
        <p:spPr>
          <a:xfrm>
            <a:off x="548640" y="5806440"/>
            <a:ext cx="11091672" cy="457200"/>
          </a:xfrm>
          <a:prstGeom prst="rect">
            <a:avLst/>
          </a:prstGeom>
          <a:noFill/>
          <a:ln/>
        </p:spPr>
        <p:txBody>
          <a:bodyPr wrap="square" lIns="0" tIns="0" rIns="0" bIns="0" rtlCol="0" anchor="ctr"/>
          <a:lstStyle/>
          <a:p>
            <a:pPr marL="0" indent="0">
              <a:buNone/>
            </a:pPr>
            <a:r>
              <a:rPr lang="en-US" sz="1600" b="1" dirty="0">
                <a:solidFill>
                  <a:srgbClr val="0E7C7B"/>
                </a:solidFill>
                <a:latin typeface="Calibri" pitchFamily="34" charset="0"/>
                <a:ea typeface="Calibri" pitchFamily="34" charset="-122"/>
                <a:cs typeface="Calibri" pitchFamily="34" charset="-120"/>
              </a:rPr>
              <a:t>Track overrides: every time a reviewer corrects the AI, log it. That is your accuracy data.</a:t>
            </a:r>
            <a:endParaRPr lang="en-US" sz="1600" dirty="0"/>
          </a:p>
        </p:txBody>
      </p:sp>
      <p:sp>
        <p:nvSpPr>
          <p:cNvPr id="34" name="Text 27"/>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35" name="Text 28"/>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3.1 The Augmented Analyst and 3.6 Training for Tomorrow</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CHECKPOINT 5 OF 5  |  AUDIT TRAIL</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Log the Lap</a:t>
            </a:r>
            <a:endParaRPr lang="en-US" sz="3200" dirty="0"/>
          </a:p>
        </p:txBody>
      </p:sp>
      <p:sp>
        <p:nvSpPr>
          <p:cNvPr id="4" name="Shape 2"/>
          <p:cNvSpPr/>
          <p:nvPr/>
        </p:nvSpPr>
        <p:spPr>
          <a:xfrm>
            <a:off x="10908792" y="502920"/>
            <a:ext cx="731520" cy="731520"/>
          </a:xfrm>
          <a:prstGeom prst="roundRect">
            <a:avLst>
              <a:gd name="adj" fmla="val 10000"/>
            </a:avLst>
          </a:prstGeom>
          <a:solidFill>
            <a:srgbClr val="F2A900"/>
          </a:solidFill>
          <a:ln w="12700">
            <a:solidFill>
              <a:srgbClr val="F2A900"/>
            </a:solidFill>
            <a:prstDash val="solid"/>
          </a:ln>
        </p:spPr>
        <p:txBody>
          <a:bodyPr/>
          <a:lstStyle/>
          <a:p>
            <a:endParaRPr lang="en-US"/>
          </a:p>
        </p:txBody>
      </p:sp>
      <p:sp>
        <p:nvSpPr>
          <p:cNvPr id="5" name="Text 3"/>
          <p:cNvSpPr txBox="1"/>
          <p:nvPr/>
        </p:nvSpPr>
        <p:spPr>
          <a:xfrm>
            <a:off x="10908792" y="502920"/>
            <a:ext cx="731520" cy="731520"/>
          </a:xfrm>
          <a:prstGeom prst="rect">
            <a:avLst/>
          </a:prstGeom>
          <a:noFill/>
          <a:ln/>
        </p:spPr>
        <p:txBody>
          <a:bodyPr wrap="square" lIns="0" tIns="0" rIns="0" bIns="0" rtlCol="0" anchor="ctr"/>
          <a:lstStyle/>
          <a:p>
            <a:pPr marL="0" indent="0" algn="ctr">
              <a:buNone/>
            </a:pPr>
            <a:r>
              <a:rPr lang="en-US" sz="2720" b="1" dirty="0">
                <a:solidFill>
                  <a:srgbClr val="161B22"/>
                </a:solidFill>
                <a:latin typeface="Arial" pitchFamily="34" charset="0"/>
                <a:ea typeface="Arial" pitchFamily="34" charset="-122"/>
                <a:cs typeface="Arial" pitchFamily="34" charset="-120"/>
              </a:rPr>
              <a:t>5</a:t>
            </a:r>
            <a:endParaRPr lang="en-US" sz="2720" dirty="0"/>
          </a:p>
        </p:txBody>
      </p:sp>
      <p:sp>
        <p:nvSpPr>
          <p:cNvPr id="6" name="Shape 4"/>
          <p:cNvSpPr/>
          <p:nvPr/>
        </p:nvSpPr>
        <p:spPr>
          <a:xfrm>
            <a:off x="548640" y="1737360"/>
            <a:ext cx="3931920" cy="4251960"/>
          </a:xfrm>
          <a:prstGeom prst="rect">
            <a:avLst/>
          </a:prstGeom>
          <a:solidFill>
            <a:srgbClr val="161B22"/>
          </a:solidFill>
          <a:ln w="12700">
            <a:solidFill>
              <a:srgbClr val="161B22"/>
            </a:solidFill>
            <a:prstDash val="solid"/>
          </a:ln>
        </p:spPr>
        <p:txBody>
          <a:bodyPr/>
          <a:lstStyle/>
          <a:p>
            <a:endParaRPr lang="en-US"/>
          </a:p>
        </p:txBody>
      </p:sp>
      <p:sp>
        <p:nvSpPr>
          <p:cNvPr id="7" name="Text 5"/>
          <p:cNvSpPr txBox="1"/>
          <p:nvPr/>
        </p:nvSpPr>
        <p:spPr>
          <a:xfrm>
            <a:off x="822960" y="1920240"/>
            <a:ext cx="3474720" cy="548640"/>
          </a:xfrm>
          <a:prstGeom prst="rect">
            <a:avLst/>
          </a:prstGeom>
          <a:noFill/>
          <a:ln/>
        </p:spPr>
        <p:txBody>
          <a:bodyPr wrap="square" lIns="0" tIns="0" rIns="0" bIns="0" rtlCol="0" anchor="t"/>
          <a:lstStyle/>
          <a:p>
            <a:pPr marL="0" indent="0">
              <a:buNone/>
            </a:pPr>
            <a:r>
              <a:rPr lang="en-US" sz="1200" b="1" kern="0" spc="100" dirty="0">
                <a:solidFill>
                  <a:srgbClr val="F2A900"/>
                </a:solidFill>
                <a:latin typeface="Calibri" pitchFamily="34" charset="0"/>
                <a:ea typeface="Calibri" pitchFamily="34" charset="-122"/>
                <a:cs typeface="Calibri" pitchFamily="34" charset="-120"/>
              </a:rPr>
              <a:t>WHAT TO LOG FOR EVERY AI-ASSISTED TASK</a:t>
            </a:r>
            <a:endParaRPr lang="en-US" sz="1200" dirty="0"/>
          </a:p>
        </p:txBody>
      </p:sp>
      <p:sp>
        <p:nvSpPr>
          <p:cNvPr id="8" name="Text 6"/>
          <p:cNvSpPr txBox="1"/>
          <p:nvPr/>
        </p:nvSpPr>
        <p:spPr>
          <a:xfrm>
            <a:off x="822960" y="2560320"/>
            <a:ext cx="3474720" cy="23774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User and role</a:t>
            </a:r>
            <a:endParaRPr lang="en-US" sz="1600" dirty="0"/>
          </a:p>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Tool and lane</a:t>
            </a:r>
            <a:endParaRPr lang="en-US" sz="1600" dirty="0"/>
          </a:p>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Date and time</a:t>
            </a:r>
            <a:endParaRPr lang="en-US" sz="1600" dirty="0"/>
          </a:p>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Prompt template and version</a:t>
            </a:r>
            <a:endParaRPr lang="en-US" sz="1600" dirty="0"/>
          </a:p>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Named reviewer and disposition</a:t>
            </a:r>
            <a:endParaRPr lang="en-US" sz="1600" dirty="0"/>
          </a:p>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Overrides and corrections made</a:t>
            </a:r>
            <a:endParaRPr lang="en-US" sz="1600" dirty="0"/>
          </a:p>
        </p:txBody>
      </p:sp>
      <p:sp>
        <p:nvSpPr>
          <p:cNvPr id="9" name="Text 7"/>
          <p:cNvSpPr txBox="1"/>
          <p:nvPr/>
        </p:nvSpPr>
        <p:spPr>
          <a:xfrm>
            <a:off x="822960" y="5120640"/>
            <a:ext cx="3474720" cy="822960"/>
          </a:xfrm>
          <a:prstGeom prst="rect">
            <a:avLst/>
          </a:prstGeom>
          <a:noFill/>
          <a:ln/>
        </p:spPr>
        <p:txBody>
          <a:bodyPr wrap="square" lIns="0" tIns="0" rIns="0" bIns="0" rtlCol="0" anchor="t"/>
          <a:lstStyle/>
          <a:p>
            <a:pPr marL="0" indent="0">
              <a:buNone/>
            </a:pPr>
            <a:r>
              <a:rPr lang="en-US" sz="1400" i="1" dirty="0">
                <a:solidFill>
                  <a:srgbClr val="C9D1D9"/>
                </a:solidFill>
                <a:latin typeface="Calibri" pitchFamily="34" charset="0"/>
                <a:ea typeface="Calibri" pitchFamily="34" charset="-122"/>
                <a:cs typeface="Calibri" pitchFamily="34" charset="-120"/>
              </a:rPr>
              <a:t>Log the metadata. Keep raw PHI out of logs wherever possible.</a:t>
            </a:r>
            <a:endParaRPr lang="en-US" sz="1400" dirty="0"/>
          </a:p>
        </p:txBody>
      </p:sp>
      <p:sp>
        <p:nvSpPr>
          <p:cNvPr id="10" name="Shape 8"/>
          <p:cNvSpPr/>
          <p:nvPr/>
        </p:nvSpPr>
        <p:spPr>
          <a:xfrm>
            <a:off x="4754880" y="1737360"/>
            <a:ext cx="3227832" cy="2011680"/>
          </a:xfrm>
          <a:prstGeom prst="rect">
            <a:avLst/>
          </a:prstGeom>
          <a:solidFill>
            <a:srgbClr val="F1F3F5"/>
          </a:solidFill>
          <a:ln w="12700">
            <a:solidFill>
              <a:srgbClr val="F1F3F5"/>
            </a:solidFill>
            <a:prstDash val="solid"/>
          </a:ln>
        </p:spPr>
        <p:txBody>
          <a:bodyPr/>
          <a:lstStyle/>
          <a:p>
            <a:endParaRPr lang="en-US"/>
          </a:p>
        </p:txBody>
      </p:sp>
      <p:sp>
        <p:nvSpPr>
          <p:cNvPr id="11" name="Shape 9"/>
          <p:cNvSpPr/>
          <p:nvPr/>
        </p:nvSpPr>
        <p:spPr>
          <a:xfrm>
            <a:off x="4983480" y="1965960"/>
            <a:ext cx="594360" cy="594360"/>
          </a:xfrm>
          <a:prstGeom prst="ellipse">
            <a:avLst/>
          </a:prstGeom>
          <a:solidFill>
            <a:srgbClr val="D99A00"/>
          </a:solidFill>
          <a:ln w="12700">
            <a:solidFill>
              <a:srgbClr val="D99A00"/>
            </a:solidFill>
            <a:prstDash val="solid"/>
          </a:ln>
        </p:spPr>
        <p:txBody>
          <a:bodyPr/>
          <a:lstStyle/>
          <a:p>
            <a:endParaRPr lang="en-US"/>
          </a:p>
        </p:txBody>
      </p:sp>
      <p:pic>
        <p:nvPicPr>
          <p:cNvPr id="12" name="Image 0" descr="preencoded.png"/>
          <p:cNvPicPr>
            <a:picLocks noChangeAspect="1"/>
          </p:cNvPicPr>
          <p:nvPr/>
        </p:nvPicPr>
        <p:blipFill>
          <a:blip r:embed="rId3"/>
          <a:stretch>
            <a:fillRect/>
          </a:stretch>
        </p:blipFill>
        <p:spPr>
          <a:xfrm>
            <a:off x="5132070" y="2114550"/>
            <a:ext cx="297180" cy="297180"/>
          </a:xfrm>
          <a:prstGeom prst="rect">
            <a:avLst/>
          </a:prstGeom>
        </p:spPr>
      </p:pic>
      <p:sp>
        <p:nvSpPr>
          <p:cNvPr id="13" name="Text 10"/>
          <p:cNvSpPr txBox="1"/>
          <p:nvPr/>
        </p:nvSpPr>
        <p:spPr>
          <a:xfrm>
            <a:off x="5715000" y="1965960"/>
            <a:ext cx="2148840" cy="59436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Override Rate</a:t>
            </a:r>
            <a:endParaRPr lang="en-US" sz="1700" dirty="0"/>
          </a:p>
        </p:txBody>
      </p:sp>
      <p:sp>
        <p:nvSpPr>
          <p:cNvPr id="14" name="Text 11"/>
          <p:cNvSpPr txBox="1"/>
          <p:nvPr/>
        </p:nvSpPr>
        <p:spPr>
          <a:xfrm>
            <a:off x="4983480" y="2651760"/>
            <a:ext cx="2834640" cy="4114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Aim under 10% in steady state</a:t>
            </a:r>
            <a:endParaRPr lang="en-US" sz="1400" dirty="0"/>
          </a:p>
        </p:txBody>
      </p:sp>
      <p:sp>
        <p:nvSpPr>
          <p:cNvPr id="15" name="Text 12"/>
          <p:cNvSpPr txBox="1"/>
          <p:nvPr/>
        </p:nvSpPr>
        <p:spPr>
          <a:xfrm>
            <a:off x="4983480" y="3063240"/>
            <a:ext cx="2834640" cy="594360"/>
          </a:xfrm>
          <a:prstGeom prst="rect">
            <a:avLst/>
          </a:prstGeom>
          <a:noFill/>
          <a:ln/>
        </p:spPr>
        <p:txBody>
          <a:bodyPr wrap="square" lIns="0" tIns="0" rIns="0" bIns="0" rtlCol="0" anchor="t"/>
          <a:lstStyle/>
          <a:p>
            <a:pPr marL="0" indent="0">
              <a:buNone/>
            </a:pPr>
            <a:r>
              <a:rPr lang="en-US" sz="1300" b="1" dirty="0">
                <a:solidFill>
                  <a:srgbClr val="8A6200"/>
                </a:solidFill>
                <a:latin typeface="Calibri" pitchFamily="34" charset="0"/>
                <a:ea typeface="Calibri" pitchFamily="34" charset="-122"/>
                <a:cs typeface="Calibri" pitchFamily="34" charset="-120"/>
              </a:rPr>
              <a:t>Above 25%: review prompts or the tool</a:t>
            </a:r>
            <a:endParaRPr lang="en-US" sz="1300" dirty="0"/>
          </a:p>
        </p:txBody>
      </p:sp>
      <p:sp>
        <p:nvSpPr>
          <p:cNvPr id="16" name="Shape 13"/>
          <p:cNvSpPr/>
          <p:nvPr/>
        </p:nvSpPr>
        <p:spPr>
          <a:xfrm>
            <a:off x="8229600" y="1737360"/>
            <a:ext cx="3227832" cy="2011680"/>
          </a:xfrm>
          <a:prstGeom prst="rect">
            <a:avLst/>
          </a:prstGeom>
          <a:solidFill>
            <a:srgbClr val="F1F3F5"/>
          </a:solidFill>
          <a:ln w="12700">
            <a:solidFill>
              <a:srgbClr val="F1F3F5"/>
            </a:solidFill>
            <a:prstDash val="solid"/>
          </a:ln>
        </p:spPr>
        <p:txBody>
          <a:bodyPr/>
          <a:lstStyle/>
          <a:p>
            <a:endParaRPr lang="en-US"/>
          </a:p>
        </p:txBody>
      </p:sp>
      <p:sp>
        <p:nvSpPr>
          <p:cNvPr id="17" name="Shape 14"/>
          <p:cNvSpPr/>
          <p:nvPr/>
        </p:nvSpPr>
        <p:spPr>
          <a:xfrm>
            <a:off x="8458200" y="1965960"/>
            <a:ext cx="594360" cy="594360"/>
          </a:xfrm>
          <a:prstGeom prst="ellipse">
            <a:avLst/>
          </a:prstGeom>
          <a:solidFill>
            <a:srgbClr val="D99A00"/>
          </a:solidFill>
          <a:ln w="12700">
            <a:solidFill>
              <a:srgbClr val="D99A00"/>
            </a:solidFill>
            <a:prstDash val="solid"/>
          </a:ln>
        </p:spPr>
        <p:txBody>
          <a:bodyPr/>
          <a:lstStyle/>
          <a:p>
            <a:endParaRPr lang="en-US"/>
          </a:p>
        </p:txBody>
      </p:sp>
      <p:pic>
        <p:nvPicPr>
          <p:cNvPr id="18" name="Image 1" descr="preencoded.png"/>
          <p:cNvPicPr>
            <a:picLocks noChangeAspect="1"/>
          </p:cNvPicPr>
          <p:nvPr/>
        </p:nvPicPr>
        <p:blipFill>
          <a:blip r:embed="rId3"/>
          <a:stretch>
            <a:fillRect/>
          </a:stretch>
        </p:blipFill>
        <p:spPr>
          <a:xfrm>
            <a:off x="8606790" y="2114550"/>
            <a:ext cx="297180" cy="297180"/>
          </a:xfrm>
          <a:prstGeom prst="rect">
            <a:avLst/>
          </a:prstGeom>
        </p:spPr>
      </p:pic>
      <p:sp>
        <p:nvSpPr>
          <p:cNvPr id="19" name="Text 15"/>
          <p:cNvSpPr txBox="1"/>
          <p:nvPr/>
        </p:nvSpPr>
        <p:spPr>
          <a:xfrm>
            <a:off x="9189720" y="1965960"/>
            <a:ext cx="2148840" cy="59436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Blocked Prompts</a:t>
            </a:r>
            <a:endParaRPr lang="en-US" sz="1700" dirty="0"/>
          </a:p>
        </p:txBody>
      </p:sp>
      <p:sp>
        <p:nvSpPr>
          <p:cNvPr id="20" name="Text 16"/>
          <p:cNvSpPr txBox="1"/>
          <p:nvPr/>
        </p:nvSpPr>
        <p:spPr>
          <a:xfrm>
            <a:off x="8458200" y="2651760"/>
            <a:ext cx="2834640" cy="4114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Guardrail stops per week</a:t>
            </a:r>
            <a:endParaRPr lang="en-US" sz="1400" dirty="0"/>
          </a:p>
        </p:txBody>
      </p:sp>
      <p:sp>
        <p:nvSpPr>
          <p:cNvPr id="21" name="Text 17"/>
          <p:cNvSpPr txBox="1"/>
          <p:nvPr/>
        </p:nvSpPr>
        <p:spPr>
          <a:xfrm>
            <a:off x="8458200" y="3063240"/>
            <a:ext cx="2834640" cy="594360"/>
          </a:xfrm>
          <a:prstGeom prst="rect">
            <a:avLst/>
          </a:prstGeom>
          <a:noFill/>
          <a:ln/>
        </p:spPr>
        <p:txBody>
          <a:bodyPr wrap="square" lIns="0" tIns="0" rIns="0" bIns="0" rtlCol="0" anchor="t"/>
          <a:lstStyle/>
          <a:p>
            <a:pPr marL="0" indent="0">
              <a:buNone/>
            </a:pPr>
            <a:r>
              <a:rPr lang="en-US" sz="1300" b="1" dirty="0">
                <a:solidFill>
                  <a:srgbClr val="8A6200"/>
                </a:solidFill>
                <a:latin typeface="Calibri" pitchFamily="34" charset="0"/>
                <a:ea typeface="Calibri" pitchFamily="34" charset="-122"/>
                <a:cs typeface="Calibri" pitchFamily="34" charset="-120"/>
              </a:rPr>
              <a:t>Doubles overnight: check for misuse or a broken filter</a:t>
            </a:r>
            <a:endParaRPr lang="en-US" sz="1300" dirty="0"/>
          </a:p>
        </p:txBody>
      </p:sp>
      <p:sp>
        <p:nvSpPr>
          <p:cNvPr id="22" name="Shape 18"/>
          <p:cNvSpPr/>
          <p:nvPr/>
        </p:nvSpPr>
        <p:spPr>
          <a:xfrm>
            <a:off x="4754880" y="3977640"/>
            <a:ext cx="3227832" cy="2011680"/>
          </a:xfrm>
          <a:prstGeom prst="rect">
            <a:avLst/>
          </a:prstGeom>
          <a:solidFill>
            <a:srgbClr val="F1F3F5"/>
          </a:solidFill>
          <a:ln w="12700">
            <a:solidFill>
              <a:srgbClr val="F1F3F5"/>
            </a:solidFill>
            <a:prstDash val="solid"/>
          </a:ln>
        </p:spPr>
        <p:txBody>
          <a:bodyPr/>
          <a:lstStyle/>
          <a:p>
            <a:endParaRPr lang="en-US"/>
          </a:p>
        </p:txBody>
      </p:sp>
      <p:sp>
        <p:nvSpPr>
          <p:cNvPr id="23" name="Shape 19"/>
          <p:cNvSpPr/>
          <p:nvPr/>
        </p:nvSpPr>
        <p:spPr>
          <a:xfrm>
            <a:off x="4983480" y="4206240"/>
            <a:ext cx="594360" cy="594360"/>
          </a:xfrm>
          <a:prstGeom prst="ellipse">
            <a:avLst/>
          </a:prstGeom>
          <a:solidFill>
            <a:srgbClr val="0E7C7B"/>
          </a:solidFill>
          <a:ln w="12700">
            <a:solidFill>
              <a:srgbClr val="0E7C7B"/>
            </a:solidFill>
            <a:prstDash val="solid"/>
          </a:ln>
        </p:spPr>
        <p:txBody>
          <a:bodyPr/>
          <a:lstStyle/>
          <a:p>
            <a:endParaRPr lang="en-US"/>
          </a:p>
        </p:txBody>
      </p:sp>
      <p:pic>
        <p:nvPicPr>
          <p:cNvPr id="24" name="Image 2" descr="preencoded.png"/>
          <p:cNvPicPr>
            <a:picLocks noChangeAspect="1"/>
          </p:cNvPicPr>
          <p:nvPr/>
        </p:nvPicPr>
        <p:blipFill>
          <a:blip r:embed="rId3"/>
          <a:stretch>
            <a:fillRect/>
          </a:stretch>
        </p:blipFill>
        <p:spPr>
          <a:xfrm>
            <a:off x="5132070" y="4354830"/>
            <a:ext cx="297180" cy="297180"/>
          </a:xfrm>
          <a:prstGeom prst="rect">
            <a:avLst/>
          </a:prstGeom>
        </p:spPr>
      </p:pic>
      <p:sp>
        <p:nvSpPr>
          <p:cNvPr id="25" name="Text 20"/>
          <p:cNvSpPr txBox="1"/>
          <p:nvPr/>
        </p:nvSpPr>
        <p:spPr>
          <a:xfrm>
            <a:off x="5715000" y="4206240"/>
            <a:ext cx="2148840" cy="59436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Flagged Outputs</a:t>
            </a:r>
            <a:endParaRPr lang="en-US" sz="1700" dirty="0"/>
          </a:p>
        </p:txBody>
      </p:sp>
      <p:sp>
        <p:nvSpPr>
          <p:cNvPr id="26" name="Text 21"/>
          <p:cNvSpPr txBox="1"/>
          <p:nvPr/>
        </p:nvSpPr>
        <p:spPr>
          <a:xfrm>
            <a:off x="4983480" y="4892040"/>
            <a:ext cx="2834640" cy="4114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Answers caught by the post-filter</a:t>
            </a:r>
            <a:endParaRPr lang="en-US" sz="1400" dirty="0"/>
          </a:p>
        </p:txBody>
      </p:sp>
      <p:sp>
        <p:nvSpPr>
          <p:cNvPr id="27" name="Text 22"/>
          <p:cNvSpPr txBox="1"/>
          <p:nvPr/>
        </p:nvSpPr>
        <p:spPr>
          <a:xfrm>
            <a:off x="4983480" y="5303520"/>
            <a:ext cx="2834640" cy="594360"/>
          </a:xfrm>
          <a:prstGeom prst="rect">
            <a:avLst/>
          </a:prstGeom>
          <a:noFill/>
          <a:ln/>
        </p:spPr>
        <p:txBody>
          <a:bodyPr wrap="square" lIns="0" tIns="0" rIns="0" bIns="0" rtlCol="0" anchor="t"/>
          <a:lstStyle/>
          <a:p>
            <a:pPr marL="0" indent="0">
              <a:buNone/>
            </a:pPr>
            <a:r>
              <a:rPr lang="en-US" sz="1300" b="1" dirty="0">
                <a:solidFill>
                  <a:srgbClr val="0E7C7B"/>
                </a:solidFill>
                <a:latin typeface="Calibri" pitchFamily="34" charset="0"/>
                <a:ea typeface="Calibri" pitchFamily="34" charset="-122"/>
                <a:cs typeface="Calibri" pitchFamily="34" charset="-120"/>
              </a:rPr>
              <a:t>Should trend down over time</a:t>
            </a:r>
            <a:endParaRPr lang="en-US" sz="1300" dirty="0"/>
          </a:p>
        </p:txBody>
      </p:sp>
      <p:sp>
        <p:nvSpPr>
          <p:cNvPr id="28" name="Shape 23"/>
          <p:cNvSpPr/>
          <p:nvPr/>
        </p:nvSpPr>
        <p:spPr>
          <a:xfrm>
            <a:off x="8229600" y="3977640"/>
            <a:ext cx="3227832" cy="2011680"/>
          </a:xfrm>
          <a:prstGeom prst="rect">
            <a:avLst/>
          </a:prstGeom>
          <a:solidFill>
            <a:srgbClr val="F1F3F5"/>
          </a:solidFill>
          <a:ln w="12700">
            <a:solidFill>
              <a:srgbClr val="F1F3F5"/>
            </a:solidFill>
            <a:prstDash val="solid"/>
          </a:ln>
        </p:spPr>
        <p:txBody>
          <a:bodyPr/>
          <a:lstStyle/>
          <a:p>
            <a:endParaRPr lang="en-US"/>
          </a:p>
        </p:txBody>
      </p:sp>
      <p:sp>
        <p:nvSpPr>
          <p:cNvPr id="29" name="Shape 24"/>
          <p:cNvSpPr/>
          <p:nvPr/>
        </p:nvSpPr>
        <p:spPr>
          <a:xfrm>
            <a:off x="8458200" y="4206240"/>
            <a:ext cx="594360" cy="594360"/>
          </a:xfrm>
          <a:prstGeom prst="ellipse">
            <a:avLst/>
          </a:prstGeom>
          <a:solidFill>
            <a:srgbClr val="C62828"/>
          </a:solidFill>
          <a:ln w="12700">
            <a:solidFill>
              <a:srgbClr val="C62828"/>
            </a:solidFill>
            <a:prstDash val="solid"/>
          </a:ln>
        </p:spPr>
        <p:txBody>
          <a:bodyPr/>
          <a:lstStyle/>
          <a:p>
            <a:endParaRPr lang="en-US"/>
          </a:p>
        </p:txBody>
      </p:sp>
      <p:pic>
        <p:nvPicPr>
          <p:cNvPr id="30" name="Image 3" descr="preencoded.png"/>
          <p:cNvPicPr>
            <a:picLocks noChangeAspect="1"/>
          </p:cNvPicPr>
          <p:nvPr/>
        </p:nvPicPr>
        <p:blipFill>
          <a:blip r:embed="rId3"/>
          <a:stretch>
            <a:fillRect/>
          </a:stretch>
        </p:blipFill>
        <p:spPr>
          <a:xfrm>
            <a:off x="8606790" y="4354830"/>
            <a:ext cx="297180" cy="297180"/>
          </a:xfrm>
          <a:prstGeom prst="rect">
            <a:avLst/>
          </a:prstGeom>
        </p:spPr>
      </p:pic>
      <p:sp>
        <p:nvSpPr>
          <p:cNvPr id="31" name="Text 25"/>
          <p:cNvSpPr txBox="1"/>
          <p:nvPr/>
        </p:nvSpPr>
        <p:spPr>
          <a:xfrm>
            <a:off x="9189720" y="4206240"/>
            <a:ext cx="2148840" cy="59436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Review Evidence</a:t>
            </a:r>
            <a:endParaRPr lang="en-US" sz="1700" dirty="0"/>
          </a:p>
        </p:txBody>
      </p:sp>
      <p:sp>
        <p:nvSpPr>
          <p:cNvPr id="32" name="Text 26"/>
          <p:cNvSpPr txBox="1"/>
          <p:nvPr/>
        </p:nvSpPr>
        <p:spPr>
          <a:xfrm>
            <a:off x="8458200" y="4892040"/>
            <a:ext cx="2834640" cy="4114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Red Lane outputs with sign-off</a:t>
            </a:r>
            <a:endParaRPr lang="en-US" sz="1400" dirty="0"/>
          </a:p>
        </p:txBody>
      </p:sp>
      <p:sp>
        <p:nvSpPr>
          <p:cNvPr id="33" name="Text 27"/>
          <p:cNvSpPr txBox="1"/>
          <p:nvPr/>
        </p:nvSpPr>
        <p:spPr>
          <a:xfrm>
            <a:off x="8458200" y="5303520"/>
            <a:ext cx="2834640" cy="594360"/>
          </a:xfrm>
          <a:prstGeom prst="rect">
            <a:avLst/>
          </a:prstGeom>
          <a:noFill/>
          <a:ln/>
        </p:spPr>
        <p:txBody>
          <a:bodyPr wrap="square" lIns="0" tIns="0" rIns="0" bIns="0" rtlCol="0" anchor="t"/>
          <a:lstStyle/>
          <a:p>
            <a:pPr marL="0" indent="0">
              <a:buNone/>
            </a:pPr>
            <a:r>
              <a:rPr lang="en-US" sz="1300" b="1" dirty="0">
                <a:solidFill>
                  <a:srgbClr val="C62828"/>
                </a:solidFill>
                <a:latin typeface="Calibri" pitchFamily="34" charset="0"/>
                <a:ea typeface="Calibri" pitchFamily="34" charset="-122"/>
                <a:cs typeface="Calibri" pitchFamily="34" charset="-120"/>
              </a:rPr>
              <a:t>Target: 100%. Anything less is a finding</a:t>
            </a:r>
            <a:endParaRPr lang="en-US" sz="1300" dirty="0"/>
          </a:p>
        </p:txBody>
      </p:sp>
      <p:sp>
        <p:nvSpPr>
          <p:cNvPr id="34" name="Text 28"/>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35" name="Text 29"/>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2.5 Logging That Talks Back and 3.7 Metrics That Matter</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CASE FILE 4.1 FROM AI SECURITY UNDER FIRE</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HIPAA Without Heartburn</a:t>
            </a:r>
            <a:endParaRPr lang="en-US" sz="3200" dirty="0"/>
          </a:p>
        </p:txBody>
      </p:sp>
      <p:sp>
        <p:nvSpPr>
          <p:cNvPr id="4" name="Shape 2"/>
          <p:cNvSpPr/>
          <p:nvPr/>
        </p:nvSpPr>
        <p:spPr>
          <a:xfrm>
            <a:off x="548640" y="1737360"/>
            <a:ext cx="3200400" cy="3840480"/>
          </a:xfrm>
          <a:prstGeom prst="rect">
            <a:avLst/>
          </a:prstGeom>
          <a:solidFill>
            <a:srgbClr val="F1F3F5"/>
          </a:solidFill>
          <a:ln w="12700">
            <a:solidFill>
              <a:srgbClr val="F1F3F5"/>
            </a:solidFill>
            <a:prstDash val="solid"/>
          </a:ln>
        </p:spPr>
        <p:txBody>
          <a:bodyPr/>
          <a:lstStyle/>
          <a:p>
            <a:endParaRPr lang="en-US"/>
          </a:p>
        </p:txBody>
      </p:sp>
      <p:sp>
        <p:nvSpPr>
          <p:cNvPr id="5" name="Text 3"/>
          <p:cNvSpPr txBox="1"/>
          <p:nvPr/>
        </p:nvSpPr>
        <p:spPr>
          <a:xfrm>
            <a:off x="777240" y="1874520"/>
            <a:ext cx="2743200" cy="274320"/>
          </a:xfrm>
          <a:prstGeom prst="rect">
            <a:avLst/>
          </a:prstGeom>
          <a:noFill/>
          <a:ln/>
        </p:spPr>
        <p:txBody>
          <a:bodyPr wrap="square" lIns="0" tIns="0" rIns="0" bIns="0" rtlCol="0" anchor="ctr"/>
          <a:lstStyle/>
          <a:p>
            <a:pPr marL="0" indent="0">
              <a:buNone/>
            </a:pPr>
            <a:r>
              <a:rPr lang="en-US" sz="1200" b="1" kern="0" spc="100" dirty="0">
                <a:solidFill>
                  <a:srgbClr val="0E7C7B"/>
                </a:solidFill>
                <a:latin typeface="Calibri" pitchFamily="34" charset="0"/>
                <a:ea typeface="Calibri" pitchFamily="34" charset="-122"/>
                <a:cs typeface="Calibri" pitchFamily="34" charset="-120"/>
              </a:rPr>
              <a:t>THE SITUATION</a:t>
            </a:r>
            <a:endParaRPr lang="en-US" sz="1200" dirty="0"/>
          </a:p>
        </p:txBody>
      </p:sp>
      <p:sp>
        <p:nvSpPr>
          <p:cNvPr id="6" name="Text 4"/>
          <p:cNvSpPr txBox="1"/>
          <p:nvPr/>
        </p:nvSpPr>
        <p:spPr>
          <a:xfrm>
            <a:off x="777240" y="2240280"/>
            <a:ext cx="2788920" cy="1737360"/>
          </a:xfrm>
          <a:prstGeom prst="rect">
            <a:avLst/>
          </a:prstGeom>
          <a:noFill/>
          <a:ln/>
        </p:spPr>
        <p:txBody>
          <a:bodyPr wrap="square" lIns="0" tIns="0" rIns="0" bIns="0" rtlCol="0" anchor="t"/>
          <a:lstStyle/>
          <a:p>
            <a:pPr marL="0" indent="0">
              <a:buNone/>
            </a:pPr>
            <a:r>
              <a:rPr lang="en-US" sz="1500" dirty="0">
                <a:solidFill>
                  <a:srgbClr val="1F2933"/>
                </a:solidFill>
                <a:latin typeface="Calibri" pitchFamily="34" charset="0"/>
                <a:ea typeface="Calibri" pitchFamily="34" charset="-122"/>
                <a:cs typeface="Calibri" pitchFamily="34" charset="-120"/>
              </a:rPr>
              <a:t>A hospital nursing hotline was overwhelmed with routine questions. Hold times hit 40 minutes. Leadership wanted an AI triage assistant.</a:t>
            </a:r>
            <a:endParaRPr lang="en-US" sz="1500" dirty="0"/>
          </a:p>
        </p:txBody>
      </p:sp>
      <p:sp>
        <p:nvSpPr>
          <p:cNvPr id="7" name="Text 5"/>
          <p:cNvSpPr txBox="1"/>
          <p:nvPr/>
        </p:nvSpPr>
        <p:spPr>
          <a:xfrm>
            <a:off x="777240" y="3977640"/>
            <a:ext cx="2743200" cy="274320"/>
          </a:xfrm>
          <a:prstGeom prst="rect">
            <a:avLst/>
          </a:prstGeom>
          <a:noFill/>
          <a:ln/>
        </p:spPr>
        <p:txBody>
          <a:bodyPr wrap="square" lIns="0" tIns="0" rIns="0" bIns="0" rtlCol="0" anchor="ctr"/>
          <a:lstStyle/>
          <a:p>
            <a:pPr marL="0" indent="0">
              <a:buNone/>
            </a:pPr>
            <a:r>
              <a:rPr lang="en-US" sz="1200" b="1" kern="0" spc="100" dirty="0">
                <a:solidFill>
                  <a:srgbClr val="C62828"/>
                </a:solidFill>
                <a:latin typeface="Calibri" pitchFamily="34" charset="0"/>
                <a:ea typeface="Calibri" pitchFamily="34" charset="-122"/>
                <a:cs typeface="Calibri" pitchFamily="34" charset="-120"/>
              </a:rPr>
              <a:t>THE FEAR</a:t>
            </a:r>
            <a:endParaRPr lang="en-US" sz="1200" dirty="0"/>
          </a:p>
        </p:txBody>
      </p:sp>
      <p:sp>
        <p:nvSpPr>
          <p:cNvPr id="8" name="Text 6"/>
          <p:cNvSpPr txBox="1"/>
          <p:nvPr/>
        </p:nvSpPr>
        <p:spPr>
          <a:xfrm>
            <a:off x="777240" y="4297680"/>
            <a:ext cx="2788920" cy="1097280"/>
          </a:xfrm>
          <a:prstGeom prst="rect">
            <a:avLst/>
          </a:prstGeom>
          <a:noFill/>
          <a:ln/>
        </p:spPr>
        <p:txBody>
          <a:bodyPr wrap="square" lIns="0" tIns="0" rIns="0" bIns="0" rtlCol="0" anchor="t"/>
          <a:lstStyle/>
          <a:p>
            <a:pPr marL="0" indent="0">
              <a:buNone/>
            </a:pPr>
            <a:r>
              <a:rPr lang="en-US" sz="1500" dirty="0">
                <a:solidFill>
                  <a:srgbClr val="1F2933"/>
                </a:solidFill>
                <a:latin typeface="Calibri" pitchFamily="34" charset="0"/>
                <a:ea typeface="Calibri" pitchFamily="34" charset="-122"/>
                <a:cs typeface="Calibri" pitchFamily="34" charset="-120"/>
              </a:rPr>
              <a:t>Exposed PHI, unsafe advice, and no way to prove compliance to auditors.</a:t>
            </a:r>
            <a:endParaRPr lang="en-US" sz="1500" dirty="0"/>
          </a:p>
        </p:txBody>
      </p:sp>
      <p:sp>
        <p:nvSpPr>
          <p:cNvPr id="9" name="Text 7"/>
          <p:cNvSpPr txBox="1"/>
          <p:nvPr/>
        </p:nvSpPr>
        <p:spPr>
          <a:xfrm>
            <a:off x="4023360" y="1737360"/>
            <a:ext cx="4114800" cy="274320"/>
          </a:xfrm>
          <a:prstGeom prst="rect">
            <a:avLst/>
          </a:prstGeom>
          <a:noFill/>
          <a:ln/>
        </p:spPr>
        <p:txBody>
          <a:bodyPr wrap="square" lIns="0" tIns="0" rIns="0" bIns="0" rtlCol="0" anchor="ctr"/>
          <a:lstStyle/>
          <a:p>
            <a:pPr marL="0" indent="0">
              <a:buNone/>
            </a:pPr>
            <a:r>
              <a:rPr lang="en-US" sz="1200" b="1" kern="0" spc="100" dirty="0">
                <a:solidFill>
                  <a:srgbClr val="0E7C7B"/>
                </a:solidFill>
                <a:latin typeface="Calibri" pitchFamily="34" charset="0"/>
                <a:ea typeface="Calibri" pitchFamily="34" charset="-122"/>
                <a:cs typeface="Calibri" pitchFamily="34" charset="-120"/>
              </a:rPr>
              <a:t>THE FOUR-STEP CURE</a:t>
            </a:r>
            <a:endParaRPr lang="en-US" sz="1200" dirty="0"/>
          </a:p>
        </p:txBody>
      </p:sp>
      <p:sp>
        <p:nvSpPr>
          <p:cNvPr id="10" name="Shape 8"/>
          <p:cNvSpPr/>
          <p:nvPr/>
        </p:nvSpPr>
        <p:spPr>
          <a:xfrm>
            <a:off x="4023360" y="2103120"/>
            <a:ext cx="4343400" cy="749808"/>
          </a:xfrm>
          <a:prstGeom prst="rect">
            <a:avLst/>
          </a:prstGeom>
          <a:solidFill>
            <a:srgbClr val="F1F3F5"/>
          </a:solidFill>
          <a:ln w="12700">
            <a:solidFill>
              <a:srgbClr val="F1F3F5"/>
            </a:solidFill>
            <a:prstDash val="solid"/>
          </a:ln>
        </p:spPr>
        <p:txBody>
          <a:bodyPr/>
          <a:lstStyle/>
          <a:p>
            <a:endParaRPr lang="en-US"/>
          </a:p>
        </p:txBody>
      </p:sp>
      <p:sp>
        <p:nvSpPr>
          <p:cNvPr id="11" name="Shape 9"/>
          <p:cNvSpPr/>
          <p:nvPr/>
        </p:nvSpPr>
        <p:spPr>
          <a:xfrm>
            <a:off x="4133088" y="2221992"/>
            <a:ext cx="512064" cy="512064"/>
          </a:xfrm>
          <a:prstGeom prst="roundRect">
            <a:avLst>
              <a:gd name="adj" fmla="val 14286"/>
            </a:avLst>
          </a:prstGeom>
          <a:solidFill>
            <a:srgbClr val="F2A900"/>
          </a:solidFill>
          <a:ln w="12700">
            <a:solidFill>
              <a:srgbClr val="F2A900"/>
            </a:solidFill>
            <a:prstDash val="solid"/>
          </a:ln>
        </p:spPr>
        <p:txBody>
          <a:bodyPr/>
          <a:lstStyle/>
          <a:p>
            <a:endParaRPr lang="en-US"/>
          </a:p>
        </p:txBody>
      </p:sp>
      <p:sp>
        <p:nvSpPr>
          <p:cNvPr id="12" name="Text 10"/>
          <p:cNvSpPr txBox="1"/>
          <p:nvPr/>
        </p:nvSpPr>
        <p:spPr>
          <a:xfrm>
            <a:off x="4133088" y="2221992"/>
            <a:ext cx="512064" cy="512064"/>
          </a:xfrm>
          <a:prstGeom prst="rect">
            <a:avLst/>
          </a:prstGeom>
          <a:noFill/>
          <a:ln/>
        </p:spPr>
        <p:txBody>
          <a:bodyPr wrap="square" lIns="0" tIns="0" rIns="0" bIns="0" rtlCol="0" anchor="ctr"/>
          <a:lstStyle/>
          <a:p>
            <a:pPr marL="0" indent="0" algn="ctr">
              <a:buNone/>
            </a:pPr>
            <a:r>
              <a:rPr lang="en-US" sz="1904" b="1" dirty="0">
                <a:solidFill>
                  <a:srgbClr val="161B22"/>
                </a:solidFill>
                <a:latin typeface="Arial" pitchFamily="34" charset="0"/>
                <a:ea typeface="Arial" pitchFamily="34" charset="-122"/>
                <a:cs typeface="Arial" pitchFamily="34" charset="-120"/>
              </a:rPr>
              <a:t>1</a:t>
            </a:r>
            <a:endParaRPr lang="en-US" sz="1904" dirty="0"/>
          </a:p>
        </p:txBody>
      </p:sp>
      <p:sp>
        <p:nvSpPr>
          <p:cNvPr id="13" name="Text 11"/>
          <p:cNvSpPr txBox="1"/>
          <p:nvPr/>
        </p:nvSpPr>
        <p:spPr>
          <a:xfrm>
            <a:off x="4800600" y="2148840"/>
            <a:ext cx="2286000" cy="347472"/>
          </a:xfrm>
          <a:prstGeom prst="rect">
            <a:avLst/>
          </a:prstGeom>
          <a:noFill/>
          <a:ln/>
        </p:spPr>
        <p:txBody>
          <a:bodyPr wrap="square" lIns="0" tIns="0" rIns="0" bIns="0" rtlCol="0" anchor="ctr"/>
          <a:lstStyle/>
          <a:p>
            <a:pPr marL="0" indent="0">
              <a:buNone/>
            </a:pPr>
            <a:r>
              <a:rPr lang="en-US" sz="1500" b="1" dirty="0">
                <a:solidFill>
                  <a:srgbClr val="1F2933"/>
                </a:solidFill>
                <a:latin typeface="Arial" pitchFamily="34" charset="0"/>
                <a:ea typeface="Arial" pitchFamily="34" charset="-122"/>
                <a:cs typeface="Arial" pitchFamily="34" charset="-120"/>
              </a:rPr>
              <a:t>Strip the Identifiers</a:t>
            </a:r>
            <a:endParaRPr lang="en-US" sz="1500" dirty="0"/>
          </a:p>
        </p:txBody>
      </p:sp>
      <p:sp>
        <p:nvSpPr>
          <p:cNvPr id="14" name="Text 12"/>
          <p:cNvSpPr txBox="1"/>
          <p:nvPr/>
        </p:nvSpPr>
        <p:spPr>
          <a:xfrm>
            <a:off x="4800600" y="2487168"/>
            <a:ext cx="3474720" cy="320040"/>
          </a:xfrm>
          <a:prstGeom prst="rect">
            <a:avLst/>
          </a:prstGeom>
          <a:noFill/>
          <a:ln/>
        </p:spPr>
        <p:txBody>
          <a:bodyPr wrap="square" lIns="0" tIns="0" rIns="0" bIns="0" rtlCol="0" anchor="ctr"/>
          <a:lstStyle/>
          <a:p>
            <a:pPr marL="0" indent="0">
              <a:buNone/>
            </a:pPr>
            <a:r>
              <a:rPr lang="en-US" sz="1200" dirty="0">
                <a:solidFill>
                  <a:srgbClr val="5F6B76"/>
                </a:solidFill>
                <a:latin typeface="Calibri" pitchFamily="34" charset="0"/>
                <a:ea typeface="Calibri" pitchFamily="34" charset="-122"/>
                <a:cs typeface="Calibri" pitchFamily="34" charset="-120"/>
              </a:rPr>
              <a:t>Pre-filter removed names, dates, and record numbers</a:t>
            </a:r>
            <a:endParaRPr lang="en-US" sz="1200" dirty="0"/>
          </a:p>
        </p:txBody>
      </p:sp>
      <p:sp>
        <p:nvSpPr>
          <p:cNvPr id="15" name="Text 13"/>
          <p:cNvSpPr txBox="1"/>
          <p:nvPr/>
        </p:nvSpPr>
        <p:spPr>
          <a:xfrm>
            <a:off x="6812280" y="2148840"/>
            <a:ext cx="1463040" cy="347472"/>
          </a:xfrm>
          <a:prstGeom prst="rect">
            <a:avLst/>
          </a:prstGeom>
          <a:noFill/>
          <a:ln/>
        </p:spPr>
        <p:txBody>
          <a:bodyPr wrap="square" lIns="0" tIns="0" rIns="0" bIns="0" rtlCol="0" anchor="ctr"/>
          <a:lstStyle/>
          <a:p>
            <a:pPr marL="0" indent="0" algn="r">
              <a:buNone/>
            </a:pPr>
            <a:r>
              <a:rPr lang="en-US" sz="1100" b="1" dirty="0">
                <a:solidFill>
                  <a:srgbClr val="0E7C7B"/>
                </a:solidFill>
                <a:latin typeface="Calibri" pitchFamily="34" charset="0"/>
                <a:ea typeface="Calibri" pitchFamily="34" charset="-122"/>
                <a:cs typeface="Calibri" pitchFamily="34" charset="-120"/>
              </a:rPr>
              <a:t>Clean Fuel In</a:t>
            </a:r>
            <a:endParaRPr lang="en-US" sz="1100" dirty="0"/>
          </a:p>
        </p:txBody>
      </p:sp>
      <p:sp>
        <p:nvSpPr>
          <p:cNvPr id="16" name="Shape 14"/>
          <p:cNvSpPr/>
          <p:nvPr/>
        </p:nvSpPr>
        <p:spPr>
          <a:xfrm>
            <a:off x="4023360" y="2971800"/>
            <a:ext cx="4343400" cy="749808"/>
          </a:xfrm>
          <a:prstGeom prst="rect">
            <a:avLst/>
          </a:prstGeom>
          <a:solidFill>
            <a:srgbClr val="F1F3F5"/>
          </a:solidFill>
          <a:ln w="12700">
            <a:solidFill>
              <a:srgbClr val="F1F3F5"/>
            </a:solidFill>
            <a:prstDash val="solid"/>
          </a:ln>
        </p:spPr>
        <p:txBody>
          <a:bodyPr/>
          <a:lstStyle/>
          <a:p>
            <a:endParaRPr lang="en-US"/>
          </a:p>
        </p:txBody>
      </p:sp>
      <p:sp>
        <p:nvSpPr>
          <p:cNvPr id="17" name="Shape 15"/>
          <p:cNvSpPr/>
          <p:nvPr/>
        </p:nvSpPr>
        <p:spPr>
          <a:xfrm>
            <a:off x="4133088" y="3090672"/>
            <a:ext cx="512064" cy="512064"/>
          </a:xfrm>
          <a:prstGeom prst="roundRect">
            <a:avLst>
              <a:gd name="adj" fmla="val 14286"/>
            </a:avLst>
          </a:prstGeom>
          <a:solidFill>
            <a:srgbClr val="F2A900"/>
          </a:solidFill>
          <a:ln w="12700">
            <a:solidFill>
              <a:srgbClr val="F2A900"/>
            </a:solidFill>
            <a:prstDash val="solid"/>
          </a:ln>
        </p:spPr>
        <p:txBody>
          <a:bodyPr/>
          <a:lstStyle/>
          <a:p>
            <a:endParaRPr lang="en-US"/>
          </a:p>
        </p:txBody>
      </p:sp>
      <p:sp>
        <p:nvSpPr>
          <p:cNvPr id="18" name="Text 16"/>
          <p:cNvSpPr txBox="1"/>
          <p:nvPr/>
        </p:nvSpPr>
        <p:spPr>
          <a:xfrm>
            <a:off x="4133088" y="3090672"/>
            <a:ext cx="512064" cy="512064"/>
          </a:xfrm>
          <a:prstGeom prst="rect">
            <a:avLst/>
          </a:prstGeom>
          <a:noFill/>
          <a:ln/>
        </p:spPr>
        <p:txBody>
          <a:bodyPr wrap="square" lIns="0" tIns="0" rIns="0" bIns="0" rtlCol="0" anchor="ctr"/>
          <a:lstStyle/>
          <a:p>
            <a:pPr marL="0" indent="0" algn="ctr">
              <a:buNone/>
            </a:pPr>
            <a:r>
              <a:rPr lang="en-US" sz="1904" b="1" dirty="0">
                <a:solidFill>
                  <a:srgbClr val="161B22"/>
                </a:solidFill>
                <a:latin typeface="Arial" pitchFamily="34" charset="0"/>
                <a:ea typeface="Arial" pitchFamily="34" charset="-122"/>
                <a:cs typeface="Arial" pitchFamily="34" charset="-120"/>
              </a:rPr>
              <a:t>2</a:t>
            </a:r>
            <a:endParaRPr lang="en-US" sz="1904" dirty="0"/>
          </a:p>
        </p:txBody>
      </p:sp>
      <p:sp>
        <p:nvSpPr>
          <p:cNvPr id="19" name="Text 17"/>
          <p:cNvSpPr txBox="1"/>
          <p:nvPr/>
        </p:nvSpPr>
        <p:spPr>
          <a:xfrm>
            <a:off x="4800600" y="3017520"/>
            <a:ext cx="2286000" cy="347472"/>
          </a:xfrm>
          <a:prstGeom prst="rect">
            <a:avLst/>
          </a:prstGeom>
          <a:noFill/>
          <a:ln/>
        </p:spPr>
        <p:txBody>
          <a:bodyPr wrap="square" lIns="0" tIns="0" rIns="0" bIns="0" rtlCol="0" anchor="ctr"/>
          <a:lstStyle/>
          <a:p>
            <a:pPr marL="0" indent="0">
              <a:buNone/>
            </a:pPr>
            <a:r>
              <a:rPr lang="en-US" sz="1500" b="1" dirty="0">
                <a:solidFill>
                  <a:srgbClr val="1F2933"/>
                </a:solidFill>
                <a:latin typeface="Arial" pitchFamily="34" charset="0"/>
                <a:ea typeface="Arial" pitchFamily="34" charset="-122"/>
                <a:cs typeface="Arial" pitchFamily="34" charset="-120"/>
              </a:rPr>
              <a:t>Wrap in a Model Wall</a:t>
            </a:r>
            <a:endParaRPr lang="en-US" sz="1500" dirty="0"/>
          </a:p>
        </p:txBody>
      </p:sp>
      <p:sp>
        <p:nvSpPr>
          <p:cNvPr id="20" name="Text 18"/>
          <p:cNvSpPr txBox="1"/>
          <p:nvPr/>
        </p:nvSpPr>
        <p:spPr>
          <a:xfrm>
            <a:off x="4800600" y="3355848"/>
            <a:ext cx="3474720" cy="320040"/>
          </a:xfrm>
          <a:prstGeom prst="rect">
            <a:avLst/>
          </a:prstGeom>
          <a:noFill/>
          <a:ln/>
        </p:spPr>
        <p:txBody>
          <a:bodyPr wrap="square" lIns="0" tIns="0" rIns="0" bIns="0" rtlCol="0" anchor="ctr"/>
          <a:lstStyle/>
          <a:p>
            <a:pPr marL="0" indent="0">
              <a:buNone/>
            </a:pPr>
            <a:r>
              <a:rPr lang="en-US" sz="1200" dirty="0">
                <a:solidFill>
                  <a:srgbClr val="5F6B76"/>
                </a:solidFill>
                <a:latin typeface="Calibri" pitchFamily="34" charset="0"/>
                <a:ea typeface="Calibri" pitchFamily="34" charset="-122"/>
                <a:cs typeface="Calibri" pitchFamily="34" charset="-120"/>
              </a:rPr>
              <a:t>Isolated network zone, no internet, strict limits</a:t>
            </a:r>
            <a:endParaRPr lang="en-US" sz="1200" dirty="0"/>
          </a:p>
        </p:txBody>
      </p:sp>
      <p:sp>
        <p:nvSpPr>
          <p:cNvPr id="21" name="Text 19"/>
          <p:cNvSpPr txBox="1"/>
          <p:nvPr/>
        </p:nvSpPr>
        <p:spPr>
          <a:xfrm>
            <a:off x="6812280" y="3017520"/>
            <a:ext cx="1463040" cy="347472"/>
          </a:xfrm>
          <a:prstGeom prst="rect">
            <a:avLst/>
          </a:prstGeom>
          <a:noFill/>
          <a:ln/>
        </p:spPr>
        <p:txBody>
          <a:bodyPr wrap="square" lIns="0" tIns="0" rIns="0" bIns="0" rtlCol="0" anchor="ctr"/>
          <a:lstStyle/>
          <a:p>
            <a:pPr marL="0" indent="0" algn="r">
              <a:buNone/>
            </a:pPr>
            <a:r>
              <a:rPr lang="en-US" sz="1100" b="1" dirty="0">
                <a:solidFill>
                  <a:srgbClr val="0E7C7B"/>
                </a:solidFill>
                <a:latin typeface="Calibri" pitchFamily="34" charset="0"/>
                <a:ea typeface="Calibri" pitchFamily="34" charset="-122"/>
                <a:cs typeface="Calibri" pitchFamily="34" charset="-120"/>
              </a:rPr>
              <a:t>Pick Your Lane</a:t>
            </a:r>
            <a:endParaRPr lang="en-US" sz="1100" dirty="0"/>
          </a:p>
        </p:txBody>
      </p:sp>
      <p:sp>
        <p:nvSpPr>
          <p:cNvPr id="22" name="Shape 20"/>
          <p:cNvSpPr/>
          <p:nvPr/>
        </p:nvSpPr>
        <p:spPr>
          <a:xfrm>
            <a:off x="4023360" y="3840480"/>
            <a:ext cx="4343400" cy="749808"/>
          </a:xfrm>
          <a:prstGeom prst="rect">
            <a:avLst/>
          </a:prstGeom>
          <a:solidFill>
            <a:srgbClr val="F1F3F5"/>
          </a:solidFill>
          <a:ln w="12700">
            <a:solidFill>
              <a:srgbClr val="F1F3F5"/>
            </a:solidFill>
            <a:prstDash val="solid"/>
          </a:ln>
        </p:spPr>
        <p:txBody>
          <a:bodyPr/>
          <a:lstStyle/>
          <a:p>
            <a:endParaRPr lang="en-US"/>
          </a:p>
        </p:txBody>
      </p:sp>
      <p:sp>
        <p:nvSpPr>
          <p:cNvPr id="23" name="Shape 21"/>
          <p:cNvSpPr/>
          <p:nvPr/>
        </p:nvSpPr>
        <p:spPr>
          <a:xfrm>
            <a:off x="4133088" y="3959352"/>
            <a:ext cx="512064" cy="512064"/>
          </a:xfrm>
          <a:prstGeom prst="roundRect">
            <a:avLst>
              <a:gd name="adj" fmla="val 14286"/>
            </a:avLst>
          </a:prstGeom>
          <a:solidFill>
            <a:srgbClr val="F2A900"/>
          </a:solidFill>
          <a:ln w="12700">
            <a:solidFill>
              <a:srgbClr val="F2A900"/>
            </a:solidFill>
            <a:prstDash val="solid"/>
          </a:ln>
        </p:spPr>
        <p:txBody>
          <a:bodyPr/>
          <a:lstStyle/>
          <a:p>
            <a:endParaRPr lang="en-US"/>
          </a:p>
        </p:txBody>
      </p:sp>
      <p:sp>
        <p:nvSpPr>
          <p:cNvPr id="24" name="Text 22"/>
          <p:cNvSpPr txBox="1"/>
          <p:nvPr/>
        </p:nvSpPr>
        <p:spPr>
          <a:xfrm>
            <a:off x="4133088" y="3959352"/>
            <a:ext cx="512064" cy="512064"/>
          </a:xfrm>
          <a:prstGeom prst="rect">
            <a:avLst/>
          </a:prstGeom>
          <a:noFill/>
          <a:ln/>
        </p:spPr>
        <p:txBody>
          <a:bodyPr wrap="square" lIns="0" tIns="0" rIns="0" bIns="0" rtlCol="0" anchor="ctr"/>
          <a:lstStyle/>
          <a:p>
            <a:pPr marL="0" indent="0" algn="ctr">
              <a:buNone/>
            </a:pPr>
            <a:r>
              <a:rPr lang="en-US" sz="1904" b="1" dirty="0">
                <a:solidFill>
                  <a:srgbClr val="161B22"/>
                </a:solidFill>
                <a:latin typeface="Arial" pitchFamily="34" charset="0"/>
                <a:ea typeface="Arial" pitchFamily="34" charset="-122"/>
                <a:cs typeface="Arial" pitchFamily="34" charset="-120"/>
              </a:rPr>
              <a:t>3</a:t>
            </a:r>
            <a:endParaRPr lang="en-US" sz="1904" dirty="0"/>
          </a:p>
        </p:txBody>
      </p:sp>
      <p:sp>
        <p:nvSpPr>
          <p:cNvPr id="25" name="Text 23"/>
          <p:cNvSpPr txBox="1"/>
          <p:nvPr/>
        </p:nvSpPr>
        <p:spPr>
          <a:xfrm>
            <a:off x="4800600" y="3886200"/>
            <a:ext cx="2286000" cy="347472"/>
          </a:xfrm>
          <a:prstGeom prst="rect">
            <a:avLst/>
          </a:prstGeom>
          <a:noFill/>
          <a:ln/>
        </p:spPr>
        <p:txBody>
          <a:bodyPr wrap="square" lIns="0" tIns="0" rIns="0" bIns="0" rtlCol="0" anchor="ctr"/>
          <a:lstStyle/>
          <a:p>
            <a:pPr marL="0" indent="0">
              <a:buNone/>
            </a:pPr>
            <a:r>
              <a:rPr lang="en-US" sz="1500" b="1" dirty="0">
                <a:solidFill>
                  <a:srgbClr val="1F2933"/>
                </a:solidFill>
                <a:latin typeface="Arial" pitchFamily="34" charset="0"/>
                <a:ea typeface="Arial" pitchFamily="34" charset="-122"/>
                <a:cs typeface="Arial" pitchFamily="34" charset="-120"/>
              </a:rPr>
              <a:t>Layer Human Oversight</a:t>
            </a:r>
            <a:endParaRPr lang="en-US" sz="1500" dirty="0"/>
          </a:p>
        </p:txBody>
      </p:sp>
      <p:sp>
        <p:nvSpPr>
          <p:cNvPr id="26" name="Text 24"/>
          <p:cNvSpPr txBox="1"/>
          <p:nvPr/>
        </p:nvSpPr>
        <p:spPr>
          <a:xfrm>
            <a:off x="4800600" y="4224528"/>
            <a:ext cx="3474720" cy="320040"/>
          </a:xfrm>
          <a:prstGeom prst="rect">
            <a:avLst/>
          </a:prstGeom>
          <a:noFill/>
          <a:ln/>
        </p:spPr>
        <p:txBody>
          <a:bodyPr wrap="square" lIns="0" tIns="0" rIns="0" bIns="0" rtlCol="0" anchor="ctr"/>
          <a:lstStyle/>
          <a:p>
            <a:pPr marL="0" indent="0">
              <a:buNone/>
            </a:pPr>
            <a:r>
              <a:rPr lang="en-US" sz="1200" dirty="0">
                <a:solidFill>
                  <a:srgbClr val="5F6B76"/>
                </a:solidFill>
                <a:latin typeface="Calibri" pitchFamily="34" charset="0"/>
                <a:ea typeface="Calibri" pitchFamily="34" charset="-122"/>
                <a:cs typeface="Calibri" pitchFamily="34" charset="-120"/>
              </a:rPr>
              <a:t>High-risk questions routed to a nurse</a:t>
            </a:r>
            <a:endParaRPr lang="en-US" sz="1200" dirty="0"/>
          </a:p>
        </p:txBody>
      </p:sp>
      <p:sp>
        <p:nvSpPr>
          <p:cNvPr id="27" name="Text 25"/>
          <p:cNvSpPr txBox="1"/>
          <p:nvPr/>
        </p:nvSpPr>
        <p:spPr>
          <a:xfrm>
            <a:off x="6812280" y="3886200"/>
            <a:ext cx="1463040" cy="347472"/>
          </a:xfrm>
          <a:prstGeom prst="rect">
            <a:avLst/>
          </a:prstGeom>
          <a:noFill/>
          <a:ln/>
        </p:spPr>
        <p:txBody>
          <a:bodyPr wrap="square" lIns="0" tIns="0" rIns="0" bIns="0" rtlCol="0" anchor="ctr"/>
          <a:lstStyle/>
          <a:p>
            <a:pPr marL="0" indent="0" algn="r">
              <a:buNone/>
            </a:pPr>
            <a:r>
              <a:rPr lang="en-US" sz="1100" b="1" dirty="0">
                <a:solidFill>
                  <a:srgbClr val="0E7C7B"/>
                </a:solidFill>
                <a:latin typeface="Calibri" pitchFamily="34" charset="0"/>
                <a:ea typeface="Calibri" pitchFamily="34" charset="-122"/>
                <a:cs typeface="Calibri" pitchFamily="34" charset="-120"/>
              </a:rPr>
              <a:t>Torque-Check</a:t>
            </a:r>
            <a:endParaRPr lang="en-US" sz="1100" dirty="0"/>
          </a:p>
        </p:txBody>
      </p:sp>
      <p:sp>
        <p:nvSpPr>
          <p:cNvPr id="28" name="Shape 26"/>
          <p:cNvSpPr/>
          <p:nvPr/>
        </p:nvSpPr>
        <p:spPr>
          <a:xfrm>
            <a:off x="4023360" y="4709160"/>
            <a:ext cx="4343400" cy="749808"/>
          </a:xfrm>
          <a:prstGeom prst="rect">
            <a:avLst/>
          </a:prstGeom>
          <a:solidFill>
            <a:srgbClr val="F1F3F5"/>
          </a:solidFill>
          <a:ln w="12700">
            <a:solidFill>
              <a:srgbClr val="F1F3F5"/>
            </a:solidFill>
            <a:prstDash val="solid"/>
          </a:ln>
        </p:spPr>
        <p:txBody>
          <a:bodyPr/>
          <a:lstStyle/>
          <a:p>
            <a:endParaRPr lang="en-US"/>
          </a:p>
        </p:txBody>
      </p:sp>
      <p:sp>
        <p:nvSpPr>
          <p:cNvPr id="29" name="Shape 27"/>
          <p:cNvSpPr/>
          <p:nvPr/>
        </p:nvSpPr>
        <p:spPr>
          <a:xfrm>
            <a:off x="4133088" y="4828032"/>
            <a:ext cx="512064" cy="512064"/>
          </a:xfrm>
          <a:prstGeom prst="roundRect">
            <a:avLst>
              <a:gd name="adj" fmla="val 14286"/>
            </a:avLst>
          </a:prstGeom>
          <a:solidFill>
            <a:srgbClr val="F2A900"/>
          </a:solidFill>
          <a:ln w="12700">
            <a:solidFill>
              <a:srgbClr val="F2A900"/>
            </a:solidFill>
            <a:prstDash val="solid"/>
          </a:ln>
        </p:spPr>
        <p:txBody>
          <a:bodyPr/>
          <a:lstStyle/>
          <a:p>
            <a:endParaRPr lang="en-US"/>
          </a:p>
        </p:txBody>
      </p:sp>
      <p:sp>
        <p:nvSpPr>
          <p:cNvPr id="30" name="Text 28"/>
          <p:cNvSpPr txBox="1"/>
          <p:nvPr/>
        </p:nvSpPr>
        <p:spPr>
          <a:xfrm>
            <a:off x="4133088" y="4828032"/>
            <a:ext cx="512064" cy="512064"/>
          </a:xfrm>
          <a:prstGeom prst="rect">
            <a:avLst/>
          </a:prstGeom>
          <a:noFill/>
          <a:ln/>
        </p:spPr>
        <p:txBody>
          <a:bodyPr wrap="square" lIns="0" tIns="0" rIns="0" bIns="0" rtlCol="0" anchor="ctr"/>
          <a:lstStyle/>
          <a:p>
            <a:pPr marL="0" indent="0" algn="ctr">
              <a:buNone/>
            </a:pPr>
            <a:r>
              <a:rPr lang="en-US" sz="1904" b="1" dirty="0">
                <a:solidFill>
                  <a:srgbClr val="161B22"/>
                </a:solidFill>
                <a:latin typeface="Arial" pitchFamily="34" charset="0"/>
                <a:ea typeface="Arial" pitchFamily="34" charset="-122"/>
                <a:cs typeface="Arial" pitchFamily="34" charset="-120"/>
              </a:rPr>
              <a:t>4</a:t>
            </a:r>
            <a:endParaRPr lang="en-US" sz="1904" dirty="0"/>
          </a:p>
        </p:txBody>
      </p:sp>
      <p:sp>
        <p:nvSpPr>
          <p:cNvPr id="31" name="Text 29"/>
          <p:cNvSpPr txBox="1"/>
          <p:nvPr/>
        </p:nvSpPr>
        <p:spPr>
          <a:xfrm>
            <a:off x="4800600" y="4754880"/>
            <a:ext cx="2286000" cy="347472"/>
          </a:xfrm>
          <a:prstGeom prst="rect">
            <a:avLst/>
          </a:prstGeom>
          <a:noFill/>
          <a:ln/>
        </p:spPr>
        <p:txBody>
          <a:bodyPr wrap="square" lIns="0" tIns="0" rIns="0" bIns="0" rtlCol="0" anchor="ctr"/>
          <a:lstStyle/>
          <a:p>
            <a:pPr marL="0" indent="0">
              <a:buNone/>
            </a:pPr>
            <a:r>
              <a:rPr lang="en-US" sz="1500" b="1" dirty="0">
                <a:solidFill>
                  <a:srgbClr val="1F2933"/>
                </a:solidFill>
                <a:latin typeface="Arial" pitchFamily="34" charset="0"/>
                <a:ea typeface="Arial" pitchFamily="34" charset="-122"/>
                <a:cs typeface="Arial" pitchFamily="34" charset="-120"/>
              </a:rPr>
              <a:t>Log for HIPAA Audits</a:t>
            </a:r>
            <a:endParaRPr lang="en-US" sz="1500" dirty="0"/>
          </a:p>
        </p:txBody>
      </p:sp>
      <p:sp>
        <p:nvSpPr>
          <p:cNvPr id="32" name="Text 30"/>
          <p:cNvSpPr txBox="1"/>
          <p:nvPr/>
        </p:nvSpPr>
        <p:spPr>
          <a:xfrm>
            <a:off x="4800600" y="5093208"/>
            <a:ext cx="3474720" cy="320040"/>
          </a:xfrm>
          <a:prstGeom prst="rect">
            <a:avLst/>
          </a:prstGeom>
          <a:noFill/>
          <a:ln/>
        </p:spPr>
        <p:txBody>
          <a:bodyPr wrap="square" lIns="0" tIns="0" rIns="0" bIns="0" rtlCol="0" anchor="ctr"/>
          <a:lstStyle/>
          <a:p>
            <a:pPr marL="0" indent="0">
              <a:buNone/>
            </a:pPr>
            <a:r>
              <a:rPr lang="en-US" sz="1200" dirty="0">
                <a:solidFill>
                  <a:srgbClr val="5F6B76"/>
                </a:solidFill>
                <a:latin typeface="Calibri" pitchFamily="34" charset="0"/>
                <a:ea typeface="Calibri" pitchFamily="34" charset="-122"/>
                <a:cs typeface="Calibri" pitchFamily="34" charset="-120"/>
              </a:rPr>
              <a:t>Conversation hash and risk score, no raw PHI</a:t>
            </a:r>
            <a:endParaRPr lang="en-US" sz="1200" dirty="0"/>
          </a:p>
        </p:txBody>
      </p:sp>
      <p:sp>
        <p:nvSpPr>
          <p:cNvPr id="33" name="Text 31"/>
          <p:cNvSpPr txBox="1"/>
          <p:nvPr/>
        </p:nvSpPr>
        <p:spPr>
          <a:xfrm>
            <a:off x="6812280" y="4754880"/>
            <a:ext cx="1463040" cy="347472"/>
          </a:xfrm>
          <a:prstGeom prst="rect">
            <a:avLst/>
          </a:prstGeom>
          <a:noFill/>
          <a:ln/>
        </p:spPr>
        <p:txBody>
          <a:bodyPr wrap="square" lIns="0" tIns="0" rIns="0" bIns="0" rtlCol="0" anchor="ctr"/>
          <a:lstStyle/>
          <a:p>
            <a:pPr marL="0" indent="0" algn="r">
              <a:buNone/>
            </a:pPr>
            <a:r>
              <a:rPr lang="en-US" sz="1100" b="1" dirty="0">
                <a:solidFill>
                  <a:srgbClr val="0E7C7B"/>
                </a:solidFill>
                <a:latin typeface="Calibri" pitchFamily="34" charset="0"/>
                <a:ea typeface="Calibri" pitchFamily="34" charset="-122"/>
                <a:cs typeface="Calibri" pitchFamily="34" charset="-120"/>
              </a:rPr>
              <a:t>Log the Lap</a:t>
            </a:r>
            <a:endParaRPr lang="en-US" sz="1100" dirty="0"/>
          </a:p>
        </p:txBody>
      </p:sp>
      <p:sp>
        <p:nvSpPr>
          <p:cNvPr id="34" name="Shape 32"/>
          <p:cNvSpPr/>
          <p:nvPr/>
        </p:nvSpPr>
        <p:spPr>
          <a:xfrm>
            <a:off x="8641080" y="1737360"/>
            <a:ext cx="2999232" cy="3840480"/>
          </a:xfrm>
          <a:prstGeom prst="rect">
            <a:avLst/>
          </a:prstGeom>
          <a:solidFill>
            <a:srgbClr val="161B22"/>
          </a:solidFill>
          <a:ln w="12700">
            <a:solidFill>
              <a:srgbClr val="161B22"/>
            </a:solidFill>
            <a:prstDash val="solid"/>
          </a:ln>
        </p:spPr>
        <p:txBody>
          <a:bodyPr/>
          <a:lstStyle/>
          <a:p>
            <a:endParaRPr lang="en-US"/>
          </a:p>
        </p:txBody>
      </p:sp>
      <p:sp>
        <p:nvSpPr>
          <p:cNvPr id="35" name="Text 33"/>
          <p:cNvSpPr txBox="1"/>
          <p:nvPr/>
        </p:nvSpPr>
        <p:spPr>
          <a:xfrm>
            <a:off x="8869680" y="1874520"/>
            <a:ext cx="2560320" cy="274320"/>
          </a:xfrm>
          <a:prstGeom prst="rect">
            <a:avLst/>
          </a:prstGeom>
          <a:noFill/>
          <a:ln/>
        </p:spPr>
        <p:txBody>
          <a:bodyPr wrap="square" lIns="0" tIns="0" rIns="0" bIns="0" rtlCol="0" anchor="ctr"/>
          <a:lstStyle/>
          <a:p>
            <a:pPr marL="0" indent="0">
              <a:buNone/>
            </a:pPr>
            <a:r>
              <a:rPr lang="en-US" sz="1200" b="1" kern="0" spc="100" dirty="0">
                <a:solidFill>
                  <a:srgbClr val="F2A900"/>
                </a:solidFill>
                <a:latin typeface="Calibri" pitchFamily="34" charset="0"/>
                <a:ea typeface="Calibri" pitchFamily="34" charset="-122"/>
                <a:cs typeface="Calibri" pitchFamily="34" charset="-120"/>
              </a:rPr>
              <a:t>THE RESULTS</a:t>
            </a:r>
            <a:endParaRPr lang="en-US" sz="1200" dirty="0"/>
          </a:p>
        </p:txBody>
      </p:sp>
      <p:sp>
        <p:nvSpPr>
          <p:cNvPr id="36" name="Text 34"/>
          <p:cNvSpPr txBox="1"/>
          <p:nvPr/>
        </p:nvSpPr>
        <p:spPr>
          <a:xfrm>
            <a:off x="8869680" y="2194560"/>
            <a:ext cx="2651760" cy="777240"/>
          </a:xfrm>
          <a:prstGeom prst="rect">
            <a:avLst/>
          </a:prstGeom>
          <a:noFill/>
          <a:ln/>
        </p:spPr>
        <p:txBody>
          <a:bodyPr wrap="square" lIns="0" tIns="0" rIns="0" bIns="0" rtlCol="0" anchor="ctr"/>
          <a:lstStyle/>
          <a:p>
            <a:pPr marL="0" indent="0">
              <a:buNone/>
            </a:pPr>
            <a:r>
              <a:rPr lang="en-US" sz="4400" b="1" dirty="0">
                <a:solidFill>
                  <a:srgbClr val="FFFFFF"/>
                </a:solidFill>
                <a:latin typeface="Arial" pitchFamily="34" charset="0"/>
                <a:ea typeface="Arial" pitchFamily="34" charset="-122"/>
                <a:cs typeface="Arial" pitchFamily="34" charset="-120"/>
              </a:rPr>
              <a:t>40 → 8</a:t>
            </a:r>
            <a:endParaRPr lang="en-US" sz="4400" dirty="0"/>
          </a:p>
        </p:txBody>
      </p:sp>
      <p:sp>
        <p:nvSpPr>
          <p:cNvPr id="37" name="Text 35"/>
          <p:cNvSpPr txBox="1"/>
          <p:nvPr/>
        </p:nvSpPr>
        <p:spPr>
          <a:xfrm>
            <a:off x="8869680" y="2926080"/>
            <a:ext cx="2651760" cy="320040"/>
          </a:xfrm>
          <a:prstGeom prst="rect">
            <a:avLst/>
          </a:prstGeom>
          <a:noFill/>
          <a:ln/>
        </p:spPr>
        <p:txBody>
          <a:bodyPr wrap="square" lIns="0" tIns="0" rIns="0" bIns="0" rtlCol="0" anchor="ctr"/>
          <a:lstStyle/>
          <a:p>
            <a:pPr marL="0" indent="0">
              <a:buNone/>
            </a:pPr>
            <a:r>
              <a:rPr lang="en-US" sz="1400" dirty="0">
                <a:solidFill>
                  <a:srgbClr val="C9D1D9"/>
                </a:solidFill>
                <a:latin typeface="Calibri" pitchFamily="34" charset="0"/>
                <a:ea typeface="Calibri" pitchFamily="34" charset="-122"/>
                <a:cs typeface="Calibri" pitchFamily="34" charset="-120"/>
              </a:rPr>
              <a:t>minutes on hold</a:t>
            </a:r>
            <a:endParaRPr lang="en-US" sz="1400" dirty="0"/>
          </a:p>
        </p:txBody>
      </p:sp>
      <p:sp>
        <p:nvSpPr>
          <p:cNvPr id="38" name="Text 36"/>
          <p:cNvSpPr txBox="1"/>
          <p:nvPr/>
        </p:nvSpPr>
        <p:spPr>
          <a:xfrm>
            <a:off x="8869680" y="3383280"/>
            <a:ext cx="2651760" cy="685800"/>
          </a:xfrm>
          <a:prstGeom prst="rect">
            <a:avLst/>
          </a:prstGeom>
          <a:noFill/>
          <a:ln/>
        </p:spPr>
        <p:txBody>
          <a:bodyPr wrap="square" lIns="0" tIns="0" rIns="0" bIns="0" rtlCol="0" anchor="ctr"/>
          <a:lstStyle/>
          <a:p>
            <a:pPr marL="0" indent="0">
              <a:buNone/>
            </a:pPr>
            <a:r>
              <a:rPr lang="en-US" sz="4000" b="1" dirty="0">
                <a:solidFill>
                  <a:srgbClr val="FFFFFF"/>
                </a:solidFill>
                <a:latin typeface="Arial" pitchFamily="34" charset="0"/>
                <a:ea typeface="Arial" pitchFamily="34" charset="-122"/>
                <a:cs typeface="Arial" pitchFamily="34" charset="-120"/>
              </a:rPr>
              <a:t>0</a:t>
            </a:r>
            <a:endParaRPr lang="en-US" sz="4000" dirty="0"/>
          </a:p>
        </p:txBody>
      </p:sp>
      <p:sp>
        <p:nvSpPr>
          <p:cNvPr id="39" name="Text 37"/>
          <p:cNvSpPr txBox="1"/>
          <p:nvPr/>
        </p:nvSpPr>
        <p:spPr>
          <a:xfrm>
            <a:off x="8869680" y="4023360"/>
            <a:ext cx="2651760" cy="320040"/>
          </a:xfrm>
          <a:prstGeom prst="rect">
            <a:avLst/>
          </a:prstGeom>
          <a:noFill/>
          <a:ln/>
        </p:spPr>
        <p:txBody>
          <a:bodyPr wrap="square" lIns="0" tIns="0" rIns="0" bIns="0" rtlCol="0" anchor="ctr"/>
          <a:lstStyle/>
          <a:p>
            <a:pPr marL="0" indent="0">
              <a:buNone/>
            </a:pPr>
            <a:r>
              <a:rPr lang="en-US" sz="1400" dirty="0">
                <a:solidFill>
                  <a:srgbClr val="C9D1D9"/>
                </a:solidFill>
                <a:latin typeface="Calibri" pitchFamily="34" charset="0"/>
                <a:ea typeface="Calibri" pitchFamily="34" charset="-122"/>
                <a:cs typeface="Calibri" pitchFamily="34" charset="-120"/>
              </a:rPr>
              <a:t>privacy incidents in year one</a:t>
            </a:r>
            <a:endParaRPr lang="en-US" sz="1400" dirty="0"/>
          </a:p>
        </p:txBody>
      </p:sp>
      <p:sp>
        <p:nvSpPr>
          <p:cNvPr id="40" name="Text 38"/>
          <p:cNvSpPr txBox="1"/>
          <p:nvPr/>
        </p:nvSpPr>
        <p:spPr>
          <a:xfrm>
            <a:off x="8869680" y="4526280"/>
            <a:ext cx="2651760" cy="457200"/>
          </a:xfrm>
          <a:prstGeom prst="rect">
            <a:avLst/>
          </a:prstGeom>
          <a:noFill/>
          <a:ln/>
        </p:spPr>
        <p:txBody>
          <a:bodyPr wrap="square" lIns="0" tIns="0" rIns="0" bIns="0" rtlCol="0" anchor="ctr"/>
          <a:lstStyle/>
          <a:p>
            <a:pPr marL="0" indent="0">
              <a:buNone/>
            </a:pPr>
            <a:r>
              <a:rPr lang="en-US" sz="2400" b="1" dirty="0">
                <a:solidFill>
                  <a:srgbClr val="FFFFFF"/>
                </a:solidFill>
                <a:latin typeface="Arial" pitchFamily="34" charset="0"/>
                <a:ea typeface="Arial" pitchFamily="34" charset="-122"/>
                <a:cs typeface="Arial" pitchFamily="34" charset="-120"/>
              </a:rPr>
              <a:t>Clean audit</a:t>
            </a:r>
            <a:endParaRPr lang="en-US" sz="2400" dirty="0"/>
          </a:p>
        </p:txBody>
      </p:sp>
      <p:sp>
        <p:nvSpPr>
          <p:cNvPr id="41" name="Text 39"/>
          <p:cNvSpPr txBox="1"/>
          <p:nvPr/>
        </p:nvSpPr>
        <p:spPr>
          <a:xfrm>
            <a:off x="8869680" y="4983480"/>
            <a:ext cx="2651760" cy="320040"/>
          </a:xfrm>
          <a:prstGeom prst="rect">
            <a:avLst/>
          </a:prstGeom>
          <a:noFill/>
          <a:ln/>
        </p:spPr>
        <p:txBody>
          <a:bodyPr wrap="square" lIns="0" tIns="0" rIns="0" bIns="0" rtlCol="0" anchor="ctr"/>
          <a:lstStyle/>
          <a:p>
            <a:pPr marL="0" indent="0">
              <a:buNone/>
            </a:pPr>
            <a:r>
              <a:rPr lang="en-US" sz="1400" dirty="0">
                <a:solidFill>
                  <a:srgbClr val="C9D1D9"/>
                </a:solidFill>
                <a:latin typeface="Calibri" pitchFamily="34" charset="0"/>
                <a:ea typeface="Calibri" pitchFamily="34" charset="-122"/>
                <a:cs typeface="Calibri" pitchFamily="34" charset="-120"/>
              </a:rPr>
              <a:t>and higher nurse satisfaction</a:t>
            </a:r>
            <a:endParaRPr lang="en-US" sz="1400" dirty="0"/>
          </a:p>
        </p:txBody>
      </p:sp>
      <p:sp>
        <p:nvSpPr>
          <p:cNvPr id="42" name="Shape 40"/>
          <p:cNvSpPr/>
          <p:nvPr/>
        </p:nvSpPr>
        <p:spPr>
          <a:xfrm>
            <a:off x="548640" y="5760720"/>
            <a:ext cx="11091672" cy="502920"/>
          </a:xfrm>
          <a:prstGeom prst="rect">
            <a:avLst/>
          </a:prstGeom>
          <a:solidFill>
            <a:srgbClr val="E6F2F2"/>
          </a:solidFill>
          <a:ln w="12700">
            <a:solidFill>
              <a:srgbClr val="E6F2F2"/>
            </a:solidFill>
            <a:prstDash val="solid"/>
          </a:ln>
        </p:spPr>
        <p:txBody>
          <a:bodyPr/>
          <a:lstStyle/>
          <a:p>
            <a:endParaRPr lang="en-US"/>
          </a:p>
        </p:txBody>
      </p:sp>
      <p:sp>
        <p:nvSpPr>
          <p:cNvPr id="43" name="Text 41"/>
          <p:cNvSpPr txBox="1"/>
          <p:nvPr/>
        </p:nvSpPr>
        <p:spPr>
          <a:xfrm>
            <a:off x="777240" y="5760720"/>
            <a:ext cx="10698480" cy="502920"/>
          </a:xfrm>
          <a:prstGeom prst="rect">
            <a:avLst/>
          </a:prstGeom>
          <a:noFill/>
          <a:ln/>
        </p:spPr>
        <p:txBody>
          <a:bodyPr wrap="square" lIns="0" tIns="0" rIns="0" bIns="0" rtlCol="0" anchor="ctr"/>
          <a:lstStyle/>
          <a:p>
            <a:pPr marL="0" indent="0">
              <a:buNone/>
            </a:pPr>
            <a:r>
              <a:rPr lang="en-US" sz="1600" b="1" dirty="0">
                <a:solidFill>
                  <a:srgbClr val="0E7C7B"/>
                </a:solidFill>
                <a:latin typeface="Calibri" pitchFamily="34" charset="0"/>
                <a:ea typeface="Calibri" pitchFamily="34" charset="-122"/>
                <a:cs typeface="Calibri" pitchFamily="34" charset="-120"/>
              </a:rPr>
              <a:t>The express lane was not a shortcut around HIPAA. It was a road engineered through it.</a:t>
            </a:r>
            <a:endParaRPr lang="en-US" sz="1600" dirty="0"/>
          </a:p>
        </p:txBody>
      </p:sp>
      <p:sp>
        <p:nvSpPr>
          <p:cNvPr id="44" name="Text 42"/>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45" name="Text 43"/>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4.1: Healthcare, HIPAA Without Heartburn</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WHERE AI EARNS ITS KEEP</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Express Lanes for Your Compliance Team</a:t>
            </a:r>
            <a:endParaRPr lang="en-US" sz="3200" dirty="0"/>
          </a:p>
        </p:txBody>
      </p:sp>
      <p:sp>
        <p:nvSpPr>
          <p:cNvPr id="4" name="Shape 2"/>
          <p:cNvSpPr/>
          <p:nvPr/>
        </p:nvSpPr>
        <p:spPr>
          <a:xfrm>
            <a:off x="548640" y="1645920"/>
            <a:ext cx="3520440" cy="2194560"/>
          </a:xfrm>
          <a:prstGeom prst="rect">
            <a:avLst/>
          </a:prstGeom>
          <a:solidFill>
            <a:srgbClr val="F1F3F5"/>
          </a:solidFill>
          <a:ln w="12700">
            <a:solidFill>
              <a:srgbClr val="F1F3F5"/>
            </a:solidFill>
            <a:prstDash val="solid"/>
          </a:ln>
        </p:spPr>
        <p:txBody>
          <a:bodyPr/>
          <a:lstStyle/>
          <a:p>
            <a:endParaRPr lang="en-US"/>
          </a:p>
        </p:txBody>
      </p:sp>
      <p:sp>
        <p:nvSpPr>
          <p:cNvPr id="5" name="Shape 3"/>
          <p:cNvSpPr/>
          <p:nvPr/>
        </p:nvSpPr>
        <p:spPr>
          <a:xfrm>
            <a:off x="777240" y="1874520"/>
            <a:ext cx="640080" cy="640080"/>
          </a:xfrm>
          <a:prstGeom prst="ellipse">
            <a:avLst/>
          </a:prstGeom>
          <a:solidFill>
            <a:srgbClr val="2E7D32"/>
          </a:solidFill>
          <a:ln w="12700">
            <a:solidFill>
              <a:srgbClr val="2E7D32"/>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37260" y="2034540"/>
            <a:ext cx="320040" cy="320040"/>
          </a:xfrm>
          <a:prstGeom prst="rect">
            <a:avLst/>
          </a:prstGeom>
        </p:spPr>
      </p:pic>
      <p:sp>
        <p:nvSpPr>
          <p:cNvPr id="7" name="Text 4"/>
          <p:cNvSpPr txBox="1"/>
          <p:nvPr/>
        </p:nvSpPr>
        <p:spPr>
          <a:xfrm>
            <a:off x="1554480" y="1828800"/>
            <a:ext cx="2331720" cy="73152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Policy Gap Analysis</a:t>
            </a:r>
            <a:endParaRPr lang="en-US" sz="1700" dirty="0"/>
          </a:p>
        </p:txBody>
      </p:sp>
      <p:sp>
        <p:nvSpPr>
          <p:cNvPr id="8" name="Shape 5"/>
          <p:cNvSpPr/>
          <p:nvPr/>
        </p:nvSpPr>
        <p:spPr>
          <a:xfrm>
            <a:off x="777240" y="2633472"/>
            <a:ext cx="777240" cy="274320"/>
          </a:xfrm>
          <a:prstGeom prst="roundRect">
            <a:avLst>
              <a:gd name="adj" fmla="val 16667"/>
            </a:avLst>
          </a:prstGeom>
          <a:solidFill>
            <a:srgbClr val="2E7D32"/>
          </a:solidFill>
          <a:ln w="12700">
            <a:solidFill>
              <a:srgbClr val="2E7D32"/>
            </a:solidFill>
            <a:prstDash val="solid"/>
          </a:ln>
        </p:spPr>
        <p:txBody>
          <a:bodyPr/>
          <a:lstStyle/>
          <a:p>
            <a:endParaRPr lang="en-US"/>
          </a:p>
        </p:txBody>
      </p:sp>
      <p:sp>
        <p:nvSpPr>
          <p:cNvPr id="9" name="Text 6"/>
          <p:cNvSpPr txBox="1"/>
          <p:nvPr/>
        </p:nvSpPr>
        <p:spPr>
          <a:xfrm>
            <a:off x="777240" y="2633472"/>
            <a:ext cx="7772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GREEN</a:t>
            </a:r>
            <a:endParaRPr lang="en-US" sz="900" dirty="0"/>
          </a:p>
        </p:txBody>
      </p:sp>
      <p:sp>
        <p:nvSpPr>
          <p:cNvPr id="10" name="Text 7"/>
          <p:cNvSpPr txBox="1"/>
          <p:nvPr/>
        </p:nvSpPr>
        <p:spPr>
          <a:xfrm>
            <a:off x="777240" y="3017520"/>
            <a:ext cx="3108960" cy="6400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Compare policies to HIPAA standards with the clean fuel template. Policies contain no PHI.</a:t>
            </a:r>
            <a:endParaRPr lang="en-US" sz="1400" dirty="0"/>
          </a:p>
        </p:txBody>
      </p:sp>
      <p:sp>
        <p:nvSpPr>
          <p:cNvPr id="11" name="Shape 8"/>
          <p:cNvSpPr/>
          <p:nvPr/>
        </p:nvSpPr>
        <p:spPr>
          <a:xfrm>
            <a:off x="4306824" y="1645920"/>
            <a:ext cx="3520440" cy="2194560"/>
          </a:xfrm>
          <a:prstGeom prst="rect">
            <a:avLst/>
          </a:prstGeom>
          <a:solidFill>
            <a:srgbClr val="F1F3F5"/>
          </a:solidFill>
          <a:ln w="12700">
            <a:solidFill>
              <a:srgbClr val="F1F3F5"/>
            </a:solidFill>
            <a:prstDash val="solid"/>
          </a:ln>
        </p:spPr>
        <p:txBody>
          <a:bodyPr/>
          <a:lstStyle/>
          <a:p>
            <a:endParaRPr lang="en-US"/>
          </a:p>
        </p:txBody>
      </p:sp>
      <p:sp>
        <p:nvSpPr>
          <p:cNvPr id="12" name="Shape 9"/>
          <p:cNvSpPr/>
          <p:nvPr/>
        </p:nvSpPr>
        <p:spPr>
          <a:xfrm>
            <a:off x="4535424" y="1874520"/>
            <a:ext cx="640080" cy="640080"/>
          </a:xfrm>
          <a:prstGeom prst="ellipse">
            <a:avLst/>
          </a:prstGeom>
          <a:solidFill>
            <a:srgbClr val="2E7D32"/>
          </a:solidFill>
          <a:ln w="12700">
            <a:solidFill>
              <a:srgbClr val="2E7D32"/>
            </a:solidFill>
            <a:prstDash val="solid"/>
          </a:ln>
        </p:spPr>
        <p:txBody>
          <a:bodyPr/>
          <a:lstStyle/>
          <a:p>
            <a:endParaRPr lang="en-US"/>
          </a:p>
        </p:txBody>
      </p:sp>
      <p:pic>
        <p:nvPicPr>
          <p:cNvPr id="13" name="Image 1" descr="preencoded.png"/>
          <p:cNvPicPr>
            <a:picLocks noChangeAspect="1"/>
          </p:cNvPicPr>
          <p:nvPr/>
        </p:nvPicPr>
        <p:blipFill>
          <a:blip r:embed="rId4"/>
          <a:stretch>
            <a:fillRect/>
          </a:stretch>
        </p:blipFill>
        <p:spPr>
          <a:xfrm>
            <a:off x="4695444" y="2034540"/>
            <a:ext cx="320040" cy="320040"/>
          </a:xfrm>
          <a:prstGeom prst="rect">
            <a:avLst/>
          </a:prstGeom>
        </p:spPr>
      </p:pic>
      <p:sp>
        <p:nvSpPr>
          <p:cNvPr id="14" name="Text 10"/>
          <p:cNvSpPr txBox="1"/>
          <p:nvPr/>
        </p:nvSpPr>
        <p:spPr>
          <a:xfrm>
            <a:off x="5312664" y="1828800"/>
            <a:ext cx="2331720" cy="73152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Workforce Micro-Training</a:t>
            </a:r>
            <a:endParaRPr lang="en-US" sz="1700" dirty="0"/>
          </a:p>
        </p:txBody>
      </p:sp>
      <p:sp>
        <p:nvSpPr>
          <p:cNvPr id="15" name="Shape 11"/>
          <p:cNvSpPr/>
          <p:nvPr/>
        </p:nvSpPr>
        <p:spPr>
          <a:xfrm>
            <a:off x="4535424" y="2633472"/>
            <a:ext cx="777240" cy="274320"/>
          </a:xfrm>
          <a:prstGeom prst="roundRect">
            <a:avLst>
              <a:gd name="adj" fmla="val 16667"/>
            </a:avLst>
          </a:prstGeom>
          <a:solidFill>
            <a:srgbClr val="2E7D32"/>
          </a:solidFill>
          <a:ln w="12700">
            <a:solidFill>
              <a:srgbClr val="2E7D32"/>
            </a:solidFill>
            <a:prstDash val="solid"/>
          </a:ln>
        </p:spPr>
        <p:txBody>
          <a:bodyPr/>
          <a:lstStyle/>
          <a:p>
            <a:endParaRPr lang="en-US"/>
          </a:p>
        </p:txBody>
      </p:sp>
      <p:sp>
        <p:nvSpPr>
          <p:cNvPr id="16" name="Text 12"/>
          <p:cNvSpPr txBox="1"/>
          <p:nvPr/>
        </p:nvSpPr>
        <p:spPr>
          <a:xfrm>
            <a:off x="4535424" y="2633472"/>
            <a:ext cx="7772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GREEN</a:t>
            </a:r>
            <a:endParaRPr lang="en-US" sz="900" dirty="0"/>
          </a:p>
        </p:txBody>
      </p:sp>
      <p:sp>
        <p:nvSpPr>
          <p:cNvPr id="17" name="Text 13"/>
          <p:cNvSpPr txBox="1"/>
          <p:nvPr/>
        </p:nvSpPr>
        <p:spPr>
          <a:xfrm>
            <a:off x="4535424" y="3017520"/>
            <a:ext cx="3108960" cy="6400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Draft five minute lessons, scenarios, and quiz questions for annual HIPAA training.</a:t>
            </a:r>
            <a:endParaRPr lang="en-US" sz="1400" dirty="0"/>
          </a:p>
        </p:txBody>
      </p:sp>
      <p:sp>
        <p:nvSpPr>
          <p:cNvPr id="18" name="Shape 14"/>
          <p:cNvSpPr/>
          <p:nvPr/>
        </p:nvSpPr>
        <p:spPr>
          <a:xfrm>
            <a:off x="8065008" y="1645920"/>
            <a:ext cx="3520440" cy="2194560"/>
          </a:xfrm>
          <a:prstGeom prst="rect">
            <a:avLst/>
          </a:prstGeom>
          <a:solidFill>
            <a:srgbClr val="F1F3F5"/>
          </a:solidFill>
          <a:ln w="12700">
            <a:solidFill>
              <a:srgbClr val="F1F3F5"/>
            </a:solidFill>
            <a:prstDash val="solid"/>
          </a:ln>
        </p:spPr>
        <p:txBody>
          <a:bodyPr/>
          <a:lstStyle/>
          <a:p>
            <a:endParaRPr lang="en-US"/>
          </a:p>
        </p:txBody>
      </p:sp>
      <p:sp>
        <p:nvSpPr>
          <p:cNvPr id="19" name="Shape 15"/>
          <p:cNvSpPr/>
          <p:nvPr/>
        </p:nvSpPr>
        <p:spPr>
          <a:xfrm>
            <a:off x="8293608" y="1874520"/>
            <a:ext cx="640080" cy="640080"/>
          </a:xfrm>
          <a:prstGeom prst="ellipse">
            <a:avLst/>
          </a:prstGeom>
          <a:solidFill>
            <a:srgbClr val="D99A00"/>
          </a:solidFill>
          <a:ln w="12700">
            <a:solidFill>
              <a:srgbClr val="D99A00"/>
            </a:solidFill>
            <a:prstDash val="solid"/>
          </a:ln>
        </p:spPr>
        <p:txBody>
          <a:bodyPr/>
          <a:lstStyle/>
          <a:p>
            <a:endParaRPr lang="en-US"/>
          </a:p>
        </p:txBody>
      </p:sp>
      <p:pic>
        <p:nvPicPr>
          <p:cNvPr id="20" name="Image 2" descr="preencoded.png"/>
          <p:cNvPicPr>
            <a:picLocks noChangeAspect="1"/>
          </p:cNvPicPr>
          <p:nvPr/>
        </p:nvPicPr>
        <p:blipFill>
          <a:blip r:embed="rId5"/>
          <a:stretch>
            <a:fillRect/>
          </a:stretch>
        </p:blipFill>
        <p:spPr>
          <a:xfrm>
            <a:off x="8453628" y="2034540"/>
            <a:ext cx="320040" cy="320040"/>
          </a:xfrm>
          <a:prstGeom prst="rect">
            <a:avLst/>
          </a:prstGeom>
        </p:spPr>
      </p:pic>
      <p:sp>
        <p:nvSpPr>
          <p:cNvPr id="21" name="Text 16"/>
          <p:cNvSpPr txBox="1"/>
          <p:nvPr/>
        </p:nvSpPr>
        <p:spPr>
          <a:xfrm>
            <a:off x="9070848" y="1828800"/>
            <a:ext cx="2331720" cy="73152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Risk Analysis Workpapers</a:t>
            </a:r>
            <a:endParaRPr lang="en-US" sz="1700" dirty="0"/>
          </a:p>
        </p:txBody>
      </p:sp>
      <p:sp>
        <p:nvSpPr>
          <p:cNvPr id="22" name="Shape 17"/>
          <p:cNvSpPr/>
          <p:nvPr/>
        </p:nvSpPr>
        <p:spPr>
          <a:xfrm>
            <a:off x="8293608" y="2633472"/>
            <a:ext cx="777240" cy="274320"/>
          </a:xfrm>
          <a:prstGeom prst="roundRect">
            <a:avLst>
              <a:gd name="adj" fmla="val 16667"/>
            </a:avLst>
          </a:prstGeom>
          <a:solidFill>
            <a:srgbClr val="D99A00"/>
          </a:solidFill>
          <a:ln w="12700">
            <a:solidFill>
              <a:srgbClr val="D99A00"/>
            </a:solidFill>
            <a:prstDash val="solid"/>
          </a:ln>
        </p:spPr>
        <p:txBody>
          <a:bodyPr/>
          <a:lstStyle/>
          <a:p>
            <a:endParaRPr lang="en-US"/>
          </a:p>
        </p:txBody>
      </p:sp>
      <p:sp>
        <p:nvSpPr>
          <p:cNvPr id="23" name="Text 18"/>
          <p:cNvSpPr txBox="1"/>
          <p:nvPr/>
        </p:nvSpPr>
        <p:spPr>
          <a:xfrm>
            <a:off x="8293608" y="2633472"/>
            <a:ext cx="7772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YELLOW</a:t>
            </a:r>
            <a:endParaRPr lang="en-US" sz="900" dirty="0"/>
          </a:p>
        </p:txBody>
      </p:sp>
      <p:sp>
        <p:nvSpPr>
          <p:cNvPr id="24" name="Text 19"/>
          <p:cNvSpPr txBox="1"/>
          <p:nvPr/>
        </p:nvSpPr>
        <p:spPr>
          <a:xfrm>
            <a:off x="8293608" y="3017520"/>
            <a:ext cx="3108960" cy="6400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Map controls to the current and proposed Security Rule. Draft risk register entries.</a:t>
            </a:r>
            <a:endParaRPr lang="en-US" sz="1400" dirty="0"/>
          </a:p>
        </p:txBody>
      </p:sp>
      <p:sp>
        <p:nvSpPr>
          <p:cNvPr id="25" name="Shape 20"/>
          <p:cNvSpPr/>
          <p:nvPr/>
        </p:nvSpPr>
        <p:spPr>
          <a:xfrm>
            <a:off x="548640" y="3977640"/>
            <a:ext cx="3520440" cy="2194560"/>
          </a:xfrm>
          <a:prstGeom prst="rect">
            <a:avLst/>
          </a:prstGeom>
          <a:solidFill>
            <a:srgbClr val="F1F3F5"/>
          </a:solidFill>
          <a:ln w="12700">
            <a:solidFill>
              <a:srgbClr val="F1F3F5"/>
            </a:solidFill>
            <a:prstDash val="solid"/>
          </a:ln>
        </p:spPr>
        <p:txBody>
          <a:bodyPr/>
          <a:lstStyle/>
          <a:p>
            <a:endParaRPr lang="en-US"/>
          </a:p>
        </p:txBody>
      </p:sp>
      <p:sp>
        <p:nvSpPr>
          <p:cNvPr id="26" name="Shape 21"/>
          <p:cNvSpPr/>
          <p:nvPr/>
        </p:nvSpPr>
        <p:spPr>
          <a:xfrm>
            <a:off x="777240" y="4206240"/>
            <a:ext cx="640080" cy="640080"/>
          </a:xfrm>
          <a:prstGeom prst="ellipse">
            <a:avLst/>
          </a:prstGeom>
          <a:solidFill>
            <a:srgbClr val="D99A00"/>
          </a:solidFill>
          <a:ln w="12700">
            <a:solidFill>
              <a:srgbClr val="D99A00"/>
            </a:solidFill>
            <a:prstDash val="solid"/>
          </a:ln>
        </p:spPr>
        <p:txBody>
          <a:bodyPr/>
          <a:lstStyle/>
          <a:p>
            <a:endParaRPr lang="en-US"/>
          </a:p>
        </p:txBody>
      </p:sp>
      <p:pic>
        <p:nvPicPr>
          <p:cNvPr id="27" name="Image 3" descr="preencoded.png"/>
          <p:cNvPicPr>
            <a:picLocks noChangeAspect="1"/>
          </p:cNvPicPr>
          <p:nvPr/>
        </p:nvPicPr>
        <p:blipFill>
          <a:blip r:embed="rId6"/>
          <a:stretch>
            <a:fillRect/>
          </a:stretch>
        </p:blipFill>
        <p:spPr>
          <a:xfrm>
            <a:off x="937260" y="4366260"/>
            <a:ext cx="320040" cy="320040"/>
          </a:xfrm>
          <a:prstGeom prst="rect">
            <a:avLst/>
          </a:prstGeom>
        </p:spPr>
      </p:pic>
      <p:sp>
        <p:nvSpPr>
          <p:cNvPr id="28" name="Text 22"/>
          <p:cNvSpPr txBox="1"/>
          <p:nvPr/>
        </p:nvSpPr>
        <p:spPr>
          <a:xfrm>
            <a:off x="1554480" y="4160520"/>
            <a:ext cx="2331720" cy="73152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Vendor and BAA Review</a:t>
            </a:r>
            <a:endParaRPr lang="en-US" sz="1700" dirty="0"/>
          </a:p>
        </p:txBody>
      </p:sp>
      <p:sp>
        <p:nvSpPr>
          <p:cNvPr id="29" name="Shape 23"/>
          <p:cNvSpPr/>
          <p:nvPr/>
        </p:nvSpPr>
        <p:spPr>
          <a:xfrm>
            <a:off x="777240" y="4965192"/>
            <a:ext cx="777240" cy="274320"/>
          </a:xfrm>
          <a:prstGeom prst="roundRect">
            <a:avLst>
              <a:gd name="adj" fmla="val 16667"/>
            </a:avLst>
          </a:prstGeom>
          <a:solidFill>
            <a:srgbClr val="D99A00"/>
          </a:solidFill>
          <a:ln w="12700">
            <a:solidFill>
              <a:srgbClr val="D99A00"/>
            </a:solidFill>
            <a:prstDash val="solid"/>
          </a:ln>
        </p:spPr>
        <p:txBody>
          <a:bodyPr/>
          <a:lstStyle/>
          <a:p>
            <a:endParaRPr lang="en-US"/>
          </a:p>
        </p:txBody>
      </p:sp>
      <p:sp>
        <p:nvSpPr>
          <p:cNvPr id="30" name="Text 24"/>
          <p:cNvSpPr txBox="1"/>
          <p:nvPr/>
        </p:nvSpPr>
        <p:spPr>
          <a:xfrm>
            <a:off x="777240" y="4965192"/>
            <a:ext cx="7772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YELLOW</a:t>
            </a:r>
            <a:endParaRPr lang="en-US" sz="900" dirty="0"/>
          </a:p>
        </p:txBody>
      </p:sp>
      <p:sp>
        <p:nvSpPr>
          <p:cNvPr id="31" name="Text 25"/>
          <p:cNvSpPr txBox="1"/>
          <p:nvPr/>
        </p:nvSpPr>
        <p:spPr>
          <a:xfrm>
            <a:off x="777240" y="5349240"/>
            <a:ext cx="3108960" cy="6400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Flag missing BAA clauses and AI data use terms in contracts. Build the Section 1557 tool inventory.</a:t>
            </a:r>
            <a:endParaRPr lang="en-US" sz="1400" dirty="0"/>
          </a:p>
        </p:txBody>
      </p:sp>
      <p:sp>
        <p:nvSpPr>
          <p:cNvPr id="32" name="Shape 26"/>
          <p:cNvSpPr/>
          <p:nvPr/>
        </p:nvSpPr>
        <p:spPr>
          <a:xfrm>
            <a:off x="4306824" y="3977640"/>
            <a:ext cx="3520440" cy="2194560"/>
          </a:xfrm>
          <a:prstGeom prst="rect">
            <a:avLst/>
          </a:prstGeom>
          <a:solidFill>
            <a:srgbClr val="F1F3F5"/>
          </a:solidFill>
          <a:ln w="12700">
            <a:solidFill>
              <a:srgbClr val="F1F3F5"/>
            </a:solidFill>
            <a:prstDash val="solid"/>
          </a:ln>
        </p:spPr>
        <p:txBody>
          <a:bodyPr/>
          <a:lstStyle/>
          <a:p>
            <a:endParaRPr lang="en-US"/>
          </a:p>
        </p:txBody>
      </p:sp>
      <p:sp>
        <p:nvSpPr>
          <p:cNvPr id="33" name="Shape 27"/>
          <p:cNvSpPr/>
          <p:nvPr/>
        </p:nvSpPr>
        <p:spPr>
          <a:xfrm>
            <a:off x="4535424" y="4206240"/>
            <a:ext cx="640080" cy="640080"/>
          </a:xfrm>
          <a:prstGeom prst="ellipse">
            <a:avLst/>
          </a:prstGeom>
          <a:solidFill>
            <a:srgbClr val="C62828"/>
          </a:solidFill>
          <a:ln w="12700">
            <a:solidFill>
              <a:srgbClr val="C62828"/>
            </a:solidFill>
            <a:prstDash val="solid"/>
          </a:ln>
        </p:spPr>
        <p:txBody>
          <a:bodyPr/>
          <a:lstStyle/>
          <a:p>
            <a:endParaRPr lang="en-US"/>
          </a:p>
        </p:txBody>
      </p:sp>
      <p:pic>
        <p:nvPicPr>
          <p:cNvPr id="34" name="Image 4" descr="preencoded.png"/>
          <p:cNvPicPr>
            <a:picLocks noChangeAspect="1"/>
          </p:cNvPicPr>
          <p:nvPr/>
        </p:nvPicPr>
        <p:blipFill>
          <a:blip r:embed="rId7"/>
          <a:stretch>
            <a:fillRect/>
          </a:stretch>
        </p:blipFill>
        <p:spPr>
          <a:xfrm>
            <a:off x="4695444" y="4366260"/>
            <a:ext cx="320040" cy="320040"/>
          </a:xfrm>
          <a:prstGeom prst="rect">
            <a:avLst/>
          </a:prstGeom>
        </p:spPr>
      </p:pic>
      <p:sp>
        <p:nvSpPr>
          <p:cNvPr id="35" name="Text 28"/>
          <p:cNvSpPr txBox="1"/>
          <p:nvPr/>
        </p:nvSpPr>
        <p:spPr>
          <a:xfrm>
            <a:off x="5312664" y="4160520"/>
            <a:ext cx="2331720" cy="73152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Access Log Triage</a:t>
            </a:r>
            <a:endParaRPr lang="en-US" sz="1700" dirty="0"/>
          </a:p>
        </p:txBody>
      </p:sp>
      <p:sp>
        <p:nvSpPr>
          <p:cNvPr id="36" name="Shape 29"/>
          <p:cNvSpPr/>
          <p:nvPr/>
        </p:nvSpPr>
        <p:spPr>
          <a:xfrm>
            <a:off x="4535424" y="4965192"/>
            <a:ext cx="777240" cy="274320"/>
          </a:xfrm>
          <a:prstGeom prst="roundRect">
            <a:avLst>
              <a:gd name="adj" fmla="val 16667"/>
            </a:avLst>
          </a:prstGeom>
          <a:solidFill>
            <a:srgbClr val="C62828"/>
          </a:solidFill>
          <a:ln w="12700">
            <a:solidFill>
              <a:srgbClr val="C62828"/>
            </a:solidFill>
            <a:prstDash val="solid"/>
          </a:ln>
        </p:spPr>
        <p:txBody>
          <a:bodyPr/>
          <a:lstStyle/>
          <a:p>
            <a:endParaRPr lang="en-US"/>
          </a:p>
        </p:txBody>
      </p:sp>
      <p:sp>
        <p:nvSpPr>
          <p:cNvPr id="37" name="Text 30"/>
          <p:cNvSpPr txBox="1"/>
          <p:nvPr/>
        </p:nvSpPr>
        <p:spPr>
          <a:xfrm>
            <a:off x="4535424" y="4965192"/>
            <a:ext cx="7772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RED</a:t>
            </a:r>
            <a:endParaRPr lang="en-US" sz="900" dirty="0"/>
          </a:p>
        </p:txBody>
      </p:sp>
      <p:sp>
        <p:nvSpPr>
          <p:cNvPr id="38" name="Text 31"/>
          <p:cNvSpPr txBox="1"/>
          <p:nvPr/>
        </p:nvSpPr>
        <p:spPr>
          <a:xfrm>
            <a:off x="4535424" y="5349240"/>
            <a:ext cx="3108960" cy="6400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Surface unusual chart access for human investigation. Approved, BAA-covered tools only.</a:t>
            </a:r>
            <a:endParaRPr lang="en-US" sz="1400" dirty="0"/>
          </a:p>
        </p:txBody>
      </p:sp>
      <p:sp>
        <p:nvSpPr>
          <p:cNvPr id="39" name="Shape 32"/>
          <p:cNvSpPr/>
          <p:nvPr/>
        </p:nvSpPr>
        <p:spPr>
          <a:xfrm>
            <a:off x="8065008" y="3977640"/>
            <a:ext cx="3520440" cy="2194560"/>
          </a:xfrm>
          <a:prstGeom prst="rect">
            <a:avLst/>
          </a:prstGeom>
          <a:solidFill>
            <a:srgbClr val="F1F3F5"/>
          </a:solidFill>
          <a:ln w="12700">
            <a:solidFill>
              <a:srgbClr val="F1F3F5"/>
            </a:solidFill>
            <a:prstDash val="solid"/>
          </a:ln>
        </p:spPr>
        <p:txBody>
          <a:bodyPr/>
          <a:lstStyle/>
          <a:p>
            <a:endParaRPr lang="en-US"/>
          </a:p>
        </p:txBody>
      </p:sp>
      <p:sp>
        <p:nvSpPr>
          <p:cNvPr id="40" name="Shape 33"/>
          <p:cNvSpPr/>
          <p:nvPr/>
        </p:nvSpPr>
        <p:spPr>
          <a:xfrm>
            <a:off x="8293608" y="4206240"/>
            <a:ext cx="640080" cy="640080"/>
          </a:xfrm>
          <a:prstGeom prst="ellipse">
            <a:avLst/>
          </a:prstGeom>
          <a:solidFill>
            <a:srgbClr val="C62828"/>
          </a:solidFill>
          <a:ln w="12700">
            <a:solidFill>
              <a:srgbClr val="C62828"/>
            </a:solidFill>
            <a:prstDash val="solid"/>
          </a:ln>
        </p:spPr>
        <p:txBody>
          <a:bodyPr/>
          <a:lstStyle/>
          <a:p>
            <a:endParaRPr lang="en-US"/>
          </a:p>
        </p:txBody>
      </p:sp>
      <p:pic>
        <p:nvPicPr>
          <p:cNvPr id="41" name="Image 5" descr="preencoded.png"/>
          <p:cNvPicPr>
            <a:picLocks noChangeAspect="1"/>
          </p:cNvPicPr>
          <p:nvPr/>
        </p:nvPicPr>
        <p:blipFill>
          <a:blip r:embed="rId8"/>
          <a:stretch>
            <a:fillRect/>
          </a:stretch>
        </p:blipFill>
        <p:spPr>
          <a:xfrm>
            <a:off x="8453628" y="4366260"/>
            <a:ext cx="320040" cy="320040"/>
          </a:xfrm>
          <a:prstGeom prst="rect">
            <a:avLst/>
          </a:prstGeom>
        </p:spPr>
      </p:pic>
      <p:sp>
        <p:nvSpPr>
          <p:cNvPr id="42" name="Text 34"/>
          <p:cNvSpPr txBox="1"/>
          <p:nvPr/>
        </p:nvSpPr>
        <p:spPr>
          <a:xfrm>
            <a:off x="9070848" y="4160520"/>
            <a:ext cx="2331720" cy="731520"/>
          </a:xfrm>
          <a:prstGeom prst="rect">
            <a:avLst/>
          </a:prstGeom>
          <a:noFill/>
          <a:ln/>
        </p:spPr>
        <p:txBody>
          <a:bodyPr wrap="square" lIns="0" tIns="0" rIns="0" bIns="0" rtlCol="0" anchor="ctr"/>
          <a:lstStyle/>
          <a:p>
            <a:pPr marL="0" indent="0">
              <a:buNone/>
            </a:pPr>
            <a:r>
              <a:rPr lang="en-US" sz="1700" b="1" dirty="0">
                <a:solidFill>
                  <a:srgbClr val="1F2933"/>
                </a:solidFill>
                <a:latin typeface="Arial" pitchFamily="34" charset="0"/>
                <a:ea typeface="Arial" pitchFamily="34" charset="-122"/>
                <a:cs typeface="Arial" pitchFamily="34" charset="-120"/>
              </a:rPr>
              <a:t>Incident Documentation</a:t>
            </a:r>
            <a:endParaRPr lang="en-US" sz="1700" dirty="0"/>
          </a:p>
        </p:txBody>
      </p:sp>
      <p:sp>
        <p:nvSpPr>
          <p:cNvPr id="43" name="Shape 35"/>
          <p:cNvSpPr/>
          <p:nvPr/>
        </p:nvSpPr>
        <p:spPr>
          <a:xfrm>
            <a:off x="8293608" y="4965192"/>
            <a:ext cx="777240" cy="274320"/>
          </a:xfrm>
          <a:prstGeom prst="roundRect">
            <a:avLst>
              <a:gd name="adj" fmla="val 16667"/>
            </a:avLst>
          </a:prstGeom>
          <a:solidFill>
            <a:srgbClr val="C62828"/>
          </a:solidFill>
          <a:ln w="12700">
            <a:solidFill>
              <a:srgbClr val="C62828"/>
            </a:solidFill>
            <a:prstDash val="solid"/>
          </a:ln>
        </p:spPr>
        <p:txBody>
          <a:bodyPr/>
          <a:lstStyle/>
          <a:p>
            <a:endParaRPr lang="en-US"/>
          </a:p>
        </p:txBody>
      </p:sp>
      <p:sp>
        <p:nvSpPr>
          <p:cNvPr id="44" name="Text 36"/>
          <p:cNvSpPr txBox="1"/>
          <p:nvPr/>
        </p:nvSpPr>
        <p:spPr>
          <a:xfrm>
            <a:off x="8293608" y="4965192"/>
            <a:ext cx="7772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RED</a:t>
            </a:r>
            <a:endParaRPr lang="en-US" sz="900" dirty="0"/>
          </a:p>
        </p:txBody>
      </p:sp>
      <p:sp>
        <p:nvSpPr>
          <p:cNvPr id="45" name="Text 37"/>
          <p:cNvSpPr txBox="1"/>
          <p:nvPr/>
        </p:nvSpPr>
        <p:spPr>
          <a:xfrm>
            <a:off x="8293608" y="5349240"/>
            <a:ext cx="3108960" cy="640080"/>
          </a:xfrm>
          <a:prstGeom prst="rect">
            <a:avLst/>
          </a:prstGeom>
          <a:noFill/>
          <a:ln/>
        </p:spPr>
        <p:txBody>
          <a:bodyPr wrap="square" lIns="0" tIns="0" rIns="0" bIns="0" rtlCol="0" anchor="t"/>
          <a:lstStyle/>
          <a:p>
            <a:pPr marL="0" indent="0">
              <a:buNone/>
            </a:pPr>
            <a:r>
              <a:rPr lang="en-US" sz="1400" dirty="0">
                <a:solidFill>
                  <a:srgbClr val="1F2933"/>
                </a:solidFill>
                <a:latin typeface="Calibri" pitchFamily="34" charset="0"/>
                <a:ea typeface="Calibri" pitchFamily="34" charset="-122"/>
                <a:cs typeface="Calibri" pitchFamily="34" charset="-120"/>
              </a:rPr>
              <a:t>Organize facts for the breach risk assessment. A human makes every determination.</a:t>
            </a:r>
            <a:endParaRPr lang="en-US" sz="1400" dirty="0"/>
          </a:p>
        </p:txBody>
      </p:sp>
      <p:sp>
        <p:nvSpPr>
          <p:cNvPr id="46" name="Text 38"/>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47" name="Text 39"/>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Lane colors from Checkpoint 1</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INCIDENT RESPONSE 2.0</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When a Tire Blows: AI Incident Response</a:t>
            </a:r>
            <a:endParaRPr lang="en-US" sz="3200" dirty="0"/>
          </a:p>
        </p:txBody>
      </p:sp>
      <p:sp>
        <p:nvSpPr>
          <p:cNvPr id="4" name="Shape 2"/>
          <p:cNvSpPr/>
          <p:nvPr/>
        </p:nvSpPr>
        <p:spPr>
          <a:xfrm>
            <a:off x="548640" y="1783080"/>
            <a:ext cx="1691640" cy="2788920"/>
          </a:xfrm>
          <a:prstGeom prst="rect">
            <a:avLst/>
          </a:prstGeom>
          <a:solidFill>
            <a:srgbClr val="F1F3F5"/>
          </a:solidFill>
          <a:ln w="12700">
            <a:solidFill>
              <a:srgbClr val="F1F3F5"/>
            </a:solidFill>
            <a:prstDash val="solid"/>
          </a:ln>
        </p:spPr>
        <p:txBody>
          <a:bodyPr/>
          <a:lstStyle/>
          <a:p>
            <a:endParaRPr lang="en-US"/>
          </a:p>
        </p:txBody>
      </p:sp>
      <p:sp>
        <p:nvSpPr>
          <p:cNvPr id="5" name="Shape 3"/>
          <p:cNvSpPr/>
          <p:nvPr/>
        </p:nvSpPr>
        <p:spPr>
          <a:xfrm>
            <a:off x="731520" y="1965960"/>
            <a:ext cx="566928" cy="566928"/>
          </a:xfrm>
          <a:prstGeom prst="roundRect">
            <a:avLst>
              <a:gd name="adj" fmla="val 12903"/>
            </a:avLst>
          </a:prstGeom>
          <a:solidFill>
            <a:srgbClr val="F2A900"/>
          </a:solidFill>
          <a:ln w="12700">
            <a:solidFill>
              <a:srgbClr val="F2A900"/>
            </a:solidFill>
            <a:prstDash val="solid"/>
          </a:ln>
        </p:spPr>
        <p:txBody>
          <a:bodyPr/>
          <a:lstStyle/>
          <a:p>
            <a:endParaRPr lang="en-US"/>
          </a:p>
        </p:txBody>
      </p:sp>
      <p:sp>
        <p:nvSpPr>
          <p:cNvPr id="6" name="Text 4"/>
          <p:cNvSpPr txBox="1"/>
          <p:nvPr/>
        </p:nvSpPr>
        <p:spPr>
          <a:xfrm>
            <a:off x="731520" y="1965960"/>
            <a:ext cx="566928" cy="566928"/>
          </a:xfrm>
          <a:prstGeom prst="rect">
            <a:avLst/>
          </a:prstGeom>
          <a:noFill/>
          <a:ln/>
        </p:spPr>
        <p:txBody>
          <a:bodyPr wrap="square" lIns="0" tIns="0" rIns="0" bIns="0" rtlCol="0" anchor="ctr"/>
          <a:lstStyle/>
          <a:p>
            <a:pPr marL="0" indent="0" algn="ctr">
              <a:buNone/>
            </a:pPr>
            <a:r>
              <a:rPr lang="en-US" sz="2108" b="1" dirty="0">
                <a:solidFill>
                  <a:srgbClr val="161B22"/>
                </a:solidFill>
                <a:latin typeface="Arial" pitchFamily="34" charset="0"/>
                <a:ea typeface="Arial" pitchFamily="34" charset="-122"/>
                <a:cs typeface="Arial" pitchFamily="34" charset="-120"/>
              </a:rPr>
              <a:t>1</a:t>
            </a:r>
            <a:endParaRPr lang="en-US" sz="2108" dirty="0"/>
          </a:p>
        </p:txBody>
      </p:sp>
      <p:sp>
        <p:nvSpPr>
          <p:cNvPr id="7" name="Text 5"/>
          <p:cNvSpPr txBox="1"/>
          <p:nvPr/>
        </p:nvSpPr>
        <p:spPr>
          <a:xfrm>
            <a:off x="731520" y="2697480"/>
            <a:ext cx="1371600" cy="411480"/>
          </a:xfrm>
          <a:prstGeom prst="rect">
            <a:avLst/>
          </a:prstGeom>
          <a:noFill/>
          <a:ln/>
        </p:spPr>
        <p:txBody>
          <a:bodyPr wrap="square" lIns="0" tIns="0" rIns="0" bIns="0" rtlCol="0" anchor="ctr"/>
          <a:lstStyle/>
          <a:p>
            <a:pPr marL="0" indent="0">
              <a:buNone/>
            </a:pPr>
            <a:r>
              <a:rPr lang="en-US" sz="1800" b="1" dirty="0">
                <a:solidFill>
                  <a:srgbClr val="1F2933"/>
                </a:solidFill>
                <a:latin typeface="Arial" pitchFamily="34" charset="0"/>
                <a:ea typeface="Arial" pitchFamily="34" charset="-122"/>
                <a:cs typeface="Arial" pitchFamily="34" charset="-120"/>
              </a:rPr>
              <a:t>Detect</a:t>
            </a:r>
            <a:endParaRPr lang="en-US" sz="1800" dirty="0"/>
          </a:p>
        </p:txBody>
      </p:sp>
      <p:sp>
        <p:nvSpPr>
          <p:cNvPr id="8" name="Text 6"/>
          <p:cNvSpPr txBox="1"/>
          <p:nvPr/>
        </p:nvSpPr>
        <p:spPr>
          <a:xfrm>
            <a:off x="731520" y="3154680"/>
            <a:ext cx="1371600" cy="1325880"/>
          </a:xfrm>
          <a:prstGeom prst="rect">
            <a:avLst/>
          </a:prstGeom>
          <a:noFill/>
          <a:ln/>
        </p:spPr>
        <p:txBody>
          <a:bodyPr wrap="square" lIns="0" tIns="0" rIns="0" bIns="0" rtlCol="0" anchor="t"/>
          <a:lstStyle/>
          <a:p>
            <a:pPr marL="0" indent="0">
              <a:buNone/>
            </a:pPr>
            <a:r>
              <a:rPr lang="en-US" sz="1400" dirty="0">
                <a:solidFill>
                  <a:srgbClr val="5F6B76"/>
                </a:solidFill>
                <a:latin typeface="Calibri" pitchFamily="34" charset="0"/>
                <a:ea typeface="Calibri" pitchFamily="34" charset="-122"/>
                <a:cs typeface="Calibri" pitchFamily="34" charset="-120"/>
              </a:rPr>
              <a:t>PHI in an unapproved tool, odd prompts, leaked output</a:t>
            </a:r>
            <a:endParaRPr lang="en-US" sz="1400" dirty="0"/>
          </a:p>
        </p:txBody>
      </p:sp>
      <p:sp>
        <p:nvSpPr>
          <p:cNvPr id="9" name="Shape 7"/>
          <p:cNvSpPr/>
          <p:nvPr/>
        </p:nvSpPr>
        <p:spPr>
          <a:xfrm>
            <a:off x="2423160" y="1783080"/>
            <a:ext cx="1691640" cy="2788920"/>
          </a:xfrm>
          <a:prstGeom prst="rect">
            <a:avLst/>
          </a:prstGeom>
          <a:solidFill>
            <a:srgbClr val="FBE9E9"/>
          </a:solidFill>
          <a:ln w="12700">
            <a:solidFill>
              <a:srgbClr val="FBE9E9"/>
            </a:solidFill>
            <a:prstDash val="solid"/>
          </a:ln>
        </p:spPr>
        <p:txBody>
          <a:bodyPr/>
          <a:lstStyle/>
          <a:p>
            <a:endParaRPr lang="en-US"/>
          </a:p>
        </p:txBody>
      </p:sp>
      <p:sp>
        <p:nvSpPr>
          <p:cNvPr id="10" name="Shape 8"/>
          <p:cNvSpPr/>
          <p:nvPr/>
        </p:nvSpPr>
        <p:spPr>
          <a:xfrm>
            <a:off x="2606040" y="1965960"/>
            <a:ext cx="566928" cy="566928"/>
          </a:xfrm>
          <a:prstGeom prst="roundRect">
            <a:avLst>
              <a:gd name="adj" fmla="val 12903"/>
            </a:avLst>
          </a:prstGeom>
          <a:solidFill>
            <a:srgbClr val="C62828"/>
          </a:solidFill>
          <a:ln w="12700">
            <a:solidFill>
              <a:srgbClr val="C62828"/>
            </a:solidFill>
            <a:prstDash val="solid"/>
          </a:ln>
        </p:spPr>
        <p:txBody>
          <a:bodyPr/>
          <a:lstStyle/>
          <a:p>
            <a:endParaRPr lang="en-US"/>
          </a:p>
        </p:txBody>
      </p:sp>
      <p:sp>
        <p:nvSpPr>
          <p:cNvPr id="11" name="Text 9"/>
          <p:cNvSpPr txBox="1"/>
          <p:nvPr/>
        </p:nvSpPr>
        <p:spPr>
          <a:xfrm>
            <a:off x="2606040" y="1965960"/>
            <a:ext cx="566928" cy="566928"/>
          </a:xfrm>
          <a:prstGeom prst="rect">
            <a:avLst/>
          </a:prstGeom>
          <a:noFill/>
          <a:ln/>
        </p:spPr>
        <p:txBody>
          <a:bodyPr wrap="square" lIns="0" tIns="0" rIns="0" bIns="0" rtlCol="0" anchor="ctr"/>
          <a:lstStyle/>
          <a:p>
            <a:pPr marL="0" indent="0" algn="ctr">
              <a:buNone/>
            </a:pPr>
            <a:r>
              <a:rPr lang="en-US" sz="2108" b="1" dirty="0">
                <a:solidFill>
                  <a:srgbClr val="FFFFFF"/>
                </a:solidFill>
                <a:latin typeface="Arial" pitchFamily="34" charset="0"/>
                <a:ea typeface="Arial" pitchFamily="34" charset="-122"/>
                <a:cs typeface="Arial" pitchFamily="34" charset="-120"/>
              </a:rPr>
              <a:t>2</a:t>
            </a:r>
            <a:endParaRPr lang="en-US" sz="2108" dirty="0"/>
          </a:p>
        </p:txBody>
      </p:sp>
      <p:sp>
        <p:nvSpPr>
          <p:cNvPr id="12" name="Text 10"/>
          <p:cNvSpPr txBox="1"/>
          <p:nvPr/>
        </p:nvSpPr>
        <p:spPr>
          <a:xfrm>
            <a:off x="2606040" y="2697480"/>
            <a:ext cx="1371600" cy="411480"/>
          </a:xfrm>
          <a:prstGeom prst="rect">
            <a:avLst/>
          </a:prstGeom>
          <a:noFill/>
          <a:ln/>
        </p:spPr>
        <p:txBody>
          <a:bodyPr wrap="square" lIns="0" tIns="0" rIns="0" bIns="0" rtlCol="0" anchor="ctr"/>
          <a:lstStyle/>
          <a:p>
            <a:pPr marL="0" indent="0">
              <a:buNone/>
            </a:pPr>
            <a:r>
              <a:rPr lang="en-US" sz="1800" b="1" dirty="0">
                <a:solidFill>
                  <a:srgbClr val="1F2933"/>
                </a:solidFill>
                <a:latin typeface="Arial" pitchFamily="34" charset="0"/>
                <a:ea typeface="Arial" pitchFamily="34" charset="-122"/>
                <a:cs typeface="Arial" pitchFamily="34" charset="-120"/>
              </a:rPr>
              <a:t>Contain</a:t>
            </a:r>
            <a:endParaRPr lang="en-US" sz="1800" dirty="0"/>
          </a:p>
        </p:txBody>
      </p:sp>
      <p:sp>
        <p:nvSpPr>
          <p:cNvPr id="13" name="Text 11"/>
          <p:cNvSpPr txBox="1"/>
          <p:nvPr/>
        </p:nvSpPr>
        <p:spPr>
          <a:xfrm>
            <a:off x="2606040" y="3154680"/>
            <a:ext cx="1371600" cy="1325880"/>
          </a:xfrm>
          <a:prstGeom prst="rect">
            <a:avLst/>
          </a:prstGeom>
          <a:noFill/>
          <a:ln/>
        </p:spPr>
        <p:txBody>
          <a:bodyPr wrap="square" lIns="0" tIns="0" rIns="0" bIns="0" rtlCol="0" anchor="t"/>
          <a:lstStyle/>
          <a:p>
            <a:pPr marL="0" indent="0">
              <a:buNone/>
            </a:pPr>
            <a:r>
              <a:rPr lang="en-US" sz="1400" dirty="0">
                <a:solidFill>
                  <a:srgbClr val="5F6B76"/>
                </a:solidFill>
                <a:latin typeface="Calibri" pitchFamily="34" charset="0"/>
                <a:ea typeface="Calibri" pitchFamily="34" charset="-122"/>
                <a:cs typeface="Calibri" pitchFamily="34" charset="-120"/>
              </a:rPr>
              <a:t>Kill switch, revoke access, disable the integration</a:t>
            </a:r>
            <a:endParaRPr lang="en-US" sz="1400" dirty="0"/>
          </a:p>
        </p:txBody>
      </p:sp>
      <p:sp>
        <p:nvSpPr>
          <p:cNvPr id="14" name="Shape 12"/>
          <p:cNvSpPr/>
          <p:nvPr/>
        </p:nvSpPr>
        <p:spPr>
          <a:xfrm>
            <a:off x="4297680" y="1783080"/>
            <a:ext cx="1691640" cy="2788920"/>
          </a:xfrm>
          <a:prstGeom prst="rect">
            <a:avLst/>
          </a:prstGeom>
          <a:solidFill>
            <a:srgbClr val="F1F3F5"/>
          </a:solidFill>
          <a:ln w="12700">
            <a:solidFill>
              <a:srgbClr val="F1F3F5"/>
            </a:solidFill>
            <a:prstDash val="solid"/>
          </a:ln>
        </p:spPr>
        <p:txBody>
          <a:bodyPr/>
          <a:lstStyle/>
          <a:p>
            <a:endParaRPr lang="en-US"/>
          </a:p>
        </p:txBody>
      </p:sp>
      <p:sp>
        <p:nvSpPr>
          <p:cNvPr id="15" name="Shape 13"/>
          <p:cNvSpPr/>
          <p:nvPr/>
        </p:nvSpPr>
        <p:spPr>
          <a:xfrm>
            <a:off x="4480560" y="1965960"/>
            <a:ext cx="566928" cy="566928"/>
          </a:xfrm>
          <a:prstGeom prst="roundRect">
            <a:avLst>
              <a:gd name="adj" fmla="val 12903"/>
            </a:avLst>
          </a:prstGeom>
          <a:solidFill>
            <a:srgbClr val="F2A900"/>
          </a:solidFill>
          <a:ln w="12700">
            <a:solidFill>
              <a:srgbClr val="F2A900"/>
            </a:solidFill>
            <a:prstDash val="solid"/>
          </a:ln>
        </p:spPr>
        <p:txBody>
          <a:bodyPr/>
          <a:lstStyle/>
          <a:p>
            <a:endParaRPr lang="en-US"/>
          </a:p>
        </p:txBody>
      </p:sp>
      <p:sp>
        <p:nvSpPr>
          <p:cNvPr id="16" name="Text 14"/>
          <p:cNvSpPr txBox="1"/>
          <p:nvPr/>
        </p:nvSpPr>
        <p:spPr>
          <a:xfrm>
            <a:off x="4480560" y="1965960"/>
            <a:ext cx="566928" cy="566928"/>
          </a:xfrm>
          <a:prstGeom prst="rect">
            <a:avLst/>
          </a:prstGeom>
          <a:noFill/>
          <a:ln/>
        </p:spPr>
        <p:txBody>
          <a:bodyPr wrap="square" lIns="0" tIns="0" rIns="0" bIns="0" rtlCol="0" anchor="ctr"/>
          <a:lstStyle/>
          <a:p>
            <a:pPr marL="0" indent="0" algn="ctr">
              <a:buNone/>
            </a:pPr>
            <a:r>
              <a:rPr lang="en-US" sz="2108" b="1" dirty="0">
                <a:solidFill>
                  <a:srgbClr val="161B22"/>
                </a:solidFill>
                <a:latin typeface="Arial" pitchFamily="34" charset="0"/>
                <a:ea typeface="Arial" pitchFamily="34" charset="-122"/>
                <a:cs typeface="Arial" pitchFamily="34" charset="-120"/>
              </a:rPr>
              <a:t>3</a:t>
            </a:r>
            <a:endParaRPr lang="en-US" sz="2108" dirty="0"/>
          </a:p>
        </p:txBody>
      </p:sp>
      <p:sp>
        <p:nvSpPr>
          <p:cNvPr id="17" name="Text 15"/>
          <p:cNvSpPr txBox="1"/>
          <p:nvPr/>
        </p:nvSpPr>
        <p:spPr>
          <a:xfrm>
            <a:off x="4480560" y="2697480"/>
            <a:ext cx="1371600" cy="411480"/>
          </a:xfrm>
          <a:prstGeom prst="rect">
            <a:avLst/>
          </a:prstGeom>
          <a:noFill/>
          <a:ln/>
        </p:spPr>
        <p:txBody>
          <a:bodyPr wrap="square" lIns="0" tIns="0" rIns="0" bIns="0" rtlCol="0" anchor="ctr"/>
          <a:lstStyle/>
          <a:p>
            <a:pPr marL="0" indent="0">
              <a:buNone/>
            </a:pPr>
            <a:r>
              <a:rPr lang="en-US" sz="1800" b="1" dirty="0">
                <a:solidFill>
                  <a:srgbClr val="1F2933"/>
                </a:solidFill>
                <a:latin typeface="Arial" pitchFamily="34" charset="0"/>
                <a:ea typeface="Arial" pitchFamily="34" charset="-122"/>
                <a:cs typeface="Arial" pitchFamily="34" charset="-120"/>
              </a:rPr>
              <a:t>Preserve</a:t>
            </a:r>
            <a:endParaRPr lang="en-US" sz="1800" dirty="0"/>
          </a:p>
        </p:txBody>
      </p:sp>
      <p:sp>
        <p:nvSpPr>
          <p:cNvPr id="18" name="Text 16"/>
          <p:cNvSpPr txBox="1"/>
          <p:nvPr/>
        </p:nvSpPr>
        <p:spPr>
          <a:xfrm>
            <a:off x="4480560" y="3154680"/>
            <a:ext cx="1371600" cy="1325880"/>
          </a:xfrm>
          <a:prstGeom prst="rect">
            <a:avLst/>
          </a:prstGeom>
          <a:noFill/>
          <a:ln/>
        </p:spPr>
        <p:txBody>
          <a:bodyPr wrap="square" lIns="0" tIns="0" rIns="0" bIns="0" rtlCol="0" anchor="t"/>
          <a:lstStyle/>
          <a:p>
            <a:pPr marL="0" indent="0">
              <a:buNone/>
            </a:pPr>
            <a:r>
              <a:rPr lang="en-US" sz="1400" dirty="0">
                <a:solidFill>
                  <a:srgbClr val="5F6B76"/>
                </a:solidFill>
                <a:latin typeface="Calibri" pitchFamily="34" charset="0"/>
                <a:ea typeface="Calibri" pitchFamily="34" charset="-122"/>
                <a:cs typeface="Calibri" pitchFamily="34" charset="-120"/>
              </a:rPr>
              <a:t>Prompts, outputs, logs, and timeline</a:t>
            </a:r>
            <a:endParaRPr lang="en-US" sz="1400" dirty="0"/>
          </a:p>
        </p:txBody>
      </p:sp>
      <p:sp>
        <p:nvSpPr>
          <p:cNvPr id="19" name="Shape 17"/>
          <p:cNvSpPr/>
          <p:nvPr/>
        </p:nvSpPr>
        <p:spPr>
          <a:xfrm>
            <a:off x="6172200" y="1783080"/>
            <a:ext cx="1691640" cy="2788920"/>
          </a:xfrm>
          <a:prstGeom prst="rect">
            <a:avLst/>
          </a:prstGeom>
          <a:solidFill>
            <a:srgbClr val="F1F3F5"/>
          </a:solidFill>
          <a:ln w="12700">
            <a:solidFill>
              <a:srgbClr val="F1F3F5"/>
            </a:solidFill>
            <a:prstDash val="solid"/>
          </a:ln>
        </p:spPr>
        <p:txBody>
          <a:bodyPr/>
          <a:lstStyle/>
          <a:p>
            <a:endParaRPr lang="en-US"/>
          </a:p>
        </p:txBody>
      </p:sp>
      <p:sp>
        <p:nvSpPr>
          <p:cNvPr id="20" name="Shape 18"/>
          <p:cNvSpPr/>
          <p:nvPr/>
        </p:nvSpPr>
        <p:spPr>
          <a:xfrm>
            <a:off x="6355080" y="1965960"/>
            <a:ext cx="566928" cy="566928"/>
          </a:xfrm>
          <a:prstGeom prst="roundRect">
            <a:avLst>
              <a:gd name="adj" fmla="val 12903"/>
            </a:avLst>
          </a:prstGeom>
          <a:solidFill>
            <a:srgbClr val="F2A900"/>
          </a:solidFill>
          <a:ln w="12700">
            <a:solidFill>
              <a:srgbClr val="F2A900"/>
            </a:solidFill>
            <a:prstDash val="solid"/>
          </a:ln>
        </p:spPr>
        <p:txBody>
          <a:bodyPr/>
          <a:lstStyle/>
          <a:p>
            <a:endParaRPr lang="en-US"/>
          </a:p>
        </p:txBody>
      </p:sp>
      <p:sp>
        <p:nvSpPr>
          <p:cNvPr id="21" name="Text 19"/>
          <p:cNvSpPr txBox="1"/>
          <p:nvPr/>
        </p:nvSpPr>
        <p:spPr>
          <a:xfrm>
            <a:off x="6355080" y="1965960"/>
            <a:ext cx="566928" cy="566928"/>
          </a:xfrm>
          <a:prstGeom prst="rect">
            <a:avLst/>
          </a:prstGeom>
          <a:noFill/>
          <a:ln/>
        </p:spPr>
        <p:txBody>
          <a:bodyPr wrap="square" lIns="0" tIns="0" rIns="0" bIns="0" rtlCol="0" anchor="ctr"/>
          <a:lstStyle/>
          <a:p>
            <a:pPr marL="0" indent="0" algn="ctr">
              <a:buNone/>
            </a:pPr>
            <a:r>
              <a:rPr lang="en-US" sz="2108" b="1" dirty="0">
                <a:solidFill>
                  <a:srgbClr val="161B22"/>
                </a:solidFill>
                <a:latin typeface="Arial" pitchFamily="34" charset="0"/>
                <a:ea typeface="Arial" pitchFamily="34" charset="-122"/>
                <a:cs typeface="Arial" pitchFamily="34" charset="-120"/>
              </a:rPr>
              <a:t>4</a:t>
            </a:r>
            <a:endParaRPr lang="en-US" sz="2108" dirty="0"/>
          </a:p>
        </p:txBody>
      </p:sp>
      <p:sp>
        <p:nvSpPr>
          <p:cNvPr id="22" name="Text 20"/>
          <p:cNvSpPr txBox="1"/>
          <p:nvPr/>
        </p:nvSpPr>
        <p:spPr>
          <a:xfrm>
            <a:off x="6355080" y="2697480"/>
            <a:ext cx="1371600" cy="411480"/>
          </a:xfrm>
          <a:prstGeom prst="rect">
            <a:avLst/>
          </a:prstGeom>
          <a:noFill/>
          <a:ln/>
        </p:spPr>
        <p:txBody>
          <a:bodyPr wrap="square" lIns="0" tIns="0" rIns="0" bIns="0" rtlCol="0" anchor="ctr"/>
          <a:lstStyle/>
          <a:p>
            <a:pPr marL="0" indent="0">
              <a:buNone/>
            </a:pPr>
            <a:r>
              <a:rPr lang="en-US" sz="1800" b="1" dirty="0">
                <a:solidFill>
                  <a:srgbClr val="1F2933"/>
                </a:solidFill>
                <a:latin typeface="Arial" pitchFamily="34" charset="0"/>
                <a:ea typeface="Arial" pitchFamily="34" charset="-122"/>
                <a:cs typeface="Arial" pitchFamily="34" charset="-120"/>
              </a:rPr>
              <a:t>Assess</a:t>
            </a:r>
            <a:endParaRPr lang="en-US" sz="1800" dirty="0"/>
          </a:p>
        </p:txBody>
      </p:sp>
      <p:sp>
        <p:nvSpPr>
          <p:cNvPr id="23" name="Text 21"/>
          <p:cNvSpPr txBox="1"/>
          <p:nvPr/>
        </p:nvSpPr>
        <p:spPr>
          <a:xfrm>
            <a:off x="6355080" y="3154680"/>
            <a:ext cx="1371600" cy="1325880"/>
          </a:xfrm>
          <a:prstGeom prst="rect">
            <a:avLst/>
          </a:prstGeom>
          <a:noFill/>
          <a:ln/>
        </p:spPr>
        <p:txBody>
          <a:bodyPr wrap="square" lIns="0" tIns="0" rIns="0" bIns="0" rtlCol="0" anchor="t"/>
          <a:lstStyle/>
          <a:p>
            <a:pPr marL="0" indent="0">
              <a:buNone/>
            </a:pPr>
            <a:r>
              <a:rPr lang="en-US" sz="1400" dirty="0">
                <a:solidFill>
                  <a:srgbClr val="5F6B76"/>
                </a:solidFill>
                <a:latin typeface="Calibri" pitchFamily="34" charset="0"/>
                <a:ea typeface="Calibri" pitchFamily="34" charset="-122"/>
                <a:cs typeface="Calibri" pitchFamily="34" charset="-120"/>
              </a:rPr>
              <a:t>Four-factor breach risk assessment</a:t>
            </a:r>
            <a:endParaRPr lang="en-US" sz="1400" dirty="0"/>
          </a:p>
        </p:txBody>
      </p:sp>
      <p:sp>
        <p:nvSpPr>
          <p:cNvPr id="24" name="Shape 22"/>
          <p:cNvSpPr/>
          <p:nvPr/>
        </p:nvSpPr>
        <p:spPr>
          <a:xfrm>
            <a:off x="8046720" y="1783080"/>
            <a:ext cx="1691640" cy="2788920"/>
          </a:xfrm>
          <a:prstGeom prst="rect">
            <a:avLst/>
          </a:prstGeom>
          <a:solidFill>
            <a:srgbClr val="F1F3F5"/>
          </a:solidFill>
          <a:ln w="12700">
            <a:solidFill>
              <a:srgbClr val="F1F3F5"/>
            </a:solidFill>
            <a:prstDash val="solid"/>
          </a:ln>
        </p:spPr>
        <p:txBody>
          <a:bodyPr/>
          <a:lstStyle/>
          <a:p>
            <a:endParaRPr lang="en-US"/>
          </a:p>
        </p:txBody>
      </p:sp>
      <p:sp>
        <p:nvSpPr>
          <p:cNvPr id="25" name="Shape 23"/>
          <p:cNvSpPr/>
          <p:nvPr/>
        </p:nvSpPr>
        <p:spPr>
          <a:xfrm>
            <a:off x="8229600" y="1965960"/>
            <a:ext cx="566928" cy="566928"/>
          </a:xfrm>
          <a:prstGeom prst="roundRect">
            <a:avLst>
              <a:gd name="adj" fmla="val 12903"/>
            </a:avLst>
          </a:prstGeom>
          <a:solidFill>
            <a:srgbClr val="F2A900"/>
          </a:solidFill>
          <a:ln w="12700">
            <a:solidFill>
              <a:srgbClr val="F2A900"/>
            </a:solidFill>
            <a:prstDash val="solid"/>
          </a:ln>
        </p:spPr>
        <p:txBody>
          <a:bodyPr/>
          <a:lstStyle/>
          <a:p>
            <a:endParaRPr lang="en-US"/>
          </a:p>
        </p:txBody>
      </p:sp>
      <p:sp>
        <p:nvSpPr>
          <p:cNvPr id="26" name="Text 24"/>
          <p:cNvSpPr txBox="1"/>
          <p:nvPr/>
        </p:nvSpPr>
        <p:spPr>
          <a:xfrm>
            <a:off x="8229600" y="1965960"/>
            <a:ext cx="566928" cy="566928"/>
          </a:xfrm>
          <a:prstGeom prst="rect">
            <a:avLst/>
          </a:prstGeom>
          <a:noFill/>
          <a:ln/>
        </p:spPr>
        <p:txBody>
          <a:bodyPr wrap="square" lIns="0" tIns="0" rIns="0" bIns="0" rtlCol="0" anchor="ctr"/>
          <a:lstStyle/>
          <a:p>
            <a:pPr marL="0" indent="0" algn="ctr">
              <a:buNone/>
            </a:pPr>
            <a:r>
              <a:rPr lang="en-US" sz="2108" b="1" dirty="0">
                <a:solidFill>
                  <a:srgbClr val="161B22"/>
                </a:solidFill>
                <a:latin typeface="Arial" pitchFamily="34" charset="0"/>
                <a:ea typeface="Arial" pitchFamily="34" charset="-122"/>
                <a:cs typeface="Arial" pitchFamily="34" charset="-120"/>
              </a:rPr>
              <a:t>5</a:t>
            </a:r>
            <a:endParaRPr lang="en-US" sz="2108" dirty="0"/>
          </a:p>
        </p:txBody>
      </p:sp>
      <p:sp>
        <p:nvSpPr>
          <p:cNvPr id="27" name="Text 25"/>
          <p:cNvSpPr txBox="1"/>
          <p:nvPr/>
        </p:nvSpPr>
        <p:spPr>
          <a:xfrm>
            <a:off x="8229600" y="2697480"/>
            <a:ext cx="1371600" cy="411480"/>
          </a:xfrm>
          <a:prstGeom prst="rect">
            <a:avLst/>
          </a:prstGeom>
          <a:noFill/>
          <a:ln/>
        </p:spPr>
        <p:txBody>
          <a:bodyPr wrap="square" lIns="0" tIns="0" rIns="0" bIns="0" rtlCol="0" anchor="ctr"/>
          <a:lstStyle/>
          <a:p>
            <a:pPr marL="0" indent="0">
              <a:buNone/>
            </a:pPr>
            <a:r>
              <a:rPr lang="en-US" sz="1800" b="1" dirty="0">
                <a:solidFill>
                  <a:srgbClr val="1F2933"/>
                </a:solidFill>
                <a:latin typeface="Arial" pitchFamily="34" charset="0"/>
                <a:ea typeface="Arial" pitchFamily="34" charset="-122"/>
                <a:cs typeface="Arial" pitchFamily="34" charset="-120"/>
              </a:rPr>
              <a:t>Notify</a:t>
            </a:r>
            <a:endParaRPr lang="en-US" sz="1800" dirty="0"/>
          </a:p>
        </p:txBody>
      </p:sp>
      <p:sp>
        <p:nvSpPr>
          <p:cNvPr id="28" name="Text 26"/>
          <p:cNvSpPr txBox="1"/>
          <p:nvPr/>
        </p:nvSpPr>
        <p:spPr>
          <a:xfrm>
            <a:off x="8229600" y="3154680"/>
            <a:ext cx="1371600" cy="1325880"/>
          </a:xfrm>
          <a:prstGeom prst="rect">
            <a:avLst/>
          </a:prstGeom>
          <a:noFill/>
          <a:ln/>
        </p:spPr>
        <p:txBody>
          <a:bodyPr wrap="square" lIns="0" tIns="0" rIns="0" bIns="0" rtlCol="0" anchor="t"/>
          <a:lstStyle/>
          <a:p>
            <a:pPr marL="0" indent="0">
              <a:buNone/>
            </a:pPr>
            <a:r>
              <a:rPr lang="en-US" sz="1400" dirty="0">
                <a:solidFill>
                  <a:srgbClr val="5F6B76"/>
                </a:solidFill>
                <a:latin typeface="Calibri" pitchFamily="34" charset="0"/>
                <a:ea typeface="Calibri" pitchFamily="34" charset="-122"/>
                <a:cs typeface="Calibri" pitchFamily="34" charset="-120"/>
              </a:rPr>
              <a:t>Individuals no later than 60 days from discovery, plus OCR</a:t>
            </a:r>
            <a:endParaRPr lang="en-US" sz="1400" dirty="0"/>
          </a:p>
        </p:txBody>
      </p:sp>
      <p:sp>
        <p:nvSpPr>
          <p:cNvPr id="29" name="Shape 27"/>
          <p:cNvSpPr/>
          <p:nvPr/>
        </p:nvSpPr>
        <p:spPr>
          <a:xfrm>
            <a:off x="9921240" y="1783080"/>
            <a:ext cx="1691640" cy="2788920"/>
          </a:xfrm>
          <a:prstGeom prst="rect">
            <a:avLst/>
          </a:prstGeom>
          <a:solidFill>
            <a:srgbClr val="F1F3F5"/>
          </a:solidFill>
          <a:ln w="12700">
            <a:solidFill>
              <a:srgbClr val="F1F3F5"/>
            </a:solidFill>
            <a:prstDash val="solid"/>
          </a:ln>
        </p:spPr>
        <p:txBody>
          <a:bodyPr/>
          <a:lstStyle/>
          <a:p>
            <a:endParaRPr lang="en-US"/>
          </a:p>
        </p:txBody>
      </p:sp>
      <p:sp>
        <p:nvSpPr>
          <p:cNvPr id="30" name="Shape 28"/>
          <p:cNvSpPr/>
          <p:nvPr/>
        </p:nvSpPr>
        <p:spPr>
          <a:xfrm>
            <a:off x="10104120" y="1965960"/>
            <a:ext cx="566928" cy="566928"/>
          </a:xfrm>
          <a:prstGeom prst="roundRect">
            <a:avLst>
              <a:gd name="adj" fmla="val 12903"/>
            </a:avLst>
          </a:prstGeom>
          <a:solidFill>
            <a:srgbClr val="F2A900"/>
          </a:solidFill>
          <a:ln w="12700">
            <a:solidFill>
              <a:srgbClr val="F2A900"/>
            </a:solidFill>
            <a:prstDash val="solid"/>
          </a:ln>
        </p:spPr>
        <p:txBody>
          <a:bodyPr/>
          <a:lstStyle/>
          <a:p>
            <a:endParaRPr lang="en-US"/>
          </a:p>
        </p:txBody>
      </p:sp>
      <p:sp>
        <p:nvSpPr>
          <p:cNvPr id="31" name="Text 29"/>
          <p:cNvSpPr txBox="1"/>
          <p:nvPr/>
        </p:nvSpPr>
        <p:spPr>
          <a:xfrm>
            <a:off x="10104120" y="1965960"/>
            <a:ext cx="566928" cy="566928"/>
          </a:xfrm>
          <a:prstGeom prst="rect">
            <a:avLst/>
          </a:prstGeom>
          <a:noFill/>
          <a:ln/>
        </p:spPr>
        <p:txBody>
          <a:bodyPr wrap="square" lIns="0" tIns="0" rIns="0" bIns="0" rtlCol="0" anchor="ctr"/>
          <a:lstStyle/>
          <a:p>
            <a:pPr marL="0" indent="0" algn="ctr">
              <a:buNone/>
            </a:pPr>
            <a:r>
              <a:rPr lang="en-US" sz="2108" b="1" dirty="0">
                <a:solidFill>
                  <a:srgbClr val="161B22"/>
                </a:solidFill>
                <a:latin typeface="Arial" pitchFamily="34" charset="0"/>
                <a:ea typeface="Arial" pitchFamily="34" charset="-122"/>
                <a:cs typeface="Arial" pitchFamily="34" charset="-120"/>
              </a:rPr>
              <a:t>6</a:t>
            </a:r>
            <a:endParaRPr lang="en-US" sz="2108" dirty="0"/>
          </a:p>
        </p:txBody>
      </p:sp>
      <p:sp>
        <p:nvSpPr>
          <p:cNvPr id="32" name="Text 30"/>
          <p:cNvSpPr txBox="1"/>
          <p:nvPr/>
        </p:nvSpPr>
        <p:spPr>
          <a:xfrm>
            <a:off x="10104120" y="2697480"/>
            <a:ext cx="1371600" cy="411480"/>
          </a:xfrm>
          <a:prstGeom prst="rect">
            <a:avLst/>
          </a:prstGeom>
          <a:noFill/>
          <a:ln/>
        </p:spPr>
        <p:txBody>
          <a:bodyPr wrap="square" lIns="0" tIns="0" rIns="0" bIns="0" rtlCol="0" anchor="ctr"/>
          <a:lstStyle/>
          <a:p>
            <a:pPr marL="0" indent="0">
              <a:buNone/>
            </a:pPr>
            <a:r>
              <a:rPr lang="en-US" sz="1800" b="1" dirty="0">
                <a:solidFill>
                  <a:srgbClr val="1F2933"/>
                </a:solidFill>
                <a:latin typeface="Arial" pitchFamily="34" charset="0"/>
                <a:ea typeface="Arial" pitchFamily="34" charset="-122"/>
                <a:cs typeface="Arial" pitchFamily="34" charset="-120"/>
              </a:rPr>
              <a:t>Learn</a:t>
            </a:r>
            <a:endParaRPr lang="en-US" sz="1800" dirty="0"/>
          </a:p>
        </p:txBody>
      </p:sp>
      <p:sp>
        <p:nvSpPr>
          <p:cNvPr id="33" name="Text 31"/>
          <p:cNvSpPr txBox="1"/>
          <p:nvPr/>
        </p:nvSpPr>
        <p:spPr>
          <a:xfrm>
            <a:off x="10104120" y="3154680"/>
            <a:ext cx="1371600" cy="1325880"/>
          </a:xfrm>
          <a:prstGeom prst="rect">
            <a:avLst/>
          </a:prstGeom>
          <a:noFill/>
          <a:ln/>
        </p:spPr>
        <p:txBody>
          <a:bodyPr wrap="square" lIns="0" tIns="0" rIns="0" bIns="0" rtlCol="0" anchor="t"/>
          <a:lstStyle/>
          <a:p>
            <a:pPr marL="0" indent="0">
              <a:buNone/>
            </a:pPr>
            <a:r>
              <a:rPr lang="en-US" sz="1400" dirty="0">
                <a:solidFill>
                  <a:srgbClr val="5F6B76"/>
                </a:solidFill>
                <a:latin typeface="Calibri" pitchFamily="34" charset="0"/>
                <a:ea typeface="Calibri" pitchFamily="34" charset="-122"/>
                <a:cs typeface="Calibri" pitchFamily="34" charset="-120"/>
              </a:rPr>
              <a:t>Blameless post-mortem, update guardrails and training</a:t>
            </a:r>
            <a:endParaRPr lang="en-US" sz="1400" dirty="0"/>
          </a:p>
        </p:txBody>
      </p:sp>
      <p:sp>
        <p:nvSpPr>
          <p:cNvPr id="34" name="Shape 32"/>
          <p:cNvSpPr/>
          <p:nvPr/>
        </p:nvSpPr>
        <p:spPr>
          <a:xfrm>
            <a:off x="548640" y="4846320"/>
            <a:ext cx="11091672" cy="1325880"/>
          </a:xfrm>
          <a:prstGeom prst="rect">
            <a:avLst/>
          </a:prstGeom>
          <a:solidFill>
            <a:srgbClr val="161B22"/>
          </a:solidFill>
          <a:ln w="12700">
            <a:solidFill>
              <a:srgbClr val="161B22"/>
            </a:solidFill>
            <a:prstDash val="solid"/>
          </a:ln>
        </p:spPr>
        <p:txBody>
          <a:bodyPr/>
          <a:lstStyle/>
          <a:p>
            <a:endParaRPr lang="en-US"/>
          </a:p>
        </p:txBody>
      </p:sp>
      <p:sp>
        <p:nvSpPr>
          <p:cNvPr id="35" name="Shape 33"/>
          <p:cNvSpPr/>
          <p:nvPr/>
        </p:nvSpPr>
        <p:spPr>
          <a:xfrm>
            <a:off x="822960" y="5120640"/>
            <a:ext cx="777240" cy="777240"/>
          </a:xfrm>
          <a:prstGeom prst="ellipse">
            <a:avLst/>
          </a:prstGeom>
          <a:solidFill>
            <a:srgbClr val="F2A900"/>
          </a:solidFill>
          <a:ln w="12700">
            <a:solidFill>
              <a:srgbClr val="F2A900"/>
            </a:solidFill>
            <a:prstDash val="solid"/>
          </a:ln>
        </p:spPr>
        <p:txBody>
          <a:bodyPr/>
          <a:lstStyle/>
          <a:p>
            <a:endParaRPr lang="en-US"/>
          </a:p>
        </p:txBody>
      </p:sp>
      <p:pic>
        <p:nvPicPr>
          <p:cNvPr id="36" name="Image 0" descr="preencoded.png"/>
          <p:cNvPicPr>
            <a:picLocks noChangeAspect="1"/>
          </p:cNvPicPr>
          <p:nvPr/>
        </p:nvPicPr>
        <p:blipFill>
          <a:blip r:embed="rId3"/>
          <a:stretch>
            <a:fillRect/>
          </a:stretch>
        </p:blipFill>
        <p:spPr>
          <a:xfrm>
            <a:off x="1017270" y="5314950"/>
            <a:ext cx="388620" cy="388620"/>
          </a:xfrm>
          <a:prstGeom prst="rect">
            <a:avLst/>
          </a:prstGeom>
        </p:spPr>
      </p:pic>
      <p:sp>
        <p:nvSpPr>
          <p:cNvPr id="37" name="Text 34"/>
          <p:cNvSpPr txBox="1"/>
          <p:nvPr/>
        </p:nvSpPr>
        <p:spPr>
          <a:xfrm>
            <a:off x="1828800" y="4956048"/>
            <a:ext cx="9509760" cy="411480"/>
          </a:xfrm>
          <a:prstGeom prst="rect">
            <a:avLst/>
          </a:prstGeom>
          <a:noFill/>
          <a:ln/>
        </p:spPr>
        <p:txBody>
          <a:bodyPr wrap="square" lIns="0" tIns="0" rIns="0" bIns="0" rtlCol="0" anchor="ctr"/>
          <a:lstStyle/>
          <a:p>
            <a:pPr marL="0" indent="0">
              <a:buNone/>
            </a:pPr>
            <a:r>
              <a:rPr lang="en-US" sz="1800" b="1" dirty="0">
                <a:solidFill>
                  <a:srgbClr val="FFFFFF"/>
                </a:solidFill>
                <a:latin typeface="Arial" pitchFamily="34" charset="0"/>
                <a:ea typeface="Arial" pitchFamily="34" charset="-122"/>
                <a:cs typeface="Arial" pitchFamily="34" charset="-120"/>
              </a:rPr>
              <a:t>Pre-stage your break-glass box</a:t>
            </a:r>
            <a:endParaRPr lang="en-US" sz="1800" dirty="0"/>
          </a:p>
        </p:txBody>
      </p:sp>
      <p:sp>
        <p:nvSpPr>
          <p:cNvPr id="38" name="Text 35"/>
          <p:cNvSpPr txBox="1"/>
          <p:nvPr/>
        </p:nvSpPr>
        <p:spPr>
          <a:xfrm>
            <a:off x="1828800" y="5349240"/>
            <a:ext cx="9601200" cy="731520"/>
          </a:xfrm>
          <a:prstGeom prst="rect">
            <a:avLst/>
          </a:prstGeom>
          <a:noFill/>
          <a:ln/>
        </p:spPr>
        <p:txBody>
          <a:bodyPr wrap="square" lIns="0" tIns="0" rIns="0" bIns="0" rtlCol="0" anchor="t"/>
          <a:lstStyle/>
          <a:p>
            <a:pPr marL="0" indent="0">
              <a:buNone/>
            </a:pPr>
            <a:r>
              <a:rPr lang="en-US" sz="1500" dirty="0">
                <a:solidFill>
                  <a:srgbClr val="C9D1D9"/>
                </a:solidFill>
                <a:latin typeface="Calibri" pitchFamily="34" charset="0"/>
                <a:ea typeface="Calibri" pitchFamily="34" charset="-122"/>
                <a:cs typeface="Calibri" pitchFamily="34" charset="-120"/>
              </a:rPr>
              <a:t>Kill switch owner by name. Current AI tool inventory. Log access for investigators. Notification templates. Vendor contacts with BAA terms at hand.</a:t>
            </a:r>
            <a:endParaRPr lang="en-US" sz="1500" dirty="0"/>
          </a:p>
        </p:txBody>
      </p:sp>
      <p:sp>
        <p:nvSpPr>
          <p:cNvPr id="39" name="Text 36"/>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40" name="Text 37"/>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3.4: Incident Response 2.0</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0972800" cy="320040"/>
          </a:xfrm>
          <a:prstGeom prst="rect">
            <a:avLst/>
          </a:prstGeom>
          <a:noFill/>
          <a:ln/>
        </p:spPr>
        <p:txBody>
          <a:bodyPr wrap="square" lIns="0" tIns="0" rIns="0" bIns="0" rtlCol="0" anchor="ctr"/>
          <a:lstStyle/>
          <a:p>
            <a:pPr marL="0" indent="0">
              <a:buNone/>
            </a:pPr>
            <a:r>
              <a:rPr lang="en-US" sz="1200" b="1" kern="0" spc="200" dirty="0">
                <a:solidFill>
                  <a:srgbClr val="0E7C7B"/>
                </a:solidFill>
                <a:latin typeface="Calibri" pitchFamily="34" charset="0"/>
                <a:ea typeface="Calibri" pitchFamily="34" charset="-122"/>
                <a:cs typeface="Calibri" pitchFamily="34" charset="-120"/>
              </a:rPr>
              <a:t>30  |  60  |  90 DAYS</a:t>
            </a:r>
            <a:endParaRPr lang="en-US" sz="1200" dirty="0"/>
          </a:p>
        </p:txBody>
      </p:sp>
      <p:sp>
        <p:nvSpPr>
          <p:cNvPr id="3" name="Text 1"/>
          <p:cNvSpPr txBox="1"/>
          <p:nvPr/>
        </p:nvSpPr>
        <p:spPr>
          <a:xfrm>
            <a:off x="548640" y="713232"/>
            <a:ext cx="11064240" cy="777240"/>
          </a:xfrm>
          <a:prstGeom prst="rect">
            <a:avLst/>
          </a:prstGeom>
          <a:noFill/>
          <a:ln/>
        </p:spPr>
        <p:txBody>
          <a:bodyPr wrap="square" lIns="0" tIns="0" rIns="0" bIns="0" rtlCol="0" anchor="ctr"/>
          <a:lstStyle/>
          <a:p>
            <a:pPr marL="0" indent="0">
              <a:buNone/>
            </a:pPr>
            <a:r>
              <a:rPr lang="en-US" sz="3200" b="1" dirty="0">
                <a:solidFill>
                  <a:srgbClr val="161B22"/>
                </a:solidFill>
                <a:latin typeface="Arial" pitchFamily="34" charset="0"/>
                <a:ea typeface="Arial" pitchFamily="34" charset="-122"/>
                <a:cs typeface="Arial" pitchFamily="34" charset="-120"/>
              </a:rPr>
              <a:t>Your Monday Morning Cheat Sheet</a:t>
            </a:r>
            <a:endParaRPr lang="en-US" sz="3200" dirty="0"/>
          </a:p>
        </p:txBody>
      </p:sp>
      <p:sp>
        <p:nvSpPr>
          <p:cNvPr id="4" name="Shape 2"/>
          <p:cNvSpPr/>
          <p:nvPr/>
        </p:nvSpPr>
        <p:spPr>
          <a:xfrm>
            <a:off x="548640" y="1691640"/>
            <a:ext cx="3520440" cy="4526280"/>
          </a:xfrm>
          <a:prstGeom prst="rect">
            <a:avLst/>
          </a:prstGeom>
          <a:solidFill>
            <a:srgbClr val="F1F3F5"/>
          </a:solidFill>
          <a:ln w="12700">
            <a:solidFill>
              <a:srgbClr val="F1F3F5"/>
            </a:solidFill>
            <a:prstDash val="solid"/>
          </a:ln>
        </p:spPr>
        <p:txBody>
          <a:bodyPr/>
          <a:lstStyle/>
          <a:p>
            <a:endParaRPr lang="en-US"/>
          </a:p>
        </p:txBody>
      </p:sp>
      <p:sp>
        <p:nvSpPr>
          <p:cNvPr id="5" name="Text 3"/>
          <p:cNvSpPr txBox="1"/>
          <p:nvPr/>
        </p:nvSpPr>
        <p:spPr>
          <a:xfrm>
            <a:off x="822960" y="1828800"/>
            <a:ext cx="1280160" cy="868680"/>
          </a:xfrm>
          <a:prstGeom prst="rect">
            <a:avLst/>
          </a:prstGeom>
          <a:noFill/>
          <a:ln/>
        </p:spPr>
        <p:txBody>
          <a:bodyPr wrap="square" lIns="0" tIns="0" rIns="0" bIns="0" rtlCol="0" anchor="ctr"/>
          <a:lstStyle/>
          <a:p>
            <a:pPr marL="0" indent="0">
              <a:buNone/>
            </a:pPr>
            <a:r>
              <a:rPr lang="en-US" sz="5400" b="1" dirty="0">
                <a:solidFill>
                  <a:srgbClr val="0E7C7B"/>
                </a:solidFill>
                <a:latin typeface="Arial" pitchFamily="34" charset="0"/>
                <a:ea typeface="Arial" pitchFamily="34" charset="-122"/>
                <a:cs typeface="Arial" pitchFamily="34" charset="-120"/>
              </a:rPr>
              <a:t>30</a:t>
            </a:r>
            <a:endParaRPr lang="en-US" sz="5400" dirty="0"/>
          </a:p>
        </p:txBody>
      </p:sp>
      <p:sp>
        <p:nvSpPr>
          <p:cNvPr id="6" name="Text 4"/>
          <p:cNvSpPr txBox="1"/>
          <p:nvPr/>
        </p:nvSpPr>
        <p:spPr>
          <a:xfrm>
            <a:off x="2057400" y="2148840"/>
            <a:ext cx="1371600" cy="365760"/>
          </a:xfrm>
          <a:prstGeom prst="rect">
            <a:avLst/>
          </a:prstGeom>
          <a:noFill/>
          <a:ln/>
        </p:spPr>
        <p:txBody>
          <a:bodyPr wrap="square" lIns="0" tIns="0" rIns="0" bIns="0" rtlCol="0" anchor="ctr"/>
          <a:lstStyle/>
          <a:p>
            <a:pPr marL="0" indent="0">
              <a:buNone/>
            </a:pPr>
            <a:r>
              <a:rPr lang="en-US" sz="1600" b="1" kern="0" spc="200" dirty="0">
                <a:solidFill>
                  <a:srgbClr val="0E7C7B"/>
                </a:solidFill>
                <a:latin typeface="Calibri" pitchFamily="34" charset="0"/>
                <a:ea typeface="Calibri" pitchFamily="34" charset="-122"/>
                <a:cs typeface="Calibri" pitchFamily="34" charset="-120"/>
              </a:rPr>
              <a:t>DAYS</a:t>
            </a:r>
            <a:endParaRPr lang="en-US" sz="1600" dirty="0"/>
          </a:p>
        </p:txBody>
      </p:sp>
      <p:sp>
        <p:nvSpPr>
          <p:cNvPr id="7" name="Text 5"/>
          <p:cNvSpPr txBox="1"/>
          <p:nvPr/>
        </p:nvSpPr>
        <p:spPr>
          <a:xfrm>
            <a:off x="822960" y="2834640"/>
            <a:ext cx="3017520" cy="3246120"/>
          </a:xfrm>
          <a:prstGeom prst="rect">
            <a:avLst/>
          </a:prstGeom>
          <a:noFill/>
          <a:ln/>
        </p:spPr>
        <p:txBody>
          <a:bodyPr wrap="square" lIns="0" tIns="0" rIns="0" bIns="0" rtlCol="0" anchor="t"/>
          <a:lstStyle/>
          <a:p>
            <a:pPr marL="342900" indent="-342900">
              <a:spcAft>
                <a:spcPts val="1200"/>
              </a:spcAft>
              <a:buSzPct val="100000"/>
              <a:buChar char="•"/>
            </a:pPr>
            <a:r>
              <a:rPr lang="en-US" sz="1500" dirty="0">
                <a:solidFill>
                  <a:srgbClr val="1F2933"/>
                </a:solidFill>
                <a:latin typeface="Calibri" pitchFamily="34" charset="0"/>
                <a:ea typeface="Calibri" pitchFamily="34" charset="-122"/>
                <a:cs typeface="Calibri" pitchFamily="34" charset="-120"/>
              </a:rPr>
              <a:t>Inventory every AI tool in use, sanctioned or not, including AI features inside EHR and vendor platforms</a:t>
            </a:r>
            <a:endParaRPr lang="en-US" sz="1500" dirty="0"/>
          </a:p>
          <a:p>
            <a:pPr marL="342900" indent="-342900">
              <a:spcAft>
                <a:spcPts val="1200"/>
              </a:spcAft>
              <a:buSzPct val="100000"/>
              <a:buChar char="•"/>
            </a:pPr>
            <a:r>
              <a:rPr lang="en-US" sz="1500" dirty="0">
                <a:solidFill>
                  <a:srgbClr val="1F2933"/>
                </a:solidFill>
                <a:latin typeface="Calibri" pitchFamily="34" charset="0"/>
                <a:ea typeface="Calibri" pitchFamily="34" charset="-122"/>
                <a:cs typeface="Calibri" pitchFamily="34" charset="-120"/>
              </a:rPr>
              <a:t>Publish a one-page AI acceptable use policy built on the four lanes</a:t>
            </a:r>
            <a:endParaRPr lang="en-US" sz="1500" dirty="0"/>
          </a:p>
          <a:p>
            <a:pPr marL="342900" indent="-342900">
              <a:spcAft>
                <a:spcPts val="1200"/>
              </a:spcAft>
              <a:buSzPct val="100000"/>
              <a:buChar char="•"/>
            </a:pPr>
            <a:r>
              <a:rPr lang="en-US" sz="1500" dirty="0">
                <a:solidFill>
                  <a:srgbClr val="1F2933"/>
                </a:solidFill>
                <a:latin typeface="Calibri" pitchFamily="34" charset="0"/>
                <a:ea typeface="Calibri" pitchFamily="34" charset="-122"/>
                <a:cs typeface="Calibri" pitchFamily="34" charset="-120"/>
              </a:rPr>
              <a:t>Confirm a BAA exists for every tool that touches PHI</a:t>
            </a:r>
            <a:endParaRPr lang="en-US" sz="1500" dirty="0"/>
          </a:p>
        </p:txBody>
      </p:sp>
      <p:sp>
        <p:nvSpPr>
          <p:cNvPr id="8" name="Shape 6"/>
          <p:cNvSpPr/>
          <p:nvPr/>
        </p:nvSpPr>
        <p:spPr>
          <a:xfrm>
            <a:off x="4306824" y="1691640"/>
            <a:ext cx="3520440" cy="4526280"/>
          </a:xfrm>
          <a:prstGeom prst="rect">
            <a:avLst/>
          </a:prstGeom>
          <a:solidFill>
            <a:srgbClr val="F1F3F5"/>
          </a:solidFill>
          <a:ln w="12700">
            <a:solidFill>
              <a:srgbClr val="F1F3F5"/>
            </a:solidFill>
            <a:prstDash val="solid"/>
          </a:ln>
        </p:spPr>
        <p:txBody>
          <a:bodyPr/>
          <a:lstStyle/>
          <a:p>
            <a:endParaRPr lang="en-US"/>
          </a:p>
        </p:txBody>
      </p:sp>
      <p:sp>
        <p:nvSpPr>
          <p:cNvPr id="9" name="Text 7"/>
          <p:cNvSpPr txBox="1"/>
          <p:nvPr/>
        </p:nvSpPr>
        <p:spPr>
          <a:xfrm>
            <a:off x="4581144" y="1828800"/>
            <a:ext cx="1280160" cy="868680"/>
          </a:xfrm>
          <a:prstGeom prst="rect">
            <a:avLst/>
          </a:prstGeom>
          <a:noFill/>
          <a:ln/>
        </p:spPr>
        <p:txBody>
          <a:bodyPr wrap="square" lIns="0" tIns="0" rIns="0" bIns="0" rtlCol="0" anchor="ctr"/>
          <a:lstStyle/>
          <a:p>
            <a:pPr marL="0" indent="0">
              <a:buNone/>
            </a:pPr>
            <a:r>
              <a:rPr lang="en-US" sz="5400" b="1" dirty="0">
                <a:solidFill>
                  <a:srgbClr val="D99A00"/>
                </a:solidFill>
                <a:latin typeface="Arial" pitchFamily="34" charset="0"/>
                <a:ea typeface="Arial" pitchFamily="34" charset="-122"/>
                <a:cs typeface="Arial" pitchFamily="34" charset="-120"/>
              </a:rPr>
              <a:t>60</a:t>
            </a:r>
            <a:endParaRPr lang="en-US" sz="5400" dirty="0"/>
          </a:p>
        </p:txBody>
      </p:sp>
      <p:sp>
        <p:nvSpPr>
          <p:cNvPr id="10" name="Text 8"/>
          <p:cNvSpPr txBox="1"/>
          <p:nvPr/>
        </p:nvSpPr>
        <p:spPr>
          <a:xfrm>
            <a:off x="5815584" y="2148840"/>
            <a:ext cx="1371600" cy="365760"/>
          </a:xfrm>
          <a:prstGeom prst="rect">
            <a:avLst/>
          </a:prstGeom>
          <a:noFill/>
          <a:ln/>
        </p:spPr>
        <p:txBody>
          <a:bodyPr wrap="square" lIns="0" tIns="0" rIns="0" bIns="0" rtlCol="0" anchor="ctr"/>
          <a:lstStyle/>
          <a:p>
            <a:pPr marL="0" indent="0">
              <a:buNone/>
            </a:pPr>
            <a:r>
              <a:rPr lang="en-US" sz="1600" b="1" kern="0" spc="200" dirty="0">
                <a:solidFill>
                  <a:srgbClr val="D99A00"/>
                </a:solidFill>
                <a:latin typeface="Calibri" pitchFamily="34" charset="0"/>
                <a:ea typeface="Calibri" pitchFamily="34" charset="-122"/>
                <a:cs typeface="Calibri" pitchFamily="34" charset="-120"/>
              </a:rPr>
              <a:t>DAYS</a:t>
            </a:r>
            <a:endParaRPr lang="en-US" sz="1600" dirty="0"/>
          </a:p>
        </p:txBody>
      </p:sp>
      <p:sp>
        <p:nvSpPr>
          <p:cNvPr id="11" name="Text 9"/>
          <p:cNvSpPr txBox="1"/>
          <p:nvPr/>
        </p:nvSpPr>
        <p:spPr>
          <a:xfrm>
            <a:off x="4581144" y="2834640"/>
            <a:ext cx="3017520" cy="3246120"/>
          </a:xfrm>
          <a:prstGeom prst="rect">
            <a:avLst/>
          </a:prstGeom>
          <a:noFill/>
          <a:ln/>
        </p:spPr>
        <p:txBody>
          <a:bodyPr wrap="square" lIns="0" tIns="0" rIns="0" bIns="0" rtlCol="0" anchor="t"/>
          <a:lstStyle/>
          <a:p>
            <a:pPr marL="342900" indent="-342900">
              <a:spcAft>
                <a:spcPts val="1200"/>
              </a:spcAft>
              <a:buSzPct val="100000"/>
              <a:buChar char="•"/>
            </a:pPr>
            <a:r>
              <a:rPr lang="en-US" sz="1500" dirty="0">
                <a:solidFill>
                  <a:srgbClr val="1F2933"/>
                </a:solidFill>
                <a:latin typeface="Calibri" pitchFamily="34" charset="0"/>
                <a:ea typeface="Calibri" pitchFamily="34" charset="-122"/>
                <a:cs typeface="Calibri" pitchFamily="34" charset="-120"/>
              </a:rPr>
              <a:t>Add AI tools and data flows to your HIPAA risk analysis</a:t>
            </a:r>
            <a:endParaRPr lang="en-US" sz="1500" dirty="0"/>
          </a:p>
          <a:p>
            <a:pPr marL="342900" indent="-342900">
              <a:spcAft>
                <a:spcPts val="1200"/>
              </a:spcAft>
              <a:buSzPct val="100000"/>
              <a:buChar char="•"/>
            </a:pPr>
            <a:r>
              <a:rPr lang="en-US" sz="1500" dirty="0">
                <a:solidFill>
                  <a:srgbClr val="1F2933"/>
                </a:solidFill>
                <a:latin typeface="Calibri" pitchFamily="34" charset="0"/>
                <a:ea typeface="Calibri" pitchFamily="34" charset="-122"/>
                <a:cs typeface="Calibri" pitchFamily="34" charset="-120"/>
              </a:rPr>
              <a:t>Build a versioned prompt template library for compliance tasks</a:t>
            </a:r>
            <a:endParaRPr lang="en-US" sz="1500" dirty="0"/>
          </a:p>
          <a:p>
            <a:pPr marL="342900" indent="-342900">
              <a:spcAft>
                <a:spcPts val="1200"/>
              </a:spcAft>
              <a:buSzPct val="100000"/>
              <a:buChar char="•"/>
            </a:pPr>
            <a:r>
              <a:rPr lang="en-US" sz="1500" dirty="0">
                <a:solidFill>
                  <a:srgbClr val="1F2933"/>
                </a:solidFill>
                <a:latin typeface="Calibri" pitchFamily="34" charset="0"/>
                <a:ea typeface="Calibri" pitchFamily="34" charset="-122"/>
                <a:cs typeface="Calibri" pitchFamily="34" charset="-120"/>
              </a:rPr>
              <a:t>Stand up a small AI governance group: compliance, IT and security, clinical, operations</a:t>
            </a:r>
            <a:endParaRPr lang="en-US" sz="1500" dirty="0"/>
          </a:p>
        </p:txBody>
      </p:sp>
      <p:sp>
        <p:nvSpPr>
          <p:cNvPr id="12" name="Shape 10"/>
          <p:cNvSpPr/>
          <p:nvPr/>
        </p:nvSpPr>
        <p:spPr>
          <a:xfrm>
            <a:off x="8065008" y="1691640"/>
            <a:ext cx="3520440" cy="4526280"/>
          </a:xfrm>
          <a:prstGeom prst="rect">
            <a:avLst/>
          </a:prstGeom>
          <a:solidFill>
            <a:srgbClr val="F1F3F5"/>
          </a:solidFill>
          <a:ln w="12700">
            <a:solidFill>
              <a:srgbClr val="F1F3F5"/>
            </a:solidFill>
            <a:prstDash val="solid"/>
          </a:ln>
        </p:spPr>
        <p:txBody>
          <a:bodyPr/>
          <a:lstStyle/>
          <a:p>
            <a:endParaRPr lang="en-US"/>
          </a:p>
        </p:txBody>
      </p:sp>
      <p:sp>
        <p:nvSpPr>
          <p:cNvPr id="13" name="Text 11"/>
          <p:cNvSpPr txBox="1"/>
          <p:nvPr/>
        </p:nvSpPr>
        <p:spPr>
          <a:xfrm>
            <a:off x="8339328" y="1828800"/>
            <a:ext cx="1280160" cy="868680"/>
          </a:xfrm>
          <a:prstGeom prst="rect">
            <a:avLst/>
          </a:prstGeom>
          <a:noFill/>
          <a:ln/>
        </p:spPr>
        <p:txBody>
          <a:bodyPr wrap="square" lIns="0" tIns="0" rIns="0" bIns="0" rtlCol="0" anchor="ctr"/>
          <a:lstStyle/>
          <a:p>
            <a:pPr marL="0" indent="0">
              <a:buNone/>
            </a:pPr>
            <a:r>
              <a:rPr lang="en-US" sz="5400" b="1" dirty="0">
                <a:solidFill>
                  <a:srgbClr val="C62828"/>
                </a:solidFill>
                <a:latin typeface="Arial" pitchFamily="34" charset="0"/>
                <a:ea typeface="Arial" pitchFamily="34" charset="-122"/>
                <a:cs typeface="Arial" pitchFamily="34" charset="-120"/>
              </a:rPr>
              <a:t>90</a:t>
            </a:r>
            <a:endParaRPr lang="en-US" sz="5400" dirty="0"/>
          </a:p>
        </p:txBody>
      </p:sp>
      <p:sp>
        <p:nvSpPr>
          <p:cNvPr id="14" name="Text 12"/>
          <p:cNvSpPr txBox="1"/>
          <p:nvPr/>
        </p:nvSpPr>
        <p:spPr>
          <a:xfrm>
            <a:off x="9573768" y="2148840"/>
            <a:ext cx="1371600" cy="365760"/>
          </a:xfrm>
          <a:prstGeom prst="rect">
            <a:avLst/>
          </a:prstGeom>
          <a:noFill/>
          <a:ln/>
        </p:spPr>
        <p:txBody>
          <a:bodyPr wrap="square" lIns="0" tIns="0" rIns="0" bIns="0" rtlCol="0" anchor="ctr"/>
          <a:lstStyle/>
          <a:p>
            <a:pPr marL="0" indent="0">
              <a:buNone/>
            </a:pPr>
            <a:r>
              <a:rPr lang="en-US" sz="1600" b="1" kern="0" spc="200" dirty="0">
                <a:solidFill>
                  <a:srgbClr val="C62828"/>
                </a:solidFill>
                <a:latin typeface="Calibri" pitchFamily="34" charset="0"/>
                <a:ea typeface="Calibri" pitchFamily="34" charset="-122"/>
                <a:cs typeface="Calibri" pitchFamily="34" charset="-120"/>
              </a:rPr>
              <a:t>DAYS</a:t>
            </a:r>
            <a:endParaRPr lang="en-US" sz="1600" dirty="0"/>
          </a:p>
        </p:txBody>
      </p:sp>
      <p:sp>
        <p:nvSpPr>
          <p:cNvPr id="15" name="Text 13"/>
          <p:cNvSpPr txBox="1"/>
          <p:nvPr/>
        </p:nvSpPr>
        <p:spPr>
          <a:xfrm>
            <a:off x="8339328" y="2834640"/>
            <a:ext cx="3017520" cy="3246120"/>
          </a:xfrm>
          <a:prstGeom prst="rect">
            <a:avLst/>
          </a:prstGeom>
          <a:noFill/>
          <a:ln/>
        </p:spPr>
        <p:txBody>
          <a:bodyPr wrap="square" lIns="0" tIns="0" rIns="0" bIns="0" rtlCol="0" anchor="t"/>
          <a:lstStyle/>
          <a:p>
            <a:pPr marL="342900" indent="-342900">
              <a:spcAft>
                <a:spcPts val="1200"/>
              </a:spcAft>
              <a:buSzPct val="100000"/>
              <a:buChar char="•"/>
            </a:pPr>
            <a:r>
              <a:rPr lang="en-US" sz="1500" dirty="0">
                <a:solidFill>
                  <a:srgbClr val="1F2933"/>
                </a:solidFill>
                <a:latin typeface="Calibri" pitchFamily="34" charset="0"/>
                <a:ea typeface="Calibri" pitchFamily="34" charset="-122"/>
                <a:cs typeface="Calibri" pitchFamily="34" charset="-120"/>
              </a:rPr>
              <a:t>Launch Verify Before Trust micro-training for all staff</a:t>
            </a:r>
            <a:endParaRPr lang="en-US" sz="1500" dirty="0"/>
          </a:p>
          <a:p>
            <a:pPr marL="342900" indent="-342900">
              <a:spcAft>
                <a:spcPts val="1200"/>
              </a:spcAft>
              <a:buSzPct val="100000"/>
              <a:buChar char="•"/>
            </a:pPr>
            <a:r>
              <a:rPr lang="en-US" sz="1500" dirty="0">
                <a:solidFill>
                  <a:srgbClr val="1F2933"/>
                </a:solidFill>
                <a:latin typeface="Calibri" pitchFamily="34" charset="0"/>
                <a:ea typeface="Calibri" pitchFamily="34" charset="-122"/>
                <a:cs typeface="Calibri" pitchFamily="34" charset="-120"/>
              </a:rPr>
              <a:t>Start the five-dial metrics log and report it to leadership</a:t>
            </a:r>
            <a:endParaRPr lang="en-US" sz="1500" dirty="0"/>
          </a:p>
          <a:p>
            <a:pPr marL="342900" indent="-342900">
              <a:spcAft>
                <a:spcPts val="1200"/>
              </a:spcAft>
              <a:buSzPct val="100000"/>
              <a:buChar char="•"/>
            </a:pPr>
            <a:r>
              <a:rPr lang="en-US" sz="1500" dirty="0">
                <a:solidFill>
                  <a:srgbClr val="1F2933"/>
                </a:solidFill>
                <a:latin typeface="Calibri" pitchFamily="34" charset="0"/>
                <a:ea typeface="Calibri" pitchFamily="34" charset="-122"/>
                <a:cs typeface="Calibri" pitchFamily="34" charset="-120"/>
              </a:rPr>
              <a:t>Run a tabletop exercise on an AI privacy incident</a:t>
            </a:r>
            <a:endParaRPr lang="en-US" sz="1500" dirty="0"/>
          </a:p>
        </p:txBody>
      </p:sp>
      <p:sp>
        <p:nvSpPr>
          <p:cNvPr id="16" name="Text 14"/>
          <p:cNvSpPr txBox="1"/>
          <p:nvPr/>
        </p:nvSpPr>
        <p:spPr>
          <a:xfrm>
            <a:off x="548640" y="6400800"/>
            <a:ext cx="5943600" cy="274320"/>
          </a:xfrm>
          <a:prstGeom prst="rect">
            <a:avLst/>
          </a:prstGeom>
          <a:noFill/>
          <a:ln/>
        </p:spPr>
        <p:txBody>
          <a:bodyPr wrap="square" lIns="0" tIns="0" rIns="0" bIns="0" rtlCol="0" anchor="ctr"/>
          <a:lstStyle/>
          <a:p>
            <a:pPr marL="0" indent="0">
              <a:buNone/>
            </a:pPr>
            <a:r>
              <a:rPr lang="en-US" sz="1000" dirty="0">
                <a:solidFill>
                  <a:srgbClr val="5F6B76"/>
                </a:solidFill>
                <a:latin typeface="Calibri" pitchFamily="34" charset="0"/>
                <a:ea typeface="Calibri" pitchFamily="34" charset="-122"/>
                <a:cs typeface="Calibri" pitchFamily="34" charset="-120"/>
              </a:rPr>
              <a:t>VCHA 2026  |  AI in Community Healthcare  |  Corey Lancaster</a:t>
            </a:r>
            <a:endParaRPr lang="en-US" sz="1000" dirty="0"/>
          </a:p>
        </p:txBody>
      </p:sp>
      <p:sp>
        <p:nvSpPr>
          <p:cNvPr id="17" name="Text 15"/>
          <p:cNvSpPr txBox="1"/>
          <p:nvPr/>
        </p:nvSpPr>
        <p:spPr>
          <a:xfrm>
            <a:off x="6309360" y="6400800"/>
            <a:ext cx="5330952" cy="274320"/>
          </a:xfrm>
          <a:prstGeom prst="rect">
            <a:avLst/>
          </a:prstGeom>
          <a:noFill/>
          <a:ln/>
        </p:spPr>
        <p:txBody>
          <a:bodyPr wrap="square" lIns="0" tIns="0" rIns="0" bIns="0" rtlCol="0" anchor="ctr"/>
          <a:lstStyle/>
          <a:p>
            <a:pPr marL="0" indent="0" algn="r">
              <a:buNone/>
            </a:pPr>
            <a:r>
              <a:rPr lang="en-US" sz="1000" i="1" dirty="0">
                <a:solidFill>
                  <a:srgbClr val="5F6B76"/>
                </a:solidFill>
                <a:latin typeface="Calibri" pitchFamily="34" charset="0"/>
                <a:ea typeface="Calibri" pitchFamily="34" charset="-122"/>
                <a:cs typeface="Calibri" pitchFamily="34" charset="-120"/>
              </a:rPr>
              <a:t>AI Security Under Fire, Ch. 2.7 Governance Glue and 3.6 Training for Tomorrow</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61B22"/>
        </a:solidFill>
        <a:effectLst/>
      </p:bgPr>
    </p:bg>
    <p:spTree>
      <p:nvGrpSpPr>
        <p:cNvPr id="1" name=""/>
        <p:cNvGrpSpPr/>
        <p:nvPr/>
      </p:nvGrpSpPr>
      <p:grpSpPr>
        <a:xfrm>
          <a:off x="0" y="0"/>
          <a:ext cx="0" cy="0"/>
          <a:chOff x="0" y="0"/>
          <a:chExt cx="0" cy="0"/>
        </a:xfrm>
      </p:grpSpPr>
      <p:sp>
        <p:nvSpPr>
          <p:cNvPr id="2" name="Text 0"/>
          <p:cNvSpPr txBox="1"/>
          <p:nvPr/>
        </p:nvSpPr>
        <p:spPr>
          <a:xfrm>
            <a:off x="640080" y="1097280"/>
            <a:ext cx="7772400" cy="914400"/>
          </a:xfrm>
          <a:prstGeom prst="rect">
            <a:avLst/>
          </a:prstGeom>
          <a:noFill/>
          <a:ln/>
        </p:spPr>
        <p:txBody>
          <a:bodyPr wrap="square" lIns="0" tIns="0" rIns="0" bIns="0" rtlCol="0" anchor="ctr"/>
          <a:lstStyle/>
          <a:p>
            <a:pPr marL="0" indent="0">
              <a:buNone/>
            </a:pPr>
            <a:r>
              <a:rPr lang="en-US" sz="5000" b="1" dirty="0">
                <a:solidFill>
                  <a:srgbClr val="FFFFFF"/>
                </a:solidFill>
                <a:latin typeface="Arial" pitchFamily="34" charset="0"/>
                <a:ea typeface="Arial" pitchFamily="34" charset="-122"/>
                <a:cs typeface="Arial" pitchFamily="34" charset="-120"/>
              </a:rPr>
              <a:t>No easy buttons.</a:t>
            </a:r>
            <a:endParaRPr lang="en-US" sz="5000" dirty="0"/>
          </a:p>
        </p:txBody>
      </p:sp>
      <p:sp>
        <p:nvSpPr>
          <p:cNvPr id="3" name="Text 1"/>
          <p:cNvSpPr txBox="1"/>
          <p:nvPr/>
        </p:nvSpPr>
        <p:spPr>
          <a:xfrm>
            <a:off x="640080" y="1965960"/>
            <a:ext cx="7772400" cy="914400"/>
          </a:xfrm>
          <a:prstGeom prst="rect">
            <a:avLst/>
          </a:prstGeom>
          <a:noFill/>
          <a:ln/>
        </p:spPr>
        <p:txBody>
          <a:bodyPr wrap="square" lIns="0" tIns="0" rIns="0" bIns="0" rtlCol="0" anchor="ctr"/>
          <a:lstStyle/>
          <a:p>
            <a:pPr marL="0" indent="0">
              <a:buNone/>
            </a:pPr>
            <a:r>
              <a:rPr lang="en-US" sz="5000" b="1" dirty="0">
                <a:solidFill>
                  <a:srgbClr val="F2A900"/>
                </a:solidFill>
                <a:latin typeface="Arial" pitchFamily="34" charset="0"/>
                <a:ea typeface="Arial" pitchFamily="34" charset="-122"/>
                <a:cs typeface="Arial" pitchFamily="34" charset="-120"/>
              </a:rPr>
              <a:t>Only express lanes.</a:t>
            </a:r>
            <a:endParaRPr lang="en-US" sz="5000" dirty="0"/>
          </a:p>
        </p:txBody>
      </p:sp>
      <p:sp>
        <p:nvSpPr>
          <p:cNvPr id="4" name="Text 2"/>
          <p:cNvSpPr txBox="1"/>
          <p:nvPr/>
        </p:nvSpPr>
        <p:spPr>
          <a:xfrm>
            <a:off x="640080" y="3154680"/>
            <a:ext cx="7589520" cy="1005840"/>
          </a:xfrm>
          <a:prstGeom prst="rect">
            <a:avLst/>
          </a:prstGeom>
          <a:noFill/>
          <a:ln/>
        </p:spPr>
        <p:txBody>
          <a:bodyPr wrap="square" lIns="0" tIns="0" rIns="0" bIns="0" rtlCol="0" anchor="t"/>
          <a:lstStyle/>
          <a:p>
            <a:pPr marL="0" indent="0">
              <a:buNone/>
            </a:pPr>
            <a:r>
              <a:rPr lang="en-US" sz="2000" dirty="0">
                <a:solidFill>
                  <a:srgbClr val="C9D1D9"/>
                </a:solidFill>
                <a:latin typeface="Calibri" pitchFamily="34" charset="0"/>
                <a:ea typeface="Calibri" pitchFamily="34" charset="-122"/>
                <a:cs typeface="Calibri" pitchFamily="34" charset="-120"/>
              </a:rPr>
              <a:t>Procedure beats panic. Pick your lane, fuel it clean, set the finish line, torque-check the result, and log the lap.</a:t>
            </a:r>
            <a:endParaRPr lang="en-US" sz="2000" dirty="0"/>
          </a:p>
        </p:txBody>
      </p:sp>
      <p:sp>
        <p:nvSpPr>
          <p:cNvPr id="5" name="Text 3"/>
          <p:cNvSpPr txBox="1"/>
          <p:nvPr/>
        </p:nvSpPr>
        <p:spPr>
          <a:xfrm>
            <a:off x="640080" y="4663440"/>
            <a:ext cx="7315200" cy="41148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Corey Lancaster, CISM, CDPSE</a:t>
            </a:r>
            <a:endParaRPr lang="en-US" sz="2000" dirty="0"/>
          </a:p>
        </p:txBody>
      </p:sp>
      <p:sp>
        <p:nvSpPr>
          <p:cNvPr id="6" name="Text 4"/>
          <p:cNvSpPr txBox="1"/>
          <p:nvPr/>
        </p:nvSpPr>
        <p:spPr>
          <a:xfrm>
            <a:off x="640080" y="5074920"/>
            <a:ext cx="7315200" cy="365760"/>
          </a:xfrm>
          <a:prstGeom prst="rect">
            <a:avLst/>
          </a:prstGeom>
          <a:noFill/>
          <a:ln/>
        </p:spPr>
        <p:txBody>
          <a:bodyPr wrap="square" lIns="0" tIns="0" rIns="0" bIns="0" rtlCol="0" anchor="ctr"/>
          <a:lstStyle/>
          <a:p>
            <a:pPr marL="0" indent="0">
              <a:buNone/>
            </a:pPr>
            <a:r>
              <a:rPr lang="en-US" sz="1600" dirty="0">
                <a:solidFill>
                  <a:srgbClr val="C9D1D9"/>
                </a:solidFill>
                <a:latin typeface="Calibri" pitchFamily="34" charset="0"/>
                <a:ea typeface="Calibri" pitchFamily="34" charset="-122"/>
                <a:cs typeface="Calibri" pitchFamily="34" charset="-120"/>
              </a:rPr>
              <a:t>Fractional CISO, CAAS  |  sennaciso.com</a:t>
            </a:r>
            <a:endParaRPr lang="en-US" sz="1600" dirty="0"/>
          </a:p>
        </p:txBody>
      </p:sp>
      <p:sp>
        <p:nvSpPr>
          <p:cNvPr id="7" name="Text 5"/>
          <p:cNvSpPr txBox="1"/>
          <p:nvPr/>
        </p:nvSpPr>
        <p:spPr>
          <a:xfrm>
            <a:off x="640080" y="5715000"/>
            <a:ext cx="7315200" cy="411480"/>
          </a:xfrm>
          <a:prstGeom prst="rect">
            <a:avLst/>
          </a:prstGeom>
          <a:noFill/>
          <a:ln/>
        </p:spPr>
        <p:txBody>
          <a:bodyPr wrap="square" lIns="0" tIns="0" rIns="0" bIns="0" rtlCol="0" anchor="ctr"/>
          <a:lstStyle/>
          <a:p>
            <a:pPr marL="0" indent="0">
              <a:buNone/>
            </a:pPr>
            <a:r>
              <a:rPr lang="en-US" sz="1800" i="1" dirty="0">
                <a:solidFill>
                  <a:srgbClr val="F2A900"/>
                </a:solidFill>
                <a:latin typeface="Calibri" pitchFamily="34" charset="0"/>
                <a:ea typeface="Calibri" pitchFamily="34" charset="-122"/>
                <a:cs typeface="Calibri" pitchFamily="34" charset="-120"/>
              </a:rPr>
              <a:t>Questions from the pit lane</a:t>
            </a:r>
            <a:endParaRPr lang="en-US" sz="1800" dirty="0"/>
          </a:p>
        </p:txBody>
      </p:sp>
      <p:sp>
        <p:nvSpPr>
          <p:cNvPr id="8" name="Shape 6"/>
          <p:cNvSpPr/>
          <p:nvPr/>
        </p:nvSpPr>
        <p:spPr>
          <a:xfrm>
            <a:off x="8732520" y="1188720"/>
            <a:ext cx="2907792" cy="4206240"/>
          </a:xfrm>
          <a:prstGeom prst="rect">
            <a:avLst/>
          </a:prstGeom>
          <a:solidFill>
            <a:srgbClr val="262D36"/>
          </a:solidFill>
          <a:ln w="12700">
            <a:solidFill>
              <a:srgbClr val="262D36"/>
            </a:solidFill>
            <a:prstDash val="solid"/>
          </a:ln>
        </p:spPr>
        <p:txBody>
          <a:bodyPr/>
          <a:lstStyle/>
          <a:p>
            <a:endParaRPr lang="en-US"/>
          </a:p>
        </p:txBody>
      </p:sp>
      <p:pic>
        <p:nvPicPr>
          <p:cNvPr id="9" name="Image 0" descr="preencoded.png"/>
          <p:cNvPicPr>
            <a:picLocks noChangeAspect="1"/>
          </p:cNvPicPr>
          <p:nvPr/>
        </p:nvPicPr>
        <p:blipFill>
          <a:blip r:embed="rId3"/>
          <a:stretch>
            <a:fillRect/>
          </a:stretch>
        </p:blipFill>
        <p:spPr>
          <a:xfrm>
            <a:off x="9637776" y="1554480"/>
            <a:ext cx="1097280" cy="1097280"/>
          </a:xfrm>
          <a:prstGeom prst="rect">
            <a:avLst/>
          </a:prstGeom>
        </p:spPr>
      </p:pic>
      <p:sp>
        <p:nvSpPr>
          <p:cNvPr id="10" name="Text 7"/>
          <p:cNvSpPr txBox="1"/>
          <p:nvPr/>
        </p:nvSpPr>
        <p:spPr>
          <a:xfrm>
            <a:off x="8961120" y="2834640"/>
            <a:ext cx="2468880" cy="8229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AI Security Under Fire</a:t>
            </a:r>
            <a:endParaRPr lang="en-US" sz="2000" dirty="0"/>
          </a:p>
        </p:txBody>
      </p:sp>
      <p:sp>
        <p:nvSpPr>
          <p:cNvPr id="11" name="Text 8"/>
          <p:cNvSpPr txBox="1"/>
          <p:nvPr/>
        </p:nvSpPr>
        <p:spPr>
          <a:xfrm>
            <a:off x="8961120" y="3611880"/>
            <a:ext cx="2468880" cy="365760"/>
          </a:xfrm>
          <a:prstGeom prst="rect">
            <a:avLst/>
          </a:prstGeom>
          <a:noFill/>
          <a:ln/>
        </p:spPr>
        <p:txBody>
          <a:bodyPr wrap="square" lIns="0" tIns="0" rIns="0" bIns="0" rtlCol="0" anchor="ctr"/>
          <a:lstStyle/>
          <a:p>
            <a:pPr marL="0" indent="0" algn="ctr">
              <a:buNone/>
            </a:pPr>
            <a:r>
              <a:rPr lang="en-US" sz="1400" i="1" dirty="0">
                <a:solidFill>
                  <a:srgbClr val="C9D1D9"/>
                </a:solidFill>
                <a:latin typeface="Calibri" pitchFamily="34" charset="0"/>
                <a:ea typeface="Calibri" pitchFamily="34" charset="-122"/>
                <a:cs typeface="Calibri" pitchFamily="34" charset="-120"/>
              </a:rPr>
              <a:t>Cutting Through the Hype</a:t>
            </a:r>
            <a:endParaRPr lang="en-US" sz="1400" dirty="0"/>
          </a:p>
        </p:txBody>
      </p:sp>
      <p:sp>
        <p:nvSpPr>
          <p:cNvPr id="12" name="Text 9"/>
          <p:cNvSpPr txBox="1"/>
          <p:nvPr/>
        </p:nvSpPr>
        <p:spPr>
          <a:xfrm>
            <a:off x="8961120" y="4343400"/>
            <a:ext cx="2468880" cy="640080"/>
          </a:xfrm>
          <a:prstGeom prst="rect">
            <a:avLst/>
          </a:prstGeom>
          <a:noFill/>
          <a:ln/>
        </p:spPr>
        <p:txBody>
          <a:bodyPr wrap="square" lIns="0" tIns="0" rIns="0" bIns="0" rtlCol="0" anchor="ctr"/>
          <a:lstStyle/>
          <a:p>
            <a:pPr marL="0" indent="0" algn="ctr">
              <a:buNone/>
            </a:pPr>
            <a:r>
              <a:rPr lang="en-US" sz="1300" dirty="0">
                <a:solidFill>
                  <a:srgbClr val="F2A900"/>
                </a:solidFill>
                <a:latin typeface="Calibri" pitchFamily="34" charset="0"/>
                <a:ea typeface="Calibri" pitchFamily="34" charset="-122"/>
                <a:cs typeface="Calibri" pitchFamily="34" charset="-120"/>
              </a:rPr>
              <a:t>Frameworks from today: Ch. 1 to 4</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2480</Words>
  <Application>Microsoft Office PowerPoint</Application>
  <PresentationFormat>Widescreen</PresentationFormat>
  <Paragraphs>362</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in Community Healthcare: Securing Innovation Without Compromising HIPAA</dc:title>
  <dc:subject>PptxGenJS Presentation</dc:subject>
  <dc:creator>Corey Lancaster</dc:creator>
  <cp:lastModifiedBy>Joseph Stevens</cp:lastModifiedBy>
  <cp:revision>1</cp:revision>
  <dcterms:created xsi:type="dcterms:W3CDTF">2026-09-11T20:04:41Z</dcterms:created>
  <dcterms:modified xsi:type="dcterms:W3CDTF">2026-09-11T20:43:47Z</dcterms:modified>
</cp:coreProperties>
</file>