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71" r:id="rId2"/>
    <p:sldId id="5579" r:id="rId3"/>
    <p:sldId id="333" r:id="rId4"/>
    <p:sldId id="404" r:id="rId5"/>
    <p:sldId id="5552" r:id="rId6"/>
    <p:sldId id="858" r:id="rId7"/>
    <p:sldId id="5550" r:id="rId8"/>
    <p:sldId id="5554" r:id="rId9"/>
    <p:sldId id="5578" r:id="rId10"/>
    <p:sldId id="5541" r:id="rId11"/>
    <p:sldId id="390" r:id="rId12"/>
    <p:sldId id="5545" r:id="rId13"/>
    <p:sldId id="5560" r:id="rId14"/>
    <p:sldId id="5561" r:id="rId15"/>
    <p:sldId id="5562" r:id="rId16"/>
    <p:sldId id="5548" r:id="rId17"/>
    <p:sldId id="5563" r:id="rId18"/>
    <p:sldId id="5555" r:id="rId19"/>
    <p:sldId id="5556" r:id="rId20"/>
    <p:sldId id="5557" r:id="rId21"/>
    <p:sldId id="5559" r:id="rId22"/>
    <p:sldId id="5580" r:id="rId23"/>
    <p:sldId id="5565" r:id="rId24"/>
    <p:sldId id="5566" r:id="rId25"/>
    <p:sldId id="5571" r:id="rId26"/>
    <p:sldId id="5569" r:id="rId27"/>
    <p:sldId id="5570" r:id="rId28"/>
    <p:sldId id="5616" r:id="rId29"/>
    <p:sldId id="5617" r:id="rId30"/>
    <p:sldId id="340" r:id="rId31"/>
    <p:sldId id="40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Title Slide" id="{754BA66D-EEA7-4A11-B41F-BC27BB6C0F98}">
          <p14:sldIdLst>
            <p14:sldId id="271"/>
            <p14:sldId id="5579"/>
            <p14:sldId id="333"/>
            <p14:sldId id="404"/>
            <p14:sldId id="5552"/>
            <p14:sldId id="858"/>
            <p14:sldId id="5550"/>
            <p14:sldId id="5554"/>
            <p14:sldId id="5578"/>
            <p14:sldId id="5541"/>
            <p14:sldId id="390"/>
            <p14:sldId id="5545"/>
            <p14:sldId id="5560"/>
            <p14:sldId id="5561"/>
            <p14:sldId id="5562"/>
            <p14:sldId id="5548"/>
            <p14:sldId id="5563"/>
            <p14:sldId id="5555"/>
            <p14:sldId id="5556"/>
            <p14:sldId id="5557"/>
            <p14:sldId id="5559"/>
            <p14:sldId id="5580"/>
            <p14:sldId id="5565"/>
            <p14:sldId id="5566"/>
            <p14:sldId id="5571"/>
            <p14:sldId id="5569"/>
            <p14:sldId id="5570"/>
            <p14:sldId id="5616"/>
            <p14:sldId id="5617"/>
            <p14:sldId id="340"/>
            <p14:sldId id="40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4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3E77"/>
    <a:srgbClr val="982964"/>
    <a:srgbClr val="177C8D"/>
    <a:srgbClr val="156E7D"/>
    <a:srgbClr val="00A79D"/>
    <a:srgbClr val="F7931E"/>
    <a:srgbClr val="89295F"/>
    <a:srgbClr val="424242"/>
    <a:srgbClr val="21B2C9"/>
    <a:srgbClr val="50CD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03" autoAdjust="0"/>
    <p:restoredTop sz="77641" autoAdjust="0"/>
  </p:normalViewPr>
  <p:slideViewPr>
    <p:cSldViewPr snapToGrid="0">
      <p:cViewPr varScale="1">
        <p:scale>
          <a:sx n="82" d="100"/>
          <a:sy n="82" d="100"/>
        </p:scale>
        <p:origin x="1002" y="90"/>
      </p:cViewPr>
      <p:guideLst>
        <p:guide orient="horz" pos="2160"/>
        <p:guide pos="3840"/>
        <p:guide pos="456"/>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A801CB-6A71-45BC-806F-3680D9EE8F60}" type="doc">
      <dgm:prSet loTypeId="urn:microsoft.com/office/officeart/2005/8/layout/hierarchy4" loCatId="hierarchy" qsTypeId="urn:microsoft.com/office/officeart/2005/8/quickstyle/simple1#1" qsCatId="simple" csTypeId="urn:microsoft.com/office/officeart/2005/8/colors/colorful3#1" csCatId="colorful" phldr="1"/>
      <dgm:spPr/>
      <dgm:t>
        <a:bodyPr/>
        <a:lstStyle/>
        <a:p>
          <a:endParaRPr lang="en-US"/>
        </a:p>
      </dgm:t>
    </dgm:pt>
    <dgm:pt modelId="{7327C4C7-E36A-4036-A9EC-545DCB71E6A4}">
      <dgm:prSet phldrT="[Text]"/>
      <dgm:spPr>
        <a:solidFill>
          <a:srgbClr val="F7931E"/>
        </a:solidFill>
      </dgm:spPr>
      <dgm:t>
        <a:bodyPr/>
        <a:lstStyle/>
        <a:p>
          <a:r>
            <a:rPr lang="en-US" dirty="0">
              <a:latin typeface="Lato" panose="020F0502020204030203" pitchFamily="34" charset="0"/>
              <a:cs typeface="Calibri Light" panose="020F0302020204030204" pitchFamily="34" charset="0"/>
            </a:rPr>
            <a:t>National Health Service Corps</a:t>
          </a:r>
        </a:p>
      </dgm:t>
    </dgm:pt>
    <dgm:pt modelId="{FC772676-5B77-4A7E-A10A-D228C23B0431}" type="parTrans" cxnId="{915A6639-E9D2-49F7-B889-53D688D0B9CD}">
      <dgm:prSet/>
      <dgm:spPr/>
      <dgm:t>
        <a:bodyPr/>
        <a:lstStyle/>
        <a:p>
          <a:endParaRPr lang="en-US">
            <a:latin typeface="Calibri Light" panose="020F0302020204030204" pitchFamily="34" charset="0"/>
            <a:cs typeface="Calibri Light" panose="020F0302020204030204" pitchFamily="34" charset="0"/>
          </a:endParaRPr>
        </a:p>
      </dgm:t>
    </dgm:pt>
    <dgm:pt modelId="{675AE584-D716-46C2-B8AF-83F4BA2D7E73}" type="sibTrans" cxnId="{915A6639-E9D2-49F7-B889-53D688D0B9CD}">
      <dgm:prSet/>
      <dgm:spPr/>
      <dgm:t>
        <a:bodyPr/>
        <a:lstStyle/>
        <a:p>
          <a:endParaRPr lang="en-US">
            <a:latin typeface="Calibri Light" panose="020F0302020204030204" pitchFamily="34" charset="0"/>
            <a:cs typeface="Calibri Light" panose="020F0302020204030204" pitchFamily="34" charset="0"/>
          </a:endParaRPr>
        </a:p>
      </dgm:t>
    </dgm:pt>
    <dgm:pt modelId="{E30F03C7-F348-4DD4-AB76-8FED77599BAA}">
      <dgm:prSet phldrT="[Text]" custT="1"/>
      <dgm:spPr>
        <a:solidFill>
          <a:srgbClr val="F7931E"/>
        </a:solidFill>
      </dgm:spPr>
      <dgm:t>
        <a:bodyPr/>
        <a:lstStyle/>
        <a:p>
          <a:r>
            <a:rPr lang="en-US" sz="2800" dirty="0">
              <a:latin typeface="Lato" panose="020F0502020204030203" pitchFamily="34" charset="0"/>
              <a:cs typeface="Calibri Light" panose="020F0302020204030204" pitchFamily="34" charset="0"/>
            </a:rPr>
            <a:t>Resources</a:t>
          </a:r>
        </a:p>
      </dgm:t>
    </dgm:pt>
    <dgm:pt modelId="{5CFC9693-2F8C-45BD-9BD3-A54486B1E800}" type="parTrans" cxnId="{47B3C98C-9542-476C-90F7-34AF52ED9719}">
      <dgm:prSet/>
      <dgm:spPr/>
      <dgm:t>
        <a:bodyPr/>
        <a:lstStyle/>
        <a:p>
          <a:endParaRPr lang="en-US">
            <a:latin typeface="Calibri Light" panose="020F0302020204030204" pitchFamily="34" charset="0"/>
            <a:cs typeface="Calibri Light" panose="020F0302020204030204" pitchFamily="34" charset="0"/>
          </a:endParaRPr>
        </a:p>
      </dgm:t>
    </dgm:pt>
    <dgm:pt modelId="{4AE957C4-DB67-4193-B396-B2D97EA1AFF4}" type="sibTrans" cxnId="{47B3C98C-9542-476C-90F7-34AF52ED9719}">
      <dgm:prSet/>
      <dgm:spPr/>
      <dgm:t>
        <a:bodyPr/>
        <a:lstStyle/>
        <a:p>
          <a:endParaRPr lang="en-US">
            <a:latin typeface="Calibri Light" panose="020F0302020204030204" pitchFamily="34" charset="0"/>
            <a:cs typeface="Calibri Light" panose="020F0302020204030204" pitchFamily="34" charset="0"/>
          </a:endParaRPr>
        </a:p>
      </dgm:t>
    </dgm:pt>
    <dgm:pt modelId="{648E707E-EA81-47E5-AE33-B7F4216C9E11}">
      <dgm:prSet phldrT="[Text]" custT="1"/>
      <dgm:spPr>
        <a:solidFill>
          <a:srgbClr val="F7931E"/>
        </a:solidFill>
      </dgm:spPr>
      <dgm:t>
        <a:bodyPr/>
        <a:lstStyle/>
        <a:p>
          <a:r>
            <a:rPr lang="en-US" sz="2800" dirty="0">
              <a:latin typeface="Lato" panose="020F0502020204030203" pitchFamily="34" charset="0"/>
              <a:cs typeface="Calibri Light" panose="020F0302020204030204" pitchFamily="34" charset="0"/>
            </a:rPr>
            <a:t>Training</a:t>
          </a:r>
        </a:p>
      </dgm:t>
    </dgm:pt>
    <dgm:pt modelId="{14E686BA-A251-4790-8E86-83E16FAFC1E5}" type="parTrans" cxnId="{42FC4B17-345A-44D9-B6E7-BCF7CF7C8EAE}">
      <dgm:prSet/>
      <dgm:spPr/>
      <dgm:t>
        <a:bodyPr/>
        <a:lstStyle/>
        <a:p>
          <a:endParaRPr lang="en-US">
            <a:latin typeface="Calibri Light" panose="020F0302020204030204" pitchFamily="34" charset="0"/>
            <a:cs typeface="Calibri Light" panose="020F0302020204030204" pitchFamily="34" charset="0"/>
          </a:endParaRPr>
        </a:p>
      </dgm:t>
    </dgm:pt>
    <dgm:pt modelId="{C1C4DE70-66E3-42C1-87B3-D64925F73A86}" type="sibTrans" cxnId="{42FC4B17-345A-44D9-B6E7-BCF7CF7C8EAE}">
      <dgm:prSet/>
      <dgm:spPr/>
      <dgm:t>
        <a:bodyPr/>
        <a:lstStyle/>
        <a:p>
          <a:endParaRPr lang="en-US">
            <a:latin typeface="Calibri Light" panose="020F0302020204030204" pitchFamily="34" charset="0"/>
            <a:cs typeface="Calibri Light" panose="020F0302020204030204" pitchFamily="34" charset="0"/>
          </a:endParaRPr>
        </a:p>
      </dgm:t>
    </dgm:pt>
    <dgm:pt modelId="{16767732-6FD2-47C5-A7D4-CABA6AD42586}">
      <dgm:prSet phldrT="[Text]" custT="1"/>
      <dgm:spPr>
        <a:solidFill>
          <a:srgbClr val="F7931E"/>
        </a:solidFill>
      </dgm:spPr>
      <dgm:t>
        <a:bodyPr/>
        <a:lstStyle/>
        <a:p>
          <a:r>
            <a:rPr lang="en-US" sz="2700" dirty="0">
              <a:latin typeface="Lato" panose="020F0502020204030203" pitchFamily="34" charset="0"/>
              <a:cs typeface="Calibri Light" panose="020F0302020204030204" pitchFamily="34" charset="0"/>
            </a:rPr>
            <a:t>Networking</a:t>
          </a:r>
        </a:p>
      </dgm:t>
    </dgm:pt>
    <dgm:pt modelId="{6A404C1A-07E9-41F2-9DEF-1123ED528612}" type="parTrans" cxnId="{E75A76A6-921D-49AE-B303-98240197B49C}">
      <dgm:prSet/>
      <dgm:spPr/>
      <dgm:t>
        <a:bodyPr/>
        <a:lstStyle/>
        <a:p>
          <a:endParaRPr lang="en-US">
            <a:latin typeface="Calibri Light" panose="020F0302020204030204" pitchFamily="34" charset="0"/>
            <a:cs typeface="Calibri Light" panose="020F0302020204030204" pitchFamily="34" charset="0"/>
          </a:endParaRPr>
        </a:p>
      </dgm:t>
    </dgm:pt>
    <dgm:pt modelId="{BF3FC844-7E6A-443F-92E5-764A4A0C1AA3}" type="sibTrans" cxnId="{E75A76A6-921D-49AE-B303-98240197B49C}">
      <dgm:prSet/>
      <dgm:spPr/>
      <dgm:t>
        <a:bodyPr/>
        <a:lstStyle/>
        <a:p>
          <a:endParaRPr lang="en-US">
            <a:latin typeface="Calibri Light" panose="020F0302020204030204" pitchFamily="34" charset="0"/>
            <a:cs typeface="Calibri Light" panose="020F0302020204030204" pitchFamily="34" charset="0"/>
          </a:endParaRPr>
        </a:p>
      </dgm:t>
    </dgm:pt>
    <dgm:pt modelId="{F9BB998F-AED4-4337-8709-683D0BB6F414}">
      <dgm:prSet phldrT="[Text]"/>
      <dgm:spPr>
        <a:solidFill>
          <a:srgbClr val="00A79D"/>
        </a:solidFill>
      </dgm:spPr>
      <dgm:t>
        <a:bodyPr/>
        <a:lstStyle/>
        <a:p>
          <a:r>
            <a:rPr lang="en-US" dirty="0">
              <a:latin typeface="Lato" panose="020F0502020204030203" pitchFamily="34" charset="0"/>
              <a:cs typeface="Calibri Light" panose="020F0302020204030204" pitchFamily="34" charset="0"/>
            </a:rPr>
            <a:t>Recruitment &amp; Retention</a:t>
          </a:r>
        </a:p>
      </dgm:t>
    </dgm:pt>
    <dgm:pt modelId="{3AC078B7-FDAC-47A1-B5F6-BAFD210079B7}" type="parTrans" cxnId="{A126E72F-D6FE-4355-B90B-20D23BBA7249}">
      <dgm:prSet/>
      <dgm:spPr/>
      <dgm:t>
        <a:bodyPr/>
        <a:lstStyle/>
        <a:p>
          <a:endParaRPr lang="en-US">
            <a:latin typeface="Calibri Light" panose="020F0302020204030204" pitchFamily="34" charset="0"/>
            <a:cs typeface="Calibri Light" panose="020F0302020204030204" pitchFamily="34" charset="0"/>
          </a:endParaRPr>
        </a:p>
      </dgm:t>
    </dgm:pt>
    <dgm:pt modelId="{30F9C38C-FCB5-43DB-A6E2-04E8A5EC2264}" type="sibTrans" cxnId="{A126E72F-D6FE-4355-B90B-20D23BBA7249}">
      <dgm:prSet/>
      <dgm:spPr/>
      <dgm:t>
        <a:bodyPr/>
        <a:lstStyle/>
        <a:p>
          <a:endParaRPr lang="en-US">
            <a:latin typeface="Calibri Light" panose="020F0302020204030204" pitchFamily="34" charset="0"/>
            <a:cs typeface="Calibri Light" panose="020F0302020204030204" pitchFamily="34" charset="0"/>
          </a:endParaRPr>
        </a:p>
      </dgm:t>
    </dgm:pt>
    <dgm:pt modelId="{540D580A-A169-4931-BCD2-AB52B84AC4A2}">
      <dgm:prSet phldrT="[Text]"/>
      <dgm:spPr>
        <a:solidFill>
          <a:srgbClr val="AA3E77"/>
        </a:solidFill>
      </dgm:spPr>
      <dgm:t>
        <a:bodyPr/>
        <a:lstStyle/>
        <a:p>
          <a:r>
            <a:rPr lang="en-US" dirty="0">
              <a:solidFill>
                <a:schemeClr val="bg1"/>
              </a:solidFill>
              <a:latin typeface="Lato" panose="020F0502020204030203" pitchFamily="34" charset="0"/>
              <a:cs typeface="Calibri Light" panose="020F0302020204030204" pitchFamily="34" charset="0"/>
            </a:rPr>
            <a:t>Access to Care &amp; Clinician Support</a:t>
          </a:r>
        </a:p>
      </dgm:t>
    </dgm:pt>
    <dgm:pt modelId="{E6A326DF-6667-4FFD-8A96-55DB59F38D18}" type="sibTrans" cxnId="{440C0198-051D-4B75-8359-D432E1E06EDC}">
      <dgm:prSet/>
      <dgm:spPr/>
      <dgm:t>
        <a:bodyPr/>
        <a:lstStyle/>
        <a:p>
          <a:endParaRPr lang="en-US">
            <a:latin typeface="Calibri Light" panose="020F0302020204030204" pitchFamily="34" charset="0"/>
            <a:cs typeface="Calibri Light" panose="020F0302020204030204" pitchFamily="34" charset="0"/>
          </a:endParaRPr>
        </a:p>
      </dgm:t>
    </dgm:pt>
    <dgm:pt modelId="{47878D52-CAF4-4038-B00B-7F4F8BC3FC4F}" type="parTrans" cxnId="{440C0198-051D-4B75-8359-D432E1E06EDC}">
      <dgm:prSet/>
      <dgm:spPr/>
      <dgm:t>
        <a:bodyPr/>
        <a:lstStyle/>
        <a:p>
          <a:endParaRPr lang="en-US">
            <a:latin typeface="Calibri Light" panose="020F0302020204030204" pitchFamily="34" charset="0"/>
            <a:cs typeface="Calibri Light" panose="020F0302020204030204" pitchFamily="34" charset="0"/>
          </a:endParaRPr>
        </a:p>
      </dgm:t>
    </dgm:pt>
    <dgm:pt modelId="{7B65E7F1-9C2D-4A25-B8C3-E2E3D2595FD6}" type="pres">
      <dgm:prSet presAssocID="{20A801CB-6A71-45BC-806F-3680D9EE8F60}" presName="Name0" presStyleCnt="0">
        <dgm:presLayoutVars>
          <dgm:chPref val="1"/>
          <dgm:dir/>
          <dgm:animOne val="branch"/>
          <dgm:animLvl val="lvl"/>
          <dgm:resizeHandles/>
        </dgm:presLayoutVars>
      </dgm:prSet>
      <dgm:spPr/>
    </dgm:pt>
    <dgm:pt modelId="{3DEB7C0F-4301-41D6-A210-3447EFC35A59}" type="pres">
      <dgm:prSet presAssocID="{540D580A-A169-4931-BCD2-AB52B84AC4A2}" presName="vertOne" presStyleCnt="0"/>
      <dgm:spPr/>
    </dgm:pt>
    <dgm:pt modelId="{5122C0B1-C957-4821-9136-7AE2825B305C}" type="pres">
      <dgm:prSet presAssocID="{540D580A-A169-4931-BCD2-AB52B84AC4A2}" presName="txOne" presStyleLbl="node0" presStyleIdx="0" presStyleCnt="1">
        <dgm:presLayoutVars>
          <dgm:chPref val="3"/>
        </dgm:presLayoutVars>
      </dgm:prSet>
      <dgm:spPr/>
    </dgm:pt>
    <dgm:pt modelId="{C905D545-CA69-4C9A-8FC6-828F669BDD77}" type="pres">
      <dgm:prSet presAssocID="{540D580A-A169-4931-BCD2-AB52B84AC4A2}" presName="parTransOne" presStyleCnt="0"/>
      <dgm:spPr/>
    </dgm:pt>
    <dgm:pt modelId="{404575AE-364A-4194-8619-6DFF5EBF643C}" type="pres">
      <dgm:prSet presAssocID="{540D580A-A169-4931-BCD2-AB52B84AC4A2}" presName="horzOne" presStyleCnt="0"/>
      <dgm:spPr/>
    </dgm:pt>
    <dgm:pt modelId="{21EDF5AF-6BE0-4F14-9CE5-F40884A21957}" type="pres">
      <dgm:prSet presAssocID="{F9BB998F-AED4-4337-8709-683D0BB6F414}" presName="vertTwo" presStyleCnt="0"/>
      <dgm:spPr/>
    </dgm:pt>
    <dgm:pt modelId="{F91742B9-827C-47F4-8BD5-C566541ED035}" type="pres">
      <dgm:prSet presAssocID="{F9BB998F-AED4-4337-8709-683D0BB6F414}" presName="txTwo" presStyleLbl="node2" presStyleIdx="0" presStyleCnt="1">
        <dgm:presLayoutVars>
          <dgm:chPref val="3"/>
        </dgm:presLayoutVars>
      </dgm:prSet>
      <dgm:spPr/>
    </dgm:pt>
    <dgm:pt modelId="{5B9CB7DD-C5C5-466A-8910-AE480015DCD4}" type="pres">
      <dgm:prSet presAssocID="{F9BB998F-AED4-4337-8709-683D0BB6F414}" presName="parTransTwo" presStyleCnt="0"/>
      <dgm:spPr/>
    </dgm:pt>
    <dgm:pt modelId="{F3DD680C-CE1B-476B-8726-16A00AB860E8}" type="pres">
      <dgm:prSet presAssocID="{F9BB998F-AED4-4337-8709-683D0BB6F414}" presName="horzTwo" presStyleCnt="0"/>
      <dgm:spPr/>
    </dgm:pt>
    <dgm:pt modelId="{1D94773E-ADC3-47DD-80A7-8944B25895C4}" type="pres">
      <dgm:prSet presAssocID="{7327C4C7-E36A-4036-A9EC-545DCB71E6A4}" presName="vertThree" presStyleCnt="0"/>
      <dgm:spPr/>
    </dgm:pt>
    <dgm:pt modelId="{5E0AC3AF-2633-4E6B-8C4E-0235A3470E49}" type="pres">
      <dgm:prSet presAssocID="{7327C4C7-E36A-4036-A9EC-545DCB71E6A4}" presName="txThree" presStyleLbl="node3" presStyleIdx="0" presStyleCnt="4">
        <dgm:presLayoutVars>
          <dgm:chPref val="3"/>
        </dgm:presLayoutVars>
      </dgm:prSet>
      <dgm:spPr/>
    </dgm:pt>
    <dgm:pt modelId="{DB5FB443-873B-4E2F-9CFC-F40BA7CE1753}" type="pres">
      <dgm:prSet presAssocID="{7327C4C7-E36A-4036-A9EC-545DCB71E6A4}" presName="horzThree" presStyleCnt="0"/>
      <dgm:spPr/>
    </dgm:pt>
    <dgm:pt modelId="{822FC522-3B8C-47F6-BC1A-1C834A0551BF}" type="pres">
      <dgm:prSet presAssocID="{675AE584-D716-46C2-B8AF-83F4BA2D7E73}" presName="sibSpaceThree" presStyleCnt="0"/>
      <dgm:spPr/>
    </dgm:pt>
    <dgm:pt modelId="{559B7E50-CBE2-4A07-B7E6-28455CA36B46}" type="pres">
      <dgm:prSet presAssocID="{E30F03C7-F348-4DD4-AB76-8FED77599BAA}" presName="vertThree" presStyleCnt="0"/>
      <dgm:spPr/>
    </dgm:pt>
    <dgm:pt modelId="{9BBD890C-2C6C-4BE2-A5EA-323CC6EA3568}" type="pres">
      <dgm:prSet presAssocID="{E30F03C7-F348-4DD4-AB76-8FED77599BAA}" presName="txThree" presStyleLbl="node3" presStyleIdx="1" presStyleCnt="4">
        <dgm:presLayoutVars>
          <dgm:chPref val="3"/>
        </dgm:presLayoutVars>
      </dgm:prSet>
      <dgm:spPr/>
    </dgm:pt>
    <dgm:pt modelId="{765E3BF9-0112-4DB5-B1EB-2B21E0B21690}" type="pres">
      <dgm:prSet presAssocID="{E30F03C7-F348-4DD4-AB76-8FED77599BAA}" presName="horzThree" presStyleCnt="0"/>
      <dgm:spPr/>
    </dgm:pt>
    <dgm:pt modelId="{06904EEC-8AFD-4114-933F-1EB6AF4BBD56}" type="pres">
      <dgm:prSet presAssocID="{4AE957C4-DB67-4193-B396-B2D97EA1AFF4}" presName="sibSpaceThree" presStyleCnt="0"/>
      <dgm:spPr/>
    </dgm:pt>
    <dgm:pt modelId="{1FE74A25-7070-4013-A272-45EDA367F087}" type="pres">
      <dgm:prSet presAssocID="{648E707E-EA81-47E5-AE33-B7F4216C9E11}" presName="vertThree" presStyleCnt="0"/>
      <dgm:spPr/>
    </dgm:pt>
    <dgm:pt modelId="{6F965F1F-5847-400D-91E9-FD4559FF9A8F}" type="pres">
      <dgm:prSet presAssocID="{648E707E-EA81-47E5-AE33-B7F4216C9E11}" presName="txThree" presStyleLbl="node3" presStyleIdx="2" presStyleCnt="4">
        <dgm:presLayoutVars>
          <dgm:chPref val="3"/>
        </dgm:presLayoutVars>
      </dgm:prSet>
      <dgm:spPr/>
    </dgm:pt>
    <dgm:pt modelId="{6E035E9A-00E5-4D15-915A-4876BCE38CAB}" type="pres">
      <dgm:prSet presAssocID="{648E707E-EA81-47E5-AE33-B7F4216C9E11}" presName="horzThree" presStyleCnt="0"/>
      <dgm:spPr/>
    </dgm:pt>
    <dgm:pt modelId="{5BAF3805-CB63-46BA-BF69-677305BA5008}" type="pres">
      <dgm:prSet presAssocID="{C1C4DE70-66E3-42C1-87B3-D64925F73A86}" presName="sibSpaceThree" presStyleCnt="0"/>
      <dgm:spPr/>
    </dgm:pt>
    <dgm:pt modelId="{55EF2475-1E65-412B-9CCF-B3AAD70257A5}" type="pres">
      <dgm:prSet presAssocID="{16767732-6FD2-47C5-A7D4-CABA6AD42586}" presName="vertThree" presStyleCnt="0"/>
      <dgm:spPr/>
    </dgm:pt>
    <dgm:pt modelId="{F24306E7-6963-4BEE-9BFB-F1485AF5E64A}" type="pres">
      <dgm:prSet presAssocID="{16767732-6FD2-47C5-A7D4-CABA6AD42586}" presName="txThree" presStyleLbl="node3" presStyleIdx="3" presStyleCnt="4">
        <dgm:presLayoutVars>
          <dgm:chPref val="3"/>
        </dgm:presLayoutVars>
      </dgm:prSet>
      <dgm:spPr/>
    </dgm:pt>
    <dgm:pt modelId="{38444CE2-692C-4D85-819F-630BF98B45C2}" type="pres">
      <dgm:prSet presAssocID="{16767732-6FD2-47C5-A7D4-CABA6AD42586}" presName="horzThree" presStyleCnt="0"/>
      <dgm:spPr/>
    </dgm:pt>
  </dgm:ptLst>
  <dgm:cxnLst>
    <dgm:cxn modelId="{42FC4B17-345A-44D9-B6E7-BCF7CF7C8EAE}" srcId="{F9BB998F-AED4-4337-8709-683D0BB6F414}" destId="{648E707E-EA81-47E5-AE33-B7F4216C9E11}" srcOrd="2" destOrd="0" parTransId="{14E686BA-A251-4790-8E86-83E16FAFC1E5}" sibTransId="{C1C4DE70-66E3-42C1-87B3-D64925F73A86}"/>
    <dgm:cxn modelId="{A126E72F-D6FE-4355-B90B-20D23BBA7249}" srcId="{540D580A-A169-4931-BCD2-AB52B84AC4A2}" destId="{F9BB998F-AED4-4337-8709-683D0BB6F414}" srcOrd="0" destOrd="0" parTransId="{3AC078B7-FDAC-47A1-B5F6-BAFD210079B7}" sibTransId="{30F9C38C-FCB5-43DB-A6E2-04E8A5EC2264}"/>
    <dgm:cxn modelId="{5E51F22F-35B1-4AEE-8FFB-C4FC13A65F15}" type="presOf" srcId="{16767732-6FD2-47C5-A7D4-CABA6AD42586}" destId="{F24306E7-6963-4BEE-9BFB-F1485AF5E64A}" srcOrd="0" destOrd="0" presId="urn:microsoft.com/office/officeart/2005/8/layout/hierarchy4"/>
    <dgm:cxn modelId="{1A61EE30-EA0B-4728-8967-9F0C90C2383F}" type="presOf" srcId="{F9BB998F-AED4-4337-8709-683D0BB6F414}" destId="{F91742B9-827C-47F4-8BD5-C566541ED035}" srcOrd="0" destOrd="0" presId="urn:microsoft.com/office/officeart/2005/8/layout/hierarchy4"/>
    <dgm:cxn modelId="{915A6639-E9D2-49F7-B889-53D688D0B9CD}" srcId="{F9BB998F-AED4-4337-8709-683D0BB6F414}" destId="{7327C4C7-E36A-4036-A9EC-545DCB71E6A4}" srcOrd="0" destOrd="0" parTransId="{FC772676-5B77-4A7E-A10A-D228C23B0431}" sibTransId="{675AE584-D716-46C2-B8AF-83F4BA2D7E73}"/>
    <dgm:cxn modelId="{91C4703B-FF93-4303-9056-B4F8C1123564}" type="presOf" srcId="{648E707E-EA81-47E5-AE33-B7F4216C9E11}" destId="{6F965F1F-5847-400D-91E9-FD4559FF9A8F}" srcOrd="0" destOrd="0" presId="urn:microsoft.com/office/officeart/2005/8/layout/hierarchy4"/>
    <dgm:cxn modelId="{47B3C98C-9542-476C-90F7-34AF52ED9719}" srcId="{F9BB998F-AED4-4337-8709-683D0BB6F414}" destId="{E30F03C7-F348-4DD4-AB76-8FED77599BAA}" srcOrd="1" destOrd="0" parTransId="{5CFC9693-2F8C-45BD-9BD3-A54486B1E800}" sibTransId="{4AE957C4-DB67-4193-B396-B2D97EA1AFF4}"/>
    <dgm:cxn modelId="{440C0198-051D-4B75-8359-D432E1E06EDC}" srcId="{20A801CB-6A71-45BC-806F-3680D9EE8F60}" destId="{540D580A-A169-4931-BCD2-AB52B84AC4A2}" srcOrd="0" destOrd="0" parTransId="{47878D52-CAF4-4038-B00B-7F4F8BC3FC4F}" sibTransId="{E6A326DF-6667-4FFD-8A96-55DB59F38D18}"/>
    <dgm:cxn modelId="{E75A76A6-921D-49AE-B303-98240197B49C}" srcId="{F9BB998F-AED4-4337-8709-683D0BB6F414}" destId="{16767732-6FD2-47C5-A7D4-CABA6AD42586}" srcOrd="3" destOrd="0" parTransId="{6A404C1A-07E9-41F2-9DEF-1123ED528612}" sibTransId="{BF3FC844-7E6A-443F-92E5-764A4A0C1AA3}"/>
    <dgm:cxn modelId="{523D00C1-EAD9-4EF7-B39F-75BEE35077A0}" type="presOf" srcId="{E30F03C7-F348-4DD4-AB76-8FED77599BAA}" destId="{9BBD890C-2C6C-4BE2-A5EA-323CC6EA3568}" srcOrd="0" destOrd="0" presId="urn:microsoft.com/office/officeart/2005/8/layout/hierarchy4"/>
    <dgm:cxn modelId="{210755D3-556E-4203-B51E-2C51BCBC4528}" type="presOf" srcId="{20A801CB-6A71-45BC-806F-3680D9EE8F60}" destId="{7B65E7F1-9C2D-4A25-B8C3-E2E3D2595FD6}" srcOrd="0" destOrd="0" presId="urn:microsoft.com/office/officeart/2005/8/layout/hierarchy4"/>
    <dgm:cxn modelId="{1E34A1F2-6925-4E53-BDD7-347ABFD0285E}" type="presOf" srcId="{7327C4C7-E36A-4036-A9EC-545DCB71E6A4}" destId="{5E0AC3AF-2633-4E6B-8C4E-0235A3470E49}" srcOrd="0" destOrd="0" presId="urn:microsoft.com/office/officeart/2005/8/layout/hierarchy4"/>
    <dgm:cxn modelId="{00A5F2F6-175E-4D51-B7B5-513EA952F092}" type="presOf" srcId="{540D580A-A169-4931-BCD2-AB52B84AC4A2}" destId="{5122C0B1-C957-4821-9136-7AE2825B305C}" srcOrd="0" destOrd="0" presId="urn:microsoft.com/office/officeart/2005/8/layout/hierarchy4"/>
    <dgm:cxn modelId="{07CFADC4-4A6D-46F0-8BE1-D88CF8D037D4}" type="presParOf" srcId="{7B65E7F1-9C2D-4A25-B8C3-E2E3D2595FD6}" destId="{3DEB7C0F-4301-41D6-A210-3447EFC35A59}" srcOrd="0" destOrd="0" presId="urn:microsoft.com/office/officeart/2005/8/layout/hierarchy4"/>
    <dgm:cxn modelId="{73882FEC-FF94-4AE9-A812-864E5A7269A1}" type="presParOf" srcId="{3DEB7C0F-4301-41D6-A210-3447EFC35A59}" destId="{5122C0B1-C957-4821-9136-7AE2825B305C}" srcOrd="0" destOrd="0" presId="urn:microsoft.com/office/officeart/2005/8/layout/hierarchy4"/>
    <dgm:cxn modelId="{F77A660E-9048-4364-95FF-0F828E6461B4}" type="presParOf" srcId="{3DEB7C0F-4301-41D6-A210-3447EFC35A59}" destId="{C905D545-CA69-4C9A-8FC6-828F669BDD77}" srcOrd="1" destOrd="0" presId="urn:microsoft.com/office/officeart/2005/8/layout/hierarchy4"/>
    <dgm:cxn modelId="{3C1F47C3-5F2D-42C4-BB20-C236F3289849}" type="presParOf" srcId="{3DEB7C0F-4301-41D6-A210-3447EFC35A59}" destId="{404575AE-364A-4194-8619-6DFF5EBF643C}" srcOrd="2" destOrd="0" presId="urn:microsoft.com/office/officeart/2005/8/layout/hierarchy4"/>
    <dgm:cxn modelId="{9B45B146-CE2C-49C9-89AA-657C6497EB09}" type="presParOf" srcId="{404575AE-364A-4194-8619-6DFF5EBF643C}" destId="{21EDF5AF-6BE0-4F14-9CE5-F40884A21957}" srcOrd="0" destOrd="0" presId="urn:microsoft.com/office/officeart/2005/8/layout/hierarchy4"/>
    <dgm:cxn modelId="{D620E5E1-1592-4B8C-AB40-92858BD4DAA9}" type="presParOf" srcId="{21EDF5AF-6BE0-4F14-9CE5-F40884A21957}" destId="{F91742B9-827C-47F4-8BD5-C566541ED035}" srcOrd="0" destOrd="0" presId="urn:microsoft.com/office/officeart/2005/8/layout/hierarchy4"/>
    <dgm:cxn modelId="{19D51310-FEAB-42A1-98A7-9C5F4BC366C0}" type="presParOf" srcId="{21EDF5AF-6BE0-4F14-9CE5-F40884A21957}" destId="{5B9CB7DD-C5C5-466A-8910-AE480015DCD4}" srcOrd="1" destOrd="0" presId="urn:microsoft.com/office/officeart/2005/8/layout/hierarchy4"/>
    <dgm:cxn modelId="{73C6A6F5-27BF-4312-A268-134C9ED51145}" type="presParOf" srcId="{21EDF5AF-6BE0-4F14-9CE5-F40884A21957}" destId="{F3DD680C-CE1B-476B-8726-16A00AB860E8}" srcOrd="2" destOrd="0" presId="urn:microsoft.com/office/officeart/2005/8/layout/hierarchy4"/>
    <dgm:cxn modelId="{AABA5979-9A42-4C82-A8AF-DF929010E308}" type="presParOf" srcId="{F3DD680C-CE1B-476B-8726-16A00AB860E8}" destId="{1D94773E-ADC3-47DD-80A7-8944B25895C4}" srcOrd="0" destOrd="0" presId="urn:microsoft.com/office/officeart/2005/8/layout/hierarchy4"/>
    <dgm:cxn modelId="{9D1228F1-CCF3-4730-9BF7-2F6D759F2B4E}" type="presParOf" srcId="{1D94773E-ADC3-47DD-80A7-8944B25895C4}" destId="{5E0AC3AF-2633-4E6B-8C4E-0235A3470E49}" srcOrd="0" destOrd="0" presId="urn:microsoft.com/office/officeart/2005/8/layout/hierarchy4"/>
    <dgm:cxn modelId="{0D362531-11DF-4C76-B4B3-B1F12CBE721A}" type="presParOf" srcId="{1D94773E-ADC3-47DD-80A7-8944B25895C4}" destId="{DB5FB443-873B-4E2F-9CFC-F40BA7CE1753}" srcOrd="1" destOrd="0" presId="urn:microsoft.com/office/officeart/2005/8/layout/hierarchy4"/>
    <dgm:cxn modelId="{DDBC513F-547E-4BD9-8812-707062FCD8F4}" type="presParOf" srcId="{F3DD680C-CE1B-476B-8726-16A00AB860E8}" destId="{822FC522-3B8C-47F6-BC1A-1C834A0551BF}" srcOrd="1" destOrd="0" presId="urn:microsoft.com/office/officeart/2005/8/layout/hierarchy4"/>
    <dgm:cxn modelId="{89C13962-2B9D-4F06-8A30-B39FFEFED4CC}" type="presParOf" srcId="{F3DD680C-CE1B-476B-8726-16A00AB860E8}" destId="{559B7E50-CBE2-4A07-B7E6-28455CA36B46}" srcOrd="2" destOrd="0" presId="urn:microsoft.com/office/officeart/2005/8/layout/hierarchy4"/>
    <dgm:cxn modelId="{5B2C4E5B-C617-44C0-B8FF-B1653F7D7EDB}" type="presParOf" srcId="{559B7E50-CBE2-4A07-B7E6-28455CA36B46}" destId="{9BBD890C-2C6C-4BE2-A5EA-323CC6EA3568}" srcOrd="0" destOrd="0" presId="urn:microsoft.com/office/officeart/2005/8/layout/hierarchy4"/>
    <dgm:cxn modelId="{26AA017B-B470-4685-B54C-BB2A76ED9571}" type="presParOf" srcId="{559B7E50-CBE2-4A07-B7E6-28455CA36B46}" destId="{765E3BF9-0112-4DB5-B1EB-2B21E0B21690}" srcOrd="1" destOrd="0" presId="urn:microsoft.com/office/officeart/2005/8/layout/hierarchy4"/>
    <dgm:cxn modelId="{DF1A1EE2-7485-4A04-82C2-77563BF5ABB9}" type="presParOf" srcId="{F3DD680C-CE1B-476B-8726-16A00AB860E8}" destId="{06904EEC-8AFD-4114-933F-1EB6AF4BBD56}" srcOrd="3" destOrd="0" presId="urn:microsoft.com/office/officeart/2005/8/layout/hierarchy4"/>
    <dgm:cxn modelId="{4E7779E4-5E33-4F37-AA69-A2ED0C297DF1}" type="presParOf" srcId="{F3DD680C-CE1B-476B-8726-16A00AB860E8}" destId="{1FE74A25-7070-4013-A272-45EDA367F087}" srcOrd="4" destOrd="0" presId="urn:microsoft.com/office/officeart/2005/8/layout/hierarchy4"/>
    <dgm:cxn modelId="{3F11C929-01F0-428E-88E6-AA2344445D5F}" type="presParOf" srcId="{1FE74A25-7070-4013-A272-45EDA367F087}" destId="{6F965F1F-5847-400D-91E9-FD4559FF9A8F}" srcOrd="0" destOrd="0" presId="urn:microsoft.com/office/officeart/2005/8/layout/hierarchy4"/>
    <dgm:cxn modelId="{B8BB4E44-91A8-4434-BC4F-4E71D94DA88F}" type="presParOf" srcId="{1FE74A25-7070-4013-A272-45EDA367F087}" destId="{6E035E9A-00E5-4D15-915A-4876BCE38CAB}" srcOrd="1" destOrd="0" presId="urn:microsoft.com/office/officeart/2005/8/layout/hierarchy4"/>
    <dgm:cxn modelId="{3EC1609C-B80A-4ACA-BA0B-F38FD4BA3662}" type="presParOf" srcId="{F3DD680C-CE1B-476B-8726-16A00AB860E8}" destId="{5BAF3805-CB63-46BA-BF69-677305BA5008}" srcOrd="5" destOrd="0" presId="urn:microsoft.com/office/officeart/2005/8/layout/hierarchy4"/>
    <dgm:cxn modelId="{60771644-4E23-4F90-A10D-9996EE3ED47A}" type="presParOf" srcId="{F3DD680C-CE1B-476B-8726-16A00AB860E8}" destId="{55EF2475-1E65-412B-9CCF-B3AAD70257A5}" srcOrd="6" destOrd="0" presId="urn:microsoft.com/office/officeart/2005/8/layout/hierarchy4"/>
    <dgm:cxn modelId="{F8471AF3-5420-4F6F-98A5-605D6372DEB4}" type="presParOf" srcId="{55EF2475-1E65-412B-9CCF-B3AAD70257A5}" destId="{F24306E7-6963-4BEE-9BFB-F1485AF5E64A}" srcOrd="0" destOrd="0" presId="urn:microsoft.com/office/officeart/2005/8/layout/hierarchy4"/>
    <dgm:cxn modelId="{3A922A28-B391-4C7B-AB9A-51EFE9019A24}" type="presParOf" srcId="{55EF2475-1E65-412B-9CCF-B3AAD70257A5}" destId="{38444CE2-692C-4D85-819F-630BF98B45C2}"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A69BA9A-8195-4262-B65F-4440F0019CE0}" type="doc">
      <dgm:prSet loTypeId="urn:microsoft.com/office/officeart/2005/8/layout/cycle1" loCatId="cycle" qsTypeId="urn:microsoft.com/office/officeart/2005/8/quickstyle/simple1#2" qsCatId="simple" csTypeId="urn:microsoft.com/office/officeart/2005/8/colors/colorful2#1" csCatId="colorful" phldr="1"/>
      <dgm:spPr/>
      <dgm:t>
        <a:bodyPr/>
        <a:lstStyle/>
        <a:p>
          <a:endParaRPr lang="en-US"/>
        </a:p>
      </dgm:t>
    </dgm:pt>
    <dgm:pt modelId="{514A40AA-C367-472C-9615-7B3B2671ED0B}">
      <dgm:prSet phldrT="[Text]"/>
      <dgm:spPr>
        <a:xfrm>
          <a:off x="4456205" y="1397019"/>
          <a:ext cx="2645935" cy="2645935"/>
        </a:xfrm>
        <a:prstGeom prst="rect">
          <a:avLst/>
        </a:prstGeom>
        <a:noFill/>
        <a:ln>
          <a:noFill/>
        </a:ln>
        <a:effectLst/>
      </dgm:spPr>
      <dgm:t>
        <a:bodyPr/>
        <a:lstStyle/>
        <a:p>
          <a:r>
            <a:rPr lang="en-US" b="1" dirty="0">
              <a:solidFill>
                <a:srgbClr val="000000">
                  <a:hueOff val="0"/>
                  <a:satOff val="0"/>
                  <a:lumOff val="0"/>
                  <a:alphaOff val="0"/>
                </a:srgbClr>
              </a:solidFill>
              <a:latin typeface="Lato" panose="020F0502020204030203" pitchFamily="34" charset="0"/>
              <a:ea typeface="+mn-ea"/>
              <a:cs typeface="+mn-cs"/>
            </a:rPr>
            <a:t>Recruitment</a:t>
          </a:r>
        </a:p>
      </dgm:t>
    </dgm:pt>
    <dgm:pt modelId="{0B4ACA58-5BF5-4C9E-958C-53DD979B3C87}" type="parTrans" cxnId="{E6200D10-4D95-43E2-9A2D-15161E1D9F05}">
      <dgm:prSet/>
      <dgm:spPr/>
      <dgm:t>
        <a:bodyPr/>
        <a:lstStyle/>
        <a:p>
          <a:endParaRPr lang="en-US"/>
        </a:p>
      </dgm:t>
    </dgm:pt>
    <dgm:pt modelId="{E0ECCBF3-F92E-4863-92F5-5A015B489FFF}" type="sibTrans" cxnId="{E6200D10-4D95-43E2-9A2D-15161E1D9F05}">
      <dgm:prSet/>
      <dgm:spPr>
        <a:xfrm>
          <a:off x="896686" y="-732"/>
          <a:ext cx="5441439" cy="5441439"/>
        </a:xfrm>
        <a:prstGeom prst="circularArrow">
          <a:avLst>
            <a:gd name="adj1" fmla="val 9482"/>
            <a:gd name="adj2" fmla="val 684883"/>
            <a:gd name="adj3" fmla="val 7851129"/>
            <a:gd name="adj4" fmla="val 2263988"/>
            <a:gd name="adj5" fmla="val 11062"/>
          </a:avLst>
        </a:prstGeom>
        <a:solidFill>
          <a:srgbClr val="177C8D"/>
        </a:solidFill>
        <a:ln w="25400" cap="flat" cmpd="sng" algn="ctr">
          <a:solidFill>
            <a:srgbClr val="FFFFFF">
              <a:hueOff val="0"/>
              <a:satOff val="0"/>
              <a:lumOff val="0"/>
              <a:alphaOff val="0"/>
            </a:srgbClr>
          </a:solidFill>
          <a:prstDash val="solid"/>
        </a:ln>
        <a:effectLst/>
      </dgm:spPr>
      <dgm:t>
        <a:bodyPr/>
        <a:lstStyle/>
        <a:p>
          <a:endParaRPr lang="en-US"/>
        </a:p>
      </dgm:t>
    </dgm:pt>
    <dgm:pt modelId="{FCD676E6-0214-4AD1-80AD-6C3BDA0F76A8}">
      <dgm:prSet phldrT="[Text]"/>
      <dgm:spPr>
        <a:xfrm>
          <a:off x="132672" y="1397019"/>
          <a:ext cx="2645935" cy="2645935"/>
        </a:xfrm>
        <a:prstGeom prst="rect">
          <a:avLst/>
        </a:prstGeom>
        <a:noFill/>
        <a:ln>
          <a:noFill/>
        </a:ln>
        <a:effectLst/>
      </dgm:spPr>
      <dgm:t>
        <a:bodyPr/>
        <a:lstStyle/>
        <a:p>
          <a:r>
            <a:rPr lang="en-US" b="1" dirty="0">
              <a:solidFill>
                <a:srgbClr val="000000">
                  <a:hueOff val="0"/>
                  <a:satOff val="0"/>
                  <a:lumOff val="0"/>
                  <a:alphaOff val="0"/>
                </a:srgbClr>
              </a:solidFill>
              <a:latin typeface="Lato" panose="020F0502020204030203" pitchFamily="34" charset="0"/>
              <a:ea typeface="+mn-ea"/>
              <a:cs typeface="+mn-cs"/>
            </a:rPr>
            <a:t>Retention</a:t>
          </a:r>
        </a:p>
      </dgm:t>
    </dgm:pt>
    <dgm:pt modelId="{77DD92DC-4C04-4777-93A6-24A2D9202EDB}" type="parTrans" cxnId="{0CC6DA5D-403C-4374-90F6-78E403851F89}">
      <dgm:prSet/>
      <dgm:spPr/>
      <dgm:t>
        <a:bodyPr/>
        <a:lstStyle/>
        <a:p>
          <a:endParaRPr lang="en-US"/>
        </a:p>
      </dgm:t>
    </dgm:pt>
    <dgm:pt modelId="{2437F4F4-AD05-498F-8BB3-09A9275F5D17}" type="sibTrans" cxnId="{0CC6DA5D-403C-4374-90F6-78E403851F89}">
      <dgm:prSet/>
      <dgm:spPr>
        <a:xfrm>
          <a:off x="896686" y="-732"/>
          <a:ext cx="5441439" cy="5441439"/>
        </a:xfrm>
        <a:prstGeom prst="circularArrow">
          <a:avLst>
            <a:gd name="adj1" fmla="val 9482"/>
            <a:gd name="adj2" fmla="val 684883"/>
            <a:gd name="adj3" fmla="val 18651129"/>
            <a:gd name="adj4" fmla="val 13063988"/>
            <a:gd name="adj5" fmla="val 11062"/>
          </a:avLst>
        </a:prstGeom>
        <a:solidFill>
          <a:srgbClr val="559650">
            <a:hueOff val="-5487540"/>
            <a:satOff val="53493"/>
            <a:lumOff val="10980"/>
            <a:alphaOff val="0"/>
          </a:srgbClr>
        </a:solidFill>
        <a:ln w="25400" cap="flat" cmpd="sng" algn="ctr">
          <a:solidFill>
            <a:srgbClr val="FFFFFF">
              <a:hueOff val="0"/>
              <a:satOff val="0"/>
              <a:lumOff val="0"/>
              <a:alphaOff val="0"/>
            </a:srgbClr>
          </a:solidFill>
          <a:prstDash val="solid"/>
        </a:ln>
        <a:effectLst/>
      </dgm:spPr>
      <dgm:t>
        <a:bodyPr/>
        <a:lstStyle/>
        <a:p>
          <a:endParaRPr lang="en-US"/>
        </a:p>
      </dgm:t>
    </dgm:pt>
    <dgm:pt modelId="{1959FF2C-8156-4A40-BD8C-56838A8883EA}" type="pres">
      <dgm:prSet presAssocID="{7A69BA9A-8195-4262-B65F-4440F0019CE0}" presName="cycle" presStyleCnt="0">
        <dgm:presLayoutVars>
          <dgm:dir/>
          <dgm:resizeHandles val="exact"/>
        </dgm:presLayoutVars>
      </dgm:prSet>
      <dgm:spPr/>
    </dgm:pt>
    <dgm:pt modelId="{3D8BCA5F-DB88-4186-AE30-1B98AEDB6540}" type="pres">
      <dgm:prSet presAssocID="{514A40AA-C367-472C-9615-7B3B2671ED0B}" presName="dummy" presStyleCnt="0"/>
      <dgm:spPr/>
    </dgm:pt>
    <dgm:pt modelId="{B19DF2E3-DFEA-4692-AC2E-90ADAB1CBBDA}" type="pres">
      <dgm:prSet presAssocID="{514A40AA-C367-472C-9615-7B3B2671ED0B}" presName="node" presStyleLbl="revTx" presStyleIdx="0" presStyleCnt="2" custScaleY="57592">
        <dgm:presLayoutVars>
          <dgm:bulletEnabled val="1"/>
        </dgm:presLayoutVars>
      </dgm:prSet>
      <dgm:spPr/>
    </dgm:pt>
    <dgm:pt modelId="{96E06056-E127-44E9-9542-ACA1344CF146}" type="pres">
      <dgm:prSet presAssocID="{E0ECCBF3-F92E-4863-92F5-5A015B489FFF}" presName="sibTrans" presStyleLbl="node1" presStyleIdx="0" presStyleCnt="2"/>
      <dgm:spPr/>
    </dgm:pt>
    <dgm:pt modelId="{0B1B1439-0161-4E44-AE40-2DFBE913B1F5}" type="pres">
      <dgm:prSet presAssocID="{FCD676E6-0214-4AD1-80AD-6C3BDA0F76A8}" presName="dummy" presStyleCnt="0"/>
      <dgm:spPr/>
    </dgm:pt>
    <dgm:pt modelId="{4C208EC8-6F5B-4613-AC35-CE94B80C026E}" type="pres">
      <dgm:prSet presAssocID="{FCD676E6-0214-4AD1-80AD-6C3BDA0F76A8}" presName="node" presStyleLbl="revTx" presStyleIdx="1" presStyleCnt="2" custScaleY="50545">
        <dgm:presLayoutVars>
          <dgm:bulletEnabled val="1"/>
        </dgm:presLayoutVars>
      </dgm:prSet>
      <dgm:spPr/>
    </dgm:pt>
    <dgm:pt modelId="{6AD185C3-B927-43FF-AC77-3629DC22D261}" type="pres">
      <dgm:prSet presAssocID="{2437F4F4-AD05-498F-8BB3-09A9275F5D17}" presName="sibTrans" presStyleLbl="node1" presStyleIdx="1" presStyleCnt="2"/>
      <dgm:spPr/>
    </dgm:pt>
  </dgm:ptLst>
  <dgm:cxnLst>
    <dgm:cxn modelId="{F37DDD0A-83C1-4D02-B044-151ADB4931F3}" type="presOf" srcId="{2437F4F4-AD05-498F-8BB3-09A9275F5D17}" destId="{6AD185C3-B927-43FF-AC77-3629DC22D261}" srcOrd="0" destOrd="0" presId="urn:microsoft.com/office/officeart/2005/8/layout/cycle1"/>
    <dgm:cxn modelId="{E6200D10-4D95-43E2-9A2D-15161E1D9F05}" srcId="{7A69BA9A-8195-4262-B65F-4440F0019CE0}" destId="{514A40AA-C367-472C-9615-7B3B2671ED0B}" srcOrd="0" destOrd="0" parTransId="{0B4ACA58-5BF5-4C9E-958C-53DD979B3C87}" sibTransId="{E0ECCBF3-F92E-4863-92F5-5A015B489FFF}"/>
    <dgm:cxn modelId="{8B8ED411-DD45-48B8-8DBE-8AAB37AFE36E}" type="presOf" srcId="{7A69BA9A-8195-4262-B65F-4440F0019CE0}" destId="{1959FF2C-8156-4A40-BD8C-56838A8883EA}" srcOrd="0" destOrd="0" presId="urn:microsoft.com/office/officeart/2005/8/layout/cycle1"/>
    <dgm:cxn modelId="{82964A39-A5C3-4847-8FBE-3215D62C3D6B}" type="presOf" srcId="{FCD676E6-0214-4AD1-80AD-6C3BDA0F76A8}" destId="{4C208EC8-6F5B-4613-AC35-CE94B80C026E}" srcOrd="0" destOrd="0" presId="urn:microsoft.com/office/officeart/2005/8/layout/cycle1"/>
    <dgm:cxn modelId="{0CC6DA5D-403C-4374-90F6-78E403851F89}" srcId="{7A69BA9A-8195-4262-B65F-4440F0019CE0}" destId="{FCD676E6-0214-4AD1-80AD-6C3BDA0F76A8}" srcOrd="1" destOrd="0" parTransId="{77DD92DC-4C04-4777-93A6-24A2D9202EDB}" sibTransId="{2437F4F4-AD05-498F-8BB3-09A9275F5D17}"/>
    <dgm:cxn modelId="{1145C387-E8F4-4E5C-A7F5-311752761C4A}" type="presOf" srcId="{E0ECCBF3-F92E-4863-92F5-5A015B489FFF}" destId="{96E06056-E127-44E9-9542-ACA1344CF146}" srcOrd="0" destOrd="0" presId="urn:microsoft.com/office/officeart/2005/8/layout/cycle1"/>
    <dgm:cxn modelId="{076B63E2-D6C1-48FB-BFB3-BA4F372938DA}" type="presOf" srcId="{514A40AA-C367-472C-9615-7B3B2671ED0B}" destId="{B19DF2E3-DFEA-4692-AC2E-90ADAB1CBBDA}" srcOrd="0" destOrd="0" presId="urn:microsoft.com/office/officeart/2005/8/layout/cycle1"/>
    <dgm:cxn modelId="{66D26620-458A-4F7A-A3DB-0BCB537B0E4F}" type="presParOf" srcId="{1959FF2C-8156-4A40-BD8C-56838A8883EA}" destId="{3D8BCA5F-DB88-4186-AE30-1B98AEDB6540}" srcOrd="0" destOrd="0" presId="urn:microsoft.com/office/officeart/2005/8/layout/cycle1"/>
    <dgm:cxn modelId="{3CFF9D87-1D44-4AB1-B26B-EAE8735BE892}" type="presParOf" srcId="{1959FF2C-8156-4A40-BD8C-56838A8883EA}" destId="{B19DF2E3-DFEA-4692-AC2E-90ADAB1CBBDA}" srcOrd="1" destOrd="0" presId="urn:microsoft.com/office/officeart/2005/8/layout/cycle1"/>
    <dgm:cxn modelId="{E6D0B5E0-A216-447B-996A-1931AD661EE3}" type="presParOf" srcId="{1959FF2C-8156-4A40-BD8C-56838A8883EA}" destId="{96E06056-E127-44E9-9542-ACA1344CF146}" srcOrd="2" destOrd="0" presId="urn:microsoft.com/office/officeart/2005/8/layout/cycle1"/>
    <dgm:cxn modelId="{29EB61EE-611E-4C8D-A862-084BDEEE5FBD}" type="presParOf" srcId="{1959FF2C-8156-4A40-BD8C-56838A8883EA}" destId="{0B1B1439-0161-4E44-AE40-2DFBE913B1F5}" srcOrd="3" destOrd="0" presId="urn:microsoft.com/office/officeart/2005/8/layout/cycle1"/>
    <dgm:cxn modelId="{2966DEF2-4801-4B50-ABE7-DF7442E14435}" type="presParOf" srcId="{1959FF2C-8156-4A40-BD8C-56838A8883EA}" destId="{4C208EC8-6F5B-4613-AC35-CE94B80C026E}" srcOrd="4" destOrd="0" presId="urn:microsoft.com/office/officeart/2005/8/layout/cycle1"/>
    <dgm:cxn modelId="{6E7AE043-82A0-4D29-B4A0-AE044DAA6778}" type="presParOf" srcId="{1959FF2C-8156-4A40-BD8C-56838A8883EA}" destId="{6AD185C3-B927-43FF-AC77-3629DC22D261}" srcOrd="5"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A94FF9-7502-834C-B4C6-400A4B0A4BAB}" type="doc">
      <dgm:prSet loTypeId="urn:microsoft.com/office/officeart/2005/8/layout/vList6" loCatId="" qsTypeId="urn:microsoft.com/office/officeart/2005/8/quickstyle/simple1#3" qsCatId="simple" csTypeId="urn:microsoft.com/office/officeart/2005/8/colors/accent1_2#1" csCatId="accent1" phldr="1"/>
      <dgm:spPr/>
      <dgm:t>
        <a:bodyPr/>
        <a:lstStyle/>
        <a:p>
          <a:endParaRPr lang="en-US"/>
        </a:p>
      </dgm:t>
    </dgm:pt>
    <dgm:pt modelId="{4E8BD0A4-37CE-E74D-A1F8-1513C39146DC}">
      <dgm:prSet phldrT="[Text]"/>
      <dgm:spPr>
        <a:solidFill>
          <a:srgbClr val="AA3E77"/>
        </a:solidFill>
      </dgm:spPr>
      <dgm:t>
        <a:bodyPr/>
        <a:lstStyle/>
        <a:p>
          <a:pPr>
            <a:buClr>
              <a:schemeClr val="dk1"/>
            </a:buClr>
            <a:buSzPts val="3600"/>
            <a:buFont typeface="Calibri"/>
            <a:buNone/>
          </a:pPr>
          <a:r>
            <a:rPr lang="en-US" dirty="0">
              <a:solidFill>
                <a:schemeClr val="dk1"/>
              </a:solidFill>
              <a:latin typeface="Calibri"/>
              <a:ea typeface="Calibri"/>
              <a:cs typeface="Calibri"/>
              <a:sym typeface="Calibri"/>
            </a:rPr>
            <a:t>Compliance</a:t>
          </a:r>
          <a:endParaRPr lang="en-US" dirty="0"/>
        </a:p>
      </dgm:t>
    </dgm:pt>
    <dgm:pt modelId="{9D3023DF-E41B-E944-AA98-584D1050AD36}" type="parTrans" cxnId="{5470C887-6279-514D-AB70-9AD1CE82473C}">
      <dgm:prSet/>
      <dgm:spPr/>
      <dgm:t>
        <a:bodyPr/>
        <a:lstStyle/>
        <a:p>
          <a:endParaRPr lang="en-US"/>
        </a:p>
      </dgm:t>
    </dgm:pt>
    <dgm:pt modelId="{46C6EFB7-1806-3341-9EEC-1F624FDB5BA5}" type="sibTrans" cxnId="{5470C887-6279-514D-AB70-9AD1CE82473C}">
      <dgm:prSet/>
      <dgm:spPr/>
      <dgm:t>
        <a:bodyPr/>
        <a:lstStyle/>
        <a:p>
          <a:endParaRPr lang="en-US"/>
        </a:p>
      </dgm:t>
    </dgm:pt>
    <dgm:pt modelId="{294AE2E8-4397-584C-891A-1A799B56B489}">
      <dgm:prSet phldrT="[Text]" custT="1"/>
      <dgm:spPr/>
      <dgm:t>
        <a:bodyPr/>
        <a:lstStyle/>
        <a:p>
          <a:pPr>
            <a:buNone/>
          </a:pPr>
          <a:r>
            <a:rPr lang="en-US" sz="1800" dirty="0">
              <a:solidFill>
                <a:schemeClr val="tx1"/>
              </a:solidFill>
              <a:latin typeface="Calibri"/>
              <a:ea typeface="Calibri"/>
              <a:cs typeface="Calibri"/>
              <a:sym typeface="Calibri"/>
            </a:rPr>
            <a:t>Tracking compliance can be a challenge when the organization is large and across many different locations. </a:t>
          </a:r>
          <a:endParaRPr lang="en-US" sz="1800" dirty="0">
            <a:solidFill>
              <a:schemeClr val="tx1"/>
            </a:solidFill>
          </a:endParaRPr>
        </a:p>
      </dgm:t>
    </dgm:pt>
    <dgm:pt modelId="{4515000F-7A47-6341-BA92-26DDABD6133A}" type="parTrans" cxnId="{767BF6B3-DA80-2346-8D21-5B4579DBCAAB}">
      <dgm:prSet/>
      <dgm:spPr/>
      <dgm:t>
        <a:bodyPr/>
        <a:lstStyle/>
        <a:p>
          <a:endParaRPr lang="en-US"/>
        </a:p>
      </dgm:t>
    </dgm:pt>
    <dgm:pt modelId="{A6BE6674-BAB6-2142-ABA3-B484E27494E0}" type="sibTrans" cxnId="{767BF6B3-DA80-2346-8D21-5B4579DBCAAB}">
      <dgm:prSet/>
      <dgm:spPr/>
      <dgm:t>
        <a:bodyPr/>
        <a:lstStyle/>
        <a:p>
          <a:endParaRPr lang="en-US"/>
        </a:p>
      </dgm:t>
    </dgm:pt>
    <dgm:pt modelId="{4C7A7D43-B077-944A-8716-1190D9C7FC47}">
      <dgm:prSet phldrT="[Text]"/>
      <dgm:spPr>
        <a:solidFill>
          <a:srgbClr val="AA3E77"/>
        </a:solidFill>
      </dgm:spPr>
      <dgm:t>
        <a:bodyPr/>
        <a:lstStyle/>
        <a:p>
          <a:r>
            <a:rPr lang="en-US" dirty="0">
              <a:solidFill>
                <a:schemeClr val="tx1"/>
              </a:solidFill>
            </a:rPr>
            <a:t>Clarification</a:t>
          </a:r>
        </a:p>
      </dgm:t>
    </dgm:pt>
    <dgm:pt modelId="{2DFFA9FA-1192-0741-9C71-2E720F610B73}" type="parTrans" cxnId="{A782B832-B341-B748-9914-69A0500A740F}">
      <dgm:prSet/>
      <dgm:spPr/>
      <dgm:t>
        <a:bodyPr/>
        <a:lstStyle/>
        <a:p>
          <a:endParaRPr lang="en-US"/>
        </a:p>
      </dgm:t>
    </dgm:pt>
    <dgm:pt modelId="{87B91EA0-C382-1E4E-A894-46961D0C8F70}" type="sibTrans" cxnId="{A782B832-B341-B748-9914-69A0500A740F}">
      <dgm:prSet/>
      <dgm:spPr/>
      <dgm:t>
        <a:bodyPr/>
        <a:lstStyle/>
        <a:p>
          <a:endParaRPr lang="en-US"/>
        </a:p>
      </dgm:t>
    </dgm:pt>
    <dgm:pt modelId="{6D3B1C28-AE3A-9140-A4BF-4C6A2DF516FE}">
      <dgm:prSet phldrT="[Text]" custT="1"/>
      <dgm:spPr/>
      <dgm:t>
        <a:bodyPr/>
        <a:lstStyle/>
        <a:p>
          <a:pPr>
            <a:buClr>
              <a:schemeClr val="lt1"/>
            </a:buClr>
            <a:buSzPts val="1700"/>
            <a:buFont typeface="Calibri"/>
            <a:buNone/>
          </a:pPr>
          <a:r>
            <a:rPr lang="en-US" sz="1800" dirty="0">
              <a:solidFill>
                <a:schemeClr val="tx1"/>
              </a:solidFill>
              <a:latin typeface="Calibri"/>
              <a:ea typeface="Calibri"/>
              <a:cs typeface="Calibri"/>
              <a:sym typeface="Calibri"/>
            </a:rPr>
            <a:t>Connecting staff across locations or those in virtual setting can be challenging. Facilitating meaningful relationships should ensure that there are opportunities for social interaction.</a:t>
          </a:r>
          <a:endParaRPr lang="en-US" sz="1800" dirty="0">
            <a:solidFill>
              <a:schemeClr val="tx1"/>
            </a:solidFill>
          </a:endParaRPr>
        </a:p>
      </dgm:t>
    </dgm:pt>
    <dgm:pt modelId="{633C564E-0C42-4942-A8FF-E44FB39E45FD}" type="parTrans" cxnId="{E75C0172-1D5C-4744-9D79-A7304B54465E}">
      <dgm:prSet/>
      <dgm:spPr/>
      <dgm:t>
        <a:bodyPr/>
        <a:lstStyle/>
        <a:p>
          <a:endParaRPr lang="en-US"/>
        </a:p>
      </dgm:t>
    </dgm:pt>
    <dgm:pt modelId="{57E151C1-03DF-424A-9ED3-16B739AB7F40}" type="sibTrans" cxnId="{E75C0172-1D5C-4744-9D79-A7304B54465E}">
      <dgm:prSet/>
      <dgm:spPr/>
      <dgm:t>
        <a:bodyPr/>
        <a:lstStyle/>
        <a:p>
          <a:endParaRPr lang="en-US"/>
        </a:p>
      </dgm:t>
    </dgm:pt>
    <dgm:pt modelId="{AF814CCF-718F-4F47-B2EE-1F4108FD6DD1}">
      <dgm:prSet phldrT="[Text]"/>
      <dgm:spPr>
        <a:solidFill>
          <a:srgbClr val="AA3E77"/>
        </a:solidFill>
      </dgm:spPr>
      <dgm:t>
        <a:bodyPr/>
        <a:lstStyle/>
        <a:p>
          <a:r>
            <a:rPr lang="en-US" dirty="0">
              <a:solidFill>
                <a:schemeClr val="tx1"/>
              </a:solidFill>
            </a:rPr>
            <a:t>Culture</a:t>
          </a:r>
        </a:p>
      </dgm:t>
    </dgm:pt>
    <dgm:pt modelId="{C18D6AFA-83DA-6A45-8C0B-6F17EEFD6918}" type="parTrans" cxnId="{3A2DE7E3-B95C-B340-8B0E-669BE3317D08}">
      <dgm:prSet/>
      <dgm:spPr/>
      <dgm:t>
        <a:bodyPr/>
        <a:lstStyle/>
        <a:p>
          <a:endParaRPr lang="en-US"/>
        </a:p>
      </dgm:t>
    </dgm:pt>
    <dgm:pt modelId="{9D858C23-BFF8-E145-B7FB-0A931B24A4AA}" type="sibTrans" cxnId="{3A2DE7E3-B95C-B340-8B0E-669BE3317D08}">
      <dgm:prSet/>
      <dgm:spPr/>
      <dgm:t>
        <a:bodyPr/>
        <a:lstStyle/>
        <a:p>
          <a:endParaRPr lang="en-US"/>
        </a:p>
      </dgm:t>
    </dgm:pt>
    <dgm:pt modelId="{00AFC449-71BC-0B45-BD47-F0EB36D8D2BA}">
      <dgm:prSet phldrT="[Text]"/>
      <dgm:spPr>
        <a:solidFill>
          <a:srgbClr val="AA3E77"/>
        </a:solidFill>
      </dgm:spPr>
      <dgm:t>
        <a:bodyPr/>
        <a:lstStyle/>
        <a:p>
          <a:r>
            <a:rPr lang="en-US" dirty="0">
              <a:solidFill>
                <a:schemeClr val="tx1"/>
              </a:solidFill>
            </a:rPr>
            <a:t>Connection</a:t>
          </a:r>
        </a:p>
      </dgm:t>
    </dgm:pt>
    <dgm:pt modelId="{F4F240AF-6346-E04F-ABD7-5821AC91FBF8}" type="parTrans" cxnId="{9D5EC4A8-6340-504E-9A93-A87FCA4B64C0}">
      <dgm:prSet/>
      <dgm:spPr/>
      <dgm:t>
        <a:bodyPr/>
        <a:lstStyle/>
        <a:p>
          <a:endParaRPr lang="en-US"/>
        </a:p>
      </dgm:t>
    </dgm:pt>
    <dgm:pt modelId="{B83B35D5-E44B-3642-A5F2-48AF29DEC3F5}" type="sibTrans" cxnId="{9D5EC4A8-6340-504E-9A93-A87FCA4B64C0}">
      <dgm:prSet/>
      <dgm:spPr/>
      <dgm:t>
        <a:bodyPr/>
        <a:lstStyle/>
        <a:p>
          <a:endParaRPr lang="en-US"/>
        </a:p>
      </dgm:t>
    </dgm:pt>
    <dgm:pt modelId="{B98DAAD5-2B34-3F49-9A55-CE0124CB11A4}">
      <dgm:prSet phldrT="[Text]" custT="1"/>
      <dgm:spPr/>
      <dgm:t>
        <a:bodyPr/>
        <a:lstStyle/>
        <a:p>
          <a:pPr>
            <a:buClr>
              <a:schemeClr val="lt1"/>
            </a:buClr>
            <a:buSzPts val="1700"/>
            <a:buFont typeface="Calibri"/>
            <a:buNone/>
          </a:pPr>
          <a:r>
            <a:rPr lang="en-US" sz="1800" dirty="0">
              <a:solidFill>
                <a:schemeClr val="tx1"/>
              </a:solidFill>
              <a:latin typeface="Calibri"/>
              <a:ea typeface="Calibri"/>
              <a:cs typeface="Calibri"/>
              <a:sym typeface="Calibri"/>
            </a:rPr>
            <a:t>Challenges may arise when roles are evolving, requiring ongoing clarification between individual roles and goals. </a:t>
          </a:r>
          <a:endParaRPr lang="en-US" sz="1800" dirty="0">
            <a:solidFill>
              <a:schemeClr val="tx1"/>
            </a:solidFill>
          </a:endParaRPr>
        </a:p>
      </dgm:t>
    </dgm:pt>
    <dgm:pt modelId="{76C822D3-FA5B-6245-AC6A-31361ED9829B}" type="parTrans" cxnId="{56D4F35F-318F-7340-B3CE-E5B3E63C6684}">
      <dgm:prSet/>
      <dgm:spPr/>
      <dgm:t>
        <a:bodyPr/>
        <a:lstStyle/>
        <a:p>
          <a:endParaRPr lang="en-US"/>
        </a:p>
      </dgm:t>
    </dgm:pt>
    <dgm:pt modelId="{F3BC6F5B-EE91-2445-8438-6A09361511FA}" type="sibTrans" cxnId="{56D4F35F-318F-7340-B3CE-E5B3E63C6684}">
      <dgm:prSet/>
      <dgm:spPr/>
      <dgm:t>
        <a:bodyPr/>
        <a:lstStyle/>
        <a:p>
          <a:endParaRPr lang="en-US"/>
        </a:p>
      </dgm:t>
    </dgm:pt>
    <dgm:pt modelId="{DFB6C53C-4537-AE42-B0EF-1C1DEDB130D5}">
      <dgm:prSet phldrT="[Text]" custT="1"/>
      <dgm:spPr/>
      <dgm:t>
        <a:bodyPr/>
        <a:lstStyle/>
        <a:p>
          <a:pPr>
            <a:buClr>
              <a:schemeClr val="lt1"/>
            </a:buClr>
            <a:buSzPts val="1700"/>
            <a:buFont typeface="Calibri"/>
            <a:buNone/>
          </a:pPr>
          <a:r>
            <a:rPr lang="en-US" sz="1800" dirty="0"/>
            <a:t>Culture is caught, not just taught. Create genuine opportunities for new employees to experience your values in action, rather than simply presenting them on a slide.</a:t>
          </a:r>
          <a:endParaRPr lang="en-US" sz="1800" dirty="0">
            <a:solidFill>
              <a:schemeClr val="tx1"/>
            </a:solidFill>
          </a:endParaRPr>
        </a:p>
      </dgm:t>
    </dgm:pt>
    <dgm:pt modelId="{C67AE489-433B-1D40-9418-2C17DC407352}" type="parTrans" cxnId="{4BD33C91-FF95-0744-8EF0-B64E63521307}">
      <dgm:prSet/>
      <dgm:spPr/>
      <dgm:t>
        <a:bodyPr/>
        <a:lstStyle/>
        <a:p>
          <a:endParaRPr lang="en-US"/>
        </a:p>
      </dgm:t>
    </dgm:pt>
    <dgm:pt modelId="{D9907292-0BCE-E14F-8506-4F92D0B49F8A}" type="sibTrans" cxnId="{4BD33C91-FF95-0744-8EF0-B64E63521307}">
      <dgm:prSet/>
      <dgm:spPr/>
      <dgm:t>
        <a:bodyPr/>
        <a:lstStyle/>
        <a:p>
          <a:endParaRPr lang="en-US"/>
        </a:p>
      </dgm:t>
    </dgm:pt>
    <dgm:pt modelId="{801C87C6-69F5-2846-94C3-1531D3FC599C}" type="pres">
      <dgm:prSet presAssocID="{AEA94FF9-7502-834C-B4C6-400A4B0A4BAB}" presName="Name0" presStyleCnt="0">
        <dgm:presLayoutVars>
          <dgm:dir/>
          <dgm:animLvl val="lvl"/>
          <dgm:resizeHandles/>
        </dgm:presLayoutVars>
      </dgm:prSet>
      <dgm:spPr/>
    </dgm:pt>
    <dgm:pt modelId="{6EDA6245-5287-4546-AC6D-0BF15982D318}" type="pres">
      <dgm:prSet presAssocID="{4E8BD0A4-37CE-E74D-A1F8-1513C39146DC}" presName="linNode" presStyleCnt="0"/>
      <dgm:spPr/>
    </dgm:pt>
    <dgm:pt modelId="{6F4F8BEC-8915-564D-935A-35D7C819F80F}" type="pres">
      <dgm:prSet presAssocID="{4E8BD0A4-37CE-E74D-A1F8-1513C39146DC}" presName="parentShp" presStyleLbl="node1" presStyleIdx="0" presStyleCnt="4">
        <dgm:presLayoutVars>
          <dgm:bulletEnabled val="1"/>
        </dgm:presLayoutVars>
      </dgm:prSet>
      <dgm:spPr/>
    </dgm:pt>
    <dgm:pt modelId="{80B94A9D-05CF-8C41-851F-F635A18E0F73}" type="pres">
      <dgm:prSet presAssocID="{4E8BD0A4-37CE-E74D-A1F8-1513C39146DC}" presName="childShp" presStyleLbl="bgAccFollowNode1" presStyleIdx="0" presStyleCnt="4">
        <dgm:presLayoutVars>
          <dgm:bulletEnabled val="1"/>
        </dgm:presLayoutVars>
      </dgm:prSet>
      <dgm:spPr/>
    </dgm:pt>
    <dgm:pt modelId="{2770B6F1-7146-C741-AF61-975F5C4F2EAE}" type="pres">
      <dgm:prSet presAssocID="{46C6EFB7-1806-3341-9EEC-1F624FDB5BA5}" presName="spacing" presStyleCnt="0"/>
      <dgm:spPr/>
    </dgm:pt>
    <dgm:pt modelId="{5A3CE7AB-6F2A-D844-97DF-20181D4E5475}" type="pres">
      <dgm:prSet presAssocID="{4C7A7D43-B077-944A-8716-1190D9C7FC47}" presName="linNode" presStyleCnt="0"/>
      <dgm:spPr/>
    </dgm:pt>
    <dgm:pt modelId="{0801E8FF-1984-5045-9821-042964E66A7C}" type="pres">
      <dgm:prSet presAssocID="{4C7A7D43-B077-944A-8716-1190D9C7FC47}" presName="parentShp" presStyleLbl="node1" presStyleIdx="1" presStyleCnt="4">
        <dgm:presLayoutVars>
          <dgm:bulletEnabled val="1"/>
        </dgm:presLayoutVars>
      </dgm:prSet>
      <dgm:spPr/>
    </dgm:pt>
    <dgm:pt modelId="{D615C0DB-1289-1B41-9388-D326EF8E8C70}" type="pres">
      <dgm:prSet presAssocID="{4C7A7D43-B077-944A-8716-1190D9C7FC47}" presName="childShp" presStyleLbl="bgAccFollowNode1" presStyleIdx="1" presStyleCnt="4">
        <dgm:presLayoutVars>
          <dgm:bulletEnabled val="1"/>
        </dgm:presLayoutVars>
      </dgm:prSet>
      <dgm:spPr/>
    </dgm:pt>
    <dgm:pt modelId="{DE3D08F8-B5C1-7D46-845B-CDB113A96634}" type="pres">
      <dgm:prSet presAssocID="{87B91EA0-C382-1E4E-A894-46961D0C8F70}" presName="spacing" presStyleCnt="0"/>
      <dgm:spPr/>
    </dgm:pt>
    <dgm:pt modelId="{67C68094-6D36-3B4D-969A-F53126491B70}" type="pres">
      <dgm:prSet presAssocID="{AF814CCF-718F-4F47-B2EE-1F4108FD6DD1}" presName="linNode" presStyleCnt="0"/>
      <dgm:spPr/>
    </dgm:pt>
    <dgm:pt modelId="{C84A8802-DAE0-5D45-A28C-C087DEAB11E1}" type="pres">
      <dgm:prSet presAssocID="{AF814CCF-718F-4F47-B2EE-1F4108FD6DD1}" presName="parentShp" presStyleLbl="node1" presStyleIdx="2" presStyleCnt="4">
        <dgm:presLayoutVars>
          <dgm:bulletEnabled val="1"/>
        </dgm:presLayoutVars>
      </dgm:prSet>
      <dgm:spPr/>
    </dgm:pt>
    <dgm:pt modelId="{298D116A-E072-684D-B4E4-2401A64EC31B}" type="pres">
      <dgm:prSet presAssocID="{AF814CCF-718F-4F47-B2EE-1F4108FD6DD1}" presName="childShp" presStyleLbl="bgAccFollowNode1" presStyleIdx="2" presStyleCnt="4">
        <dgm:presLayoutVars>
          <dgm:bulletEnabled val="1"/>
        </dgm:presLayoutVars>
      </dgm:prSet>
      <dgm:spPr/>
    </dgm:pt>
    <dgm:pt modelId="{2CBCE316-2C1B-F744-AE49-D06A99985D7E}" type="pres">
      <dgm:prSet presAssocID="{9D858C23-BFF8-E145-B7FB-0A931B24A4AA}" presName="spacing" presStyleCnt="0"/>
      <dgm:spPr/>
    </dgm:pt>
    <dgm:pt modelId="{10A2E8C8-B71F-A448-A733-539560FBBF13}" type="pres">
      <dgm:prSet presAssocID="{00AFC449-71BC-0B45-BD47-F0EB36D8D2BA}" presName="linNode" presStyleCnt="0"/>
      <dgm:spPr/>
    </dgm:pt>
    <dgm:pt modelId="{E84D0917-C26B-BA47-A201-770C2A0010D9}" type="pres">
      <dgm:prSet presAssocID="{00AFC449-71BC-0B45-BD47-F0EB36D8D2BA}" presName="parentShp" presStyleLbl="node1" presStyleIdx="3" presStyleCnt="4">
        <dgm:presLayoutVars>
          <dgm:bulletEnabled val="1"/>
        </dgm:presLayoutVars>
      </dgm:prSet>
      <dgm:spPr/>
    </dgm:pt>
    <dgm:pt modelId="{21E1251A-0297-2E46-B40D-9BD1885EBE30}" type="pres">
      <dgm:prSet presAssocID="{00AFC449-71BC-0B45-BD47-F0EB36D8D2BA}" presName="childShp" presStyleLbl="bgAccFollowNode1" presStyleIdx="3" presStyleCnt="4">
        <dgm:presLayoutVars>
          <dgm:bulletEnabled val="1"/>
        </dgm:presLayoutVars>
      </dgm:prSet>
      <dgm:spPr/>
    </dgm:pt>
  </dgm:ptLst>
  <dgm:cxnLst>
    <dgm:cxn modelId="{89717C19-6ED1-7547-8F26-6EFB58A045DD}" type="presOf" srcId="{AEA94FF9-7502-834C-B4C6-400A4B0A4BAB}" destId="{801C87C6-69F5-2846-94C3-1531D3FC599C}" srcOrd="0" destOrd="0" presId="urn:microsoft.com/office/officeart/2005/8/layout/vList6"/>
    <dgm:cxn modelId="{5C41E92E-5E95-5648-8C36-DAFD36F15272}" type="presOf" srcId="{294AE2E8-4397-584C-891A-1A799B56B489}" destId="{80B94A9D-05CF-8C41-851F-F635A18E0F73}" srcOrd="0" destOrd="0" presId="urn:microsoft.com/office/officeart/2005/8/layout/vList6"/>
    <dgm:cxn modelId="{A782B832-B341-B748-9914-69A0500A740F}" srcId="{AEA94FF9-7502-834C-B4C6-400A4B0A4BAB}" destId="{4C7A7D43-B077-944A-8716-1190D9C7FC47}" srcOrd="1" destOrd="0" parTransId="{2DFFA9FA-1192-0741-9C71-2E720F610B73}" sibTransId="{87B91EA0-C382-1E4E-A894-46961D0C8F70}"/>
    <dgm:cxn modelId="{56D4F35F-318F-7340-B3CE-E5B3E63C6684}" srcId="{4C7A7D43-B077-944A-8716-1190D9C7FC47}" destId="{B98DAAD5-2B34-3F49-9A55-CE0124CB11A4}" srcOrd="0" destOrd="0" parTransId="{76C822D3-FA5B-6245-AC6A-31361ED9829B}" sibTransId="{F3BC6F5B-EE91-2445-8438-6A09361511FA}"/>
    <dgm:cxn modelId="{E75C0172-1D5C-4744-9D79-A7304B54465E}" srcId="{00AFC449-71BC-0B45-BD47-F0EB36D8D2BA}" destId="{6D3B1C28-AE3A-9140-A4BF-4C6A2DF516FE}" srcOrd="0" destOrd="0" parTransId="{633C564E-0C42-4942-A8FF-E44FB39E45FD}" sibTransId="{57E151C1-03DF-424A-9ED3-16B739AB7F40}"/>
    <dgm:cxn modelId="{9C218F76-A212-3746-AE1C-63DBE17D8F94}" type="presOf" srcId="{00AFC449-71BC-0B45-BD47-F0EB36D8D2BA}" destId="{E84D0917-C26B-BA47-A201-770C2A0010D9}" srcOrd="0" destOrd="0" presId="urn:microsoft.com/office/officeart/2005/8/layout/vList6"/>
    <dgm:cxn modelId="{C6878459-0876-274D-8F21-77D9A5444C2A}" type="presOf" srcId="{4C7A7D43-B077-944A-8716-1190D9C7FC47}" destId="{0801E8FF-1984-5045-9821-042964E66A7C}" srcOrd="0" destOrd="0" presId="urn:microsoft.com/office/officeart/2005/8/layout/vList6"/>
    <dgm:cxn modelId="{5470C887-6279-514D-AB70-9AD1CE82473C}" srcId="{AEA94FF9-7502-834C-B4C6-400A4B0A4BAB}" destId="{4E8BD0A4-37CE-E74D-A1F8-1513C39146DC}" srcOrd="0" destOrd="0" parTransId="{9D3023DF-E41B-E944-AA98-584D1050AD36}" sibTransId="{46C6EFB7-1806-3341-9EEC-1F624FDB5BA5}"/>
    <dgm:cxn modelId="{4BD33C91-FF95-0744-8EF0-B64E63521307}" srcId="{AF814CCF-718F-4F47-B2EE-1F4108FD6DD1}" destId="{DFB6C53C-4537-AE42-B0EF-1C1DEDB130D5}" srcOrd="0" destOrd="0" parTransId="{C67AE489-433B-1D40-9418-2C17DC407352}" sibTransId="{D9907292-0BCE-E14F-8506-4F92D0B49F8A}"/>
    <dgm:cxn modelId="{9D5EC4A8-6340-504E-9A93-A87FCA4B64C0}" srcId="{AEA94FF9-7502-834C-B4C6-400A4B0A4BAB}" destId="{00AFC449-71BC-0B45-BD47-F0EB36D8D2BA}" srcOrd="3" destOrd="0" parTransId="{F4F240AF-6346-E04F-ABD7-5821AC91FBF8}" sibTransId="{B83B35D5-E44B-3642-A5F2-48AF29DEC3F5}"/>
    <dgm:cxn modelId="{D82CF9A9-93E7-F54C-843F-8E3114C6EADB}" type="presOf" srcId="{B98DAAD5-2B34-3F49-9A55-CE0124CB11A4}" destId="{D615C0DB-1289-1B41-9388-D326EF8E8C70}" srcOrd="0" destOrd="0" presId="urn:microsoft.com/office/officeart/2005/8/layout/vList6"/>
    <dgm:cxn modelId="{7D5680AC-C6DC-CB49-9712-7E324CCE5878}" type="presOf" srcId="{4E8BD0A4-37CE-E74D-A1F8-1513C39146DC}" destId="{6F4F8BEC-8915-564D-935A-35D7C819F80F}" srcOrd="0" destOrd="0" presId="urn:microsoft.com/office/officeart/2005/8/layout/vList6"/>
    <dgm:cxn modelId="{3CCEF6AC-23DA-2548-97A6-97FED976B2FB}" type="presOf" srcId="{AF814CCF-718F-4F47-B2EE-1F4108FD6DD1}" destId="{C84A8802-DAE0-5D45-A28C-C087DEAB11E1}" srcOrd="0" destOrd="0" presId="urn:microsoft.com/office/officeart/2005/8/layout/vList6"/>
    <dgm:cxn modelId="{C99DC8B2-A6B5-E041-996E-0CE689FE4028}" type="presOf" srcId="{DFB6C53C-4537-AE42-B0EF-1C1DEDB130D5}" destId="{298D116A-E072-684D-B4E4-2401A64EC31B}" srcOrd="0" destOrd="0" presId="urn:microsoft.com/office/officeart/2005/8/layout/vList6"/>
    <dgm:cxn modelId="{02FDBEB3-DAD1-A444-8888-D47FD0A2EF63}" type="presOf" srcId="{6D3B1C28-AE3A-9140-A4BF-4C6A2DF516FE}" destId="{21E1251A-0297-2E46-B40D-9BD1885EBE30}" srcOrd="0" destOrd="0" presId="urn:microsoft.com/office/officeart/2005/8/layout/vList6"/>
    <dgm:cxn modelId="{767BF6B3-DA80-2346-8D21-5B4579DBCAAB}" srcId="{4E8BD0A4-37CE-E74D-A1F8-1513C39146DC}" destId="{294AE2E8-4397-584C-891A-1A799B56B489}" srcOrd="0" destOrd="0" parTransId="{4515000F-7A47-6341-BA92-26DDABD6133A}" sibTransId="{A6BE6674-BAB6-2142-ABA3-B484E27494E0}"/>
    <dgm:cxn modelId="{3A2DE7E3-B95C-B340-8B0E-669BE3317D08}" srcId="{AEA94FF9-7502-834C-B4C6-400A4B0A4BAB}" destId="{AF814CCF-718F-4F47-B2EE-1F4108FD6DD1}" srcOrd="2" destOrd="0" parTransId="{C18D6AFA-83DA-6A45-8C0B-6F17EEFD6918}" sibTransId="{9D858C23-BFF8-E145-B7FB-0A931B24A4AA}"/>
    <dgm:cxn modelId="{973B72D7-0A01-C847-8CA9-751BF6ECFE91}" type="presParOf" srcId="{801C87C6-69F5-2846-94C3-1531D3FC599C}" destId="{6EDA6245-5287-4546-AC6D-0BF15982D318}" srcOrd="0" destOrd="0" presId="urn:microsoft.com/office/officeart/2005/8/layout/vList6"/>
    <dgm:cxn modelId="{B5326451-4725-F64B-8D9D-49B9B214B232}" type="presParOf" srcId="{6EDA6245-5287-4546-AC6D-0BF15982D318}" destId="{6F4F8BEC-8915-564D-935A-35D7C819F80F}" srcOrd="0" destOrd="0" presId="urn:microsoft.com/office/officeart/2005/8/layout/vList6"/>
    <dgm:cxn modelId="{BDA59A4D-4833-364E-B7E7-EBBC076EBC82}" type="presParOf" srcId="{6EDA6245-5287-4546-AC6D-0BF15982D318}" destId="{80B94A9D-05CF-8C41-851F-F635A18E0F73}" srcOrd="1" destOrd="0" presId="urn:microsoft.com/office/officeart/2005/8/layout/vList6"/>
    <dgm:cxn modelId="{024521BE-F0C8-2C49-B9FC-B142A8ED50F0}" type="presParOf" srcId="{801C87C6-69F5-2846-94C3-1531D3FC599C}" destId="{2770B6F1-7146-C741-AF61-975F5C4F2EAE}" srcOrd="1" destOrd="0" presId="urn:microsoft.com/office/officeart/2005/8/layout/vList6"/>
    <dgm:cxn modelId="{C60388D4-AC02-9847-B74D-FE7D4B2A16C9}" type="presParOf" srcId="{801C87C6-69F5-2846-94C3-1531D3FC599C}" destId="{5A3CE7AB-6F2A-D844-97DF-20181D4E5475}" srcOrd="2" destOrd="0" presId="urn:microsoft.com/office/officeart/2005/8/layout/vList6"/>
    <dgm:cxn modelId="{CF4C4E89-4CC3-BF4A-9A25-221B2458CDC2}" type="presParOf" srcId="{5A3CE7AB-6F2A-D844-97DF-20181D4E5475}" destId="{0801E8FF-1984-5045-9821-042964E66A7C}" srcOrd="0" destOrd="0" presId="urn:microsoft.com/office/officeart/2005/8/layout/vList6"/>
    <dgm:cxn modelId="{AE7D5F38-611D-B04F-8CD2-87D2D0AB1237}" type="presParOf" srcId="{5A3CE7AB-6F2A-D844-97DF-20181D4E5475}" destId="{D615C0DB-1289-1B41-9388-D326EF8E8C70}" srcOrd="1" destOrd="0" presId="urn:microsoft.com/office/officeart/2005/8/layout/vList6"/>
    <dgm:cxn modelId="{7127E4E9-AA5C-2549-AAA1-1006A10B3E30}" type="presParOf" srcId="{801C87C6-69F5-2846-94C3-1531D3FC599C}" destId="{DE3D08F8-B5C1-7D46-845B-CDB113A96634}" srcOrd="3" destOrd="0" presId="urn:microsoft.com/office/officeart/2005/8/layout/vList6"/>
    <dgm:cxn modelId="{04A0FA6F-0E3F-964C-9DFB-573FCD119B06}" type="presParOf" srcId="{801C87C6-69F5-2846-94C3-1531D3FC599C}" destId="{67C68094-6D36-3B4D-969A-F53126491B70}" srcOrd="4" destOrd="0" presId="urn:microsoft.com/office/officeart/2005/8/layout/vList6"/>
    <dgm:cxn modelId="{FFD7F892-0453-1241-A5AE-9E972E72AA1A}" type="presParOf" srcId="{67C68094-6D36-3B4D-969A-F53126491B70}" destId="{C84A8802-DAE0-5D45-A28C-C087DEAB11E1}" srcOrd="0" destOrd="0" presId="urn:microsoft.com/office/officeart/2005/8/layout/vList6"/>
    <dgm:cxn modelId="{CC81C5DE-A7E5-7140-8128-D8E86F9F9C40}" type="presParOf" srcId="{67C68094-6D36-3B4D-969A-F53126491B70}" destId="{298D116A-E072-684D-B4E4-2401A64EC31B}" srcOrd="1" destOrd="0" presId="urn:microsoft.com/office/officeart/2005/8/layout/vList6"/>
    <dgm:cxn modelId="{A823B871-9C5B-0D4C-B017-A21B0CD564A8}" type="presParOf" srcId="{801C87C6-69F5-2846-94C3-1531D3FC599C}" destId="{2CBCE316-2C1B-F744-AE49-D06A99985D7E}" srcOrd="5" destOrd="0" presId="urn:microsoft.com/office/officeart/2005/8/layout/vList6"/>
    <dgm:cxn modelId="{CE0A5DB9-D3F7-DA4E-BEC2-6E4D039BF544}" type="presParOf" srcId="{801C87C6-69F5-2846-94C3-1531D3FC599C}" destId="{10A2E8C8-B71F-A448-A733-539560FBBF13}" srcOrd="6" destOrd="0" presId="urn:microsoft.com/office/officeart/2005/8/layout/vList6"/>
    <dgm:cxn modelId="{BD31CD4F-F37A-4E46-8CD7-CF5748DD549F}" type="presParOf" srcId="{10A2E8C8-B71F-A448-A733-539560FBBF13}" destId="{E84D0917-C26B-BA47-A201-770C2A0010D9}" srcOrd="0" destOrd="0" presId="urn:microsoft.com/office/officeart/2005/8/layout/vList6"/>
    <dgm:cxn modelId="{8CC06626-1503-004E-A55D-1B29E622F275}" type="presParOf" srcId="{10A2E8C8-B71F-A448-A733-539560FBBF13}" destId="{21E1251A-0297-2E46-B40D-9BD1885EBE30}" srcOrd="1" destOrd="0" presId="urn:microsoft.com/office/officeart/2005/8/layout/v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DCCC21-6DA5-49BB-9202-BBBE8A16FEFF}" type="doc">
      <dgm:prSet loTypeId="urn:microsoft.com/office/officeart/2011/layout/CircleProcess" loCatId="process" qsTypeId="urn:microsoft.com/office/officeart/2005/8/quickstyle/simple1#4" qsCatId="simple" csTypeId="urn:microsoft.com/office/officeart/2005/8/colors/colorful1#1" csCatId="colorful" phldr="1"/>
      <dgm:spPr/>
      <dgm:t>
        <a:bodyPr/>
        <a:lstStyle/>
        <a:p>
          <a:endParaRPr lang="es-419"/>
        </a:p>
      </dgm:t>
    </dgm:pt>
    <dgm:pt modelId="{7497D209-17F5-4E21-8630-C7776EFE5C3E}">
      <dgm:prSet phldrT="[Text]"/>
      <dgm:spPr/>
      <dgm:t>
        <a:bodyPr/>
        <a:lstStyle/>
        <a:p>
          <a:r>
            <a:rPr lang="en-US" dirty="0">
              <a:latin typeface="Lato" panose="020F0502020204030203" pitchFamily="34" charset="0"/>
              <a:ea typeface="Lato" panose="020F0502020204030203" pitchFamily="34" charset="0"/>
              <a:cs typeface="Lato" panose="020F0502020204030203" pitchFamily="34" charset="0"/>
            </a:rPr>
            <a:t>Preparatory</a:t>
          </a:r>
          <a:endParaRPr lang="es-419" dirty="0">
            <a:latin typeface="Lato" panose="020F0502020204030203" pitchFamily="34" charset="0"/>
            <a:ea typeface="Lato" panose="020F0502020204030203" pitchFamily="34" charset="0"/>
            <a:cs typeface="Lato" panose="020F0502020204030203" pitchFamily="34" charset="0"/>
          </a:endParaRPr>
        </a:p>
      </dgm:t>
    </dgm:pt>
    <dgm:pt modelId="{28B09D00-94DE-432A-8EE5-36A20C5C81A4}" type="parTrans" cxnId="{F1716441-73BD-4CA9-877C-CDFF737B4356}">
      <dgm:prSet/>
      <dgm:spPr/>
      <dgm:t>
        <a:bodyPr/>
        <a:lstStyle/>
        <a:p>
          <a:endParaRPr lang="es-419"/>
        </a:p>
      </dgm:t>
    </dgm:pt>
    <dgm:pt modelId="{277F4292-39CC-4DD6-8712-D8B5F4B91F66}" type="sibTrans" cxnId="{F1716441-73BD-4CA9-877C-CDFF737B4356}">
      <dgm:prSet/>
      <dgm:spPr/>
      <dgm:t>
        <a:bodyPr/>
        <a:lstStyle/>
        <a:p>
          <a:endParaRPr lang="es-419"/>
        </a:p>
      </dgm:t>
    </dgm:pt>
    <dgm:pt modelId="{E9823C4A-7978-495B-8924-AFC7A897168A}">
      <dgm:prSet phldrT="[Text]"/>
      <dgm:spPr/>
      <dgm:t>
        <a:bodyPr/>
        <a:lstStyle/>
        <a:p>
          <a:r>
            <a:rPr lang="en-US" dirty="0">
              <a:latin typeface="Lato" panose="020F0502020204030203" pitchFamily="34" charset="0"/>
              <a:ea typeface="Lato" panose="020F0502020204030203" pitchFamily="34" charset="0"/>
              <a:cs typeface="Lato" panose="020F0502020204030203" pitchFamily="34" charset="0"/>
            </a:rPr>
            <a:t>Orientation</a:t>
          </a:r>
          <a:endParaRPr lang="es-419" dirty="0">
            <a:latin typeface="Lato" panose="020F0502020204030203" pitchFamily="34" charset="0"/>
            <a:ea typeface="Lato" panose="020F0502020204030203" pitchFamily="34" charset="0"/>
            <a:cs typeface="Lato" panose="020F0502020204030203" pitchFamily="34" charset="0"/>
          </a:endParaRPr>
        </a:p>
      </dgm:t>
    </dgm:pt>
    <dgm:pt modelId="{C69F4AF8-1E39-4A47-A75E-891DB2A7CCD6}" type="parTrans" cxnId="{54372006-2378-43EB-A582-456E1A4D3728}">
      <dgm:prSet/>
      <dgm:spPr/>
      <dgm:t>
        <a:bodyPr/>
        <a:lstStyle/>
        <a:p>
          <a:endParaRPr lang="es-419"/>
        </a:p>
      </dgm:t>
    </dgm:pt>
    <dgm:pt modelId="{B3AFC35B-D0B0-4A3D-A3F1-BDE68A19B8ED}" type="sibTrans" cxnId="{54372006-2378-43EB-A582-456E1A4D3728}">
      <dgm:prSet/>
      <dgm:spPr/>
      <dgm:t>
        <a:bodyPr/>
        <a:lstStyle/>
        <a:p>
          <a:endParaRPr lang="es-419"/>
        </a:p>
      </dgm:t>
    </dgm:pt>
    <dgm:pt modelId="{15CDC3D6-DFE4-482E-ACDD-2D2A4A304F5E}">
      <dgm:prSet phldrT="[Text]"/>
      <dgm:spPr/>
      <dgm:t>
        <a:bodyPr/>
        <a:lstStyle/>
        <a:p>
          <a:r>
            <a:rPr lang="en-US" dirty="0">
              <a:latin typeface="Lato" panose="020F0502020204030203" pitchFamily="34" charset="0"/>
              <a:ea typeface="Lato" panose="020F0502020204030203" pitchFamily="34" charset="0"/>
              <a:cs typeface="Lato" panose="020F0502020204030203" pitchFamily="34" charset="0"/>
            </a:rPr>
            <a:t>Integration</a:t>
          </a:r>
          <a:endParaRPr lang="es-419" dirty="0">
            <a:latin typeface="Lato" panose="020F0502020204030203" pitchFamily="34" charset="0"/>
            <a:ea typeface="Lato" panose="020F0502020204030203" pitchFamily="34" charset="0"/>
            <a:cs typeface="Lato" panose="020F0502020204030203" pitchFamily="34" charset="0"/>
          </a:endParaRPr>
        </a:p>
      </dgm:t>
    </dgm:pt>
    <dgm:pt modelId="{9C0747A6-932A-4E17-B562-361C1E8FB3A6}" type="parTrans" cxnId="{B6252962-299C-4A97-903A-AD6A3609E07E}">
      <dgm:prSet/>
      <dgm:spPr/>
      <dgm:t>
        <a:bodyPr/>
        <a:lstStyle/>
        <a:p>
          <a:endParaRPr lang="es-419"/>
        </a:p>
      </dgm:t>
    </dgm:pt>
    <dgm:pt modelId="{1166E5FA-4935-4A76-964E-62BFF37FC1FA}" type="sibTrans" cxnId="{B6252962-299C-4A97-903A-AD6A3609E07E}">
      <dgm:prSet/>
      <dgm:spPr/>
      <dgm:t>
        <a:bodyPr/>
        <a:lstStyle/>
        <a:p>
          <a:endParaRPr lang="es-419"/>
        </a:p>
      </dgm:t>
    </dgm:pt>
    <dgm:pt modelId="{3FDF48EF-401D-48AB-99BB-5EE1C6D667B1}" type="pres">
      <dgm:prSet presAssocID="{04DCCC21-6DA5-49BB-9202-BBBE8A16FEFF}" presName="Name0" presStyleCnt="0">
        <dgm:presLayoutVars>
          <dgm:chMax val="11"/>
          <dgm:chPref val="11"/>
          <dgm:dir/>
          <dgm:resizeHandles/>
        </dgm:presLayoutVars>
      </dgm:prSet>
      <dgm:spPr/>
    </dgm:pt>
    <dgm:pt modelId="{D0C45EDD-A847-469C-A85B-F81932BDEF5E}" type="pres">
      <dgm:prSet presAssocID="{15CDC3D6-DFE4-482E-ACDD-2D2A4A304F5E}" presName="Accent3" presStyleCnt="0"/>
      <dgm:spPr/>
    </dgm:pt>
    <dgm:pt modelId="{96B59A33-E6C0-4EA5-A120-7DE7A20EDCBD}" type="pres">
      <dgm:prSet presAssocID="{15CDC3D6-DFE4-482E-ACDD-2D2A4A304F5E}" presName="Accent" presStyleLbl="node1" presStyleIdx="0" presStyleCnt="3"/>
      <dgm:spPr>
        <a:solidFill>
          <a:srgbClr val="177C8D"/>
        </a:solidFill>
      </dgm:spPr>
    </dgm:pt>
    <dgm:pt modelId="{4C5B9804-159B-4581-9432-C9BDBA054FA7}" type="pres">
      <dgm:prSet presAssocID="{15CDC3D6-DFE4-482E-ACDD-2D2A4A304F5E}" presName="ParentBackground3" presStyleCnt="0"/>
      <dgm:spPr/>
    </dgm:pt>
    <dgm:pt modelId="{BD3D59D6-5CFA-49AE-89F6-AF9C6D3AD5F2}" type="pres">
      <dgm:prSet presAssocID="{15CDC3D6-DFE4-482E-ACDD-2D2A4A304F5E}" presName="ParentBackground" presStyleLbl="fgAcc1" presStyleIdx="0" presStyleCnt="3"/>
      <dgm:spPr/>
    </dgm:pt>
    <dgm:pt modelId="{3ADF84FC-8554-40A9-9969-AF3F12691C68}" type="pres">
      <dgm:prSet presAssocID="{15CDC3D6-DFE4-482E-ACDD-2D2A4A304F5E}" presName="Parent3" presStyleLbl="revTx" presStyleIdx="0" presStyleCnt="0">
        <dgm:presLayoutVars>
          <dgm:chMax val="1"/>
          <dgm:chPref val="1"/>
          <dgm:bulletEnabled val="1"/>
        </dgm:presLayoutVars>
      </dgm:prSet>
      <dgm:spPr/>
    </dgm:pt>
    <dgm:pt modelId="{164E825B-0B0B-46E0-AF00-DD2E3955903D}" type="pres">
      <dgm:prSet presAssocID="{E9823C4A-7978-495B-8924-AFC7A897168A}" presName="Accent2" presStyleCnt="0"/>
      <dgm:spPr/>
    </dgm:pt>
    <dgm:pt modelId="{0247159B-F853-4C35-8B2B-1C093F022796}" type="pres">
      <dgm:prSet presAssocID="{E9823C4A-7978-495B-8924-AFC7A897168A}" presName="Accent" presStyleLbl="node1" presStyleIdx="1" presStyleCnt="3"/>
      <dgm:spPr>
        <a:solidFill>
          <a:schemeClr val="accent2"/>
        </a:solidFill>
      </dgm:spPr>
    </dgm:pt>
    <dgm:pt modelId="{B8967E1B-29CE-4D3E-95A2-4780D815C768}" type="pres">
      <dgm:prSet presAssocID="{E9823C4A-7978-495B-8924-AFC7A897168A}" presName="ParentBackground2" presStyleCnt="0"/>
      <dgm:spPr/>
    </dgm:pt>
    <dgm:pt modelId="{5EFDBEA2-CC54-4480-A217-41A4C10DADB4}" type="pres">
      <dgm:prSet presAssocID="{E9823C4A-7978-495B-8924-AFC7A897168A}" presName="ParentBackground" presStyleLbl="fgAcc1" presStyleIdx="1" presStyleCnt="3"/>
      <dgm:spPr/>
    </dgm:pt>
    <dgm:pt modelId="{4B335181-E847-4E45-ABF6-12A0DDA8213E}" type="pres">
      <dgm:prSet presAssocID="{E9823C4A-7978-495B-8924-AFC7A897168A}" presName="Parent2" presStyleLbl="revTx" presStyleIdx="0" presStyleCnt="0">
        <dgm:presLayoutVars>
          <dgm:chMax val="1"/>
          <dgm:chPref val="1"/>
          <dgm:bulletEnabled val="1"/>
        </dgm:presLayoutVars>
      </dgm:prSet>
      <dgm:spPr/>
    </dgm:pt>
    <dgm:pt modelId="{69B991A6-5B3E-4FC8-99E7-8FEDB64F2B3B}" type="pres">
      <dgm:prSet presAssocID="{7497D209-17F5-4E21-8630-C7776EFE5C3E}" presName="Accent1" presStyleCnt="0"/>
      <dgm:spPr/>
    </dgm:pt>
    <dgm:pt modelId="{23F71799-DFA7-4235-B431-E4BB4B15CB5D}" type="pres">
      <dgm:prSet presAssocID="{7497D209-17F5-4E21-8630-C7776EFE5C3E}" presName="Accent" presStyleLbl="node1" presStyleIdx="2" presStyleCnt="3"/>
      <dgm:spPr>
        <a:solidFill>
          <a:srgbClr val="AA3E77"/>
        </a:solidFill>
      </dgm:spPr>
    </dgm:pt>
    <dgm:pt modelId="{378F1693-3C2B-4F9B-B603-473C53651327}" type="pres">
      <dgm:prSet presAssocID="{7497D209-17F5-4E21-8630-C7776EFE5C3E}" presName="ParentBackground1" presStyleCnt="0"/>
      <dgm:spPr/>
    </dgm:pt>
    <dgm:pt modelId="{1A8B8B73-8A46-4C60-B234-EE32B1255074}" type="pres">
      <dgm:prSet presAssocID="{7497D209-17F5-4E21-8630-C7776EFE5C3E}" presName="ParentBackground" presStyleLbl="fgAcc1" presStyleIdx="2" presStyleCnt="3"/>
      <dgm:spPr/>
    </dgm:pt>
    <dgm:pt modelId="{94B360C2-1CC9-4C9A-9158-095A23CDD077}" type="pres">
      <dgm:prSet presAssocID="{7497D209-17F5-4E21-8630-C7776EFE5C3E}" presName="Parent1" presStyleLbl="revTx" presStyleIdx="0" presStyleCnt="0">
        <dgm:presLayoutVars>
          <dgm:chMax val="1"/>
          <dgm:chPref val="1"/>
          <dgm:bulletEnabled val="1"/>
        </dgm:presLayoutVars>
      </dgm:prSet>
      <dgm:spPr/>
    </dgm:pt>
  </dgm:ptLst>
  <dgm:cxnLst>
    <dgm:cxn modelId="{F0187B00-B7B7-4700-A871-340ADB31066B}" type="presOf" srcId="{E9823C4A-7978-495B-8924-AFC7A897168A}" destId="{4B335181-E847-4E45-ABF6-12A0DDA8213E}" srcOrd="1" destOrd="0" presId="urn:microsoft.com/office/officeart/2011/layout/CircleProcess"/>
    <dgm:cxn modelId="{E8508905-7A31-40E3-A002-86D3DB1C653B}" type="presOf" srcId="{E9823C4A-7978-495B-8924-AFC7A897168A}" destId="{5EFDBEA2-CC54-4480-A217-41A4C10DADB4}" srcOrd="0" destOrd="0" presId="urn:microsoft.com/office/officeart/2011/layout/CircleProcess"/>
    <dgm:cxn modelId="{54372006-2378-43EB-A582-456E1A4D3728}" srcId="{04DCCC21-6DA5-49BB-9202-BBBE8A16FEFF}" destId="{E9823C4A-7978-495B-8924-AFC7A897168A}" srcOrd="1" destOrd="0" parTransId="{C69F4AF8-1E39-4A47-A75E-891DB2A7CCD6}" sibTransId="{B3AFC35B-D0B0-4A3D-A3F1-BDE68A19B8ED}"/>
    <dgm:cxn modelId="{F1716441-73BD-4CA9-877C-CDFF737B4356}" srcId="{04DCCC21-6DA5-49BB-9202-BBBE8A16FEFF}" destId="{7497D209-17F5-4E21-8630-C7776EFE5C3E}" srcOrd="0" destOrd="0" parTransId="{28B09D00-94DE-432A-8EE5-36A20C5C81A4}" sibTransId="{277F4292-39CC-4DD6-8712-D8B5F4B91F66}"/>
    <dgm:cxn modelId="{B6252962-299C-4A97-903A-AD6A3609E07E}" srcId="{04DCCC21-6DA5-49BB-9202-BBBE8A16FEFF}" destId="{15CDC3D6-DFE4-482E-ACDD-2D2A4A304F5E}" srcOrd="2" destOrd="0" parTransId="{9C0747A6-932A-4E17-B562-361C1E8FB3A6}" sibTransId="{1166E5FA-4935-4A76-964E-62BFF37FC1FA}"/>
    <dgm:cxn modelId="{A2A2516C-658A-4BDB-8E33-6A973C4D9CB1}" type="presOf" srcId="{15CDC3D6-DFE4-482E-ACDD-2D2A4A304F5E}" destId="{BD3D59D6-5CFA-49AE-89F6-AF9C6D3AD5F2}" srcOrd="0" destOrd="0" presId="urn:microsoft.com/office/officeart/2011/layout/CircleProcess"/>
    <dgm:cxn modelId="{7CF6C68C-FDF0-48A9-A9C0-4B4D74A98285}" type="presOf" srcId="{04DCCC21-6DA5-49BB-9202-BBBE8A16FEFF}" destId="{3FDF48EF-401D-48AB-99BB-5EE1C6D667B1}" srcOrd="0" destOrd="0" presId="urn:microsoft.com/office/officeart/2011/layout/CircleProcess"/>
    <dgm:cxn modelId="{562A48A8-DC70-486B-836A-2B4C1677D6AE}" type="presOf" srcId="{15CDC3D6-DFE4-482E-ACDD-2D2A4A304F5E}" destId="{3ADF84FC-8554-40A9-9969-AF3F12691C68}" srcOrd="1" destOrd="0" presId="urn:microsoft.com/office/officeart/2011/layout/CircleProcess"/>
    <dgm:cxn modelId="{5A8D5FDA-86A0-4144-8CE9-9D1D35B939F4}" type="presOf" srcId="{7497D209-17F5-4E21-8630-C7776EFE5C3E}" destId="{94B360C2-1CC9-4C9A-9158-095A23CDD077}" srcOrd="1" destOrd="0" presId="urn:microsoft.com/office/officeart/2011/layout/CircleProcess"/>
    <dgm:cxn modelId="{D63E54DA-6BBB-41D4-8281-3E0579D0E7BB}" type="presOf" srcId="{7497D209-17F5-4E21-8630-C7776EFE5C3E}" destId="{1A8B8B73-8A46-4C60-B234-EE32B1255074}" srcOrd="0" destOrd="0" presId="urn:microsoft.com/office/officeart/2011/layout/CircleProcess"/>
    <dgm:cxn modelId="{F7632D88-235E-4116-B9F1-E9C688BE6196}" type="presParOf" srcId="{3FDF48EF-401D-48AB-99BB-5EE1C6D667B1}" destId="{D0C45EDD-A847-469C-A85B-F81932BDEF5E}" srcOrd="0" destOrd="0" presId="urn:microsoft.com/office/officeart/2011/layout/CircleProcess"/>
    <dgm:cxn modelId="{D14B5FCB-358C-43B8-8D4B-07F2B1544B69}" type="presParOf" srcId="{D0C45EDD-A847-469C-A85B-F81932BDEF5E}" destId="{96B59A33-E6C0-4EA5-A120-7DE7A20EDCBD}" srcOrd="0" destOrd="0" presId="urn:microsoft.com/office/officeart/2011/layout/CircleProcess"/>
    <dgm:cxn modelId="{2B990B93-38F3-490A-95BF-0D6BB1532944}" type="presParOf" srcId="{3FDF48EF-401D-48AB-99BB-5EE1C6D667B1}" destId="{4C5B9804-159B-4581-9432-C9BDBA054FA7}" srcOrd="1" destOrd="0" presId="urn:microsoft.com/office/officeart/2011/layout/CircleProcess"/>
    <dgm:cxn modelId="{3FB87009-26EA-4B40-81BA-ED97337FE10B}" type="presParOf" srcId="{4C5B9804-159B-4581-9432-C9BDBA054FA7}" destId="{BD3D59D6-5CFA-49AE-89F6-AF9C6D3AD5F2}" srcOrd="0" destOrd="0" presId="urn:microsoft.com/office/officeart/2011/layout/CircleProcess"/>
    <dgm:cxn modelId="{52EB619B-2BC9-458E-B48A-D2DE44C9ECBB}" type="presParOf" srcId="{3FDF48EF-401D-48AB-99BB-5EE1C6D667B1}" destId="{3ADF84FC-8554-40A9-9969-AF3F12691C68}" srcOrd="2" destOrd="0" presId="urn:microsoft.com/office/officeart/2011/layout/CircleProcess"/>
    <dgm:cxn modelId="{EC0A9A5B-D286-4729-9C68-D969B27E8A36}" type="presParOf" srcId="{3FDF48EF-401D-48AB-99BB-5EE1C6D667B1}" destId="{164E825B-0B0B-46E0-AF00-DD2E3955903D}" srcOrd="3" destOrd="0" presId="urn:microsoft.com/office/officeart/2011/layout/CircleProcess"/>
    <dgm:cxn modelId="{D48BD11E-FC35-472B-AE18-0B05C7343238}" type="presParOf" srcId="{164E825B-0B0B-46E0-AF00-DD2E3955903D}" destId="{0247159B-F853-4C35-8B2B-1C093F022796}" srcOrd="0" destOrd="0" presId="urn:microsoft.com/office/officeart/2011/layout/CircleProcess"/>
    <dgm:cxn modelId="{795C5F42-3B4F-4E92-9837-78DB37A3F0C9}" type="presParOf" srcId="{3FDF48EF-401D-48AB-99BB-5EE1C6D667B1}" destId="{B8967E1B-29CE-4D3E-95A2-4780D815C768}" srcOrd="4" destOrd="0" presId="urn:microsoft.com/office/officeart/2011/layout/CircleProcess"/>
    <dgm:cxn modelId="{41A4A7B7-2FE2-4AB6-BB38-C5BF2D291D10}" type="presParOf" srcId="{B8967E1B-29CE-4D3E-95A2-4780D815C768}" destId="{5EFDBEA2-CC54-4480-A217-41A4C10DADB4}" srcOrd="0" destOrd="0" presId="urn:microsoft.com/office/officeart/2011/layout/CircleProcess"/>
    <dgm:cxn modelId="{896B01E7-C6BF-4FF3-9C01-B3655BF4A3DE}" type="presParOf" srcId="{3FDF48EF-401D-48AB-99BB-5EE1C6D667B1}" destId="{4B335181-E847-4E45-ABF6-12A0DDA8213E}" srcOrd="5" destOrd="0" presId="urn:microsoft.com/office/officeart/2011/layout/CircleProcess"/>
    <dgm:cxn modelId="{2C6D9298-E025-4CD9-B6AB-DB727DB63542}" type="presParOf" srcId="{3FDF48EF-401D-48AB-99BB-5EE1C6D667B1}" destId="{69B991A6-5B3E-4FC8-99E7-8FEDB64F2B3B}" srcOrd="6" destOrd="0" presId="urn:microsoft.com/office/officeart/2011/layout/CircleProcess"/>
    <dgm:cxn modelId="{364570CF-400C-42AA-9C78-160B73040832}" type="presParOf" srcId="{69B991A6-5B3E-4FC8-99E7-8FEDB64F2B3B}" destId="{23F71799-DFA7-4235-B431-E4BB4B15CB5D}" srcOrd="0" destOrd="0" presId="urn:microsoft.com/office/officeart/2011/layout/CircleProcess"/>
    <dgm:cxn modelId="{7CBA7BF2-218E-443A-B3E8-5F99E9747BB3}" type="presParOf" srcId="{3FDF48EF-401D-48AB-99BB-5EE1C6D667B1}" destId="{378F1693-3C2B-4F9B-B603-473C53651327}" srcOrd="7" destOrd="0" presId="urn:microsoft.com/office/officeart/2011/layout/CircleProcess"/>
    <dgm:cxn modelId="{38022DED-D8C1-486C-A5C0-4D042863CA38}" type="presParOf" srcId="{378F1693-3C2B-4F9B-B603-473C53651327}" destId="{1A8B8B73-8A46-4C60-B234-EE32B1255074}" srcOrd="0" destOrd="0" presId="urn:microsoft.com/office/officeart/2011/layout/CircleProcess"/>
    <dgm:cxn modelId="{D75091AB-648D-434F-A71C-A8AC8EB8593D}" type="presParOf" srcId="{3FDF48EF-401D-48AB-99BB-5EE1C6D667B1}" destId="{94B360C2-1CC9-4C9A-9158-095A23CDD077}" srcOrd="8" destOrd="0" presId="urn:microsoft.com/office/officeart/2011/layout/Circle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CBAA7AD-7B31-445D-A463-10BA4767B91A}" type="doc">
      <dgm:prSet loTypeId="urn:microsoft.com/office/officeart/2005/8/layout/chevron1" loCatId="process" qsTypeId="urn:microsoft.com/office/officeart/2005/8/quickstyle/simple1#5" qsCatId="simple" csTypeId="urn:microsoft.com/office/officeart/2005/8/colors/accent1_2#2" csCatId="accent1" phldr="1"/>
      <dgm:spPr/>
    </dgm:pt>
    <dgm:pt modelId="{F72DA094-7858-45DC-AC1E-DD076CF41F20}">
      <dgm:prSet phldrT="[Text]" custT="1"/>
      <dgm:spPr>
        <a:solidFill>
          <a:srgbClr val="AA3E77"/>
        </a:solidFill>
      </dgm:spPr>
      <dgm:t>
        <a:bodyPr/>
        <a:lstStyle/>
        <a:p>
          <a:r>
            <a:rPr lang="en-US" sz="1600" dirty="0">
              <a:latin typeface="Lato" panose="020F0502020204030203" pitchFamily="34" charset="0"/>
              <a:ea typeface="Lato" panose="020F0502020204030203" pitchFamily="34" charset="0"/>
              <a:cs typeface="Lato" panose="020F0502020204030203" pitchFamily="34" charset="0"/>
            </a:rPr>
            <a:t>Upon Hiring Decision </a:t>
          </a:r>
        </a:p>
        <a:p>
          <a:r>
            <a:rPr lang="en-US" sz="1600" dirty="0">
              <a:latin typeface="Lato" panose="020F0502020204030203" pitchFamily="34" charset="0"/>
              <a:ea typeface="Lato" panose="020F0502020204030203" pitchFamily="34" charset="0"/>
              <a:cs typeface="Lato" panose="020F0502020204030203" pitchFamily="34" charset="0"/>
            </a:rPr>
            <a:t>Prior to Start Date </a:t>
          </a:r>
        </a:p>
      </dgm:t>
    </dgm:pt>
    <dgm:pt modelId="{AC56F7B6-FAFA-4E22-9AFC-B5107404E93F}" type="parTrans" cxnId="{BB84CA59-8E31-46E5-9C5C-1E961B1EEF00}">
      <dgm:prSet/>
      <dgm:spPr/>
      <dgm:t>
        <a:bodyPr/>
        <a:lstStyle/>
        <a:p>
          <a:endParaRPr lang="en-US"/>
        </a:p>
      </dgm:t>
    </dgm:pt>
    <dgm:pt modelId="{E5B07E92-B337-466D-B6D3-E465F39385EF}" type="sibTrans" cxnId="{BB84CA59-8E31-46E5-9C5C-1E961B1EEF00}">
      <dgm:prSet/>
      <dgm:spPr/>
      <dgm:t>
        <a:bodyPr/>
        <a:lstStyle/>
        <a:p>
          <a:endParaRPr lang="en-US"/>
        </a:p>
      </dgm:t>
    </dgm:pt>
    <dgm:pt modelId="{FDB69D89-4A0D-4FE1-9512-05E1713CE95F}">
      <dgm:prSet phldrT="[Text]"/>
      <dgm:spPr>
        <a:solidFill>
          <a:schemeClr val="accent2"/>
        </a:solidFill>
      </dgm:spPr>
      <dgm:t>
        <a:bodyPr/>
        <a:lstStyle/>
        <a:p>
          <a:r>
            <a:rPr lang="en-US" dirty="0">
              <a:latin typeface="Lato" panose="020F0502020204030203" pitchFamily="34" charset="0"/>
              <a:ea typeface="Lato" panose="020F0502020204030203" pitchFamily="34" charset="0"/>
              <a:cs typeface="Lato" panose="020F0502020204030203" pitchFamily="34" charset="0"/>
            </a:rPr>
            <a:t>First Days </a:t>
          </a:r>
        </a:p>
        <a:p>
          <a:r>
            <a:rPr lang="en-US" dirty="0">
              <a:latin typeface="Lato" panose="020F0502020204030203" pitchFamily="34" charset="0"/>
              <a:ea typeface="Lato" panose="020F0502020204030203" pitchFamily="34" charset="0"/>
              <a:cs typeface="Lato" panose="020F0502020204030203" pitchFamily="34" charset="0"/>
            </a:rPr>
            <a:t>First Weeks </a:t>
          </a:r>
        </a:p>
      </dgm:t>
    </dgm:pt>
    <dgm:pt modelId="{B21A73C9-8575-4163-A4A8-29E586FF9C69}" type="parTrans" cxnId="{03883DBF-EBE7-4692-AB64-91303450EC39}">
      <dgm:prSet/>
      <dgm:spPr/>
      <dgm:t>
        <a:bodyPr/>
        <a:lstStyle/>
        <a:p>
          <a:endParaRPr lang="en-US"/>
        </a:p>
      </dgm:t>
    </dgm:pt>
    <dgm:pt modelId="{D0EBD89A-4B54-4600-A69B-B187A86F9A39}" type="sibTrans" cxnId="{03883DBF-EBE7-4692-AB64-91303450EC39}">
      <dgm:prSet/>
      <dgm:spPr/>
      <dgm:t>
        <a:bodyPr/>
        <a:lstStyle/>
        <a:p>
          <a:endParaRPr lang="en-US"/>
        </a:p>
      </dgm:t>
    </dgm:pt>
    <dgm:pt modelId="{8D551E16-AE96-4937-B40F-1E58ECDA18AE}">
      <dgm:prSet phldrT="[Text]" custT="1"/>
      <dgm:spPr>
        <a:solidFill>
          <a:srgbClr val="177C8D"/>
        </a:solidFill>
      </dgm:spPr>
      <dgm:t>
        <a:bodyPr/>
        <a:lstStyle/>
        <a:p>
          <a:r>
            <a:rPr lang="en-US" sz="1600" dirty="0">
              <a:latin typeface="Lato" panose="020F0502020204030203" pitchFamily="34" charset="0"/>
              <a:ea typeface="Lato" panose="020F0502020204030203" pitchFamily="34" charset="0"/>
              <a:cs typeface="Lato" panose="020F0502020204030203" pitchFamily="34" charset="0"/>
            </a:rPr>
            <a:t>First Three Months </a:t>
          </a:r>
        </a:p>
        <a:p>
          <a:r>
            <a:rPr lang="en-US" sz="1600" dirty="0">
              <a:latin typeface="Lato" panose="020F0502020204030203" pitchFamily="34" charset="0"/>
              <a:ea typeface="Lato" panose="020F0502020204030203" pitchFamily="34" charset="0"/>
              <a:cs typeface="Lato" panose="020F0502020204030203" pitchFamily="34" charset="0"/>
            </a:rPr>
            <a:t>First Six Months </a:t>
          </a:r>
        </a:p>
        <a:p>
          <a:r>
            <a:rPr lang="en-US" sz="1600" dirty="0">
              <a:latin typeface="Lato" panose="020F0502020204030203" pitchFamily="34" charset="0"/>
              <a:ea typeface="Lato" panose="020F0502020204030203" pitchFamily="34" charset="0"/>
              <a:cs typeface="Lato" panose="020F0502020204030203" pitchFamily="34" charset="0"/>
            </a:rPr>
            <a:t>First Year </a:t>
          </a:r>
        </a:p>
      </dgm:t>
    </dgm:pt>
    <dgm:pt modelId="{E9FDDBCC-C7E0-43DB-BE9B-8B94D08931B7}" type="parTrans" cxnId="{64733F24-0210-46AC-BD19-3AC7ABD37B4A}">
      <dgm:prSet/>
      <dgm:spPr/>
      <dgm:t>
        <a:bodyPr/>
        <a:lstStyle/>
        <a:p>
          <a:endParaRPr lang="en-US"/>
        </a:p>
      </dgm:t>
    </dgm:pt>
    <dgm:pt modelId="{19DF51E5-A0E2-4FE5-812F-181FFAF7B20D}" type="sibTrans" cxnId="{64733F24-0210-46AC-BD19-3AC7ABD37B4A}">
      <dgm:prSet/>
      <dgm:spPr/>
      <dgm:t>
        <a:bodyPr/>
        <a:lstStyle/>
        <a:p>
          <a:endParaRPr lang="en-US"/>
        </a:p>
      </dgm:t>
    </dgm:pt>
    <dgm:pt modelId="{4880DE89-D93C-4442-B7D5-558A98B71D59}" type="pres">
      <dgm:prSet presAssocID="{9CBAA7AD-7B31-445D-A463-10BA4767B91A}" presName="Name0" presStyleCnt="0">
        <dgm:presLayoutVars>
          <dgm:dir/>
          <dgm:animLvl val="lvl"/>
          <dgm:resizeHandles val="exact"/>
        </dgm:presLayoutVars>
      </dgm:prSet>
      <dgm:spPr/>
    </dgm:pt>
    <dgm:pt modelId="{64A6D372-820B-4264-B8BE-7A93F02F2437}" type="pres">
      <dgm:prSet presAssocID="{F72DA094-7858-45DC-AC1E-DD076CF41F20}" presName="parTxOnly" presStyleLbl="node1" presStyleIdx="0" presStyleCnt="3" custScaleX="98888" custLinFactX="-4249" custLinFactNeighborX="-100000" custLinFactNeighborY="-28889">
        <dgm:presLayoutVars>
          <dgm:chMax val="0"/>
          <dgm:chPref val="0"/>
          <dgm:bulletEnabled val="1"/>
        </dgm:presLayoutVars>
      </dgm:prSet>
      <dgm:spPr/>
    </dgm:pt>
    <dgm:pt modelId="{5E7AE7AD-BF18-4DA1-AEDC-E5C76BC2A386}" type="pres">
      <dgm:prSet presAssocID="{E5B07E92-B337-466D-B6D3-E465F39385EF}" presName="parTxOnlySpace" presStyleCnt="0"/>
      <dgm:spPr/>
    </dgm:pt>
    <dgm:pt modelId="{801F840D-0136-4BBD-86D5-6A33CD999E95}" type="pres">
      <dgm:prSet presAssocID="{FDB69D89-4A0D-4FE1-9512-05E1713CE95F}" presName="parTxOnly" presStyleLbl="node1" presStyleIdx="1" presStyleCnt="3" custLinFactNeighborX="-1413" custLinFactNeighborY="-32727">
        <dgm:presLayoutVars>
          <dgm:chMax val="0"/>
          <dgm:chPref val="0"/>
          <dgm:bulletEnabled val="1"/>
        </dgm:presLayoutVars>
      </dgm:prSet>
      <dgm:spPr/>
    </dgm:pt>
    <dgm:pt modelId="{A59622CB-2E12-4FE3-BB99-E598A6010EA2}" type="pres">
      <dgm:prSet presAssocID="{D0EBD89A-4B54-4600-A69B-B187A86F9A39}" presName="parTxOnlySpace" presStyleCnt="0"/>
      <dgm:spPr/>
    </dgm:pt>
    <dgm:pt modelId="{23279C68-820F-4222-BA0C-D42A6FB52DCA}" type="pres">
      <dgm:prSet presAssocID="{8D551E16-AE96-4937-B40F-1E58ECDA18AE}" presName="parTxOnly" presStyleLbl="node1" presStyleIdx="2" presStyleCnt="3" custScaleX="127603" custLinFactNeighborX="-62551" custLinFactNeighborY="-29218">
        <dgm:presLayoutVars>
          <dgm:chMax val="0"/>
          <dgm:chPref val="0"/>
          <dgm:bulletEnabled val="1"/>
        </dgm:presLayoutVars>
      </dgm:prSet>
      <dgm:spPr/>
    </dgm:pt>
  </dgm:ptLst>
  <dgm:cxnLst>
    <dgm:cxn modelId="{DEFA3715-B6C3-4BD2-AC3F-5CA416420D91}" type="presOf" srcId="{FDB69D89-4A0D-4FE1-9512-05E1713CE95F}" destId="{801F840D-0136-4BBD-86D5-6A33CD999E95}" srcOrd="0" destOrd="0" presId="urn:microsoft.com/office/officeart/2005/8/layout/chevron1"/>
    <dgm:cxn modelId="{64733F24-0210-46AC-BD19-3AC7ABD37B4A}" srcId="{9CBAA7AD-7B31-445D-A463-10BA4767B91A}" destId="{8D551E16-AE96-4937-B40F-1E58ECDA18AE}" srcOrd="2" destOrd="0" parTransId="{E9FDDBCC-C7E0-43DB-BE9B-8B94D08931B7}" sibTransId="{19DF51E5-A0E2-4FE5-812F-181FFAF7B20D}"/>
    <dgm:cxn modelId="{F203CF50-B7B9-4502-A0B7-03BF82901E2E}" type="presOf" srcId="{8D551E16-AE96-4937-B40F-1E58ECDA18AE}" destId="{23279C68-820F-4222-BA0C-D42A6FB52DCA}" srcOrd="0" destOrd="0" presId="urn:microsoft.com/office/officeart/2005/8/layout/chevron1"/>
    <dgm:cxn modelId="{2125D750-277D-4809-8A3E-E84E6CD50580}" type="presOf" srcId="{9CBAA7AD-7B31-445D-A463-10BA4767B91A}" destId="{4880DE89-D93C-4442-B7D5-558A98B71D59}" srcOrd="0" destOrd="0" presId="urn:microsoft.com/office/officeart/2005/8/layout/chevron1"/>
    <dgm:cxn modelId="{BB84CA59-8E31-46E5-9C5C-1E961B1EEF00}" srcId="{9CBAA7AD-7B31-445D-A463-10BA4767B91A}" destId="{F72DA094-7858-45DC-AC1E-DD076CF41F20}" srcOrd="0" destOrd="0" parTransId="{AC56F7B6-FAFA-4E22-9AFC-B5107404E93F}" sibTransId="{E5B07E92-B337-466D-B6D3-E465F39385EF}"/>
    <dgm:cxn modelId="{55460488-39B7-43C4-8899-F05414983061}" type="presOf" srcId="{F72DA094-7858-45DC-AC1E-DD076CF41F20}" destId="{64A6D372-820B-4264-B8BE-7A93F02F2437}" srcOrd="0" destOrd="0" presId="urn:microsoft.com/office/officeart/2005/8/layout/chevron1"/>
    <dgm:cxn modelId="{03883DBF-EBE7-4692-AB64-91303450EC39}" srcId="{9CBAA7AD-7B31-445D-A463-10BA4767B91A}" destId="{FDB69D89-4A0D-4FE1-9512-05E1713CE95F}" srcOrd="1" destOrd="0" parTransId="{B21A73C9-8575-4163-A4A8-29E586FF9C69}" sibTransId="{D0EBD89A-4B54-4600-A69B-B187A86F9A39}"/>
    <dgm:cxn modelId="{099BF4E9-01AC-4B24-9623-2271B4379EFE}" type="presParOf" srcId="{4880DE89-D93C-4442-B7D5-558A98B71D59}" destId="{64A6D372-820B-4264-B8BE-7A93F02F2437}" srcOrd="0" destOrd="0" presId="urn:microsoft.com/office/officeart/2005/8/layout/chevron1"/>
    <dgm:cxn modelId="{D8E488BF-6802-40DB-A3D1-3DAC199BC69E}" type="presParOf" srcId="{4880DE89-D93C-4442-B7D5-558A98B71D59}" destId="{5E7AE7AD-BF18-4DA1-AEDC-E5C76BC2A386}" srcOrd="1" destOrd="0" presId="urn:microsoft.com/office/officeart/2005/8/layout/chevron1"/>
    <dgm:cxn modelId="{8E302B03-8A66-4F75-839B-EE4E6E992550}" type="presParOf" srcId="{4880DE89-D93C-4442-B7D5-558A98B71D59}" destId="{801F840D-0136-4BBD-86D5-6A33CD999E95}" srcOrd="2" destOrd="0" presId="urn:microsoft.com/office/officeart/2005/8/layout/chevron1"/>
    <dgm:cxn modelId="{487706C1-4E23-4DC8-9242-A31B4D1A3348}" type="presParOf" srcId="{4880DE89-D93C-4442-B7D5-558A98B71D59}" destId="{A59622CB-2E12-4FE3-BB99-E598A6010EA2}" srcOrd="3" destOrd="0" presId="urn:microsoft.com/office/officeart/2005/8/layout/chevron1"/>
    <dgm:cxn modelId="{5C741D1E-4FE7-45A2-B821-D63D98B5B5DB}" type="presParOf" srcId="{4880DE89-D93C-4442-B7D5-558A98B71D59}" destId="{23279C68-820F-4222-BA0C-D42A6FB52DCA}" srcOrd="4" destOrd="0" presId="urn:microsoft.com/office/officeart/2005/8/layout/chevro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5F475C-1708-4B3F-91C6-109102BA21A2}" type="doc">
      <dgm:prSet loTypeId="urn:microsoft.com/office/officeart/2018/2/layout/IconLabelList" loCatId="icon" qsTypeId="urn:microsoft.com/office/officeart/2005/8/quickstyle/simple1#2" qsCatId="simple" csTypeId="urn:microsoft.com/office/officeart/2005/8/colors/accent5_2#2" csCatId="accent5" phldr="1"/>
      <dgm:spPr/>
      <dgm:t>
        <a:bodyPr/>
        <a:lstStyle/>
        <a:p>
          <a:endParaRPr lang="en-US"/>
        </a:p>
      </dgm:t>
    </dgm:pt>
    <dgm:pt modelId="{2B0CE161-C391-4278-B974-6EB93158961E}">
      <dgm:prSet/>
      <dgm:spPr/>
      <dgm:t>
        <a:bodyPr/>
        <a:lstStyle/>
        <a:p>
          <a:pPr>
            <a:lnSpc>
              <a:spcPct val="100000"/>
            </a:lnSpc>
          </a:pPr>
          <a:r>
            <a:rPr lang="en-US" dirty="0"/>
            <a:t>Mentoring and Coaching Toolkit Intro Webinar</a:t>
          </a:r>
        </a:p>
      </dgm:t>
    </dgm:pt>
    <dgm:pt modelId="{77F42B8F-EA30-4DE7-9B07-D19079DA4AAA}" type="parTrans" cxnId="{28C62FAB-EACF-4102-92FE-C10032B9296E}">
      <dgm:prSet/>
      <dgm:spPr/>
      <dgm:t>
        <a:bodyPr/>
        <a:lstStyle/>
        <a:p>
          <a:endParaRPr lang="en-US"/>
        </a:p>
      </dgm:t>
    </dgm:pt>
    <dgm:pt modelId="{E72BB874-40C5-48B6-B4AF-7DC0DE0B9C81}" type="sibTrans" cxnId="{28C62FAB-EACF-4102-92FE-C10032B9296E}">
      <dgm:prSet/>
      <dgm:spPr/>
      <dgm:t>
        <a:bodyPr/>
        <a:lstStyle/>
        <a:p>
          <a:endParaRPr lang="en-US"/>
        </a:p>
      </dgm:t>
    </dgm:pt>
    <dgm:pt modelId="{F0FF8B12-D22B-4BD8-8C44-68778C4351A2}">
      <dgm:prSet/>
      <dgm:spPr/>
      <dgm:t>
        <a:bodyPr/>
        <a:lstStyle/>
        <a:p>
          <a:pPr>
            <a:lnSpc>
              <a:spcPct val="100000"/>
            </a:lnSpc>
          </a:pPr>
          <a:r>
            <a:rPr lang="en-US" dirty="0"/>
            <a:t>Mentoring and Coaching Cohort</a:t>
          </a:r>
        </a:p>
      </dgm:t>
    </dgm:pt>
    <dgm:pt modelId="{455AC699-48E0-4441-8795-3A3E25E200B0}" type="parTrans" cxnId="{AC45DF91-5804-4732-875B-C47A9936F9EB}">
      <dgm:prSet/>
      <dgm:spPr/>
      <dgm:t>
        <a:bodyPr/>
        <a:lstStyle/>
        <a:p>
          <a:endParaRPr lang="en-US"/>
        </a:p>
      </dgm:t>
    </dgm:pt>
    <dgm:pt modelId="{88A49E37-7B4E-4DFB-ADE2-87E59F4B432D}" type="sibTrans" cxnId="{AC45DF91-5804-4732-875B-C47A9936F9EB}">
      <dgm:prSet/>
      <dgm:spPr/>
      <dgm:t>
        <a:bodyPr/>
        <a:lstStyle/>
        <a:p>
          <a:endParaRPr lang="en-US"/>
        </a:p>
      </dgm:t>
    </dgm:pt>
    <dgm:pt modelId="{0C8A1C98-F3DA-4528-8699-29510D3967E0}">
      <dgm:prSet/>
      <dgm:spPr/>
      <dgm:t>
        <a:bodyPr/>
        <a:lstStyle/>
        <a:p>
          <a:pPr>
            <a:lnSpc>
              <a:spcPct val="100000"/>
            </a:lnSpc>
          </a:pPr>
          <a:r>
            <a:rPr lang="en-US" dirty="0"/>
            <a:t>Onboarding Cohort</a:t>
          </a:r>
        </a:p>
      </dgm:t>
    </dgm:pt>
    <dgm:pt modelId="{EEACBA28-1A57-4D93-84D4-0B6A76938745}" type="parTrans" cxnId="{972FC007-431B-4639-A549-A4026446BF00}">
      <dgm:prSet/>
      <dgm:spPr/>
      <dgm:t>
        <a:bodyPr/>
        <a:lstStyle/>
        <a:p>
          <a:endParaRPr lang="en-US"/>
        </a:p>
      </dgm:t>
    </dgm:pt>
    <dgm:pt modelId="{319DF1E0-9220-4CE4-8592-CD3AD075E9C8}" type="sibTrans" cxnId="{972FC007-431B-4639-A549-A4026446BF00}">
      <dgm:prSet/>
      <dgm:spPr/>
      <dgm:t>
        <a:bodyPr/>
        <a:lstStyle/>
        <a:p>
          <a:endParaRPr lang="en-US"/>
        </a:p>
      </dgm:t>
    </dgm:pt>
    <dgm:pt modelId="{6CDA529F-4A1E-4ABA-B2FC-86DAC7B90CE9}">
      <dgm:prSet/>
      <dgm:spPr/>
      <dgm:t>
        <a:bodyPr/>
        <a:lstStyle/>
        <a:p>
          <a:pPr>
            <a:lnSpc>
              <a:spcPct val="100000"/>
            </a:lnSpc>
          </a:pPr>
          <a:r>
            <a:rPr lang="en-US"/>
            <a:t>Workforce Symposium: March 16-17, 2027</a:t>
          </a:r>
        </a:p>
      </dgm:t>
    </dgm:pt>
    <dgm:pt modelId="{153AB2CA-7EF9-483E-B865-0B440F9E6315}" type="parTrans" cxnId="{8106A5B8-5874-4157-96F4-06235415F0C4}">
      <dgm:prSet/>
      <dgm:spPr/>
      <dgm:t>
        <a:bodyPr/>
        <a:lstStyle/>
        <a:p>
          <a:endParaRPr lang="en-US"/>
        </a:p>
      </dgm:t>
    </dgm:pt>
    <dgm:pt modelId="{B2C8E726-70C3-4CE5-B1FC-683495F57EE8}" type="sibTrans" cxnId="{8106A5B8-5874-4157-96F4-06235415F0C4}">
      <dgm:prSet/>
      <dgm:spPr/>
      <dgm:t>
        <a:bodyPr/>
        <a:lstStyle/>
        <a:p>
          <a:endParaRPr lang="en-US"/>
        </a:p>
      </dgm:t>
    </dgm:pt>
    <dgm:pt modelId="{9EB83FF9-F948-4104-A6C7-3FB16EA767EE}" type="pres">
      <dgm:prSet presAssocID="{A25F475C-1708-4B3F-91C6-109102BA21A2}" presName="root" presStyleCnt="0">
        <dgm:presLayoutVars>
          <dgm:dir/>
          <dgm:resizeHandles val="exact"/>
        </dgm:presLayoutVars>
      </dgm:prSet>
      <dgm:spPr/>
    </dgm:pt>
    <dgm:pt modelId="{DE42455A-AA44-4659-85F5-793A023E2E02}" type="pres">
      <dgm:prSet presAssocID="{2B0CE161-C391-4278-B974-6EB93158961E}" presName="compNode" presStyleCnt="0"/>
      <dgm:spPr/>
    </dgm:pt>
    <dgm:pt modelId="{B6B22804-FF2D-4B40-B191-91C984154237}" type="pres">
      <dgm:prSet presAssocID="{2B0CE161-C391-4278-B974-6EB93158961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Teacher"/>
        </a:ext>
      </dgm:extLst>
    </dgm:pt>
    <dgm:pt modelId="{FC9470EC-3A54-49FE-953A-36AFCAC4C8A5}" type="pres">
      <dgm:prSet presAssocID="{2B0CE161-C391-4278-B974-6EB93158961E}" presName="spaceRect" presStyleCnt="0"/>
      <dgm:spPr/>
    </dgm:pt>
    <dgm:pt modelId="{C3DBC941-EA16-4467-AC75-DAE46A59886B}" type="pres">
      <dgm:prSet presAssocID="{2B0CE161-C391-4278-B974-6EB93158961E}" presName="textRect" presStyleLbl="revTx" presStyleIdx="0" presStyleCnt="4">
        <dgm:presLayoutVars>
          <dgm:chMax val="1"/>
          <dgm:chPref val="1"/>
        </dgm:presLayoutVars>
      </dgm:prSet>
      <dgm:spPr/>
    </dgm:pt>
    <dgm:pt modelId="{2C95C2DB-0352-4FA8-840C-D34737231D18}" type="pres">
      <dgm:prSet presAssocID="{E72BB874-40C5-48B6-B4AF-7DC0DE0B9C81}" presName="sibTrans" presStyleCnt="0"/>
      <dgm:spPr/>
    </dgm:pt>
    <dgm:pt modelId="{C718824A-C45E-4D55-B632-D1DCB0A716D6}" type="pres">
      <dgm:prSet presAssocID="{F0FF8B12-D22B-4BD8-8C44-68778C4351A2}" presName="compNode" presStyleCnt="0"/>
      <dgm:spPr/>
    </dgm:pt>
    <dgm:pt modelId="{2F31531D-CBA1-479D-8633-2B8672448D5F}" type="pres">
      <dgm:prSet presAssocID="{F0FF8B12-D22B-4BD8-8C44-68778C4351A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BF87AFEB-E2AD-4E26-8EF0-7774078E3EE1}" type="pres">
      <dgm:prSet presAssocID="{F0FF8B12-D22B-4BD8-8C44-68778C4351A2}" presName="spaceRect" presStyleCnt="0"/>
      <dgm:spPr/>
    </dgm:pt>
    <dgm:pt modelId="{EDE83AA0-AB19-4E6B-B149-3DB1A8776F45}" type="pres">
      <dgm:prSet presAssocID="{F0FF8B12-D22B-4BD8-8C44-68778C4351A2}" presName="textRect" presStyleLbl="revTx" presStyleIdx="1" presStyleCnt="4">
        <dgm:presLayoutVars>
          <dgm:chMax val="1"/>
          <dgm:chPref val="1"/>
        </dgm:presLayoutVars>
      </dgm:prSet>
      <dgm:spPr/>
    </dgm:pt>
    <dgm:pt modelId="{B83DBFA5-3CFE-4AD2-B7D2-E64CC81C594E}" type="pres">
      <dgm:prSet presAssocID="{88A49E37-7B4E-4DFB-ADE2-87E59F4B432D}" presName="sibTrans" presStyleCnt="0"/>
      <dgm:spPr/>
    </dgm:pt>
    <dgm:pt modelId="{5E8FD17F-61A2-4B37-8610-6765D91619C2}" type="pres">
      <dgm:prSet presAssocID="{0C8A1C98-F3DA-4528-8699-29510D3967E0}" presName="compNode" presStyleCnt="0"/>
      <dgm:spPr/>
    </dgm:pt>
    <dgm:pt modelId="{B415F7F3-1072-4B3A-8B88-E4897BB33375}" type="pres">
      <dgm:prSet presAssocID="{0C8A1C98-F3DA-4528-8699-29510D3967E0}"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tretch>
            <a:fillRect/>
          </a:stretch>
        </a:blipFill>
      </dgm:spPr>
    </dgm:pt>
    <dgm:pt modelId="{D78D2A5F-209D-4C36-BB96-8D92F128067E}" type="pres">
      <dgm:prSet presAssocID="{0C8A1C98-F3DA-4528-8699-29510D3967E0}" presName="spaceRect" presStyleCnt="0"/>
      <dgm:spPr/>
    </dgm:pt>
    <dgm:pt modelId="{684CAA46-5D49-48AE-81FC-93CD952BA4CE}" type="pres">
      <dgm:prSet presAssocID="{0C8A1C98-F3DA-4528-8699-29510D3967E0}" presName="textRect" presStyleLbl="revTx" presStyleIdx="2" presStyleCnt="4">
        <dgm:presLayoutVars>
          <dgm:chMax val="1"/>
          <dgm:chPref val="1"/>
        </dgm:presLayoutVars>
      </dgm:prSet>
      <dgm:spPr/>
    </dgm:pt>
    <dgm:pt modelId="{53B96296-6418-4029-96FE-56E08E426E79}" type="pres">
      <dgm:prSet presAssocID="{319DF1E0-9220-4CE4-8592-CD3AD075E9C8}" presName="sibTrans" presStyleCnt="0"/>
      <dgm:spPr/>
    </dgm:pt>
    <dgm:pt modelId="{526ABD6E-0545-41FC-99A5-522983354E44}" type="pres">
      <dgm:prSet presAssocID="{6CDA529F-4A1E-4ABA-B2FC-86DAC7B90CE9}" presName="compNode" presStyleCnt="0"/>
      <dgm:spPr/>
    </dgm:pt>
    <dgm:pt modelId="{605D0BA0-8922-4C7A-A7BD-51F124CF0EBE}" type="pres">
      <dgm:prSet presAssocID="{6CDA529F-4A1E-4ABA-B2FC-86DAC7B90CE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eeting"/>
        </a:ext>
      </dgm:extLst>
    </dgm:pt>
    <dgm:pt modelId="{9FAAF4B9-8B97-47D0-B365-5B735EC6BDE9}" type="pres">
      <dgm:prSet presAssocID="{6CDA529F-4A1E-4ABA-B2FC-86DAC7B90CE9}" presName="spaceRect" presStyleCnt="0"/>
      <dgm:spPr/>
    </dgm:pt>
    <dgm:pt modelId="{B0259EED-CAA7-4758-A989-CBF63ED5F17A}" type="pres">
      <dgm:prSet presAssocID="{6CDA529F-4A1E-4ABA-B2FC-86DAC7B90CE9}" presName="textRect" presStyleLbl="revTx" presStyleIdx="3" presStyleCnt="4">
        <dgm:presLayoutVars>
          <dgm:chMax val="1"/>
          <dgm:chPref val="1"/>
        </dgm:presLayoutVars>
      </dgm:prSet>
      <dgm:spPr/>
    </dgm:pt>
  </dgm:ptLst>
  <dgm:cxnLst>
    <dgm:cxn modelId="{972FC007-431B-4639-A549-A4026446BF00}" srcId="{A25F475C-1708-4B3F-91C6-109102BA21A2}" destId="{0C8A1C98-F3DA-4528-8699-29510D3967E0}" srcOrd="2" destOrd="0" parTransId="{EEACBA28-1A57-4D93-84D4-0B6A76938745}" sibTransId="{319DF1E0-9220-4CE4-8592-CD3AD075E9C8}"/>
    <dgm:cxn modelId="{B231F947-9B89-44FF-BBE5-AACA41550438}" type="presOf" srcId="{F0FF8B12-D22B-4BD8-8C44-68778C4351A2}" destId="{EDE83AA0-AB19-4E6B-B149-3DB1A8776F45}" srcOrd="0" destOrd="0" presId="urn:microsoft.com/office/officeart/2018/2/layout/IconLabelList"/>
    <dgm:cxn modelId="{68A6FC54-143E-464B-ABA4-467995818093}" type="presOf" srcId="{A25F475C-1708-4B3F-91C6-109102BA21A2}" destId="{9EB83FF9-F948-4104-A6C7-3FB16EA767EE}" srcOrd="0" destOrd="0" presId="urn:microsoft.com/office/officeart/2018/2/layout/IconLabelList"/>
    <dgm:cxn modelId="{23D4827E-15B0-4736-9953-E7602D7FBF6B}" type="presOf" srcId="{2B0CE161-C391-4278-B974-6EB93158961E}" destId="{C3DBC941-EA16-4467-AC75-DAE46A59886B}" srcOrd="0" destOrd="0" presId="urn:microsoft.com/office/officeart/2018/2/layout/IconLabelList"/>
    <dgm:cxn modelId="{AC45DF91-5804-4732-875B-C47A9936F9EB}" srcId="{A25F475C-1708-4B3F-91C6-109102BA21A2}" destId="{F0FF8B12-D22B-4BD8-8C44-68778C4351A2}" srcOrd="1" destOrd="0" parTransId="{455AC699-48E0-4441-8795-3A3E25E200B0}" sibTransId="{88A49E37-7B4E-4DFB-ADE2-87E59F4B432D}"/>
    <dgm:cxn modelId="{919ADC98-9A62-4CE4-B779-2AF46E03A36B}" type="presOf" srcId="{0C8A1C98-F3DA-4528-8699-29510D3967E0}" destId="{684CAA46-5D49-48AE-81FC-93CD952BA4CE}" srcOrd="0" destOrd="0" presId="urn:microsoft.com/office/officeart/2018/2/layout/IconLabelList"/>
    <dgm:cxn modelId="{28C62FAB-EACF-4102-92FE-C10032B9296E}" srcId="{A25F475C-1708-4B3F-91C6-109102BA21A2}" destId="{2B0CE161-C391-4278-B974-6EB93158961E}" srcOrd="0" destOrd="0" parTransId="{77F42B8F-EA30-4DE7-9B07-D19079DA4AAA}" sibTransId="{E72BB874-40C5-48B6-B4AF-7DC0DE0B9C81}"/>
    <dgm:cxn modelId="{8106A5B8-5874-4157-96F4-06235415F0C4}" srcId="{A25F475C-1708-4B3F-91C6-109102BA21A2}" destId="{6CDA529F-4A1E-4ABA-B2FC-86DAC7B90CE9}" srcOrd="3" destOrd="0" parTransId="{153AB2CA-7EF9-483E-B865-0B440F9E6315}" sibTransId="{B2C8E726-70C3-4CE5-B1FC-683495F57EE8}"/>
    <dgm:cxn modelId="{E7EA06F7-E108-4DE6-B13D-2BD190635304}" type="presOf" srcId="{6CDA529F-4A1E-4ABA-B2FC-86DAC7B90CE9}" destId="{B0259EED-CAA7-4758-A989-CBF63ED5F17A}" srcOrd="0" destOrd="0" presId="urn:microsoft.com/office/officeart/2018/2/layout/IconLabelList"/>
    <dgm:cxn modelId="{B4458AC4-B01F-41E9-BE56-804412DB9440}" type="presParOf" srcId="{9EB83FF9-F948-4104-A6C7-3FB16EA767EE}" destId="{DE42455A-AA44-4659-85F5-793A023E2E02}" srcOrd="0" destOrd="0" presId="urn:microsoft.com/office/officeart/2018/2/layout/IconLabelList"/>
    <dgm:cxn modelId="{E36E722F-F1BA-4C7C-901F-C63AA02C9B1C}" type="presParOf" srcId="{DE42455A-AA44-4659-85F5-793A023E2E02}" destId="{B6B22804-FF2D-4B40-B191-91C984154237}" srcOrd="0" destOrd="0" presId="urn:microsoft.com/office/officeart/2018/2/layout/IconLabelList"/>
    <dgm:cxn modelId="{E38553F1-C919-449F-9A30-129C827DEC24}" type="presParOf" srcId="{DE42455A-AA44-4659-85F5-793A023E2E02}" destId="{FC9470EC-3A54-49FE-953A-36AFCAC4C8A5}" srcOrd="1" destOrd="0" presId="urn:microsoft.com/office/officeart/2018/2/layout/IconLabelList"/>
    <dgm:cxn modelId="{1A9D731C-C066-4A66-8E27-BC39192ACEBE}" type="presParOf" srcId="{DE42455A-AA44-4659-85F5-793A023E2E02}" destId="{C3DBC941-EA16-4467-AC75-DAE46A59886B}" srcOrd="2" destOrd="0" presId="urn:microsoft.com/office/officeart/2018/2/layout/IconLabelList"/>
    <dgm:cxn modelId="{85C6B247-138B-4FE3-8D5F-4B3FA1371F65}" type="presParOf" srcId="{9EB83FF9-F948-4104-A6C7-3FB16EA767EE}" destId="{2C95C2DB-0352-4FA8-840C-D34737231D18}" srcOrd="1" destOrd="0" presId="urn:microsoft.com/office/officeart/2018/2/layout/IconLabelList"/>
    <dgm:cxn modelId="{F980C084-CC19-4364-9D42-AF688864AEFA}" type="presParOf" srcId="{9EB83FF9-F948-4104-A6C7-3FB16EA767EE}" destId="{C718824A-C45E-4D55-B632-D1DCB0A716D6}" srcOrd="2" destOrd="0" presId="urn:microsoft.com/office/officeart/2018/2/layout/IconLabelList"/>
    <dgm:cxn modelId="{43BD2E7C-2160-42AB-9511-2DE1BCD53B4A}" type="presParOf" srcId="{C718824A-C45E-4D55-B632-D1DCB0A716D6}" destId="{2F31531D-CBA1-479D-8633-2B8672448D5F}" srcOrd="0" destOrd="0" presId="urn:microsoft.com/office/officeart/2018/2/layout/IconLabelList"/>
    <dgm:cxn modelId="{E349D549-46A9-480F-A24E-E54A26127EE8}" type="presParOf" srcId="{C718824A-C45E-4D55-B632-D1DCB0A716D6}" destId="{BF87AFEB-E2AD-4E26-8EF0-7774078E3EE1}" srcOrd="1" destOrd="0" presId="urn:microsoft.com/office/officeart/2018/2/layout/IconLabelList"/>
    <dgm:cxn modelId="{150F14E1-5F87-4991-ABA2-1C5B81592A35}" type="presParOf" srcId="{C718824A-C45E-4D55-B632-D1DCB0A716D6}" destId="{EDE83AA0-AB19-4E6B-B149-3DB1A8776F45}" srcOrd="2" destOrd="0" presId="urn:microsoft.com/office/officeart/2018/2/layout/IconLabelList"/>
    <dgm:cxn modelId="{962CD26F-33E3-4B72-BD05-3CB5A1552712}" type="presParOf" srcId="{9EB83FF9-F948-4104-A6C7-3FB16EA767EE}" destId="{B83DBFA5-3CFE-4AD2-B7D2-E64CC81C594E}" srcOrd="3" destOrd="0" presId="urn:microsoft.com/office/officeart/2018/2/layout/IconLabelList"/>
    <dgm:cxn modelId="{5534FA15-2DFB-49D4-95FB-83916424B4AE}" type="presParOf" srcId="{9EB83FF9-F948-4104-A6C7-3FB16EA767EE}" destId="{5E8FD17F-61A2-4B37-8610-6765D91619C2}" srcOrd="4" destOrd="0" presId="urn:microsoft.com/office/officeart/2018/2/layout/IconLabelList"/>
    <dgm:cxn modelId="{E31E28B1-5941-4002-88E2-5668300E556C}" type="presParOf" srcId="{5E8FD17F-61A2-4B37-8610-6765D91619C2}" destId="{B415F7F3-1072-4B3A-8B88-E4897BB33375}" srcOrd="0" destOrd="0" presId="urn:microsoft.com/office/officeart/2018/2/layout/IconLabelList"/>
    <dgm:cxn modelId="{81AABCB6-72B5-4326-BC69-E4FF38D90335}" type="presParOf" srcId="{5E8FD17F-61A2-4B37-8610-6765D91619C2}" destId="{D78D2A5F-209D-4C36-BB96-8D92F128067E}" srcOrd="1" destOrd="0" presId="urn:microsoft.com/office/officeart/2018/2/layout/IconLabelList"/>
    <dgm:cxn modelId="{085546ED-9A54-45A3-9126-D8B97B822624}" type="presParOf" srcId="{5E8FD17F-61A2-4B37-8610-6765D91619C2}" destId="{684CAA46-5D49-48AE-81FC-93CD952BA4CE}" srcOrd="2" destOrd="0" presId="urn:microsoft.com/office/officeart/2018/2/layout/IconLabelList"/>
    <dgm:cxn modelId="{70C105CE-5167-4730-A143-6A65658BAEF4}" type="presParOf" srcId="{9EB83FF9-F948-4104-A6C7-3FB16EA767EE}" destId="{53B96296-6418-4029-96FE-56E08E426E79}" srcOrd="5" destOrd="0" presId="urn:microsoft.com/office/officeart/2018/2/layout/IconLabelList"/>
    <dgm:cxn modelId="{E8EB3A4B-C74B-42E0-867D-9ED858D3D896}" type="presParOf" srcId="{9EB83FF9-F948-4104-A6C7-3FB16EA767EE}" destId="{526ABD6E-0545-41FC-99A5-522983354E44}" srcOrd="6" destOrd="0" presId="urn:microsoft.com/office/officeart/2018/2/layout/IconLabelList"/>
    <dgm:cxn modelId="{DD101D07-BD34-4684-A956-132C7C820C64}" type="presParOf" srcId="{526ABD6E-0545-41FC-99A5-522983354E44}" destId="{605D0BA0-8922-4C7A-A7BD-51F124CF0EBE}" srcOrd="0" destOrd="0" presId="urn:microsoft.com/office/officeart/2018/2/layout/IconLabelList"/>
    <dgm:cxn modelId="{B2E75F7C-C570-4E8D-A1BB-197F8D7850B3}" type="presParOf" srcId="{526ABD6E-0545-41FC-99A5-522983354E44}" destId="{9FAAF4B9-8B97-47D0-B365-5B735EC6BDE9}" srcOrd="1" destOrd="0" presId="urn:microsoft.com/office/officeart/2018/2/layout/IconLabelList"/>
    <dgm:cxn modelId="{EE797494-38C5-4064-BE39-0E63204AA6E1}" type="presParOf" srcId="{526ABD6E-0545-41FC-99A5-522983354E44}" destId="{B0259EED-CAA7-4758-A989-CBF63ED5F17A}"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2C0B1-C957-4821-9136-7AE2825B305C}">
      <dsp:nvSpPr>
        <dsp:cNvPr id="0" name=""/>
        <dsp:cNvSpPr/>
      </dsp:nvSpPr>
      <dsp:spPr>
        <a:xfrm>
          <a:off x="3295" y="2244"/>
          <a:ext cx="8969059" cy="1124546"/>
        </a:xfrm>
        <a:prstGeom prst="roundRect">
          <a:avLst>
            <a:gd name="adj" fmla="val 10000"/>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bg1"/>
              </a:solidFill>
              <a:latin typeface="Lato" panose="020F0502020204030203" pitchFamily="34" charset="0"/>
              <a:cs typeface="Calibri Light" panose="020F0302020204030204" pitchFamily="34" charset="0"/>
            </a:rPr>
            <a:t>Access to Care &amp; Clinician Support</a:t>
          </a:r>
        </a:p>
      </dsp:txBody>
      <dsp:txXfrm>
        <a:off x="36232" y="35181"/>
        <a:ext cx="8903185" cy="1058672"/>
      </dsp:txXfrm>
    </dsp:sp>
    <dsp:sp modelId="{F91742B9-827C-47F4-8BD5-C566541ED035}">
      <dsp:nvSpPr>
        <dsp:cNvPr id="0" name=""/>
        <dsp:cNvSpPr/>
      </dsp:nvSpPr>
      <dsp:spPr>
        <a:xfrm>
          <a:off x="3295" y="1280184"/>
          <a:ext cx="8969059" cy="1124546"/>
        </a:xfrm>
        <a:prstGeom prst="roundRect">
          <a:avLst>
            <a:gd name="adj" fmla="val 10000"/>
          </a:avLst>
        </a:prstGeom>
        <a:solidFill>
          <a:srgbClr val="00A79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Lato" panose="020F0502020204030203" pitchFamily="34" charset="0"/>
              <a:cs typeface="Calibri Light" panose="020F0302020204030204" pitchFamily="34" charset="0"/>
            </a:rPr>
            <a:t>Recruitment &amp; Retention</a:t>
          </a:r>
        </a:p>
      </dsp:txBody>
      <dsp:txXfrm>
        <a:off x="36232" y="1313121"/>
        <a:ext cx="8903185" cy="1058672"/>
      </dsp:txXfrm>
    </dsp:sp>
    <dsp:sp modelId="{5E0AC3AF-2633-4E6B-8C4E-0235A3470E49}">
      <dsp:nvSpPr>
        <dsp:cNvPr id="0" name=""/>
        <dsp:cNvSpPr/>
      </dsp:nvSpPr>
      <dsp:spPr>
        <a:xfrm>
          <a:off x="3295" y="2558123"/>
          <a:ext cx="2173790" cy="1124546"/>
        </a:xfrm>
        <a:prstGeom prst="roundRect">
          <a:avLst>
            <a:gd name="adj" fmla="val 10000"/>
          </a:avLst>
        </a:prstGeom>
        <a:solidFill>
          <a:srgbClr val="F793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Lato" panose="020F0502020204030203" pitchFamily="34" charset="0"/>
              <a:cs typeface="Calibri Light" panose="020F0302020204030204" pitchFamily="34" charset="0"/>
            </a:rPr>
            <a:t>National Health Service Corps</a:t>
          </a:r>
        </a:p>
      </dsp:txBody>
      <dsp:txXfrm>
        <a:off x="36232" y="2591060"/>
        <a:ext cx="2107916" cy="1058672"/>
      </dsp:txXfrm>
    </dsp:sp>
    <dsp:sp modelId="{9BBD890C-2C6C-4BE2-A5EA-323CC6EA3568}">
      <dsp:nvSpPr>
        <dsp:cNvPr id="0" name=""/>
        <dsp:cNvSpPr/>
      </dsp:nvSpPr>
      <dsp:spPr>
        <a:xfrm>
          <a:off x="2268385" y="2558123"/>
          <a:ext cx="2173790" cy="1124546"/>
        </a:xfrm>
        <a:prstGeom prst="roundRect">
          <a:avLst>
            <a:gd name="adj" fmla="val 10000"/>
          </a:avLst>
        </a:prstGeom>
        <a:solidFill>
          <a:srgbClr val="F793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Lato" panose="020F0502020204030203" pitchFamily="34" charset="0"/>
              <a:cs typeface="Calibri Light" panose="020F0302020204030204" pitchFamily="34" charset="0"/>
            </a:rPr>
            <a:t>Resources</a:t>
          </a:r>
        </a:p>
      </dsp:txBody>
      <dsp:txXfrm>
        <a:off x="2301322" y="2591060"/>
        <a:ext cx="2107916" cy="1058672"/>
      </dsp:txXfrm>
    </dsp:sp>
    <dsp:sp modelId="{6F965F1F-5847-400D-91E9-FD4559FF9A8F}">
      <dsp:nvSpPr>
        <dsp:cNvPr id="0" name=""/>
        <dsp:cNvSpPr/>
      </dsp:nvSpPr>
      <dsp:spPr>
        <a:xfrm>
          <a:off x="4533475" y="2558123"/>
          <a:ext cx="2173790" cy="1124546"/>
        </a:xfrm>
        <a:prstGeom prst="roundRect">
          <a:avLst>
            <a:gd name="adj" fmla="val 10000"/>
          </a:avLst>
        </a:prstGeom>
        <a:solidFill>
          <a:srgbClr val="F793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Lato" panose="020F0502020204030203" pitchFamily="34" charset="0"/>
              <a:cs typeface="Calibri Light" panose="020F0302020204030204" pitchFamily="34" charset="0"/>
            </a:rPr>
            <a:t>Training</a:t>
          </a:r>
        </a:p>
      </dsp:txBody>
      <dsp:txXfrm>
        <a:off x="4566412" y="2591060"/>
        <a:ext cx="2107916" cy="1058672"/>
      </dsp:txXfrm>
    </dsp:sp>
    <dsp:sp modelId="{F24306E7-6963-4BEE-9BFB-F1485AF5E64A}">
      <dsp:nvSpPr>
        <dsp:cNvPr id="0" name=""/>
        <dsp:cNvSpPr/>
      </dsp:nvSpPr>
      <dsp:spPr>
        <a:xfrm>
          <a:off x="6798564" y="2558123"/>
          <a:ext cx="2173790" cy="1124546"/>
        </a:xfrm>
        <a:prstGeom prst="roundRect">
          <a:avLst>
            <a:gd name="adj" fmla="val 10000"/>
          </a:avLst>
        </a:prstGeom>
        <a:solidFill>
          <a:srgbClr val="F7931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Lato" panose="020F0502020204030203" pitchFamily="34" charset="0"/>
              <a:cs typeface="Calibri Light" panose="020F0302020204030204" pitchFamily="34" charset="0"/>
            </a:rPr>
            <a:t>Networking</a:t>
          </a:r>
        </a:p>
      </dsp:txBody>
      <dsp:txXfrm>
        <a:off x="6831501" y="2591060"/>
        <a:ext cx="2107916" cy="1058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9DF2E3-DFEA-4692-AC2E-90ADAB1CBBDA}">
      <dsp:nvSpPr>
        <dsp:cNvPr id="0" name=""/>
        <dsp:cNvSpPr/>
      </dsp:nvSpPr>
      <dsp:spPr>
        <a:xfrm>
          <a:off x="4985508" y="1810676"/>
          <a:ext cx="2449781" cy="1410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rgbClr val="000000">
                  <a:hueOff val="0"/>
                  <a:satOff val="0"/>
                  <a:lumOff val="0"/>
                  <a:alphaOff val="0"/>
                </a:srgbClr>
              </a:solidFill>
              <a:latin typeface="Lato" panose="020F0502020204030203" pitchFamily="34" charset="0"/>
              <a:ea typeface="+mn-ea"/>
              <a:cs typeface="+mn-cs"/>
            </a:rPr>
            <a:t>Recruitment</a:t>
          </a:r>
        </a:p>
      </dsp:txBody>
      <dsp:txXfrm>
        <a:off x="4985508" y="1810676"/>
        <a:ext cx="2449781" cy="1410878"/>
      </dsp:txXfrm>
    </dsp:sp>
    <dsp:sp modelId="{96E06056-E127-44E9-9542-ACA1344CF146}">
      <dsp:nvSpPr>
        <dsp:cNvPr id="0" name=""/>
        <dsp:cNvSpPr/>
      </dsp:nvSpPr>
      <dsp:spPr>
        <a:xfrm>
          <a:off x="1690126" y="-2778"/>
          <a:ext cx="5037788" cy="5037788"/>
        </a:xfrm>
        <a:prstGeom prst="circularArrow">
          <a:avLst>
            <a:gd name="adj1" fmla="val 9482"/>
            <a:gd name="adj2" fmla="val 684883"/>
            <a:gd name="adj3" fmla="val 7851129"/>
            <a:gd name="adj4" fmla="val 2263988"/>
            <a:gd name="adj5" fmla="val 11062"/>
          </a:avLst>
        </a:prstGeom>
        <a:solidFill>
          <a:srgbClr val="177C8D"/>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4C208EC8-6F5B-4613-AC35-CE94B80C026E}">
      <dsp:nvSpPr>
        <dsp:cNvPr id="0" name=""/>
        <dsp:cNvSpPr/>
      </dsp:nvSpPr>
      <dsp:spPr>
        <a:xfrm>
          <a:off x="982752" y="1896994"/>
          <a:ext cx="2449781" cy="1238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r>
            <a:rPr lang="en-US" sz="3300" b="1" kern="1200" dirty="0">
              <a:solidFill>
                <a:srgbClr val="000000">
                  <a:hueOff val="0"/>
                  <a:satOff val="0"/>
                  <a:lumOff val="0"/>
                  <a:alphaOff val="0"/>
                </a:srgbClr>
              </a:solidFill>
              <a:latin typeface="Lato" panose="020F0502020204030203" pitchFamily="34" charset="0"/>
              <a:ea typeface="+mn-ea"/>
              <a:cs typeface="+mn-cs"/>
            </a:rPr>
            <a:t>Retention</a:t>
          </a:r>
        </a:p>
      </dsp:txBody>
      <dsp:txXfrm>
        <a:off x="982752" y="1896994"/>
        <a:ext cx="2449781" cy="1238242"/>
      </dsp:txXfrm>
    </dsp:sp>
    <dsp:sp modelId="{6AD185C3-B927-43FF-AC77-3629DC22D261}">
      <dsp:nvSpPr>
        <dsp:cNvPr id="0" name=""/>
        <dsp:cNvSpPr/>
      </dsp:nvSpPr>
      <dsp:spPr>
        <a:xfrm>
          <a:off x="1690126" y="-2778"/>
          <a:ext cx="5037788" cy="5037788"/>
        </a:xfrm>
        <a:prstGeom prst="circularArrow">
          <a:avLst>
            <a:gd name="adj1" fmla="val 9482"/>
            <a:gd name="adj2" fmla="val 684883"/>
            <a:gd name="adj3" fmla="val 18651129"/>
            <a:gd name="adj4" fmla="val 13063988"/>
            <a:gd name="adj5" fmla="val 11062"/>
          </a:avLst>
        </a:prstGeom>
        <a:solidFill>
          <a:srgbClr val="559650">
            <a:hueOff val="-5487540"/>
            <a:satOff val="53493"/>
            <a:lumOff val="1098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94A9D-05CF-8C41-851F-F635A18E0F73}">
      <dsp:nvSpPr>
        <dsp:cNvPr id="0" name=""/>
        <dsp:cNvSpPr/>
      </dsp:nvSpPr>
      <dsp:spPr>
        <a:xfrm>
          <a:off x="4106406" y="1640"/>
          <a:ext cx="6159610" cy="130160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None/>
          </a:pPr>
          <a:r>
            <a:rPr lang="en-US" sz="1800" kern="1200" dirty="0">
              <a:solidFill>
                <a:schemeClr val="tx1"/>
              </a:solidFill>
              <a:latin typeface="Calibri"/>
              <a:ea typeface="Calibri"/>
              <a:cs typeface="Calibri"/>
              <a:sym typeface="Calibri"/>
            </a:rPr>
            <a:t>Tracking compliance can be a challenge when the organization is large and across many different locations. </a:t>
          </a:r>
          <a:endParaRPr lang="en-US" sz="1800" kern="1200" dirty="0">
            <a:solidFill>
              <a:schemeClr val="tx1"/>
            </a:solidFill>
          </a:endParaRPr>
        </a:p>
      </dsp:txBody>
      <dsp:txXfrm>
        <a:off x="4106406" y="164341"/>
        <a:ext cx="5671508" cy="976203"/>
      </dsp:txXfrm>
    </dsp:sp>
    <dsp:sp modelId="{6F4F8BEC-8915-564D-935A-35D7C819F80F}">
      <dsp:nvSpPr>
        <dsp:cNvPr id="0" name=""/>
        <dsp:cNvSpPr/>
      </dsp:nvSpPr>
      <dsp:spPr>
        <a:xfrm>
          <a:off x="0" y="1640"/>
          <a:ext cx="4106406" cy="1301605"/>
        </a:xfrm>
        <a:prstGeom prst="roundRect">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Clr>
              <a:schemeClr val="dk1"/>
            </a:buClr>
            <a:buSzPts val="3600"/>
            <a:buFont typeface="Calibri"/>
            <a:buNone/>
          </a:pPr>
          <a:r>
            <a:rPr lang="en-US" sz="5300" kern="1200" dirty="0">
              <a:solidFill>
                <a:schemeClr val="dk1"/>
              </a:solidFill>
              <a:latin typeface="Calibri"/>
              <a:ea typeface="Calibri"/>
              <a:cs typeface="Calibri"/>
              <a:sym typeface="Calibri"/>
            </a:rPr>
            <a:t>Compliance</a:t>
          </a:r>
          <a:endParaRPr lang="en-US" sz="5300" kern="1200" dirty="0"/>
        </a:p>
      </dsp:txBody>
      <dsp:txXfrm>
        <a:off x="63539" y="65179"/>
        <a:ext cx="3979328" cy="1174527"/>
      </dsp:txXfrm>
    </dsp:sp>
    <dsp:sp modelId="{D615C0DB-1289-1B41-9388-D326EF8E8C70}">
      <dsp:nvSpPr>
        <dsp:cNvPr id="0" name=""/>
        <dsp:cNvSpPr/>
      </dsp:nvSpPr>
      <dsp:spPr>
        <a:xfrm>
          <a:off x="4106406" y="1433407"/>
          <a:ext cx="6159610" cy="130160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lr>
              <a:schemeClr val="lt1"/>
            </a:buClr>
            <a:buSzPts val="1700"/>
            <a:buFont typeface="Calibri"/>
            <a:buNone/>
          </a:pPr>
          <a:r>
            <a:rPr lang="en-US" sz="1800" kern="1200" dirty="0">
              <a:solidFill>
                <a:schemeClr val="tx1"/>
              </a:solidFill>
              <a:latin typeface="Calibri"/>
              <a:ea typeface="Calibri"/>
              <a:cs typeface="Calibri"/>
              <a:sym typeface="Calibri"/>
            </a:rPr>
            <a:t>Challenges may arise when roles are evolving, requiring ongoing clarification between individual roles and goals. </a:t>
          </a:r>
          <a:endParaRPr lang="en-US" sz="1800" kern="1200" dirty="0">
            <a:solidFill>
              <a:schemeClr val="tx1"/>
            </a:solidFill>
          </a:endParaRPr>
        </a:p>
      </dsp:txBody>
      <dsp:txXfrm>
        <a:off x="4106406" y="1596108"/>
        <a:ext cx="5671508" cy="976203"/>
      </dsp:txXfrm>
    </dsp:sp>
    <dsp:sp modelId="{0801E8FF-1984-5045-9821-042964E66A7C}">
      <dsp:nvSpPr>
        <dsp:cNvPr id="0" name=""/>
        <dsp:cNvSpPr/>
      </dsp:nvSpPr>
      <dsp:spPr>
        <a:xfrm>
          <a:off x="0" y="1433407"/>
          <a:ext cx="4106406" cy="1301605"/>
        </a:xfrm>
        <a:prstGeom prst="roundRect">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solidFill>
                <a:schemeClr val="tx1"/>
              </a:solidFill>
            </a:rPr>
            <a:t>Clarification</a:t>
          </a:r>
        </a:p>
      </dsp:txBody>
      <dsp:txXfrm>
        <a:off x="63539" y="1496946"/>
        <a:ext cx="3979328" cy="1174527"/>
      </dsp:txXfrm>
    </dsp:sp>
    <dsp:sp modelId="{298D116A-E072-684D-B4E4-2401A64EC31B}">
      <dsp:nvSpPr>
        <dsp:cNvPr id="0" name=""/>
        <dsp:cNvSpPr/>
      </dsp:nvSpPr>
      <dsp:spPr>
        <a:xfrm>
          <a:off x="4106406" y="2865173"/>
          <a:ext cx="6159610" cy="130160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lr>
              <a:schemeClr val="lt1"/>
            </a:buClr>
            <a:buSzPts val="1700"/>
            <a:buFont typeface="Calibri"/>
            <a:buNone/>
          </a:pPr>
          <a:r>
            <a:rPr lang="en-US" sz="1800" kern="1200" dirty="0"/>
            <a:t>Culture is caught, not just taught. Create genuine opportunities for new employees to experience your values in action, rather than simply presenting them on a slide.</a:t>
          </a:r>
          <a:endParaRPr lang="en-US" sz="1800" kern="1200" dirty="0">
            <a:solidFill>
              <a:schemeClr val="tx1"/>
            </a:solidFill>
          </a:endParaRPr>
        </a:p>
      </dsp:txBody>
      <dsp:txXfrm>
        <a:off x="4106406" y="3027874"/>
        <a:ext cx="5671508" cy="976203"/>
      </dsp:txXfrm>
    </dsp:sp>
    <dsp:sp modelId="{C84A8802-DAE0-5D45-A28C-C087DEAB11E1}">
      <dsp:nvSpPr>
        <dsp:cNvPr id="0" name=""/>
        <dsp:cNvSpPr/>
      </dsp:nvSpPr>
      <dsp:spPr>
        <a:xfrm>
          <a:off x="0" y="2865173"/>
          <a:ext cx="4106406" cy="1301605"/>
        </a:xfrm>
        <a:prstGeom prst="roundRect">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solidFill>
                <a:schemeClr val="tx1"/>
              </a:solidFill>
            </a:rPr>
            <a:t>Culture</a:t>
          </a:r>
        </a:p>
      </dsp:txBody>
      <dsp:txXfrm>
        <a:off x="63539" y="2928712"/>
        <a:ext cx="3979328" cy="1174527"/>
      </dsp:txXfrm>
    </dsp:sp>
    <dsp:sp modelId="{21E1251A-0297-2E46-B40D-9BD1885EBE30}">
      <dsp:nvSpPr>
        <dsp:cNvPr id="0" name=""/>
        <dsp:cNvSpPr/>
      </dsp:nvSpPr>
      <dsp:spPr>
        <a:xfrm>
          <a:off x="4106406" y="4296940"/>
          <a:ext cx="6159610" cy="1301605"/>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lr>
              <a:schemeClr val="lt1"/>
            </a:buClr>
            <a:buSzPts val="1700"/>
            <a:buFont typeface="Calibri"/>
            <a:buNone/>
          </a:pPr>
          <a:r>
            <a:rPr lang="en-US" sz="1800" kern="1200" dirty="0">
              <a:solidFill>
                <a:schemeClr val="tx1"/>
              </a:solidFill>
              <a:latin typeface="Calibri"/>
              <a:ea typeface="Calibri"/>
              <a:cs typeface="Calibri"/>
              <a:sym typeface="Calibri"/>
            </a:rPr>
            <a:t>Connecting staff across locations or those in virtual setting can be challenging. Facilitating meaningful relationships should ensure that there are opportunities for social interaction.</a:t>
          </a:r>
          <a:endParaRPr lang="en-US" sz="1800" kern="1200" dirty="0">
            <a:solidFill>
              <a:schemeClr val="tx1"/>
            </a:solidFill>
          </a:endParaRPr>
        </a:p>
      </dsp:txBody>
      <dsp:txXfrm>
        <a:off x="4106406" y="4459641"/>
        <a:ext cx="5671508" cy="976203"/>
      </dsp:txXfrm>
    </dsp:sp>
    <dsp:sp modelId="{E84D0917-C26B-BA47-A201-770C2A0010D9}">
      <dsp:nvSpPr>
        <dsp:cNvPr id="0" name=""/>
        <dsp:cNvSpPr/>
      </dsp:nvSpPr>
      <dsp:spPr>
        <a:xfrm>
          <a:off x="0" y="4296940"/>
          <a:ext cx="4106406" cy="1301605"/>
        </a:xfrm>
        <a:prstGeom prst="roundRect">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100965" rIns="201930" bIns="100965" numCol="1" spcCol="1270" anchor="ctr" anchorCtr="0">
          <a:noAutofit/>
        </a:bodyPr>
        <a:lstStyle/>
        <a:p>
          <a:pPr marL="0" lvl="0" indent="0" algn="ctr" defTabSz="2355850">
            <a:lnSpc>
              <a:spcPct val="90000"/>
            </a:lnSpc>
            <a:spcBef>
              <a:spcPct val="0"/>
            </a:spcBef>
            <a:spcAft>
              <a:spcPct val="35000"/>
            </a:spcAft>
            <a:buNone/>
          </a:pPr>
          <a:r>
            <a:rPr lang="en-US" sz="5300" kern="1200" dirty="0">
              <a:solidFill>
                <a:schemeClr val="tx1"/>
              </a:solidFill>
            </a:rPr>
            <a:t>Connection</a:t>
          </a:r>
        </a:p>
      </dsp:txBody>
      <dsp:txXfrm>
        <a:off x="63539" y="4360479"/>
        <a:ext cx="3979328" cy="11745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B59A33-E6C0-4EA5-A120-7DE7A20EDCBD}">
      <dsp:nvSpPr>
        <dsp:cNvPr id="0" name=""/>
        <dsp:cNvSpPr/>
      </dsp:nvSpPr>
      <dsp:spPr>
        <a:xfrm>
          <a:off x="7674756" y="1184798"/>
          <a:ext cx="3138503" cy="3139083"/>
        </a:xfrm>
        <a:prstGeom prst="ellipse">
          <a:avLst/>
        </a:prstGeom>
        <a:solidFill>
          <a:srgbClr val="177C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3D59D6-5CFA-49AE-89F6-AF9C6D3AD5F2}">
      <dsp:nvSpPr>
        <dsp:cNvPr id="0" name=""/>
        <dsp:cNvSpPr/>
      </dsp:nvSpPr>
      <dsp:spPr>
        <a:xfrm>
          <a:off x="7778964" y="1289453"/>
          <a:ext cx="2930086" cy="2929774"/>
        </a:xfrm>
        <a:prstGeom prst="ellipse">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Lato" panose="020F0502020204030203" pitchFamily="34" charset="0"/>
              <a:ea typeface="Lato" panose="020F0502020204030203" pitchFamily="34" charset="0"/>
              <a:cs typeface="Lato" panose="020F0502020204030203" pitchFamily="34" charset="0"/>
            </a:rPr>
            <a:t>Integration</a:t>
          </a:r>
          <a:endParaRPr lang="es-419" sz="3000" kern="1200" dirty="0">
            <a:latin typeface="Lato" panose="020F0502020204030203" pitchFamily="34" charset="0"/>
            <a:ea typeface="Lato" panose="020F0502020204030203" pitchFamily="34" charset="0"/>
            <a:cs typeface="Lato" panose="020F0502020204030203" pitchFamily="34" charset="0"/>
          </a:endParaRPr>
        </a:p>
      </dsp:txBody>
      <dsp:txXfrm>
        <a:off x="8197840" y="1708071"/>
        <a:ext cx="2092335" cy="2092538"/>
      </dsp:txXfrm>
    </dsp:sp>
    <dsp:sp modelId="{0247159B-F853-4C35-8B2B-1C093F022796}">
      <dsp:nvSpPr>
        <dsp:cNvPr id="0" name=""/>
        <dsp:cNvSpPr/>
      </dsp:nvSpPr>
      <dsp:spPr>
        <a:xfrm rot="2700000">
          <a:off x="4434803" y="1188593"/>
          <a:ext cx="3130943" cy="3130943"/>
        </a:xfrm>
        <a:prstGeom prst="teardrop">
          <a:avLst>
            <a:gd name="adj" fmla="val 10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FDBEA2-CC54-4480-A217-41A4C10DADB4}">
      <dsp:nvSpPr>
        <dsp:cNvPr id="0" name=""/>
        <dsp:cNvSpPr/>
      </dsp:nvSpPr>
      <dsp:spPr>
        <a:xfrm>
          <a:off x="4535232" y="1289453"/>
          <a:ext cx="2930086" cy="2929774"/>
        </a:xfrm>
        <a:prstGeom prst="ellipse">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Lato" panose="020F0502020204030203" pitchFamily="34" charset="0"/>
              <a:ea typeface="Lato" panose="020F0502020204030203" pitchFamily="34" charset="0"/>
              <a:cs typeface="Lato" panose="020F0502020204030203" pitchFamily="34" charset="0"/>
            </a:rPr>
            <a:t>Orientation</a:t>
          </a:r>
          <a:endParaRPr lang="es-419" sz="3000" kern="1200" dirty="0">
            <a:latin typeface="Lato" panose="020F0502020204030203" pitchFamily="34" charset="0"/>
            <a:ea typeface="Lato" panose="020F0502020204030203" pitchFamily="34" charset="0"/>
            <a:cs typeface="Lato" panose="020F0502020204030203" pitchFamily="34" charset="0"/>
          </a:endParaRPr>
        </a:p>
      </dsp:txBody>
      <dsp:txXfrm>
        <a:off x="4954107" y="1708071"/>
        <a:ext cx="2092335" cy="2092538"/>
      </dsp:txXfrm>
    </dsp:sp>
    <dsp:sp modelId="{23F71799-DFA7-4235-B431-E4BB4B15CB5D}">
      <dsp:nvSpPr>
        <dsp:cNvPr id="0" name=""/>
        <dsp:cNvSpPr/>
      </dsp:nvSpPr>
      <dsp:spPr>
        <a:xfrm rot="2700000">
          <a:off x="1191070" y="1188593"/>
          <a:ext cx="3130943" cy="3130943"/>
        </a:xfrm>
        <a:prstGeom prst="teardrop">
          <a:avLst>
            <a:gd name="adj" fmla="val 100000"/>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8B8B73-8A46-4C60-B234-EE32B1255074}">
      <dsp:nvSpPr>
        <dsp:cNvPr id="0" name=""/>
        <dsp:cNvSpPr/>
      </dsp:nvSpPr>
      <dsp:spPr>
        <a:xfrm>
          <a:off x="1291499" y="1289453"/>
          <a:ext cx="2930086" cy="2929774"/>
        </a:xfrm>
        <a:prstGeom prst="ellipse">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latin typeface="Lato" panose="020F0502020204030203" pitchFamily="34" charset="0"/>
              <a:ea typeface="Lato" panose="020F0502020204030203" pitchFamily="34" charset="0"/>
              <a:cs typeface="Lato" panose="020F0502020204030203" pitchFamily="34" charset="0"/>
            </a:rPr>
            <a:t>Preparatory</a:t>
          </a:r>
          <a:endParaRPr lang="es-419" sz="3000" kern="1200" dirty="0">
            <a:latin typeface="Lato" panose="020F0502020204030203" pitchFamily="34" charset="0"/>
            <a:ea typeface="Lato" panose="020F0502020204030203" pitchFamily="34" charset="0"/>
            <a:cs typeface="Lato" panose="020F0502020204030203" pitchFamily="34" charset="0"/>
          </a:endParaRPr>
        </a:p>
      </dsp:txBody>
      <dsp:txXfrm>
        <a:off x="1710374" y="1708071"/>
        <a:ext cx="2092335" cy="20925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A6D372-820B-4264-B8BE-7A93F02F2437}">
      <dsp:nvSpPr>
        <dsp:cNvPr id="0" name=""/>
        <dsp:cNvSpPr/>
      </dsp:nvSpPr>
      <dsp:spPr>
        <a:xfrm>
          <a:off x="0" y="1872755"/>
          <a:ext cx="2621644" cy="1060450"/>
        </a:xfrm>
        <a:prstGeom prst="chevron">
          <a:avLst/>
        </a:prstGeom>
        <a:solidFill>
          <a:srgbClr val="AA3E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Lato" panose="020F0502020204030203" pitchFamily="34" charset="0"/>
              <a:ea typeface="Lato" panose="020F0502020204030203" pitchFamily="34" charset="0"/>
              <a:cs typeface="Lato" panose="020F0502020204030203" pitchFamily="34" charset="0"/>
            </a:rPr>
            <a:t>Upon Hiring Decision </a:t>
          </a:r>
        </a:p>
        <a:p>
          <a:pPr marL="0" lvl="0" indent="0" algn="ctr" defTabSz="711200">
            <a:lnSpc>
              <a:spcPct val="90000"/>
            </a:lnSpc>
            <a:spcBef>
              <a:spcPct val="0"/>
            </a:spcBef>
            <a:spcAft>
              <a:spcPct val="35000"/>
            </a:spcAft>
            <a:buNone/>
          </a:pPr>
          <a:r>
            <a:rPr lang="en-US" sz="1600" kern="1200" dirty="0">
              <a:latin typeface="Lato" panose="020F0502020204030203" pitchFamily="34" charset="0"/>
              <a:ea typeface="Lato" panose="020F0502020204030203" pitchFamily="34" charset="0"/>
              <a:cs typeface="Lato" panose="020F0502020204030203" pitchFamily="34" charset="0"/>
            </a:rPr>
            <a:t>Prior to Start Date </a:t>
          </a:r>
        </a:p>
      </dsp:txBody>
      <dsp:txXfrm>
        <a:off x="530225" y="1872755"/>
        <a:ext cx="1561194" cy="1060450"/>
      </dsp:txXfrm>
    </dsp:sp>
    <dsp:sp modelId="{801F840D-0136-4BBD-86D5-6A33CD999E95}">
      <dsp:nvSpPr>
        <dsp:cNvPr id="0" name=""/>
        <dsp:cNvSpPr/>
      </dsp:nvSpPr>
      <dsp:spPr>
        <a:xfrm>
          <a:off x="2354056" y="1832055"/>
          <a:ext cx="2651124" cy="1060450"/>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dirty="0">
              <a:latin typeface="Lato" panose="020F0502020204030203" pitchFamily="34" charset="0"/>
              <a:ea typeface="Lato" panose="020F0502020204030203" pitchFamily="34" charset="0"/>
              <a:cs typeface="Lato" panose="020F0502020204030203" pitchFamily="34" charset="0"/>
            </a:rPr>
            <a:t>First Days </a:t>
          </a:r>
        </a:p>
        <a:p>
          <a:pPr marL="0" lvl="0" indent="0" algn="ctr" defTabSz="977900">
            <a:lnSpc>
              <a:spcPct val="90000"/>
            </a:lnSpc>
            <a:spcBef>
              <a:spcPct val="0"/>
            </a:spcBef>
            <a:spcAft>
              <a:spcPct val="35000"/>
            </a:spcAft>
            <a:buNone/>
          </a:pPr>
          <a:r>
            <a:rPr lang="en-US" sz="2200" kern="1200" dirty="0">
              <a:latin typeface="Lato" panose="020F0502020204030203" pitchFamily="34" charset="0"/>
              <a:ea typeface="Lato" panose="020F0502020204030203" pitchFamily="34" charset="0"/>
              <a:cs typeface="Lato" panose="020F0502020204030203" pitchFamily="34" charset="0"/>
            </a:rPr>
            <a:t>First Weeks </a:t>
          </a:r>
        </a:p>
      </dsp:txBody>
      <dsp:txXfrm>
        <a:off x="2884281" y="1832055"/>
        <a:ext cx="1590674" cy="1060450"/>
      </dsp:txXfrm>
    </dsp:sp>
    <dsp:sp modelId="{23279C68-820F-4222-BA0C-D42A6FB52DCA}">
      <dsp:nvSpPr>
        <dsp:cNvPr id="0" name=""/>
        <dsp:cNvSpPr/>
      </dsp:nvSpPr>
      <dsp:spPr>
        <a:xfrm>
          <a:off x="4577984" y="1869266"/>
          <a:ext cx="3382915" cy="1060450"/>
        </a:xfrm>
        <a:prstGeom prst="chevron">
          <a:avLst/>
        </a:prstGeom>
        <a:solidFill>
          <a:srgbClr val="177C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Lato" panose="020F0502020204030203" pitchFamily="34" charset="0"/>
              <a:ea typeface="Lato" panose="020F0502020204030203" pitchFamily="34" charset="0"/>
              <a:cs typeface="Lato" panose="020F0502020204030203" pitchFamily="34" charset="0"/>
            </a:rPr>
            <a:t>First Three Months </a:t>
          </a:r>
        </a:p>
        <a:p>
          <a:pPr marL="0" lvl="0" indent="0" algn="ctr" defTabSz="711200">
            <a:lnSpc>
              <a:spcPct val="90000"/>
            </a:lnSpc>
            <a:spcBef>
              <a:spcPct val="0"/>
            </a:spcBef>
            <a:spcAft>
              <a:spcPct val="35000"/>
            </a:spcAft>
            <a:buNone/>
          </a:pPr>
          <a:r>
            <a:rPr lang="en-US" sz="1600" kern="1200" dirty="0">
              <a:latin typeface="Lato" panose="020F0502020204030203" pitchFamily="34" charset="0"/>
              <a:ea typeface="Lato" panose="020F0502020204030203" pitchFamily="34" charset="0"/>
              <a:cs typeface="Lato" panose="020F0502020204030203" pitchFamily="34" charset="0"/>
            </a:rPr>
            <a:t>First Six Months </a:t>
          </a:r>
        </a:p>
        <a:p>
          <a:pPr marL="0" lvl="0" indent="0" algn="ctr" defTabSz="711200">
            <a:lnSpc>
              <a:spcPct val="90000"/>
            </a:lnSpc>
            <a:spcBef>
              <a:spcPct val="0"/>
            </a:spcBef>
            <a:spcAft>
              <a:spcPct val="35000"/>
            </a:spcAft>
            <a:buNone/>
          </a:pPr>
          <a:r>
            <a:rPr lang="en-US" sz="1600" kern="1200" dirty="0">
              <a:latin typeface="Lato" panose="020F0502020204030203" pitchFamily="34" charset="0"/>
              <a:ea typeface="Lato" panose="020F0502020204030203" pitchFamily="34" charset="0"/>
              <a:cs typeface="Lato" panose="020F0502020204030203" pitchFamily="34" charset="0"/>
            </a:rPr>
            <a:t>First Year </a:t>
          </a:r>
        </a:p>
      </dsp:txBody>
      <dsp:txXfrm>
        <a:off x="5108209" y="1869266"/>
        <a:ext cx="2322465" cy="10604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22804-FF2D-4B40-B191-91C984154237}">
      <dsp:nvSpPr>
        <dsp:cNvPr id="0" name=""/>
        <dsp:cNvSpPr/>
      </dsp:nvSpPr>
      <dsp:spPr>
        <a:xfrm>
          <a:off x="1047703" y="782547"/>
          <a:ext cx="1088809" cy="10888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DBC941-EA16-4467-AC75-DAE46A59886B}">
      <dsp:nvSpPr>
        <dsp:cNvPr id="0" name=""/>
        <dsp:cNvSpPr/>
      </dsp:nvSpPr>
      <dsp:spPr>
        <a:xfrm>
          <a:off x="382320" y="2190771"/>
          <a:ext cx="24195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t>Mentoring and Coaching Toolkit Intro Webinar</a:t>
          </a:r>
        </a:p>
      </dsp:txBody>
      <dsp:txXfrm>
        <a:off x="382320" y="2190771"/>
        <a:ext cx="2419576" cy="720000"/>
      </dsp:txXfrm>
    </dsp:sp>
    <dsp:sp modelId="{2F31531D-CBA1-479D-8633-2B8672448D5F}">
      <dsp:nvSpPr>
        <dsp:cNvPr id="0" name=""/>
        <dsp:cNvSpPr/>
      </dsp:nvSpPr>
      <dsp:spPr>
        <a:xfrm>
          <a:off x="3890706" y="782547"/>
          <a:ext cx="1088809" cy="10888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E83AA0-AB19-4E6B-B149-3DB1A8776F45}">
      <dsp:nvSpPr>
        <dsp:cNvPr id="0" name=""/>
        <dsp:cNvSpPr/>
      </dsp:nvSpPr>
      <dsp:spPr>
        <a:xfrm>
          <a:off x="3225322" y="2190771"/>
          <a:ext cx="24195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t>Mentoring and Coaching Cohort</a:t>
          </a:r>
        </a:p>
      </dsp:txBody>
      <dsp:txXfrm>
        <a:off x="3225322" y="2190771"/>
        <a:ext cx="2419576" cy="720000"/>
      </dsp:txXfrm>
    </dsp:sp>
    <dsp:sp modelId="{B415F7F3-1072-4B3A-8B88-E4897BB33375}">
      <dsp:nvSpPr>
        <dsp:cNvPr id="0" name=""/>
        <dsp:cNvSpPr/>
      </dsp:nvSpPr>
      <dsp:spPr>
        <a:xfrm>
          <a:off x="6733708" y="782547"/>
          <a:ext cx="1088809" cy="1088809"/>
        </a:xfrm>
        <a:prstGeom prst="rect">
          <a:avLst/>
        </a:prstGeom>
        <a:blipFill>
          <a:blip xmlns:r="http://schemas.openxmlformats.org/officeDocument/2006/relationships">
            <a:extLs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CAA46-5D49-48AE-81FC-93CD952BA4CE}">
      <dsp:nvSpPr>
        <dsp:cNvPr id="0" name=""/>
        <dsp:cNvSpPr/>
      </dsp:nvSpPr>
      <dsp:spPr>
        <a:xfrm>
          <a:off x="6068324" y="2190771"/>
          <a:ext cx="24195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dirty="0"/>
            <a:t>Onboarding Cohort</a:t>
          </a:r>
        </a:p>
      </dsp:txBody>
      <dsp:txXfrm>
        <a:off x="6068324" y="2190771"/>
        <a:ext cx="2419576" cy="720000"/>
      </dsp:txXfrm>
    </dsp:sp>
    <dsp:sp modelId="{605D0BA0-8922-4C7A-A7BD-51F124CF0EBE}">
      <dsp:nvSpPr>
        <dsp:cNvPr id="0" name=""/>
        <dsp:cNvSpPr/>
      </dsp:nvSpPr>
      <dsp:spPr>
        <a:xfrm>
          <a:off x="9576710" y="782547"/>
          <a:ext cx="1088809" cy="10888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259EED-CAA7-4758-A989-CBF63ED5F17A}">
      <dsp:nvSpPr>
        <dsp:cNvPr id="0" name=""/>
        <dsp:cNvSpPr/>
      </dsp:nvSpPr>
      <dsp:spPr>
        <a:xfrm>
          <a:off x="8911327" y="2190771"/>
          <a:ext cx="24195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pPr>
          <a:r>
            <a:rPr lang="en-US" sz="1900" kern="1200"/>
            <a:t>Workforce Symposium: March 16-17, 2027</a:t>
          </a:r>
        </a:p>
      </dsp:txBody>
      <dsp:txXfrm>
        <a:off x="8911327" y="2190771"/>
        <a:ext cx="2419576"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9E5ECE-CB17-41BB-9AFE-185933C37130}" type="datetimeFigureOut">
              <a:rPr lang="en-US" smtClean="0"/>
              <a:t>9/9/2026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E2BE9F-7EB2-4554-8D42-DF6DB81DEB44}" type="slidenum">
              <a:rPr lang="en-US" smtClean="0"/>
              <a:t>‹#›</a:t>
            </a:fld>
            <a:endParaRPr lang="en-US" dirty="0"/>
          </a:p>
        </p:txBody>
      </p:sp>
    </p:spTree>
    <p:extLst>
      <p:ext uri="{BB962C8B-B14F-4D97-AF65-F5344CB8AC3E}">
        <p14:creationId xmlns:p14="http://schemas.microsoft.com/office/powerpoint/2010/main" val="3135068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dictionary.cambridge.org/us/dictionary/english/become" TargetMode="External"/><Relationship Id="rId3" Type="http://schemas.openxmlformats.org/officeDocument/2006/relationships/hyperlink" Target="https://dictionary.cambridge.org/us/dictionary/english/process" TargetMode="External"/><Relationship Id="rId7" Type="http://schemas.openxmlformats.org/officeDocument/2006/relationships/hyperlink" Target="https://dictionary.cambridge.org/us/dictionary/english/skil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dictionary.cambridge.org/us/dictionary/english/knowledge" TargetMode="External"/><Relationship Id="rId11" Type="http://schemas.openxmlformats.org/officeDocument/2006/relationships/hyperlink" Target="https://dictionary.cambridge.org/us/dictionary/english/organization" TargetMode="External"/><Relationship Id="rId5" Type="http://schemas.openxmlformats.org/officeDocument/2006/relationships/hyperlink" Target="https://dictionary.cambridge.org/us/dictionary/english/gain" TargetMode="External"/><Relationship Id="rId10" Type="http://schemas.openxmlformats.org/officeDocument/2006/relationships/hyperlink" Target="https://dictionary.cambridge.org/us/dictionary/english/member" TargetMode="External"/><Relationship Id="rId4" Type="http://schemas.openxmlformats.org/officeDocument/2006/relationships/hyperlink" Target="https://dictionary.cambridge.org/us/dictionary/english/employee" TargetMode="External"/><Relationship Id="rId9" Type="http://schemas.openxmlformats.org/officeDocument/2006/relationships/hyperlink" Target="https://dictionary.cambridge.org/us/dictionary/english/effectiv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lickboarding.com/the-3-best-ways-to-retain-job-hoppers/"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shrm.org/content/dam/en/shrm/executive-network/insights/Onboarding-New-Employees.pdf" TargetMode="External"/><Relationship Id="rId4" Type="http://schemas.openxmlformats.org/officeDocument/2006/relationships/hyperlink" Target="https://www.gallup.com/workplace/247076/onboarding-new-employees-perspective-paper.aspx"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a:extLst>
            <a:ext uri="{FF2B5EF4-FFF2-40B4-BE49-F238E27FC236}">
              <a16:creationId xmlns:a16="http://schemas.microsoft.com/office/drawing/2014/main" id="{1176114A-6B61-7FAF-8FB9-2500DC99F26F}"/>
            </a:ext>
          </a:extLst>
        </p:cNvPr>
        <p:cNvGrpSpPr/>
        <p:nvPr/>
      </p:nvGrpSpPr>
      <p:grpSpPr>
        <a:xfrm>
          <a:off x="0" y="0"/>
          <a:ext cx="0" cy="0"/>
          <a:chOff x="0" y="0"/>
          <a:chExt cx="0" cy="0"/>
        </a:xfrm>
      </p:grpSpPr>
      <p:sp>
        <p:nvSpPr>
          <p:cNvPr id="78" name="Google Shape;78;p18:notes">
            <a:extLst>
              <a:ext uri="{FF2B5EF4-FFF2-40B4-BE49-F238E27FC236}">
                <a16:creationId xmlns:a16="http://schemas.microsoft.com/office/drawing/2014/main" id="{717AD1B7-4F7E-1A3F-13EB-DADFB9483C0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9" name="Google Shape;79;p18:notes">
            <a:extLst>
              <a:ext uri="{FF2B5EF4-FFF2-40B4-BE49-F238E27FC236}">
                <a16:creationId xmlns:a16="http://schemas.microsoft.com/office/drawing/2014/main" id="{7A713590-7D35-5DFF-A757-41E192E594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015984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EB439-4493-C8BE-85B7-B56494B964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1A241-D7B0-8575-3436-B932171AB1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9204B6-E83B-5E3E-47A5-F9A124E80E99}"/>
              </a:ext>
            </a:extLst>
          </p:cNvPr>
          <p:cNvSpPr>
            <a:spLocks noGrp="1"/>
          </p:cNvSpPr>
          <p:nvPr>
            <p:ph type="body" idx="1"/>
          </p:nvPr>
        </p:nvSpPr>
        <p:spPr/>
        <p:txBody>
          <a:bodyPr/>
          <a:lstStyle/>
          <a:p>
            <a:r>
              <a:rPr lang="en-US" dirty="0"/>
              <a:t>National Center for Workforce Development and Training – Director, April Lewis</a:t>
            </a:r>
          </a:p>
          <a:p>
            <a:endParaRPr lang="en-US" dirty="0"/>
          </a:p>
        </p:txBody>
      </p:sp>
      <p:sp>
        <p:nvSpPr>
          <p:cNvPr id="4" name="Slide Number Placeholder 3">
            <a:extLst>
              <a:ext uri="{FF2B5EF4-FFF2-40B4-BE49-F238E27FC236}">
                <a16:creationId xmlns:a16="http://schemas.microsoft.com/office/drawing/2014/main" id="{CE3A72FD-3E8C-C0E6-D122-4664DC671179}"/>
              </a:ext>
            </a:extLst>
          </p:cNvPr>
          <p:cNvSpPr>
            <a:spLocks noGrp="1"/>
          </p:cNvSpPr>
          <p:nvPr>
            <p:ph type="sldNum" sz="quarter" idx="5"/>
          </p:nvPr>
        </p:nvSpPr>
        <p:spPr/>
        <p:txBody>
          <a:bodyPr/>
          <a:lstStyle/>
          <a:p>
            <a:fld id="{85E2BE9F-7EB2-4554-8D42-DF6DB81DEB44}" type="slidenum">
              <a:rPr lang="en-US" smtClean="0"/>
              <a:t>3</a:t>
            </a:fld>
            <a:endParaRPr lang="en-US" dirty="0"/>
          </a:p>
        </p:txBody>
      </p:sp>
    </p:spTree>
    <p:extLst>
      <p:ext uri="{BB962C8B-B14F-4D97-AF65-F5344CB8AC3E}">
        <p14:creationId xmlns:p14="http://schemas.microsoft.com/office/powerpoint/2010/main" val="323091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A2A2A"/>
                </a:solidFill>
                <a:latin typeface="Lato" pitchFamily="34" charset="0"/>
                <a:ea typeface="Lato" pitchFamily="34" charset="-122"/>
                <a:cs typeface="Lato" pitchFamily="34" charset="-120"/>
              </a:rPr>
              <a:t>Launched in April 2024</a:t>
            </a:r>
            <a:r>
              <a:rPr lang="en-US" sz="1200" dirty="0">
                <a:solidFill>
                  <a:srgbClr val="2A2A2A"/>
                </a:solidFill>
                <a:latin typeface="Lato" pitchFamily="34" charset="0"/>
                <a:ea typeface="Lato" pitchFamily="34" charset="-122"/>
                <a:cs typeface="Lato" pitchFamily="34" charset="-120"/>
              </a:rPr>
              <a:t> by the Association of Clinicians for the Underserved (ACU), the National Center consolidates and expands ACU's workforce programs into a single, authoritative source of training, technical assistance, and consultation.</a:t>
            </a:r>
            <a:endParaRPr lang="en-US" sz="1200" dirty="0"/>
          </a:p>
          <a:p>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4</a:t>
            </a:fld>
            <a:endParaRPr lang="en-US" dirty="0"/>
          </a:p>
        </p:txBody>
      </p:sp>
    </p:spTree>
    <p:extLst>
      <p:ext uri="{BB962C8B-B14F-4D97-AF65-F5344CB8AC3E}">
        <p14:creationId xmlns:p14="http://schemas.microsoft.com/office/powerpoint/2010/main" val="2711830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the </a:t>
            </a:r>
            <a:r>
              <a:rPr lang="en-US" sz="1200" b="1" i="0" u="none" strike="noStrike" kern="1200" dirty="0">
                <a:solidFill>
                  <a:schemeClr val="tx1"/>
                </a:solidFill>
                <a:effectLst/>
                <a:latin typeface="+mn-lt"/>
                <a:ea typeface="+mn-ea"/>
                <a:cs typeface="+mn-cs"/>
                <a:hlinkClick r:id="rId3" tooltip="process"/>
              </a:rPr>
              <a:t>process</a:t>
            </a:r>
            <a:r>
              <a:rPr lang="en-US" sz="1200" b="1" i="0" kern="1200" dirty="0">
                <a:solidFill>
                  <a:schemeClr val="tx1"/>
                </a:solidFill>
                <a:effectLst/>
                <a:latin typeface="+mn-lt"/>
                <a:ea typeface="+mn-ea"/>
                <a:cs typeface="+mn-cs"/>
              </a:rPr>
              <a:t> in which new </a:t>
            </a:r>
            <a:r>
              <a:rPr lang="en-US" sz="1200" b="1" i="0" u="none" strike="noStrike" kern="1200" dirty="0">
                <a:solidFill>
                  <a:schemeClr val="tx1"/>
                </a:solidFill>
                <a:effectLst/>
                <a:latin typeface="+mn-lt"/>
                <a:ea typeface="+mn-ea"/>
                <a:cs typeface="+mn-cs"/>
                <a:hlinkClick r:id="rId4" tooltip="employees"/>
              </a:rPr>
              <a:t>employees</a:t>
            </a:r>
            <a:r>
              <a:rPr lang="en-US" sz="1200" b="1"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5" tooltip="gain"/>
              </a:rPr>
              <a:t>gain</a:t>
            </a:r>
            <a:r>
              <a:rPr lang="en-US" sz="1200" b="1" i="0" kern="1200" dirty="0">
                <a:solidFill>
                  <a:schemeClr val="tx1"/>
                </a:solidFill>
                <a:effectLst/>
                <a:latin typeface="+mn-lt"/>
                <a:ea typeface="+mn-ea"/>
                <a:cs typeface="+mn-cs"/>
              </a:rPr>
              <a:t> the </a:t>
            </a:r>
            <a:r>
              <a:rPr lang="en-US" sz="1200" b="1" i="0" u="none" strike="noStrike" kern="1200" dirty="0">
                <a:solidFill>
                  <a:schemeClr val="tx1"/>
                </a:solidFill>
                <a:effectLst/>
                <a:latin typeface="+mn-lt"/>
                <a:ea typeface="+mn-ea"/>
                <a:cs typeface="+mn-cs"/>
                <a:hlinkClick r:id="rId6" tooltip="knowledge"/>
              </a:rPr>
              <a:t>knowledge</a:t>
            </a:r>
            <a:r>
              <a:rPr lang="en-US" sz="1200" b="1" i="0" kern="1200" dirty="0">
                <a:solidFill>
                  <a:schemeClr val="tx1"/>
                </a:solidFill>
                <a:effectLst/>
                <a:latin typeface="+mn-lt"/>
                <a:ea typeface="+mn-ea"/>
                <a:cs typeface="+mn-cs"/>
              </a:rPr>
              <a:t> and </a:t>
            </a:r>
            <a:r>
              <a:rPr lang="en-US" sz="1200" b="1" i="0" u="none" strike="noStrike" kern="1200" dirty="0">
                <a:solidFill>
                  <a:schemeClr val="tx1"/>
                </a:solidFill>
                <a:effectLst/>
                <a:latin typeface="+mn-lt"/>
                <a:ea typeface="+mn-ea"/>
                <a:cs typeface="+mn-cs"/>
                <a:hlinkClick r:id="rId7" tooltip="skills"/>
              </a:rPr>
              <a:t>skills</a:t>
            </a:r>
            <a:r>
              <a:rPr lang="en-US" sz="1200" b="1" i="0" kern="1200" dirty="0">
                <a:solidFill>
                  <a:schemeClr val="tx1"/>
                </a:solidFill>
                <a:effectLst/>
                <a:latin typeface="+mn-lt"/>
                <a:ea typeface="+mn-ea"/>
                <a:cs typeface="+mn-cs"/>
              </a:rPr>
              <a:t> they need to </a:t>
            </a:r>
            <a:r>
              <a:rPr lang="en-US" sz="1200" b="1" i="0" u="none" strike="noStrike" kern="1200" dirty="0">
                <a:solidFill>
                  <a:schemeClr val="tx1"/>
                </a:solidFill>
                <a:effectLst/>
                <a:latin typeface="+mn-lt"/>
                <a:ea typeface="+mn-ea"/>
                <a:cs typeface="+mn-cs"/>
                <a:hlinkClick r:id="rId8" tooltip="become"/>
              </a:rPr>
              <a:t>become</a:t>
            </a:r>
            <a:r>
              <a:rPr lang="en-US" sz="1200" b="1"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9" tooltip="effective"/>
              </a:rPr>
              <a:t>effective</a:t>
            </a:r>
            <a:r>
              <a:rPr lang="en-US" sz="1200" b="1" i="0"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hlinkClick r:id="rId10" tooltip="members"/>
              </a:rPr>
              <a:t>members</a:t>
            </a:r>
            <a:r>
              <a:rPr lang="en-US" sz="1200" b="1" i="0" kern="1200" dirty="0">
                <a:solidFill>
                  <a:schemeClr val="tx1"/>
                </a:solidFill>
                <a:effectLst/>
                <a:latin typeface="+mn-lt"/>
                <a:ea typeface="+mn-ea"/>
                <a:cs typeface="+mn-cs"/>
              </a:rPr>
              <a:t> of an </a:t>
            </a:r>
            <a:r>
              <a:rPr lang="en-US" sz="1200" b="1" i="0" u="none" strike="noStrike" kern="1200" dirty="0">
                <a:solidFill>
                  <a:schemeClr val="tx1"/>
                </a:solidFill>
                <a:effectLst/>
                <a:latin typeface="+mn-lt"/>
                <a:ea typeface="+mn-ea"/>
                <a:cs typeface="+mn-cs"/>
                <a:hlinkClick r:id="rId11" tooltip="organization"/>
              </a:rPr>
              <a:t>organization</a:t>
            </a:r>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5</a:t>
            </a:fld>
            <a:endParaRPr lang="en-US" dirty="0"/>
          </a:p>
        </p:txBody>
      </p:sp>
    </p:spTree>
    <p:extLst>
      <p:ext uri="{BB962C8B-B14F-4D97-AF65-F5344CB8AC3E}">
        <p14:creationId xmlns:p14="http://schemas.microsoft.com/office/powerpoint/2010/main" val="1291164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E2BE9F-7EB2-4554-8D42-DF6DB81DE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851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CC96-AE19-DEF6-01CD-9EB0CAA7C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6C005-BB75-0C30-C3B1-51670732FA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CC21013-33EC-AB16-191E-615BA2F8F651}"/>
              </a:ext>
            </a:extLst>
          </p:cNvPr>
          <p:cNvSpPr>
            <a:spLocks noGrp="1"/>
          </p:cNvSpPr>
          <p:nvPr>
            <p:ph type="body" idx="1"/>
          </p:nvPr>
        </p:nvSpPr>
        <p:spPr/>
        <p:txBody>
          <a:bodyPr/>
          <a:lstStyle/>
          <a:p>
            <a:pPr marL="0"/>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F6A673A-83D9-C4B8-5D4F-339EA4ADD53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E2BE9F-7EB2-4554-8D42-DF6DB81DE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9852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8</a:t>
            </a:fld>
            <a:endParaRPr lang="en-US" dirty="0"/>
          </a:p>
        </p:txBody>
      </p:sp>
    </p:spTree>
    <p:extLst>
      <p:ext uri="{BB962C8B-B14F-4D97-AF65-F5344CB8AC3E}">
        <p14:creationId xmlns:p14="http://schemas.microsoft.com/office/powerpoint/2010/main" val="425032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9861E-EBA1-A4BC-3783-40942AEC5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A0577-9CC7-AB29-7B2A-41C28B9288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145EF1-14D5-796C-7627-78C48EC17A48}"/>
              </a:ext>
            </a:extLst>
          </p:cNvPr>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Entry-level roles</a:t>
            </a:r>
            <a:r>
              <a:rPr lang="en-US" sz="1200" b="0" i="0" kern="1200" dirty="0">
                <a:solidFill>
                  <a:schemeClr val="tx1"/>
                </a:solidFill>
                <a:effectLst/>
                <a:latin typeface="+mn-lt"/>
                <a:ea typeface="+mn-ea"/>
                <a:cs typeface="+mn-cs"/>
              </a:rPr>
              <a:t>: 30-50% of salary</a:t>
            </a:r>
          </a:p>
          <a:p>
            <a:pPr fontAlgn="base"/>
            <a:r>
              <a:rPr lang="en-US" sz="1200" b="1" i="0" kern="1200" dirty="0">
                <a:solidFill>
                  <a:schemeClr val="tx1"/>
                </a:solidFill>
                <a:effectLst/>
                <a:latin typeface="+mn-lt"/>
                <a:ea typeface="+mn-ea"/>
                <a:cs typeface="+mn-cs"/>
              </a:rPr>
              <a:t>Clerical/Admin positions</a:t>
            </a:r>
            <a:r>
              <a:rPr lang="en-US" sz="1200" b="0" i="0" kern="1200" dirty="0">
                <a:solidFill>
                  <a:schemeClr val="tx1"/>
                </a:solidFill>
                <a:effectLst/>
                <a:latin typeface="+mn-lt"/>
                <a:ea typeface="+mn-ea"/>
                <a:cs typeface="+mn-cs"/>
              </a:rPr>
              <a:t>: 50-80%</a:t>
            </a:r>
          </a:p>
          <a:p>
            <a:pPr fontAlgn="base"/>
            <a:r>
              <a:rPr lang="en-US" sz="1200" b="1" i="0" kern="1200" dirty="0">
                <a:solidFill>
                  <a:schemeClr val="tx1"/>
                </a:solidFill>
                <a:effectLst/>
                <a:latin typeface="+mn-lt"/>
                <a:ea typeface="+mn-ea"/>
                <a:cs typeface="+mn-cs"/>
              </a:rPr>
              <a:t>Skilled hourly workers</a:t>
            </a:r>
            <a:r>
              <a:rPr lang="en-US" sz="1200" b="0" i="0" kern="1200" dirty="0">
                <a:solidFill>
                  <a:schemeClr val="tx1"/>
                </a:solidFill>
                <a:effectLst/>
                <a:latin typeface="+mn-lt"/>
                <a:ea typeface="+mn-ea"/>
                <a:cs typeface="+mn-cs"/>
              </a:rPr>
              <a:t>: 75-100%</a:t>
            </a:r>
          </a:p>
          <a:p>
            <a:pPr fontAlgn="base"/>
            <a:r>
              <a:rPr lang="en-US" sz="1200" b="1" i="0" kern="1200" dirty="0">
                <a:solidFill>
                  <a:schemeClr val="tx1"/>
                </a:solidFill>
                <a:effectLst/>
                <a:latin typeface="+mn-lt"/>
                <a:ea typeface="+mn-ea"/>
                <a:cs typeface="+mn-cs"/>
              </a:rPr>
              <a:t>Technical/professional positions</a:t>
            </a:r>
            <a:r>
              <a:rPr lang="en-US" sz="1200" b="0" i="0" kern="1200" dirty="0">
                <a:solidFill>
                  <a:schemeClr val="tx1"/>
                </a:solidFill>
                <a:effectLst/>
                <a:latin typeface="+mn-lt"/>
                <a:ea typeface="+mn-ea"/>
                <a:cs typeface="+mn-cs"/>
              </a:rPr>
              <a:t>: 100-150%</a:t>
            </a:r>
          </a:p>
          <a:p>
            <a:pPr fontAlgn="base"/>
            <a:r>
              <a:rPr lang="en-US" sz="1200" b="1" i="0" kern="1200" dirty="0">
                <a:solidFill>
                  <a:schemeClr val="tx1"/>
                </a:solidFill>
                <a:effectLst/>
                <a:latin typeface="+mn-lt"/>
                <a:ea typeface="+mn-ea"/>
                <a:cs typeface="+mn-cs"/>
              </a:rPr>
              <a:t>Supervisory roles</a:t>
            </a:r>
            <a:r>
              <a:rPr lang="en-US" sz="1200" b="0" i="0" kern="1200" dirty="0">
                <a:solidFill>
                  <a:schemeClr val="tx1"/>
                </a:solidFill>
                <a:effectLst/>
                <a:latin typeface="+mn-lt"/>
                <a:ea typeface="+mn-ea"/>
                <a:cs typeface="+mn-cs"/>
              </a:rPr>
              <a:t>: 100-150%</a:t>
            </a:r>
          </a:p>
          <a:p>
            <a:endParaRPr lang="en-US" dirty="0"/>
          </a:p>
        </p:txBody>
      </p:sp>
      <p:sp>
        <p:nvSpPr>
          <p:cNvPr id="4" name="Slide Number Placeholder 3">
            <a:extLst>
              <a:ext uri="{FF2B5EF4-FFF2-40B4-BE49-F238E27FC236}">
                <a16:creationId xmlns:a16="http://schemas.microsoft.com/office/drawing/2014/main" id="{D39332A4-AF4D-00E0-B2A7-D380C0760672}"/>
              </a:ext>
            </a:extLst>
          </p:cNvPr>
          <p:cNvSpPr>
            <a:spLocks noGrp="1"/>
          </p:cNvSpPr>
          <p:nvPr>
            <p:ph type="sldNum" sz="quarter" idx="5"/>
          </p:nvPr>
        </p:nvSpPr>
        <p:spPr/>
        <p:txBody>
          <a:bodyPr/>
          <a:lstStyle/>
          <a:p>
            <a:fld id="{85E2BE9F-7EB2-4554-8D42-DF6DB81DEB44}" type="slidenum">
              <a:rPr lang="en-US" smtClean="0"/>
              <a:t>9</a:t>
            </a:fld>
            <a:endParaRPr lang="en-US" dirty="0"/>
          </a:p>
        </p:txBody>
      </p:sp>
    </p:spTree>
    <p:extLst>
      <p:ext uri="{BB962C8B-B14F-4D97-AF65-F5344CB8AC3E}">
        <p14:creationId xmlns:p14="http://schemas.microsoft.com/office/powerpoint/2010/main" val="737624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According to SHRM: </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Increased retention</a:t>
            </a:r>
            <a:r>
              <a:rPr lang="en-US" sz="1200" b="0" i="0" kern="1200" dirty="0">
                <a:solidFill>
                  <a:schemeClr val="tx1"/>
                </a:solidFill>
                <a:effectLst/>
                <a:latin typeface="+mn-lt"/>
                <a:ea typeface="+mn-ea"/>
                <a:cs typeface="+mn-cs"/>
              </a:rPr>
              <a:t>: A Click Boarding study found employees are 58 percent more likely to stay with a company for three years if they have a </a:t>
            </a:r>
            <a:r>
              <a:rPr lang="en-US" sz="1200" b="0" i="0" u="none" strike="noStrike" kern="1200" dirty="0">
                <a:solidFill>
                  <a:schemeClr val="tx1"/>
                </a:solidFill>
                <a:effectLst/>
                <a:latin typeface="+mn-lt"/>
                <a:ea typeface="+mn-ea"/>
                <a:cs typeface="+mn-cs"/>
                <a:hlinkClick r:id="rId3"/>
              </a:rPr>
              <a:t>structured onboarding experience</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Increased productivity</a:t>
            </a:r>
            <a:r>
              <a:rPr lang="en-US" sz="1200" b="0" i="0" kern="1200" dirty="0">
                <a:solidFill>
                  <a:schemeClr val="tx1"/>
                </a:solidFill>
                <a:effectLst/>
                <a:latin typeface="+mn-lt"/>
                <a:ea typeface="+mn-ea"/>
                <a:cs typeface="+mn-cs"/>
              </a:rPr>
              <a:t>: The same study found new hires are 50 percent more productive when they go through standardized onboarding.</a:t>
            </a:r>
          </a:p>
          <a:p>
            <a:r>
              <a:rPr lang="en-US" sz="1200" b="1" i="0" kern="1200" dirty="0">
                <a:solidFill>
                  <a:schemeClr val="tx1"/>
                </a:solidFill>
                <a:effectLst/>
                <a:latin typeface="+mn-lt"/>
                <a:ea typeface="+mn-ea"/>
                <a:cs typeface="+mn-cs"/>
              </a:rPr>
              <a:t>Higher employee engagement</a:t>
            </a:r>
            <a:r>
              <a:rPr lang="en-US" sz="1200" b="0" i="0" kern="1200" dirty="0">
                <a:solidFill>
                  <a:schemeClr val="tx1"/>
                </a:solidFill>
                <a:effectLst/>
                <a:latin typeface="+mn-lt"/>
                <a:ea typeface="+mn-ea"/>
                <a:cs typeface="+mn-cs"/>
              </a:rPr>
              <a:t>: A Gallup report found employees who had a great onboarding experience are 2.6 times more likely to be "</a:t>
            </a:r>
            <a:r>
              <a:rPr lang="en-US" sz="1200" b="0" i="0" u="none" strike="noStrike" kern="1200" dirty="0">
                <a:solidFill>
                  <a:schemeClr val="tx1"/>
                </a:solidFill>
                <a:effectLst/>
                <a:latin typeface="+mn-lt"/>
                <a:ea typeface="+mn-ea"/>
                <a:cs typeface="+mn-cs"/>
                <a:hlinkClick r:id="rId4"/>
              </a:rPr>
              <a:t>extremely satisfied</a:t>
            </a:r>
            <a:r>
              <a:rPr lang="en-US" sz="1200" b="0" i="0" kern="1200" dirty="0">
                <a:solidFill>
                  <a:schemeClr val="tx1"/>
                </a:solidFill>
                <a:effectLst/>
                <a:latin typeface="+mn-lt"/>
                <a:ea typeface="+mn-ea"/>
                <a:cs typeface="+mn-cs"/>
              </a:rPr>
              <a:t>" at work.</a:t>
            </a:r>
          </a:p>
          <a:p>
            <a:r>
              <a:rPr lang="en-US" sz="1200" b="1" i="0" kern="1200" dirty="0">
                <a:solidFill>
                  <a:schemeClr val="tx1"/>
                </a:solidFill>
                <a:effectLst/>
                <a:latin typeface="+mn-lt"/>
                <a:ea typeface="+mn-ea"/>
                <a:cs typeface="+mn-cs"/>
              </a:rPr>
              <a:t>Shorter time-to-productivity</a:t>
            </a:r>
            <a:r>
              <a:rPr lang="en-US" sz="1200" b="0" i="0" kern="1200" dirty="0">
                <a:solidFill>
                  <a:schemeClr val="tx1"/>
                </a:solidFill>
                <a:effectLst/>
                <a:latin typeface="+mn-lt"/>
                <a:ea typeface="+mn-ea"/>
                <a:cs typeface="+mn-cs"/>
              </a:rPr>
              <a:t>: Effective onboarding can shave months off a new hire's </a:t>
            </a:r>
            <a:r>
              <a:rPr lang="en-US" sz="1200" b="0" i="0" u="none" strike="noStrike" kern="1200" dirty="0">
                <a:solidFill>
                  <a:schemeClr val="tx1"/>
                </a:solidFill>
                <a:effectLst/>
                <a:latin typeface="+mn-lt"/>
                <a:ea typeface="+mn-ea"/>
                <a:cs typeface="+mn-cs"/>
                <a:hlinkClick r:id="rId5"/>
              </a:rPr>
              <a:t>time-to-productivity, according to a SHRM Foundation guide.</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10</a:t>
            </a:fld>
            <a:endParaRPr lang="en-US" dirty="0"/>
          </a:p>
        </p:txBody>
      </p:sp>
    </p:spTree>
    <p:extLst>
      <p:ext uri="{BB962C8B-B14F-4D97-AF65-F5344CB8AC3E}">
        <p14:creationId xmlns:p14="http://schemas.microsoft.com/office/powerpoint/2010/main" val="2081942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E2BE9F-7EB2-4554-8D42-DF6DB81DE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684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*compliance, beginning with creating accessible training material that effectively communicates company policies, procedures, and legal requirements to new hires can be challenging, as you ensure they understand and adhere to the regulations. </a:t>
            </a:r>
          </a:p>
          <a:p>
            <a:pPr marL="0" lvl="0" indent="0" algn="l" rtl="0">
              <a:spcBef>
                <a:spcPts val="0"/>
              </a:spcBef>
              <a:spcAft>
                <a:spcPts val="0"/>
              </a:spcAft>
              <a:buNone/>
            </a:pPr>
            <a:r>
              <a:rPr lang="en-US" dirty="0"/>
              <a:t>*Clarification, the challenge lies with the new hire understanding their role and responsibilities in a clear and concise way. The new hire must have consistent communication from their direct supervisor to succeed. </a:t>
            </a:r>
          </a:p>
          <a:p>
            <a:pPr marL="0" lvl="0" indent="0" algn="l" rtl="0">
              <a:spcBef>
                <a:spcPts val="0"/>
              </a:spcBef>
              <a:spcAft>
                <a:spcPts val="0"/>
              </a:spcAft>
              <a:buNone/>
            </a:pPr>
            <a:r>
              <a:rPr lang="en-US" dirty="0"/>
              <a:t>*For culture, introducing the company’s values and customs can be challenging, especially in a remote environment. Maintaining a strong company culture during periods of growth and organization change requires intentional l efforts from leadership. A common challenge here is failing to expand on these common aspects on the organizations culture.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*When an organization is fostering connections, there are the barriers to forming meaningful relationships such as geographical differences, time zones, and transparency. </a:t>
            </a:r>
          </a:p>
          <a:p>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13</a:t>
            </a:fld>
            <a:endParaRPr lang="en-US" dirty="0"/>
          </a:p>
        </p:txBody>
      </p:sp>
    </p:spTree>
    <p:extLst>
      <p:ext uri="{BB962C8B-B14F-4D97-AF65-F5344CB8AC3E}">
        <p14:creationId xmlns:p14="http://schemas.microsoft.com/office/powerpoint/2010/main" val="3727851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2FCD4-E746-645C-DAAB-F6375DC9C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95C334-3A17-E299-CD7E-C81CAFBCDA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31DB6F-6800-6F8A-0813-BEB7A47148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1F429-2FB4-337B-8026-284FF8557592}"/>
              </a:ext>
            </a:extLst>
          </p:cNvPr>
          <p:cNvSpPr>
            <a:spLocks noGrp="1"/>
          </p:cNvSpPr>
          <p:nvPr>
            <p:ph type="sldNum" sz="quarter" idx="5"/>
          </p:nvPr>
        </p:nvSpPr>
        <p:spPr/>
        <p:txBody>
          <a:bodyPr/>
          <a:lstStyle/>
          <a:p>
            <a:fld id="{85E2BE9F-7EB2-4554-8D42-DF6DB81DEB44}" type="slidenum">
              <a:rPr lang="en-US" smtClean="0"/>
              <a:t>14</a:t>
            </a:fld>
            <a:endParaRPr lang="en-US" dirty="0"/>
          </a:p>
        </p:txBody>
      </p:sp>
    </p:spTree>
    <p:extLst>
      <p:ext uri="{BB962C8B-B14F-4D97-AF65-F5344CB8AC3E}">
        <p14:creationId xmlns:p14="http://schemas.microsoft.com/office/powerpoint/2010/main" val="1409421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A5146-245B-E277-DBB4-FBDBFC0FD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C9945-87AD-73F0-E325-640E4B8E35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31C700-AD2C-6E18-EEC0-F156A35DF7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89E889-52E0-260F-9681-30B3CBCA154F}"/>
              </a:ext>
            </a:extLst>
          </p:cNvPr>
          <p:cNvSpPr>
            <a:spLocks noGrp="1"/>
          </p:cNvSpPr>
          <p:nvPr>
            <p:ph type="sldNum" sz="quarter" idx="5"/>
          </p:nvPr>
        </p:nvSpPr>
        <p:spPr/>
        <p:txBody>
          <a:bodyPr/>
          <a:lstStyle/>
          <a:p>
            <a:fld id="{85E2BE9F-7EB2-4554-8D42-DF6DB81DEB44}" type="slidenum">
              <a:rPr lang="en-US" smtClean="0"/>
              <a:t>15</a:t>
            </a:fld>
            <a:endParaRPr lang="en-US" dirty="0"/>
          </a:p>
        </p:txBody>
      </p:sp>
    </p:spTree>
    <p:extLst>
      <p:ext uri="{BB962C8B-B14F-4D97-AF65-F5344CB8AC3E}">
        <p14:creationId xmlns:p14="http://schemas.microsoft.com/office/powerpoint/2010/main" val="3311991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Preparatory – Before start date</a:t>
            </a:r>
          </a:p>
          <a:p>
            <a:r>
              <a:rPr lang="en-US" dirty="0"/>
              <a:t>Email to Staff about new hire</a:t>
            </a:r>
          </a:p>
          <a:p>
            <a:r>
              <a:rPr lang="en-US" dirty="0"/>
              <a:t>Welcome email </a:t>
            </a:r>
          </a:p>
          <a:p>
            <a:endParaRPr lang="en-US" dirty="0"/>
          </a:p>
          <a:p>
            <a:r>
              <a:rPr lang="en-US" dirty="0"/>
              <a:t>Orientation:</a:t>
            </a:r>
          </a:p>
          <a:p>
            <a:r>
              <a:rPr lang="en-US" dirty="0"/>
              <a:t>Onboarding agenda </a:t>
            </a:r>
          </a:p>
          <a:p>
            <a:endParaRPr lang="en-US" dirty="0"/>
          </a:p>
          <a:p>
            <a:endParaRPr lang="en-US" dirty="0"/>
          </a:p>
        </p:txBody>
      </p:sp>
      <p:sp>
        <p:nvSpPr>
          <p:cNvPr id="4" name="Slide Number Placeholder 3"/>
          <p:cNvSpPr>
            <a:spLocks noGrp="1"/>
          </p:cNvSpPr>
          <p:nvPr>
            <p:ph type="sldNum" sz="quarter" idx="5"/>
          </p:nvPr>
        </p:nvSpPr>
        <p:spPr/>
        <p:txBody>
          <a:bodyPr/>
          <a:lstStyle/>
          <a:p>
            <a:fld id="{85E2BE9F-7EB2-4554-8D42-DF6DB81DEB44}" type="slidenum">
              <a:rPr lang="en-US" smtClean="0"/>
              <a:t>16</a:t>
            </a:fld>
            <a:endParaRPr lang="en-US" dirty="0"/>
          </a:p>
        </p:txBody>
      </p:sp>
    </p:spTree>
    <p:extLst>
      <p:ext uri="{BB962C8B-B14F-4D97-AF65-F5344CB8AC3E}">
        <p14:creationId xmlns:p14="http://schemas.microsoft.com/office/powerpoint/2010/main" val="3331051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D619D-8D75-F58A-8F11-F9CDDFFF0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116B6-5E1D-4D09-F350-7CCE6B2667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86B39D-1966-3448-5197-6FF15520B6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C0716B-1136-0856-C82D-2C09AB3F1B8C}"/>
              </a:ext>
            </a:extLst>
          </p:cNvPr>
          <p:cNvSpPr>
            <a:spLocks noGrp="1"/>
          </p:cNvSpPr>
          <p:nvPr>
            <p:ph type="sldNum" sz="quarter" idx="5"/>
          </p:nvPr>
        </p:nvSpPr>
        <p:spPr/>
        <p:txBody>
          <a:bodyPr/>
          <a:lstStyle/>
          <a:p>
            <a:fld id="{85E2BE9F-7EB2-4554-8D42-DF6DB81DEB44}" type="slidenum">
              <a:rPr lang="en-US" smtClean="0"/>
              <a:t>17</a:t>
            </a:fld>
            <a:endParaRPr lang="en-US" dirty="0"/>
          </a:p>
        </p:txBody>
      </p:sp>
    </p:spTree>
    <p:extLst>
      <p:ext uri="{BB962C8B-B14F-4D97-AF65-F5344CB8AC3E}">
        <p14:creationId xmlns:p14="http://schemas.microsoft.com/office/powerpoint/2010/main" val="1426921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C0CFB-604D-36AC-9518-B562E0F85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D3421-4AE9-FD3B-6D52-84D55408E4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927847-CC98-198E-39CB-75CDCDE31A27}"/>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6BA6D7F9-64C5-2299-4106-4017AB561477}"/>
              </a:ext>
            </a:extLst>
          </p:cNvPr>
          <p:cNvSpPr>
            <a:spLocks noGrp="1"/>
          </p:cNvSpPr>
          <p:nvPr>
            <p:ph type="sldNum" sz="quarter" idx="5"/>
          </p:nvPr>
        </p:nvSpPr>
        <p:spPr/>
        <p:txBody>
          <a:bodyPr/>
          <a:lstStyle/>
          <a:p>
            <a:fld id="{85E2BE9F-7EB2-4554-8D42-DF6DB81DEB44}" type="slidenum">
              <a:rPr lang="en-US" smtClean="0"/>
              <a:t>18</a:t>
            </a:fld>
            <a:endParaRPr lang="en-US" dirty="0"/>
          </a:p>
        </p:txBody>
      </p:sp>
    </p:spTree>
    <p:extLst>
      <p:ext uri="{BB962C8B-B14F-4D97-AF65-F5344CB8AC3E}">
        <p14:creationId xmlns:p14="http://schemas.microsoft.com/office/powerpoint/2010/main" val="659678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DB4A6-95CD-B033-D57E-CE29C1BD9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923FD-DCB5-C87D-4800-30386B7FFE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7278BA-418C-E689-61FE-26C6CFFA25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BA31AD-9419-C3EB-8E02-76AC14A12FA6}"/>
              </a:ext>
            </a:extLst>
          </p:cNvPr>
          <p:cNvSpPr>
            <a:spLocks noGrp="1"/>
          </p:cNvSpPr>
          <p:nvPr>
            <p:ph type="sldNum" sz="quarter" idx="5"/>
          </p:nvPr>
        </p:nvSpPr>
        <p:spPr/>
        <p:txBody>
          <a:bodyPr/>
          <a:lstStyle/>
          <a:p>
            <a:fld id="{85E2BE9F-7EB2-4554-8D42-DF6DB81DEB44}" type="slidenum">
              <a:rPr lang="en-US" smtClean="0"/>
              <a:t>19</a:t>
            </a:fld>
            <a:endParaRPr lang="en-US" dirty="0"/>
          </a:p>
        </p:txBody>
      </p:sp>
    </p:spTree>
    <p:extLst>
      <p:ext uri="{BB962C8B-B14F-4D97-AF65-F5344CB8AC3E}">
        <p14:creationId xmlns:p14="http://schemas.microsoft.com/office/powerpoint/2010/main" val="1955566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CBB5-21BA-81E6-45E0-547EF2702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A1DB9-F207-CC93-0CB7-3B222C03F5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F9E011-BADE-1D35-C655-943758FB6BAF}"/>
              </a:ext>
            </a:extLst>
          </p:cNvPr>
          <p:cNvSpPr>
            <a:spLocks noGrp="1"/>
          </p:cNvSpPr>
          <p:nvPr>
            <p:ph type="body" idx="1"/>
          </p:nvPr>
        </p:nvSpPr>
        <p:spPr/>
        <p:txBody>
          <a:bodyPr/>
          <a:lstStyle/>
          <a:p>
            <a:r>
              <a:rPr lang="en-US"/>
              <a:t>Preparatory – Before start date</a:t>
            </a:r>
          </a:p>
          <a:p>
            <a:r>
              <a:rPr lang="en-US"/>
              <a:t>Email to Staff about new hire</a:t>
            </a:r>
          </a:p>
          <a:p>
            <a:r>
              <a:rPr lang="en-US"/>
              <a:t>Welcome email </a:t>
            </a:r>
          </a:p>
          <a:p>
            <a:endParaRPr lang="en-US"/>
          </a:p>
          <a:p>
            <a:r>
              <a:rPr lang="en-US"/>
              <a:t>Orientation:</a:t>
            </a:r>
          </a:p>
          <a:p>
            <a:r>
              <a:rPr lang="en-US"/>
              <a:t>Onboarding agenda </a:t>
            </a:r>
          </a:p>
          <a:p>
            <a:endParaRPr lang="en-US" dirty="0"/>
          </a:p>
          <a:p>
            <a:endParaRPr lang="en-US" dirty="0"/>
          </a:p>
        </p:txBody>
      </p:sp>
      <p:sp>
        <p:nvSpPr>
          <p:cNvPr id="4" name="Slide Number Placeholder 3">
            <a:extLst>
              <a:ext uri="{FF2B5EF4-FFF2-40B4-BE49-F238E27FC236}">
                <a16:creationId xmlns:a16="http://schemas.microsoft.com/office/drawing/2014/main" id="{6E51C544-5887-D403-D333-5914A7A8CFB7}"/>
              </a:ext>
            </a:extLst>
          </p:cNvPr>
          <p:cNvSpPr>
            <a:spLocks noGrp="1"/>
          </p:cNvSpPr>
          <p:nvPr>
            <p:ph type="sldNum" sz="quarter" idx="5"/>
          </p:nvPr>
        </p:nvSpPr>
        <p:spPr/>
        <p:txBody>
          <a:bodyPr/>
          <a:lstStyle/>
          <a:p>
            <a:fld id="{85E2BE9F-7EB2-4554-8D42-DF6DB81DEB44}" type="slidenum">
              <a:rPr lang="en-US" smtClean="0"/>
              <a:t>20</a:t>
            </a:fld>
            <a:endParaRPr lang="en-US" dirty="0"/>
          </a:p>
        </p:txBody>
      </p:sp>
    </p:spTree>
    <p:extLst>
      <p:ext uri="{BB962C8B-B14F-4D97-AF65-F5344CB8AC3E}">
        <p14:creationId xmlns:p14="http://schemas.microsoft.com/office/powerpoint/2010/main" val="1584401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F969-222C-963C-FDF2-333F08E46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8C296-5E14-628F-4432-24D12F2C07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2876816-05E9-D719-53ED-B15548F8B6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B0EEFC-EF9A-CA71-5552-4C544D1B2D41}"/>
              </a:ext>
            </a:extLst>
          </p:cNvPr>
          <p:cNvSpPr>
            <a:spLocks noGrp="1"/>
          </p:cNvSpPr>
          <p:nvPr>
            <p:ph type="sldNum" sz="quarter" idx="5"/>
          </p:nvPr>
        </p:nvSpPr>
        <p:spPr/>
        <p:txBody>
          <a:bodyPr/>
          <a:lstStyle/>
          <a:p>
            <a:fld id="{85E2BE9F-7EB2-4554-8D42-DF6DB81DEB44}" type="slidenum">
              <a:rPr lang="en-US" smtClean="0"/>
              <a:t>23</a:t>
            </a:fld>
            <a:endParaRPr lang="en-US" dirty="0"/>
          </a:p>
        </p:txBody>
      </p:sp>
    </p:spTree>
    <p:extLst>
      <p:ext uri="{BB962C8B-B14F-4D97-AF65-F5344CB8AC3E}">
        <p14:creationId xmlns:p14="http://schemas.microsoft.com/office/powerpoint/2010/main" val="754190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99C8-D52E-2B3B-E3BF-958155BBB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812A2-D1B6-5C3B-F6F9-A0F619D51F9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E7F8ED-1A0C-40E9-EF59-52C5A81124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CA63E6-BF4C-8F7F-2F12-4BE6DF57F0D8}"/>
              </a:ext>
            </a:extLst>
          </p:cNvPr>
          <p:cNvSpPr>
            <a:spLocks noGrp="1"/>
          </p:cNvSpPr>
          <p:nvPr>
            <p:ph type="sldNum" sz="quarter" idx="5"/>
          </p:nvPr>
        </p:nvSpPr>
        <p:spPr/>
        <p:txBody>
          <a:bodyPr/>
          <a:lstStyle/>
          <a:p>
            <a:fld id="{85E2BE9F-7EB2-4554-8D42-DF6DB81DEB44}" type="slidenum">
              <a:rPr lang="en-US" smtClean="0"/>
              <a:t>24</a:t>
            </a:fld>
            <a:endParaRPr lang="en-US" dirty="0"/>
          </a:p>
        </p:txBody>
      </p:sp>
    </p:spTree>
    <p:extLst>
      <p:ext uri="{BB962C8B-B14F-4D97-AF65-F5344CB8AC3E}">
        <p14:creationId xmlns:p14="http://schemas.microsoft.com/office/powerpoint/2010/main" val="3731734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2B486-D6BC-C65B-9244-3A3A8A33E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5F917-1CC2-413E-C34B-45553EA668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410F74-FCDF-87A7-642C-184F4EAE68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B22231-1887-FABD-E7F5-11BB5D2B2469}"/>
              </a:ext>
            </a:extLst>
          </p:cNvPr>
          <p:cNvSpPr>
            <a:spLocks noGrp="1"/>
          </p:cNvSpPr>
          <p:nvPr>
            <p:ph type="sldNum" sz="quarter" idx="5"/>
          </p:nvPr>
        </p:nvSpPr>
        <p:spPr/>
        <p:txBody>
          <a:bodyPr/>
          <a:lstStyle/>
          <a:p>
            <a:fld id="{85E2BE9F-7EB2-4554-8D42-DF6DB81DEB44}" type="slidenum">
              <a:rPr lang="en-US" smtClean="0"/>
              <a:t>26</a:t>
            </a:fld>
            <a:endParaRPr lang="en-US" dirty="0"/>
          </a:p>
        </p:txBody>
      </p:sp>
    </p:spTree>
    <p:extLst>
      <p:ext uri="{BB962C8B-B14F-4D97-AF65-F5344CB8AC3E}">
        <p14:creationId xmlns:p14="http://schemas.microsoft.com/office/powerpoint/2010/main" val="2937433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18978-940F-F84D-E8F8-9CA110DDB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59B97-E49E-4B73-7191-FE04EDF342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54AE59-73B1-5A04-2ACD-75FA14BF68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53668A-FB4B-4C7E-CC51-05FF0D7B8E2C}"/>
              </a:ext>
            </a:extLst>
          </p:cNvPr>
          <p:cNvSpPr>
            <a:spLocks noGrp="1"/>
          </p:cNvSpPr>
          <p:nvPr>
            <p:ph type="sldNum" sz="quarter" idx="5"/>
          </p:nvPr>
        </p:nvSpPr>
        <p:spPr/>
        <p:txBody>
          <a:bodyPr/>
          <a:lstStyle/>
          <a:p>
            <a:fld id="{85E2BE9F-7EB2-4554-8D42-DF6DB81DEB44}" type="slidenum">
              <a:rPr lang="en-US" smtClean="0"/>
              <a:t>27</a:t>
            </a:fld>
            <a:endParaRPr lang="en-US" dirty="0"/>
          </a:p>
        </p:txBody>
      </p:sp>
    </p:spTree>
    <p:extLst>
      <p:ext uri="{BB962C8B-B14F-4D97-AF65-F5344CB8AC3E}">
        <p14:creationId xmlns:p14="http://schemas.microsoft.com/office/powerpoint/2010/main" val="1194241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EC686-ADC6-58BA-FEBF-830AB2664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E3F9E-2587-E914-9571-E0B573E1FE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41922C-EBC1-935D-A641-D5C1713E0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E99EEA-04BC-4465-BB4D-B85C5B2D0B32}"/>
              </a:ext>
            </a:extLst>
          </p:cNvPr>
          <p:cNvSpPr>
            <a:spLocks noGrp="1"/>
          </p:cNvSpPr>
          <p:nvPr>
            <p:ph type="sldNum" sz="quarter" idx="5"/>
          </p:nvPr>
        </p:nvSpPr>
        <p:spPr/>
        <p:txBody>
          <a:bodyPr/>
          <a:lstStyle/>
          <a:p>
            <a:fld id="{85E2BE9F-7EB2-4554-8D42-DF6DB81DEB44}" type="slidenum">
              <a:rPr lang="en-US" smtClean="0"/>
              <a:t>28</a:t>
            </a:fld>
            <a:endParaRPr lang="en-US" dirty="0"/>
          </a:p>
        </p:txBody>
      </p:sp>
    </p:spTree>
    <p:extLst>
      <p:ext uri="{BB962C8B-B14F-4D97-AF65-F5344CB8AC3E}">
        <p14:creationId xmlns:p14="http://schemas.microsoft.com/office/powerpoint/2010/main" val="2547490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C6BFF-3705-BBB4-658E-15CD7CC25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EAB05-5311-2F07-2BEF-6F8C9588465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95B275-D8E0-C75C-419C-5ABC4FFB5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98BA0A-8556-6055-A0F1-947AA2FD600D}"/>
              </a:ext>
            </a:extLst>
          </p:cNvPr>
          <p:cNvSpPr>
            <a:spLocks noGrp="1"/>
          </p:cNvSpPr>
          <p:nvPr>
            <p:ph type="sldNum" sz="quarter" idx="5"/>
          </p:nvPr>
        </p:nvSpPr>
        <p:spPr/>
        <p:txBody>
          <a:bodyPr/>
          <a:lstStyle/>
          <a:p>
            <a:fld id="{85E2BE9F-7EB2-4554-8D42-DF6DB81DEB44}" type="slidenum">
              <a:rPr lang="en-US" smtClean="0"/>
              <a:t>29</a:t>
            </a:fld>
            <a:endParaRPr lang="en-US" dirty="0"/>
          </a:p>
        </p:txBody>
      </p:sp>
    </p:spTree>
    <p:extLst>
      <p:ext uri="{BB962C8B-B14F-4D97-AF65-F5344CB8AC3E}">
        <p14:creationId xmlns:p14="http://schemas.microsoft.com/office/powerpoint/2010/main" val="1259646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E2BE9F-7EB2-4554-8D42-DF6DB81DE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0447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46C11-52FB-417E-F6E0-1F1E0854B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8F0B2-0075-A536-7869-59C95ED199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F413BA-A3A6-7C89-D0B8-2199F66D3F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832140-9F35-FA86-5C78-D990C1CD0821}"/>
              </a:ext>
            </a:extLst>
          </p:cNvPr>
          <p:cNvSpPr>
            <a:spLocks noGrp="1"/>
          </p:cNvSpPr>
          <p:nvPr>
            <p:ph type="sldNum" sz="quarter" idx="5"/>
          </p:nvPr>
        </p:nvSpPr>
        <p:spPr/>
        <p:txBody>
          <a:bodyPr/>
          <a:lstStyle/>
          <a:p>
            <a:fld id="{85E2BE9F-7EB2-4554-8D42-DF6DB81DEB44}" type="slidenum">
              <a:rPr lang="en-US" smtClean="0"/>
              <a:t>31</a:t>
            </a:fld>
            <a:endParaRPr lang="en-US" dirty="0"/>
          </a:p>
        </p:txBody>
      </p:sp>
    </p:spTree>
    <p:extLst>
      <p:ext uri="{BB962C8B-B14F-4D97-AF65-F5344CB8AC3E}">
        <p14:creationId xmlns:p14="http://schemas.microsoft.com/office/powerpoint/2010/main" val="278277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A9DE50-F2E6-4E75-9BB7-1C06F93C7D97}" type="datetime1">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813905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AFCFE3-A41A-4F61-A0FD-F8DD82AB9D10}" type="datetime1">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3338656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3C3143-62CC-487C-A51E-1B3D68D230E8}" type="datetime1">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1089968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EDAF40-04BA-454E-919A-757340BD6772}" type="datetime1">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40704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337BDF-A138-496C-BD6E-AB1B6B237DD9}" type="datetime1">
              <a:rPr lang="en-US" smtClean="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1690017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CF3EB7-9A6A-48D7-8288-292E3BEB4E2F}" type="datetime1">
              <a:rPr lang="en-US" smtClean="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172198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269C20-8DD4-4507-9B87-00FACF227BE8}" type="datetime1">
              <a:rPr lang="en-US" smtClean="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73464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DD0ADC-2901-4536-A153-707469814263}" type="datetime1">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4176274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A43905-3FB5-4488-945C-FA0CCFA89660}" type="datetime1">
              <a:rPr lang="en-US" smtClean="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418077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5515EF-D43C-4C65-BCFD-5B7F6E60A090}" type="datetime1">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2462103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89DDD2-E871-47E8-95DD-772213B90DF4}" type="datetime1">
              <a:rPr lang="en-US" smtClean="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96D495-8571-44A6-94C4-F02FC4B1A90A}" type="slidenum">
              <a:rPr lang="en-US" smtClean="0"/>
              <a:t>‹#›</a:t>
            </a:fld>
            <a:endParaRPr lang="en-US" dirty="0"/>
          </a:p>
        </p:txBody>
      </p:sp>
    </p:spTree>
    <p:extLst>
      <p:ext uri="{BB962C8B-B14F-4D97-AF65-F5344CB8AC3E}">
        <p14:creationId xmlns:p14="http://schemas.microsoft.com/office/powerpoint/2010/main" val="34240816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dirty="0"/>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September 16–18, 2026</a:t>
            </a:r>
            <a:r>
              <a:rPr lang="en-US" sz="1600" dirty="0">
                <a:solidFill>
                  <a:srgbClr val="C9A24B"/>
                </a:solidFill>
                <a:latin typeface="Calibri" pitchFamily="34" charset="0"/>
                <a:ea typeface="Calibri" pitchFamily="34" charset="-122"/>
                <a:cs typeface="Calibri" pitchFamily="34" charset="-120"/>
              </a:rPr>
              <a:t>     </a:t>
            </a:r>
            <a:r>
              <a:rPr lang="en-US" sz="1600" dirty="0">
                <a:solidFill>
                  <a:schemeClr val="bg1"/>
                </a:solidFill>
                <a:latin typeface="Calibri" pitchFamily="34" charset="0"/>
                <a:ea typeface="Calibri" pitchFamily="34" charset="-122"/>
                <a:cs typeface="Calibri" pitchFamily="34" charset="-120"/>
              </a:rPr>
              <a:t> |      </a:t>
            </a:r>
            <a:r>
              <a:rPr lang="en-US" sz="1600" dirty="0">
                <a:solidFill>
                  <a:srgbClr val="E9E4D8"/>
                </a:solidFill>
                <a:latin typeface="Calibri" pitchFamily="34" charset="0"/>
                <a:ea typeface="Calibri" pitchFamily="34" charset="-122"/>
                <a:cs typeface="Calibri" pitchFamily="34" charset="-120"/>
              </a:rPr>
              <a:t>Williamsburg, Virginia</a:t>
            </a:r>
            <a:endParaRPr lang="en-US" sz="1600" dirty="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453075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AEAEA"/>
            </a:gs>
            <a:gs pos="50000">
              <a:schemeClr val="bg1"/>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FC7F2-36FD-4BB0-82A1-5BB6149C9616}" type="datetime1">
              <a:rPr lang="en-US" smtClean="0"/>
              <a:t>9/9/2026</a:t>
            </a:fld>
            <a:endParaRPr lang="en-US"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6D495-8571-44A6-94C4-F02FC4B1A90A}" type="slidenum">
              <a:rPr lang="en-US" smtClean="0"/>
              <a:t>‹#›</a:t>
            </a:fld>
            <a:endParaRPr lang="en-US" dirty="0"/>
          </a:p>
        </p:txBody>
      </p:sp>
    </p:spTree>
    <p:extLst>
      <p:ext uri="{BB962C8B-B14F-4D97-AF65-F5344CB8AC3E}">
        <p14:creationId xmlns:p14="http://schemas.microsoft.com/office/powerpoint/2010/main" val="305594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dictionary.cambridge.org/us/dictionary/english/onboarding"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chrome-extension://efaidnbmnnnibpcajpcglclefindmkaj/https:/www.jobvite.com/wp-content/uploads/2018/04/2018_Job_Seeker_Nation_Study.pdf"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staffing-support.com/real-cost-of-employee-turnover/" TargetMode="Externa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hyperlink" Target="file:///C:\Users\mfern\Dropbox\My%20PC%20(DESKTOP-53VBQ3K)\Downloads\_foundation_ourwork_initiatives_resources-from-past-initiatives_Documents_Onboarding%20New%20Employees.pdf" TargetMode="External"/><Relationship Id="rId5" Type="http://schemas.openxmlformats.org/officeDocument/2006/relationships/hyperlink" Target="https://www.shrm.org/foundation/ourwork/initiatives/resources-from-past-initiatives/documents/onboarding%20new%20employees.pdf"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8.png"/><Relationship Id="rId9" Type="http://schemas.microsoft.com/office/2007/relationships/diagramDrawing" Target="../diagrams/drawing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www.shrm.org/resourcesandtools/hr-topics/talent-acquisition/pages/new-employee-onboarding-guide.aspx" TargetMode="Externa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diagramQuickStyle" Target="../diagrams/quickStyle5.xml"/><Relationship Id="rId3" Type="http://schemas.openxmlformats.org/officeDocument/2006/relationships/image" Target="../media/image11.png"/><Relationship Id="rId7" Type="http://schemas.openxmlformats.org/officeDocument/2006/relationships/diagramLayout" Target="../diagrams/layout4.xml"/><Relationship Id="rId12" Type="http://schemas.openxmlformats.org/officeDocument/2006/relationships/diagramLayout" Target="../diagrams/layout5.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Data" Target="../diagrams/data4.xml"/><Relationship Id="rId11" Type="http://schemas.openxmlformats.org/officeDocument/2006/relationships/diagramData" Target="../diagrams/data5.xml"/><Relationship Id="rId5" Type="http://schemas.openxmlformats.org/officeDocument/2006/relationships/image" Target="../media/image8.png"/><Relationship Id="rId15" Type="http://schemas.microsoft.com/office/2007/relationships/diagramDrawing" Target="../diagrams/drawing5.xml"/><Relationship Id="rId10" Type="http://schemas.microsoft.com/office/2007/relationships/diagramDrawing" Target="../diagrams/drawing4.xml"/><Relationship Id="rId4" Type="http://schemas.openxmlformats.org/officeDocument/2006/relationships/image" Target="../media/image4.png"/><Relationship Id="rId9" Type="http://schemas.openxmlformats.org/officeDocument/2006/relationships/diagramColors" Target="../diagrams/colors4.xml"/><Relationship Id="rId14" Type="http://schemas.openxmlformats.org/officeDocument/2006/relationships/diagramColors" Target="../diagrams/colors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4.png"/><Relationship Id="rId7" Type="http://schemas.openxmlformats.org/officeDocument/2006/relationships/diagramQuickStyle" Target="../diagrams/quickStyle6.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8.png"/><Relationship Id="rId9" Type="http://schemas.microsoft.com/office/2007/relationships/diagramDrawing" Target="../diagrams/drawing6.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mailto:sspeer@clinicians.org" TargetMode="External"/><Relationship Id="rId5" Type="http://schemas.openxmlformats.org/officeDocument/2006/relationships/image" Target="../media/image20.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81BA5182-E2C8-A0D5-6AB9-3E03123DBBA5}"/>
              </a:ext>
            </a:extLst>
          </p:cNvPr>
          <p:cNvSpPr/>
          <p:nvPr/>
        </p:nvSpPr>
        <p:spPr>
          <a:xfrm>
            <a:off x="3914775" y="2404110"/>
            <a:ext cx="80391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l">
              <a:lnSpc>
                <a:spcPct val="100000"/>
              </a:lnSpc>
              <a:buNone/>
            </a:pPr>
            <a:r>
              <a:rPr lang="en-US" sz="4000" b="1" dirty="0">
                <a:solidFill>
                  <a:srgbClr val="FFFFFF"/>
                </a:solidFill>
                <a:effectLst>
                  <a:outerShdw blurRad="38100" dist="38100" dir="2700000" algn="tl">
                    <a:srgbClr val="000000">
                      <a:alpha val="43137"/>
                    </a:srgbClr>
                  </a:outerShdw>
                </a:effectLst>
                <a:ea typeface="Georgia" pitchFamily="34" charset="-122"/>
                <a:cs typeface="Georgia" pitchFamily="34" charset="-120"/>
              </a:rPr>
              <a:t>Beyond Orientation: Developing an Onboarding Program That Sticks</a:t>
            </a:r>
            <a:endParaRPr lang="en-US" sz="4000" dirty="0">
              <a:effectLst>
                <a:outerShdw blurRad="38100" dist="38100" dir="2700000" algn="tl">
                  <a:srgbClr val="000000">
                    <a:alpha val="43137"/>
                  </a:srgbClr>
                </a:outerShdw>
              </a:effectLst>
            </a:endParaRPr>
          </a:p>
        </p:txBody>
      </p:sp>
      <p:sp>
        <p:nvSpPr>
          <p:cNvPr id="3" name="Text 4">
            <a:extLst>
              <a:ext uri="{FF2B5EF4-FFF2-40B4-BE49-F238E27FC236}">
                <a16:creationId xmlns:a16="http://schemas.microsoft.com/office/drawing/2014/main" id="{EE115A8D-1196-185F-F38E-CD36B4EA1B95}"/>
              </a:ext>
            </a:extLst>
          </p:cNvPr>
          <p:cNvSpPr/>
          <p:nvPr/>
        </p:nvSpPr>
        <p:spPr>
          <a:xfrm>
            <a:off x="3914775" y="3429000"/>
            <a:ext cx="7622103" cy="822960"/>
          </a:xfrm>
          <a:prstGeom prst="rect">
            <a:avLst/>
          </a:prstGeom>
          <a:noFill/>
          <a:ln/>
        </p:spPr>
        <p:txBody>
          <a:bodyPr wrap="square" lIns="0" tIns="0" rIns="0" bIns="0" rtlCol="0" anchor="t"/>
          <a:lstStyle/>
          <a:p>
            <a:pPr marL="0" indent="0" algn="l">
              <a:buNone/>
            </a:pPr>
            <a:endParaRPr lang="en-US" sz="2000" b="1" i="1" dirty="0">
              <a:solidFill>
                <a:srgbClr val="A6CE39"/>
              </a:solidFill>
              <a:ea typeface="Georgia" pitchFamily="34" charset="-122"/>
              <a:cs typeface="Georgia" pitchFamily="34" charset="-120"/>
            </a:endParaRPr>
          </a:p>
          <a:p>
            <a:pPr marL="0" indent="0" algn="l">
              <a:buNone/>
            </a:pPr>
            <a:r>
              <a:rPr lang="en-US" sz="2000" b="1" i="1" dirty="0">
                <a:solidFill>
                  <a:srgbClr val="A6CE39"/>
                </a:solidFill>
                <a:ea typeface="Georgia" pitchFamily="34" charset="-122"/>
                <a:cs typeface="Georgia" pitchFamily="34" charset="-120"/>
              </a:rPr>
              <a:t>Suzanne Speer, ACU</a:t>
            </a:r>
            <a:endParaRPr lang="en-US" sz="2000" b="1" dirty="0">
              <a:solidFill>
                <a:srgbClr val="A6CE39"/>
              </a:solidFill>
            </a:endParaRPr>
          </a:p>
        </p:txBody>
      </p:sp>
    </p:spTree>
    <p:extLst>
      <p:ext uri="{BB962C8B-B14F-4D97-AF65-F5344CB8AC3E}">
        <p14:creationId xmlns:p14="http://schemas.microsoft.com/office/powerpoint/2010/main" val="97385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a:extLst>
            <a:ext uri="{FF2B5EF4-FFF2-40B4-BE49-F238E27FC236}">
              <a16:creationId xmlns:a16="http://schemas.microsoft.com/office/drawing/2014/main" id="{AC19ED90-A5D5-A53C-BC35-6B4FB20F198C}"/>
            </a:ext>
          </a:extLst>
        </p:cNvPr>
        <p:cNvGrpSpPr/>
        <p:nvPr/>
      </p:nvGrpSpPr>
      <p:grpSpPr>
        <a:xfrm>
          <a:off x="0" y="0"/>
          <a:ext cx="0" cy="0"/>
          <a:chOff x="0" y="0"/>
          <a:chExt cx="0" cy="0"/>
        </a:xfrm>
      </p:grpSpPr>
      <p:pic>
        <p:nvPicPr>
          <p:cNvPr id="6" name="Picture 5" descr="A colorful logo with a swirl&#10;&#10;Description automatically generated">
            <a:extLst>
              <a:ext uri="{FF2B5EF4-FFF2-40B4-BE49-F238E27FC236}">
                <a16:creationId xmlns:a16="http://schemas.microsoft.com/office/drawing/2014/main" id="{F786A80F-F3A9-0B67-BDED-816C93DF5A68}"/>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r="30215" b="23860"/>
          <a:stretch/>
        </p:blipFill>
        <p:spPr>
          <a:xfrm>
            <a:off x="6990980" y="1175657"/>
            <a:ext cx="5201020" cy="5674712"/>
          </a:xfrm>
          <a:prstGeom prst="rect">
            <a:avLst/>
          </a:prstGeom>
        </p:spPr>
      </p:pic>
      <p:sp>
        <p:nvSpPr>
          <p:cNvPr id="82" name="Google Shape;82;p18">
            <a:extLst>
              <a:ext uri="{FF2B5EF4-FFF2-40B4-BE49-F238E27FC236}">
                <a16:creationId xmlns:a16="http://schemas.microsoft.com/office/drawing/2014/main" id="{0EDFCBEF-2ABF-021C-3EE1-8DF44C0910B2}"/>
              </a:ext>
            </a:extLst>
          </p:cNvPr>
          <p:cNvSpPr txBox="1"/>
          <p:nvPr/>
        </p:nvSpPr>
        <p:spPr>
          <a:xfrm>
            <a:off x="306237" y="2209769"/>
            <a:ext cx="11579525" cy="4351920"/>
          </a:xfrm>
          <a:prstGeom prst="rect">
            <a:avLst/>
          </a:prstGeom>
          <a:noFill/>
          <a:ln>
            <a:noFill/>
          </a:ln>
        </p:spPr>
        <p:txBody>
          <a:bodyPr spcFirstLastPara="1" wrap="square" lIns="91425" tIns="45700" rIns="91425" bIns="45700" anchor="t" anchorCtr="0">
            <a:spAutoFit/>
          </a:bodyPr>
          <a:lstStyle/>
          <a:p>
            <a:pPr>
              <a:lnSpc>
                <a:spcPct val="80000"/>
              </a:lnSpc>
              <a:buClr>
                <a:srgbClr val="000000"/>
              </a:buClr>
              <a:buSzPts val="3600"/>
            </a:pPr>
            <a:r>
              <a:rPr lang="en-US" sz="5400" b="1" i="0" u="none" strike="noStrike" cap="none" dirty="0">
                <a:solidFill>
                  <a:srgbClr val="89295F"/>
                </a:solidFill>
                <a:latin typeface="Lato" panose="020F0502020204030203" pitchFamily="34" charset="0"/>
                <a:ea typeface="League Spartan"/>
                <a:cs typeface="League Spartan"/>
                <a:sym typeface="League Spartan"/>
              </a:rPr>
              <a:t>Beyond Orientation: Developing an Onboarding Program That Sticks</a:t>
            </a:r>
            <a:endParaRPr lang="en-US" dirty="0"/>
          </a:p>
          <a:p>
            <a:pPr marL="0" marR="0" lvl="0" indent="0" rtl="0">
              <a:lnSpc>
                <a:spcPct val="80000"/>
              </a:lnSpc>
              <a:spcAft>
                <a:spcPts val="0"/>
              </a:spcAft>
              <a:buClr>
                <a:srgbClr val="000000"/>
              </a:buClr>
              <a:buSzPts val="3600"/>
              <a:buFont typeface="Arial"/>
              <a:buNone/>
            </a:pPr>
            <a:endParaRPr lang="en-US" sz="5400" dirty="0">
              <a:solidFill>
                <a:srgbClr val="982964"/>
              </a:solidFill>
              <a:latin typeface="Lato" panose="020F0502020204030203" pitchFamily="34" charset="0"/>
              <a:ea typeface="Lato" panose="020F0502020204030203" pitchFamily="34" charset="0"/>
              <a:cs typeface="Lato" panose="020F0502020204030203" pitchFamily="34" charset="0"/>
            </a:endParaRPr>
          </a:p>
          <a:p>
            <a:endParaRPr lang="en-US" sz="3200" dirty="0">
              <a:solidFill>
                <a:srgbClr val="982964"/>
              </a:solidFill>
              <a:latin typeface="Lato" panose="020F0502020204030203" pitchFamily="34" charset="0"/>
              <a:ea typeface="Lato" panose="020F0502020204030203" pitchFamily="34" charset="0"/>
              <a:cs typeface="Lato" panose="020F0502020204030203" pitchFamily="34" charset="0"/>
            </a:endParaRPr>
          </a:p>
          <a:p>
            <a:pPr marL="0" marR="0" lvl="0" indent="0" rtl="0">
              <a:lnSpc>
                <a:spcPct val="80000"/>
              </a:lnSpc>
              <a:spcAft>
                <a:spcPts val="0"/>
              </a:spcAft>
              <a:buClr>
                <a:srgbClr val="000000"/>
              </a:buClr>
              <a:buSzPts val="3600"/>
              <a:buFont typeface="Arial"/>
              <a:buNone/>
            </a:pPr>
            <a:r>
              <a:rPr lang="en-US" sz="2800" i="0" u="none" strike="noStrike" cap="none" dirty="0">
                <a:solidFill>
                  <a:srgbClr val="89295F"/>
                </a:solidFill>
                <a:latin typeface="Lato" panose="020F0502020204030203" pitchFamily="34" charset="0"/>
                <a:ea typeface="League Spartan"/>
                <a:cs typeface="League Spartan"/>
                <a:sym typeface="League Spartan"/>
              </a:rPr>
              <a:t>VACHA Annual Membership Meeting and Conference </a:t>
            </a:r>
          </a:p>
          <a:p>
            <a:pPr marL="0" marR="0" lvl="0" indent="0" rtl="0">
              <a:lnSpc>
                <a:spcPct val="80000"/>
              </a:lnSpc>
              <a:spcAft>
                <a:spcPts val="0"/>
              </a:spcAft>
              <a:buClr>
                <a:srgbClr val="000000"/>
              </a:buClr>
              <a:buSzPts val="3600"/>
              <a:buFont typeface="Arial"/>
              <a:buNone/>
            </a:pPr>
            <a:r>
              <a:rPr lang="en-US" sz="2800" dirty="0">
                <a:solidFill>
                  <a:srgbClr val="89295F"/>
                </a:solidFill>
                <a:latin typeface="Lato" panose="020F0502020204030203" pitchFamily="34" charset="0"/>
                <a:ea typeface="League Spartan"/>
                <a:cs typeface="League Spartan"/>
                <a:sym typeface="League Spartan"/>
              </a:rPr>
              <a:t>HR Networking Workgroup </a:t>
            </a:r>
            <a:endParaRPr lang="en-US" sz="2800" i="0" u="none" strike="noStrike" cap="none" dirty="0">
              <a:solidFill>
                <a:srgbClr val="89295F"/>
              </a:solidFill>
              <a:latin typeface="Lato" panose="020F0502020204030203" pitchFamily="34" charset="0"/>
              <a:ea typeface="League Spartan"/>
              <a:cs typeface="League Spartan"/>
              <a:sym typeface="League Spartan"/>
            </a:endParaRPr>
          </a:p>
          <a:p>
            <a:pPr marL="0" marR="0" lvl="0" indent="0" rtl="0">
              <a:lnSpc>
                <a:spcPct val="80000"/>
              </a:lnSpc>
              <a:spcAft>
                <a:spcPts val="0"/>
              </a:spcAft>
              <a:buClr>
                <a:srgbClr val="000000"/>
              </a:buClr>
              <a:buSzPts val="3600"/>
              <a:buFont typeface="Arial"/>
              <a:buNone/>
            </a:pPr>
            <a:r>
              <a:rPr lang="en-US" sz="2800" dirty="0">
                <a:solidFill>
                  <a:srgbClr val="89295F"/>
                </a:solidFill>
                <a:latin typeface="Lato" panose="020F0502020204030203" pitchFamily="34" charset="0"/>
                <a:ea typeface="League Spartan"/>
                <a:cs typeface="League Spartan"/>
                <a:sym typeface="League Spartan"/>
              </a:rPr>
              <a:t>September 16, 2026</a:t>
            </a:r>
            <a:endParaRPr lang="en-US" sz="3600" b="1" dirty="0">
              <a:solidFill>
                <a:srgbClr val="89295F"/>
              </a:solidFill>
              <a:latin typeface="Lato" panose="020F0502020204030203" pitchFamily="34" charset="0"/>
              <a:ea typeface="League Spartan"/>
              <a:cs typeface="League Spartan"/>
              <a:sym typeface="League Spartan"/>
            </a:endParaRPr>
          </a:p>
          <a:p>
            <a:pPr marL="0" marR="0" lvl="0" indent="0" rtl="0">
              <a:lnSpc>
                <a:spcPct val="80000"/>
              </a:lnSpc>
              <a:spcAft>
                <a:spcPts val="0"/>
              </a:spcAft>
              <a:buClr>
                <a:srgbClr val="000000"/>
              </a:buClr>
              <a:buSzPts val="3600"/>
              <a:buFont typeface="Arial"/>
              <a:buNone/>
            </a:pPr>
            <a:endParaRPr lang="en-US" sz="3600" b="1" dirty="0">
              <a:solidFill>
                <a:srgbClr val="89295F"/>
              </a:solidFill>
              <a:latin typeface="Lato" panose="020F0502020204030203" pitchFamily="34" charset="0"/>
              <a:ea typeface="League Spartan"/>
              <a:cs typeface="League Spartan"/>
              <a:sym typeface="League Spartan"/>
            </a:endParaRPr>
          </a:p>
          <a:p>
            <a:pPr marL="0" marR="0" lvl="0" indent="0" rtl="0">
              <a:lnSpc>
                <a:spcPct val="80000"/>
              </a:lnSpc>
              <a:spcAft>
                <a:spcPts val="0"/>
              </a:spcAft>
              <a:buClr>
                <a:srgbClr val="000000"/>
              </a:buClr>
              <a:buSzPts val="3600"/>
              <a:buFont typeface="Arial"/>
              <a:buNone/>
            </a:pPr>
            <a:r>
              <a:rPr lang="en-US" sz="2400" dirty="0">
                <a:solidFill>
                  <a:srgbClr val="89295F"/>
                </a:solidFill>
                <a:latin typeface="Lato" panose="020F0502020204030203" pitchFamily="34" charset="0"/>
                <a:ea typeface="League Spartan"/>
                <a:cs typeface="League Spartan"/>
                <a:sym typeface="League Spartan"/>
              </a:rPr>
              <a:t>Suzanne Speer, VP of Workforce Development</a:t>
            </a:r>
          </a:p>
        </p:txBody>
      </p:sp>
      <p:cxnSp>
        <p:nvCxnSpPr>
          <p:cNvPr id="83" name="Google Shape;83;p18">
            <a:extLst>
              <a:ext uri="{FF2B5EF4-FFF2-40B4-BE49-F238E27FC236}">
                <a16:creationId xmlns:a16="http://schemas.microsoft.com/office/drawing/2014/main" id="{EB4637A4-2842-A965-01F5-1716156C0355}"/>
              </a:ext>
            </a:extLst>
          </p:cNvPr>
          <p:cNvCxnSpPr/>
          <p:nvPr/>
        </p:nvCxnSpPr>
        <p:spPr>
          <a:xfrm>
            <a:off x="0" y="1295398"/>
            <a:ext cx="12192000" cy="0"/>
          </a:xfrm>
          <a:prstGeom prst="straightConnector1">
            <a:avLst/>
          </a:prstGeom>
          <a:noFill/>
          <a:ln w="9525" cap="flat" cmpd="sng">
            <a:solidFill>
              <a:srgbClr val="D8D8D8"/>
            </a:solidFill>
            <a:prstDash val="dash"/>
            <a:round/>
            <a:headEnd type="none" w="sm" len="sm"/>
            <a:tailEnd type="none" w="sm" len="sm"/>
          </a:ln>
        </p:spPr>
      </p:cxnSp>
      <p:pic>
        <p:nvPicPr>
          <p:cNvPr id="4" name="Picture 3" descr="A close up of a sign&#10;&#10;Description automatically generated">
            <a:extLst>
              <a:ext uri="{FF2B5EF4-FFF2-40B4-BE49-F238E27FC236}">
                <a16:creationId xmlns:a16="http://schemas.microsoft.com/office/drawing/2014/main" id="{83A7BF53-1919-9E3B-1AE1-77CD0F0F37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8735" y="172371"/>
            <a:ext cx="3545211" cy="896980"/>
          </a:xfrm>
          <a:prstGeom prst="rect">
            <a:avLst/>
          </a:prstGeom>
        </p:spPr>
      </p:pic>
      <p:pic>
        <p:nvPicPr>
          <p:cNvPr id="5" name="Picture 4" descr="A close-up of a logo&#10;&#10;Description automatically generated">
            <a:extLst>
              <a:ext uri="{FF2B5EF4-FFF2-40B4-BE49-F238E27FC236}">
                <a16:creationId xmlns:a16="http://schemas.microsoft.com/office/drawing/2014/main" id="{EF932CFB-B7A4-70E5-AD27-70F3CCAACC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3946" y="125715"/>
            <a:ext cx="4199768" cy="1049942"/>
          </a:xfrm>
          <a:prstGeom prst="rect">
            <a:avLst/>
          </a:prstGeom>
        </p:spPr>
      </p:pic>
    </p:spTree>
    <p:extLst>
      <p:ext uri="{BB962C8B-B14F-4D97-AF65-F5344CB8AC3E}">
        <p14:creationId xmlns:p14="http://schemas.microsoft.com/office/powerpoint/2010/main" val="128973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F890D-BB93-60BF-4A44-BA78FACF6085}"/>
            </a:ext>
          </a:extLst>
        </p:cNvPr>
        <p:cNvGrpSpPr/>
        <p:nvPr/>
      </p:nvGrpSpPr>
      <p:grpSpPr>
        <a:xfrm>
          <a:off x="0" y="0"/>
          <a:ext cx="0" cy="0"/>
          <a:chOff x="0" y="0"/>
          <a:chExt cx="0" cy="0"/>
        </a:xfrm>
      </p:grpSpPr>
      <p:pic>
        <p:nvPicPr>
          <p:cNvPr id="3" name="Picture 2" descr="A colorful logo with a swirl&#10;&#10;Description automatically generated">
            <a:extLst>
              <a:ext uri="{FF2B5EF4-FFF2-40B4-BE49-F238E27FC236}">
                <a16:creationId xmlns:a16="http://schemas.microsoft.com/office/drawing/2014/main" id="{068F024A-256E-A476-C4D5-5B2766F0CBF9}"/>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r="30215" b="23860"/>
          <a:stretch/>
        </p:blipFill>
        <p:spPr>
          <a:xfrm>
            <a:off x="6990981" y="1183289"/>
            <a:ext cx="5201020" cy="5674712"/>
          </a:xfrm>
          <a:prstGeom prst="rect">
            <a:avLst/>
          </a:prstGeom>
        </p:spPr>
      </p:pic>
      <p:sp>
        <p:nvSpPr>
          <p:cNvPr id="4" name="TextBox 3">
            <a:extLst>
              <a:ext uri="{FF2B5EF4-FFF2-40B4-BE49-F238E27FC236}">
                <a16:creationId xmlns:a16="http://schemas.microsoft.com/office/drawing/2014/main" id="{D4C2A362-AAE4-E253-40D4-38E4440EE9FB}"/>
              </a:ext>
            </a:extLst>
          </p:cNvPr>
          <p:cNvSpPr txBox="1"/>
          <p:nvPr/>
        </p:nvSpPr>
        <p:spPr>
          <a:xfrm>
            <a:off x="723900" y="481038"/>
            <a:ext cx="4767652" cy="615553"/>
          </a:xfrm>
          <a:prstGeom prst="rect">
            <a:avLst/>
          </a:prstGeom>
          <a:noFill/>
        </p:spPr>
        <p:txBody>
          <a:bodyPr wrap="none" rtlCol="0">
            <a:spAutoFit/>
          </a:bodyPr>
          <a:lstStyle/>
          <a:p>
            <a:r>
              <a:rPr lang="en-US" sz="3400" b="1">
                <a:solidFill>
                  <a:srgbClr val="982964"/>
                </a:solidFill>
                <a:latin typeface="Lato" pitchFamily="34" charset="0"/>
                <a:cs typeface="Arial" pitchFamily="34" charset="0"/>
              </a:rPr>
              <a:t>Learn More </a:t>
            </a:r>
            <a:r>
              <a:rPr lang="en-US" sz="3400" b="1" dirty="0">
                <a:solidFill>
                  <a:srgbClr val="982964"/>
                </a:solidFill>
                <a:latin typeface="Lato" pitchFamily="34" charset="0"/>
                <a:cs typeface="Arial" pitchFamily="34" charset="0"/>
              </a:rPr>
              <a:t>A</a:t>
            </a:r>
            <a:r>
              <a:rPr lang="en-US" sz="3400" b="1">
                <a:solidFill>
                  <a:srgbClr val="982964"/>
                </a:solidFill>
                <a:latin typeface="Lato" pitchFamily="34" charset="0"/>
                <a:cs typeface="Arial" pitchFamily="34" charset="0"/>
              </a:rPr>
              <a:t>bout </a:t>
            </a:r>
            <a:r>
              <a:rPr lang="en-US" sz="3400" b="1" dirty="0">
                <a:solidFill>
                  <a:srgbClr val="982964"/>
                </a:solidFill>
                <a:latin typeface="Lato" pitchFamily="34" charset="0"/>
                <a:cs typeface="Arial" pitchFamily="34" charset="0"/>
              </a:rPr>
              <a:t>ACU</a:t>
            </a:r>
          </a:p>
        </p:txBody>
      </p:sp>
      <p:cxnSp>
        <p:nvCxnSpPr>
          <p:cNvPr id="17" name="Straight Arrow Connector 16">
            <a:extLst>
              <a:ext uri="{FF2B5EF4-FFF2-40B4-BE49-F238E27FC236}">
                <a16:creationId xmlns:a16="http://schemas.microsoft.com/office/drawing/2014/main" id="{0E8AD997-BC42-0C0A-1FF9-40FD30F3DAEA}"/>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C9814F5-E133-F82C-49CE-CDD0798429E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05" r="9023"/>
          <a:stretch/>
        </p:blipFill>
        <p:spPr>
          <a:xfrm>
            <a:off x="9190650" y="247165"/>
            <a:ext cx="2691088" cy="812800"/>
          </a:xfrm>
          <a:prstGeom prst="rect">
            <a:avLst/>
          </a:prstGeom>
        </p:spPr>
      </p:pic>
      <p:graphicFrame>
        <p:nvGraphicFramePr>
          <p:cNvPr id="5" name="Diagram 4">
            <a:extLst>
              <a:ext uri="{FF2B5EF4-FFF2-40B4-BE49-F238E27FC236}">
                <a16:creationId xmlns:a16="http://schemas.microsoft.com/office/drawing/2014/main" id="{C87FBE5B-ADC8-153C-03A1-2B7FE192D9A9}"/>
              </a:ext>
            </a:extLst>
          </p:cNvPr>
          <p:cNvGraphicFramePr/>
          <p:nvPr/>
        </p:nvGraphicFramePr>
        <p:xfrm>
          <a:off x="1763684" y="1877685"/>
          <a:ext cx="8975651" cy="36849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D792503A-C52C-D7E4-F2F1-0ED3B58D7668}"/>
              </a:ext>
            </a:extLst>
          </p:cNvPr>
          <p:cNvSpPr txBox="1"/>
          <p:nvPr/>
        </p:nvSpPr>
        <p:spPr>
          <a:xfrm>
            <a:off x="4767319" y="5915297"/>
            <a:ext cx="2657362" cy="461665"/>
          </a:xfrm>
          <a:prstGeom prst="rect">
            <a:avLst/>
          </a:prstGeom>
          <a:noFill/>
        </p:spPr>
        <p:txBody>
          <a:bodyPr wrap="square" rtlCol="0">
            <a:spAutoFit/>
          </a:bodyPr>
          <a:lstStyle/>
          <a:p>
            <a:r>
              <a:rPr lang="en-US" sz="2400" dirty="0" err="1"/>
              <a:t>www.clinicians.org</a:t>
            </a:r>
            <a:endParaRPr lang="en-US" sz="2400" dirty="0"/>
          </a:p>
        </p:txBody>
      </p:sp>
    </p:spTree>
    <p:extLst>
      <p:ext uri="{BB962C8B-B14F-4D97-AF65-F5344CB8AC3E}">
        <p14:creationId xmlns:p14="http://schemas.microsoft.com/office/powerpoint/2010/main" val="2556318722"/>
      </p:ext>
    </p:extLst>
  </p:cSld>
  <p:clrMapOvr>
    <a:masterClrMapping/>
  </p:clrMapOvr>
  <mc:AlternateContent xmlns:mc="http://schemas.openxmlformats.org/markup-compatibility/2006" xmlns:p14="http://schemas.microsoft.com/office/powerpoint/2010/main">
    <mc:Choice Requires="p14">
      <p:transition spd="slow" p14:dur="2000" advTm="8000"/>
    </mc:Choice>
    <mc:Fallback xmlns="">
      <p:transition spd="slow" advTm="8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9A49C-1AE7-2703-1D2F-9831F1A2CD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0448AB6-5E66-53E5-C099-32A01E18D645}"/>
              </a:ext>
            </a:extLst>
          </p:cNvPr>
          <p:cNvSpPr txBox="1"/>
          <p:nvPr/>
        </p:nvSpPr>
        <p:spPr>
          <a:xfrm>
            <a:off x="736963" y="391955"/>
            <a:ext cx="2890535" cy="646331"/>
          </a:xfrm>
          <a:prstGeom prst="rect">
            <a:avLst/>
          </a:prstGeom>
          <a:noFill/>
        </p:spPr>
        <p:txBody>
          <a:bodyPr wrap="none" rtlCol="0">
            <a:spAutoFit/>
          </a:bodyPr>
          <a:lstStyle/>
          <a:p>
            <a:r>
              <a:rPr lang="en-US" sz="3600" b="1" dirty="0">
                <a:solidFill>
                  <a:srgbClr val="982964"/>
                </a:solidFill>
                <a:latin typeface="Lato" pitchFamily="34" charset="0"/>
                <a:cs typeface="Arial" pitchFamily="34" charset="0"/>
              </a:rPr>
              <a:t>Who We Are</a:t>
            </a:r>
          </a:p>
        </p:txBody>
      </p:sp>
      <p:cxnSp>
        <p:nvCxnSpPr>
          <p:cNvPr id="17" name="Straight Arrow Connector 16">
            <a:extLst>
              <a:ext uri="{FF2B5EF4-FFF2-40B4-BE49-F238E27FC236}">
                <a16:creationId xmlns:a16="http://schemas.microsoft.com/office/drawing/2014/main" id="{EC2C745C-7523-C1C3-AB6E-AD7F58B7372E}"/>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00A4F73-267C-BB4D-8248-83D37FA9C0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05" r="9023"/>
          <a:stretch/>
        </p:blipFill>
        <p:spPr>
          <a:xfrm>
            <a:off x="9190650" y="247165"/>
            <a:ext cx="2691088" cy="812800"/>
          </a:xfrm>
          <a:prstGeom prst="rect">
            <a:avLst/>
          </a:prstGeom>
        </p:spPr>
      </p:pic>
      <p:sp>
        <p:nvSpPr>
          <p:cNvPr id="7" name="Shape 1">
            <a:extLst>
              <a:ext uri="{FF2B5EF4-FFF2-40B4-BE49-F238E27FC236}">
                <a16:creationId xmlns:a16="http://schemas.microsoft.com/office/drawing/2014/main" id="{101D9E02-CAF0-6EA8-3CFB-6808F2356797}"/>
              </a:ext>
            </a:extLst>
          </p:cNvPr>
          <p:cNvSpPr/>
          <p:nvPr/>
        </p:nvSpPr>
        <p:spPr>
          <a:xfrm>
            <a:off x="6096000" y="1675626"/>
            <a:ext cx="5486400" cy="4450080"/>
          </a:xfrm>
          <a:prstGeom prst="rect">
            <a:avLst/>
          </a:prstGeom>
          <a:solidFill>
            <a:srgbClr val="F4E8EE"/>
          </a:solidFill>
          <a:ln w="12700">
            <a:solidFill>
              <a:srgbClr val="F4E8EE"/>
            </a:solidFill>
            <a:prstDash val="solid"/>
          </a:ln>
        </p:spPr>
        <p:txBody>
          <a:bodyPr/>
          <a:lstStyle/>
          <a:p>
            <a:endParaRPr lang="en-US" dirty="0"/>
          </a:p>
        </p:txBody>
      </p:sp>
      <p:sp>
        <p:nvSpPr>
          <p:cNvPr id="8" name="TextBox 7">
            <a:extLst>
              <a:ext uri="{FF2B5EF4-FFF2-40B4-BE49-F238E27FC236}">
                <a16:creationId xmlns:a16="http://schemas.microsoft.com/office/drawing/2014/main" id="{889EB3BB-0BFF-D769-6F43-D9AF72D4076D}"/>
              </a:ext>
            </a:extLst>
          </p:cNvPr>
          <p:cNvSpPr txBox="1"/>
          <p:nvPr/>
        </p:nvSpPr>
        <p:spPr>
          <a:xfrm>
            <a:off x="6373587" y="1833878"/>
            <a:ext cx="5127170" cy="4091569"/>
          </a:xfrm>
          <a:prstGeom prst="rect">
            <a:avLst/>
          </a:prstGeom>
          <a:noFill/>
        </p:spPr>
        <p:txBody>
          <a:bodyPr wrap="square" rtlCol="0">
            <a:spAutoFit/>
          </a:bodyPr>
          <a:lstStyle/>
          <a:p>
            <a:endParaRPr lang="en-US" sz="788" dirty="0">
              <a:solidFill>
                <a:schemeClr val="tx1">
                  <a:lumMod val="50000"/>
                  <a:lumOff val="50000"/>
                </a:schemeClr>
              </a:solidFill>
              <a:latin typeface="Lato" panose="020F0502020204030203" pitchFamily="34" charset="0"/>
            </a:endParaRPr>
          </a:p>
          <a:p>
            <a:pPr marL="160735" indent="-160735">
              <a:buFont typeface="Arial" panose="020B0604020202020204" pitchFamily="34" charset="0"/>
              <a:buChar char="•"/>
            </a:pPr>
            <a:r>
              <a:rPr lang="en-US" sz="2800" b="1" i="0" dirty="0">
                <a:solidFill>
                  <a:srgbClr val="89295F"/>
                </a:solidFill>
                <a:effectLst/>
                <a:latin typeface="Lato" panose="020F0502020204030203" pitchFamily="34" charset="0"/>
                <a:ea typeface="Lato" panose="020F0502020204030203" pitchFamily="34" charset="0"/>
                <a:cs typeface="Lato" panose="020F0502020204030203" pitchFamily="34" charset="0"/>
              </a:rPr>
              <a:t>Comprehensive training, technical assistance, and consultation in all aspects of healthcare workforce development</a:t>
            </a:r>
          </a:p>
          <a:p>
            <a:endParaRPr lang="en-US" sz="2800" b="1" dirty="0">
              <a:solidFill>
                <a:srgbClr val="982964"/>
              </a:solidFill>
              <a:latin typeface="Lato" panose="020F0502020204030203" pitchFamily="34" charset="0"/>
              <a:ea typeface="Lato" panose="020F0502020204030203" pitchFamily="34" charset="0"/>
              <a:cs typeface="Lato" panose="020F0502020204030203" pitchFamily="34" charset="0"/>
            </a:endParaRPr>
          </a:p>
          <a:p>
            <a:pPr marL="160735" indent="-160735">
              <a:buFont typeface="Arial" panose="020B0604020202020204" pitchFamily="34" charset="0"/>
              <a:buChar char="•"/>
            </a:pPr>
            <a:r>
              <a:rPr lang="en-US" sz="2800" b="1" dirty="0">
                <a:solidFill>
                  <a:srgbClr val="982964"/>
                </a:solidFill>
                <a:latin typeface="Lato" panose="020F0502020204030203" pitchFamily="34" charset="0"/>
                <a:ea typeface="Lato" panose="020F0502020204030203" pitchFamily="34" charset="0"/>
                <a:cs typeface="Lato" panose="020F0502020204030203" pitchFamily="34" charset="0"/>
              </a:rPr>
              <a:t>Serves as the hub for a variety of ongoing ACU workforce initiatives</a:t>
            </a:r>
          </a:p>
        </p:txBody>
      </p:sp>
      <p:pic>
        <p:nvPicPr>
          <p:cNvPr id="10" name="Picture 9">
            <a:extLst>
              <a:ext uri="{FF2B5EF4-FFF2-40B4-BE49-F238E27FC236}">
                <a16:creationId xmlns:a16="http://schemas.microsoft.com/office/drawing/2014/main" id="{5219D8EA-72DD-2073-751B-2D5513C9F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0630" y="1974860"/>
            <a:ext cx="3796517" cy="3796517"/>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600348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29D5-A391-2768-7FBD-CD6CB93673F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572794D-C0AA-5A16-B2CB-F473183B1AD7}"/>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What is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CD29F19A-2F3F-C982-3198-564357F62E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DF494285-B0CF-93FF-166E-E673910DA1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15654F68-2727-0C37-33E0-12FE83CC81A4}"/>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2A9F016-6F61-23FA-B92B-DCCF254F0619}"/>
              </a:ext>
            </a:extLst>
          </p:cNvPr>
          <p:cNvSpPr txBox="1"/>
          <p:nvPr/>
        </p:nvSpPr>
        <p:spPr>
          <a:xfrm>
            <a:off x="994919" y="1961094"/>
            <a:ext cx="10513182" cy="4001095"/>
          </a:xfrm>
          <a:prstGeom prst="rect">
            <a:avLst/>
          </a:prstGeom>
          <a:noFill/>
        </p:spPr>
        <p:txBody>
          <a:bodyPr wrap="square" rtlCol="0">
            <a:spAutoFit/>
          </a:bodyPr>
          <a:lstStyle/>
          <a:p>
            <a:pPr lvl="0">
              <a:spcBef>
                <a:spcPts val="600"/>
              </a:spcBef>
              <a:spcAft>
                <a:spcPts val="600"/>
              </a:spcAft>
            </a:pPr>
            <a:r>
              <a:rPr lang="en-US" sz="5400" dirty="0"/>
              <a:t>“the process in which new employees gain the knowledge and skills they need to become effective members of an organization ”</a:t>
            </a:r>
            <a:endParaRPr lang="en-US" sz="5400" dirty="0">
              <a:latin typeface="Lato" panose="020F0502020204030203" pitchFamily="34" charset="0"/>
              <a:ea typeface="Lato" panose="020F0502020204030203" pitchFamily="34" charset="0"/>
              <a:cs typeface="Lato" panose="020F0502020204030203" pitchFamily="34" charset="0"/>
            </a:endParaRPr>
          </a:p>
          <a:p>
            <a:pPr lvl="0">
              <a:spcBef>
                <a:spcPts val="600"/>
              </a:spcBef>
              <a:spcAft>
                <a:spcPts val="600"/>
              </a:spcAft>
            </a:pPr>
            <a:endParaRPr lang="en-US" sz="2800" dirty="0">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4B7903D0-1AD7-EDD4-F51C-ADDCA9E9375F}"/>
              </a:ext>
            </a:extLst>
          </p:cNvPr>
          <p:cNvSpPr txBox="1"/>
          <p:nvPr/>
        </p:nvSpPr>
        <p:spPr>
          <a:xfrm>
            <a:off x="8814891" y="6280601"/>
            <a:ext cx="6559826" cy="369332"/>
          </a:xfrm>
          <a:prstGeom prst="rect">
            <a:avLst/>
          </a:prstGeom>
          <a:noFill/>
        </p:spPr>
        <p:txBody>
          <a:bodyPr wrap="square">
            <a:spAutoFit/>
          </a:bodyPr>
          <a:lstStyle/>
          <a:p>
            <a:pPr marL="0" indent="0">
              <a:buNone/>
            </a:pPr>
            <a:r>
              <a:rPr lang="en-US" sz="1800" i="1" dirty="0">
                <a:latin typeface="Lato" panose="020F0502020204030203" pitchFamily="34" charset="0"/>
                <a:ea typeface="Lato" panose="020F0502020204030203" pitchFamily="34" charset="0"/>
                <a:cs typeface="Lato" panose="020F0502020204030203" pitchFamily="34" charset="0"/>
              </a:rPr>
              <a:t>Source: </a:t>
            </a:r>
            <a:r>
              <a:rPr lang="en-US" sz="1800" i="1" dirty="0">
                <a:latin typeface="Lato" panose="020F0502020204030203" pitchFamily="34" charset="0"/>
                <a:ea typeface="Lato" panose="020F0502020204030203" pitchFamily="34" charset="0"/>
                <a:cs typeface="Lato" panose="020F0502020204030203" pitchFamily="34" charset="0"/>
                <a:hlinkClick r:id="rId5"/>
              </a:rPr>
              <a:t>Cambridge Dictionary</a:t>
            </a:r>
            <a:endParaRPr lang="en-US" sz="1800" i="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53436399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AFD3D0-129A-4A3F-89E7-9387647A1C21}"/>
              </a:ext>
            </a:extLst>
          </p:cNvPr>
          <p:cNvSpPr txBox="1"/>
          <p:nvPr/>
        </p:nvSpPr>
        <p:spPr>
          <a:xfrm>
            <a:off x="0" y="0"/>
            <a:ext cx="12191999" cy="6857999"/>
          </a:xfrm>
          <a:prstGeom prst="rect">
            <a:avLst/>
          </a:prstGeom>
          <a:solidFill>
            <a:srgbClr val="20405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261A26A-3709-4341-8E51-4282BC74889C}"/>
              </a:ext>
            </a:extLst>
          </p:cNvPr>
          <p:cNvSpPr txBox="1"/>
          <p:nvPr/>
        </p:nvSpPr>
        <p:spPr>
          <a:xfrm>
            <a:off x="370763" y="335844"/>
            <a:ext cx="11450472" cy="618630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Diagram 7">
            <a:extLst>
              <a:ext uri="{FF2B5EF4-FFF2-40B4-BE49-F238E27FC236}">
                <a16:creationId xmlns:a16="http://schemas.microsoft.com/office/drawing/2014/main" id="{3D163D3F-FF88-451A-92C5-36254BDDAC40}"/>
              </a:ext>
            </a:extLst>
          </p:cNvPr>
          <p:cNvGraphicFramePr/>
          <p:nvPr>
            <p:extLst>
              <p:ext uri="{D42A27DB-BD31-4B8C-83A1-F6EECF244321}">
                <p14:modId xmlns:p14="http://schemas.microsoft.com/office/powerpoint/2010/main" val="83956574"/>
              </p:ext>
            </p:extLst>
          </p:nvPr>
        </p:nvGraphicFramePr>
        <p:xfrm>
          <a:off x="1886979" y="1224295"/>
          <a:ext cx="8418042" cy="50322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7761B613-2650-498B-9F76-AD9016313FF3}"/>
              </a:ext>
            </a:extLst>
          </p:cNvPr>
          <p:cNvSpPr txBox="1"/>
          <p:nvPr/>
        </p:nvSpPr>
        <p:spPr>
          <a:xfrm>
            <a:off x="3145512" y="620497"/>
            <a:ext cx="5900974"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effectLst/>
                <a:uLnTx/>
                <a:uFillTx/>
                <a:latin typeface="Lato" pitchFamily="34" charset="0"/>
                <a:ea typeface="+mn-ea"/>
                <a:cs typeface="Arial" pitchFamily="34" charset="0"/>
              </a:rPr>
              <a:t>ONBOARDING IS THE BRIDGE</a:t>
            </a:r>
          </a:p>
        </p:txBody>
      </p:sp>
    </p:spTree>
    <p:extLst>
      <p:ext uri="{BB962C8B-B14F-4D97-AF65-F5344CB8AC3E}">
        <p14:creationId xmlns:p14="http://schemas.microsoft.com/office/powerpoint/2010/main" val="671915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921EA-4BAC-5B3E-5958-10D1D8CC75C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9D48C3C-ECF4-11F3-06A5-743780CC9E92}"/>
              </a:ext>
            </a:extLst>
          </p:cNvPr>
          <p:cNvSpPr txBox="1"/>
          <p:nvPr/>
        </p:nvSpPr>
        <p:spPr>
          <a:xfrm>
            <a:off x="0" y="0"/>
            <a:ext cx="12191999" cy="6857999"/>
          </a:xfrm>
          <a:prstGeom prst="rect">
            <a:avLst/>
          </a:prstGeom>
          <a:solidFill>
            <a:srgbClr val="20405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D82EB0B-5481-697F-497F-3FB87288F5A2}"/>
              </a:ext>
            </a:extLst>
          </p:cNvPr>
          <p:cNvSpPr txBox="1"/>
          <p:nvPr/>
        </p:nvSpPr>
        <p:spPr>
          <a:xfrm>
            <a:off x="370763" y="335844"/>
            <a:ext cx="11450472" cy="618630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AutoShape 2">
            <a:extLst>
              <a:ext uri="{FF2B5EF4-FFF2-40B4-BE49-F238E27FC236}">
                <a16:creationId xmlns:a16="http://schemas.microsoft.com/office/drawing/2014/main" id="{1866FD31-9D21-6581-E6BA-2C81E55B315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a:extLst>
              <a:ext uri="{FF2B5EF4-FFF2-40B4-BE49-F238E27FC236}">
                <a16:creationId xmlns:a16="http://schemas.microsoft.com/office/drawing/2014/main" id="{E9AB33F5-BC80-BC75-60C1-4DAFE87A9E9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8C576BEC-D607-8525-0868-A31726484EAB}"/>
              </a:ext>
            </a:extLst>
          </p:cNvPr>
          <p:cNvPicPr>
            <a:picLocks noChangeAspect="1"/>
          </p:cNvPicPr>
          <p:nvPr/>
        </p:nvPicPr>
        <p:blipFill rotWithShape="1">
          <a:blip r:embed="rId3"/>
          <a:srcRect t="25463" b="8850"/>
          <a:stretch>
            <a:fillRect/>
          </a:stretch>
        </p:blipFill>
        <p:spPr>
          <a:xfrm>
            <a:off x="505207" y="1517313"/>
            <a:ext cx="11181583" cy="3672406"/>
          </a:xfrm>
          <a:prstGeom prst="rect">
            <a:avLst/>
          </a:prstGeom>
        </p:spPr>
      </p:pic>
    </p:spTree>
    <p:extLst>
      <p:ext uri="{BB962C8B-B14F-4D97-AF65-F5344CB8AC3E}">
        <p14:creationId xmlns:p14="http://schemas.microsoft.com/office/powerpoint/2010/main" val="3799272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F759B-0B59-A66F-4314-A30985C87B6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EACAA9D-7214-FC4D-0E8B-CCF125753CE1}"/>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Why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CFEB39E5-108C-0CD9-C0E0-E6FEBEFCEE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14D13010-A932-4BA9-AFCB-4BDFA4543D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B88DEEEF-2AA7-8BE2-D907-EEE5AA1AC8D8}"/>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CC90752-328C-5521-3C73-FB2EB342A13B}"/>
              </a:ext>
            </a:extLst>
          </p:cNvPr>
          <p:cNvSpPr txBox="1"/>
          <p:nvPr/>
        </p:nvSpPr>
        <p:spPr>
          <a:xfrm>
            <a:off x="1409723" y="2517970"/>
            <a:ext cx="10225439" cy="2862322"/>
          </a:xfrm>
          <a:prstGeom prst="rect">
            <a:avLst/>
          </a:prstGeom>
          <a:noFill/>
        </p:spPr>
        <p:txBody>
          <a:bodyPr wrap="square" rtlCol="0">
            <a:spAutoFit/>
          </a:bodyPr>
          <a:lstStyle/>
          <a:p>
            <a:r>
              <a:rPr lang="en-US" sz="4800" dirty="0">
                <a:solidFill>
                  <a:srgbClr val="982964"/>
                </a:solidFill>
              </a:rPr>
              <a:t>Approximately 30% of new hires quit their job within the first 90 days of employment. </a:t>
            </a:r>
          </a:p>
          <a:p>
            <a:endParaRPr lang="en-US" dirty="0"/>
          </a:p>
          <a:p>
            <a:endParaRPr lang="en-US" dirty="0"/>
          </a:p>
        </p:txBody>
      </p:sp>
      <p:sp>
        <p:nvSpPr>
          <p:cNvPr id="4" name="Rectangle 3">
            <a:extLst>
              <a:ext uri="{FF2B5EF4-FFF2-40B4-BE49-F238E27FC236}">
                <a16:creationId xmlns:a16="http://schemas.microsoft.com/office/drawing/2014/main" id="{12C1B7C2-409D-BB21-4A7C-0F693D7A6430}"/>
              </a:ext>
            </a:extLst>
          </p:cNvPr>
          <p:cNvSpPr/>
          <p:nvPr/>
        </p:nvSpPr>
        <p:spPr>
          <a:xfrm>
            <a:off x="10260638" y="6311378"/>
            <a:ext cx="50632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rPr>
              <a:t>Sources: </a:t>
            </a: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hlinkClick r:id="rId5"/>
              </a:rPr>
              <a:t>Jobvite</a:t>
            </a:r>
            <a:endPar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spTree>
    <p:extLst>
      <p:ext uri="{BB962C8B-B14F-4D97-AF65-F5344CB8AC3E}">
        <p14:creationId xmlns:p14="http://schemas.microsoft.com/office/powerpoint/2010/main" val="3153561218"/>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DC3C4-DDC7-7428-2C76-1108F0F0E9D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248201-477E-B854-BB2C-A9C53609CB4D}"/>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Why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D007712C-45A3-5713-882B-11495E2C1D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1D2EC0A8-B9C0-23CE-7410-01B98F1232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5B666415-1EF2-C537-0224-F6296DEFB480}"/>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39ED901-9342-3870-BCF0-A66AC1CAC2B6}"/>
              </a:ext>
            </a:extLst>
          </p:cNvPr>
          <p:cNvSpPr txBox="1"/>
          <p:nvPr/>
        </p:nvSpPr>
        <p:spPr>
          <a:xfrm>
            <a:off x="1138790" y="1761385"/>
            <a:ext cx="10225439" cy="4154984"/>
          </a:xfrm>
          <a:prstGeom prst="rect">
            <a:avLst/>
          </a:prstGeom>
          <a:noFill/>
        </p:spPr>
        <p:txBody>
          <a:bodyPr wrap="square" rtlCol="0">
            <a:spAutoFit/>
          </a:bodyPr>
          <a:lstStyle/>
          <a:p>
            <a:pPr algn="ctr"/>
            <a:r>
              <a:rPr lang="en-US" sz="4800" dirty="0">
                <a:solidFill>
                  <a:srgbClr val="982964"/>
                </a:solidFill>
              </a:rPr>
              <a:t>Turnover is expensive!</a:t>
            </a:r>
          </a:p>
          <a:p>
            <a:pPr algn="ctr"/>
            <a:endParaRPr lang="en-US" sz="2400" dirty="0">
              <a:solidFill>
                <a:srgbClr val="982964"/>
              </a:solidFill>
            </a:endParaRPr>
          </a:p>
          <a:p>
            <a:pPr algn="ctr"/>
            <a:r>
              <a:rPr lang="en-US" sz="4800" dirty="0">
                <a:solidFill>
                  <a:srgbClr val="982964"/>
                </a:solidFill>
              </a:rPr>
              <a:t>The cost of replacing an employee ranges from 50% to 200% of an employee’s annual salary, depending on their role.  </a:t>
            </a:r>
          </a:p>
        </p:txBody>
      </p:sp>
      <p:sp>
        <p:nvSpPr>
          <p:cNvPr id="4" name="Rectangle 3">
            <a:extLst>
              <a:ext uri="{FF2B5EF4-FFF2-40B4-BE49-F238E27FC236}">
                <a16:creationId xmlns:a16="http://schemas.microsoft.com/office/drawing/2014/main" id="{9D72C19E-4BFF-1281-038A-1F31F7C4DCC5}"/>
              </a:ext>
            </a:extLst>
          </p:cNvPr>
          <p:cNvSpPr/>
          <p:nvPr/>
        </p:nvSpPr>
        <p:spPr>
          <a:xfrm>
            <a:off x="9092238" y="6382353"/>
            <a:ext cx="50632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rPr>
              <a:t>Source: </a:t>
            </a: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hlinkClick r:id="rId5"/>
              </a:rPr>
              <a:t>Staffing Support Specialists</a:t>
            </a:r>
            <a:endPar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spTree>
    <p:extLst>
      <p:ext uri="{BB962C8B-B14F-4D97-AF65-F5344CB8AC3E}">
        <p14:creationId xmlns:p14="http://schemas.microsoft.com/office/powerpoint/2010/main" val="269804703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57711-6F49-DF61-828C-C52FAB0E377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565BA4B-6EF7-C558-24B7-EADC5BFD8674}"/>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Why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F927B0A9-421F-C4D9-6238-56D4F1452E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4ACBD18F-5FB1-4AFA-15DC-5650874FC4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B779DF87-8F8F-5173-0C29-1003475EE835}"/>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7" name="Google Shape;1361;p79">
            <a:extLst>
              <a:ext uri="{FF2B5EF4-FFF2-40B4-BE49-F238E27FC236}">
                <a16:creationId xmlns:a16="http://schemas.microsoft.com/office/drawing/2014/main" id="{2EDFB7C7-92DE-CEC8-48F5-3DA55AD72E9A}"/>
              </a:ext>
            </a:extLst>
          </p:cNvPr>
          <p:cNvGrpSpPr/>
          <p:nvPr/>
        </p:nvGrpSpPr>
        <p:grpSpPr>
          <a:xfrm>
            <a:off x="2032994" y="1613799"/>
            <a:ext cx="8126015" cy="5030391"/>
            <a:chOff x="992" y="194138"/>
            <a:chExt cx="8126015" cy="5030390"/>
          </a:xfrm>
        </p:grpSpPr>
        <p:sp>
          <p:nvSpPr>
            <p:cNvPr id="18" name="Google Shape;1362;p79">
              <a:extLst>
                <a:ext uri="{FF2B5EF4-FFF2-40B4-BE49-F238E27FC236}">
                  <a16:creationId xmlns:a16="http://schemas.microsoft.com/office/drawing/2014/main" id="{0EFE79E1-41CA-4399-B868-30200E6D3405}"/>
                </a:ext>
              </a:extLst>
            </p:cNvPr>
            <p:cNvSpPr/>
            <p:nvPr/>
          </p:nvSpPr>
          <p:spPr>
            <a:xfrm>
              <a:off x="992" y="194138"/>
              <a:ext cx="3869531" cy="2321718"/>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19" name="Google Shape;1363;p79">
              <a:extLst>
                <a:ext uri="{FF2B5EF4-FFF2-40B4-BE49-F238E27FC236}">
                  <a16:creationId xmlns:a16="http://schemas.microsoft.com/office/drawing/2014/main" id="{AD9CE22B-FFDB-714C-6F74-8FFA12A0011B}"/>
                </a:ext>
              </a:extLst>
            </p:cNvPr>
            <p:cNvSpPr txBox="1"/>
            <p:nvPr/>
          </p:nvSpPr>
          <p:spPr>
            <a:xfrm>
              <a:off x="992" y="194138"/>
              <a:ext cx="3869531" cy="2321718"/>
            </a:xfrm>
            <a:prstGeom prst="rect">
              <a:avLst/>
            </a:prstGeom>
            <a:noFill/>
            <a:ln>
              <a:noFill/>
            </a:ln>
          </p:spPr>
          <p:txBody>
            <a:bodyPr spcFirstLastPara="1" wrap="square" lIns="140951" tIns="140951" rIns="140951" bIns="140951" anchor="ctr" anchorCtr="0">
              <a:noAutofit/>
            </a:bodyPr>
            <a:lstStyle/>
            <a:p>
              <a:pPr algn="ctr">
                <a:lnSpc>
                  <a:spcPct val="90000"/>
                </a:lnSpc>
              </a:pPr>
              <a:r>
                <a:rPr lang="en-US" sz="3700" dirty="0">
                  <a:solidFill>
                    <a:schemeClr val="lt1"/>
                  </a:solidFill>
                  <a:latin typeface="Lato" panose="020F0502020204030203" pitchFamily="34" charset="0"/>
                  <a:ea typeface="Calibri"/>
                  <a:cs typeface="Calibri"/>
                  <a:sym typeface="Calibri"/>
                </a:rPr>
                <a:t>Increases Employee Engagement</a:t>
              </a:r>
              <a:endParaRPr sz="3700" dirty="0">
                <a:solidFill>
                  <a:schemeClr val="lt1"/>
                </a:solidFill>
                <a:latin typeface="Lato" panose="020F0502020204030203" pitchFamily="34" charset="0"/>
                <a:ea typeface="Calibri"/>
                <a:cs typeface="Calibri"/>
                <a:sym typeface="Calibri"/>
              </a:endParaRPr>
            </a:p>
          </p:txBody>
        </p:sp>
        <p:sp>
          <p:nvSpPr>
            <p:cNvPr id="20" name="Google Shape;1364;p79">
              <a:extLst>
                <a:ext uri="{FF2B5EF4-FFF2-40B4-BE49-F238E27FC236}">
                  <a16:creationId xmlns:a16="http://schemas.microsoft.com/office/drawing/2014/main" id="{F2B62C7F-1B05-1833-9DEB-DCF8EFE697F4}"/>
                </a:ext>
              </a:extLst>
            </p:cNvPr>
            <p:cNvSpPr/>
            <p:nvPr/>
          </p:nvSpPr>
          <p:spPr>
            <a:xfrm>
              <a:off x="4257476" y="194138"/>
              <a:ext cx="3869531" cy="2321718"/>
            </a:xfrm>
            <a:prstGeom prst="rect">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21" name="Google Shape;1365;p79">
              <a:extLst>
                <a:ext uri="{FF2B5EF4-FFF2-40B4-BE49-F238E27FC236}">
                  <a16:creationId xmlns:a16="http://schemas.microsoft.com/office/drawing/2014/main" id="{F735AB81-0B46-85FF-B8A2-8CBF81EFEDA6}"/>
                </a:ext>
              </a:extLst>
            </p:cNvPr>
            <p:cNvSpPr txBox="1"/>
            <p:nvPr/>
          </p:nvSpPr>
          <p:spPr>
            <a:xfrm>
              <a:off x="4257476" y="194138"/>
              <a:ext cx="3869531" cy="2321718"/>
            </a:xfrm>
            <a:prstGeom prst="rect">
              <a:avLst/>
            </a:prstGeom>
            <a:solidFill>
              <a:srgbClr val="177C8D"/>
            </a:solidFill>
            <a:ln>
              <a:noFill/>
            </a:ln>
          </p:spPr>
          <p:txBody>
            <a:bodyPr spcFirstLastPara="1" wrap="square" lIns="140951" tIns="140951" rIns="140951" bIns="140951" anchor="ctr" anchorCtr="0">
              <a:noAutofit/>
            </a:bodyPr>
            <a:lstStyle/>
            <a:p>
              <a:pPr algn="ctr">
                <a:lnSpc>
                  <a:spcPct val="90000"/>
                </a:lnSpc>
              </a:pPr>
              <a:r>
                <a:rPr lang="en-US" sz="3700">
                  <a:solidFill>
                    <a:schemeClr val="lt1"/>
                  </a:solidFill>
                  <a:latin typeface="Lato" panose="020F0502020204030203" pitchFamily="34" charset="0"/>
                  <a:ea typeface="Calibri"/>
                  <a:cs typeface="Calibri"/>
                  <a:sym typeface="Calibri"/>
                </a:rPr>
                <a:t>Sets clear expectations</a:t>
              </a:r>
              <a:endParaRPr sz="3700">
                <a:solidFill>
                  <a:schemeClr val="lt1"/>
                </a:solidFill>
                <a:latin typeface="Lato" panose="020F0502020204030203" pitchFamily="34" charset="0"/>
                <a:ea typeface="Calibri"/>
                <a:cs typeface="Calibri"/>
                <a:sym typeface="Calibri"/>
              </a:endParaRPr>
            </a:p>
          </p:txBody>
        </p:sp>
        <p:sp>
          <p:nvSpPr>
            <p:cNvPr id="22" name="Google Shape;1366;p79">
              <a:extLst>
                <a:ext uri="{FF2B5EF4-FFF2-40B4-BE49-F238E27FC236}">
                  <a16:creationId xmlns:a16="http://schemas.microsoft.com/office/drawing/2014/main" id="{FC6259D8-A311-3E7B-76B3-F2F10ECF6C16}"/>
                </a:ext>
              </a:extLst>
            </p:cNvPr>
            <p:cNvSpPr/>
            <p:nvPr/>
          </p:nvSpPr>
          <p:spPr>
            <a:xfrm>
              <a:off x="992" y="2902810"/>
              <a:ext cx="3869531" cy="2321718"/>
            </a:xfrm>
            <a:prstGeom prst="rect">
              <a:avLst/>
            </a:prstGeom>
            <a:solidFill>
              <a:srgbClr val="203F5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23" name="Google Shape;1367;p79">
              <a:extLst>
                <a:ext uri="{FF2B5EF4-FFF2-40B4-BE49-F238E27FC236}">
                  <a16:creationId xmlns:a16="http://schemas.microsoft.com/office/drawing/2014/main" id="{D3D9F5E9-21F3-6B51-D138-99DFA2BE76F1}"/>
                </a:ext>
              </a:extLst>
            </p:cNvPr>
            <p:cNvSpPr txBox="1"/>
            <p:nvPr/>
          </p:nvSpPr>
          <p:spPr>
            <a:xfrm>
              <a:off x="992" y="2902810"/>
              <a:ext cx="3869531" cy="2321718"/>
            </a:xfrm>
            <a:prstGeom prst="rect">
              <a:avLst/>
            </a:prstGeom>
            <a:noFill/>
            <a:ln>
              <a:noFill/>
            </a:ln>
          </p:spPr>
          <p:txBody>
            <a:bodyPr spcFirstLastPara="1" wrap="square" lIns="140951" tIns="140951" rIns="140951" bIns="140951" anchor="ctr" anchorCtr="0">
              <a:noAutofit/>
            </a:bodyPr>
            <a:lstStyle/>
            <a:p>
              <a:pPr algn="ctr">
                <a:lnSpc>
                  <a:spcPct val="90000"/>
                </a:lnSpc>
              </a:pPr>
              <a:r>
                <a:rPr lang="en-US" sz="3700">
                  <a:solidFill>
                    <a:schemeClr val="lt1"/>
                  </a:solidFill>
                  <a:latin typeface="Lato" panose="020F0502020204030203" pitchFamily="34" charset="0"/>
                  <a:ea typeface="Calibri"/>
                  <a:cs typeface="Calibri"/>
                  <a:sym typeface="Calibri"/>
                </a:rPr>
                <a:t>Productivity occurs more quickly</a:t>
              </a:r>
              <a:endParaRPr sz="3700">
                <a:solidFill>
                  <a:schemeClr val="lt1"/>
                </a:solidFill>
                <a:latin typeface="Lato" panose="020F0502020204030203" pitchFamily="34" charset="0"/>
                <a:ea typeface="Calibri"/>
                <a:cs typeface="Calibri"/>
                <a:sym typeface="Calibri"/>
              </a:endParaRPr>
            </a:p>
          </p:txBody>
        </p:sp>
        <p:sp>
          <p:nvSpPr>
            <p:cNvPr id="24" name="Google Shape;1368;p79">
              <a:extLst>
                <a:ext uri="{FF2B5EF4-FFF2-40B4-BE49-F238E27FC236}">
                  <a16:creationId xmlns:a16="http://schemas.microsoft.com/office/drawing/2014/main" id="{D8A2C165-4224-C7E0-F41E-1F470CD6C3E2}"/>
                </a:ext>
              </a:extLst>
            </p:cNvPr>
            <p:cNvSpPr/>
            <p:nvPr/>
          </p:nvSpPr>
          <p:spPr>
            <a:xfrm>
              <a:off x="4257476" y="2902810"/>
              <a:ext cx="3869531" cy="2321718"/>
            </a:xfrm>
            <a:prstGeom prst="rect">
              <a:avLst/>
            </a:prstGeom>
            <a:solidFill>
              <a:srgbClr val="FF71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sz="1400"/>
            </a:p>
          </p:txBody>
        </p:sp>
        <p:sp>
          <p:nvSpPr>
            <p:cNvPr id="25" name="Google Shape;1369;p79">
              <a:extLst>
                <a:ext uri="{FF2B5EF4-FFF2-40B4-BE49-F238E27FC236}">
                  <a16:creationId xmlns:a16="http://schemas.microsoft.com/office/drawing/2014/main" id="{F8B3B5BC-D591-AD32-403D-7F97A4628BC6}"/>
                </a:ext>
              </a:extLst>
            </p:cNvPr>
            <p:cNvSpPr txBox="1"/>
            <p:nvPr/>
          </p:nvSpPr>
          <p:spPr>
            <a:xfrm>
              <a:off x="4257476" y="2902810"/>
              <a:ext cx="3869531" cy="2321718"/>
            </a:xfrm>
            <a:prstGeom prst="rect">
              <a:avLst/>
            </a:prstGeom>
            <a:solidFill>
              <a:srgbClr val="982964"/>
            </a:solidFill>
            <a:ln>
              <a:noFill/>
            </a:ln>
          </p:spPr>
          <p:txBody>
            <a:bodyPr spcFirstLastPara="1" wrap="square" lIns="140951" tIns="140951" rIns="140951" bIns="140951" anchor="ctr" anchorCtr="0">
              <a:noAutofit/>
            </a:bodyPr>
            <a:lstStyle/>
            <a:p>
              <a:pPr algn="ctr">
                <a:lnSpc>
                  <a:spcPct val="90000"/>
                </a:lnSpc>
              </a:pPr>
              <a:r>
                <a:rPr lang="en-US" sz="3700" dirty="0">
                  <a:solidFill>
                    <a:schemeClr val="lt1"/>
                  </a:solidFill>
                  <a:latin typeface="Lato" panose="020F0502020204030203" pitchFamily="34" charset="0"/>
                  <a:ea typeface="Calibri"/>
                  <a:cs typeface="Calibri"/>
                  <a:sym typeface="Calibri"/>
                </a:rPr>
                <a:t>Increases Retention</a:t>
              </a:r>
              <a:endParaRPr sz="3700" dirty="0">
                <a:solidFill>
                  <a:schemeClr val="lt1"/>
                </a:solidFill>
                <a:latin typeface="Lato" panose="020F0502020204030203" pitchFamily="34" charset="0"/>
                <a:ea typeface="Calibri"/>
                <a:cs typeface="Calibri"/>
                <a:sym typeface="Calibri"/>
              </a:endParaRPr>
            </a:p>
          </p:txBody>
        </p:sp>
      </p:grpSp>
    </p:spTree>
    <p:extLst>
      <p:ext uri="{BB962C8B-B14F-4D97-AF65-F5344CB8AC3E}">
        <p14:creationId xmlns:p14="http://schemas.microsoft.com/office/powerpoint/2010/main" val="1970841262"/>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AFD3D0-129A-4A3F-89E7-9387647A1C21}"/>
              </a:ext>
            </a:extLst>
          </p:cNvPr>
          <p:cNvSpPr txBox="1"/>
          <p:nvPr/>
        </p:nvSpPr>
        <p:spPr>
          <a:xfrm>
            <a:off x="0" y="0"/>
            <a:ext cx="12191999" cy="6857999"/>
          </a:xfrm>
          <a:prstGeom prst="rect">
            <a:avLst/>
          </a:prstGeom>
          <a:solidFill>
            <a:srgbClr val="20405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261A26A-3709-4341-8E51-4282BC74889C}"/>
              </a:ext>
            </a:extLst>
          </p:cNvPr>
          <p:cNvSpPr txBox="1"/>
          <p:nvPr/>
        </p:nvSpPr>
        <p:spPr>
          <a:xfrm>
            <a:off x="370763" y="335844"/>
            <a:ext cx="11450472" cy="618630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2" descr="tango style not equal | Free SV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26681" y="1336276"/>
            <a:ext cx="4185444" cy="4185444"/>
          </a:xfrm>
          <a:prstGeom prst="rect">
            <a:avLst/>
          </a:prstGeom>
          <a:solidFill>
            <a:schemeClr val="bg1"/>
          </a:solidFill>
        </p:spPr>
      </p:pic>
      <p:sp>
        <p:nvSpPr>
          <p:cNvPr id="10" name="TextBox 9"/>
          <p:cNvSpPr txBox="1"/>
          <p:nvPr/>
        </p:nvSpPr>
        <p:spPr>
          <a:xfrm>
            <a:off x="7616885" y="2998111"/>
            <a:ext cx="469959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204054"/>
                </a:solidFill>
                <a:effectLst/>
                <a:uLnTx/>
                <a:uFillTx/>
                <a:latin typeface="Lato" panose="020F0502020204030203" pitchFamily="34" charset="0"/>
                <a:ea typeface="+mn-ea"/>
                <a:cs typeface="+mn-cs"/>
              </a:rPr>
              <a:t>ONBOARDING</a:t>
            </a:r>
          </a:p>
        </p:txBody>
      </p:sp>
      <p:sp>
        <p:nvSpPr>
          <p:cNvPr id="11" name="TextBox 10"/>
          <p:cNvSpPr txBox="1"/>
          <p:nvPr/>
        </p:nvSpPr>
        <p:spPr>
          <a:xfrm>
            <a:off x="-1" y="2998111"/>
            <a:ext cx="469959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204054"/>
                </a:solidFill>
                <a:effectLst/>
                <a:uLnTx/>
                <a:uFillTx/>
                <a:latin typeface="Lato" panose="020F0502020204030203" pitchFamily="34" charset="0"/>
                <a:ea typeface="+mn-ea"/>
                <a:cs typeface="+mn-cs"/>
              </a:rPr>
              <a:t>ORIENTATION</a:t>
            </a:r>
          </a:p>
        </p:txBody>
      </p:sp>
    </p:spTree>
    <p:extLst>
      <p:ext uri="{BB962C8B-B14F-4D97-AF65-F5344CB8AC3E}">
        <p14:creationId xmlns:p14="http://schemas.microsoft.com/office/powerpoint/2010/main" val="3749604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8F46B-5737-0A0E-75C1-551B821E39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53857B1-75C8-1A5D-2307-FB4EA022043C}"/>
              </a:ext>
            </a:extLst>
          </p:cNvPr>
          <p:cNvPicPr>
            <a:picLocks noChangeAspect="1"/>
          </p:cNvPicPr>
          <p:nvPr/>
        </p:nvPicPr>
        <p:blipFill>
          <a:blip r:embed="rId2">
            <a:alphaModFix amt="3000"/>
            <a:extLst>
              <a:ext uri="{28A0092B-C50C-407E-A947-70E740481C1C}">
                <a14:useLocalDpi xmlns:a14="http://schemas.microsoft.com/office/drawing/2010/main" val="0"/>
              </a:ext>
            </a:extLst>
          </a:blip>
          <a:srcRect l="18122" r="7150"/>
          <a:stretch>
            <a:fillRect/>
          </a:stretch>
        </p:blipFill>
        <p:spPr>
          <a:xfrm>
            <a:off x="-1" y="1173664"/>
            <a:ext cx="12192001" cy="5438418"/>
          </a:xfrm>
          <a:prstGeom prst="rect">
            <a:avLst/>
          </a:prstGeom>
          <a:effectLst>
            <a:reflection endPos="0" dist="50800" dir="5400000" sy="-100000" algn="bl" rotWithShape="0"/>
          </a:effectLst>
        </p:spPr>
      </p:pic>
      <p:sp>
        <p:nvSpPr>
          <p:cNvPr id="5" name="TextBox 4">
            <a:extLst>
              <a:ext uri="{FF2B5EF4-FFF2-40B4-BE49-F238E27FC236}">
                <a16:creationId xmlns:a16="http://schemas.microsoft.com/office/drawing/2014/main" id="{84B5C5DC-7789-B1CB-80FC-D84281C2DDF0}"/>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The 4 C’s of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BEC76ED7-0458-35B7-1F61-155E91289F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970C7541-8FF4-EC22-29A2-FCEA05389C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AA7D1A65-47FD-86A4-6F75-118213313561}"/>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35CF3E9-9942-EDC2-019B-E22DFA4B938D}"/>
              </a:ext>
            </a:extLst>
          </p:cNvPr>
          <p:cNvSpPr txBox="1"/>
          <p:nvPr/>
        </p:nvSpPr>
        <p:spPr>
          <a:xfrm>
            <a:off x="479602" y="1613812"/>
            <a:ext cx="7865333" cy="4293483"/>
          </a:xfrm>
          <a:prstGeom prst="rect">
            <a:avLst/>
          </a:prstGeom>
          <a:noFill/>
        </p:spPr>
        <p:txBody>
          <a:bodyPr wrap="square" rtlCol="0">
            <a:spAutoFit/>
          </a:bodyPr>
          <a:lstStyle/>
          <a:p>
            <a:r>
              <a:rPr lang="en-US" sz="2400" b="1" dirty="0">
                <a:latin typeface="Lato" panose="020F0502020204030203" pitchFamily="34" charset="0"/>
                <a:ea typeface="Lato" panose="020F0502020204030203" pitchFamily="34" charset="0"/>
                <a:cs typeface="Lato" panose="020F0502020204030203" pitchFamily="34" charset="0"/>
              </a:rPr>
              <a:t>Compliance</a:t>
            </a:r>
            <a:r>
              <a:rPr lang="en-US" sz="2400" dirty="0">
                <a:latin typeface="Lato" panose="020F0502020204030203" pitchFamily="34" charset="0"/>
                <a:ea typeface="Lato" panose="020F0502020204030203" pitchFamily="34" charset="0"/>
                <a:cs typeface="Lato" panose="020F0502020204030203" pitchFamily="34" charset="0"/>
              </a:rPr>
              <a:t> </a:t>
            </a:r>
          </a:p>
          <a:p>
            <a:pPr marL="860425" lvl="4" indent="-515938">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Teaching basic legal and policy related rules and regulations</a:t>
            </a:r>
          </a:p>
          <a:p>
            <a:pPr lvl="1"/>
            <a:endParaRPr lang="en-US" sz="1100" dirty="0">
              <a:latin typeface="Lato" panose="020F0502020204030203" pitchFamily="34" charset="0"/>
              <a:ea typeface="Lato" panose="020F0502020204030203" pitchFamily="34" charset="0"/>
              <a:cs typeface="Lato" panose="020F0502020204030203" pitchFamily="34" charset="0"/>
            </a:endParaRPr>
          </a:p>
          <a:p>
            <a:r>
              <a:rPr lang="en-US" sz="2400" b="1" dirty="0">
                <a:latin typeface="Lato" panose="020F0502020204030203" pitchFamily="34" charset="0"/>
                <a:ea typeface="Lato" panose="020F0502020204030203" pitchFamily="34" charset="0"/>
                <a:cs typeface="Lato" panose="020F0502020204030203" pitchFamily="34" charset="0"/>
              </a:rPr>
              <a:t>Clarification</a:t>
            </a:r>
          </a:p>
          <a:p>
            <a:pPr marL="914400" lvl="1" indent="-452438">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Understanding expectations, roles and responsibilities</a:t>
            </a:r>
          </a:p>
          <a:p>
            <a:pPr lvl="1"/>
            <a:endParaRPr lang="en-US" sz="1100" dirty="0">
              <a:latin typeface="Lato" panose="020F0502020204030203" pitchFamily="34" charset="0"/>
              <a:ea typeface="Lato" panose="020F0502020204030203" pitchFamily="34" charset="0"/>
              <a:cs typeface="Lato" panose="020F0502020204030203" pitchFamily="34" charset="0"/>
            </a:endParaRPr>
          </a:p>
          <a:p>
            <a:r>
              <a:rPr lang="en-US" sz="2400" b="1" dirty="0">
                <a:latin typeface="Lato" panose="020F0502020204030203" pitchFamily="34" charset="0"/>
                <a:ea typeface="Lato" panose="020F0502020204030203" pitchFamily="34" charset="0"/>
                <a:cs typeface="Lato" panose="020F0502020204030203" pitchFamily="34" charset="0"/>
              </a:rPr>
              <a:t>Company (Organizational Work Environment)</a:t>
            </a:r>
          </a:p>
          <a:p>
            <a:pPr marL="914400" lvl="1" indent="-452438">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Vision, mission statement</a:t>
            </a:r>
          </a:p>
          <a:p>
            <a:pPr lvl="1"/>
            <a:endParaRPr lang="en-US" sz="1100" dirty="0">
              <a:latin typeface="Lato" panose="020F0502020204030203" pitchFamily="34" charset="0"/>
              <a:ea typeface="Lato" panose="020F0502020204030203" pitchFamily="34" charset="0"/>
              <a:cs typeface="Lato" panose="020F0502020204030203" pitchFamily="34" charset="0"/>
            </a:endParaRPr>
          </a:p>
          <a:p>
            <a:r>
              <a:rPr lang="en-US" sz="2400" b="1" dirty="0">
                <a:latin typeface="Lato" panose="020F0502020204030203" pitchFamily="34" charset="0"/>
                <a:ea typeface="Lato" panose="020F0502020204030203" pitchFamily="34" charset="0"/>
                <a:cs typeface="Lato" panose="020F0502020204030203" pitchFamily="34" charset="0"/>
              </a:rPr>
              <a:t>Connection</a:t>
            </a:r>
          </a:p>
          <a:p>
            <a:pPr marL="914400" lvl="1" indent="-452438">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Interpersonal relationships, community connection</a:t>
            </a:r>
          </a:p>
        </p:txBody>
      </p:sp>
      <p:sp>
        <p:nvSpPr>
          <p:cNvPr id="4" name="Rectangle 3">
            <a:extLst>
              <a:ext uri="{FF2B5EF4-FFF2-40B4-BE49-F238E27FC236}">
                <a16:creationId xmlns:a16="http://schemas.microsoft.com/office/drawing/2014/main" id="{54E2999A-9914-B86F-A310-D70DC19B54EA}"/>
              </a:ext>
            </a:extLst>
          </p:cNvPr>
          <p:cNvSpPr/>
          <p:nvPr/>
        </p:nvSpPr>
        <p:spPr>
          <a:xfrm>
            <a:off x="7299940" y="6404489"/>
            <a:ext cx="506326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rPr>
              <a:t>Source: </a:t>
            </a: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hlinkClick r:id="rId5"/>
              </a:rPr>
              <a:t>SHRM Onboarding New Employees: Maximizing Success</a:t>
            </a:r>
            <a:r>
              <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hlinkClick r:id="rId6" action="ppaction://hlinkfile"/>
              </a:rPr>
              <a:t> </a:t>
            </a:r>
            <a:endParaRPr kumimoji="0" lang="en-US" sz="14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endParaRPr>
          </a:p>
        </p:txBody>
      </p:sp>
      <p:pic>
        <p:nvPicPr>
          <p:cNvPr id="6" name="Graphic 5" descr="Clipboard Checked outline">
            <a:extLst>
              <a:ext uri="{FF2B5EF4-FFF2-40B4-BE49-F238E27FC236}">
                <a16:creationId xmlns:a16="http://schemas.microsoft.com/office/drawing/2014/main" id="{2B3723D2-32C3-8552-C500-7EE85E4772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44961" y="1984074"/>
            <a:ext cx="3736060" cy="3736060"/>
          </a:xfrm>
          <a:prstGeom prst="rect">
            <a:avLst/>
          </a:prstGeom>
        </p:spPr>
      </p:pic>
    </p:spTree>
    <p:extLst>
      <p:ext uri="{BB962C8B-B14F-4D97-AF65-F5344CB8AC3E}">
        <p14:creationId xmlns:p14="http://schemas.microsoft.com/office/powerpoint/2010/main" val="2709417093"/>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3FDD8-8129-C61A-8C5A-AC53F39E730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6F125B-44BD-643C-F72A-D0148633B18F}"/>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Challenges of the 4 C’s</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84101762-6A6F-F7B0-84DE-E9167FA690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49A416F7-3B9D-9B7C-6CD1-E33A8B4A2C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F3A8FD1C-9041-6F0B-F672-2C4AEB8F76BC}"/>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6" name="Diagram 25">
            <a:extLst>
              <a:ext uri="{FF2B5EF4-FFF2-40B4-BE49-F238E27FC236}">
                <a16:creationId xmlns:a16="http://schemas.microsoft.com/office/drawing/2014/main" id="{04CF998A-53D9-4E92-73D2-B8BFA17FA825}"/>
              </a:ext>
            </a:extLst>
          </p:cNvPr>
          <p:cNvGraphicFramePr/>
          <p:nvPr>
            <p:extLst>
              <p:ext uri="{D42A27DB-BD31-4B8C-83A1-F6EECF244321}">
                <p14:modId xmlns:p14="http://schemas.microsoft.com/office/powerpoint/2010/main" val="3109292117"/>
              </p:ext>
            </p:extLst>
          </p:nvPr>
        </p:nvGraphicFramePr>
        <p:xfrm>
          <a:off x="812800" y="1257810"/>
          <a:ext cx="10266017" cy="56001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0662943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7DAF6-C99E-6ECC-0724-040F6318FE7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A926FDF-9CC7-6940-B0C8-935F35A3FEFB}"/>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Onboarding Activities </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E729D6DD-50E5-E3A0-19ED-0500F5FB36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740B149B-BC4F-70BF-5749-14D9BB6B7D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7B7F3D2A-1CB7-3FC5-90E5-A1FE436BF802}"/>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4652642-73A0-3FB4-9A8C-788BEDB36B41}"/>
              </a:ext>
            </a:extLst>
          </p:cNvPr>
          <p:cNvSpPr txBox="1"/>
          <p:nvPr/>
        </p:nvSpPr>
        <p:spPr>
          <a:xfrm>
            <a:off x="510306" y="1282612"/>
            <a:ext cx="10513182" cy="5847755"/>
          </a:xfrm>
          <a:prstGeom prst="rect">
            <a:avLst/>
          </a:prstGeom>
          <a:noFill/>
        </p:spPr>
        <p:txBody>
          <a:bodyPr wrap="square" rtlCol="0">
            <a:spAutoFit/>
          </a:bodyPr>
          <a:lstStyle/>
          <a:p>
            <a:pPr lvl="0">
              <a:spcBef>
                <a:spcPts val="600"/>
              </a:spcBef>
              <a:spcAft>
                <a:spcPts val="600"/>
              </a:spcAft>
            </a:pPr>
            <a:r>
              <a:rPr lang="en-US" sz="2800" dirty="0">
                <a:latin typeface="Lato" panose="020F0502020204030203" pitchFamily="34" charset="0"/>
                <a:ea typeface="Lato" panose="020F0502020204030203" pitchFamily="34" charset="0"/>
                <a:cs typeface="Lato" panose="020F0502020204030203" pitchFamily="34" charset="0"/>
              </a:rPr>
              <a:t>May involve:</a:t>
            </a:r>
          </a:p>
          <a:p>
            <a:pPr marL="914400" lvl="1" indent="-457200">
              <a:buFont typeface="Arial" panose="020B0604020202020204" pitchFamily="34" charset="0"/>
              <a:buChar char="•"/>
            </a:pPr>
            <a:r>
              <a:rPr lang="en-US" sz="2800" b="1" dirty="0">
                <a:latin typeface="Lato" panose="020F0502020204030203" pitchFamily="34" charset="0"/>
              </a:rPr>
              <a:t>Building relationships </a:t>
            </a:r>
            <a:r>
              <a:rPr lang="en-US" sz="2800" dirty="0">
                <a:latin typeface="Lato" panose="020F0502020204030203" pitchFamily="34" charset="0"/>
              </a:rPr>
              <a:t>with administration, leadership, direct reports, and other staff</a:t>
            </a:r>
          </a:p>
          <a:p>
            <a:pPr lvl="1"/>
            <a:endParaRPr lang="en-US" sz="2800" dirty="0">
              <a:latin typeface="Lato" panose="020F0502020204030203" pitchFamily="34" charset="0"/>
            </a:endParaRPr>
          </a:p>
          <a:p>
            <a:pPr marL="914400" lvl="1" indent="-457200">
              <a:buFont typeface="Arial" panose="020B0604020202020204" pitchFamily="34" charset="0"/>
              <a:buChar char="•"/>
            </a:pPr>
            <a:r>
              <a:rPr lang="en-US" sz="2800" dirty="0">
                <a:latin typeface="Lato" panose="020F0502020204030203" pitchFamily="34" charset="0"/>
              </a:rPr>
              <a:t>Understanding </a:t>
            </a:r>
            <a:r>
              <a:rPr lang="en-US" sz="2800" b="1" dirty="0">
                <a:latin typeface="Lato" panose="020F0502020204030203" pitchFamily="34" charset="0"/>
              </a:rPr>
              <a:t>organizational environment/structure</a:t>
            </a:r>
          </a:p>
          <a:p>
            <a:pPr lvl="1"/>
            <a:endParaRPr lang="en-US" sz="2800" dirty="0">
              <a:latin typeface="Lato" panose="020F0502020204030203" pitchFamily="34" charset="0"/>
            </a:endParaRPr>
          </a:p>
          <a:p>
            <a:pPr marL="914400" lvl="1" indent="-457200">
              <a:buFont typeface="Arial" panose="020B0604020202020204" pitchFamily="34" charset="0"/>
              <a:buChar char="•"/>
            </a:pPr>
            <a:r>
              <a:rPr lang="en-US" sz="2800" b="1" dirty="0">
                <a:latin typeface="Lato" panose="020F0502020204030203" pitchFamily="34" charset="0"/>
              </a:rPr>
              <a:t>Orienting</a:t>
            </a:r>
            <a:r>
              <a:rPr lang="en-US" sz="2800" dirty="0">
                <a:latin typeface="Lato" panose="020F0502020204030203" pitchFamily="34" charset="0"/>
              </a:rPr>
              <a:t> to facilities, computer system, EMR, policies and procedures, etc. </a:t>
            </a:r>
          </a:p>
          <a:p>
            <a:pPr lvl="1"/>
            <a:endParaRPr lang="en-US" sz="2800" dirty="0">
              <a:latin typeface="Lato" panose="020F0502020204030203" pitchFamily="34" charset="0"/>
            </a:endParaRPr>
          </a:p>
          <a:p>
            <a:pPr marL="914400" lvl="1" indent="-457200">
              <a:buFont typeface="Arial" panose="020B0604020202020204" pitchFamily="34" charset="0"/>
              <a:buChar char="•"/>
            </a:pPr>
            <a:r>
              <a:rPr lang="en-US" sz="2800" b="1" dirty="0">
                <a:latin typeface="Lato" panose="020F0502020204030203" pitchFamily="34" charset="0"/>
              </a:rPr>
              <a:t>Introducing </a:t>
            </a:r>
            <a:r>
              <a:rPr lang="en-US" sz="2800" dirty="0">
                <a:latin typeface="Lato" panose="020F0502020204030203" pitchFamily="34" charset="0"/>
              </a:rPr>
              <a:t>new hire to the community</a:t>
            </a:r>
          </a:p>
          <a:p>
            <a:pPr lvl="1"/>
            <a:endParaRPr lang="en-US" sz="2800" dirty="0">
              <a:latin typeface="Lato" panose="020F0502020204030203" pitchFamily="34" charset="0"/>
            </a:endParaRPr>
          </a:p>
          <a:p>
            <a:pPr marL="914400" lvl="1" indent="-457200">
              <a:buFont typeface="Arial" panose="020B0604020202020204" pitchFamily="34" charset="0"/>
              <a:buChar char="•"/>
            </a:pPr>
            <a:r>
              <a:rPr lang="en-US" sz="2800" b="1" dirty="0">
                <a:latin typeface="Lato" panose="020F0502020204030203" pitchFamily="34" charset="0"/>
              </a:rPr>
              <a:t>Credentialing, licensing, etc.</a:t>
            </a:r>
            <a:r>
              <a:rPr lang="en-US" sz="2800" dirty="0">
                <a:latin typeface="Lato" panose="020F0502020204030203" pitchFamily="34" charset="0"/>
              </a:rPr>
              <a:t> (for providers)</a:t>
            </a:r>
            <a:endParaRPr lang="en-US" sz="2800" dirty="0">
              <a:latin typeface="Lato" panose="020F0502020204030203" pitchFamily="34" charset="0"/>
              <a:ea typeface="Lato" panose="020F0502020204030203" pitchFamily="34" charset="0"/>
              <a:cs typeface="Lato" panose="020F0502020204030203" pitchFamily="34" charset="0"/>
            </a:endParaRPr>
          </a:p>
          <a:p>
            <a:pPr lvl="0">
              <a:spcBef>
                <a:spcPts val="600"/>
              </a:spcBef>
              <a:spcAft>
                <a:spcPts val="600"/>
              </a:spcAft>
            </a:pPr>
            <a:endParaRPr lang="en-US" sz="28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429696372"/>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6519A-0845-FE98-4835-4712226195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3AFF576-A8D0-E919-419E-A502E648725D}"/>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Onboarding: Ask Yourself</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92DEE254-FED3-11F1-E3E5-879FAACF7F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58715A02-0E2F-8109-6604-089C7B06C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CF712149-5BDF-FDBD-8137-07C8907C41DF}"/>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FF42F9D-6C08-8DC8-D57F-205BEC1EADC0}"/>
              </a:ext>
            </a:extLst>
          </p:cNvPr>
          <p:cNvSpPr txBox="1"/>
          <p:nvPr/>
        </p:nvSpPr>
        <p:spPr>
          <a:xfrm>
            <a:off x="667331" y="1332990"/>
            <a:ext cx="11168357" cy="5232202"/>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What impression do you want a new hire to walk away with after the first day?</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What do new employees need to know?</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How are you going to introduce your new hire to the organization’s work environment?</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What is everyone’s role (HR, managers, co-workers)?</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What are the goals for your new hire?</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How long will onboarding last?</a:t>
            </a:r>
          </a:p>
          <a:p>
            <a:pPr marL="457200" indent="-457200">
              <a:spcAft>
                <a:spcPts val="1200"/>
              </a:spcAft>
              <a:buFont typeface="Arial" panose="020B0604020202020204" pitchFamily="34" charset="0"/>
              <a:buChar char="•"/>
            </a:pPr>
            <a:r>
              <a:rPr lang="en-US" sz="2500" dirty="0">
                <a:latin typeface="Lato" panose="020F0502020204030203" pitchFamily="34" charset="0"/>
                <a:ea typeface="Lato" panose="020F0502020204030203" pitchFamily="34" charset="0"/>
                <a:cs typeface="Lato" panose="020F0502020204030203" pitchFamily="34" charset="0"/>
              </a:rPr>
              <a:t>How will you assess and measure the effectiveness of your onboarding program?</a:t>
            </a:r>
          </a:p>
          <a:p>
            <a:pPr marL="0" indent="0">
              <a:buNone/>
            </a:pPr>
            <a:r>
              <a:rPr lang="en-US" sz="1400" i="1" dirty="0">
                <a:latin typeface="Lato" panose="020F0502020204030203" pitchFamily="34" charset="0"/>
                <a:ea typeface="Lato" panose="020F0502020204030203" pitchFamily="34" charset="0"/>
                <a:cs typeface="Lato" panose="020F0502020204030203" pitchFamily="34" charset="0"/>
              </a:rPr>
              <a:t>Source: </a:t>
            </a:r>
            <a:r>
              <a:rPr lang="en-US" sz="1400" i="1" dirty="0">
                <a:latin typeface="Lato" panose="020F0502020204030203" pitchFamily="34" charset="0"/>
                <a:ea typeface="Lato" panose="020F0502020204030203" pitchFamily="34" charset="0"/>
                <a:cs typeface="Lato" panose="020F0502020204030203" pitchFamily="34" charset="0"/>
                <a:hlinkClick r:id="rId5"/>
              </a:rPr>
              <a:t>SHRM New Employee Onboarding Guide</a:t>
            </a:r>
            <a:endParaRPr lang="en-US" sz="1400" i="1"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97984812"/>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5D1E1-804C-EA26-F0BA-2EAE86D7AFA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F669198-5EDF-ABCD-551B-69BA72615663}"/>
              </a:ext>
            </a:extLst>
          </p:cNvPr>
          <p:cNvPicPr>
            <a:picLocks noChangeAspect="1"/>
          </p:cNvPicPr>
          <p:nvPr/>
        </p:nvPicPr>
        <p:blipFill>
          <a:blip r:embed="rId3">
            <a:alphaModFix amt="3000"/>
            <a:extLst>
              <a:ext uri="{28A0092B-C50C-407E-A947-70E740481C1C}">
                <a14:useLocalDpi xmlns:a14="http://schemas.microsoft.com/office/drawing/2010/main" val="0"/>
              </a:ext>
            </a:extLst>
          </a:blip>
          <a:srcRect l="18122" r="7150"/>
          <a:stretch>
            <a:fillRect/>
          </a:stretch>
        </p:blipFill>
        <p:spPr>
          <a:xfrm>
            <a:off x="-1" y="1173664"/>
            <a:ext cx="12192001" cy="5438418"/>
          </a:xfrm>
          <a:prstGeom prst="rect">
            <a:avLst/>
          </a:prstGeom>
          <a:effectLst>
            <a:reflection endPos="0" dist="50800" dir="5400000" sy="-100000" algn="bl" rotWithShape="0"/>
          </a:effectLst>
        </p:spPr>
      </p:pic>
      <p:sp>
        <p:nvSpPr>
          <p:cNvPr id="5" name="TextBox 4">
            <a:extLst>
              <a:ext uri="{FF2B5EF4-FFF2-40B4-BE49-F238E27FC236}">
                <a16:creationId xmlns:a16="http://schemas.microsoft.com/office/drawing/2014/main" id="{4420E928-3BE9-B784-79E8-42069A5B35A9}"/>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Creating an Onboarding Plan</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E8ECC2BD-DAA0-60D5-D4EE-5271180AC6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6F3F3DC8-CDC2-5C5D-D2C3-A0AF6C499D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0211A4BA-1840-BBC7-9824-CE16D9F67881}"/>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 name="Diagram 1">
            <a:extLst>
              <a:ext uri="{FF2B5EF4-FFF2-40B4-BE49-F238E27FC236}">
                <a16:creationId xmlns:a16="http://schemas.microsoft.com/office/drawing/2014/main" id="{D882235C-A7DC-07BC-9CA4-95741D48FA77}"/>
              </a:ext>
            </a:extLst>
          </p:cNvPr>
          <p:cNvGraphicFramePr/>
          <p:nvPr>
            <p:extLst>
              <p:ext uri="{D42A27DB-BD31-4B8C-83A1-F6EECF244321}">
                <p14:modId xmlns:p14="http://schemas.microsoft.com/office/powerpoint/2010/main" val="2448067082"/>
              </p:ext>
            </p:extLst>
          </p:nvPr>
        </p:nvGraphicFramePr>
        <p:xfrm>
          <a:off x="-177691" y="321988"/>
          <a:ext cx="11355891" cy="55081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6" name="Diagram 5">
            <a:extLst>
              <a:ext uri="{FF2B5EF4-FFF2-40B4-BE49-F238E27FC236}">
                <a16:creationId xmlns:a16="http://schemas.microsoft.com/office/drawing/2014/main" id="{2DFEB458-8FAE-8365-8CDF-B5ACDD7558E0}"/>
              </a:ext>
            </a:extLst>
          </p:cNvPr>
          <p:cNvGraphicFramePr/>
          <p:nvPr/>
        </p:nvGraphicFramePr>
        <p:xfrm>
          <a:off x="1685635" y="3200317"/>
          <a:ext cx="8128000" cy="541866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33261193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93742-8375-9279-3625-6A0B2A5D4BA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27F1B6-6C79-2CD4-5EEF-A12AFF10A480}"/>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Creating an Onboarding Plan </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23F1F440-DB0D-1DD5-27F3-5B3BA164BD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8352D364-664B-B689-F383-2DBF91CEEC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BE5506CD-1646-73C2-8CE4-AB9D04C21D3E}"/>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4CDD02A-2F6C-1E7F-6131-4808BF898054}"/>
              </a:ext>
            </a:extLst>
          </p:cNvPr>
          <p:cNvSpPr txBox="1"/>
          <p:nvPr/>
        </p:nvSpPr>
        <p:spPr>
          <a:xfrm>
            <a:off x="528204" y="1417572"/>
            <a:ext cx="10638560" cy="5770811"/>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Provide a </a:t>
            </a:r>
            <a:r>
              <a:rPr lang="en-US" sz="2200" b="1" dirty="0">
                <a:latin typeface="Lato" panose="020F0502020204030203" pitchFamily="34" charset="0"/>
                <a:ea typeface="Lato" panose="020F0502020204030203" pitchFamily="34" charset="0"/>
                <a:cs typeface="Lato" panose="020F0502020204030203" pitchFamily="34" charset="0"/>
              </a:rPr>
              <a:t>structure</a:t>
            </a:r>
            <a:r>
              <a:rPr lang="en-US" sz="2200" dirty="0">
                <a:latin typeface="Lato" panose="020F0502020204030203" pitchFamily="34" charset="0"/>
                <a:ea typeface="Lato" panose="020F0502020204030203" pitchFamily="34" charset="0"/>
                <a:cs typeface="Lato" panose="020F0502020204030203" pitchFamily="34" charset="0"/>
              </a:rPr>
              <a:t> and a </a:t>
            </a:r>
            <a:r>
              <a:rPr lang="en-US" sz="2200" b="1" dirty="0">
                <a:latin typeface="Lato" panose="020F0502020204030203" pitchFamily="34" charset="0"/>
                <a:ea typeface="Lato" panose="020F0502020204030203" pitchFamily="34" charset="0"/>
                <a:cs typeface="Lato" panose="020F0502020204030203" pitchFamily="34" charset="0"/>
              </a:rPr>
              <a:t>process </a:t>
            </a:r>
            <a:r>
              <a:rPr lang="en-US" sz="2200" dirty="0">
                <a:latin typeface="Lato" panose="020F0502020204030203" pitchFamily="34" charset="0"/>
                <a:ea typeface="Lato" panose="020F0502020204030203" pitchFamily="34" charset="0"/>
                <a:cs typeface="Lato" panose="020F0502020204030203" pitchFamily="34" charset="0"/>
              </a:rPr>
              <a:t>for welcoming new hires to your organization </a:t>
            </a:r>
          </a:p>
          <a:p>
            <a:pPr marL="285750" indent="-285750">
              <a:spcAft>
                <a:spcPts val="600"/>
              </a:spcAft>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Create a </a:t>
            </a:r>
            <a:r>
              <a:rPr lang="en-US" sz="2200" b="1" dirty="0">
                <a:latin typeface="Lato" panose="020F0502020204030203" pitchFamily="34" charset="0"/>
                <a:ea typeface="Lato" panose="020F0502020204030203" pitchFamily="34" charset="0"/>
                <a:cs typeface="Lato" panose="020F0502020204030203" pitchFamily="34" charset="0"/>
              </a:rPr>
              <a:t>checklist for all staff</a:t>
            </a:r>
            <a:r>
              <a:rPr lang="en-US" sz="2200" dirty="0">
                <a:latin typeface="Lato" panose="020F0502020204030203" pitchFamily="34" charset="0"/>
                <a:ea typeface="Lato" panose="020F0502020204030203" pitchFamily="34" charset="0"/>
                <a:cs typeface="Lato" panose="020F0502020204030203" pitchFamily="34" charset="0"/>
              </a:rPr>
              <a:t>, as well as sections for additional </a:t>
            </a:r>
            <a:r>
              <a:rPr lang="en-US" sz="2200" b="1" dirty="0">
                <a:latin typeface="Lato" panose="020F0502020204030203" pitchFamily="34" charset="0"/>
                <a:ea typeface="Lato" panose="020F0502020204030203" pitchFamily="34" charset="0"/>
                <a:cs typeface="Lato" panose="020F0502020204030203" pitchFamily="34" charset="0"/>
              </a:rPr>
              <a:t>considerations for specific clinical staff</a:t>
            </a:r>
          </a:p>
          <a:p>
            <a:pPr marL="285750" indent="-285750">
              <a:spcAft>
                <a:spcPts val="600"/>
              </a:spcAft>
              <a:buFont typeface="Arial" panose="020B0604020202020204" pitchFamily="34" charset="0"/>
              <a:buChar char="•"/>
            </a:pPr>
            <a:r>
              <a:rPr lang="en-US" sz="2200" dirty="0">
                <a:latin typeface="Lato" panose="020F0502020204030203" pitchFamily="34" charset="0"/>
                <a:ea typeface="Lato" panose="020F0502020204030203" pitchFamily="34" charset="0"/>
                <a:cs typeface="Lato" panose="020F0502020204030203" pitchFamily="34" charset="0"/>
              </a:rPr>
              <a:t>When crafting your plan, </a:t>
            </a:r>
            <a:r>
              <a:rPr lang="en-US" sz="2200" b="1" dirty="0">
                <a:latin typeface="Lato" panose="020F0502020204030203" pitchFamily="34" charset="0"/>
                <a:ea typeface="Lato" panose="020F0502020204030203" pitchFamily="34" charset="0"/>
                <a:cs typeface="Lato" panose="020F0502020204030203" pitchFamily="34" charset="0"/>
              </a:rPr>
              <a:t>consider the following questions </a:t>
            </a:r>
            <a:r>
              <a:rPr lang="en-US" sz="2200" dirty="0">
                <a:latin typeface="Lato" panose="020F0502020204030203" pitchFamily="34" charset="0"/>
                <a:ea typeface="Lato" panose="020F0502020204030203" pitchFamily="34" charset="0"/>
                <a:cs typeface="Lato" panose="020F0502020204030203" pitchFamily="34" charset="0"/>
              </a:rPr>
              <a:t>for each onboarding activity:</a:t>
            </a:r>
          </a:p>
          <a:p>
            <a:pPr marL="742950" lvl="1" indent="-285750">
              <a:spcAft>
                <a:spcPts val="600"/>
              </a:spcAft>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Who</a:t>
            </a:r>
            <a:r>
              <a:rPr lang="en-US" sz="2200" dirty="0">
                <a:latin typeface="Lato" panose="020F0502020204030203" pitchFamily="34" charset="0"/>
                <a:ea typeface="Lato" panose="020F0502020204030203" pitchFamily="34" charset="0"/>
                <a:cs typeface="Lato" panose="020F0502020204030203" pitchFamily="34" charset="0"/>
              </a:rPr>
              <a:t> will be responsible for ensuring this component of your new hire’s onboarding is completed?</a:t>
            </a:r>
          </a:p>
          <a:p>
            <a:pPr marL="742950" lvl="1" indent="-285750">
              <a:spcAft>
                <a:spcPts val="600"/>
              </a:spcAft>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When </a:t>
            </a:r>
            <a:r>
              <a:rPr lang="en-US" sz="2200" dirty="0">
                <a:latin typeface="Lato" panose="020F0502020204030203" pitchFamily="34" charset="0"/>
                <a:ea typeface="Lato" panose="020F0502020204030203" pitchFamily="34" charset="0"/>
                <a:cs typeface="Lato" panose="020F0502020204030203" pitchFamily="34" charset="0"/>
              </a:rPr>
              <a:t>should the planning for this onboarding activity take place? Before the new employee’s start date? Within their first two weeks? </a:t>
            </a:r>
          </a:p>
          <a:p>
            <a:pPr marL="742950" lvl="1" indent="-285750">
              <a:spcAft>
                <a:spcPts val="600"/>
              </a:spcAft>
              <a:buFont typeface="Arial" panose="020B0604020202020204" pitchFamily="34" charset="0"/>
              <a:buChar char="•"/>
            </a:pPr>
            <a:r>
              <a:rPr lang="en-US" sz="2200" b="1" dirty="0">
                <a:latin typeface="Lato" panose="020F0502020204030203" pitchFamily="34" charset="0"/>
                <a:ea typeface="Lato" panose="020F0502020204030203" pitchFamily="34" charset="0"/>
                <a:cs typeface="Lato" panose="020F0502020204030203" pitchFamily="34" charset="0"/>
              </a:rPr>
              <a:t>When </a:t>
            </a:r>
            <a:r>
              <a:rPr lang="en-US" sz="2200" dirty="0">
                <a:latin typeface="Lato" panose="020F0502020204030203" pitchFamily="34" charset="0"/>
                <a:ea typeface="Lato" panose="020F0502020204030203" pitchFamily="34" charset="0"/>
                <a:cs typeface="Lato" panose="020F0502020204030203" pitchFamily="34" charset="0"/>
              </a:rPr>
              <a:t>should the new hire or responsible staff person aim to complete this activity?</a:t>
            </a:r>
            <a:endParaRPr lang="en-US" sz="600" b="1" dirty="0">
              <a:latin typeface="Lato" panose="020F0502020204030203" pitchFamily="34" charset="0"/>
              <a:ea typeface="Lato" panose="020F0502020204030203" pitchFamily="34" charset="0"/>
              <a:cs typeface="Lato" panose="020F0502020204030203" pitchFamily="34" charset="0"/>
            </a:endParaRPr>
          </a:p>
          <a:p>
            <a:pPr algn="ctr">
              <a:lnSpc>
                <a:spcPct val="150000"/>
              </a:lnSpc>
            </a:pPr>
            <a:r>
              <a:rPr lang="en-US" sz="2400" b="1" dirty="0">
                <a:solidFill>
                  <a:srgbClr val="156E7D"/>
                </a:solidFill>
                <a:latin typeface="Lato" panose="020F0502020204030203" pitchFamily="34" charset="0"/>
                <a:ea typeface="Lato" panose="020F0502020204030203" pitchFamily="34" charset="0"/>
                <a:cs typeface="Lato" panose="020F0502020204030203" pitchFamily="34" charset="0"/>
              </a:rPr>
              <a:t>Be thorough – </a:t>
            </a:r>
            <a:r>
              <a:rPr lang="en-US" sz="2400" b="1" i="1" dirty="0">
                <a:solidFill>
                  <a:srgbClr val="156E7D"/>
                </a:solidFill>
                <a:latin typeface="Lato" panose="020F0502020204030203" pitchFamily="34" charset="0"/>
                <a:ea typeface="Lato" panose="020F0502020204030203" pitchFamily="34" charset="0"/>
                <a:cs typeface="Lato" panose="020F0502020204030203" pitchFamily="34" charset="0"/>
              </a:rPr>
              <a:t>more detail is better than less!</a:t>
            </a:r>
          </a:p>
          <a:p>
            <a:pPr algn="ctr">
              <a:lnSpc>
                <a:spcPct val="150000"/>
              </a:lnSpc>
            </a:pPr>
            <a:r>
              <a:rPr lang="en-US" sz="2400" b="1" dirty="0">
                <a:solidFill>
                  <a:srgbClr val="156E7D"/>
                </a:solidFill>
                <a:latin typeface="Lato" panose="020F0502020204030203" pitchFamily="34" charset="0"/>
                <a:ea typeface="Lato" panose="020F0502020204030203" pitchFamily="34" charset="0"/>
                <a:cs typeface="Lato" panose="020F0502020204030203" pitchFamily="34" charset="0"/>
              </a:rPr>
              <a:t>Be clear about expectations – </a:t>
            </a:r>
            <a:r>
              <a:rPr lang="en-US" sz="2400" b="1" i="1" dirty="0">
                <a:solidFill>
                  <a:srgbClr val="156E7D"/>
                </a:solidFill>
                <a:latin typeface="Lato" panose="020F0502020204030203" pitchFamily="34" charset="0"/>
                <a:ea typeface="Lato" panose="020F0502020204030203" pitchFamily="34" charset="0"/>
                <a:cs typeface="Lato" panose="020F0502020204030203" pitchFamily="34" charset="0"/>
              </a:rPr>
              <a:t>what constitutes success? </a:t>
            </a:r>
          </a:p>
          <a:p>
            <a:pPr marL="285750" indent="-285750">
              <a:buFont typeface="Arial" panose="020B0604020202020204" pitchFamily="34" charset="0"/>
              <a:buChar char="•"/>
            </a:pPr>
            <a:endParaRPr lang="en-US" sz="16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398817916"/>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3B8F-D5D3-9A84-1702-68C9522824D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2C7173E-449B-9ADB-6E91-2BDA908F23FA}"/>
              </a:ext>
            </a:extLst>
          </p:cNvPr>
          <p:cNvPicPr>
            <a:picLocks noChangeAspect="1"/>
          </p:cNvPicPr>
          <p:nvPr/>
        </p:nvPicPr>
        <p:blipFill>
          <a:blip r:embed="rId3">
            <a:alphaModFix amt="3000"/>
            <a:extLst>
              <a:ext uri="{28A0092B-C50C-407E-A947-70E740481C1C}">
                <a14:useLocalDpi xmlns:a14="http://schemas.microsoft.com/office/drawing/2010/main" val="0"/>
              </a:ext>
            </a:extLst>
          </a:blip>
          <a:srcRect l="18122" r="7150"/>
          <a:stretch>
            <a:fillRect/>
          </a:stretch>
        </p:blipFill>
        <p:spPr>
          <a:xfrm>
            <a:off x="-1" y="1173664"/>
            <a:ext cx="12192001" cy="5438418"/>
          </a:xfrm>
          <a:prstGeom prst="rect">
            <a:avLst/>
          </a:prstGeom>
          <a:effectLst>
            <a:reflection endPos="0" dist="50800" dir="5400000" sy="-100000" algn="bl" rotWithShape="0"/>
          </a:effectLst>
        </p:spPr>
      </p:pic>
      <p:sp>
        <p:nvSpPr>
          <p:cNvPr id="5" name="TextBox 4">
            <a:extLst>
              <a:ext uri="{FF2B5EF4-FFF2-40B4-BE49-F238E27FC236}">
                <a16:creationId xmlns:a16="http://schemas.microsoft.com/office/drawing/2014/main" id="{FBA426D1-9940-11BE-C289-03F2FD992F12}"/>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Preparatory</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841E4335-4F6B-855D-E550-4502CE41BF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BEB03EAD-B175-1D25-9703-429C2381A8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D657BEBF-7045-95EA-3B47-CDBCCC6548F6}"/>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D0123A7E-29A4-1EC2-AC0B-5B091C870665}"/>
              </a:ext>
            </a:extLst>
          </p:cNvPr>
          <p:cNvGraphicFramePr>
            <a:graphicFrameLocks noGrp="1"/>
          </p:cNvGraphicFramePr>
          <p:nvPr/>
        </p:nvGraphicFramePr>
        <p:xfrm>
          <a:off x="760710" y="1094052"/>
          <a:ext cx="10670578" cy="5597191"/>
        </p:xfrm>
        <a:graphic>
          <a:graphicData uri="http://schemas.openxmlformats.org/drawingml/2006/table">
            <a:tbl>
              <a:tblPr firstRow="1" firstCol="1" bandRow="1"/>
              <a:tblGrid>
                <a:gridCol w="1830639">
                  <a:extLst>
                    <a:ext uri="{9D8B030D-6E8A-4147-A177-3AD203B41FA5}">
                      <a16:colId xmlns:a16="http://schemas.microsoft.com/office/drawing/2014/main" val="3912122431"/>
                    </a:ext>
                  </a:extLst>
                </a:gridCol>
                <a:gridCol w="2198701">
                  <a:extLst>
                    <a:ext uri="{9D8B030D-6E8A-4147-A177-3AD203B41FA5}">
                      <a16:colId xmlns:a16="http://schemas.microsoft.com/office/drawing/2014/main" val="1629793465"/>
                    </a:ext>
                  </a:extLst>
                </a:gridCol>
                <a:gridCol w="1482994">
                  <a:extLst>
                    <a:ext uri="{9D8B030D-6E8A-4147-A177-3AD203B41FA5}">
                      <a16:colId xmlns:a16="http://schemas.microsoft.com/office/drawing/2014/main" val="4239020143"/>
                    </a:ext>
                  </a:extLst>
                </a:gridCol>
                <a:gridCol w="4081460">
                  <a:extLst>
                    <a:ext uri="{9D8B030D-6E8A-4147-A177-3AD203B41FA5}">
                      <a16:colId xmlns:a16="http://schemas.microsoft.com/office/drawing/2014/main" val="4177045088"/>
                    </a:ext>
                  </a:extLst>
                </a:gridCol>
                <a:gridCol w="1076784">
                  <a:extLst>
                    <a:ext uri="{9D8B030D-6E8A-4147-A177-3AD203B41FA5}">
                      <a16:colId xmlns:a16="http://schemas.microsoft.com/office/drawing/2014/main" val="1711318785"/>
                    </a:ext>
                  </a:extLst>
                </a:gridCol>
              </a:tblGrid>
              <a:tr h="428404">
                <a:tc>
                  <a:txBody>
                    <a:bodyPr/>
                    <a:lstStyle/>
                    <a:p>
                      <a:pPr marL="0" marR="0" algn="ctr">
                        <a:lnSpc>
                          <a:spcPct val="107000"/>
                        </a:lnSpc>
                        <a:spcAft>
                          <a:spcPts val="800"/>
                        </a:spcAft>
                      </a:pPr>
                      <a:r>
                        <a:rPr lang="en-US" sz="11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Process Monitor/Mentor/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pPr>
                      <a:r>
                        <a:rPr lang="en-US" sz="11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Responsible Staff</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1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Upon Hire Decision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1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1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Prior to Start Date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1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48651820"/>
                  </a:ext>
                </a:extLst>
              </a:tr>
              <a:tr h="181937">
                <a:tc rowSpan="6">
                  <a:txBody>
                    <a:bodyPr/>
                    <a:lstStyle/>
                    <a:p>
                      <a:pPr marL="0" marR="0">
                        <a:lnSpc>
                          <a:spcPct val="107000"/>
                        </a:lnSpc>
                        <a:spcAft>
                          <a:spcPts val="800"/>
                        </a:spcAft>
                      </a:pPr>
                      <a:r>
                        <a:rPr lang="en-US" sz="1100" b="1"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Manager</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Create new hire schedule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Add/invite to existing meetings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670322965"/>
                  </a:ext>
                </a:extLst>
              </a:tr>
              <a:tr h="243463">
                <a:tc vMerge="1">
                  <a:txBody>
                    <a:bodyPr/>
                    <a:lstStyle/>
                    <a:p>
                      <a:endParaRPr lang="en-US"/>
                    </a:p>
                  </a:txBody>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Designate coworker resource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Call to confirm start date and time, include first day expectations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103526693"/>
                  </a:ext>
                </a:extLst>
              </a:tr>
              <a:tr h="181937">
                <a:tc vMerge="1">
                  <a:txBody>
                    <a:bodyPr/>
                    <a:lstStyle/>
                    <a:p>
                      <a:endParaRPr lang="en-US"/>
                    </a:p>
                  </a:txBody>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relocation, if applicable</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Create welcome packet</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718071308"/>
                  </a:ext>
                </a:extLst>
              </a:tr>
              <a:tr h="181937">
                <a:tc vMerge="1">
                  <a:txBody>
                    <a:bodyPr/>
                    <a:lstStyle/>
                    <a:p>
                      <a:endParaRPr lang="en-US"/>
                    </a:p>
                  </a:txBody>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Identify HR point of contact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Inform department, HR, and IT</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84620607"/>
                  </a:ext>
                </a:extLst>
              </a:tr>
              <a:tr h="120414">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Schedule pertinent training</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4205046602"/>
                  </a:ext>
                </a:extLst>
              </a:tr>
              <a:tr h="551082">
                <a:tc vMerge="1">
                  <a:txBody>
                    <a:bodyPr/>
                    <a:lstStyle/>
                    <a:p>
                      <a:endParaRPr lang="en-US"/>
                    </a:p>
                  </a:txBody>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Email existing staff to introduce new hire, include professional background, hobbies, and interests if the new employee agrees</a:t>
                      </a: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988681697"/>
                  </a:ext>
                </a:extLst>
              </a:tr>
              <a:tr h="181937">
                <a:tc rowSpan="5">
                  <a:txBody>
                    <a:bodyPr/>
                    <a:lstStyle/>
                    <a:p>
                      <a:pPr marL="0" marR="0">
                        <a:lnSpc>
                          <a:spcPct val="107000"/>
                        </a:lnSpc>
                        <a:spcAft>
                          <a:spcPts val="800"/>
                        </a:spcAft>
                      </a:pPr>
                      <a:r>
                        <a:rPr lang="en-US" sz="11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Office Administrator</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Submit technology requests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Secure work area/station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507272042"/>
                  </a:ext>
                </a:extLst>
              </a:tr>
              <a:tr h="120414">
                <a:tc vMerge="1">
                  <a:txBody>
                    <a:bodyPr/>
                    <a:lstStyle/>
                    <a:p>
                      <a:endParaRPr lang="en-US"/>
                    </a:p>
                  </a:txBody>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Order passkeys, IDs, etc.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Designate space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828007318"/>
                  </a:ext>
                </a:extLst>
              </a:tr>
              <a:tr h="120414">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Furniture, supplies, etc.</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989026067"/>
                  </a:ext>
                </a:extLst>
              </a:tr>
              <a:tr h="58889">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Phone setup</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133579776"/>
                  </a:ext>
                </a:extLst>
              </a:tr>
              <a:tr h="243463">
                <a:tc vMerge="1">
                  <a:txBody>
                    <a:bodyPr/>
                    <a:lstStyle/>
                    <a:p>
                      <a:endParaRPr lang="en-US"/>
                    </a:p>
                  </a:txBody>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Obtain nameplate, business cards, etc.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719398893"/>
                  </a:ext>
                </a:extLst>
              </a:tr>
              <a:tr h="181937">
                <a:tc rowSpan="6">
                  <a:txBody>
                    <a:bodyPr/>
                    <a:lstStyle/>
                    <a:p>
                      <a:pPr marL="0" marR="0">
                        <a:lnSpc>
                          <a:spcPct val="107000"/>
                        </a:lnSpc>
                        <a:spcAft>
                          <a:spcPts val="800"/>
                        </a:spcAft>
                      </a:pPr>
                      <a:r>
                        <a:rPr lang="en-US" sz="1100" b="1"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Human Resources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Create personnel file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Confirm receipt of all recruitment docs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024920625"/>
                  </a:ext>
                </a:extLst>
              </a:tr>
              <a:tr h="243463">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Confirm offer letter reception/acceptance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754054359"/>
                  </a:ext>
                </a:extLst>
              </a:tr>
              <a:tr h="243463">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Confirm background check completion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225242242"/>
                  </a:ext>
                </a:extLst>
              </a:tr>
              <a:tr h="181937">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Communicate organizational practices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546285918"/>
                  </a:ext>
                </a:extLst>
              </a:tr>
              <a:tr h="181937">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Communicate organizational policies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619369634"/>
                  </a:ext>
                </a:extLst>
              </a:tr>
              <a:tr h="428033">
                <a:tc vMerge="1">
                  <a:txBody>
                    <a:bodyPr/>
                    <a:lstStyle/>
                    <a:p>
                      <a:endParaRPr lang="en-US"/>
                    </a:p>
                  </a:txBody>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Enroll in new hire briefing, webinar, etc. if applicable. Otherwise, schedule new hire briefing</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341385508"/>
                  </a:ext>
                </a:extLst>
              </a:tr>
              <a:tr h="120414">
                <a:tc rowSpan="6">
                  <a:txBody>
                    <a:bodyPr/>
                    <a:lstStyle/>
                    <a:p>
                      <a:pPr marL="0" marR="0">
                        <a:lnSpc>
                          <a:spcPct val="107000"/>
                        </a:lnSpc>
                        <a:spcAft>
                          <a:spcPts val="800"/>
                        </a:spcAft>
                      </a:pPr>
                      <a:r>
                        <a:rPr lang="en-US" sz="11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Technology</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Passkey order form</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752962470"/>
                  </a:ext>
                </a:extLst>
              </a:tr>
              <a:tr h="181937">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Temporary access for new hire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750871549"/>
                  </a:ext>
                </a:extLst>
              </a:tr>
              <a:tr h="120414">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Software acquisition</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194255734"/>
                  </a:ext>
                </a:extLst>
              </a:tr>
              <a:tr h="181937">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Mobile device(s), if applicable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83293159"/>
                  </a:ext>
                </a:extLst>
              </a:tr>
              <a:tr h="58889">
                <a:tc vMerge="1">
                  <a:txBody>
                    <a:bodyPr/>
                    <a:lstStyle/>
                    <a:p>
                      <a:endParaRPr lang="en-US"/>
                    </a:p>
                  </a:txBody>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Hardware setup</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45017051"/>
                  </a:ext>
                </a:extLst>
              </a:tr>
              <a:tr h="58889">
                <a:tc vMerge="1">
                  <a:txBody>
                    <a:bodyPr/>
                    <a:lstStyle/>
                    <a:p>
                      <a:endParaRPr lang="en-US"/>
                    </a:p>
                  </a:txBody>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Network setup</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1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1909" marR="21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921081647"/>
                  </a:ext>
                </a:extLst>
              </a:tr>
            </a:tbl>
          </a:graphicData>
        </a:graphic>
      </p:graphicFrame>
    </p:spTree>
    <p:extLst>
      <p:ext uri="{BB962C8B-B14F-4D97-AF65-F5344CB8AC3E}">
        <p14:creationId xmlns:p14="http://schemas.microsoft.com/office/powerpoint/2010/main" val="139938158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2DC4A-EA0D-33C5-7C2E-0256435169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D5AB0F4-1D08-5C58-4704-35412A2BAADE}"/>
              </a:ext>
            </a:extLst>
          </p:cNvPr>
          <p:cNvPicPr>
            <a:picLocks noChangeAspect="1"/>
          </p:cNvPicPr>
          <p:nvPr/>
        </p:nvPicPr>
        <p:blipFill>
          <a:blip r:embed="rId3">
            <a:alphaModFix amt="3000"/>
            <a:extLst>
              <a:ext uri="{28A0092B-C50C-407E-A947-70E740481C1C}">
                <a14:useLocalDpi xmlns:a14="http://schemas.microsoft.com/office/drawing/2010/main" val="0"/>
              </a:ext>
            </a:extLst>
          </a:blip>
          <a:srcRect l="18122" r="7150"/>
          <a:stretch>
            <a:fillRect/>
          </a:stretch>
        </p:blipFill>
        <p:spPr>
          <a:xfrm>
            <a:off x="-1" y="1173664"/>
            <a:ext cx="12192001" cy="5438418"/>
          </a:xfrm>
          <a:prstGeom prst="rect">
            <a:avLst/>
          </a:prstGeom>
          <a:effectLst>
            <a:reflection endPos="0" dist="50800" dir="5400000" sy="-100000" algn="bl" rotWithShape="0"/>
          </a:effectLst>
        </p:spPr>
      </p:pic>
      <p:sp>
        <p:nvSpPr>
          <p:cNvPr id="5" name="TextBox 4">
            <a:extLst>
              <a:ext uri="{FF2B5EF4-FFF2-40B4-BE49-F238E27FC236}">
                <a16:creationId xmlns:a16="http://schemas.microsoft.com/office/drawing/2014/main" id="{ECEBDF9E-B581-5A6A-AF1A-429377EA579C}"/>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Orientation</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C0BE4070-B08A-921F-0428-B387A9BEDA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B6034537-D389-ABCB-3D2C-79460CE5F5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81B863D5-BECD-9873-EECB-AC3729C18FD3}"/>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65BCAB29-A578-AC93-1E55-4C8F53B1ADD6}"/>
              </a:ext>
            </a:extLst>
          </p:cNvPr>
          <p:cNvGraphicFramePr>
            <a:graphicFrameLocks noGrp="1"/>
          </p:cNvGraphicFramePr>
          <p:nvPr/>
        </p:nvGraphicFramePr>
        <p:xfrm>
          <a:off x="795129" y="829416"/>
          <a:ext cx="10707173" cy="6046453"/>
        </p:xfrm>
        <a:graphic>
          <a:graphicData uri="http://schemas.openxmlformats.org/drawingml/2006/table">
            <a:tbl>
              <a:tblPr firstRow="1" firstCol="1" bandRow="1"/>
              <a:tblGrid>
                <a:gridCol w="1823447">
                  <a:extLst>
                    <a:ext uri="{9D8B030D-6E8A-4147-A177-3AD203B41FA5}">
                      <a16:colId xmlns:a16="http://schemas.microsoft.com/office/drawing/2014/main" val="2257319321"/>
                    </a:ext>
                  </a:extLst>
                </a:gridCol>
                <a:gridCol w="3269004">
                  <a:extLst>
                    <a:ext uri="{9D8B030D-6E8A-4147-A177-3AD203B41FA5}">
                      <a16:colId xmlns:a16="http://schemas.microsoft.com/office/drawing/2014/main" val="3536565759"/>
                    </a:ext>
                  </a:extLst>
                </a:gridCol>
                <a:gridCol w="906132">
                  <a:extLst>
                    <a:ext uri="{9D8B030D-6E8A-4147-A177-3AD203B41FA5}">
                      <a16:colId xmlns:a16="http://schemas.microsoft.com/office/drawing/2014/main" val="2109468148"/>
                    </a:ext>
                  </a:extLst>
                </a:gridCol>
                <a:gridCol w="3884904">
                  <a:extLst>
                    <a:ext uri="{9D8B030D-6E8A-4147-A177-3AD203B41FA5}">
                      <a16:colId xmlns:a16="http://schemas.microsoft.com/office/drawing/2014/main" val="1133341296"/>
                    </a:ext>
                  </a:extLst>
                </a:gridCol>
                <a:gridCol w="823686">
                  <a:extLst>
                    <a:ext uri="{9D8B030D-6E8A-4147-A177-3AD203B41FA5}">
                      <a16:colId xmlns:a16="http://schemas.microsoft.com/office/drawing/2014/main" val="1936596750"/>
                    </a:ext>
                  </a:extLst>
                </a:gridCol>
              </a:tblGrid>
              <a:tr h="474005">
                <a:tc>
                  <a:txBody>
                    <a:bodyPr/>
                    <a:lstStyle/>
                    <a:p>
                      <a:pPr marL="0" marR="0" algn="ctr">
                        <a:lnSpc>
                          <a:spcPct val="107000"/>
                        </a:lnSpc>
                        <a:spcAft>
                          <a:spcPts val="800"/>
                        </a:spcAft>
                      </a:pPr>
                      <a:r>
                        <a:rPr lang="en-US" sz="10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Process Monitor/Mentor/</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pPr>
                      <a:r>
                        <a:rPr lang="en-US" sz="10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Responsible Staff</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0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First Day(s)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0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0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First Week(s)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0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67928013"/>
                  </a:ext>
                </a:extLst>
              </a:tr>
              <a:tr h="153102">
                <a:tc rowSpan="11">
                  <a:txBody>
                    <a:bodyPr/>
                    <a:lstStyle/>
                    <a:p>
                      <a:pPr marL="0" marR="0">
                        <a:lnSpc>
                          <a:spcPct val="107000"/>
                        </a:lnSpc>
                        <a:spcAft>
                          <a:spcPts val="800"/>
                        </a:spcAft>
                      </a:pPr>
                      <a:r>
                        <a:rPr lang="en-US" sz="1000" b="1"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Manager</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Welcome upon arrival</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Ask how first weeks went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3128309"/>
                  </a:ext>
                </a:extLst>
              </a:tr>
              <a:tr h="313055">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Guide to work station/office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 support to guide the new employee through questions and challenges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475146274"/>
                  </a:ext>
                </a:extLst>
              </a:tr>
              <a:tr h="153102">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Deliver prepared welcome packet</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training schedule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874992728"/>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break/meal policies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all technology functionality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83774341"/>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trial period, if applicable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Touch base with coworker/colleague resource</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4270306814"/>
                  </a:ext>
                </a:extLst>
              </a:tr>
              <a:tr h="188710">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Introduce to designated coworker/colleague resource</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current projects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509856689"/>
                  </a:ext>
                </a:extLst>
              </a:tr>
              <a:tr h="188710">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Explain role/position in team-based care model</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 over HC Standard Operating Procedures (SOP)</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566467268"/>
                  </a:ext>
                </a:extLst>
              </a:tr>
              <a:tr h="313055">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Explain roles/positions of others on the care team and how to coordinate across the care team</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473018134"/>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Introduce Health Center Program &amp; history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669210663"/>
                  </a:ext>
                </a:extLst>
              </a:tr>
              <a:tr h="313055">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the health center's mission statement and patient population</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682496242"/>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Set up regular check-in meetings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9380582"/>
                  </a:ext>
                </a:extLst>
              </a:tr>
              <a:tr h="153102">
                <a:tc rowSpan="3">
                  <a:txBody>
                    <a:bodyPr/>
                    <a:lstStyle/>
                    <a:p>
                      <a:pPr marL="0" marR="0">
                        <a:lnSpc>
                          <a:spcPct val="107000"/>
                        </a:lnSpc>
                        <a:spcAft>
                          <a:spcPts val="800"/>
                        </a:spcAft>
                      </a:pPr>
                      <a:r>
                        <a:rPr lang="en-US" sz="10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Office Administrator</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 company structure sheet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760746681"/>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 company contact list access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869150060"/>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 any maps, parking passes, etc.</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237730137"/>
                  </a:ext>
                </a:extLst>
              </a:tr>
              <a:tr h="188710">
                <a:tc rowSpan="6">
                  <a:txBody>
                    <a:bodyPr/>
                    <a:lstStyle/>
                    <a:p>
                      <a:pPr marL="0" marR="0">
                        <a:lnSpc>
                          <a:spcPct val="107000"/>
                        </a:lnSpc>
                        <a:spcAft>
                          <a:spcPts val="800"/>
                        </a:spcAft>
                      </a:pPr>
                      <a:r>
                        <a:rPr lang="en-US" sz="1000" b="1"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Human Resources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Connect to complete any paperwork</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company policies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249999390"/>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portal</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Ask employee how first weeks went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473544528"/>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Sign offer letter, if necessary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Ask manager how first weeks went</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26319214"/>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Enroll in any benefits/services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098146006"/>
                  </a:ext>
                </a:extLst>
              </a:tr>
              <a:tr h="188710">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organizational environment and work style</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328237156"/>
                  </a:ext>
                </a:extLst>
              </a:tr>
              <a:tr h="188710">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Discuss organizational expectations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284716210"/>
                  </a:ext>
                </a:extLst>
              </a:tr>
              <a:tr h="188710">
                <a:tc rowSpan="6">
                  <a:txBody>
                    <a:bodyPr/>
                    <a:lstStyle/>
                    <a:p>
                      <a:pPr marL="0" marR="0">
                        <a:lnSpc>
                          <a:spcPct val="107000"/>
                        </a:lnSpc>
                        <a:spcAft>
                          <a:spcPts val="800"/>
                        </a:spcAft>
                      </a:pPr>
                      <a:r>
                        <a:rPr lang="en-US" sz="10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Technology</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software, hardware, printers, etc.</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6883899"/>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Confirm email setup</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762945143"/>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Confirm phone setup</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941815015"/>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tech acceptable use policies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09645067"/>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Assist with online directory setup</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19226999"/>
                  </a:ext>
                </a:extLst>
              </a:tr>
              <a:tr h="188710">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Provide access to company software programs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a:lnSpc>
                          <a:spcPct val="107000"/>
                        </a:lnSpc>
                        <a:spcAft>
                          <a:spcPts val="800"/>
                        </a:spcAft>
                      </a:pPr>
                      <a:r>
                        <a:rPr lang="en-US" sz="1000" kern="0" dirty="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4021737"/>
                  </a:ext>
                </a:extLst>
              </a:tr>
              <a:tr h="153102">
                <a:tc rowSpan="4">
                  <a:txBody>
                    <a:bodyPr/>
                    <a:lstStyle/>
                    <a:p>
                      <a:pPr marL="0" marR="0">
                        <a:lnSpc>
                          <a:spcPct val="107000"/>
                        </a:lnSpc>
                        <a:spcAft>
                          <a:spcPts val="800"/>
                        </a:spcAft>
                      </a:pPr>
                      <a:r>
                        <a:rPr lang="en-US" sz="10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Designated Coworker/Peer Resource</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Conduct tours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Periodic check-ins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dirty="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435356782"/>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Answer any questions</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dirty="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930748335"/>
                  </a:ext>
                </a:extLst>
              </a:tr>
              <a:tr h="153102">
                <a:tc vMerge="1">
                  <a:txBody>
                    <a:bodyPr/>
                    <a:lstStyle/>
                    <a:p>
                      <a:endParaRPr lang="en-US"/>
                    </a:p>
                  </a:txBody>
                  <a:tcPr/>
                </a:tc>
                <a:tc>
                  <a:txBody>
                    <a:bodyPr/>
                    <a:lstStyle/>
                    <a:p>
                      <a:pPr marL="0" marR="0">
                        <a:lnSpc>
                          <a:spcPct val="107000"/>
                        </a:lnSpc>
                        <a:spcAft>
                          <a:spcPts val="800"/>
                        </a:spcAft>
                      </a:pPr>
                      <a:r>
                        <a:rPr lang="en-US" sz="10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Offer to take to lunch</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dirty="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869996527"/>
                  </a:ext>
                </a:extLst>
              </a:tr>
              <a:tr h="153102">
                <a:tc vMerge="1">
                  <a:txBody>
                    <a:bodyPr/>
                    <a:lstStyle/>
                    <a:p>
                      <a:endParaRPr lang="en-US"/>
                    </a:p>
                  </a:txBody>
                  <a:tcPr/>
                </a:tc>
                <a:tc>
                  <a:txBody>
                    <a:bodyPr/>
                    <a:lstStyle/>
                    <a:p>
                      <a:pPr marL="0" marR="0">
                        <a:lnSpc>
                          <a:spcPct val="107000"/>
                        </a:lnSpc>
                        <a:spcAft>
                          <a:spcPts val="800"/>
                        </a:spcAft>
                      </a:pPr>
                      <a:r>
                        <a:rPr lang="en-US" sz="1000" kern="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Make peer introductions</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a:effectLst/>
                          <a:latin typeface="Arial" panose="020B0604020202020204" pitchFamily="34" charset="0"/>
                          <a:ea typeface="Calibri" panose="020F0502020204030204" pitchFamily="34" charset="0"/>
                          <a:cs typeface="Times New Roman" panose="02020603050405020304" pitchFamily="18" charset="0"/>
                        </a:rPr>
                        <a:t> </a:t>
                      </a:r>
                      <a:endParaRPr lang="en-US" sz="1000" kern="10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nSpc>
                          <a:spcPct val="107000"/>
                        </a:lnSpc>
                        <a:spcAft>
                          <a:spcPts val="800"/>
                        </a:spcAft>
                      </a:pPr>
                      <a:r>
                        <a:rPr lang="en-US" sz="1000" kern="0" dirty="0">
                          <a:effectLst/>
                          <a:latin typeface="Lato" panose="020F0502020204030203" pitchFamily="34" charset="0"/>
                          <a:ea typeface="Calibri" panose="020F0502020204030204" pitchFamily="34" charset="0"/>
                          <a:cs typeface="Times New Roman" panose="02020603050405020304" pitchFamily="18" charset="0"/>
                        </a:rPr>
                        <a:t> </a:t>
                      </a: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174" marR="34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314490660"/>
                  </a:ext>
                </a:extLst>
              </a:tr>
            </a:tbl>
          </a:graphicData>
        </a:graphic>
      </p:graphicFrame>
    </p:spTree>
    <p:extLst>
      <p:ext uri="{BB962C8B-B14F-4D97-AF65-F5344CB8AC3E}">
        <p14:creationId xmlns:p14="http://schemas.microsoft.com/office/powerpoint/2010/main" val="263194939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CEB3-621E-170F-442A-E4033FC8B8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EC38318-B162-8376-3B3C-6853E880857A}"/>
              </a:ext>
            </a:extLst>
          </p:cNvPr>
          <p:cNvPicPr>
            <a:picLocks noChangeAspect="1"/>
          </p:cNvPicPr>
          <p:nvPr/>
        </p:nvPicPr>
        <p:blipFill>
          <a:blip r:embed="rId3">
            <a:alphaModFix amt="3000"/>
            <a:extLst>
              <a:ext uri="{28A0092B-C50C-407E-A947-70E740481C1C}">
                <a14:useLocalDpi xmlns:a14="http://schemas.microsoft.com/office/drawing/2010/main" val="0"/>
              </a:ext>
            </a:extLst>
          </a:blip>
          <a:srcRect l="18122" r="7150"/>
          <a:stretch>
            <a:fillRect/>
          </a:stretch>
        </p:blipFill>
        <p:spPr>
          <a:xfrm>
            <a:off x="-1" y="1173664"/>
            <a:ext cx="12192001" cy="5438418"/>
          </a:xfrm>
          <a:prstGeom prst="rect">
            <a:avLst/>
          </a:prstGeom>
          <a:effectLst>
            <a:reflection endPos="0" dist="50800" dir="5400000" sy="-100000" algn="bl" rotWithShape="0"/>
          </a:effectLst>
        </p:spPr>
      </p:pic>
      <p:sp>
        <p:nvSpPr>
          <p:cNvPr id="5" name="TextBox 4">
            <a:extLst>
              <a:ext uri="{FF2B5EF4-FFF2-40B4-BE49-F238E27FC236}">
                <a16:creationId xmlns:a16="http://schemas.microsoft.com/office/drawing/2014/main" id="{4447D00E-7578-E654-F7B3-0E90BFFA7D31}"/>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Integration</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B9C6706D-54CF-A682-41B8-ABCD1CC1AE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3174559C-4209-E0FB-42BC-95B216AAEE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33243D69-A571-A502-8990-9D660F0F97C6}"/>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CD76DACC-742D-A2D9-BAFA-BEB0C90AEE21}"/>
              </a:ext>
            </a:extLst>
          </p:cNvPr>
          <p:cNvGraphicFramePr>
            <a:graphicFrameLocks noGrp="1"/>
          </p:cNvGraphicFramePr>
          <p:nvPr>
            <p:extLst>
              <p:ext uri="{D42A27DB-BD31-4B8C-83A1-F6EECF244321}">
                <p14:modId xmlns:p14="http://schemas.microsoft.com/office/powerpoint/2010/main" val="3344555211"/>
              </p:ext>
            </p:extLst>
          </p:nvPr>
        </p:nvGraphicFramePr>
        <p:xfrm>
          <a:off x="673996" y="1417137"/>
          <a:ext cx="10844006" cy="5164273"/>
        </p:xfrm>
        <a:graphic>
          <a:graphicData uri="http://schemas.openxmlformats.org/drawingml/2006/table">
            <a:tbl>
              <a:tblPr firstRow="1" firstCol="1" bandRow="1"/>
              <a:tblGrid>
                <a:gridCol w="1970350">
                  <a:extLst>
                    <a:ext uri="{9D8B030D-6E8A-4147-A177-3AD203B41FA5}">
                      <a16:colId xmlns:a16="http://schemas.microsoft.com/office/drawing/2014/main" val="1330094694"/>
                    </a:ext>
                  </a:extLst>
                </a:gridCol>
                <a:gridCol w="3122799">
                  <a:extLst>
                    <a:ext uri="{9D8B030D-6E8A-4147-A177-3AD203B41FA5}">
                      <a16:colId xmlns:a16="http://schemas.microsoft.com/office/drawing/2014/main" val="420908781"/>
                    </a:ext>
                  </a:extLst>
                </a:gridCol>
                <a:gridCol w="2341729">
                  <a:extLst>
                    <a:ext uri="{9D8B030D-6E8A-4147-A177-3AD203B41FA5}">
                      <a16:colId xmlns:a16="http://schemas.microsoft.com/office/drawing/2014/main" val="2998832921"/>
                    </a:ext>
                  </a:extLst>
                </a:gridCol>
                <a:gridCol w="2445217">
                  <a:extLst>
                    <a:ext uri="{9D8B030D-6E8A-4147-A177-3AD203B41FA5}">
                      <a16:colId xmlns:a16="http://schemas.microsoft.com/office/drawing/2014/main" val="941607825"/>
                    </a:ext>
                  </a:extLst>
                </a:gridCol>
                <a:gridCol w="963911">
                  <a:extLst>
                    <a:ext uri="{9D8B030D-6E8A-4147-A177-3AD203B41FA5}">
                      <a16:colId xmlns:a16="http://schemas.microsoft.com/office/drawing/2014/main" val="3726300142"/>
                    </a:ext>
                  </a:extLst>
                </a:gridCol>
              </a:tblGrid>
              <a:tr h="841402">
                <a:tc>
                  <a:txBody>
                    <a:bodyPr/>
                    <a:lstStyle/>
                    <a:p>
                      <a:pPr marL="0" marR="0" algn="ctr">
                        <a:lnSpc>
                          <a:spcPct val="107000"/>
                        </a:lnSpc>
                        <a:spcAft>
                          <a:spcPts val="800"/>
                        </a:spcAft>
                      </a:pPr>
                      <a:r>
                        <a:rPr lang="en-US" sz="12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Process Monitor/Mentor/</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7000"/>
                        </a:lnSpc>
                        <a:spcAft>
                          <a:spcPts val="800"/>
                        </a:spcAft>
                      </a:pPr>
                      <a:r>
                        <a:rPr lang="en-US" sz="12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Responsible Staff</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2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End of First Three Months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200" b="1" kern="0" dirty="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2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End of First Six Months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marL="0" marR="0" algn="ctr">
                        <a:lnSpc>
                          <a:spcPct val="107000"/>
                        </a:lnSpc>
                        <a:spcAft>
                          <a:spcPts val="800"/>
                        </a:spcAft>
                      </a:pPr>
                      <a:r>
                        <a:rPr lang="en-US" sz="1200" b="1" kern="0">
                          <a:solidFill>
                            <a:srgbClr val="FFFFFF"/>
                          </a:solidFill>
                          <a:effectLst/>
                          <a:latin typeface="Arial Black" panose="020B0A04020102020204" pitchFamily="34" charset="0"/>
                          <a:ea typeface="Calibri" panose="020F0502020204030204" pitchFamily="34" charset="0"/>
                          <a:cs typeface="Times New Roman" panose="02020603050405020304" pitchFamily="18" charset="0"/>
                        </a:rPr>
                        <a:t>Completed (date and by whom)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285792907"/>
                  </a:ext>
                </a:extLst>
              </a:tr>
              <a:tr h="203273">
                <a:tc rowSpan="11">
                  <a:txBody>
                    <a:bodyPr/>
                    <a:lstStyle/>
                    <a:p>
                      <a:pPr marL="0" marR="0">
                        <a:lnSpc>
                          <a:spcPct val="107000"/>
                        </a:lnSpc>
                        <a:spcAft>
                          <a:spcPts val="800"/>
                        </a:spcAft>
                      </a:pPr>
                      <a:r>
                        <a:rPr lang="en-US" sz="12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Manager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Assess progress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Performance review</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472138841"/>
                  </a:ext>
                </a:extLst>
              </a:tr>
              <a:tr h="203273">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Make any further introductions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short and long-term goals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207509638"/>
                  </a:ext>
                </a:extLst>
              </a:tr>
              <a:tr h="203273">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Identify and address learning needs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Answer any questions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941671352"/>
                  </a:ext>
                </a:extLst>
              </a:tr>
              <a:tr h="415569">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Make any responsibility adjustments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Schedule ongoing professional development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047549036"/>
                  </a:ext>
                </a:extLst>
              </a:tr>
              <a:tr h="415569">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Performance check-in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Celebrate end of trial period status if applicable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911403863"/>
                  </a:ext>
                </a:extLst>
              </a:tr>
              <a:tr h="415569">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Review short and long-term goals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Schedule annual performance review</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9593516"/>
                  </a:ext>
                </a:extLst>
              </a:tr>
              <a:tr h="203273">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Answer any questions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Answer any questions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382978615"/>
                  </a:ext>
                </a:extLst>
              </a:tr>
              <a:tr h="415569">
                <a:tc vMerge="1">
                  <a:txBody>
                    <a:bodyPr/>
                    <a:lstStyle/>
                    <a:p>
                      <a:endParaRPr lang="en-US"/>
                    </a:p>
                  </a:txBody>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Continue regular check-ins based on employee need</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Reassess goals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649239856"/>
                  </a:ext>
                </a:extLst>
              </a:tr>
              <a:tr h="415569">
                <a:tc vMerge="1">
                  <a:txBody>
                    <a:bodyPr/>
                    <a:lstStyle/>
                    <a:p>
                      <a:endParaRPr lang="en-US"/>
                    </a:p>
                  </a:txBody>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Stay Interview (if not conducted by HR)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302625563"/>
                  </a:ext>
                </a:extLst>
              </a:tr>
              <a:tr h="203273">
                <a:tc vMerge="1">
                  <a:txBody>
                    <a:bodyPr/>
                    <a:lstStyle/>
                    <a:p>
                      <a:endParaRPr lang="en-US"/>
                    </a:p>
                  </a:txBody>
                  <a:tcPr/>
                </a:tc>
                <a:tc>
                  <a:txBody>
                    <a:bodyPr/>
                    <a:lstStyle/>
                    <a:p>
                      <a:pPr marL="0" marR="0">
                        <a:lnSpc>
                          <a:spcPct val="107000"/>
                        </a:lnSpc>
                        <a:spcAft>
                          <a:spcPts val="800"/>
                        </a:spcAft>
                      </a:pPr>
                      <a:r>
                        <a:rPr lang="en-US" sz="12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551494986"/>
                  </a:ext>
                </a:extLst>
              </a:tr>
              <a:tr h="203273">
                <a:tc vMerge="1">
                  <a:txBody>
                    <a:bodyPr/>
                    <a:lstStyle/>
                    <a:p>
                      <a:endParaRPr lang="en-US"/>
                    </a:p>
                  </a:txBody>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marL="0" marR="0">
                        <a:lnSpc>
                          <a:spcPct val="107000"/>
                        </a:lnSpc>
                        <a:spcAft>
                          <a:spcPts val="800"/>
                        </a:spcAft>
                      </a:pPr>
                      <a:r>
                        <a:rPr lang="en-US" sz="1200"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82371998"/>
                  </a:ext>
                </a:extLst>
              </a:tr>
              <a:tr h="415569">
                <a:tc rowSpan="4">
                  <a:txBody>
                    <a:bodyPr/>
                    <a:lstStyle/>
                    <a:p>
                      <a:pPr marL="0" marR="0">
                        <a:lnSpc>
                          <a:spcPct val="107000"/>
                        </a:lnSpc>
                        <a:spcAft>
                          <a:spcPts val="800"/>
                        </a:spcAft>
                      </a:pPr>
                      <a:r>
                        <a:rPr lang="en-US" sz="1200" b="1"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Human Resources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Performance check-in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ker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Stay Interview (if not conducted by supervisor)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204171781"/>
                  </a:ext>
                </a:extLst>
              </a:tr>
              <a:tr h="203273">
                <a:tc vMerge="1">
                  <a:txBody>
                    <a:bodyPr/>
                    <a:lstStyle/>
                    <a:p>
                      <a:endParaRPr lang="en-US"/>
                    </a:p>
                  </a:txBody>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243237386"/>
                  </a:ext>
                </a:extLst>
              </a:tr>
              <a:tr h="203273">
                <a:tc vMerge="1">
                  <a:txBody>
                    <a:bodyPr/>
                    <a:lstStyle/>
                    <a:p>
                      <a:endParaRPr lang="en-US"/>
                    </a:p>
                  </a:txBody>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674574469"/>
                  </a:ext>
                </a:extLst>
              </a:tr>
              <a:tr h="203273">
                <a:tc vMerge="1">
                  <a:txBody>
                    <a:bodyPr/>
                    <a:lstStyle/>
                    <a:p>
                      <a:endParaRPr lang="en-US"/>
                    </a:p>
                  </a:txBody>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marL="0" marR="0">
                        <a:lnSpc>
                          <a:spcPct val="107000"/>
                        </a:lnSpc>
                        <a:spcAft>
                          <a:spcPts val="800"/>
                        </a:spcAft>
                      </a:pPr>
                      <a:r>
                        <a:rPr lang="en-US" sz="1200" b="1" kern="0" dirty="0">
                          <a:effectLst/>
                          <a:latin typeface="Arial" panose="020B0604020202020204" pitchFamily="34" charset="0"/>
                          <a:ea typeface="Calibri" panose="020F050202020403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7534" marR="375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822224428"/>
                  </a:ext>
                </a:extLst>
              </a:tr>
            </a:tbl>
          </a:graphicData>
        </a:graphic>
      </p:graphicFrame>
    </p:spTree>
    <p:extLst>
      <p:ext uri="{BB962C8B-B14F-4D97-AF65-F5344CB8AC3E}">
        <p14:creationId xmlns:p14="http://schemas.microsoft.com/office/powerpoint/2010/main" val="181895858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55F6F-3C5E-91D4-463D-10B23BFC3B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3ACD6D-FF8F-072D-78D8-B1BD2BF3C227}"/>
              </a:ext>
            </a:extLst>
          </p:cNvPr>
          <p:cNvPicPr>
            <a:picLocks noChangeAspect="1"/>
          </p:cNvPicPr>
          <p:nvPr/>
        </p:nvPicPr>
        <p:blipFill>
          <a:blip r:embed="rId2">
            <a:alphaModFix amt="42000"/>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l="18057" r="22986"/>
          <a:stretch>
            <a:fillRect/>
          </a:stretch>
        </p:blipFill>
        <p:spPr>
          <a:xfrm>
            <a:off x="0" y="-25153"/>
            <a:ext cx="12218894" cy="6908306"/>
          </a:xfrm>
          <a:prstGeom prst="rect">
            <a:avLst/>
          </a:prstGeom>
        </p:spPr>
      </p:pic>
      <p:sp>
        <p:nvSpPr>
          <p:cNvPr id="6" name="Rectangle 5">
            <a:extLst>
              <a:ext uri="{FF2B5EF4-FFF2-40B4-BE49-F238E27FC236}">
                <a16:creationId xmlns:a16="http://schemas.microsoft.com/office/drawing/2014/main" id="{11B598A2-A235-5B7C-C89A-7B73D9F2D10F}"/>
              </a:ext>
            </a:extLst>
          </p:cNvPr>
          <p:cNvSpPr/>
          <p:nvPr/>
        </p:nvSpPr>
        <p:spPr>
          <a:xfrm>
            <a:off x="0" y="0"/>
            <a:ext cx="12218894" cy="6908306"/>
          </a:xfrm>
          <a:prstGeom prst="rect">
            <a:avLst/>
          </a:prstGeom>
          <a:solidFill>
            <a:srgbClr val="89295F">
              <a:alpha val="8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CA8D564-3FB7-5605-C89B-E4941FB4C174}"/>
              </a:ext>
            </a:extLst>
          </p:cNvPr>
          <p:cNvSpPr txBox="1"/>
          <p:nvPr/>
        </p:nvSpPr>
        <p:spPr>
          <a:xfrm>
            <a:off x="1903026" y="1491249"/>
            <a:ext cx="8412842" cy="3847207"/>
          </a:xfrm>
          <a:prstGeom prst="rect">
            <a:avLst/>
          </a:prstGeom>
          <a:noFill/>
        </p:spPr>
        <p:txBody>
          <a:bodyPr wrap="square" rtlCol="0">
            <a:spAutoFit/>
          </a:bodyPr>
          <a:lstStyle/>
          <a:p>
            <a:pPr algn="ct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 What is the biggest gap with your onboarding program?</a:t>
            </a:r>
            <a:endParaRPr lang="en-US"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532360352"/>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9FDC9-0C9B-EFB6-0486-5438B25DE7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DF0DE4-20F8-6F0E-A568-7A40A92CFE50}"/>
              </a:ext>
            </a:extLst>
          </p:cNvPr>
          <p:cNvPicPr>
            <a:picLocks noChangeAspect="1"/>
          </p:cNvPicPr>
          <p:nvPr/>
        </p:nvPicPr>
        <p:blipFill>
          <a:blip r:embed="rId2">
            <a:alphaModFix amt="42000"/>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l="18057" r="22986"/>
          <a:stretch>
            <a:fillRect/>
          </a:stretch>
        </p:blipFill>
        <p:spPr>
          <a:xfrm>
            <a:off x="0" y="-25153"/>
            <a:ext cx="12218894" cy="6908306"/>
          </a:xfrm>
          <a:prstGeom prst="rect">
            <a:avLst/>
          </a:prstGeom>
        </p:spPr>
      </p:pic>
      <p:sp>
        <p:nvSpPr>
          <p:cNvPr id="6" name="Rectangle 5">
            <a:extLst>
              <a:ext uri="{FF2B5EF4-FFF2-40B4-BE49-F238E27FC236}">
                <a16:creationId xmlns:a16="http://schemas.microsoft.com/office/drawing/2014/main" id="{580E2441-043E-E1E6-4310-2C0A1DF14484}"/>
              </a:ext>
            </a:extLst>
          </p:cNvPr>
          <p:cNvSpPr/>
          <p:nvPr/>
        </p:nvSpPr>
        <p:spPr>
          <a:xfrm>
            <a:off x="0" y="0"/>
            <a:ext cx="12218894" cy="6908306"/>
          </a:xfrm>
          <a:prstGeom prst="rect">
            <a:avLst/>
          </a:prstGeom>
          <a:solidFill>
            <a:srgbClr val="89295F">
              <a:alpha val="8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41B84E-20F8-506A-C11B-32D9CD7B6F3E}"/>
              </a:ext>
            </a:extLst>
          </p:cNvPr>
          <p:cNvSpPr txBox="1"/>
          <p:nvPr/>
        </p:nvSpPr>
        <p:spPr>
          <a:xfrm>
            <a:off x="2031363" y="608934"/>
            <a:ext cx="8412842" cy="6017032"/>
          </a:xfrm>
          <a:prstGeom prst="rect">
            <a:avLst/>
          </a:prstGeom>
          <a:noFill/>
        </p:spPr>
        <p:txBody>
          <a:bodyPr wrap="square" rtlCol="0">
            <a:spAutoFit/>
          </a:bodyPr>
          <a:lstStyle/>
          <a:p>
            <a:pPr algn="ct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 </a:t>
            </a:r>
            <a:r>
              <a:rPr lang="en-US" sz="5400" dirty="0">
                <a:solidFill>
                  <a:schemeClr val="bg1"/>
                </a:solidFill>
                <a:latin typeface="Lato" panose="020F0502020204030203" pitchFamily="34" charset="0"/>
              </a:rPr>
              <a:t>Does your organization use the same onboarding process for everyone? </a:t>
            </a:r>
          </a:p>
          <a:p>
            <a:pPr algn="ctr"/>
            <a:endParaRPr lang="en-US" sz="1100" dirty="0">
              <a:solidFill>
                <a:schemeClr val="bg1"/>
              </a:solidFill>
              <a:latin typeface="Lato" panose="020F0502020204030203" pitchFamily="34" charset="0"/>
            </a:endParaRPr>
          </a:p>
          <a:p>
            <a:pPr algn="ctr"/>
            <a:endParaRPr lang="en-US" sz="1100" dirty="0">
              <a:solidFill>
                <a:schemeClr val="bg1"/>
              </a:solidFill>
              <a:latin typeface="Lato" panose="020F0502020204030203" pitchFamily="34" charset="0"/>
            </a:endParaRPr>
          </a:p>
          <a:p>
            <a:pPr algn="ctr"/>
            <a:endParaRPr lang="en-US" sz="1100" dirty="0">
              <a:solidFill>
                <a:schemeClr val="bg1"/>
              </a:solidFill>
              <a:latin typeface="Lato" panose="020F0502020204030203" pitchFamily="34" charset="0"/>
            </a:endParaRPr>
          </a:p>
          <a:p>
            <a:pPr algn="ctr"/>
            <a:endParaRPr lang="en-US" sz="5400" dirty="0">
              <a:solidFill>
                <a:schemeClr val="bg1"/>
              </a:solidFill>
              <a:latin typeface="Lato" panose="020F0502020204030203" pitchFamily="34" charset="0"/>
            </a:endParaRPr>
          </a:p>
          <a:p>
            <a:pPr algn="ctr"/>
            <a:r>
              <a:rPr lang="en-US" sz="5400" dirty="0">
                <a:solidFill>
                  <a:schemeClr val="bg1"/>
                </a:solidFill>
                <a:latin typeface="Lato" panose="020F0502020204030203" pitchFamily="34" charset="0"/>
              </a:rPr>
              <a:t>Is it customized for each role or department?</a:t>
            </a:r>
          </a:p>
          <a:p>
            <a:pPr algn="ctr"/>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877757366"/>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87D95-C074-81E9-1451-5C557707746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43ECA31-9E7B-9CEA-9261-4306747881C0}"/>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Role-Specific Onboarding</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3B93DC47-6527-89CF-6929-EADEAFF670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3CA8AE5F-A667-A35F-24E3-095C5C48B2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E661F026-C408-1FC1-5C74-48E41A90BB17}"/>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216456E-DACC-6B01-3146-71DBAF989004}"/>
              </a:ext>
            </a:extLst>
          </p:cNvPr>
          <p:cNvSpPr txBox="1"/>
          <p:nvPr/>
        </p:nvSpPr>
        <p:spPr>
          <a:xfrm>
            <a:off x="743289" y="1536832"/>
            <a:ext cx="9938565" cy="4431983"/>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Consider the new staff person’s role as you plan their onboarding process</a:t>
            </a:r>
          </a:p>
          <a:p>
            <a:endParaRPr lang="en-US" sz="2400"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Some elements of the onboarding process will be universal to all employees, while other elements may only be relevant for certain positions</a:t>
            </a:r>
          </a:p>
          <a:p>
            <a:endParaRPr lang="en-US" sz="2400"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C</a:t>
            </a:r>
            <a:r>
              <a:rPr lang="en-US" sz="2400" dirty="0">
                <a:effectLst/>
                <a:latin typeface="Lato" panose="020F0502020204030203" pitchFamily="34" charset="0"/>
                <a:ea typeface="Lato" panose="020F0502020204030203" pitchFamily="34" charset="0"/>
                <a:cs typeface="Lato" panose="020F0502020204030203" pitchFamily="34" charset="0"/>
              </a:rPr>
              <a:t>reate onboarding programs that are tailored to </a:t>
            </a:r>
            <a:r>
              <a:rPr lang="en-US" sz="2400" dirty="0">
                <a:latin typeface="Lato" panose="020F0502020204030203" pitchFamily="34" charset="0"/>
                <a:ea typeface="Lato" panose="020F0502020204030203" pitchFamily="34" charset="0"/>
                <a:cs typeface="Lato" panose="020F0502020204030203" pitchFamily="34" charset="0"/>
              </a:rPr>
              <a:t>meet the</a:t>
            </a:r>
            <a:r>
              <a:rPr lang="en-US" sz="2400" dirty="0">
                <a:effectLst/>
                <a:latin typeface="Lato" panose="020F0502020204030203" pitchFamily="34" charset="0"/>
                <a:ea typeface="Lato" panose="020F0502020204030203" pitchFamily="34" charset="0"/>
                <a:cs typeface="Lato" panose="020F0502020204030203" pitchFamily="34" charset="0"/>
              </a:rPr>
              <a:t> needs of new hires </a:t>
            </a:r>
            <a:endParaRPr lang="en-US" sz="2400" dirty="0">
              <a:latin typeface="Lato" panose="020F0502020204030203" pitchFamily="34" charset="0"/>
              <a:ea typeface="Lato" panose="020F0502020204030203" pitchFamily="34" charset="0"/>
              <a:cs typeface="Lato" panose="020F0502020204030203" pitchFamily="34" charset="0"/>
            </a:endParaRPr>
          </a:p>
          <a:p>
            <a:pPr marL="742950" lvl="1" indent="-285750">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Customization s</a:t>
            </a:r>
            <a:r>
              <a:rPr lang="en-US" sz="2400" dirty="0">
                <a:effectLst/>
                <a:latin typeface="Lato" panose="020F0502020204030203" pitchFamily="34" charset="0"/>
                <a:ea typeface="Lato" panose="020F0502020204030203" pitchFamily="34" charset="0"/>
                <a:cs typeface="Lato" panose="020F0502020204030203" pitchFamily="34" charset="0"/>
              </a:rPr>
              <a:t>trengthens retention and ensures individuals </a:t>
            </a:r>
            <a:r>
              <a:rPr lang="en-US" sz="2400" dirty="0">
                <a:latin typeface="Lato" panose="020F0502020204030203" pitchFamily="34" charset="0"/>
                <a:ea typeface="Lato" panose="020F0502020204030203" pitchFamily="34" charset="0"/>
                <a:cs typeface="Lato" panose="020F0502020204030203" pitchFamily="34" charset="0"/>
              </a:rPr>
              <a:t>succeed </a:t>
            </a:r>
            <a:r>
              <a:rPr lang="en-US" sz="2400" dirty="0">
                <a:effectLst/>
                <a:latin typeface="Lato" panose="020F0502020204030203" pitchFamily="34" charset="0"/>
                <a:ea typeface="Lato" panose="020F0502020204030203" pitchFamily="34" charset="0"/>
                <a:cs typeface="Lato" panose="020F0502020204030203" pitchFamily="34" charset="0"/>
              </a:rPr>
              <a:t>in their new roles</a:t>
            </a:r>
            <a:endParaRPr lang="en-US" sz="2400"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00566249"/>
      </p:ext>
    </p:extLst>
  </p:cSld>
  <p:clrMapOvr>
    <a:masterClrMapping/>
  </p:clrMapOvr>
  <p:transition advClick="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AE5A4-8CD5-D435-74E2-D6D9C58B222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2530CC-164E-8D70-60F5-028F351CA204}"/>
              </a:ext>
            </a:extLst>
          </p:cNvPr>
          <p:cNvSpPr txBox="1"/>
          <p:nvPr/>
        </p:nvSpPr>
        <p:spPr>
          <a:xfrm>
            <a:off x="378173" y="121530"/>
            <a:ext cx="7326085" cy="1200329"/>
          </a:xfrm>
          <a:prstGeom prst="rect">
            <a:avLst/>
          </a:prstGeom>
          <a:noFill/>
        </p:spPr>
        <p:txBody>
          <a:bodyPr wrap="square" rtlCol="0">
            <a:spAutoFit/>
          </a:bodyPr>
          <a:lstStyle/>
          <a:p>
            <a:r>
              <a:rPr lang="en-US" sz="3600" b="1" dirty="0">
                <a:solidFill>
                  <a:srgbClr val="89295F"/>
                </a:solidFill>
                <a:latin typeface="Lato" panose="020F0502020204030203" pitchFamily="34" charset="0"/>
                <a:ea typeface="Lato" panose="020F0502020204030203" pitchFamily="34" charset="0"/>
                <a:cs typeface="Lato" panose="020F0502020204030203" pitchFamily="34" charset="0"/>
              </a:rPr>
              <a:t>Role-Specific Onboarding: Providers</a:t>
            </a:r>
          </a:p>
        </p:txBody>
      </p:sp>
      <p:pic>
        <p:nvPicPr>
          <p:cNvPr id="11" name="Picture 10" descr="A close up of a sign&#10;&#10;Description automatically generated">
            <a:extLst>
              <a:ext uri="{FF2B5EF4-FFF2-40B4-BE49-F238E27FC236}">
                <a16:creationId xmlns:a16="http://schemas.microsoft.com/office/drawing/2014/main" id="{BDEA162B-BD57-095D-B473-C150928689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3C66FC5F-50A7-0335-3641-E88C37DA4A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95CA70B0-DABC-0251-532D-440FB011FC28}"/>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170ED2C-57B5-6F77-7267-A15DB4E9F0BD}"/>
              </a:ext>
            </a:extLst>
          </p:cNvPr>
          <p:cNvSpPr txBox="1"/>
          <p:nvPr/>
        </p:nvSpPr>
        <p:spPr>
          <a:xfrm>
            <a:off x="398196" y="1434899"/>
            <a:ext cx="11395607" cy="4811574"/>
          </a:xfrm>
          <a:prstGeom prst="rect">
            <a:avLst/>
          </a:prstGeom>
          <a:noFill/>
        </p:spPr>
        <p:txBody>
          <a:bodyPr wrap="square">
            <a:spAutoFit/>
          </a:bodyPr>
          <a:lstStyle/>
          <a:p>
            <a:pPr marL="0" marR="0" indent="0">
              <a:spcAft>
                <a:spcPts val="800"/>
              </a:spcAft>
              <a:buNone/>
            </a:pPr>
            <a:r>
              <a:rPr lang="en-US" b="1" kern="100" dirty="0">
                <a:solidFill>
                  <a:schemeClr val="accent1"/>
                </a:solidFill>
                <a:effectLst/>
                <a:latin typeface="Lato" panose="020F0502020204030203" pitchFamily="34" charset="0"/>
                <a:ea typeface="Lato" panose="020F0502020204030203" pitchFamily="34" charset="0"/>
                <a:cs typeface="Lato" panose="020F0502020204030203" pitchFamily="34" charset="0"/>
              </a:rPr>
              <a:t>Orientation</a:t>
            </a:r>
          </a:p>
          <a:p>
            <a:pPr marL="0" marR="0" indent="0">
              <a:spcAft>
                <a:spcPts val="800"/>
              </a:spcAft>
              <a:buNone/>
            </a:pPr>
            <a:r>
              <a:rPr lang="en-US" sz="1600" b="1" kern="100" dirty="0">
                <a:effectLst/>
                <a:latin typeface="Lato" panose="020F0502020204030203" pitchFamily="34" charset="0"/>
                <a:ea typeface="Lato" panose="020F0502020204030203" pitchFamily="34" charset="0"/>
                <a:cs typeface="Lato" panose="020F0502020204030203" pitchFamily="34" charset="0"/>
              </a:rPr>
              <a:t>First Day(s)</a:t>
            </a:r>
          </a:p>
          <a:p>
            <a:pPr marL="342900" marR="0" lvl="0" indent="-342900">
              <a:buFont typeface="Symbol" panose="05050102010706020507" pitchFamily="18" charset="2"/>
              <a:buChar char=""/>
            </a:pPr>
            <a:r>
              <a:rPr lang="en-US" sz="1600" kern="100" dirty="0">
                <a:effectLst/>
                <a:latin typeface="Lato" panose="020F0502020204030203" pitchFamily="34" charset="0"/>
                <a:ea typeface="Lato" panose="020F0502020204030203" pitchFamily="34" charset="0"/>
                <a:cs typeface="Lato" panose="020F0502020204030203" pitchFamily="34" charset="0"/>
              </a:rPr>
              <a:t>Manager</a:t>
            </a:r>
          </a:p>
          <a:p>
            <a:pPr marL="742950" marR="0" lvl="1" indent="-285750">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Discuss workflows - Review current workflows related to role for clarity or in the case that they have recently changed</a:t>
            </a:r>
          </a:p>
          <a:p>
            <a:pPr marL="742950" marR="0" lvl="1" indent="-285750">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Discuss role-specific Standing Orders (Medical Director or Clinical Supervisor to go over)</a:t>
            </a:r>
          </a:p>
          <a:p>
            <a:pPr marL="742950" marR="0" lvl="1" indent="-285750">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Coding and documentation - Specialty specific, EHR/EMR, tools</a:t>
            </a:r>
          </a:p>
          <a:p>
            <a:pPr marL="742950" marR="0" lvl="1" indent="-285750">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Compliance</a:t>
            </a:r>
          </a:p>
          <a:p>
            <a:pPr marL="742950" marR="0" lvl="1" indent="-285750">
              <a:spcAft>
                <a:spcPts val="800"/>
              </a:spcAft>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Revenue Cycle Accountability (if applicable)</a:t>
            </a:r>
          </a:p>
          <a:p>
            <a:pPr marL="0" marR="0" indent="0">
              <a:spcAft>
                <a:spcPts val="800"/>
              </a:spcAft>
              <a:buNone/>
            </a:pPr>
            <a:r>
              <a:rPr lang="en-US" sz="1600" b="1" kern="100" dirty="0">
                <a:effectLst/>
                <a:latin typeface="Lato" panose="020F0502020204030203" pitchFamily="34" charset="0"/>
                <a:ea typeface="Lato" panose="020F0502020204030203" pitchFamily="34" charset="0"/>
                <a:cs typeface="Lato" panose="020F0502020204030203" pitchFamily="34" charset="0"/>
              </a:rPr>
              <a:t>First Week(s)</a:t>
            </a:r>
          </a:p>
          <a:p>
            <a:pPr marL="342900" marR="0" lvl="0" indent="-342900">
              <a:buFont typeface="Symbol" panose="05050102010706020507" pitchFamily="18" charset="2"/>
              <a:buChar char=""/>
            </a:pPr>
            <a:r>
              <a:rPr lang="en-US" sz="1600" kern="100" dirty="0">
                <a:effectLst/>
                <a:latin typeface="Lato" panose="020F0502020204030203" pitchFamily="34" charset="0"/>
                <a:ea typeface="Lato" panose="020F0502020204030203" pitchFamily="34" charset="0"/>
                <a:cs typeface="Lato" panose="020F0502020204030203" pitchFamily="34" charset="0"/>
              </a:rPr>
              <a:t>Manager</a:t>
            </a:r>
          </a:p>
          <a:p>
            <a:pPr marL="742950" marR="0" lvl="1" indent="-285750">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Explain internal and external referrals within the integrated care model of the HC</a:t>
            </a:r>
          </a:p>
          <a:p>
            <a:pPr marL="742950" marR="0" lvl="1" indent="-285750">
              <a:spcAft>
                <a:spcPts val="800"/>
              </a:spcAft>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Train on warm handoffs</a:t>
            </a:r>
          </a:p>
          <a:p>
            <a:pPr marL="0" marR="0" indent="0">
              <a:spcAft>
                <a:spcPts val="800"/>
              </a:spcAft>
              <a:buNone/>
            </a:pPr>
            <a:r>
              <a:rPr lang="en-US" b="1" kern="100" dirty="0">
                <a:solidFill>
                  <a:schemeClr val="accent1"/>
                </a:solidFill>
                <a:effectLst/>
                <a:latin typeface="Lato" panose="020F0502020204030203" pitchFamily="34" charset="0"/>
                <a:ea typeface="Lato" panose="020F0502020204030203" pitchFamily="34" charset="0"/>
                <a:cs typeface="Lato" panose="020F0502020204030203" pitchFamily="34" charset="0"/>
              </a:rPr>
              <a:t>Integration</a:t>
            </a:r>
            <a:endParaRPr lang="en-US" kern="100" dirty="0">
              <a:solidFill>
                <a:schemeClr val="accent1"/>
              </a:solidFill>
              <a:effectLst/>
              <a:latin typeface="Lato" panose="020F0502020204030203" pitchFamily="34" charset="0"/>
              <a:ea typeface="Lato" panose="020F0502020204030203" pitchFamily="34" charset="0"/>
              <a:cs typeface="Lato" panose="020F0502020204030203" pitchFamily="34" charset="0"/>
            </a:endParaRPr>
          </a:p>
          <a:p>
            <a:pPr marL="0" marR="0">
              <a:spcAft>
                <a:spcPts val="800"/>
              </a:spcAft>
            </a:pPr>
            <a:r>
              <a:rPr lang="en-US" sz="1600" b="1" kern="100" dirty="0">
                <a:effectLst/>
                <a:latin typeface="Lato" panose="020F0502020204030203" pitchFamily="34" charset="0"/>
                <a:ea typeface="Lato" panose="020F0502020204030203" pitchFamily="34" charset="0"/>
                <a:cs typeface="Lato" panose="020F0502020204030203" pitchFamily="34" charset="0"/>
              </a:rPr>
              <a:t>End of First Six Months</a:t>
            </a:r>
          </a:p>
          <a:p>
            <a:pPr marL="342900" marR="0" lvl="0" indent="-342900">
              <a:buFont typeface="Symbol" panose="05050102010706020507" pitchFamily="18" charset="2"/>
              <a:buChar char=""/>
            </a:pPr>
            <a:r>
              <a:rPr lang="en-US" sz="1600" kern="100" dirty="0">
                <a:effectLst/>
                <a:latin typeface="Lato" panose="020F0502020204030203" pitchFamily="34" charset="0"/>
                <a:ea typeface="Lato" panose="020F0502020204030203" pitchFamily="34" charset="0"/>
                <a:cs typeface="Lato" panose="020F0502020204030203" pitchFamily="34" charset="0"/>
              </a:rPr>
              <a:t>Manager</a:t>
            </a:r>
          </a:p>
          <a:p>
            <a:pPr marL="742950" marR="0" lvl="1" indent="-285750">
              <a:spcAft>
                <a:spcPts val="800"/>
              </a:spcAft>
              <a:buFont typeface="Courier New" panose="02070309020205020404" pitchFamily="49" charset="0"/>
              <a:buChar char="o"/>
            </a:pPr>
            <a:r>
              <a:rPr lang="en-US" sz="1600" kern="100" dirty="0">
                <a:effectLst/>
                <a:latin typeface="Lato" panose="020F0502020204030203" pitchFamily="34" charset="0"/>
                <a:ea typeface="Lato" panose="020F0502020204030203" pitchFamily="34" charset="0"/>
                <a:cs typeface="Lato" panose="020F0502020204030203" pitchFamily="34" charset="0"/>
              </a:rPr>
              <a:t>Check in on continuing competency training/certifications</a:t>
            </a:r>
            <a:endParaRPr lang="en-US" sz="16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827239569"/>
      </p:ext>
    </p:extLst>
  </p:cSld>
  <p:clrMapOvr>
    <a:masterClrMapping/>
  </p:clrMapOvr>
  <p:transition spd="slow" advClick="0" advTm="0">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2AED8-331D-B0CD-93D8-599FB93B26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918902-2C9F-2C52-1410-E6EC97AECFC0}"/>
              </a:ext>
            </a:extLst>
          </p:cNvPr>
          <p:cNvPicPr>
            <a:picLocks noChangeAspect="1"/>
          </p:cNvPicPr>
          <p:nvPr/>
        </p:nvPicPr>
        <p:blipFill>
          <a:blip r:embed="rId2">
            <a:alphaModFix amt="42000"/>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rcRect l="18057" r="22986"/>
          <a:stretch>
            <a:fillRect/>
          </a:stretch>
        </p:blipFill>
        <p:spPr>
          <a:xfrm>
            <a:off x="0" y="-25153"/>
            <a:ext cx="12218894" cy="6908306"/>
          </a:xfrm>
          <a:prstGeom prst="rect">
            <a:avLst/>
          </a:prstGeom>
        </p:spPr>
      </p:pic>
      <p:sp>
        <p:nvSpPr>
          <p:cNvPr id="6" name="Rectangle 5">
            <a:extLst>
              <a:ext uri="{FF2B5EF4-FFF2-40B4-BE49-F238E27FC236}">
                <a16:creationId xmlns:a16="http://schemas.microsoft.com/office/drawing/2014/main" id="{4149B74C-C154-746F-468F-001E82DB4264}"/>
              </a:ext>
            </a:extLst>
          </p:cNvPr>
          <p:cNvSpPr/>
          <p:nvPr/>
        </p:nvSpPr>
        <p:spPr>
          <a:xfrm>
            <a:off x="-13447" y="-25153"/>
            <a:ext cx="12218894" cy="6908306"/>
          </a:xfrm>
          <a:prstGeom prst="rect">
            <a:avLst/>
          </a:prstGeom>
          <a:solidFill>
            <a:srgbClr val="89295F">
              <a:alpha val="88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DBD0460-4E82-B4E4-2FF3-1EF75190CCE4}"/>
              </a:ext>
            </a:extLst>
          </p:cNvPr>
          <p:cNvSpPr txBox="1"/>
          <p:nvPr/>
        </p:nvSpPr>
        <p:spPr>
          <a:xfrm>
            <a:off x="2005694" y="2719615"/>
            <a:ext cx="8412842" cy="1354217"/>
          </a:xfrm>
          <a:prstGeom prst="rect">
            <a:avLst/>
          </a:prstGeom>
          <a:noFill/>
        </p:spPr>
        <p:txBody>
          <a:bodyPr wrap="square" rtlCol="0">
            <a:spAutoFit/>
          </a:bodyPr>
          <a:lstStyle/>
          <a:p>
            <a:pPr algn="ct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Final Thoughts</a:t>
            </a:r>
            <a:endParaRPr lang="en-US"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54241767"/>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182B6-EF01-693E-0094-2D8EC9CC7A5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E18713F-2D02-1944-228B-4E214A86E880}"/>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Creating an Onboarding Plan </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0C59A40D-63A6-BAD8-06B6-E7A8FCB2CB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FCD0AF59-FD3F-3A8C-353A-8F15A8EC40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DFCF9D9E-4E1B-3C47-BB78-9BD2C08796AE}"/>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5B3A451-2EC8-EDE5-B8BF-76378D20662F}"/>
              </a:ext>
            </a:extLst>
          </p:cNvPr>
          <p:cNvSpPr txBox="1"/>
          <p:nvPr/>
        </p:nvSpPr>
        <p:spPr>
          <a:xfrm>
            <a:off x="600799" y="1761385"/>
            <a:ext cx="10990402" cy="4170372"/>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Designate a </a:t>
            </a:r>
            <a:r>
              <a:rPr lang="en-US" sz="2400" b="1" dirty="0">
                <a:latin typeface="Lato" panose="020F0502020204030203" pitchFamily="34" charset="0"/>
                <a:ea typeface="Lato" panose="020F0502020204030203" pitchFamily="34" charset="0"/>
                <a:cs typeface="Lato" panose="020F0502020204030203" pitchFamily="34" charset="0"/>
              </a:rPr>
              <a:t>coworker </a:t>
            </a:r>
            <a:r>
              <a:rPr lang="en-US" sz="2400" dirty="0">
                <a:latin typeface="Lato" panose="020F0502020204030203" pitchFamily="34" charset="0"/>
                <a:ea typeface="Lato" panose="020F0502020204030203" pitchFamily="34" charset="0"/>
                <a:cs typeface="Lato" panose="020F0502020204030203" pitchFamily="34" charset="0"/>
              </a:rPr>
              <a:t>to support new hires through the onboarding process</a:t>
            </a:r>
          </a:p>
          <a:p>
            <a:pPr marL="742950" lvl="1" indent="-285750">
              <a:spcAft>
                <a:spcPts val="600"/>
              </a:spcAft>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Someone who has been at the organization for at least a year (preferably)</a:t>
            </a:r>
          </a:p>
          <a:p>
            <a:pPr marL="742950" lvl="1" indent="-285750">
              <a:spcAft>
                <a:spcPts val="600"/>
              </a:spcAft>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Someone who is </a:t>
            </a:r>
            <a:r>
              <a:rPr lang="en-US" sz="2400" b="1" dirty="0">
                <a:latin typeface="Lato" panose="020F0502020204030203" pitchFamily="34" charset="0"/>
                <a:ea typeface="Lato" panose="020F0502020204030203" pitchFamily="34" charset="0"/>
                <a:cs typeface="Lato" panose="020F0502020204030203" pitchFamily="34" charset="0"/>
              </a:rPr>
              <a:t>not </a:t>
            </a:r>
            <a:r>
              <a:rPr lang="en-US" sz="2400" dirty="0">
                <a:latin typeface="Lato" panose="020F0502020204030203" pitchFamily="34" charset="0"/>
                <a:ea typeface="Lato" panose="020F0502020204030203" pitchFamily="34" charset="0"/>
                <a:cs typeface="Lato" panose="020F0502020204030203" pitchFamily="34" charset="0"/>
              </a:rPr>
              <a:t>in a managerial or leadership position over the person being onboarded</a:t>
            </a:r>
          </a:p>
          <a:p>
            <a:pPr marL="742950" lvl="1" indent="-285750">
              <a:spcAft>
                <a:spcPts val="600"/>
              </a:spcAft>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Serve as a buddy and guide to introduce the new hire to the social fabric of the organization</a:t>
            </a:r>
          </a:p>
          <a:p>
            <a:pPr marL="742950" lvl="1" indent="-285750">
              <a:spcAft>
                <a:spcPts val="600"/>
              </a:spcAft>
              <a:buFont typeface="Arial" panose="020B0604020202020204" pitchFamily="34" charset="0"/>
              <a:buChar char="•"/>
            </a:pPr>
            <a:r>
              <a:rPr lang="en-US" sz="2400" dirty="0">
                <a:latin typeface="Lato" panose="020F0502020204030203" pitchFamily="34" charset="0"/>
                <a:ea typeface="Lato" panose="020F0502020204030203" pitchFamily="34" charset="0"/>
                <a:cs typeface="Lato" panose="020F0502020204030203" pitchFamily="34" charset="0"/>
              </a:rPr>
              <a:t>If you have a robust mentorship program, the coworker/colleague can be the new hire’s mentor </a:t>
            </a:r>
          </a:p>
          <a:p>
            <a:pPr marL="285750" indent="-285750">
              <a:spcAft>
                <a:spcPts val="600"/>
              </a:spcAft>
              <a:buFont typeface="Arial" panose="020B0604020202020204" pitchFamily="34" charset="0"/>
              <a:buChar char="•"/>
            </a:pPr>
            <a:r>
              <a:rPr lang="en-US" sz="2400" dirty="0">
                <a:solidFill>
                  <a:srgbClr val="333333"/>
                </a:solidFill>
                <a:effectLst/>
                <a:latin typeface="Lato" panose="020F0502020204030203" pitchFamily="34" charset="0"/>
                <a:ea typeface="Lato" panose="020F0502020204030203" pitchFamily="34" charset="0"/>
                <a:cs typeface="Lato" panose="020F0502020204030203" pitchFamily="34" charset="0"/>
              </a:rPr>
              <a:t>Defining your </a:t>
            </a:r>
            <a:r>
              <a:rPr lang="en-US" sz="2400" b="1" dirty="0">
                <a:solidFill>
                  <a:srgbClr val="333333"/>
                </a:solidFill>
                <a:effectLst/>
                <a:latin typeface="Lato" panose="020F0502020204030203" pitchFamily="34" charset="0"/>
                <a:ea typeface="Lato" panose="020F0502020204030203" pitchFamily="34" charset="0"/>
                <a:cs typeface="Lato" panose="020F0502020204030203" pitchFamily="34" charset="0"/>
              </a:rPr>
              <a:t>organizational work </a:t>
            </a:r>
            <a:r>
              <a:rPr lang="en-US" sz="2400" b="1" dirty="0">
                <a:solidFill>
                  <a:srgbClr val="333333"/>
                </a:solidFill>
                <a:latin typeface="Lato" panose="020F0502020204030203" pitchFamily="34" charset="0"/>
                <a:ea typeface="Lato" panose="020F0502020204030203" pitchFamily="34" charset="0"/>
                <a:cs typeface="Lato" panose="020F0502020204030203" pitchFamily="34" charset="0"/>
              </a:rPr>
              <a:t>environment</a:t>
            </a:r>
            <a:r>
              <a:rPr lang="en-US" sz="2400" dirty="0">
                <a:solidFill>
                  <a:srgbClr val="333333"/>
                </a:solidFill>
                <a:effectLst/>
                <a:latin typeface="Lato" panose="020F0502020204030203" pitchFamily="34" charset="0"/>
                <a:ea typeface="Lato" panose="020F0502020204030203" pitchFamily="34" charset="0"/>
                <a:cs typeface="Lato" panose="020F0502020204030203" pitchFamily="34" charset="0"/>
              </a:rPr>
              <a:t> can help ensure everyone is on the same page</a:t>
            </a:r>
            <a:endParaRPr lang="en-US" sz="24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628948260"/>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BB17C-2A48-A4C8-1DC0-00A9EC64B3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0109B3E-CB56-04D4-ECB9-D8C3ABCCA548}"/>
              </a:ext>
            </a:extLst>
          </p:cNvPr>
          <p:cNvSpPr txBox="1"/>
          <p:nvPr/>
        </p:nvSpPr>
        <p:spPr>
          <a:xfrm>
            <a:off x="378173" y="121530"/>
            <a:ext cx="7326085" cy="707886"/>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Onboarding Resource  </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91691076-6AB5-7886-6F41-DA2E56EE83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74C7A21E-B817-59B7-A6DE-E948494F3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8AE678C7-7CE7-96FE-5442-0B142D63408E}"/>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CCB1AFC-DBD6-8C75-5F34-55FF2FE9F4F5}"/>
              </a:ext>
            </a:extLst>
          </p:cNvPr>
          <p:cNvPicPr>
            <a:picLocks noChangeAspect="1"/>
          </p:cNvPicPr>
          <p:nvPr/>
        </p:nvPicPr>
        <p:blipFill>
          <a:blip r:embed="rId5"/>
          <a:stretch>
            <a:fillRect/>
          </a:stretch>
        </p:blipFill>
        <p:spPr>
          <a:xfrm>
            <a:off x="1446362" y="1450675"/>
            <a:ext cx="3707529" cy="4830087"/>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3E669433-9D0D-70C2-A533-E08A83A03270}"/>
              </a:ext>
            </a:extLst>
          </p:cNvPr>
          <p:cNvSpPr txBox="1"/>
          <p:nvPr/>
        </p:nvSpPr>
        <p:spPr>
          <a:xfrm>
            <a:off x="6096000" y="2407890"/>
            <a:ext cx="5433361" cy="315471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3200" dirty="0">
                <a:latin typeface="Lato" panose="020F0502020204030203" pitchFamily="34" charset="0"/>
                <a:ea typeface="Lato" panose="020F0502020204030203" pitchFamily="34" charset="0"/>
                <a:cs typeface="Lato" panose="020F0502020204030203" pitchFamily="34" charset="0"/>
              </a:rPr>
              <a:t>Newly Updated!</a:t>
            </a:r>
          </a:p>
          <a:p>
            <a:pPr marL="285750" indent="-285750">
              <a:spcAft>
                <a:spcPts val="600"/>
              </a:spcAft>
              <a:buFont typeface="Arial" panose="020B0604020202020204" pitchFamily="34" charset="0"/>
              <a:buChar char="•"/>
            </a:pPr>
            <a:r>
              <a:rPr lang="en-US" sz="3200" dirty="0">
                <a:latin typeface="Lato" panose="020F0502020204030203" pitchFamily="34" charset="0"/>
                <a:ea typeface="Lato" panose="020F0502020204030203" pitchFamily="34" charset="0"/>
                <a:cs typeface="Lato" panose="020F0502020204030203" pitchFamily="34" charset="0"/>
              </a:rPr>
              <a:t>Fully Customizable</a:t>
            </a:r>
          </a:p>
          <a:p>
            <a:pPr marL="285750" indent="-285750">
              <a:spcAft>
                <a:spcPts val="600"/>
              </a:spcAft>
              <a:buFont typeface="Arial" panose="020B0604020202020204" pitchFamily="34" charset="0"/>
              <a:buChar char="•"/>
            </a:pPr>
            <a:r>
              <a:rPr lang="en-US" sz="3200" dirty="0">
                <a:latin typeface="Lato" panose="020F0502020204030203" pitchFamily="34" charset="0"/>
                <a:ea typeface="Lato" panose="020F0502020204030203" pitchFamily="34" charset="0"/>
                <a:cs typeface="Lato" panose="020F0502020204030203" pitchFamily="34" charset="0"/>
              </a:rPr>
              <a:t>Checklist for Preparatory, Orientation and Integration Phases</a:t>
            </a:r>
          </a:p>
          <a:p>
            <a:pPr marL="285750" indent="-285750">
              <a:spcAft>
                <a:spcPts val="600"/>
              </a:spcAft>
              <a:buFont typeface="Arial" panose="020B0604020202020204" pitchFamily="34" charset="0"/>
              <a:buChar char="•"/>
            </a:pPr>
            <a:endParaRPr lang="en-US" sz="2400" dirty="0">
              <a:latin typeface="Lato" panose="020F0502020204030203" pitchFamily="34" charset="0"/>
              <a:ea typeface="Lato" panose="020F0502020204030203" pitchFamily="34" charset="0"/>
              <a:cs typeface="Lato" panose="020F0502020204030203" pitchFamily="34" charset="0"/>
            </a:endParaRPr>
          </a:p>
        </p:txBody>
      </p:sp>
      <p:sp>
        <p:nvSpPr>
          <p:cNvPr id="9" name="Rectangle 8">
            <a:extLst>
              <a:ext uri="{FF2B5EF4-FFF2-40B4-BE49-F238E27FC236}">
                <a16:creationId xmlns:a16="http://schemas.microsoft.com/office/drawing/2014/main" id="{CC58F1CD-2C48-865A-28B6-5A1C316E7DA2}"/>
              </a:ext>
            </a:extLst>
          </p:cNvPr>
          <p:cNvSpPr/>
          <p:nvPr/>
        </p:nvSpPr>
        <p:spPr>
          <a:xfrm>
            <a:off x="5451894" y="6282146"/>
            <a:ext cx="6740106" cy="338554"/>
          </a:xfrm>
          <a:prstGeom prst="rect">
            <a:avLst/>
          </a:prstGeom>
        </p:spPr>
        <p:txBody>
          <a:bodyPr wrap="square">
            <a:spAutoFit/>
          </a:bodyPr>
          <a:lstStyle/>
          <a:p>
            <a:pPr lvl="0">
              <a:buClr>
                <a:srgbClr val="000000"/>
              </a:buClr>
              <a:defRPr/>
            </a:pPr>
            <a:r>
              <a:rPr kumimoji="0" lang="en-US" sz="1600" b="0" i="1" u="none" strike="noStrike" kern="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sym typeface="Arial"/>
              </a:rPr>
              <a:t>Source: </a:t>
            </a:r>
            <a:r>
              <a:rPr lang="en-US" sz="1600" i="1" kern="0" dirty="0">
                <a:solidFill>
                  <a:srgbClr val="000000"/>
                </a:solidFill>
                <a:latin typeface="Lato" panose="020F0502020204030203" pitchFamily="34" charset="0"/>
                <a:ea typeface="Lato" panose="020F0502020204030203" pitchFamily="34" charset="0"/>
                <a:cs typeface="Lato" panose="020F0502020204030203" pitchFamily="34" charset="0"/>
                <a:sym typeface="Arial"/>
              </a:rPr>
              <a:t>clinicians.org/nationalcenter/health-center-onboarding-checklist/</a:t>
            </a:r>
          </a:p>
        </p:txBody>
      </p:sp>
    </p:spTree>
    <p:extLst>
      <p:ext uri="{BB962C8B-B14F-4D97-AF65-F5344CB8AC3E}">
        <p14:creationId xmlns:p14="http://schemas.microsoft.com/office/powerpoint/2010/main" val="392491090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6A7AF-071D-70D6-E5D0-2252B90C68A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9168B58-7FFD-174E-3FFD-EE9F2A6A0097}"/>
              </a:ext>
            </a:extLst>
          </p:cNvPr>
          <p:cNvSpPr txBox="1"/>
          <p:nvPr/>
        </p:nvSpPr>
        <p:spPr>
          <a:xfrm>
            <a:off x="378173" y="23141"/>
            <a:ext cx="7326085" cy="1323439"/>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Upcoming Trainings: Registration Open!</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A7D90EAE-802D-CA1C-E49F-1698D84A9A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8147869B-76A5-292B-7887-EA75ED0B7B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78B8B093-99E5-4DD5-871D-A65A1C8CDFC8}"/>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A3D1FED-1172-2B11-DA7C-F6C288AAB2CE}"/>
              </a:ext>
            </a:extLst>
          </p:cNvPr>
          <p:cNvSpPr txBox="1"/>
          <p:nvPr/>
        </p:nvSpPr>
        <p:spPr>
          <a:xfrm>
            <a:off x="736963" y="2283506"/>
            <a:ext cx="11144775" cy="2800767"/>
          </a:xfrm>
          <a:prstGeom prst="rect">
            <a:avLst/>
          </a:prstGeom>
          <a:noFill/>
        </p:spPr>
        <p:txBody>
          <a:bodyPr wrap="square" rtlCol="0">
            <a:spAutoFit/>
          </a:bodyPr>
          <a:lstStyle/>
          <a:p>
            <a:endParaRPr lang="en-US" sz="4400" dirty="0">
              <a:solidFill>
                <a:srgbClr val="982964"/>
              </a:solidFill>
              <a:latin typeface="Lato" panose="020F0502020204030203" pitchFamily="34" charset="0"/>
              <a:ea typeface="Lato" panose="020F0502020204030203" pitchFamily="34" charset="0"/>
              <a:cs typeface="Lato" panose="020F0502020204030203" pitchFamily="34" charset="0"/>
            </a:endParaRPr>
          </a:p>
          <a:p>
            <a:pPr marL="571500" indent="-571500">
              <a:buFont typeface="Arial" panose="020B0604020202020204" pitchFamily="34" charset="0"/>
              <a:buChar char="•"/>
            </a:pPr>
            <a:r>
              <a:rPr lang="en-US" sz="4400" dirty="0">
                <a:solidFill>
                  <a:srgbClr val="982964"/>
                </a:solidFill>
                <a:latin typeface="Lato" panose="020F0502020204030203" pitchFamily="34" charset="0"/>
                <a:ea typeface="Lato" panose="020F0502020204030203" pitchFamily="34" charset="0"/>
                <a:cs typeface="Lato" panose="020F0502020204030203" pitchFamily="34" charset="0"/>
              </a:rPr>
              <a:t>October: Manager Training Series</a:t>
            </a:r>
          </a:p>
          <a:p>
            <a:endParaRPr lang="en-US" sz="4400" dirty="0">
              <a:solidFill>
                <a:srgbClr val="982964"/>
              </a:solidFill>
              <a:latin typeface="Lato" panose="020F0502020204030203" pitchFamily="34" charset="0"/>
              <a:ea typeface="Lato" panose="020F0502020204030203" pitchFamily="34" charset="0"/>
              <a:cs typeface="Lato" panose="020F0502020204030203" pitchFamily="34" charset="0"/>
            </a:endParaRPr>
          </a:p>
          <a:p>
            <a:pPr marL="571500" indent="-571500">
              <a:buFont typeface="Arial" panose="020B0604020202020204" pitchFamily="34" charset="0"/>
              <a:buChar char="•"/>
            </a:pPr>
            <a:r>
              <a:rPr lang="en-US" sz="4400" dirty="0">
                <a:solidFill>
                  <a:srgbClr val="982964"/>
                </a:solidFill>
                <a:latin typeface="Lato" panose="020F0502020204030203" pitchFamily="34" charset="0"/>
                <a:ea typeface="Lato" panose="020F0502020204030203" pitchFamily="34" charset="0"/>
                <a:cs typeface="Lato" panose="020F0502020204030203" pitchFamily="34" charset="0"/>
              </a:rPr>
              <a:t>Monthly Leadership Labs</a:t>
            </a:r>
          </a:p>
        </p:txBody>
      </p:sp>
    </p:spTree>
    <p:extLst>
      <p:ext uri="{BB962C8B-B14F-4D97-AF65-F5344CB8AC3E}">
        <p14:creationId xmlns:p14="http://schemas.microsoft.com/office/powerpoint/2010/main" val="124415083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3CFC-5101-B132-2B3C-DFD5C7A759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288ACA1-4846-27BD-6E41-4058403DADB1}"/>
              </a:ext>
            </a:extLst>
          </p:cNvPr>
          <p:cNvSpPr txBox="1"/>
          <p:nvPr/>
        </p:nvSpPr>
        <p:spPr>
          <a:xfrm>
            <a:off x="378173" y="23141"/>
            <a:ext cx="7326085" cy="1323439"/>
          </a:xfrm>
          <a:prstGeom prst="rect">
            <a:avLst/>
          </a:prstGeom>
          <a:noFill/>
        </p:spPr>
        <p:txBody>
          <a:bodyPr wrap="square" rtlCol="0">
            <a:spAutoFit/>
          </a:bodyPr>
          <a:lstStyle/>
          <a:p>
            <a:r>
              <a:rPr lang="en-US" sz="4000" b="1" dirty="0">
                <a:solidFill>
                  <a:srgbClr val="89295F"/>
                </a:solidFill>
                <a:latin typeface="Lato" panose="020F0502020204030203" pitchFamily="34" charset="0"/>
                <a:ea typeface="Lato" panose="020F0502020204030203" pitchFamily="34" charset="0"/>
                <a:cs typeface="Lato" panose="020F0502020204030203" pitchFamily="34" charset="0"/>
              </a:rPr>
              <a:t>Upcoming Trainings: Registration Coming Soon!</a:t>
            </a:r>
            <a:endParaRPr lang="en-US" sz="2400" b="1" dirty="0">
              <a:solidFill>
                <a:srgbClr val="89295F"/>
              </a:solidFill>
              <a:latin typeface="Lato" panose="020F0502020204030203" pitchFamily="34" charset="0"/>
              <a:ea typeface="Lato" panose="020F0502020204030203" pitchFamily="34" charset="0"/>
              <a:cs typeface="Lato" panose="020F0502020204030203" pitchFamily="34" charset="0"/>
            </a:endParaRPr>
          </a:p>
        </p:txBody>
      </p:sp>
      <p:pic>
        <p:nvPicPr>
          <p:cNvPr id="11" name="Picture 10" descr="A close up of a sign&#10;&#10;Description automatically generated">
            <a:extLst>
              <a:ext uri="{FF2B5EF4-FFF2-40B4-BE49-F238E27FC236}">
                <a16:creationId xmlns:a16="http://schemas.microsoft.com/office/drawing/2014/main" id="{F0C49204-CFAA-B5E6-5500-CB88670D8C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6995" y="440261"/>
            <a:ext cx="1972786" cy="499138"/>
          </a:xfrm>
          <a:prstGeom prst="rect">
            <a:avLst/>
          </a:prstGeom>
        </p:spPr>
      </p:pic>
      <p:pic>
        <p:nvPicPr>
          <p:cNvPr id="3" name="Picture 2" descr="A close-up of a logo&#10;&#10;Description automatically generated">
            <a:extLst>
              <a:ext uri="{FF2B5EF4-FFF2-40B4-BE49-F238E27FC236}">
                <a16:creationId xmlns:a16="http://schemas.microsoft.com/office/drawing/2014/main" id="{1A3E2872-99A2-15A9-E31B-E6B3AFE34B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4976" y="392733"/>
            <a:ext cx="2337024" cy="584256"/>
          </a:xfrm>
          <a:prstGeom prst="rect">
            <a:avLst/>
          </a:prstGeom>
        </p:spPr>
      </p:pic>
      <p:cxnSp>
        <p:nvCxnSpPr>
          <p:cNvPr id="8" name="Straight Arrow Connector 7">
            <a:extLst>
              <a:ext uri="{FF2B5EF4-FFF2-40B4-BE49-F238E27FC236}">
                <a16:creationId xmlns:a16="http://schemas.microsoft.com/office/drawing/2014/main" id="{A71B4DB5-7D7A-A434-478B-7E726B602C97}"/>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 name="TextBox 15">
            <a:extLst>
              <a:ext uri="{FF2B5EF4-FFF2-40B4-BE49-F238E27FC236}">
                <a16:creationId xmlns:a16="http://schemas.microsoft.com/office/drawing/2014/main" id="{FFBAA1CB-5187-8B28-5B2F-82C445092E1A}"/>
              </a:ext>
            </a:extLst>
          </p:cNvPr>
          <p:cNvGraphicFramePr/>
          <p:nvPr/>
        </p:nvGraphicFramePr>
        <p:xfrm>
          <a:off x="168514" y="2172563"/>
          <a:ext cx="11713224" cy="36933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72493429"/>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AFD3D0-129A-4A3F-89E7-9387647A1C21}"/>
              </a:ext>
            </a:extLst>
          </p:cNvPr>
          <p:cNvSpPr txBox="1"/>
          <p:nvPr/>
        </p:nvSpPr>
        <p:spPr>
          <a:xfrm>
            <a:off x="0" y="0"/>
            <a:ext cx="12191999" cy="6857999"/>
          </a:xfrm>
          <a:prstGeom prst="rect">
            <a:avLst/>
          </a:prstGeom>
          <a:solidFill>
            <a:srgbClr val="3A6F8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7261A26A-3709-4341-8E51-4282BC74889C}"/>
              </a:ext>
            </a:extLst>
          </p:cNvPr>
          <p:cNvSpPr txBox="1"/>
          <p:nvPr/>
        </p:nvSpPr>
        <p:spPr>
          <a:xfrm>
            <a:off x="370762" y="335844"/>
            <a:ext cx="11450472" cy="618630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83027083-8507-477E-A29D-003DBC7DAE8F}"/>
              </a:ext>
            </a:extLst>
          </p:cNvPr>
          <p:cNvSpPr txBox="1"/>
          <p:nvPr/>
        </p:nvSpPr>
        <p:spPr>
          <a:xfrm>
            <a:off x="2803866" y="537153"/>
            <a:ext cx="65842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all" spc="0" normalizeH="0" baseline="0" noProof="0" dirty="0">
                <a:ln>
                  <a:noFill/>
                </a:ln>
                <a:solidFill>
                  <a:prstClr val="black"/>
                </a:solidFill>
                <a:effectLst/>
                <a:uLnTx/>
                <a:uFillTx/>
                <a:latin typeface="Lato" panose="020F0502020204030203"/>
                <a:ea typeface="Lato" panose="020F0502020204030203" pitchFamily="34" charset="0"/>
                <a:cs typeface="Lato" panose="020F0502020204030203" pitchFamily="34" charset="0"/>
              </a:rPr>
              <a:t>questions</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504" y="1121444"/>
            <a:ext cx="8469630" cy="4764167"/>
          </a:xfrm>
          <a:prstGeom prst="rect">
            <a:avLst/>
          </a:prstGeom>
        </p:spPr>
      </p:pic>
    </p:spTree>
    <p:extLst>
      <p:ext uri="{BB962C8B-B14F-4D97-AF65-F5344CB8AC3E}">
        <p14:creationId xmlns:p14="http://schemas.microsoft.com/office/powerpoint/2010/main" val="2780968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C073F-AAB4-A55D-4F78-A2CF6D7DE152}"/>
            </a:ext>
          </a:extLst>
        </p:cNvPr>
        <p:cNvGrpSpPr/>
        <p:nvPr/>
      </p:nvGrpSpPr>
      <p:grpSpPr>
        <a:xfrm>
          <a:off x="0" y="0"/>
          <a:ext cx="0" cy="0"/>
          <a:chOff x="0" y="0"/>
          <a:chExt cx="0" cy="0"/>
        </a:xfrm>
      </p:grpSpPr>
      <p:pic>
        <p:nvPicPr>
          <p:cNvPr id="3" name="Picture 2" descr="A colorful logo with a swirl&#10;&#10;Description automatically generated">
            <a:extLst>
              <a:ext uri="{FF2B5EF4-FFF2-40B4-BE49-F238E27FC236}">
                <a16:creationId xmlns:a16="http://schemas.microsoft.com/office/drawing/2014/main" id="{59C0F411-5242-4D40-F502-BA592F8FC44B}"/>
              </a:ext>
            </a:extLst>
          </p:cNvPr>
          <p:cNvPicPr>
            <a:picLocks noChangeAspect="1"/>
          </p:cNvPicPr>
          <p:nvPr/>
        </p:nvPicPr>
        <p:blipFill rotWithShape="1">
          <a:blip r:embed="rId3">
            <a:alphaModFix amt="8000"/>
            <a:extLst>
              <a:ext uri="{28A0092B-C50C-407E-A947-70E740481C1C}">
                <a14:useLocalDpi xmlns:a14="http://schemas.microsoft.com/office/drawing/2010/main" val="0"/>
              </a:ext>
            </a:extLst>
          </a:blip>
          <a:srcRect r="30215" b="23860"/>
          <a:stretch/>
        </p:blipFill>
        <p:spPr>
          <a:xfrm>
            <a:off x="6990980" y="1165528"/>
            <a:ext cx="5201020" cy="5674712"/>
          </a:xfrm>
          <a:prstGeom prst="rect">
            <a:avLst/>
          </a:prstGeom>
        </p:spPr>
      </p:pic>
      <p:sp>
        <p:nvSpPr>
          <p:cNvPr id="4" name="TextBox 3">
            <a:extLst>
              <a:ext uri="{FF2B5EF4-FFF2-40B4-BE49-F238E27FC236}">
                <a16:creationId xmlns:a16="http://schemas.microsoft.com/office/drawing/2014/main" id="{07BD779F-36C9-CBA4-EB6E-BEEC5A62EA5E}"/>
              </a:ext>
            </a:extLst>
          </p:cNvPr>
          <p:cNvSpPr txBox="1"/>
          <p:nvPr/>
        </p:nvSpPr>
        <p:spPr>
          <a:xfrm>
            <a:off x="736963" y="391955"/>
            <a:ext cx="5623655" cy="615553"/>
          </a:xfrm>
          <a:prstGeom prst="rect">
            <a:avLst/>
          </a:prstGeom>
          <a:noFill/>
        </p:spPr>
        <p:txBody>
          <a:bodyPr wrap="none" rtlCol="0">
            <a:spAutoFit/>
          </a:bodyPr>
          <a:lstStyle/>
          <a:p>
            <a:r>
              <a:rPr lang="en-US" sz="3400" b="1" dirty="0">
                <a:solidFill>
                  <a:srgbClr val="982964"/>
                </a:solidFill>
                <a:latin typeface="Lato" pitchFamily="34" charset="0"/>
                <a:cs typeface="Arial" pitchFamily="34" charset="0"/>
              </a:rPr>
              <a:t>We’d love to hear from you!</a:t>
            </a:r>
          </a:p>
        </p:txBody>
      </p:sp>
      <p:cxnSp>
        <p:nvCxnSpPr>
          <p:cNvPr id="17" name="Straight Arrow Connector 16">
            <a:extLst>
              <a:ext uri="{FF2B5EF4-FFF2-40B4-BE49-F238E27FC236}">
                <a16:creationId xmlns:a16="http://schemas.microsoft.com/office/drawing/2014/main" id="{2209A122-B76C-FE4A-8A14-084C174C4962}"/>
              </a:ext>
            </a:extLst>
          </p:cNvPr>
          <p:cNvCxnSpPr>
            <a:cxnSpLocks/>
          </p:cNvCxnSpPr>
          <p:nvPr/>
        </p:nvCxnSpPr>
        <p:spPr>
          <a:xfrm>
            <a:off x="-289249" y="1295400"/>
            <a:ext cx="13081518" cy="0"/>
          </a:xfrm>
          <a:prstGeom prst="straightConnector1">
            <a:avLst/>
          </a:prstGeom>
          <a:ln>
            <a:solidFill>
              <a:schemeClr val="bg1">
                <a:lumMod val="8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D48EF2D-B583-F356-88BA-AA0C6328DD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05" r="9023"/>
          <a:stretch/>
        </p:blipFill>
        <p:spPr>
          <a:xfrm>
            <a:off x="9190650" y="247165"/>
            <a:ext cx="2691088" cy="812800"/>
          </a:xfrm>
          <a:prstGeom prst="rect">
            <a:avLst/>
          </a:prstGeom>
        </p:spPr>
      </p:pic>
      <p:sp>
        <p:nvSpPr>
          <p:cNvPr id="6" name="TextBox 5">
            <a:extLst>
              <a:ext uri="{FF2B5EF4-FFF2-40B4-BE49-F238E27FC236}">
                <a16:creationId xmlns:a16="http://schemas.microsoft.com/office/drawing/2014/main" id="{F3E2A566-4AC2-96C5-068C-B9C5ECBDA897}"/>
              </a:ext>
            </a:extLst>
          </p:cNvPr>
          <p:cNvSpPr txBox="1"/>
          <p:nvPr/>
        </p:nvSpPr>
        <p:spPr>
          <a:xfrm>
            <a:off x="1427451" y="5537332"/>
            <a:ext cx="9183187" cy="707886"/>
          </a:xfrm>
          <a:prstGeom prst="rect">
            <a:avLst/>
          </a:prstGeom>
          <a:noFill/>
        </p:spPr>
        <p:txBody>
          <a:bodyPr wrap="square" rtlCol="0">
            <a:spAutoFit/>
          </a:bodyPr>
          <a:lstStyle/>
          <a:p>
            <a:pPr algn="ctr"/>
            <a:r>
              <a:rPr lang="en-US" sz="4000" dirty="0">
                <a:solidFill>
                  <a:srgbClr val="982964"/>
                </a:solidFill>
              </a:rPr>
              <a:t>clinicians.org/national center</a:t>
            </a:r>
            <a:endParaRPr lang="en-US" sz="4000" dirty="0">
              <a:solidFill>
                <a:srgbClr val="982964"/>
              </a:solidFill>
              <a:latin typeface="+mn-lt"/>
            </a:endParaRPr>
          </a:p>
        </p:txBody>
      </p:sp>
      <p:pic>
        <p:nvPicPr>
          <p:cNvPr id="7" name="Google Shape;103;p2">
            <a:extLst>
              <a:ext uri="{FF2B5EF4-FFF2-40B4-BE49-F238E27FC236}">
                <a16:creationId xmlns:a16="http://schemas.microsoft.com/office/drawing/2014/main" id="{E600B5DE-FC3C-EC19-3D03-9A2E22B6FB1E}"/>
              </a:ext>
            </a:extLst>
          </p:cNvPr>
          <p:cNvPicPr preferRelativeResize="0"/>
          <p:nvPr/>
        </p:nvPicPr>
        <p:blipFill rotWithShape="1">
          <a:blip r:embed="rId5">
            <a:alphaModFix/>
          </a:blip>
          <a:srcRect/>
          <a:stretch/>
        </p:blipFill>
        <p:spPr>
          <a:xfrm>
            <a:off x="5140901" y="1857850"/>
            <a:ext cx="1654077" cy="1857141"/>
          </a:xfrm>
          <a:prstGeom prst="rect">
            <a:avLst/>
          </a:prstGeom>
          <a:noFill/>
          <a:ln>
            <a:noFill/>
          </a:ln>
        </p:spPr>
      </p:pic>
      <p:sp>
        <p:nvSpPr>
          <p:cNvPr id="8" name="Google Shape;107;p2">
            <a:extLst>
              <a:ext uri="{FF2B5EF4-FFF2-40B4-BE49-F238E27FC236}">
                <a16:creationId xmlns:a16="http://schemas.microsoft.com/office/drawing/2014/main" id="{31888565-DD2E-1776-C518-9718CD6B5C0D}"/>
              </a:ext>
            </a:extLst>
          </p:cNvPr>
          <p:cNvSpPr txBox="1"/>
          <p:nvPr/>
        </p:nvSpPr>
        <p:spPr>
          <a:xfrm>
            <a:off x="4419127" y="4002884"/>
            <a:ext cx="3199833" cy="13233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all" spc="0" normalizeH="0" baseline="0" noProof="0" dirty="0">
                <a:ln>
                  <a:noFill/>
                </a:ln>
                <a:solidFill>
                  <a:srgbClr val="982964"/>
                </a:solidFill>
                <a:effectLst/>
                <a:uLnTx/>
                <a:uFillTx/>
                <a:latin typeface="Lato" panose="020F0502020204030203" pitchFamily="34" charset="0"/>
                <a:ea typeface="Lato" panose="020F0502020204030203" pitchFamily="34" charset="0"/>
                <a:cs typeface="Lato" panose="020F0502020204030203" pitchFamily="34" charset="0"/>
                <a:sym typeface="Lato"/>
              </a:rPr>
              <a:t>Suzanne</a:t>
            </a:r>
            <a:r>
              <a:rPr kumimoji="0" lang="en-US" sz="2000" b="1" i="0" u="none" strike="noStrike" kern="1200" cap="none" spc="0" normalizeH="0" baseline="0" noProof="0" dirty="0">
                <a:ln>
                  <a:noFill/>
                </a:ln>
                <a:solidFill>
                  <a:srgbClr val="982964"/>
                </a:solidFill>
                <a:effectLst/>
                <a:uLnTx/>
                <a:uFillTx/>
                <a:latin typeface="Lato" panose="020F0502020204030203" pitchFamily="34" charset="0"/>
                <a:ea typeface="Lato" panose="020F0502020204030203" pitchFamily="34" charset="0"/>
                <a:cs typeface="Lato" panose="020F0502020204030203" pitchFamily="34" charset="0"/>
                <a:sym typeface="Lato"/>
              </a:rPr>
              <a:t> </a:t>
            </a:r>
            <a:r>
              <a:rPr kumimoji="0" lang="en-US" sz="2000" b="1" i="0" u="none" strike="noStrike" kern="1200" cap="all" spc="0" normalizeH="0" baseline="0" noProof="0" dirty="0">
                <a:ln>
                  <a:noFill/>
                </a:ln>
                <a:solidFill>
                  <a:srgbClr val="982964"/>
                </a:solidFill>
                <a:effectLst/>
                <a:uLnTx/>
                <a:uFillTx/>
                <a:latin typeface="Lato" panose="020F0502020204030203" pitchFamily="34" charset="0"/>
                <a:ea typeface="Lato" panose="020F0502020204030203" pitchFamily="34" charset="0"/>
                <a:cs typeface="Lato" panose="020F0502020204030203" pitchFamily="34" charset="0"/>
                <a:sym typeface="Lato"/>
              </a:rPr>
              <a:t>Speer</a:t>
            </a:r>
            <a:endParaRPr kumimoji="0" sz="2000" b="0" i="0" u="none" strike="noStrike" kern="1200" cap="none" spc="0" normalizeH="0" baseline="0" noProof="0" dirty="0">
              <a:ln>
                <a:noFill/>
              </a:ln>
              <a:solidFill>
                <a:srgbClr val="982964"/>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Lato"/>
              </a:rPr>
              <a:t>Vice President of Workforce Development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Lato"/>
                <a:hlinkClick r:id="rId6"/>
              </a:rPr>
              <a:t>sspeer@clinicians.org</a:t>
            </a:r>
            <a:endParaRPr kumimoji="0" sz="2000" b="0" i="0" u="none" strike="noStrike" kern="1200" cap="none" spc="0" normalizeH="0" baseline="0" noProof="0" dirty="0">
              <a:ln>
                <a:noFill/>
              </a:ln>
              <a:solidFill>
                <a:prstClr val="black"/>
              </a:solidFill>
              <a:effectLst/>
              <a:uLnTx/>
              <a:uFillTx/>
              <a:latin typeface="Lato" panose="020F0502020204030203" pitchFamily="34" charset="0"/>
              <a:ea typeface="Lato" panose="020F0502020204030203" pitchFamily="34" charset="0"/>
              <a:cs typeface="Lato" panose="020F0502020204030203" pitchFamily="34" charset="0"/>
              <a:sym typeface="Lato"/>
            </a:endParaRPr>
          </a:p>
        </p:txBody>
      </p:sp>
    </p:spTree>
    <p:extLst>
      <p:ext uri="{BB962C8B-B14F-4D97-AF65-F5344CB8AC3E}">
        <p14:creationId xmlns:p14="http://schemas.microsoft.com/office/powerpoint/2010/main" val="2630192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Golden Yellow">
      <a:dk1>
        <a:sysClr val="windowText" lastClr="000000"/>
      </a:dk1>
      <a:lt1>
        <a:sysClr val="window" lastClr="FFFFFF"/>
      </a:lt1>
      <a:dk2>
        <a:srgbClr val="1F497D"/>
      </a:dk2>
      <a:lt2>
        <a:srgbClr val="EEECE1"/>
      </a:lt2>
      <a:accent1>
        <a:srgbClr val="4F81BD"/>
      </a:accent1>
      <a:accent2>
        <a:srgbClr val="C0504D"/>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11215</TotalTime>
  <Words>2227</Words>
  <Application>Microsoft Office PowerPoint</Application>
  <PresentationFormat>Widescreen</PresentationFormat>
  <Paragraphs>608</Paragraphs>
  <Slides>31</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Aptos</vt:lpstr>
      <vt:lpstr>Arial</vt:lpstr>
      <vt:lpstr>Arial Black</vt:lpstr>
      <vt:lpstr>Calibri</vt:lpstr>
      <vt:lpstr>Courier New</vt:lpstr>
      <vt:lpstr>Georgia</vt:lpstr>
      <vt:lpstr>Lato</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jelly</dc:creator>
  <cp:lastModifiedBy>Joseph Stevens</cp:lastModifiedBy>
  <cp:revision>394</cp:revision>
  <dcterms:created xsi:type="dcterms:W3CDTF">2014-04-23T03:31:44Z</dcterms:created>
  <dcterms:modified xsi:type="dcterms:W3CDTF">2026-09-09T18:52:44Z</dcterms:modified>
</cp:coreProperties>
</file>