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271" r:id="rId2"/>
    <p:sldId id="272" r:id="rId3"/>
    <p:sldId id="273" r:id="rId4"/>
    <p:sldId id="293" r:id="rId5"/>
    <p:sldId id="274" r:id="rId6"/>
    <p:sldId id="275" r:id="rId7"/>
    <p:sldId id="276" r:id="rId8"/>
    <p:sldId id="297" r:id="rId9"/>
    <p:sldId id="306" r:id="rId10"/>
    <p:sldId id="298" r:id="rId11"/>
    <p:sldId id="307" r:id="rId12"/>
    <p:sldId id="277" r:id="rId13"/>
    <p:sldId id="278" r:id="rId14"/>
    <p:sldId id="279" r:id="rId15"/>
    <p:sldId id="280" r:id="rId16"/>
    <p:sldId id="281" r:id="rId17"/>
    <p:sldId id="282" r:id="rId18"/>
    <p:sldId id="283" r:id="rId19"/>
    <p:sldId id="284" r:id="rId20"/>
    <p:sldId id="285" r:id="rId21"/>
    <p:sldId id="286" r:id="rId22"/>
    <p:sldId id="294" r:id="rId23"/>
    <p:sldId id="287" r:id="rId24"/>
    <p:sldId id="295" r:id="rId25"/>
    <p:sldId id="288" r:id="rId26"/>
    <p:sldId id="289" r:id="rId27"/>
    <p:sldId id="290" r:id="rId28"/>
    <p:sldId id="299" r:id="rId29"/>
    <p:sldId id="300" r:id="rId30"/>
    <p:sldId id="301" r:id="rId31"/>
    <p:sldId id="302" r:id="rId32"/>
    <p:sldId id="303" r:id="rId33"/>
    <p:sldId id="304" r:id="rId34"/>
    <p:sldId id="305" r:id="rId35"/>
    <p:sldId id="296" r:id="rId36"/>
    <p:sldId id="291" r:id="rId37"/>
    <p:sldId id="261" r:id="rId3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CE39"/>
    <a:srgbClr val="FFFFFF"/>
    <a:srgbClr val="1824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C388F5-0DCA-4E55-A608-06AFD5EC453F}" v="24" dt="2026-09-16T16:57:22.8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145" autoAdjust="0"/>
  </p:normalViewPr>
  <p:slideViewPr>
    <p:cSldViewPr snapToGrid="0">
      <p:cViewPr varScale="1">
        <p:scale>
          <a:sx n="63" d="100"/>
          <a:sy n="63" d="100"/>
        </p:scale>
        <p:origin x="45" y="888"/>
      </p:cViewPr>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inson, Jr., Jimmy F." userId="d59d93b2-39d4-4f9b-8427-c19569c98197" providerId="ADAL" clId="{68BCD9EA-DB17-401A-85BD-A1C59C963F47}"/>
    <pc:docChg chg="undo custSel addSld delSld modSld sldOrd">
      <pc:chgData name="Robinson, Jr., Jimmy F." userId="d59d93b2-39d4-4f9b-8427-c19569c98197" providerId="ADAL" clId="{68BCD9EA-DB17-401A-85BD-A1C59C963F47}" dt="2026-09-16T16:59:54.348" v="1658" actId="1076"/>
      <pc:docMkLst>
        <pc:docMk/>
      </pc:docMkLst>
      <pc:sldChg chg="modSp mod">
        <pc:chgData name="Robinson, Jr., Jimmy F." userId="d59d93b2-39d4-4f9b-8427-c19569c98197" providerId="ADAL" clId="{68BCD9EA-DB17-401A-85BD-A1C59C963F47}" dt="2026-09-16T16:52:44.036" v="1600" actId="1076"/>
        <pc:sldMkLst>
          <pc:docMk/>
          <pc:sldMk cId="0" sldId="261"/>
        </pc:sldMkLst>
        <pc:spChg chg="mod">
          <ac:chgData name="Robinson, Jr., Jimmy F." userId="d59d93b2-39d4-4f9b-8427-c19569c98197" providerId="ADAL" clId="{68BCD9EA-DB17-401A-85BD-A1C59C963F47}" dt="2026-09-16T16:52:44.036" v="1600" actId="1076"/>
          <ac:spMkLst>
            <pc:docMk/>
            <pc:sldMk cId="0" sldId="261"/>
            <ac:spMk id="2" creationId="{00000000-0000-0000-0000-000000000000}"/>
          </ac:spMkLst>
        </pc:spChg>
        <pc:spChg chg="mod">
          <ac:chgData name="Robinson, Jr., Jimmy F." userId="d59d93b2-39d4-4f9b-8427-c19569c98197" providerId="ADAL" clId="{68BCD9EA-DB17-401A-85BD-A1C59C963F47}" dt="2026-09-16T16:52:41.263" v="1599" actId="1076"/>
          <ac:spMkLst>
            <pc:docMk/>
            <pc:sldMk cId="0" sldId="261"/>
            <ac:spMk id="4" creationId="{00000000-0000-0000-0000-000000000000}"/>
          </ac:spMkLst>
        </pc:spChg>
      </pc:sldChg>
      <pc:sldChg chg="del">
        <pc:chgData name="Robinson, Jr., Jimmy F." userId="d59d93b2-39d4-4f9b-8427-c19569c98197" providerId="ADAL" clId="{68BCD9EA-DB17-401A-85BD-A1C59C963F47}" dt="2026-09-16T15:07:40.715" v="0" actId="47"/>
        <pc:sldMkLst>
          <pc:docMk/>
          <pc:sldMk cId="0" sldId="270"/>
        </pc:sldMkLst>
      </pc:sldChg>
      <pc:sldChg chg="modSp mod">
        <pc:chgData name="Robinson, Jr., Jimmy F." userId="d59d93b2-39d4-4f9b-8427-c19569c98197" providerId="ADAL" clId="{68BCD9EA-DB17-401A-85BD-A1C59C963F47}" dt="2026-09-16T16:54:31.912" v="1626" actId="207"/>
        <pc:sldMkLst>
          <pc:docMk/>
          <pc:sldMk cId="0" sldId="271"/>
        </pc:sldMkLst>
        <pc:spChg chg="mod">
          <ac:chgData name="Robinson, Jr., Jimmy F." userId="d59d93b2-39d4-4f9b-8427-c19569c98197" providerId="ADAL" clId="{68BCD9EA-DB17-401A-85BD-A1C59C963F47}" dt="2026-09-16T16:53:36.835" v="1611" actId="20577"/>
          <ac:spMkLst>
            <pc:docMk/>
            <pc:sldMk cId="0" sldId="271"/>
            <ac:spMk id="2" creationId="{00000000-0000-0000-0000-000000000000}"/>
          </ac:spMkLst>
        </pc:spChg>
        <pc:spChg chg="mod">
          <ac:chgData name="Robinson, Jr., Jimmy F." userId="d59d93b2-39d4-4f9b-8427-c19569c98197" providerId="ADAL" clId="{68BCD9EA-DB17-401A-85BD-A1C59C963F47}" dt="2026-09-16T16:54:31.912" v="1626" actId="207"/>
          <ac:spMkLst>
            <pc:docMk/>
            <pc:sldMk cId="0" sldId="271"/>
            <ac:spMk id="3" creationId="{00000000-0000-0000-0000-000000000000}"/>
          </ac:spMkLst>
        </pc:spChg>
      </pc:sldChg>
      <pc:sldChg chg="modSp mod">
        <pc:chgData name="Robinson, Jr., Jimmy F." userId="d59d93b2-39d4-4f9b-8427-c19569c98197" providerId="ADAL" clId="{68BCD9EA-DB17-401A-85BD-A1C59C963F47}" dt="2026-09-16T16:22:56.131" v="1294" actId="255"/>
        <pc:sldMkLst>
          <pc:docMk/>
          <pc:sldMk cId="0" sldId="272"/>
        </pc:sldMkLst>
        <pc:spChg chg="mod">
          <ac:chgData name="Robinson, Jr., Jimmy F." userId="d59d93b2-39d4-4f9b-8427-c19569c98197" providerId="ADAL" clId="{68BCD9EA-DB17-401A-85BD-A1C59C963F47}" dt="2026-09-16T15:08:04.981" v="3" actId="2711"/>
          <ac:spMkLst>
            <pc:docMk/>
            <pc:sldMk cId="0" sldId="272"/>
            <ac:spMk id="2" creationId="{00000000-0000-0000-0000-000000000000}"/>
          </ac:spMkLst>
        </pc:spChg>
        <pc:spChg chg="mod">
          <ac:chgData name="Robinson, Jr., Jimmy F." userId="d59d93b2-39d4-4f9b-8427-c19569c98197" providerId="ADAL" clId="{68BCD9EA-DB17-401A-85BD-A1C59C963F47}" dt="2026-09-16T16:22:56.131" v="1294" actId="255"/>
          <ac:spMkLst>
            <pc:docMk/>
            <pc:sldMk cId="0" sldId="272"/>
            <ac:spMk id="3" creationId="{00000000-0000-0000-0000-000000000000}"/>
          </ac:spMkLst>
        </pc:spChg>
      </pc:sldChg>
      <pc:sldChg chg="delSp modSp mod">
        <pc:chgData name="Robinson, Jr., Jimmy F." userId="d59d93b2-39d4-4f9b-8427-c19569c98197" providerId="ADAL" clId="{68BCD9EA-DB17-401A-85BD-A1C59C963F47}" dt="2026-09-16T15:09:12.522" v="8" actId="255"/>
        <pc:sldMkLst>
          <pc:docMk/>
          <pc:sldMk cId="0" sldId="273"/>
        </pc:sldMkLst>
        <pc:spChg chg="mod">
          <ac:chgData name="Robinson, Jr., Jimmy F." userId="d59d93b2-39d4-4f9b-8427-c19569c98197" providerId="ADAL" clId="{68BCD9EA-DB17-401A-85BD-A1C59C963F47}" dt="2026-09-16T15:09:12.522" v="8" actId="255"/>
          <ac:spMkLst>
            <pc:docMk/>
            <pc:sldMk cId="0" sldId="273"/>
            <ac:spMk id="2" creationId="{00000000-0000-0000-0000-000000000000}"/>
          </ac:spMkLst>
        </pc:spChg>
        <pc:spChg chg="del mod">
          <ac:chgData name="Robinson, Jr., Jimmy F." userId="d59d93b2-39d4-4f9b-8427-c19569c98197" providerId="ADAL" clId="{68BCD9EA-DB17-401A-85BD-A1C59C963F47}" dt="2026-09-16T15:08:49.280" v="5" actId="478"/>
          <ac:spMkLst>
            <pc:docMk/>
            <pc:sldMk cId="0" sldId="273"/>
            <ac:spMk id="3" creationId="{00000000-0000-0000-0000-000000000000}"/>
          </ac:spMkLst>
        </pc:spChg>
      </pc:sldChg>
      <pc:sldChg chg="modSp mod">
        <pc:chgData name="Robinson, Jr., Jimmy F." userId="d59d93b2-39d4-4f9b-8427-c19569c98197" providerId="ADAL" clId="{68BCD9EA-DB17-401A-85BD-A1C59C963F47}" dt="2026-09-16T15:11:11.291" v="20" actId="207"/>
        <pc:sldMkLst>
          <pc:docMk/>
          <pc:sldMk cId="0" sldId="274"/>
        </pc:sldMkLst>
        <pc:spChg chg="mod">
          <ac:chgData name="Robinson, Jr., Jimmy F." userId="d59d93b2-39d4-4f9b-8427-c19569c98197" providerId="ADAL" clId="{68BCD9EA-DB17-401A-85BD-A1C59C963F47}" dt="2026-09-16T15:09:59.091" v="12" actId="2711"/>
          <ac:spMkLst>
            <pc:docMk/>
            <pc:sldMk cId="0" sldId="274"/>
            <ac:spMk id="2" creationId="{00000000-0000-0000-0000-000000000000}"/>
          </ac:spMkLst>
        </pc:spChg>
        <pc:spChg chg="mod">
          <ac:chgData name="Robinson, Jr., Jimmy F." userId="d59d93b2-39d4-4f9b-8427-c19569c98197" providerId="ADAL" clId="{68BCD9EA-DB17-401A-85BD-A1C59C963F47}" dt="2026-09-16T15:11:11.291" v="20" actId="207"/>
          <ac:spMkLst>
            <pc:docMk/>
            <pc:sldMk cId="0" sldId="274"/>
            <ac:spMk id="3" creationId="{00000000-0000-0000-0000-000000000000}"/>
          </ac:spMkLst>
        </pc:spChg>
      </pc:sldChg>
      <pc:sldChg chg="modSp mod">
        <pc:chgData name="Robinson, Jr., Jimmy F." userId="d59d93b2-39d4-4f9b-8427-c19569c98197" providerId="ADAL" clId="{68BCD9EA-DB17-401A-85BD-A1C59C963F47}" dt="2026-09-16T16:54:51.375" v="1627" actId="20577"/>
        <pc:sldMkLst>
          <pc:docMk/>
          <pc:sldMk cId="0" sldId="275"/>
        </pc:sldMkLst>
        <pc:spChg chg="mod">
          <ac:chgData name="Robinson, Jr., Jimmy F." userId="d59d93b2-39d4-4f9b-8427-c19569c98197" providerId="ADAL" clId="{68BCD9EA-DB17-401A-85BD-A1C59C963F47}" dt="2026-09-16T16:54:51.375" v="1627" actId="20577"/>
          <ac:spMkLst>
            <pc:docMk/>
            <pc:sldMk cId="0" sldId="275"/>
            <ac:spMk id="2" creationId="{00000000-0000-0000-0000-000000000000}"/>
          </ac:spMkLst>
        </pc:spChg>
        <pc:spChg chg="mod">
          <ac:chgData name="Robinson, Jr., Jimmy F." userId="d59d93b2-39d4-4f9b-8427-c19569c98197" providerId="ADAL" clId="{68BCD9EA-DB17-401A-85BD-A1C59C963F47}" dt="2026-09-16T15:16:30.846" v="36" actId="114"/>
          <ac:spMkLst>
            <pc:docMk/>
            <pc:sldMk cId="0" sldId="275"/>
            <ac:spMk id="3" creationId="{00000000-0000-0000-0000-000000000000}"/>
          </ac:spMkLst>
        </pc:spChg>
      </pc:sldChg>
      <pc:sldChg chg="modSp mod">
        <pc:chgData name="Robinson, Jr., Jimmy F." userId="d59d93b2-39d4-4f9b-8427-c19569c98197" providerId="ADAL" clId="{68BCD9EA-DB17-401A-85BD-A1C59C963F47}" dt="2026-09-16T15:18:35.606" v="49" actId="255"/>
        <pc:sldMkLst>
          <pc:docMk/>
          <pc:sldMk cId="0" sldId="276"/>
        </pc:sldMkLst>
        <pc:spChg chg="mod">
          <ac:chgData name="Robinson, Jr., Jimmy F." userId="d59d93b2-39d4-4f9b-8427-c19569c98197" providerId="ADAL" clId="{68BCD9EA-DB17-401A-85BD-A1C59C963F47}" dt="2026-09-16T15:17:06.836" v="40" actId="1076"/>
          <ac:spMkLst>
            <pc:docMk/>
            <pc:sldMk cId="0" sldId="276"/>
            <ac:spMk id="2" creationId="{00000000-0000-0000-0000-000000000000}"/>
          </ac:spMkLst>
        </pc:spChg>
        <pc:spChg chg="mod">
          <ac:chgData name="Robinson, Jr., Jimmy F." userId="d59d93b2-39d4-4f9b-8427-c19569c98197" providerId="ADAL" clId="{68BCD9EA-DB17-401A-85BD-A1C59C963F47}" dt="2026-09-16T15:18:35.606" v="49" actId="255"/>
          <ac:spMkLst>
            <pc:docMk/>
            <pc:sldMk cId="0" sldId="276"/>
            <ac:spMk id="3" creationId="{00000000-0000-0000-0000-000000000000}"/>
          </ac:spMkLst>
        </pc:spChg>
      </pc:sldChg>
      <pc:sldChg chg="modSp mod">
        <pc:chgData name="Robinson, Jr., Jimmy F." userId="d59d93b2-39d4-4f9b-8427-c19569c98197" providerId="ADAL" clId="{68BCD9EA-DB17-401A-85BD-A1C59C963F47}" dt="2026-09-16T15:46:59.490" v="388" actId="255"/>
        <pc:sldMkLst>
          <pc:docMk/>
          <pc:sldMk cId="0" sldId="277"/>
        </pc:sldMkLst>
        <pc:spChg chg="mod">
          <ac:chgData name="Robinson, Jr., Jimmy F." userId="d59d93b2-39d4-4f9b-8427-c19569c98197" providerId="ADAL" clId="{68BCD9EA-DB17-401A-85BD-A1C59C963F47}" dt="2026-09-16T15:38:19.478" v="378" actId="2711"/>
          <ac:spMkLst>
            <pc:docMk/>
            <pc:sldMk cId="0" sldId="277"/>
            <ac:spMk id="2" creationId="{00000000-0000-0000-0000-000000000000}"/>
          </ac:spMkLst>
        </pc:spChg>
        <pc:spChg chg="mod">
          <ac:chgData name="Robinson, Jr., Jimmy F." userId="d59d93b2-39d4-4f9b-8427-c19569c98197" providerId="ADAL" clId="{68BCD9EA-DB17-401A-85BD-A1C59C963F47}" dt="2026-09-16T15:46:59.490" v="388" actId="255"/>
          <ac:spMkLst>
            <pc:docMk/>
            <pc:sldMk cId="0" sldId="277"/>
            <ac:spMk id="3" creationId="{00000000-0000-0000-0000-000000000000}"/>
          </ac:spMkLst>
        </pc:spChg>
      </pc:sldChg>
      <pc:sldChg chg="delSp modSp mod">
        <pc:chgData name="Robinson, Jr., Jimmy F." userId="d59d93b2-39d4-4f9b-8427-c19569c98197" providerId="ADAL" clId="{68BCD9EA-DB17-401A-85BD-A1C59C963F47}" dt="2026-09-16T15:47:31.019" v="390" actId="2711"/>
        <pc:sldMkLst>
          <pc:docMk/>
          <pc:sldMk cId="0" sldId="278"/>
        </pc:sldMkLst>
        <pc:spChg chg="mod">
          <ac:chgData name="Robinson, Jr., Jimmy F." userId="d59d93b2-39d4-4f9b-8427-c19569c98197" providerId="ADAL" clId="{68BCD9EA-DB17-401A-85BD-A1C59C963F47}" dt="2026-09-16T15:47:31.019" v="390" actId="2711"/>
          <ac:spMkLst>
            <pc:docMk/>
            <pc:sldMk cId="0" sldId="278"/>
            <ac:spMk id="2" creationId="{00000000-0000-0000-0000-000000000000}"/>
          </ac:spMkLst>
        </pc:spChg>
        <pc:spChg chg="del">
          <ac:chgData name="Robinson, Jr., Jimmy F." userId="d59d93b2-39d4-4f9b-8427-c19569c98197" providerId="ADAL" clId="{68BCD9EA-DB17-401A-85BD-A1C59C963F47}" dt="2026-09-16T15:47:25.196" v="389" actId="478"/>
          <ac:spMkLst>
            <pc:docMk/>
            <pc:sldMk cId="0" sldId="278"/>
            <ac:spMk id="3" creationId="{00000000-0000-0000-0000-000000000000}"/>
          </ac:spMkLst>
        </pc:spChg>
      </pc:sldChg>
      <pc:sldChg chg="modSp mod">
        <pc:chgData name="Robinson, Jr., Jimmy F." userId="d59d93b2-39d4-4f9b-8427-c19569c98197" providerId="ADAL" clId="{68BCD9EA-DB17-401A-85BD-A1C59C963F47}" dt="2026-09-16T15:49:35.725" v="430" actId="255"/>
        <pc:sldMkLst>
          <pc:docMk/>
          <pc:sldMk cId="0" sldId="279"/>
        </pc:sldMkLst>
        <pc:spChg chg="mod">
          <ac:chgData name="Robinson, Jr., Jimmy F." userId="d59d93b2-39d4-4f9b-8427-c19569c98197" providerId="ADAL" clId="{68BCD9EA-DB17-401A-85BD-A1C59C963F47}" dt="2026-09-16T15:47:52.463" v="401" actId="2711"/>
          <ac:spMkLst>
            <pc:docMk/>
            <pc:sldMk cId="0" sldId="279"/>
            <ac:spMk id="2" creationId="{00000000-0000-0000-0000-000000000000}"/>
          </ac:spMkLst>
        </pc:spChg>
        <pc:spChg chg="mod">
          <ac:chgData name="Robinson, Jr., Jimmy F." userId="d59d93b2-39d4-4f9b-8427-c19569c98197" providerId="ADAL" clId="{68BCD9EA-DB17-401A-85BD-A1C59C963F47}" dt="2026-09-16T15:49:35.725" v="430" actId="255"/>
          <ac:spMkLst>
            <pc:docMk/>
            <pc:sldMk cId="0" sldId="279"/>
            <ac:spMk id="3" creationId="{00000000-0000-0000-0000-000000000000}"/>
          </ac:spMkLst>
        </pc:spChg>
      </pc:sldChg>
      <pc:sldChg chg="modSp mod">
        <pc:chgData name="Robinson, Jr., Jimmy F." userId="d59d93b2-39d4-4f9b-8427-c19569c98197" providerId="ADAL" clId="{68BCD9EA-DB17-401A-85BD-A1C59C963F47}" dt="2026-09-16T15:51:13.510" v="449" actId="5793"/>
        <pc:sldMkLst>
          <pc:docMk/>
          <pc:sldMk cId="0" sldId="280"/>
        </pc:sldMkLst>
        <pc:spChg chg="mod">
          <ac:chgData name="Robinson, Jr., Jimmy F." userId="d59d93b2-39d4-4f9b-8427-c19569c98197" providerId="ADAL" clId="{68BCD9EA-DB17-401A-85BD-A1C59C963F47}" dt="2026-09-16T15:49:47.268" v="431" actId="2711"/>
          <ac:spMkLst>
            <pc:docMk/>
            <pc:sldMk cId="0" sldId="280"/>
            <ac:spMk id="2" creationId="{00000000-0000-0000-0000-000000000000}"/>
          </ac:spMkLst>
        </pc:spChg>
        <pc:spChg chg="mod">
          <ac:chgData name="Robinson, Jr., Jimmy F." userId="d59d93b2-39d4-4f9b-8427-c19569c98197" providerId="ADAL" clId="{68BCD9EA-DB17-401A-85BD-A1C59C963F47}" dt="2026-09-16T15:51:13.510" v="449" actId="5793"/>
          <ac:spMkLst>
            <pc:docMk/>
            <pc:sldMk cId="0" sldId="280"/>
            <ac:spMk id="3" creationId="{00000000-0000-0000-0000-000000000000}"/>
          </ac:spMkLst>
        </pc:spChg>
      </pc:sldChg>
      <pc:sldChg chg="modSp mod">
        <pc:chgData name="Robinson, Jr., Jimmy F." userId="d59d93b2-39d4-4f9b-8427-c19569c98197" providerId="ADAL" clId="{68BCD9EA-DB17-401A-85BD-A1C59C963F47}" dt="2026-09-16T15:53:44.456" v="460" actId="1076"/>
        <pc:sldMkLst>
          <pc:docMk/>
          <pc:sldMk cId="0" sldId="281"/>
        </pc:sldMkLst>
        <pc:spChg chg="mod">
          <ac:chgData name="Robinson, Jr., Jimmy F." userId="d59d93b2-39d4-4f9b-8427-c19569c98197" providerId="ADAL" clId="{68BCD9EA-DB17-401A-85BD-A1C59C963F47}" dt="2026-09-16T15:52:10.741" v="450" actId="2711"/>
          <ac:spMkLst>
            <pc:docMk/>
            <pc:sldMk cId="0" sldId="281"/>
            <ac:spMk id="2" creationId="{00000000-0000-0000-0000-000000000000}"/>
          </ac:spMkLst>
        </pc:spChg>
        <pc:spChg chg="mod">
          <ac:chgData name="Robinson, Jr., Jimmy F." userId="d59d93b2-39d4-4f9b-8427-c19569c98197" providerId="ADAL" clId="{68BCD9EA-DB17-401A-85BD-A1C59C963F47}" dt="2026-09-16T15:53:44.456" v="460" actId="1076"/>
          <ac:spMkLst>
            <pc:docMk/>
            <pc:sldMk cId="0" sldId="281"/>
            <ac:spMk id="3" creationId="{00000000-0000-0000-0000-000000000000}"/>
          </ac:spMkLst>
        </pc:spChg>
      </pc:sldChg>
      <pc:sldChg chg="modSp mod">
        <pc:chgData name="Robinson, Jr., Jimmy F." userId="d59d93b2-39d4-4f9b-8427-c19569c98197" providerId="ADAL" clId="{68BCD9EA-DB17-401A-85BD-A1C59C963F47}" dt="2026-09-16T15:56:11.934" v="592" actId="5793"/>
        <pc:sldMkLst>
          <pc:docMk/>
          <pc:sldMk cId="0" sldId="282"/>
        </pc:sldMkLst>
        <pc:spChg chg="mod">
          <ac:chgData name="Robinson, Jr., Jimmy F." userId="d59d93b2-39d4-4f9b-8427-c19569c98197" providerId="ADAL" clId="{68BCD9EA-DB17-401A-85BD-A1C59C963F47}" dt="2026-09-16T15:56:07.255" v="590" actId="1076"/>
          <ac:spMkLst>
            <pc:docMk/>
            <pc:sldMk cId="0" sldId="282"/>
            <ac:spMk id="2" creationId="{00000000-0000-0000-0000-000000000000}"/>
          </ac:spMkLst>
        </pc:spChg>
        <pc:spChg chg="mod">
          <ac:chgData name="Robinson, Jr., Jimmy F." userId="d59d93b2-39d4-4f9b-8427-c19569c98197" providerId="ADAL" clId="{68BCD9EA-DB17-401A-85BD-A1C59C963F47}" dt="2026-09-16T15:56:11.934" v="592" actId="5793"/>
          <ac:spMkLst>
            <pc:docMk/>
            <pc:sldMk cId="0" sldId="282"/>
            <ac:spMk id="3" creationId="{00000000-0000-0000-0000-000000000000}"/>
          </ac:spMkLst>
        </pc:spChg>
      </pc:sldChg>
      <pc:sldChg chg="modSp mod">
        <pc:chgData name="Robinson, Jr., Jimmy F." userId="d59d93b2-39d4-4f9b-8427-c19569c98197" providerId="ADAL" clId="{68BCD9EA-DB17-401A-85BD-A1C59C963F47}" dt="2026-09-16T16:07:01.074" v="936" actId="20577"/>
        <pc:sldMkLst>
          <pc:docMk/>
          <pc:sldMk cId="0" sldId="283"/>
        </pc:sldMkLst>
        <pc:spChg chg="mod">
          <ac:chgData name="Robinson, Jr., Jimmy F." userId="d59d93b2-39d4-4f9b-8427-c19569c98197" providerId="ADAL" clId="{68BCD9EA-DB17-401A-85BD-A1C59C963F47}" dt="2026-09-16T15:56:23.896" v="593" actId="2711"/>
          <ac:spMkLst>
            <pc:docMk/>
            <pc:sldMk cId="0" sldId="283"/>
            <ac:spMk id="2" creationId="{00000000-0000-0000-0000-000000000000}"/>
          </ac:spMkLst>
        </pc:spChg>
        <pc:spChg chg="mod">
          <ac:chgData name="Robinson, Jr., Jimmy F." userId="d59d93b2-39d4-4f9b-8427-c19569c98197" providerId="ADAL" clId="{68BCD9EA-DB17-401A-85BD-A1C59C963F47}" dt="2026-09-16T16:07:01.074" v="936" actId="20577"/>
          <ac:spMkLst>
            <pc:docMk/>
            <pc:sldMk cId="0" sldId="283"/>
            <ac:spMk id="3" creationId="{00000000-0000-0000-0000-000000000000}"/>
          </ac:spMkLst>
        </pc:spChg>
      </pc:sldChg>
      <pc:sldChg chg="modSp mod">
        <pc:chgData name="Robinson, Jr., Jimmy F." userId="d59d93b2-39d4-4f9b-8427-c19569c98197" providerId="ADAL" clId="{68BCD9EA-DB17-401A-85BD-A1C59C963F47}" dt="2026-09-16T16:13:12.314" v="1144" actId="20577"/>
        <pc:sldMkLst>
          <pc:docMk/>
          <pc:sldMk cId="0" sldId="284"/>
        </pc:sldMkLst>
        <pc:spChg chg="mod">
          <ac:chgData name="Robinson, Jr., Jimmy F." userId="d59d93b2-39d4-4f9b-8427-c19569c98197" providerId="ADAL" clId="{68BCD9EA-DB17-401A-85BD-A1C59C963F47}" dt="2026-09-16T16:07:20.219" v="937" actId="2711"/>
          <ac:spMkLst>
            <pc:docMk/>
            <pc:sldMk cId="0" sldId="284"/>
            <ac:spMk id="2" creationId="{00000000-0000-0000-0000-000000000000}"/>
          </ac:spMkLst>
        </pc:spChg>
        <pc:spChg chg="mod">
          <ac:chgData name="Robinson, Jr., Jimmy F." userId="d59d93b2-39d4-4f9b-8427-c19569c98197" providerId="ADAL" clId="{68BCD9EA-DB17-401A-85BD-A1C59C963F47}" dt="2026-09-16T16:13:12.314" v="1144" actId="20577"/>
          <ac:spMkLst>
            <pc:docMk/>
            <pc:sldMk cId="0" sldId="284"/>
            <ac:spMk id="3" creationId="{00000000-0000-0000-0000-000000000000}"/>
          </ac:spMkLst>
        </pc:spChg>
      </pc:sldChg>
      <pc:sldChg chg="delSp modSp mod">
        <pc:chgData name="Robinson, Jr., Jimmy F." userId="d59d93b2-39d4-4f9b-8427-c19569c98197" providerId="ADAL" clId="{68BCD9EA-DB17-401A-85BD-A1C59C963F47}" dt="2026-09-16T16:13:51.737" v="1150" actId="20577"/>
        <pc:sldMkLst>
          <pc:docMk/>
          <pc:sldMk cId="0" sldId="285"/>
        </pc:sldMkLst>
        <pc:spChg chg="mod">
          <ac:chgData name="Robinson, Jr., Jimmy F." userId="d59d93b2-39d4-4f9b-8427-c19569c98197" providerId="ADAL" clId="{68BCD9EA-DB17-401A-85BD-A1C59C963F47}" dt="2026-09-16T16:13:51.737" v="1150" actId="20577"/>
          <ac:spMkLst>
            <pc:docMk/>
            <pc:sldMk cId="0" sldId="285"/>
            <ac:spMk id="2" creationId="{00000000-0000-0000-0000-000000000000}"/>
          </ac:spMkLst>
        </pc:spChg>
        <pc:spChg chg="del">
          <ac:chgData name="Robinson, Jr., Jimmy F." userId="d59d93b2-39d4-4f9b-8427-c19569c98197" providerId="ADAL" clId="{68BCD9EA-DB17-401A-85BD-A1C59C963F47}" dt="2026-09-16T16:13:27.899" v="1145" actId="478"/>
          <ac:spMkLst>
            <pc:docMk/>
            <pc:sldMk cId="0" sldId="285"/>
            <ac:spMk id="3" creationId="{00000000-0000-0000-0000-000000000000}"/>
          </ac:spMkLst>
        </pc:spChg>
      </pc:sldChg>
      <pc:sldChg chg="modSp mod">
        <pc:chgData name="Robinson, Jr., Jimmy F." userId="d59d93b2-39d4-4f9b-8427-c19569c98197" providerId="ADAL" clId="{68BCD9EA-DB17-401A-85BD-A1C59C963F47}" dt="2026-09-16T16:15:33.433" v="1194" actId="20577"/>
        <pc:sldMkLst>
          <pc:docMk/>
          <pc:sldMk cId="0" sldId="286"/>
        </pc:sldMkLst>
        <pc:spChg chg="mod">
          <ac:chgData name="Robinson, Jr., Jimmy F." userId="d59d93b2-39d4-4f9b-8427-c19569c98197" providerId="ADAL" clId="{68BCD9EA-DB17-401A-85BD-A1C59C963F47}" dt="2026-09-16T16:14:33.722" v="1158" actId="14100"/>
          <ac:spMkLst>
            <pc:docMk/>
            <pc:sldMk cId="0" sldId="286"/>
            <ac:spMk id="2" creationId="{00000000-0000-0000-0000-000000000000}"/>
          </ac:spMkLst>
        </pc:spChg>
        <pc:spChg chg="mod">
          <ac:chgData name="Robinson, Jr., Jimmy F." userId="d59d93b2-39d4-4f9b-8427-c19569c98197" providerId="ADAL" clId="{68BCD9EA-DB17-401A-85BD-A1C59C963F47}" dt="2026-09-16T16:15:33.433" v="1194" actId="20577"/>
          <ac:spMkLst>
            <pc:docMk/>
            <pc:sldMk cId="0" sldId="286"/>
            <ac:spMk id="3" creationId="{00000000-0000-0000-0000-000000000000}"/>
          </ac:spMkLst>
        </pc:spChg>
      </pc:sldChg>
      <pc:sldChg chg="modSp mod">
        <pc:chgData name="Robinson, Jr., Jimmy F." userId="d59d93b2-39d4-4f9b-8427-c19569c98197" providerId="ADAL" clId="{68BCD9EA-DB17-401A-85BD-A1C59C963F47}" dt="2026-09-16T16:18:35.427" v="1235" actId="20577"/>
        <pc:sldMkLst>
          <pc:docMk/>
          <pc:sldMk cId="0" sldId="287"/>
        </pc:sldMkLst>
        <pc:spChg chg="mod">
          <ac:chgData name="Robinson, Jr., Jimmy F." userId="d59d93b2-39d4-4f9b-8427-c19569c98197" providerId="ADAL" clId="{68BCD9EA-DB17-401A-85BD-A1C59C963F47}" dt="2026-09-16T16:17:01.261" v="1211" actId="2711"/>
          <ac:spMkLst>
            <pc:docMk/>
            <pc:sldMk cId="0" sldId="287"/>
            <ac:spMk id="2" creationId="{00000000-0000-0000-0000-000000000000}"/>
          </ac:spMkLst>
        </pc:spChg>
        <pc:spChg chg="mod">
          <ac:chgData name="Robinson, Jr., Jimmy F." userId="d59d93b2-39d4-4f9b-8427-c19569c98197" providerId="ADAL" clId="{68BCD9EA-DB17-401A-85BD-A1C59C963F47}" dt="2026-09-16T16:18:35.427" v="1235" actId="20577"/>
          <ac:spMkLst>
            <pc:docMk/>
            <pc:sldMk cId="0" sldId="287"/>
            <ac:spMk id="3" creationId="{00000000-0000-0000-0000-000000000000}"/>
          </ac:spMkLst>
        </pc:spChg>
      </pc:sldChg>
      <pc:sldChg chg="delSp modSp mod">
        <pc:chgData name="Robinson, Jr., Jimmy F." userId="d59d93b2-39d4-4f9b-8427-c19569c98197" providerId="ADAL" clId="{68BCD9EA-DB17-401A-85BD-A1C59C963F47}" dt="2026-09-16T16:19:59.202" v="1241" actId="255"/>
        <pc:sldMkLst>
          <pc:docMk/>
          <pc:sldMk cId="0" sldId="288"/>
        </pc:sldMkLst>
        <pc:spChg chg="mod">
          <ac:chgData name="Robinson, Jr., Jimmy F." userId="d59d93b2-39d4-4f9b-8427-c19569c98197" providerId="ADAL" clId="{68BCD9EA-DB17-401A-85BD-A1C59C963F47}" dt="2026-09-16T16:19:59.202" v="1241" actId="255"/>
          <ac:spMkLst>
            <pc:docMk/>
            <pc:sldMk cId="0" sldId="288"/>
            <ac:spMk id="2" creationId="{00000000-0000-0000-0000-000000000000}"/>
          </ac:spMkLst>
        </pc:spChg>
        <pc:spChg chg="del">
          <ac:chgData name="Robinson, Jr., Jimmy F." userId="d59d93b2-39d4-4f9b-8427-c19569c98197" providerId="ADAL" clId="{68BCD9EA-DB17-401A-85BD-A1C59C963F47}" dt="2026-09-16T16:19:39.716" v="1239" actId="478"/>
          <ac:spMkLst>
            <pc:docMk/>
            <pc:sldMk cId="0" sldId="288"/>
            <ac:spMk id="3" creationId="{00000000-0000-0000-0000-000000000000}"/>
          </ac:spMkLst>
        </pc:spChg>
      </pc:sldChg>
      <pc:sldChg chg="modSp mod">
        <pc:chgData name="Robinson, Jr., Jimmy F." userId="d59d93b2-39d4-4f9b-8427-c19569c98197" providerId="ADAL" clId="{68BCD9EA-DB17-401A-85BD-A1C59C963F47}" dt="2026-09-16T16:21:35.896" v="1292" actId="113"/>
        <pc:sldMkLst>
          <pc:docMk/>
          <pc:sldMk cId="0" sldId="289"/>
        </pc:sldMkLst>
        <pc:spChg chg="mod">
          <ac:chgData name="Robinson, Jr., Jimmy F." userId="d59d93b2-39d4-4f9b-8427-c19569c98197" providerId="ADAL" clId="{68BCD9EA-DB17-401A-85BD-A1C59C963F47}" dt="2026-09-16T16:20:16.434" v="1243" actId="20577"/>
          <ac:spMkLst>
            <pc:docMk/>
            <pc:sldMk cId="0" sldId="289"/>
            <ac:spMk id="2" creationId="{00000000-0000-0000-0000-000000000000}"/>
          </ac:spMkLst>
        </pc:spChg>
        <pc:spChg chg="mod">
          <ac:chgData name="Robinson, Jr., Jimmy F." userId="d59d93b2-39d4-4f9b-8427-c19569c98197" providerId="ADAL" clId="{68BCD9EA-DB17-401A-85BD-A1C59C963F47}" dt="2026-09-16T16:21:35.896" v="1292" actId="113"/>
          <ac:spMkLst>
            <pc:docMk/>
            <pc:sldMk cId="0" sldId="289"/>
            <ac:spMk id="3" creationId="{00000000-0000-0000-0000-000000000000}"/>
          </ac:spMkLst>
        </pc:spChg>
      </pc:sldChg>
      <pc:sldChg chg="modSp mod ord">
        <pc:chgData name="Robinson, Jr., Jimmy F." userId="d59d93b2-39d4-4f9b-8427-c19569c98197" providerId="ADAL" clId="{68BCD9EA-DB17-401A-85BD-A1C59C963F47}" dt="2026-09-16T16:38:13.116" v="1452"/>
        <pc:sldMkLst>
          <pc:docMk/>
          <pc:sldMk cId="0" sldId="290"/>
        </pc:sldMkLst>
        <pc:spChg chg="mod">
          <ac:chgData name="Robinson, Jr., Jimmy F." userId="d59d93b2-39d4-4f9b-8427-c19569c98197" providerId="ADAL" clId="{68BCD9EA-DB17-401A-85BD-A1C59C963F47}" dt="2026-09-16T16:21:46.427" v="1293" actId="2711"/>
          <ac:spMkLst>
            <pc:docMk/>
            <pc:sldMk cId="0" sldId="290"/>
            <ac:spMk id="2" creationId="{00000000-0000-0000-0000-000000000000}"/>
          </ac:spMkLst>
        </pc:spChg>
        <pc:spChg chg="mod">
          <ac:chgData name="Robinson, Jr., Jimmy F." userId="d59d93b2-39d4-4f9b-8427-c19569c98197" providerId="ADAL" clId="{68BCD9EA-DB17-401A-85BD-A1C59C963F47}" dt="2026-09-16T16:37:57.042" v="1450" actId="255"/>
          <ac:spMkLst>
            <pc:docMk/>
            <pc:sldMk cId="0" sldId="290"/>
            <ac:spMk id="3" creationId="{00000000-0000-0000-0000-000000000000}"/>
          </ac:spMkLst>
        </pc:spChg>
      </pc:sldChg>
      <pc:sldChg chg="modSp mod">
        <pc:chgData name="Robinson, Jr., Jimmy F." userId="d59d93b2-39d4-4f9b-8427-c19569c98197" providerId="ADAL" clId="{68BCD9EA-DB17-401A-85BD-A1C59C963F47}" dt="2026-09-16T16:48:29.575" v="1504" actId="14100"/>
        <pc:sldMkLst>
          <pc:docMk/>
          <pc:sldMk cId="0" sldId="291"/>
        </pc:sldMkLst>
        <pc:spChg chg="mod">
          <ac:chgData name="Robinson, Jr., Jimmy F." userId="d59d93b2-39d4-4f9b-8427-c19569c98197" providerId="ADAL" clId="{68BCD9EA-DB17-401A-85BD-A1C59C963F47}" dt="2026-09-16T16:45:09.103" v="1495" actId="2711"/>
          <ac:spMkLst>
            <pc:docMk/>
            <pc:sldMk cId="0" sldId="291"/>
            <ac:spMk id="2" creationId="{00000000-0000-0000-0000-000000000000}"/>
          </ac:spMkLst>
        </pc:spChg>
        <pc:spChg chg="mod">
          <ac:chgData name="Robinson, Jr., Jimmy F." userId="d59d93b2-39d4-4f9b-8427-c19569c98197" providerId="ADAL" clId="{68BCD9EA-DB17-401A-85BD-A1C59C963F47}" dt="2026-09-16T16:48:29.575" v="1504" actId="14100"/>
          <ac:spMkLst>
            <pc:docMk/>
            <pc:sldMk cId="0" sldId="291"/>
            <ac:spMk id="3" creationId="{00000000-0000-0000-0000-000000000000}"/>
          </ac:spMkLst>
        </pc:spChg>
      </pc:sldChg>
      <pc:sldChg chg="modSp del mod">
        <pc:chgData name="Robinson, Jr., Jimmy F." userId="d59d93b2-39d4-4f9b-8427-c19569c98197" providerId="ADAL" clId="{68BCD9EA-DB17-401A-85BD-A1C59C963F47}" dt="2026-09-16T16:52:46.411" v="1601" actId="47"/>
        <pc:sldMkLst>
          <pc:docMk/>
          <pc:sldMk cId="0" sldId="292"/>
        </pc:sldMkLst>
        <pc:spChg chg="mod">
          <ac:chgData name="Robinson, Jr., Jimmy F." userId="d59d93b2-39d4-4f9b-8427-c19569c98197" providerId="ADAL" clId="{68BCD9EA-DB17-401A-85BD-A1C59C963F47}" dt="2026-09-16T16:49:26.043" v="1531" actId="255"/>
          <ac:spMkLst>
            <pc:docMk/>
            <pc:sldMk cId="0" sldId="292"/>
            <ac:spMk id="2" creationId="{00000000-0000-0000-0000-000000000000}"/>
          </ac:spMkLst>
        </pc:spChg>
        <pc:spChg chg="mod">
          <ac:chgData name="Robinson, Jr., Jimmy F." userId="d59d93b2-39d4-4f9b-8427-c19569c98197" providerId="ADAL" clId="{68BCD9EA-DB17-401A-85BD-A1C59C963F47}" dt="2026-09-16T16:50:45.888" v="1550" actId="1076"/>
          <ac:spMkLst>
            <pc:docMk/>
            <pc:sldMk cId="0" sldId="292"/>
            <ac:spMk id="3" creationId="{00000000-0000-0000-0000-000000000000}"/>
          </ac:spMkLst>
        </pc:spChg>
      </pc:sldChg>
      <pc:sldChg chg="modSp mod">
        <pc:chgData name="Robinson, Jr., Jimmy F." userId="d59d93b2-39d4-4f9b-8427-c19569c98197" providerId="ADAL" clId="{68BCD9EA-DB17-401A-85BD-A1C59C963F47}" dt="2026-09-16T15:09:34.358" v="11" actId="255"/>
        <pc:sldMkLst>
          <pc:docMk/>
          <pc:sldMk cId="0" sldId="293"/>
        </pc:sldMkLst>
        <pc:spChg chg="mod">
          <ac:chgData name="Robinson, Jr., Jimmy F." userId="d59d93b2-39d4-4f9b-8427-c19569c98197" providerId="ADAL" clId="{68BCD9EA-DB17-401A-85BD-A1C59C963F47}" dt="2026-09-16T15:09:25.496" v="9" actId="2711"/>
          <ac:spMkLst>
            <pc:docMk/>
            <pc:sldMk cId="0" sldId="293"/>
            <ac:spMk id="2" creationId="{00000000-0000-0000-0000-000000000000}"/>
          </ac:spMkLst>
        </pc:spChg>
        <pc:spChg chg="mod">
          <ac:chgData name="Robinson, Jr., Jimmy F." userId="d59d93b2-39d4-4f9b-8427-c19569c98197" providerId="ADAL" clId="{68BCD9EA-DB17-401A-85BD-A1C59C963F47}" dt="2026-09-16T15:09:34.358" v="11" actId="255"/>
          <ac:spMkLst>
            <pc:docMk/>
            <pc:sldMk cId="0" sldId="293"/>
            <ac:spMk id="3" creationId="{00000000-0000-0000-0000-000000000000}"/>
          </ac:spMkLst>
        </pc:spChg>
      </pc:sldChg>
      <pc:sldChg chg="modSp mod">
        <pc:chgData name="Robinson, Jr., Jimmy F." userId="d59d93b2-39d4-4f9b-8427-c19569c98197" providerId="ADAL" clId="{68BCD9EA-DB17-401A-85BD-A1C59C963F47}" dt="2026-09-16T16:16:50.246" v="1210" actId="1076"/>
        <pc:sldMkLst>
          <pc:docMk/>
          <pc:sldMk cId="0" sldId="294"/>
        </pc:sldMkLst>
        <pc:spChg chg="mod">
          <ac:chgData name="Robinson, Jr., Jimmy F." userId="d59d93b2-39d4-4f9b-8427-c19569c98197" providerId="ADAL" clId="{68BCD9EA-DB17-401A-85BD-A1C59C963F47}" dt="2026-09-16T16:15:47.240" v="1195" actId="2711"/>
          <ac:spMkLst>
            <pc:docMk/>
            <pc:sldMk cId="0" sldId="294"/>
            <ac:spMk id="2" creationId="{00000000-0000-0000-0000-000000000000}"/>
          </ac:spMkLst>
        </pc:spChg>
        <pc:spChg chg="mod">
          <ac:chgData name="Robinson, Jr., Jimmy F." userId="d59d93b2-39d4-4f9b-8427-c19569c98197" providerId="ADAL" clId="{68BCD9EA-DB17-401A-85BD-A1C59C963F47}" dt="2026-09-16T16:16:50.246" v="1210" actId="1076"/>
          <ac:spMkLst>
            <pc:docMk/>
            <pc:sldMk cId="0" sldId="294"/>
            <ac:spMk id="3" creationId="{00000000-0000-0000-0000-000000000000}"/>
          </ac:spMkLst>
        </pc:spChg>
      </pc:sldChg>
      <pc:sldChg chg="modSp mod">
        <pc:chgData name="Robinson, Jr., Jimmy F." userId="d59d93b2-39d4-4f9b-8427-c19569c98197" providerId="ADAL" clId="{68BCD9EA-DB17-401A-85BD-A1C59C963F47}" dt="2026-09-16T16:19:07.833" v="1238" actId="1076"/>
        <pc:sldMkLst>
          <pc:docMk/>
          <pc:sldMk cId="0" sldId="295"/>
        </pc:sldMkLst>
        <pc:spChg chg="mod">
          <ac:chgData name="Robinson, Jr., Jimmy F." userId="d59d93b2-39d4-4f9b-8427-c19569c98197" providerId="ADAL" clId="{68BCD9EA-DB17-401A-85BD-A1C59C963F47}" dt="2026-09-16T16:18:54.780" v="1236" actId="2711"/>
          <ac:spMkLst>
            <pc:docMk/>
            <pc:sldMk cId="0" sldId="295"/>
            <ac:spMk id="2" creationId="{00000000-0000-0000-0000-000000000000}"/>
          </ac:spMkLst>
        </pc:spChg>
        <pc:spChg chg="mod">
          <ac:chgData name="Robinson, Jr., Jimmy F." userId="d59d93b2-39d4-4f9b-8427-c19569c98197" providerId="ADAL" clId="{68BCD9EA-DB17-401A-85BD-A1C59C963F47}" dt="2026-09-16T16:19:07.833" v="1238" actId="1076"/>
          <ac:spMkLst>
            <pc:docMk/>
            <pc:sldMk cId="0" sldId="295"/>
            <ac:spMk id="3" creationId="{00000000-0000-0000-0000-000000000000}"/>
          </ac:spMkLst>
        </pc:spChg>
      </pc:sldChg>
      <pc:sldChg chg="modSp mod">
        <pc:chgData name="Robinson, Jr., Jimmy F." userId="d59d93b2-39d4-4f9b-8427-c19569c98197" providerId="ADAL" clId="{68BCD9EA-DB17-401A-85BD-A1C59C963F47}" dt="2026-09-16T16:44:47.101" v="1494" actId="113"/>
        <pc:sldMkLst>
          <pc:docMk/>
          <pc:sldMk cId="0" sldId="296"/>
        </pc:sldMkLst>
        <pc:spChg chg="mod">
          <ac:chgData name="Robinson, Jr., Jimmy F." userId="d59d93b2-39d4-4f9b-8427-c19569c98197" providerId="ADAL" clId="{68BCD9EA-DB17-401A-85BD-A1C59C963F47}" dt="2026-09-16T16:44:11.307" v="1487" actId="20577"/>
          <ac:spMkLst>
            <pc:docMk/>
            <pc:sldMk cId="0" sldId="296"/>
            <ac:spMk id="2" creationId="{00000000-0000-0000-0000-000000000000}"/>
          </ac:spMkLst>
        </pc:spChg>
        <pc:spChg chg="mod">
          <ac:chgData name="Robinson, Jr., Jimmy F." userId="d59d93b2-39d4-4f9b-8427-c19569c98197" providerId="ADAL" clId="{68BCD9EA-DB17-401A-85BD-A1C59C963F47}" dt="2026-09-16T16:44:47.101" v="1494" actId="113"/>
          <ac:spMkLst>
            <pc:docMk/>
            <pc:sldMk cId="0" sldId="296"/>
            <ac:spMk id="3" creationId="{00000000-0000-0000-0000-000000000000}"/>
          </ac:spMkLst>
        </pc:spChg>
      </pc:sldChg>
      <pc:sldChg chg="modSp new mod">
        <pc:chgData name="Robinson, Jr., Jimmy F." userId="d59d93b2-39d4-4f9b-8427-c19569c98197" providerId="ADAL" clId="{68BCD9EA-DB17-401A-85BD-A1C59C963F47}" dt="2026-09-16T16:57:05.220" v="1639" actId="14100"/>
        <pc:sldMkLst>
          <pc:docMk/>
          <pc:sldMk cId="4243193049" sldId="297"/>
        </pc:sldMkLst>
        <pc:spChg chg="mod">
          <ac:chgData name="Robinson, Jr., Jimmy F." userId="d59d93b2-39d4-4f9b-8427-c19569c98197" providerId="ADAL" clId="{68BCD9EA-DB17-401A-85BD-A1C59C963F47}" dt="2026-09-16T16:57:05.220" v="1639" actId="14100"/>
          <ac:spMkLst>
            <pc:docMk/>
            <pc:sldMk cId="4243193049" sldId="297"/>
            <ac:spMk id="2" creationId="{23622FBB-357A-528E-1CE0-A9E417507859}"/>
          </ac:spMkLst>
        </pc:spChg>
        <pc:spChg chg="mod">
          <ac:chgData name="Robinson, Jr., Jimmy F." userId="d59d93b2-39d4-4f9b-8427-c19569c98197" providerId="ADAL" clId="{68BCD9EA-DB17-401A-85BD-A1C59C963F47}" dt="2026-09-16T16:55:41.504" v="1630" actId="255"/>
          <ac:spMkLst>
            <pc:docMk/>
            <pc:sldMk cId="4243193049" sldId="297"/>
            <ac:spMk id="3" creationId="{5B64FF35-6D5B-2789-F1CB-DB9C8C9E0B93}"/>
          </ac:spMkLst>
        </pc:spChg>
      </pc:sldChg>
      <pc:sldChg chg="modSp add mod">
        <pc:chgData name="Robinson, Jr., Jimmy F." userId="d59d93b2-39d4-4f9b-8427-c19569c98197" providerId="ADAL" clId="{68BCD9EA-DB17-401A-85BD-A1C59C963F47}" dt="2026-09-16T16:57:53.291" v="1649" actId="255"/>
        <pc:sldMkLst>
          <pc:docMk/>
          <pc:sldMk cId="1059900303" sldId="298"/>
        </pc:sldMkLst>
        <pc:spChg chg="mod">
          <ac:chgData name="Robinson, Jr., Jimmy F." userId="d59d93b2-39d4-4f9b-8427-c19569c98197" providerId="ADAL" clId="{68BCD9EA-DB17-401A-85BD-A1C59C963F47}" dt="2026-09-16T16:57:33.388" v="1644" actId="14100"/>
          <ac:spMkLst>
            <pc:docMk/>
            <pc:sldMk cId="1059900303" sldId="298"/>
            <ac:spMk id="2" creationId="{528CC80D-EDB5-F37B-6838-525C68DDD5FA}"/>
          </ac:spMkLst>
        </pc:spChg>
        <pc:spChg chg="mod">
          <ac:chgData name="Robinson, Jr., Jimmy F." userId="d59d93b2-39d4-4f9b-8427-c19569c98197" providerId="ADAL" clId="{68BCD9EA-DB17-401A-85BD-A1C59C963F47}" dt="2026-09-16T16:57:53.291" v="1649" actId="255"/>
          <ac:spMkLst>
            <pc:docMk/>
            <pc:sldMk cId="1059900303" sldId="298"/>
            <ac:spMk id="3" creationId="{4F2ACD52-7F14-DB32-9382-8DEB684F72AE}"/>
          </ac:spMkLst>
        </pc:spChg>
      </pc:sldChg>
      <pc:sldChg chg="modSp add mod">
        <pc:chgData name="Robinson, Jr., Jimmy F." userId="d59d93b2-39d4-4f9b-8427-c19569c98197" providerId="ADAL" clId="{68BCD9EA-DB17-401A-85BD-A1C59C963F47}" dt="2026-09-16T16:27:00.538" v="1361" actId="1076"/>
        <pc:sldMkLst>
          <pc:docMk/>
          <pc:sldMk cId="3552800788" sldId="299"/>
        </pc:sldMkLst>
        <pc:spChg chg="mod">
          <ac:chgData name="Robinson, Jr., Jimmy F." userId="d59d93b2-39d4-4f9b-8427-c19569c98197" providerId="ADAL" clId="{68BCD9EA-DB17-401A-85BD-A1C59C963F47}" dt="2026-09-16T16:26:56.605" v="1360" actId="255"/>
          <ac:spMkLst>
            <pc:docMk/>
            <pc:sldMk cId="3552800788" sldId="299"/>
            <ac:spMk id="2" creationId="{A9BA5262-427A-6D4C-7765-83D8A25552EA}"/>
          </ac:spMkLst>
        </pc:spChg>
        <pc:spChg chg="mod">
          <ac:chgData name="Robinson, Jr., Jimmy F." userId="d59d93b2-39d4-4f9b-8427-c19569c98197" providerId="ADAL" clId="{68BCD9EA-DB17-401A-85BD-A1C59C963F47}" dt="2026-09-16T16:27:00.538" v="1361" actId="1076"/>
          <ac:spMkLst>
            <pc:docMk/>
            <pc:sldMk cId="3552800788" sldId="299"/>
            <ac:spMk id="3" creationId="{43767769-598B-9822-5014-439B9F4EF6B8}"/>
          </ac:spMkLst>
        </pc:spChg>
      </pc:sldChg>
      <pc:sldChg chg="modSp add mod">
        <pc:chgData name="Robinson, Jr., Jimmy F." userId="d59d93b2-39d4-4f9b-8427-c19569c98197" providerId="ADAL" clId="{68BCD9EA-DB17-401A-85BD-A1C59C963F47}" dt="2026-09-16T16:27:49.198" v="1372" actId="14100"/>
        <pc:sldMkLst>
          <pc:docMk/>
          <pc:sldMk cId="1053577485" sldId="300"/>
        </pc:sldMkLst>
        <pc:spChg chg="mod">
          <ac:chgData name="Robinson, Jr., Jimmy F." userId="d59d93b2-39d4-4f9b-8427-c19569c98197" providerId="ADAL" clId="{68BCD9EA-DB17-401A-85BD-A1C59C963F47}" dt="2026-09-16T16:27:08.573" v="1362" actId="255"/>
          <ac:spMkLst>
            <pc:docMk/>
            <pc:sldMk cId="1053577485" sldId="300"/>
            <ac:spMk id="2" creationId="{C5440241-6413-592E-B4AB-59D27FBFDAED}"/>
          </ac:spMkLst>
        </pc:spChg>
        <pc:spChg chg="mod">
          <ac:chgData name="Robinson, Jr., Jimmy F." userId="d59d93b2-39d4-4f9b-8427-c19569c98197" providerId="ADAL" clId="{68BCD9EA-DB17-401A-85BD-A1C59C963F47}" dt="2026-09-16T16:27:49.198" v="1372" actId="14100"/>
          <ac:spMkLst>
            <pc:docMk/>
            <pc:sldMk cId="1053577485" sldId="300"/>
            <ac:spMk id="3" creationId="{3D423096-1321-B26B-9D60-9A0C45D79BF2}"/>
          </ac:spMkLst>
        </pc:spChg>
      </pc:sldChg>
      <pc:sldChg chg="modSp add mod">
        <pc:chgData name="Robinson, Jr., Jimmy F." userId="d59d93b2-39d4-4f9b-8427-c19569c98197" providerId="ADAL" clId="{68BCD9EA-DB17-401A-85BD-A1C59C963F47}" dt="2026-09-16T16:29:32.089" v="1384" actId="115"/>
        <pc:sldMkLst>
          <pc:docMk/>
          <pc:sldMk cId="756782687" sldId="301"/>
        </pc:sldMkLst>
        <pc:spChg chg="mod">
          <ac:chgData name="Robinson, Jr., Jimmy F." userId="d59d93b2-39d4-4f9b-8427-c19569c98197" providerId="ADAL" clId="{68BCD9EA-DB17-401A-85BD-A1C59C963F47}" dt="2026-09-16T16:28:43.752" v="1375" actId="20577"/>
          <ac:spMkLst>
            <pc:docMk/>
            <pc:sldMk cId="756782687" sldId="301"/>
            <ac:spMk id="2" creationId="{079BCCEE-635C-1420-DA61-D9A486322BE7}"/>
          </ac:spMkLst>
        </pc:spChg>
        <pc:spChg chg="mod">
          <ac:chgData name="Robinson, Jr., Jimmy F." userId="d59d93b2-39d4-4f9b-8427-c19569c98197" providerId="ADAL" clId="{68BCD9EA-DB17-401A-85BD-A1C59C963F47}" dt="2026-09-16T16:29:32.089" v="1384" actId="115"/>
          <ac:spMkLst>
            <pc:docMk/>
            <pc:sldMk cId="756782687" sldId="301"/>
            <ac:spMk id="3" creationId="{6D04970D-E188-E87C-2208-63C7872775A6}"/>
          </ac:spMkLst>
        </pc:spChg>
      </pc:sldChg>
      <pc:sldChg chg="modSp add mod">
        <pc:chgData name="Robinson, Jr., Jimmy F." userId="d59d93b2-39d4-4f9b-8427-c19569c98197" providerId="ADAL" clId="{68BCD9EA-DB17-401A-85BD-A1C59C963F47}" dt="2026-09-16T16:31:47.593" v="1406" actId="255"/>
        <pc:sldMkLst>
          <pc:docMk/>
          <pc:sldMk cId="3779835198" sldId="302"/>
        </pc:sldMkLst>
        <pc:spChg chg="mod">
          <ac:chgData name="Robinson, Jr., Jimmy F." userId="d59d93b2-39d4-4f9b-8427-c19569c98197" providerId="ADAL" clId="{68BCD9EA-DB17-401A-85BD-A1C59C963F47}" dt="2026-09-16T16:31:47.593" v="1406" actId="255"/>
          <ac:spMkLst>
            <pc:docMk/>
            <pc:sldMk cId="3779835198" sldId="302"/>
            <ac:spMk id="3" creationId="{4A143E91-B081-1B13-4F24-37123605349C}"/>
          </ac:spMkLst>
        </pc:spChg>
      </pc:sldChg>
      <pc:sldChg chg="modSp add mod">
        <pc:chgData name="Robinson, Jr., Jimmy F." userId="d59d93b2-39d4-4f9b-8427-c19569c98197" providerId="ADAL" clId="{68BCD9EA-DB17-401A-85BD-A1C59C963F47}" dt="2026-09-16T16:34:26.001" v="1414"/>
        <pc:sldMkLst>
          <pc:docMk/>
          <pc:sldMk cId="2176929338" sldId="303"/>
        </pc:sldMkLst>
        <pc:spChg chg="mod">
          <ac:chgData name="Robinson, Jr., Jimmy F." userId="d59d93b2-39d4-4f9b-8427-c19569c98197" providerId="ADAL" clId="{68BCD9EA-DB17-401A-85BD-A1C59C963F47}" dt="2026-09-16T16:33:30.934" v="1409" actId="20577"/>
          <ac:spMkLst>
            <pc:docMk/>
            <pc:sldMk cId="2176929338" sldId="303"/>
            <ac:spMk id="2" creationId="{31B49A1C-319C-F84D-FEB1-C0C0D8753D6B}"/>
          </ac:spMkLst>
        </pc:spChg>
        <pc:spChg chg="mod">
          <ac:chgData name="Robinson, Jr., Jimmy F." userId="d59d93b2-39d4-4f9b-8427-c19569c98197" providerId="ADAL" clId="{68BCD9EA-DB17-401A-85BD-A1C59C963F47}" dt="2026-09-16T16:34:26.001" v="1414"/>
          <ac:spMkLst>
            <pc:docMk/>
            <pc:sldMk cId="2176929338" sldId="303"/>
            <ac:spMk id="3" creationId="{DDBF9B6D-2C55-53AD-A234-4F90310BDFDF}"/>
          </ac:spMkLst>
        </pc:spChg>
      </pc:sldChg>
      <pc:sldChg chg="modSp add mod">
        <pc:chgData name="Robinson, Jr., Jimmy F." userId="d59d93b2-39d4-4f9b-8427-c19569c98197" providerId="ADAL" clId="{68BCD9EA-DB17-401A-85BD-A1C59C963F47}" dt="2026-09-16T16:37:08.397" v="1436" actId="115"/>
        <pc:sldMkLst>
          <pc:docMk/>
          <pc:sldMk cId="2342311253" sldId="304"/>
        </pc:sldMkLst>
        <pc:spChg chg="mod">
          <ac:chgData name="Robinson, Jr., Jimmy F." userId="d59d93b2-39d4-4f9b-8427-c19569c98197" providerId="ADAL" clId="{68BCD9EA-DB17-401A-85BD-A1C59C963F47}" dt="2026-09-16T16:35:16.514" v="1419" actId="20577"/>
          <ac:spMkLst>
            <pc:docMk/>
            <pc:sldMk cId="2342311253" sldId="304"/>
            <ac:spMk id="2" creationId="{90A43561-6F66-9383-EF60-9D090AE9257F}"/>
          </ac:spMkLst>
        </pc:spChg>
        <pc:spChg chg="mod">
          <ac:chgData name="Robinson, Jr., Jimmy F." userId="d59d93b2-39d4-4f9b-8427-c19569c98197" providerId="ADAL" clId="{68BCD9EA-DB17-401A-85BD-A1C59C963F47}" dt="2026-09-16T16:37:08.397" v="1436" actId="115"/>
          <ac:spMkLst>
            <pc:docMk/>
            <pc:sldMk cId="2342311253" sldId="304"/>
            <ac:spMk id="3" creationId="{69E08A33-4A0D-37D3-1BC3-AEA1BF05AAEB}"/>
          </ac:spMkLst>
        </pc:spChg>
      </pc:sldChg>
      <pc:sldChg chg="add del">
        <pc:chgData name="Robinson, Jr., Jimmy F." userId="d59d93b2-39d4-4f9b-8427-c19569c98197" providerId="ADAL" clId="{68BCD9EA-DB17-401A-85BD-A1C59C963F47}" dt="2026-09-16T16:34:53.267" v="1416" actId="47"/>
        <pc:sldMkLst>
          <pc:docMk/>
          <pc:sldMk cId="3268000004" sldId="304"/>
        </pc:sldMkLst>
      </pc:sldChg>
      <pc:sldChg chg="modSp add mod">
        <pc:chgData name="Robinson, Jr., Jimmy F." userId="d59d93b2-39d4-4f9b-8427-c19569c98197" providerId="ADAL" clId="{68BCD9EA-DB17-401A-85BD-A1C59C963F47}" dt="2026-09-16T16:39:03.742" v="1483" actId="20577"/>
        <pc:sldMkLst>
          <pc:docMk/>
          <pc:sldMk cId="518108729" sldId="305"/>
        </pc:sldMkLst>
        <pc:spChg chg="mod">
          <ac:chgData name="Robinson, Jr., Jimmy F." userId="d59d93b2-39d4-4f9b-8427-c19569c98197" providerId="ADAL" clId="{68BCD9EA-DB17-401A-85BD-A1C59C963F47}" dt="2026-09-16T16:39:03.742" v="1483" actId="20577"/>
          <ac:spMkLst>
            <pc:docMk/>
            <pc:sldMk cId="518108729" sldId="305"/>
            <ac:spMk id="2" creationId="{78809B97-7B99-4E36-8DBE-623D05A9AB67}"/>
          </ac:spMkLst>
        </pc:spChg>
      </pc:sldChg>
      <pc:sldChg chg="modSp add mod">
        <pc:chgData name="Robinson, Jr., Jimmy F." userId="d59d93b2-39d4-4f9b-8427-c19569c98197" providerId="ADAL" clId="{68BCD9EA-DB17-401A-85BD-A1C59C963F47}" dt="2026-09-16T16:57:12.510" v="1640" actId="1076"/>
        <pc:sldMkLst>
          <pc:docMk/>
          <pc:sldMk cId="877446735" sldId="306"/>
        </pc:sldMkLst>
        <pc:spChg chg="mod">
          <ac:chgData name="Robinson, Jr., Jimmy F." userId="d59d93b2-39d4-4f9b-8427-c19569c98197" providerId="ADAL" clId="{68BCD9EA-DB17-401A-85BD-A1C59C963F47}" dt="2026-09-16T16:56:22.063" v="1635" actId="14100"/>
          <ac:spMkLst>
            <pc:docMk/>
            <pc:sldMk cId="877446735" sldId="306"/>
            <ac:spMk id="2" creationId="{C379DB64-7950-54BE-3841-01305C3E15F8}"/>
          </ac:spMkLst>
        </pc:spChg>
        <pc:spChg chg="mod">
          <ac:chgData name="Robinson, Jr., Jimmy F." userId="d59d93b2-39d4-4f9b-8427-c19569c98197" providerId="ADAL" clId="{68BCD9EA-DB17-401A-85BD-A1C59C963F47}" dt="2026-09-16T16:57:12.510" v="1640" actId="1076"/>
          <ac:spMkLst>
            <pc:docMk/>
            <pc:sldMk cId="877446735" sldId="306"/>
            <ac:spMk id="3" creationId="{4D938532-353B-CB4F-85BF-5FBC0ABA98DA}"/>
          </ac:spMkLst>
        </pc:spChg>
      </pc:sldChg>
      <pc:sldChg chg="modSp add mod">
        <pc:chgData name="Robinson, Jr., Jimmy F." userId="d59d93b2-39d4-4f9b-8427-c19569c98197" providerId="ADAL" clId="{68BCD9EA-DB17-401A-85BD-A1C59C963F47}" dt="2026-09-16T16:59:54.348" v="1658" actId="1076"/>
        <pc:sldMkLst>
          <pc:docMk/>
          <pc:sldMk cId="3678023520" sldId="307"/>
        </pc:sldMkLst>
        <pc:spChg chg="mod">
          <ac:chgData name="Robinson, Jr., Jimmy F." userId="d59d93b2-39d4-4f9b-8427-c19569c98197" providerId="ADAL" clId="{68BCD9EA-DB17-401A-85BD-A1C59C963F47}" dt="2026-09-16T16:58:08.107" v="1652" actId="1076"/>
          <ac:spMkLst>
            <pc:docMk/>
            <pc:sldMk cId="3678023520" sldId="307"/>
            <ac:spMk id="2" creationId="{B1218534-2108-C163-9BC3-B49A2B39D845}"/>
          </ac:spMkLst>
        </pc:spChg>
        <pc:spChg chg="mod">
          <ac:chgData name="Robinson, Jr., Jimmy F." userId="d59d93b2-39d4-4f9b-8427-c19569c98197" providerId="ADAL" clId="{68BCD9EA-DB17-401A-85BD-A1C59C963F47}" dt="2026-09-16T16:59:54.348" v="1658" actId="1076"/>
          <ac:spMkLst>
            <pc:docMk/>
            <pc:sldMk cId="3678023520" sldId="307"/>
            <ac:spMk id="3" creationId="{7EF7F1A4-335D-B7CA-6A53-42A774D315F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5E9CC1-C706-0F49-92D6-E571CC5EEA8F}" type="slidenum">
              <a:rPr lang="en-US" smtClean="0"/>
              <a:t>31</a:t>
            </a:fld>
            <a:endParaRPr lang="en-US"/>
          </a:p>
        </p:txBody>
      </p:sp>
    </p:spTree>
    <p:extLst>
      <p:ext uri="{BB962C8B-B14F-4D97-AF65-F5344CB8AC3E}">
        <p14:creationId xmlns:p14="http://schemas.microsoft.com/office/powerpoint/2010/main" val="30507608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3822964-0534-769F-8E0C-6C3A5465CDE1}"/>
              </a:ext>
            </a:extLst>
          </p:cNvPr>
          <p:cNvPicPr>
            <a:picLocks noChangeAspect="1"/>
          </p:cNvPicPr>
          <p:nvPr userDrawn="1"/>
        </p:nvPicPr>
        <p:blipFill>
          <a:blip r:embed="rId2"/>
          <a:srcRect t="5347" b="5347"/>
          <a:stretch>
            <a:fillRect/>
          </a:stretch>
        </p:blipFill>
        <p:spPr>
          <a:xfrm>
            <a:off x="0" y="-1"/>
            <a:ext cx="12185294" cy="6858001"/>
          </a:xfrm>
          <a:prstGeom prst="rect">
            <a:avLst/>
          </a:prstGeom>
        </p:spPr>
      </p:pic>
      <p:pic>
        <p:nvPicPr>
          <p:cNvPr id="5" name="Picture 4">
            <a:extLst>
              <a:ext uri="{FF2B5EF4-FFF2-40B4-BE49-F238E27FC236}">
                <a16:creationId xmlns:a16="http://schemas.microsoft.com/office/drawing/2014/main" id="{83EA2629-FD75-B923-1642-5AA0F4285562}"/>
              </a:ext>
            </a:extLst>
          </p:cNvPr>
          <p:cNvPicPr>
            <a:picLocks noChangeAspect="1"/>
          </p:cNvPicPr>
          <p:nvPr userDrawn="1"/>
        </p:nvPicPr>
        <p:blipFill>
          <a:blip r:embed="rId2"/>
          <a:srcRect l="8804" t="80017" r="64199" b="5347"/>
          <a:stretch>
            <a:fillRect/>
          </a:stretch>
        </p:blipFill>
        <p:spPr>
          <a:xfrm>
            <a:off x="1065320" y="4844953"/>
            <a:ext cx="2574525" cy="1123950"/>
          </a:xfrm>
          <a:prstGeom prst="rect">
            <a:avLst/>
          </a:prstGeom>
        </p:spPr>
      </p:pic>
      <p:sp>
        <p:nvSpPr>
          <p:cNvPr id="6" name="Shape 1">
            <a:extLst>
              <a:ext uri="{FF2B5EF4-FFF2-40B4-BE49-F238E27FC236}">
                <a16:creationId xmlns:a16="http://schemas.microsoft.com/office/drawing/2014/main" id="{4B7EC1BD-7DCD-323E-444D-C680E0CB1C1E}"/>
              </a:ext>
            </a:extLst>
          </p:cNvPr>
          <p:cNvSpPr/>
          <p:nvPr userDrawn="1"/>
        </p:nvSpPr>
        <p:spPr>
          <a:xfrm>
            <a:off x="3417904" y="0"/>
            <a:ext cx="8780498" cy="6858000"/>
          </a:xfrm>
          <a:prstGeom prst="rect">
            <a:avLst/>
          </a:prstGeom>
          <a:solidFill>
            <a:srgbClr val="182469">
              <a:alpha val="54902"/>
            </a:srgbClr>
          </a:solidFill>
          <a:ln/>
        </p:spPr>
        <p:txBody>
          <a:bodyPr/>
          <a:lstStyle/>
          <a:p>
            <a:endParaRPr lang="en-US"/>
          </a:p>
        </p:txBody>
      </p:sp>
      <p:sp>
        <p:nvSpPr>
          <p:cNvPr id="7" name="Shape 1">
            <a:extLst>
              <a:ext uri="{FF2B5EF4-FFF2-40B4-BE49-F238E27FC236}">
                <a16:creationId xmlns:a16="http://schemas.microsoft.com/office/drawing/2014/main" id="{DD1F5A97-F2EC-FA4C-77FF-3ECF20C538A2}"/>
              </a:ext>
            </a:extLst>
          </p:cNvPr>
          <p:cNvSpPr/>
          <p:nvPr userDrawn="1"/>
        </p:nvSpPr>
        <p:spPr>
          <a:xfrm>
            <a:off x="3424610" y="0"/>
            <a:ext cx="8780497" cy="6858001"/>
          </a:xfrm>
          <a:prstGeom prst="rect">
            <a:avLst/>
          </a:prstGeom>
          <a:solidFill>
            <a:srgbClr val="182469">
              <a:alpha val="54902"/>
            </a:srgbClr>
          </a:solidFill>
          <a:ln/>
        </p:spPr>
        <p:txBody>
          <a:bodyPr/>
          <a:lstStyle/>
          <a:p>
            <a:endParaRPr lang="en-US" dirty="0"/>
          </a:p>
        </p:txBody>
      </p:sp>
      <p:sp>
        <p:nvSpPr>
          <p:cNvPr id="8" name="Text 6">
            <a:extLst>
              <a:ext uri="{FF2B5EF4-FFF2-40B4-BE49-F238E27FC236}">
                <a16:creationId xmlns:a16="http://schemas.microsoft.com/office/drawing/2014/main" id="{515165D8-1687-9189-065F-6A015ED91508}"/>
              </a:ext>
            </a:extLst>
          </p:cNvPr>
          <p:cNvSpPr/>
          <p:nvPr userDrawn="1"/>
        </p:nvSpPr>
        <p:spPr>
          <a:xfrm>
            <a:off x="6953416" y="6163056"/>
            <a:ext cx="4501578" cy="457200"/>
          </a:xfrm>
          <a:prstGeom prst="rect">
            <a:avLst/>
          </a:prstGeom>
          <a:noFill/>
          <a:ln/>
        </p:spPr>
        <p:txBody>
          <a:bodyPr wrap="square" lIns="0" tIns="0" rIns="0" bIns="0" rtlCol="0" anchor="ctr"/>
          <a:lstStyle/>
          <a:p>
            <a:pPr marL="0" indent="0" algn="l">
              <a:buNone/>
            </a:pPr>
            <a:r>
              <a:rPr lang="en-US" sz="1600" b="1" dirty="0">
                <a:solidFill>
                  <a:srgbClr val="FFFFFF"/>
                </a:solidFill>
                <a:latin typeface="Calibri" pitchFamily="34" charset="0"/>
                <a:ea typeface="Calibri" pitchFamily="34" charset="-122"/>
                <a:cs typeface="Calibri" pitchFamily="34" charset="-120"/>
              </a:rPr>
              <a:t>September 16–18, 2026</a:t>
            </a:r>
            <a:r>
              <a:rPr lang="en-US" sz="1600" dirty="0">
                <a:solidFill>
                  <a:srgbClr val="C9A24B"/>
                </a:solidFill>
                <a:latin typeface="Calibri" pitchFamily="34" charset="0"/>
                <a:ea typeface="Calibri" pitchFamily="34" charset="-122"/>
                <a:cs typeface="Calibri" pitchFamily="34" charset="-120"/>
              </a:rPr>
              <a:t>     </a:t>
            </a:r>
            <a:r>
              <a:rPr lang="en-US" sz="1600" dirty="0">
                <a:solidFill>
                  <a:schemeClr val="bg1"/>
                </a:solidFill>
                <a:latin typeface="Calibri" pitchFamily="34" charset="0"/>
                <a:ea typeface="Calibri" pitchFamily="34" charset="-122"/>
                <a:cs typeface="Calibri" pitchFamily="34" charset="-120"/>
              </a:rPr>
              <a:t> |      </a:t>
            </a:r>
            <a:r>
              <a:rPr lang="en-US" sz="1600" dirty="0">
                <a:solidFill>
                  <a:srgbClr val="E9E4D8"/>
                </a:solidFill>
                <a:latin typeface="Calibri" pitchFamily="34" charset="0"/>
                <a:ea typeface="Calibri" pitchFamily="34" charset="-122"/>
                <a:cs typeface="Calibri" pitchFamily="34" charset="-120"/>
              </a:rPr>
              <a:t>Williamsburg, Virginia</a:t>
            </a:r>
            <a:endParaRPr lang="en-US" sz="1600" dirty="0"/>
          </a:p>
        </p:txBody>
      </p:sp>
      <p:pic>
        <p:nvPicPr>
          <p:cNvPr id="9" name="Picture 8">
            <a:extLst>
              <a:ext uri="{FF2B5EF4-FFF2-40B4-BE49-F238E27FC236}">
                <a16:creationId xmlns:a16="http://schemas.microsoft.com/office/drawing/2014/main" id="{0C5536F3-9985-50B1-6725-45B46C39FB86}"/>
              </a:ext>
            </a:extLst>
          </p:cNvPr>
          <p:cNvPicPr>
            <a:picLocks noChangeAspect="1"/>
          </p:cNvPicPr>
          <p:nvPr userDrawn="1"/>
        </p:nvPicPr>
        <p:blipFill>
          <a:blip r:embed="rId3"/>
          <a:stretch>
            <a:fillRect/>
          </a:stretch>
        </p:blipFill>
        <p:spPr>
          <a:xfrm>
            <a:off x="9411880" y="120957"/>
            <a:ext cx="2620370" cy="1208011"/>
          </a:xfrm>
          <a:prstGeom prst="rect">
            <a:avLst/>
          </a:prstGeom>
        </p:spPr>
      </p:pic>
      <p:sp>
        <p:nvSpPr>
          <p:cNvPr id="10" name="Shape 0">
            <a:extLst>
              <a:ext uri="{FF2B5EF4-FFF2-40B4-BE49-F238E27FC236}">
                <a16:creationId xmlns:a16="http://schemas.microsoft.com/office/drawing/2014/main" id="{589505AF-79A6-627F-70CC-CD7E70C3DFAF}"/>
              </a:ext>
            </a:extLst>
          </p:cNvPr>
          <p:cNvSpPr/>
          <p:nvPr userDrawn="1"/>
        </p:nvSpPr>
        <p:spPr>
          <a:xfrm rot="5400000" flipV="1">
            <a:off x="-16366" y="3359297"/>
            <a:ext cx="6857999" cy="139405"/>
          </a:xfrm>
          <a:prstGeom prst="rect">
            <a:avLst/>
          </a:prstGeom>
          <a:solidFill>
            <a:srgbClr val="A6CE39"/>
          </a:solidFill>
          <a:ln/>
          <a:effectLst>
            <a:outerShdw blurRad="50800" dist="38100" dir="2700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546343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2BF3B59-20EB-BA58-EB48-49DBFC29A847}"/>
              </a:ext>
            </a:extLst>
          </p:cNvPr>
          <p:cNvPicPr>
            <a:picLocks noChangeAspect="1"/>
          </p:cNvPicPr>
          <p:nvPr userDrawn="1"/>
        </p:nvPicPr>
        <p:blipFill>
          <a:blip r:embed="rId2"/>
          <a:srcRect l="-61" t="27709" r="61" b="59522"/>
          <a:stretch>
            <a:fillRect/>
          </a:stretch>
        </p:blipFill>
        <p:spPr>
          <a:xfrm>
            <a:off x="-15088" y="5878599"/>
            <a:ext cx="12207088" cy="980535"/>
          </a:xfrm>
          <a:prstGeom prst="rect">
            <a:avLst/>
          </a:prstGeom>
        </p:spPr>
      </p:pic>
      <p:sp>
        <p:nvSpPr>
          <p:cNvPr id="2" name="Title 1">
            <a:extLst>
              <a:ext uri="{FF2B5EF4-FFF2-40B4-BE49-F238E27FC236}">
                <a16:creationId xmlns:a16="http://schemas.microsoft.com/office/drawing/2014/main" id="{A7C248B4-B270-26FF-4F05-9B031FC2B5C4}"/>
              </a:ext>
            </a:extLst>
          </p:cNvPr>
          <p:cNvSpPr>
            <a:spLocks noGrp="1"/>
          </p:cNvSpPr>
          <p:nvPr>
            <p:ph type="title"/>
          </p:nvPr>
        </p:nvSpPr>
        <p:spPr>
          <a:xfrm>
            <a:off x="754144" y="365125"/>
            <a:ext cx="10599656" cy="1325563"/>
          </a:xfrm>
          <a:prstGeom prst="rect">
            <a:avLst/>
          </a:prstGeom>
        </p:spPr>
        <p:txBody>
          <a:bodyPr/>
          <a:lstStyle>
            <a:lvl1pPr>
              <a:defRPr>
                <a:latin typeface="+mn-lt"/>
              </a:defRPr>
            </a:lvl1pPr>
          </a:lstStyle>
          <a:p>
            <a:r>
              <a:rPr lang="en-US" dirty="0"/>
              <a:t>Click to edit Master title style</a:t>
            </a:r>
          </a:p>
        </p:txBody>
      </p:sp>
      <p:sp>
        <p:nvSpPr>
          <p:cNvPr id="3" name="Shape 0">
            <a:extLst>
              <a:ext uri="{FF2B5EF4-FFF2-40B4-BE49-F238E27FC236}">
                <a16:creationId xmlns:a16="http://schemas.microsoft.com/office/drawing/2014/main" id="{7DA1D5B6-ADE8-B248-BDFF-33E167F889FE}"/>
              </a:ext>
            </a:extLst>
          </p:cNvPr>
          <p:cNvSpPr/>
          <p:nvPr userDrawn="1"/>
        </p:nvSpPr>
        <p:spPr>
          <a:xfrm>
            <a:off x="0" y="0"/>
            <a:ext cx="12191695" cy="164592"/>
          </a:xfrm>
          <a:prstGeom prst="rect">
            <a:avLst/>
          </a:prstGeom>
          <a:solidFill>
            <a:srgbClr val="A6CE39"/>
          </a:solidFill>
          <a:ln/>
        </p:spPr>
        <p:txBody>
          <a:bodyPr/>
          <a:lstStyle/>
          <a:p>
            <a:endParaRPr lang="en-US"/>
          </a:p>
        </p:txBody>
      </p:sp>
      <p:sp>
        <p:nvSpPr>
          <p:cNvPr id="4" name="Shape 22">
            <a:extLst>
              <a:ext uri="{FF2B5EF4-FFF2-40B4-BE49-F238E27FC236}">
                <a16:creationId xmlns:a16="http://schemas.microsoft.com/office/drawing/2014/main" id="{26BEA4CA-4229-6A01-6390-4F4BC3A67F7B}"/>
              </a:ext>
            </a:extLst>
          </p:cNvPr>
          <p:cNvSpPr/>
          <p:nvPr userDrawn="1"/>
        </p:nvSpPr>
        <p:spPr>
          <a:xfrm>
            <a:off x="0" y="5878598"/>
            <a:ext cx="12207087" cy="980535"/>
          </a:xfrm>
          <a:prstGeom prst="rect">
            <a:avLst/>
          </a:prstGeom>
          <a:solidFill>
            <a:srgbClr val="182469">
              <a:alpha val="60000"/>
            </a:srgbClr>
          </a:solidFill>
          <a:ln/>
        </p:spPr>
        <p:txBody>
          <a:bodyPr/>
          <a:lstStyle/>
          <a:p>
            <a:endParaRPr lang="en-US"/>
          </a:p>
        </p:txBody>
      </p:sp>
      <p:sp>
        <p:nvSpPr>
          <p:cNvPr id="5" name="Text 26">
            <a:extLst>
              <a:ext uri="{FF2B5EF4-FFF2-40B4-BE49-F238E27FC236}">
                <a16:creationId xmlns:a16="http://schemas.microsoft.com/office/drawing/2014/main" id="{CB9AAB27-D1A8-DBFC-BE39-D573B0FD4E0E}"/>
              </a:ext>
            </a:extLst>
          </p:cNvPr>
          <p:cNvSpPr/>
          <p:nvPr userDrawn="1"/>
        </p:nvSpPr>
        <p:spPr>
          <a:xfrm>
            <a:off x="1990556" y="5962171"/>
            <a:ext cx="6623092" cy="384048"/>
          </a:xfrm>
          <a:prstGeom prst="rect">
            <a:avLst/>
          </a:prstGeom>
          <a:noFill/>
          <a:ln/>
        </p:spPr>
        <p:txBody>
          <a:bodyPr wrap="square" lIns="0" tIns="0" rIns="0" bIns="0" rtlCol="0" anchor="ctr"/>
          <a:lstStyle/>
          <a:p>
            <a:r>
              <a:rPr lang="en-US" sz="1600" b="1" dirty="0">
                <a:solidFill>
                  <a:srgbClr val="FFFFFF"/>
                </a:solidFill>
                <a:latin typeface="+mn-lt"/>
                <a:ea typeface="Georgia" pitchFamily="34" charset="-122"/>
                <a:cs typeface="Georgia" pitchFamily="34" charset="-120"/>
              </a:rPr>
              <a:t>2026 VCHA Annual Membership</a:t>
            </a:r>
            <a:r>
              <a:rPr lang="en-US" sz="1600" dirty="0">
                <a:latin typeface="+mn-lt"/>
              </a:rPr>
              <a:t> </a:t>
            </a:r>
            <a:r>
              <a:rPr lang="en-US" sz="1600" b="1" dirty="0">
                <a:solidFill>
                  <a:srgbClr val="FFFFFF"/>
                </a:solidFill>
                <a:latin typeface="+mn-lt"/>
                <a:ea typeface="Georgia" pitchFamily="34" charset="-122"/>
                <a:cs typeface="Georgia" pitchFamily="34" charset="-120"/>
              </a:rPr>
              <a:t>Meeting &amp; Conference</a:t>
            </a:r>
            <a:endParaRPr lang="en-US" sz="1600" dirty="0">
              <a:latin typeface="+mn-lt"/>
            </a:endParaRPr>
          </a:p>
        </p:txBody>
      </p:sp>
      <p:pic>
        <p:nvPicPr>
          <p:cNvPr id="6" name="Picture 5">
            <a:extLst>
              <a:ext uri="{FF2B5EF4-FFF2-40B4-BE49-F238E27FC236}">
                <a16:creationId xmlns:a16="http://schemas.microsoft.com/office/drawing/2014/main" id="{4C91086F-E411-1822-D281-2A33FFF911C7}"/>
              </a:ext>
            </a:extLst>
          </p:cNvPr>
          <p:cNvPicPr>
            <a:picLocks noChangeAspect="1"/>
          </p:cNvPicPr>
          <p:nvPr userDrawn="1"/>
        </p:nvPicPr>
        <p:blipFill>
          <a:blip r:embed="rId3"/>
          <a:stretch>
            <a:fillRect/>
          </a:stretch>
        </p:blipFill>
        <p:spPr>
          <a:xfrm>
            <a:off x="69448" y="5971315"/>
            <a:ext cx="1836574" cy="846675"/>
          </a:xfrm>
          <a:prstGeom prst="rect">
            <a:avLst/>
          </a:prstGeom>
        </p:spPr>
      </p:pic>
      <p:sp>
        <p:nvSpPr>
          <p:cNvPr id="7" name="Text 6">
            <a:extLst>
              <a:ext uri="{FF2B5EF4-FFF2-40B4-BE49-F238E27FC236}">
                <a16:creationId xmlns:a16="http://schemas.microsoft.com/office/drawing/2014/main" id="{C91148A3-3B2F-9790-6C77-564EA21C60FD}"/>
              </a:ext>
            </a:extLst>
          </p:cNvPr>
          <p:cNvSpPr/>
          <p:nvPr userDrawn="1"/>
        </p:nvSpPr>
        <p:spPr>
          <a:xfrm>
            <a:off x="7916429" y="6331865"/>
            <a:ext cx="4076541" cy="457200"/>
          </a:xfrm>
          <a:prstGeom prst="rect">
            <a:avLst/>
          </a:prstGeom>
          <a:noFill/>
          <a:ln/>
        </p:spPr>
        <p:txBody>
          <a:bodyPr wrap="square" lIns="0" tIns="0" rIns="0" bIns="0" rtlCol="0" anchor="ctr"/>
          <a:lstStyle/>
          <a:p>
            <a:pPr marL="0" indent="0" algn="r">
              <a:buNone/>
            </a:pPr>
            <a:r>
              <a:rPr lang="en-US" sz="1400" b="1" dirty="0">
                <a:solidFill>
                  <a:srgbClr val="FFFFFF"/>
                </a:solidFill>
                <a:latin typeface="Calibri" pitchFamily="34" charset="0"/>
                <a:ea typeface="Calibri" pitchFamily="34" charset="-122"/>
                <a:cs typeface="Calibri" pitchFamily="34" charset="-120"/>
              </a:rPr>
              <a:t>September 16–18, 2026</a:t>
            </a:r>
            <a:r>
              <a:rPr lang="en-US" sz="1400" dirty="0">
                <a:solidFill>
                  <a:srgbClr val="C9A24B"/>
                </a:solidFill>
                <a:latin typeface="Calibri" pitchFamily="34" charset="0"/>
                <a:ea typeface="Calibri" pitchFamily="34" charset="-122"/>
                <a:cs typeface="Calibri" pitchFamily="34" charset="-120"/>
              </a:rPr>
              <a:t>     </a:t>
            </a:r>
            <a:r>
              <a:rPr lang="en-US" sz="1400" dirty="0">
                <a:solidFill>
                  <a:schemeClr val="bg1"/>
                </a:solidFill>
                <a:latin typeface="Calibri" pitchFamily="34" charset="0"/>
                <a:ea typeface="Calibri" pitchFamily="34" charset="-122"/>
                <a:cs typeface="Calibri" pitchFamily="34" charset="-120"/>
              </a:rPr>
              <a:t> |      </a:t>
            </a:r>
            <a:r>
              <a:rPr lang="en-US" sz="1400" dirty="0">
                <a:solidFill>
                  <a:srgbClr val="E9E4D8"/>
                </a:solidFill>
                <a:latin typeface="Calibri" pitchFamily="34" charset="0"/>
                <a:ea typeface="Calibri" pitchFamily="34" charset="-122"/>
                <a:cs typeface="Calibri" pitchFamily="34" charset="-120"/>
              </a:rPr>
              <a:t>Williamsburg, Virginia</a:t>
            </a:r>
            <a:endParaRPr lang="en-US" sz="1400" dirty="0"/>
          </a:p>
        </p:txBody>
      </p:sp>
      <p:sp>
        <p:nvSpPr>
          <p:cNvPr id="8" name="Text 4">
            <a:extLst>
              <a:ext uri="{FF2B5EF4-FFF2-40B4-BE49-F238E27FC236}">
                <a16:creationId xmlns:a16="http://schemas.microsoft.com/office/drawing/2014/main" id="{8AE195B2-A116-7F7C-DFC1-5BFBB2CB8BA8}"/>
              </a:ext>
            </a:extLst>
          </p:cNvPr>
          <p:cNvSpPr/>
          <p:nvPr userDrawn="1"/>
        </p:nvSpPr>
        <p:spPr>
          <a:xfrm>
            <a:off x="1990557" y="6303795"/>
            <a:ext cx="5362350" cy="470916"/>
          </a:xfrm>
          <a:prstGeom prst="rect">
            <a:avLst/>
          </a:prstGeom>
          <a:noFill/>
          <a:ln/>
        </p:spPr>
        <p:txBody>
          <a:bodyPr wrap="square" lIns="0" tIns="0" rIns="0" bIns="0" rtlCol="0" anchor="t"/>
          <a:lstStyle/>
          <a:p>
            <a:pPr marL="0" indent="0" algn="l">
              <a:buNone/>
            </a:pPr>
            <a:r>
              <a:rPr lang="en-US" sz="1200" i="1" dirty="0">
                <a:solidFill>
                  <a:schemeClr val="bg1"/>
                </a:solidFill>
                <a:latin typeface="+mn-lt"/>
                <a:ea typeface="Georgia" pitchFamily="34" charset="-122"/>
                <a:cs typeface="Georgia" pitchFamily="34" charset="-120"/>
              </a:rPr>
              <a:t>From Colonial Clinics to Community Health Centers: Pioneering the Next Era of Healthcare in Virginia</a:t>
            </a:r>
            <a:endParaRPr lang="en-US" sz="1200" dirty="0">
              <a:solidFill>
                <a:schemeClr val="bg1"/>
              </a:solidFill>
              <a:latin typeface="+mn-lt"/>
            </a:endParaRPr>
          </a:p>
        </p:txBody>
      </p:sp>
      <p:sp>
        <p:nvSpPr>
          <p:cNvPr id="10" name="Content Placeholder 9">
            <a:extLst>
              <a:ext uri="{FF2B5EF4-FFF2-40B4-BE49-F238E27FC236}">
                <a16:creationId xmlns:a16="http://schemas.microsoft.com/office/drawing/2014/main" id="{7953EF6A-E595-AC11-9289-5E7718D8286E}"/>
              </a:ext>
            </a:extLst>
          </p:cNvPr>
          <p:cNvSpPr>
            <a:spLocks noGrp="1"/>
          </p:cNvSpPr>
          <p:nvPr>
            <p:ph sz="quarter" idx="10"/>
          </p:nvPr>
        </p:nvSpPr>
        <p:spPr>
          <a:xfrm>
            <a:off x="754144" y="1891222"/>
            <a:ext cx="10599656" cy="3633030"/>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03348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3E603-AD60-0746-F2A3-2927DA0AAB90}"/>
              </a:ext>
            </a:extLst>
          </p:cNvPr>
          <p:cNvSpPr>
            <a:spLocks noGrp="1"/>
          </p:cNvSpPr>
          <p:nvPr>
            <p:ph type="title"/>
          </p:nvPr>
        </p:nvSpPr>
        <p:spPr>
          <a:xfrm>
            <a:off x="754144" y="365125"/>
            <a:ext cx="10599656" cy="1325563"/>
          </a:xfrm>
          <a:prstGeom prst="rect">
            <a:avLst/>
          </a:prstGeom>
        </p:spPr>
        <p:txBody>
          <a:bodyPr/>
          <a:lstStyle>
            <a:lvl1pPr>
              <a:defRPr b="1"/>
            </a:lvl1pPr>
          </a:lstStyle>
          <a:p>
            <a:r>
              <a:rPr lang="en-US"/>
              <a:t>Click to edit Master title style</a:t>
            </a:r>
          </a:p>
        </p:txBody>
      </p:sp>
      <p:sp>
        <p:nvSpPr>
          <p:cNvPr id="3" name="Shape 0">
            <a:extLst>
              <a:ext uri="{FF2B5EF4-FFF2-40B4-BE49-F238E27FC236}">
                <a16:creationId xmlns:a16="http://schemas.microsoft.com/office/drawing/2014/main" id="{4FBB7155-76C9-2D36-A82E-16DCEC320371}"/>
              </a:ext>
            </a:extLst>
          </p:cNvPr>
          <p:cNvSpPr/>
          <p:nvPr userDrawn="1"/>
        </p:nvSpPr>
        <p:spPr>
          <a:xfrm>
            <a:off x="0" y="0"/>
            <a:ext cx="12191695" cy="164592"/>
          </a:xfrm>
          <a:prstGeom prst="rect">
            <a:avLst/>
          </a:prstGeom>
          <a:solidFill>
            <a:srgbClr val="A6CE39"/>
          </a:solidFill>
          <a:ln/>
        </p:spPr>
        <p:txBody>
          <a:bodyPr/>
          <a:lstStyle/>
          <a:p>
            <a:endParaRPr lang="en-US"/>
          </a:p>
        </p:txBody>
      </p:sp>
      <p:pic>
        <p:nvPicPr>
          <p:cNvPr id="4" name="Picture 3">
            <a:extLst>
              <a:ext uri="{FF2B5EF4-FFF2-40B4-BE49-F238E27FC236}">
                <a16:creationId xmlns:a16="http://schemas.microsoft.com/office/drawing/2014/main" id="{EF630BB3-4ABD-1F74-5FBD-DC48BCC04A98}"/>
              </a:ext>
            </a:extLst>
          </p:cNvPr>
          <p:cNvPicPr>
            <a:picLocks noChangeAspect="1"/>
          </p:cNvPicPr>
          <p:nvPr userDrawn="1"/>
        </p:nvPicPr>
        <p:blipFill>
          <a:blip r:embed="rId2"/>
          <a:srcRect l="-61" t="27709" r="61" b="59522"/>
          <a:stretch>
            <a:fillRect/>
          </a:stretch>
        </p:blipFill>
        <p:spPr>
          <a:xfrm>
            <a:off x="-15088" y="5878599"/>
            <a:ext cx="12207088" cy="980535"/>
          </a:xfrm>
          <a:prstGeom prst="rect">
            <a:avLst/>
          </a:prstGeom>
        </p:spPr>
      </p:pic>
      <p:sp>
        <p:nvSpPr>
          <p:cNvPr id="5" name="Shape 22">
            <a:extLst>
              <a:ext uri="{FF2B5EF4-FFF2-40B4-BE49-F238E27FC236}">
                <a16:creationId xmlns:a16="http://schemas.microsoft.com/office/drawing/2014/main" id="{5A3CB82B-2091-E82A-6B93-D032CC908C66}"/>
              </a:ext>
            </a:extLst>
          </p:cNvPr>
          <p:cNvSpPr/>
          <p:nvPr userDrawn="1"/>
        </p:nvSpPr>
        <p:spPr>
          <a:xfrm>
            <a:off x="0" y="5878598"/>
            <a:ext cx="12207087" cy="980535"/>
          </a:xfrm>
          <a:prstGeom prst="rect">
            <a:avLst/>
          </a:prstGeom>
          <a:solidFill>
            <a:srgbClr val="182469">
              <a:alpha val="60000"/>
            </a:srgbClr>
          </a:solidFill>
          <a:ln/>
        </p:spPr>
        <p:txBody>
          <a:bodyPr/>
          <a:lstStyle/>
          <a:p>
            <a:endParaRPr lang="en-US"/>
          </a:p>
        </p:txBody>
      </p:sp>
      <p:sp>
        <p:nvSpPr>
          <p:cNvPr id="6" name="Text 26">
            <a:extLst>
              <a:ext uri="{FF2B5EF4-FFF2-40B4-BE49-F238E27FC236}">
                <a16:creationId xmlns:a16="http://schemas.microsoft.com/office/drawing/2014/main" id="{D4C241B0-EAE9-9B1E-9274-4168DAFBB72D}"/>
              </a:ext>
            </a:extLst>
          </p:cNvPr>
          <p:cNvSpPr/>
          <p:nvPr userDrawn="1"/>
        </p:nvSpPr>
        <p:spPr>
          <a:xfrm>
            <a:off x="1990556" y="5962171"/>
            <a:ext cx="6623092" cy="384048"/>
          </a:xfrm>
          <a:prstGeom prst="rect">
            <a:avLst/>
          </a:prstGeom>
          <a:noFill/>
          <a:ln/>
        </p:spPr>
        <p:txBody>
          <a:bodyPr wrap="square" lIns="0" tIns="0" rIns="0" bIns="0" rtlCol="0" anchor="ctr"/>
          <a:lstStyle/>
          <a:p>
            <a:r>
              <a:rPr lang="en-US" sz="1600" b="1" dirty="0">
                <a:solidFill>
                  <a:srgbClr val="FFFFFF"/>
                </a:solidFill>
                <a:latin typeface="+mn-lt"/>
                <a:ea typeface="Georgia" pitchFamily="34" charset="-122"/>
                <a:cs typeface="Georgia" pitchFamily="34" charset="-120"/>
              </a:rPr>
              <a:t>2026 VCHA Annual Membership</a:t>
            </a:r>
            <a:r>
              <a:rPr lang="en-US" sz="1600" dirty="0">
                <a:latin typeface="+mn-lt"/>
              </a:rPr>
              <a:t> </a:t>
            </a:r>
            <a:r>
              <a:rPr lang="en-US" sz="1600" b="1" dirty="0">
                <a:solidFill>
                  <a:srgbClr val="FFFFFF"/>
                </a:solidFill>
                <a:latin typeface="+mn-lt"/>
                <a:ea typeface="Georgia" pitchFamily="34" charset="-122"/>
                <a:cs typeface="Georgia" pitchFamily="34" charset="-120"/>
              </a:rPr>
              <a:t>Meeting &amp; Conference</a:t>
            </a:r>
            <a:endParaRPr lang="en-US" sz="1600" dirty="0">
              <a:latin typeface="+mn-lt"/>
            </a:endParaRPr>
          </a:p>
        </p:txBody>
      </p:sp>
      <p:pic>
        <p:nvPicPr>
          <p:cNvPr id="7" name="Picture 6">
            <a:extLst>
              <a:ext uri="{FF2B5EF4-FFF2-40B4-BE49-F238E27FC236}">
                <a16:creationId xmlns:a16="http://schemas.microsoft.com/office/drawing/2014/main" id="{1605255D-1285-BFEF-1267-F25AB5E1FE46}"/>
              </a:ext>
            </a:extLst>
          </p:cNvPr>
          <p:cNvPicPr>
            <a:picLocks noChangeAspect="1"/>
          </p:cNvPicPr>
          <p:nvPr userDrawn="1"/>
        </p:nvPicPr>
        <p:blipFill>
          <a:blip r:embed="rId3"/>
          <a:stretch>
            <a:fillRect/>
          </a:stretch>
        </p:blipFill>
        <p:spPr>
          <a:xfrm>
            <a:off x="69448" y="5971315"/>
            <a:ext cx="1836574" cy="846675"/>
          </a:xfrm>
          <a:prstGeom prst="rect">
            <a:avLst/>
          </a:prstGeom>
        </p:spPr>
      </p:pic>
      <p:sp>
        <p:nvSpPr>
          <p:cNvPr id="8" name="Text 6">
            <a:extLst>
              <a:ext uri="{FF2B5EF4-FFF2-40B4-BE49-F238E27FC236}">
                <a16:creationId xmlns:a16="http://schemas.microsoft.com/office/drawing/2014/main" id="{E247B7C0-0AC3-6546-B3FC-84B1F00DB3AC}"/>
              </a:ext>
            </a:extLst>
          </p:cNvPr>
          <p:cNvSpPr/>
          <p:nvPr userDrawn="1"/>
        </p:nvSpPr>
        <p:spPr>
          <a:xfrm>
            <a:off x="7916429" y="6331865"/>
            <a:ext cx="4076541" cy="457200"/>
          </a:xfrm>
          <a:prstGeom prst="rect">
            <a:avLst/>
          </a:prstGeom>
          <a:noFill/>
          <a:ln/>
        </p:spPr>
        <p:txBody>
          <a:bodyPr wrap="square" lIns="0" tIns="0" rIns="0" bIns="0" rtlCol="0" anchor="ctr"/>
          <a:lstStyle/>
          <a:p>
            <a:pPr marL="0" indent="0" algn="r">
              <a:buNone/>
            </a:pPr>
            <a:r>
              <a:rPr lang="en-US" sz="1400" b="1" dirty="0">
                <a:solidFill>
                  <a:srgbClr val="FFFFFF"/>
                </a:solidFill>
                <a:latin typeface="Calibri" pitchFamily="34" charset="0"/>
                <a:ea typeface="Calibri" pitchFamily="34" charset="-122"/>
                <a:cs typeface="Calibri" pitchFamily="34" charset="-120"/>
              </a:rPr>
              <a:t>September 16–18, 2026</a:t>
            </a:r>
            <a:r>
              <a:rPr lang="en-US" sz="1400" dirty="0">
                <a:solidFill>
                  <a:srgbClr val="C9A24B"/>
                </a:solidFill>
                <a:latin typeface="Calibri" pitchFamily="34" charset="0"/>
                <a:ea typeface="Calibri" pitchFamily="34" charset="-122"/>
                <a:cs typeface="Calibri" pitchFamily="34" charset="-120"/>
              </a:rPr>
              <a:t>     </a:t>
            </a:r>
            <a:r>
              <a:rPr lang="en-US" sz="1400" dirty="0">
                <a:solidFill>
                  <a:schemeClr val="bg1"/>
                </a:solidFill>
                <a:latin typeface="Calibri" pitchFamily="34" charset="0"/>
                <a:ea typeface="Calibri" pitchFamily="34" charset="-122"/>
                <a:cs typeface="Calibri" pitchFamily="34" charset="-120"/>
              </a:rPr>
              <a:t> |      </a:t>
            </a:r>
            <a:r>
              <a:rPr lang="en-US" sz="1400" dirty="0">
                <a:solidFill>
                  <a:srgbClr val="E9E4D8"/>
                </a:solidFill>
                <a:latin typeface="Calibri" pitchFamily="34" charset="0"/>
                <a:ea typeface="Calibri" pitchFamily="34" charset="-122"/>
                <a:cs typeface="Calibri" pitchFamily="34" charset="-120"/>
              </a:rPr>
              <a:t>Williamsburg, Virginia</a:t>
            </a:r>
            <a:endParaRPr lang="en-US" sz="1400" dirty="0"/>
          </a:p>
        </p:txBody>
      </p:sp>
      <p:sp>
        <p:nvSpPr>
          <p:cNvPr id="9" name="Text 4">
            <a:extLst>
              <a:ext uri="{FF2B5EF4-FFF2-40B4-BE49-F238E27FC236}">
                <a16:creationId xmlns:a16="http://schemas.microsoft.com/office/drawing/2014/main" id="{E53B3B0E-7A53-93CE-F3B4-0A079D6C978A}"/>
              </a:ext>
            </a:extLst>
          </p:cNvPr>
          <p:cNvSpPr/>
          <p:nvPr userDrawn="1"/>
        </p:nvSpPr>
        <p:spPr>
          <a:xfrm>
            <a:off x="1990557" y="6303795"/>
            <a:ext cx="5362350" cy="470916"/>
          </a:xfrm>
          <a:prstGeom prst="rect">
            <a:avLst/>
          </a:prstGeom>
          <a:noFill/>
          <a:ln/>
        </p:spPr>
        <p:txBody>
          <a:bodyPr wrap="square" lIns="0" tIns="0" rIns="0" bIns="0" rtlCol="0" anchor="t"/>
          <a:lstStyle/>
          <a:p>
            <a:pPr marL="0" indent="0" algn="l">
              <a:buNone/>
            </a:pPr>
            <a:r>
              <a:rPr lang="en-US" sz="1200" i="1" dirty="0">
                <a:solidFill>
                  <a:schemeClr val="bg1"/>
                </a:solidFill>
                <a:latin typeface="+mn-lt"/>
                <a:ea typeface="Georgia" pitchFamily="34" charset="-122"/>
                <a:cs typeface="Georgia" pitchFamily="34" charset="-120"/>
              </a:rPr>
              <a:t>From Colonial Clinics to Community Health Centers: Pioneering the Next Era of Healthcare in Virginia</a:t>
            </a:r>
            <a:endParaRPr lang="en-US" sz="1200" dirty="0">
              <a:solidFill>
                <a:schemeClr val="bg1"/>
              </a:solidFill>
              <a:latin typeface="+mn-lt"/>
            </a:endParaRPr>
          </a:p>
        </p:txBody>
      </p:sp>
      <p:sp>
        <p:nvSpPr>
          <p:cNvPr id="10" name="Content Placeholder 9">
            <a:extLst>
              <a:ext uri="{FF2B5EF4-FFF2-40B4-BE49-F238E27FC236}">
                <a16:creationId xmlns:a16="http://schemas.microsoft.com/office/drawing/2014/main" id="{C0DE1A18-29FF-3C48-583E-ADE4B1F0150A}"/>
              </a:ext>
            </a:extLst>
          </p:cNvPr>
          <p:cNvSpPr>
            <a:spLocks noGrp="1"/>
          </p:cNvSpPr>
          <p:nvPr>
            <p:ph sz="quarter" idx="10"/>
          </p:nvPr>
        </p:nvSpPr>
        <p:spPr>
          <a:xfrm>
            <a:off x="754144" y="1891222"/>
            <a:ext cx="10599656" cy="3633030"/>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9594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F43DA-F959-832E-69A4-9BF74C01067D}"/>
              </a:ext>
            </a:extLst>
          </p:cNvPr>
          <p:cNvSpPr>
            <a:spLocks noGrp="1"/>
          </p:cNvSpPr>
          <p:nvPr>
            <p:ph type="title"/>
          </p:nvPr>
        </p:nvSpPr>
        <p:spPr>
          <a:xfrm>
            <a:off x="838200" y="365125"/>
            <a:ext cx="10515600" cy="1325563"/>
          </a:xfrm>
          <a:prstGeom prst="rect">
            <a:avLst/>
          </a:prstGeom>
        </p:spPr>
        <p:txBody>
          <a:bodyPr/>
          <a:lstStyle>
            <a:lvl1pPr>
              <a:defRPr>
                <a:latin typeface="+mn-lt"/>
              </a:defRPr>
            </a:lvl1pPr>
          </a:lstStyle>
          <a:p>
            <a:r>
              <a:rPr lang="en-US"/>
              <a:t>Click to edit Master title style</a:t>
            </a:r>
          </a:p>
        </p:txBody>
      </p:sp>
      <p:sp>
        <p:nvSpPr>
          <p:cNvPr id="8" name="Content Placeholder 7">
            <a:extLst>
              <a:ext uri="{FF2B5EF4-FFF2-40B4-BE49-F238E27FC236}">
                <a16:creationId xmlns:a16="http://schemas.microsoft.com/office/drawing/2014/main" id="{21BCF664-417F-B55F-DBB5-A146AAE2B8F1}"/>
              </a:ext>
            </a:extLst>
          </p:cNvPr>
          <p:cNvSpPr>
            <a:spLocks noGrp="1"/>
          </p:cNvSpPr>
          <p:nvPr>
            <p:ph sz="quarter" idx="10"/>
          </p:nvPr>
        </p:nvSpPr>
        <p:spPr>
          <a:xfrm>
            <a:off x="838200" y="1809750"/>
            <a:ext cx="10515600" cy="4683125"/>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9511FF26-4D8C-FB0B-F9A0-D40CD6469BFD}"/>
              </a:ext>
            </a:extLst>
          </p:cNvPr>
          <p:cNvPicPr>
            <a:picLocks noChangeAspect="1"/>
          </p:cNvPicPr>
          <p:nvPr userDrawn="1"/>
        </p:nvPicPr>
        <p:blipFill>
          <a:blip r:embed="rId2"/>
          <a:srcRect l="-61" t="27709" r="61" b="59522"/>
          <a:stretch>
            <a:fillRect/>
          </a:stretch>
        </p:blipFill>
        <p:spPr>
          <a:xfrm>
            <a:off x="-15088" y="5878599"/>
            <a:ext cx="12207088" cy="980535"/>
          </a:xfrm>
          <a:prstGeom prst="rect">
            <a:avLst/>
          </a:prstGeom>
        </p:spPr>
      </p:pic>
      <p:sp>
        <p:nvSpPr>
          <p:cNvPr id="10" name="Shape 22">
            <a:extLst>
              <a:ext uri="{FF2B5EF4-FFF2-40B4-BE49-F238E27FC236}">
                <a16:creationId xmlns:a16="http://schemas.microsoft.com/office/drawing/2014/main" id="{82D19B17-E00C-CA3C-91FD-E49E675EA847}"/>
              </a:ext>
            </a:extLst>
          </p:cNvPr>
          <p:cNvSpPr/>
          <p:nvPr userDrawn="1"/>
        </p:nvSpPr>
        <p:spPr>
          <a:xfrm>
            <a:off x="0" y="5878598"/>
            <a:ext cx="12207087" cy="980535"/>
          </a:xfrm>
          <a:prstGeom prst="rect">
            <a:avLst/>
          </a:prstGeom>
          <a:solidFill>
            <a:srgbClr val="182469">
              <a:alpha val="60000"/>
            </a:srgbClr>
          </a:solidFill>
          <a:ln/>
        </p:spPr>
        <p:txBody>
          <a:bodyPr/>
          <a:lstStyle/>
          <a:p>
            <a:endParaRPr lang="en-US"/>
          </a:p>
        </p:txBody>
      </p:sp>
      <p:sp>
        <p:nvSpPr>
          <p:cNvPr id="11" name="Text 26">
            <a:extLst>
              <a:ext uri="{FF2B5EF4-FFF2-40B4-BE49-F238E27FC236}">
                <a16:creationId xmlns:a16="http://schemas.microsoft.com/office/drawing/2014/main" id="{0A31607F-8D87-84B6-E266-95D17E8898EA}"/>
              </a:ext>
            </a:extLst>
          </p:cNvPr>
          <p:cNvSpPr/>
          <p:nvPr userDrawn="1"/>
        </p:nvSpPr>
        <p:spPr>
          <a:xfrm>
            <a:off x="1990556" y="5962171"/>
            <a:ext cx="6623092" cy="384048"/>
          </a:xfrm>
          <a:prstGeom prst="rect">
            <a:avLst/>
          </a:prstGeom>
          <a:noFill/>
          <a:ln/>
        </p:spPr>
        <p:txBody>
          <a:bodyPr wrap="square" lIns="0" tIns="0" rIns="0" bIns="0" rtlCol="0" anchor="ctr"/>
          <a:lstStyle/>
          <a:p>
            <a:r>
              <a:rPr lang="en-US" sz="1600" b="1" dirty="0">
                <a:solidFill>
                  <a:srgbClr val="FFFFFF"/>
                </a:solidFill>
                <a:latin typeface="+mn-lt"/>
                <a:ea typeface="Georgia" pitchFamily="34" charset="-122"/>
                <a:cs typeface="Georgia" pitchFamily="34" charset="-120"/>
              </a:rPr>
              <a:t>2026 VCHA Annual Membership</a:t>
            </a:r>
            <a:r>
              <a:rPr lang="en-US" sz="1600" dirty="0">
                <a:latin typeface="+mn-lt"/>
              </a:rPr>
              <a:t> </a:t>
            </a:r>
            <a:r>
              <a:rPr lang="en-US" sz="1600" b="1" dirty="0">
                <a:solidFill>
                  <a:srgbClr val="FFFFFF"/>
                </a:solidFill>
                <a:latin typeface="+mn-lt"/>
                <a:ea typeface="Georgia" pitchFamily="34" charset="-122"/>
                <a:cs typeface="Georgia" pitchFamily="34" charset="-120"/>
              </a:rPr>
              <a:t>Meeting &amp; Conference</a:t>
            </a:r>
            <a:endParaRPr lang="en-US" sz="1600" dirty="0">
              <a:latin typeface="+mn-lt"/>
            </a:endParaRPr>
          </a:p>
        </p:txBody>
      </p:sp>
      <p:pic>
        <p:nvPicPr>
          <p:cNvPr id="12" name="Picture 11">
            <a:extLst>
              <a:ext uri="{FF2B5EF4-FFF2-40B4-BE49-F238E27FC236}">
                <a16:creationId xmlns:a16="http://schemas.microsoft.com/office/drawing/2014/main" id="{36E95FB6-B1C6-05A3-00F8-B6B9811D447C}"/>
              </a:ext>
            </a:extLst>
          </p:cNvPr>
          <p:cNvPicPr>
            <a:picLocks noChangeAspect="1"/>
          </p:cNvPicPr>
          <p:nvPr userDrawn="1"/>
        </p:nvPicPr>
        <p:blipFill>
          <a:blip r:embed="rId3"/>
          <a:stretch>
            <a:fillRect/>
          </a:stretch>
        </p:blipFill>
        <p:spPr>
          <a:xfrm>
            <a:off x="69448" y="5971315"/>
            <a:ext cx="1836574" cy="846675"/>
          </a:xfrm>
          <a:prstGeom prst="rect">
            <a:avLst/>
          </a:prstGeom>
        </p:spPr>
      </p:pic>
      <p:sp>
        <p:nvSpPr>
          <p:cNvPr id="13" name="Text 6">
            <a:extLst>
              <a:ext uri="{FF2B5EF4-FFF2-40B4-BE49-F238E27FC236}">
                <a16:creationId xmlns:a16="http://schemas.microsoft.com/office/drawing/2014/main" id="{C0C75BCD-92D3-3568-D506-45AD48F5579A}"/>
              </a:ext>
            </a:extLst>
          </p:cNvPr>
          <p:cNvSpPr/>
          <p:nvPr userDrawn="1"/>
        </p:nvSpPr>
        <p:spPr>
          <a:xfrm>
            <a:off x="7916429" y="6331865"/>
            <a:ext cx="4076541" cy="457200"/>
          </a:xfrm>
          <a:prstGeom prst="rect">
            <a:avLst/>
          </a:prstGeom>
          <a:noFill/>
          <a:ln/>
        </p:spPr>
        <p:txBody>
          <a:bodyPr wrap="square" lIns="0" tIns="0" rIns="0" bIns="0" rtlCol="0" anchor="ctr"/>
          <a:lstStyle/>
          <a:p>
            <a:pPr marL="0" indent="0" algn="r">
              <a:buNone/>
            </a:pPr>
            <a:r>
              <a:rPr lang="en-US" sz="1400" b="1" dirty="0">
                <a:solidFill>
                  <a:srgbClr val="FFFFFF"/>
                </a:solidFill>
                <a:latin typeface="Calibri" pitchFamily="34" charset="0"/>
                <a:ea typeface="Calibri" pitchFamily="34" charset="-122"/>
                <a:cs typeface="Calibri" pitchFamily="34" charset="-120"/>
              </a:rPr>
              <a:t>September 16–18, 2026</a:t>
            </a:r>
            <a:r>
              <a:rPr lang="en-US" sz="1400" dirty="0">
                <a:solidFill>
                  <a:srgbClr val="C9A24B"/>
                </a:solidFill>
                <a:latin typeface="Calibri" pitchFamily="34" charset="0"/>
                <a:ea typeface="Calibri" pitchFamily="34" charset="-122"/>
                <a:cs typeface="Calibri" pitchFamily="34" charset="-120"/>
              </a:rPr>
              <a:t>     </a:t>
            </a:r>
            <a:r>
              <a:rPr lang="en-US" sz="1400" dirty="0">
                <a:solidFill>
                  <a:schemeClr val="bg1"/>
                </a:solidFill>
                <a:latin typeface="Calibri" pitchFamily="34" charset="0"/>
                <a:ea typeface="Calibri" pitchFamily="34" charset="-122"/>
                <a:cs typeface="Calibri" pitchFamily="34" charset="-120"/>
              </a:rPr>
              <a:t> |      </a:t>
            </a:r>
            <a:r>
              <a:rPr lang="en-US" sz="1400" dirty="0">
                <a:solidFill>
                  <a:srgbClr val="E9E4D8"/>
                </a:solidFill>
                <a:latin typeface="Calibri" pitchFamily="34" charset="0"/>
                <a:ea typeface="Calibri" pitchFamily="34" charset="-122"/>
                <a:cs typeface="Calibri" pitchFamily="34" charset="-120"/>
              </a:rPr>
              <a:t>Williamsburg, Virginia</a:t>
            </a:r>
            <a:endParaRPr lang="en-US" sz="1400" dirty="0"/>
          </a:p>
        </p:txBody>
      </p:sp>
      <p:sp>
        <p:nvSpPr>
          <p:cNvPr id="14" name="Text 4">
            <a:extLst>
              <a:ext uri="{FF2B5EF4-FFF2-40B4-BE49-F238E27FC236}">
                <a16:creationId xmlns:a16="http://schemas.microsoft.com/office/drawing/2014/main" id="{9527139A-5CA8-873D-DB68-DA1B3C62D0A2}"/>
              </a:ext>
            </a:extLst>
          </p:cNvPr>
          <p:cNvSpPr/>
          <p:nvPr userDrawn="1"/>
        </p:nvSpPr>
        <p:spPr>
          <a:xfrm>
            <a:off x="1990557" y="6303795"/>
            <a:ext cx="5362350" cy="470916"/>
          </a:xfrm>
          <a:prstGeom prst="rect">
            <a:avLst/>
          </a:prstGeom>
          <a:noFill/>
          <a:ln/>
        </p:spPr>
        <p:txBody>
          <a:bodyPr wrap="square" lIns="0" tIns="0" rIns="0" bIns="0" rtlCol="0" anchor="t"/>
          <a:lstStyle/>
          <a:p>
            <a:pPr marL="0" indent="0" algn="l">
              <a:buNone/>
            </a:pPr>
            <a:r>
              <a:rPr lang="en-US" sz="1200" i="1" dirty="0">
                <a:solidFill>
                  <a:schemeClr val="bg1"/>
                </a:solidFill>
                <a:latin typeface="+mn-lt"/>
                <a:ea typeface="Georgia" pitchFamily="34" charset="-122"/>
                <a:cs typeface="Georgia" pitchFamily="34" charset="-120"/>
              </a:rPr>
              <a:t>From Colonial Clinics to Community Health Centers: Pioneering the Next Era of Healthcare in Virginia</a:t>
            </a:r>
            <a:endParaRPr lang="en-US" sz="1200" dirty="0">
              <a:solidFill>
                <a:schemeClr val="bg1"/>
              </a:solidFill>
              <a:latin typeface="+mn-lt"/>
            </a:endParaRPr>
          </a:p>
        </p:txBody>
      </p:sp>
      <p:sp>
        <p:nvSpPr>
          <p:cNvPr id="3" name="Shape 0">
            <a:extLst>
              <a:ext uri="{FF2B5EF4-FFF2-40B4-BE49-F238E27FC236}">
                <a16:creationId xmlns:a16="http://schemas.microsoft.com/office/drawing/2014/main" id="{16E8D7F9-F158-0FDC-9879-7C07FB13505D}"/>
              </a:ext>
            </a:extLst>
          </p:cNvPr>
          <p:cNvSpPr/>
          <p:nvPr userDrawn="1"/>
        </p:nvSpPr>
        <p:spPr>
          <a:xfrm>
            <a:off x="0" y="0"/>
            <a:ext cx="12191695" cy="164592"/>
          </a:xfrm>
          <a:prstGeom prst="rect">
            <a:avLst/>
          </a:prstGeom>
          <a:solidFill>
            <a:srgbClr val="A6CE39"/>
          </a:solidFill>
          <a:ln/>
        </p:spPr>
        <p:txBody>
          <a:bodyPr/>
          <a:lstStyle/>
          <a:p>
            <a:endParaRPr lang="en-US"/>
          </a:p>
        </p:txBody>
      </p:sp>
    </p:spTree>
    <p:extLst>
      <p:ext uri="{BB962C8B-B14F-4D97-AF65-F5344CB8AC3E}">
        <p14:creationId xmlns:p14="http://schemas.microsoft.com/office/powerpoint/2010/main" val="899029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6AF64AC-BC4C-BCA9-D3E0-7D644898E308}"/>
              </a:ext>
            </a:extLst>
          </p:cNvPr>
          <p:cNvSpPr>
            <a:spLocks noGrp="1"/>
          </p:cNvSpPr>
          <p:nvPr>
            <p:ph type="title"/>
          </p:nvPr>
        </p:nvSpPr>
        <p:spPr>
          <a:xfrm>
            <a:off x="838200" y="365125"/>
            <a:ext cx="10515600" cy="1325563"/>
          </a:xfrm>
          <a:prstGeom prst="rect">
            <a:avLst/>
          </a:prstGeom>
        </p:spPr>
        <p:txBody>
          <a:bodyPr/>
          <a:lstStyle>
            <a:lvl1pPr>
              <a:defRPr>
                <a:latin typeface="+mn-lt"/>
              </a:defRPr>
            </a:lvl1pPr>
          </a:lstStyle>
          <a:p>
            <a:r>
              <a:rPr lang="en-US"/>
              <a:t>Click to edit Master title style</a:t>
            </a:r>
          </a:p>
        </p:txBody>
      </p:sp>
      <p:sp>
        <p:nvSpPr>
          <p:cNvPr id="4" name="Content Placeholder 7">
            <a:extLst>
              <a:ext uri="{FF2B5EF4-FFF2-40B4-BE49-F238E27FC236}">
                <a16:creationId xmlns:a16="http://schemas.microsoft.com/office/drawing/2014/main" id="{F0421D53-DA39-E540-C3E7-74AAF6D8D059}"/>
              </a:ext>
            </a:extLst>
          </p:cNvPr>
          <p:cNvSpPr>
            <a:spLocks noGrp="1"/>
          </p:cNvSpPr>
          <p:nvPr>
            <p:ph sz="quarter" idx="10"/>
          </p:nvPr>
        </p:nvSpPr>
        <p:spPr>
          <a:xfrm>
            <a:off x="838200" y="1809750"/>
            <a:ext cx="10515600" cy="4683125"/>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7B9A93D1-681E-FB61-9F27-A7E52FE04696}"/>
              </a:ext>
            </a:extLst>
          </p:cNvPr>
          <p:cNvPicPr>
            <a:picLocks noChangeAspect="1"/>
          </p:cNvPicPr>
          <p:nvPr userDrawn="1"/>
        </p:nvPicPr>
        <p:blipFill>
          <a:blip r:embed="rId2"/>
          <a:srcRect l="-61" t="27709" r="61" b="59522"/>
          <a:stretch>
            <a:fillRect/>
          </a:stretch>
        </p:blipFill>
        <p:spPr>
          <a:xfrm>
            <a:off x="-15088" y="5878599"/>
            <a:ext cx="12207088" cy="980535"/>
          </a:xfrm>
          <a:prstGeom prst="rect">
            <a:avLst/>
          </a:prstGeom>
        </p:spPr>
      </p:pic>
      <p:sp>
        <p:nvSpPr>
          <p:cNvPr id="6" name="Shape 22">
            <a:extLst>
              <a:ext uri="{FF2B5EF4-FFF2-40B4-BE49-F238E27FC236}">
                <a16:creationId xmlns:a16="http://schemas.microsoft.com/office/drawing/2014/main" id="{B2D6B14C-8D51-B960-58E2-64CAF1894572}"/>
              </a:ext>
            </a:extLst>
          </p:cNvPr>
          <p:cNvSpPr/>
          <p:nvPr userDrawn="1"/>
        </p:nvSpPr>
        <p:spPr>
          <a:xfrm>
            <a:off x="0" y="5878598"/>
            <a:ext cx="12207087" cy="980535"/>
          </a:xfrm>
          <a:prstGeom prst="rect">
            <a:avLst/>
          </a:prstGeom>
          <a:solidFill>
            <a:srgbClr val="182469">
              <a:alpha val="60000"/>
            </a:srgbClr>
          </a:solidFill>
          <a:ln/>
        </p:spPr>
        <p:txBody>
          <a:bodyPr/>
          <a:lstStyle/>
          <a:p>
            <a:endParaRPr lang="en-US"/>
          </a:p>
        </p:txBody>
      </p:sp>
      <p:sp>
        <p:nvSpPr>
          <p:cNvPr id="7" name="Text 26">
            <a:extLst>
              <a:ext uri="{FF2B5EF4-FFF2-40B4-BE49-F238E27FC236}">
                <a16:creationId xmlns:a16="http://schemas.microsoft.com/office/drawing/2014/main" id="{B9345169-1397-F33C-EE22-932DF2E36CB5}"/>
              </a:ext>
            </a:extLst>
          </p:cNvPr>
          <p:cNvSpPr/>
          <p:nvPr userDrawn="1"/>
        </p:nvSpPr>
        <p:spPr>
          <a:xfrm>
            <a:off x="1990556" y="5962171"/>
            <a:ext cx="6623092" cy="384048"/>
          </a:xfrm>
          <a:prstGeom prst="rect">
            <a:avLst/>
          </a:prstGeom>
          <a:noFill/>
          <a:ln/>
        </p:spPr>
        <p:txBody>
          <a:bodyPr wrap="square" lIns="0" tIns="0" rIns="0" bIns="0" rtlCol="0" anchor="ctr"/>
          <a:lstStyle/>
          <a:p>
            <a:r>
              <a:rPr lang="en-US" sz="1600" b="1" dirty="0">
                <a:solidFill>
                  <a:srgbClr val="FFFFFF"/>
                </a:solidFill>
                <a:latin typeface="+mn-lt"/>
                <a:ea typeface="Georgia" pitchFamily="34" charset="-122"/>
                <a:cs typeface="Georgia" pitchFamily="34" charset="-120"/>
              </a:rPr>
              <a:t>2026 VCHA Annual Membership</a:t>
            </a:r>
            <a:r>
              <a:rPr lang="en-US" sz="1600" dirty="0">
                <a:latin typeface="+mn-lt"/>
              </a:rPr>
              <a:t> </a:t>
            </a:r>
            <a:r>
              <a:rPr lang="en-US" sz="1600" b="1" dirty="0">
                <a:solidFill>
                  <a:srgbClr val="FFFFFF"/>
                </a:solidFill>
                <a:latin typeface="+mn-lt"/>
                <a:ea typeface="Georgia" pitchFamily="34" charset="-122"/>
                <a:cs typeface="Georgia" pitchFamily="34" charset="-120"/>
              </a:rPr>
              <a:t>Meeting &amp; Conference</a:t>
            </a:r>
            <a:endParaRPr lang="en-US" sz="1600" dirty="0">
              <a:latin typeface="+mn-lt"/>
            </a:endParaRPr>
          </a:p>
        </p:txBody>
      </p:sp>
      <p:pic>
        <p:nvPicPr>
          <p:cNvPr id="8" name="Picture 7">
            <a:extLst>
              <a:ext uri="{FF2B5EF4-FFF2-40B4-BE49-F238E27FC236}">
                <a16:creationId xmlns:a16="http://schemas.microsoft.com/office/drawing/2014/main" id="{D3CDEFC6-624A-00A6-E5CC-B410AB315D61}"/>
              </a:ext>
            </a:extLst>
          </p:cNvPr>
          <p:cNvPicPr>
            <a:picLocks noChangeAspect="1"/>
          </p:cNvPicPr>
          <p:nvPr userDrawn="1"/>
        </p:nvPicPr>
        <p:blipFill>
          <a:blip r:embed="rId3"/>
          <a:stretch>
            <a:fillRect/>
          </a:stretch>
        </p:blipFill>
        <p:spPr>
          <a:xfrm>
            <a:off x="69448" y="5971315"/>
            <a:ext cx="1836574" cy="846675"/>
          </a:xfrm>
          <a:prstGeom prst="rect">
            <a:avLst/>
          </a:prstGeom>
        </p:spPr>
      </p:pic>
      <p:sp>
        <p:nvSpPr>
          <p:cNvPr id="9" name="Text 6">
            <a:extLst>
              <a:ext uri="{FF2B5EF4-FFF2-40B4-BE49-F238E27FC236}">
                <a16:creationId xmlns:a16="http://schemas.microsoft.com/office/drawing/2014/main" id="{CEDBC5C1-AE5E-814D-BE32-A2CB0B0FC2B1}"/>
              </a:ext>
            </a:extLst>
          </p:cNvPr>
          <p:cNvSpPr/>
          <p:nvPr userDrawn="1"/>
        </p:nvSpPr>
        <p:spPr>
          <a:xfrm>
            <a:off x="7916429" y="6331865"/>
            <a:ext cx="4076541" cy="457200"/>
          </a:xfrm>
          <a:prstGeom prst="rect">
            <a:avLst/>
          </a:prstGeom>
          <a:noFill/>
          <a:ln/>
        </p:spPr>
        <p:txBody>
          <a:bodyPr wrap="square" lIns="0" tIns="0" rIns="0" bIns="0" rtlCol="0" anchor="ctr"/>
          <a:lstStyle/>
          <a:p>
            <a:pPr marL="0" indent="0" algn="r">
              <a:buNone/>
            </a:pPr>
            <a:r>
              <a:rPr lang="en-US" sz="1400" b="1" dirty="0">
                <a:solidFill>
                  <a:srgbClr val="FFFFFF"/>
                </a:solidFill>
                <a:latin typeface="Calibri" pitchFamily="34" charset="0"/>
                <a:ea typeface="Calibri" pitchFamily="34" charset="-122"/>
                <a:cs typeface="Calibri" pitchFamily="34" charset="-120"/>
              </a:rPr>
              <a:t>September 16–18, 2026</a:t>
            </a:r>
            <a:r>
              <a:rPr lang="en-US" sz="1400" dirty="0">
                <a:solidFill>
                  <a:srgbClr val="C9A24B"/>
                </a:solidFill>
                <a:latin typeface="Calibri" pitchFamily="34" charset="0"/>
                <a:ea typeface="Calibri" pitchFamily="34" charset="-122"/>
                <a:cs typeface="Calibri" pitchFamily="34" charset="-120"/>
              </a:rPr>
              <a:t>     </a:t>
            </a:r>
            <a:r>
              <a:rPr lang="en-US" sz="1400" dirty="0">
                <a:solidFill>
                  <a:schemeClr val="bg1"/>
                </a:solidFill>
                <a:latin typeface="Calibri" pitchFamily="34" charset="0"/>
                <a:ea typeface="Calibri" pitchFamily="34" charset="-122"/>
                <a:cs typeface="Calibri" pitchFamily="34" charset="-120"/>
              </a:rPr>
              <a:t> |      </a:t>
            </a:r>
            <a:r>
              <a:rPr lang="en-US" sz="1400" dirty="0">
                <a:solidFill>
                  <a:srgbClr val="E9E4D8"/>
                </a:solidFill>
                <a:latin typeface="Calibri" pitchFamily="34" charset="0"/>
                <a:ea typeface="Calibri" pitchFamily="34" charset="-122"/>
                <a:cs typeface="Calibri" pitchFamily="34" charset="-120"/>
              </a:rPr>
              <a:t>Williamsburg, Virginia</a:t>
            </a:r>
            <a:endParaRPr lang="en-US" sz="1400" dirty="0"/>
          </a:p>
        </p:txBody>
      </p:sp>
      <p:sp>
        <p:nvSpPr>
          <p:cNvPr id="10" name="Text 4">
            <a:extLst>
              <a:ext uri="{FF2B5EF4-FFF2-40B4-BE49-F238E27FC236}">
                <a16:creationId xmlns:a16="http://schemas.microsoft.com/office/drawing/2014/main" id="{80CF94AD-53DD-6107-F293-2635D4E04E87}"/>
              </a:ext>
            </a:extLst>
          </p:cNvPr>
          <p:cNvSpPr/>
          <p:nvPr userDrawn="1"/>
        </p:nvSpPr>
        <p:spPr>
          <a:xfrm>
            <a:off x="1990557" y="6303795"/>
            <a:ext cx="5362350" cy="470916"/>
          </a:xfrm>
          <a:prstGeom prst="rect">
            <a:avLst/>
          </a:prstGeom>
          <a:noFill/>
          <a:ln/>
        </p:spPr>
        <p:txBody>
          <a:bodyPr wrap="square" lIns="0" tIns="0" rIns="0" bIns="0" rtlCol="0" anchor="t"/>
          <a:lstStyle/>
          <a:p>
            <a:pPr marL="0" indent="0" algn="l">
              <a:buNone/>
            </a:pPr>
            <a:r>
              <a:rPr lang="en-US" sz="1200" i="1" dirty="0">
                <a:solidFill>
                  <a:schemeClr val="bg1"/>
                </a:solidFill>
                <a:latin typeface="+mn-lt"/>
                <a:ea typeface="Georgia" pitchFamily="34" charset="-122"/>
                <a:cs typeface="Georgia" pitchFamily="34" charset="-120"/>
              </a:rPr>
              <a:t>From Colonial Clinics to Community Health Centers: Pioneering the Next Era of Healthcare in Virginia</a:t>
            </a:r>
            <a:endParaRPr lang="en-US" sz="1200" dirty="0">
              <a:solidFill>
                <a:schemeClr val="bg1"/>
              </a:solidFill>
              <a:latin typeface="+mn-lt"/>
            </a:endParaRPr>
          </a:p>
        </p:txBody>
      </p:sp>
      <p:sp>
        <p:nvSpPr>
          <p:cNvPr id="11" name="Shape 0">
            <a:extLst>
              <a:ext uri="{FF2B5EF4-FFF2-40B4-BE49-F238E27FC236}">
                <a16:creationId xmlns:a16="http://schemas.microsoft.com/office/drawing/2014/main" id="{625D82FD-BA7F-933E-6808-743653FF405E}"/>
              </a:ext>
            </a:extLst>
          </p:cNvPr>
          <p:cNvSpPr/>
          <p:nvPr userDrawn="1"/>
        </p:nvSpPr>
        <p:spPr>
          <a:xfrm>
            <a:off x="0" y="0"/>
            <a:ext cx="12191695" cy="164592"/>
          </a:xfrm>
          <a:prstGeom prst="rect">
            <a:avLst/>
          </a:prstGeom>
          <a:solidFill>
            <a:srgbClr val="A6CE39"/>
          </a:solidFill>
          <a:ln/>
        </p:spPr>
        <p:txBody>
          <a:bodyPr/>
          <a:lstStyle/>
          <a:p>
            <a:endParaRPr lang="en-US"/>
          </a:p>
        </p:txBody>
      </p:sp>
    </p:spTree>
    <p:extLst>
      <p:ext uri="{BB962C8B-B14F-4D97-AF65-F5344CB8AC3E}">
        <p14:creationId xmlns:p14="http://schemas.microsoft.com/office/powerpoint/2010/main" val="126846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B342F41-CAC9-1963-6C17-14E7A3CD3AC7}"/>
              </a:ext>
            </a:extLst>
          </p:cNvPr>
          <p:cNvGrpSpPr/>
          <p:nvPr userDrawn="1"/>
        </p:nvGrpSpPr>
        <p:grpSpPr>
          <a:xfrm>
            <a:off x="0" y="-1"/>
            <a:ext cx="12198401" cy="6858001"/>
            <a:chOff x="0" y="-1"/>
            <a:chExt cx="12198401" cy="6858001"/>
          </a:xfrm>
        </p:grpSpPr>
        <p:pic>
          <p:nvPicPr>
            <p:cNvPr id="8" name="Picture 7">
              <a:extLst>
                <a:ext uri="{FF2B5EF4-FFF2-40B4-BE49-F238E27FC236}">
                  <a16:creationId xmlns:a16="http://schemas.microsoft.com/office/drawing/2014/main" id="{878A3587-1A06-56A6-194B-9517616F4B30}"/>
                </a:ext>
              </a:extLst>
            </p:cNvPr>
            <p:cNvPicPr>
              <a:picLocks noChangeAspect="1"/>
            </p:cNvPicPr>
            <p:nvPr userDrawn="1"/>
          </p:nvPicPr>
          <p:blipFill>
            <a:blip r:embed="rId2"/>
            <a:srcRect t="5347" b="5347"/>
            <a:stretch>
              <a:fillRect/>
            </a:stretch>
          </p:blipFill>
          <p:spPr>
            <a:xfrm>
              <a:off x="0" y="-1"/>
              <a:ext cx="12185294" cy="6858001"/>
            </a:xfrm>
            <a:prstGeom prst="rect">
              <a:avLst/>
            </a:prstGeom>
          </p:spPr>
        </p:pic>
        <p:pic>
          <p:nvPicPr>
            <p:cNvPr id="5" name="Picture 4">
              <a:extLst>
                <a:ext uri="{FF2B5EF4-FFF2-40B4-BE49-F238E27FC236}">
                  <a16:creationId xmlns:a16="http://schemas.microsoft.com/office/drawing/2014/main" id="{2C72632D-A8AD-4B2A-561A-60515D310BE0}"/>
                </a:ext>
              </a:extLst>
            </p:cNvPr>
            <p:cNvPicPr>
              <a:picLocks noChangeAspect="1"/>
            </p:cNvPicPr>
            <p:nvPr userDrawn="1"/>
          </p:nvPicPr>
          <p:blipFill>
            <a:blip r:embed="rId2"/>
            <a:srcRect l="8804" t="80017" r="64199" b="5347"/>
            <a:stretch>
              <a:fillRect/>
            </a:stretch>
          </p:blipFill>
          <p:spPr>
            <a:xfrm>
              <a:off x="1065320" y="4844953"/>
              <a:ext cx="2574525" cy="1123950"/>
            </a:xfrm>
            <a:prstGeom prst="rect">
              <a:avLst/>
            </a:prstGeom>
          </p:spPr>
        </p:pic>
        <p:sp>
          <p:nvSpPr>
            <p:cNvPr id="9" name="Shape 1">
              <a:extLst>
                <a:ext uri="{FF2B5EF4-FFF2-40B4-BE49-F238E27FC236}">
                  <a16:creationId xmlns:a16="http://schemas.microsoft.com/office/drawing/2014/main" id="{D99BDCDF-0742-9E32-3D28-A0D43BE38C8B}"/>
                </a:ext>
              </a:extLst>
            </p:cNvPr>
            <p:cNvSpPr/>
            <p:nvPr userDrawn="1"/>
          </p:nvSpPr>
          <p:spPr>
            <a:xfrm>
              <a:off x="6706" y="-1"/>
              <a:ext cx="12191695" cy="6858000"/>
            </a:xfrm>
            <a:prstGeom prst="rect">
              <a:avLst/>
            </a:prstGeom>
            <a:solidFill>
              <a:srgbClr val="182469">
                <a:alpha val="54902"/>
              </a:srgbClr>
            </a:solidFill>
            <a:ln/>
          </p:spPr>
          <p:txBody>
            <a:bodyPr/>
            <a:lstStyle/>
            <a:p>
              <a:endParaRPr lang="en-US"/>
            </a:p>
          </p:txBody>
        </p:sp>
        <p:pic>
          <p:nvPicPr>
            <p:cNvPr id="11" name="Picture 10">
              <a:extLst>
                <a:ext uri="{FF2B5EF4-FFF2-40B4-BE49-F238E27FC236}">
                  <a16:creationId xmlns:a16="http://schemas.microsoft.com/office/drawing/2014/main" id="{176D2866-7BA5-5E06-F43F-E2AF86FEB85E}"/>
                </a:ext>
              </a:extLst>
            </p:cNvPr>
            <p:cNvPicPr>
              <a:picLocks noChangeAspect="1"/>
            </p:cNvPicPr>
            <p:nvPr userDrawn="1"/>
          </p:nvPicPr>
          <p:blipFill>
            <a:blip r:embed="rId3"/>
            <a:stretch>
              <a:fillRect/>
            </a:stretch>
          </p:blipFill>
          <p:spPr>
            <a:xfrm>
              <a:off x="4442143" y="4907096"/>
              <a:ext cx="2620370" cy="1208011"/>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A6CE39">
            <a:alpha val="9000"/>
          </a:srgb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8295641"/>
      </p:ext>
    </p:extLst>
  </p:cSld>
  <p:clrMap bg1="lt1" tx1="dk1" bg2="lt2" tx2="dk2" accent1="accent1" accent2="accent2" accent3="accent3" accent4="accent4" accent5="accent5" accent6="accent6" hlink="hlink" folHlink="folHlink"/>
  <p:sldLayoutIdLst>
    <p:sldLayoutId id="2147483655" r:id="rId1"/>
    <p:sldLayoutId id="2147483650" r:id="rId2"/>
    <p:sldLayoutId id="2147483654" r:id="rId3"/>
    <p:sldLayoutId id="2147483651" r:id="rId4"/>
    <p:sldLayoutId id="2147483653" r:id="rId5"/>
    <p:sldLayoutId id="2147483649"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p:cNvSpPr/>
          <p:nvPr/>
        </p:nvSpPr>
        <p:spPr>
          <a:xfrm>
            <a:off x="3641506" y="2031420"/>
            <a:ext cx="8305800" cy="1783080"/>
          </a:xfrm>
          <a:prstGeom prst="rect">
            <a:avLst/>
          </a:prstGeom>
          <a:noFill/>
          <a:ln/>
          <a:effectLst>
            <a:outerShdw blurRad="127000" dist="38100" dir="8100000" algn="bl" rotWithShape="0">
              <a:srgbClr val="000000">
                <a:alpha val="35000"/>
              </a:srgbClr>
            </a:outerShdw>
          </a:effectLst>
        </p:spPr>
        <p:txBody>
          <a:bodyPr wrap="square" lIns="0" tIns="0" rIns="0" bIns="0" rtlCol="0" anchor="t"/>
          <a:lstStyle/>
          <a:p>
            <a:pPr marL="0" indent="0" algn="ctr">
              <a:lnSpc>
                <a:spcPct val="100000"/>
              </a:lnSpc>
              <a:buNone/>
            </a:pPr>
            <a:r>
              <a:rPr lang="en-US" sz="2800" b="1" dirty="0">
                <a:solidFill>
                  <a:srgbClr val="FFFFFF"/>
                </a:solidFill>
                <a:effectLst>
                  <a:outerShdw blurRad="38100" dist="38100" dir="2700000" algn="tl">
                    <a:srgbClr val="000000">
                      <a:alpha val="43137"/>
                    </a:srgbClr>
                  </a:outerShdw>
                </a:effectLst>
                <a:latin typeface="Garamond" panose="02020404030301010803" pitchFamily="18" charset="0"/>
                <a:ea typeface="Georgia" pitchFamily="34" charset="-122"/>
                <a:cs typeface="Georgia" pitchFamily="34" charset="-120"/>
              </a:rPr>
              <a:t>Staying Compliant: </a:t>
            </a:r>
          </a:p>
          <a:p>
            <a:pPr marL="0" indent="0" algn="ctr">
              <a:lnSpc>
                <a:spcPct val="100000"/>
              </a:lnSpc>
              <a:buNone/>
            </a:pPr>
            <a:r>
              <a:rPr lang="en-US" sz="2800" b="1" dirty="0">
                <a:solidFill>
                  <a:srgbClr val="FFFFFF"/>
                </a:solidFill>
                <a:effectLst>
                  <a:outerShdw blurRad="38100" dist="38100" dir="2700000" algn="tl">
                    <a:srgbClr val="000000">
                      <a:alpha val="43137"/>
                    </a:srgbClr>
                  </a:outerShdw>
                </a:effectLst>
                <a:latin typeface="Garamond" panose="02020404030301010803" pitchFamily="18" charset="0"/>
                <a:ea typeface="Georgia" pitchFamily="34" charset="-122"/>
                <a:cs typeface="Georgia" pitchFamily="34" charset="-120"/>
              </a:rPr>
              <a:t>HR Rules, Regulations, and </a:t>
            </a:r>
          </a:p>
          <a:p>
            <a:pPr marL="0" indent="0" algn="ctr">
              <a:lnSpc>
                <a:spcPct val="100000"/>
              </a:lnSpc>
              <a:buNone/>
            </a:pPr>
            <a:r>
              <a:rPr lang="en-US" sz="2800" b="1" dirty="0">
                <a:solidFill>
                  <a:srgbClr val="FFFFFF"/>
                </a:solidFill>
                <a:effectLst>
                  <a:outerShdw blurRad="38100" dist="38100" dir="2700000" algn="tl">
                    <a:srgbClr val="000000">
                      <a:alpha val="43137"/>
                    </a:srgbClr>
                  </a:outerShdw>
                </a:effectLst>
                <a:latin typeface="Garamond" panose="02020404030301010803" pitchFamily="18" charset="0"/>
                <a:ea typeface="Georgia" pitchFamily="34" charset="-122"/>
                <a:cs typeface="Georgia" pitchFamily="34" charset="-120"/>
              </a:rPr>
              <a:t>Risk Management for Community Health Centers</a:t>
            </a:r>
          </a:p>
        </p:txBody>
      </p:sp>
      <p:sp>
        <p:nvSpPr>
          <p:cNvPr id="3" name="Text 4"/>
          <p:cNvSpPr/>
          <p:nvPr/>
        </p:nvSpPr>
        <p:spPr>
          <a:xfrm>
            <a:off x="3899535" y="4012420"/>
            <a:ext cx="7622103" cy="1200000"/>
          </a:xfrm>
          <a:prstGeom prst="rect">
            <a:avLst/>
          </a:prstGeom>
          <a:noFill/>
          <a:ln/>
        </p:spPr>
        <p:txBody>
          <a:bodyPr wrap="square" lIns="0" tIns="0" rIns="0" bIns="0" rtlCol="0" anchor="t"/>
          <a:lstStyle/>
          <a:p>
            <a:pPr marL="0" indent="0" algn="ctr">
              <a:buNone/>
            </a:pPr>
            <a:r>
              <a:rPr lang="en-US" sz="2400" b="1" dirty="0">
                <a:solidFill>
                  <a:srgbClr val="A6CE39"/>
                </a:solidFill>
                <a:ea typeface="Georgia" pitchFamily="34" charset="-122"/>
                <a:cs typeface="Georgia" pitchFamily="34" charset="-120"/>
              </a:rPr>
              <a:t>A Practical Guide for FQHC Human Resource Professionals</a:t>
            </a:r>
          </a:p>
          <a:p>
            <a:pPr marL="0" indent="0" algn="ctr">
              <a:buNone/>
            </a:pPr>
            <a:endParaRPr lang="en-US" sz="2400" dirty="0"/>
          </a:p>
          <a:p>
            <a:pPr marL="0" indent="0" algn="ctr">
              <a:buNone/>
            </a:pPr>
            <a:r>
              <a:rPr lang="en-US" sz="2400" b="1" dirty="0">
                <a:solidFill>
                  <a:srgbClr val="FFFFFF"/>
                </a:solidFill>
                <a:ea typeface="Georgia" pitchFamily="34" charset="-122"/>
                <a:cs typeface="Georgia" pitchFamily="34" charset="-120"/>
              </a:rPr>
              <a:t>Jimmy F. Robinson, Jr. | Ogletree Deakins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panose="02020404030301010803" pitchFamily="18" charset="0"/>
              </a:rPr>
              <a:t>Agenda</a:t>
            </a:r>
          </a:p>
        </p:txBody>
      </p:sp>
      <p:sp>
        <p:nvSpPr>
          <p:cNvPr id="3" name="Content Placeholder 2"/>
          <p:cNvSpPr>
            <a:spLocks noGrp="1"/>
          </p:cNvSpPr>
          <p:nvPr>
            <p:ph sz="quarter" idx="10"/>
          </p:nvPr>
        </p:nvSpPr>
        <p:spPr/>
        <p:txBody>
          <a:bodyPr/>
          <a:lstStyle/>
          <a:p>
            <a:pPr lvl="0"/>
            <a:r>
              <a:rPr lang="en-US" sz="2000" dirty="0">
                <a:latin typeface="Garamond" panose="02020404030301010803" pitchFamily="18" charset="0"/>
              </a:rPr>
              <a:t>Session Overview: The Role of HR in CHC Compliance</a:t>
            </a:r>
          </a:p>
          <a:p>
            <a:pPr lvl="0"/>
            <a:r>
              <a:rPr lang="en-US" sz="2000" dirty="0">
                <a:latin typeface="Garamond" panose="02020404030301010803" pitchFamily="18" charset="0"/>
              </a:rPr>
              <a:t>Anti-Discrimination Requirements &amp; the VHRA</a:t>
            </a:r>
          </a:p>
          <a:p>
            <a:pPr lvl="0"/>
            <a:r>
              <a:rPr lang="en-US" sz="2000" dirty="0">
                <a:latin typeface="Garamond" panose="02020404030301010803" pitchFamily="18" charset="0"/>
              </a:rPr>
              <a:t>Recent Regulatory Developments: Virginia’s 2026 Employment Reforms</a:t>
            </a:r>
          </a:p>
          <a:p>
            <a:pPr lvl="0"/>
            <a:r>
              <a:rPr lang="en-US" sz="2000" dirty="0">
                <a:latin typeface="Garamond" panose="02020404030301010803" pitchFamily="18" charset="0"/>
              </a:rPr>
              <a:t>Employee Relations, Workplace Investigations &amp; Documentation Standards</a:t>
            </a:r>
          </a:p>
          <a:p>
            <a:pPr lvl="0"/>
            <a:r>
              <a:rPr lang="en-US" sz="2000" dirty="0">
                <a:latin typeface="Garamond" panose="02020404030301010803" pitchFamily="18" charset="0"/>
              </a:rPr>
              <a:t>Policy Enforcement &amp; Common Compliance Pitfalls</a:t>
            </a:r>
          </a:p>
          <a:p>
            <a:pPr lvl="0"/>
            <a:r>
              <a:rPr lang="en-US" sz="2000" dirty="0">
                <a:latin typeface="Garamond" panose="02020404030301010803" pitchFamily="18" charset="0"/>
              </a:rPr>
              <a:t>National Issues: ICE Workplace Enforcement</a:t>
            </a:r>
          </a:p>
          <a:p>
            <a:pPr lvl="0"/>
            <a:r>
              <a:rPr lang="en-US" sz="2000" dirty="0">
                <a:latin typeface="Garamond" panose="02020404030301010803" pitchFamily="18" charset="0"/>
              </a:rPr>
              <a:t>Practical Strategies &amp; Key Takeaways</a:t>
            </a:r>
          </a:p>
          <a:p>
            <a:pPr lvl="0"/>
            <a:r>
              <a:rPr lang="en-US" sz="2000" dirty="0">
                <a:latin typeface="Garamond" panose="02020404030301010803" pitchFamily="18" charset="0"/>
              </a:rPr>
              <a:t>Q&amp;A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144" y="1200000"/>
            <a:ext cx="10599656" cy="3200000"/>
          </a:xfrm>
        </p:spPr>
        <p:txBody>
          <a:bodyPr anchor="ctr"/>
          <a:lstStyle/>
          <a:p>
            <a:pPr algn="ctr">
              <a:buNone/>
            </a:pPr>
            <a:r>
              <a:rPr lang="en-US" sz="4800" b="1" dirty="0">
                <a:solidFill>
                  <a:srgbClr val="182469"/>
                </a:solidFill>
                <a:latin typeface="Garamond" panose="02020404030301010803" pitchFamily="18" charset="0"/>
              </a:rPr>
              <a:t>The Role of HR in CHC Compliance</a:t>
            </a:r>
          </a:p>
          <a:p>
            <a:pPr algn="ctr">
              <a:buNone/>
            </a:pPr>
            <a:endParaRPr lang="en-US" sz="800" dirty="0">
              <a:latin typeface="Garamond" panose="02020404030301010803" pitchFamily="18" charset="0"/>
            </a:endParaRPr>
          </a:p>
          <a:p>
            <a:pPr algn="ctr">
              <a:buNone/>
            </a:pPr>
            <a:r>
              <a:rPr lang="en-US" sz="2800" dirty="0">
                <a:solidFill>
                  <a:srgbClr val="182469"/>
                </a:solidFill>
                <a:latin typeface="Garamond" panose="02020404030301010803" pitchFamily="18" charset="0"/>
              </a:rPr>
              <a:t>Why Compliance Matters for Community Health Centers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panose="02020404030301010803" pitchFamily="18" charset="0"/>
              </a:rPr>
              <a:t>Why Compliance Matters for CHCs</a:t>
            </a:r>
          </a:p>
        </p:txBody>
      </p:sp>
      <p:sp>
        <p:nvSpPr>
          <p:cNvPr id="3" name="Content Placeholder 2"/>
          <p:cNvSpPr>
            <a:spLocks noGrp="1"/>
          </p:cNvSpPr>
          <p:nvPr>
            <p:ph sz="quarter" idx="10"/>
          </p:nvPr>
        </p:nvSpPr>
        <p:spPr/>
        <p:txBody>
          <a:bodyPr/>
          <a:lstStyle/>
          <a:p>
            <a:pPr lvl="0"/>
            <a:r>
              <a:rPr lang="en-US" sz="2000" dirty="0">
                <a:latin typeface="Garamond" panose="02020404030301010803" pitchFamily="18" charset="0"/>
              </a:rPr>
              <a:t>CHCs receive federal funding (HRSA/Section 330 grants) – compliance failures risk funding</a:t>
            </a:r>
          </a:p>
          <a:p>
            <a:pPr lvl="0"/>
            <a:r>
              <a:rPr lang="en-US" sz="2000" dirty="0">
                <a:latin typeface="Garamond" panose="02020404030301010803" pitchFamily="18" charset="0"/>
              </a:rPr>
              <a:t>CHCs serve vulnerable, underserved populations – equitable treatment is both a legal obligation and a mission imperative</a:t>
            </a:r>
          </a:p>
          <a:p>
            <a:pPr lvl="0"/>
            <a:r>
              <a:rPr lang="en-US" sz="2000" dirty="0">
                <a:latin typeface="Garamond" panose="02020404030301010803" pitchFamily="18" charset="0"/>
              </a:rPr>
              <a:t>CHCs face unique workforce challenges: recruitment/retention in underserved areas, diverse patient populations, multilingual staff</a:t>
            </a:r>
          </a:p>
          <a:p>
            <a:pPr lvl="0"/>
            <a:r>
              <a:rPr lang="en-US" sz="2000" dirty="0">
                <a:latin typeface="Garamond" panose="02020404030301010803" pitchFamily="18" charset="0"/>
              </a:rPr>
              <a:t>HR professionals are the frontline of compliance – policies, training, documentation, and consistent enforcement</a:t>
            </a:r>
          </a:p>
          <a:p>
            <a:pPr lvl="0"/>
            <a:r>
              <a:rPr lang="en-US" sz="2000" b="1" dirty="0">
                <a:latin typeface="Garamond" panose="02020404030301010803" pitchFamily="18" charset="0"/>
              </a:rPr>
              <a:t>Key Compliance Areas:</a:t>
            </a:r>
          </a:p>
          <a:p>
            <a:pPr lvl="1"/>
            <a:r>
              <a:rPr lang="en-US" sz="2000" dirty="0">
                <a:latin typeface="Garamond" panose="02020404030301010803" pitchFamily="18" charset="0"/>
              </a:rPr>
              <a:t>Anti-discrimination, wage &amp; hour, leave, workplace safety, immigration, recordkeeping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panose="02020404030301010803" pitchFamily="18" charset="0"/>
              </a:rPr>
              <a:t>Virginia Human Rights Act (VHRA) Overview</a:t>
            </a:r>
          </a:p>
        </p:txBody>
      </p:sp>
      <p:sp>
        <p:nvSpPr>
          <p:cNvPr id="3" name="Content Placeholder 2"/>
          <p:cNvSpPr>
            <a:spLocks noGrp="1"/>
          </p:cNvSpPr>
          <p:nvPr>
            <p:ph sz="quarter" idx="10"/>
          </p:nvPr>
        </p:nvSpPr>
        <p:spPr>
          <a:xfrm>
            <a:off x="796172" y="1730645"/>
            <a:ext cx="10599656" cy="3633030"/>
          </a:xfrm>
        </p:spPr>
        <p:txBody>
          <a:bodyPr/>
          <a:lstStyle/>
          <a:p>
            <a:pPr lvl="0"/>
            <a:r>
              <a:rPr lang="en-US" sz="1600" b="1" dirty="0">
                <a:latin typeface="Garamond" panose="02020404030301010803" pitchFamily="18" charset="0"/>
              </a:rPr>
              <a:t>The VHRA is the anti-discrimination law most directly impacting your health center. </a:t>
            </a:r>
          </a:p>
          <a:p>
            <a:pPr lvl="0"/>
            <a:r>
              <a:rPr lang="en-US" sz="1600" dirty="0">
                <a:latin typeface="Garamond" panose="02020404030301010803" pitchFamily="18" charset="0"/>
              </a:rPr>
              <a:t>Here is what every CHC HR professional needs to know:</a:t>
            </a:r>
          </a:p>
          <a:p>
            <a:pPr lvl="0"/>
            <a:r>
              <a:rPr lang="en-US" sz="1600" b="1" dirty="0">
                <a:latin typeface="Garamond" panose="02020404030301010803" pitchFamily="18" charset="0"/>
              </a:rPr>
              <a:t>Protected Classes Under the VHRA:</a:t>
            </a:r>
          </a:p>
          <a:p>
            <a:pPr lvl="1"/>
            <a:r>
              <a:rPr lang="en-US" sz="1600" dirty="0">
                <a:latin typeface="Garamond" panose="02020404030301010803" pitchFamily="18" charset="0"/>
              </a:rPr>
              <a:t>Race, color, religion, national origin, sex, pregnancy/childbirth/related medical conditions (</a:t>
            </a:r>
            <a:r>
              <a:rPr lang="en-US" sz="1600" b="1" dirty="0">
                <a:latin typeface="Garamond" panose="02020404030301010803" pitchFamily="18" charset="0"/>
              </a:rPr>
              <a:t>including lactation)</a:t>
            </a:r>
          </a:p>
          <a:p>
            <a:pPr lvl="1"/>
            <a:r>
              <a:rPr lang="en-US" sz="1600" dirty="0">
                <a:latin typeface="Garamond" panose="02020404030301010803" pitchFamily="18" charset="0"/>
              </a:rPr>
              <a:t>Age, marital status, sexual orientation, gender identity, disability, military status</a:t>
            </a:r>
          </a:p>
          <a:p>
            <a:pPr lvl="1"/>
            <a:r>
              <a:rPr lang="en-US" sz="1600" dirty="0">
                <a:latin typeface="Garamond" panose="02020404030301010803" pitchFamily="18" charset="0"/>
              </a:rPr>
              <a:t>“Race” includes traits historically associated with race (</a:t>
            </a:r>
            <a:r>
              <a:rPr lang="en-US" sz="1600" b="1" dirty="0">
                <a:latin typeface="Garamond" panose="02020404030301010803" pitchFamily="18" charset="0"/>
              </a:rPr>
              <a:t>hair texture, hair type, protective hairstyles</a:t>
            </a:r>
            <a:r>
              <a:rPr lang="en-US" sz="1600" dirty="0">
                <a:latin typeface="Garamond" panose="02020404030301010803" pitchFamily="18" charset="0"/>
              </a:rPr>
              <a:t>)</a:t>
            </a:r>
          </a:p>
          <a:p>
            <a:pPr lvl="0"/>
            <a:r>
              <a:rPr lang="en-US" sz="1600" b="1" dirty="0">
                <a:latin typeface="Garamond" panose="02020404030301010803" pitchFamily="18" charset="0"/>
              </a:rPr>
              <a:t>Scope of Protections:</a:t>
            </a:r>
          </a:p>
          <a:p>
            <a:pPr lvl="1"/>
            <a:r>
              <a:rPr lang="en-US" sz="1600" dirty="0">
                <a:latin typeface="Garamond" panose="02020404030301010803" pitchFamily="18" charset="0"/>
              </a:rPr>
              <a:t>Prohibits discrimination in employment, housing, public accommodations, and credit</a:t>
            </a:r>
          </a:p>
          <a:p>
            <a:pPr lvl="0"/>
            <a:r>
              <a:rPr lang="en-US" sz="1600" b="1" dirty="0">
                <a:latin typeface="Garamond" panose="02020404030301010803" pitchFamily="18" charset="0"/>
              </a:rPr>
              <a:t>Employer Coverage (</a:t>
            </a:r>
            <a:r>
              <a:rPr lang="en-US" sz="1600" b="1" dirty="0">
                <a:solidFill>
                  <a:srgbClr val="C00000"/>
                </a:solidFill>
                <a:latin typeface="Garamond" panose="02020404030301010803" pitchFamily="18" charset="0"/>
              </a:rPr>
              <a:t>Key Change):</a:t>
            </a:r>
          </a:p>
          <a:p>
            <a:pPr lvl="1"/>
            <a:r>
              <a:rPr lang="en-US" sz="1600" dirty="0">
                <a:latin typeface="Garamond" panose="02020404030301010803" pitchFamily="18" charset="0"/>
              </a:rPr>
              <a:t>Previously: 15+ employees</a:t>
            </a:r>
          </a:p>
          <a:p>
            <a:pPr lvl="1"/>
            <a:r>
              <a:rPr lang="en-US" sz="1600" b="1" dirty="0">
                <a:solidFill>
                  <a:srgbClr val="C00000"/>
                </a:solidFill>
                <a:latin typeface="Garamond" panose="02020404030301010803" pitchFamily="18" charset="0"/>
              </a:rPr>
              <a:t>NOW: 5+ employees as of July 1, 2026 (SB 637)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panose="02020404030301010803" pitchFamily="18" charset="0"/>
              </a:rPr>
              <a:t>VHRA 2026 Amendments (SB 637)  </a:t>
            </a:r>
            <a:br>
              <a:rPr lang="en-US" dirty="0">
                <a:latin typeface="Garamond" panose="02020404030301010803" pitchFamily="18" charset="0"/>
              </a:rPr>
            </a:br>
            <a:r>
              <a:rPr lang="en-US" dirty="0">
                <a:latin typeface="Garamond" panose="02020404030301010803" pitchFamily="18" charset="0"/>
              </a:rPr>
              <a:t>What Changed?</a:t>
            </a:r>
          </a:p>
        </p:txBody>
      </p:sp>
      <p:sp>
        <p:nvSpPr>
          <p:cNvPr id="3" name="Content Placeholder 2"/>
          <p:cNvSpPr>
            <a:spLocks noGrp="1"/>
          </p:cNvSpPr>
          <p:nvPr>
            <p:ph sz="quarter" idx="10"/>
          </p:nvPr>
        </p:nvSpPr>
        <p:spPr/>
        <p:txBody>
          <a:bodyPr/>
          <a:lstStyle/>
          <a:p>
            <a:pPr lvl="0"/>
            <a:r>
              <a:rPr lang="en-US" sz="1400" b="1" dirty="0">
                <a:latin typeface="Garamond" panose="02020404030301010803" pitchFamily="18" charset="0"/>
              </a:rPr>
              <a:t>What Changed (SB 637, Effective July 1, 2026):</a:t>
            </a:r>
          </a:p>
          <a:p>
            <a:pPr lvl="1"/>
            <a:r>
              <a:rPr lang="en-US" sz="1400" dirty="0">
                <a:latin typeface="Garamond" panose="02020404030301010803" pitchFamily="18" charset="0"/>
              </a:rPr>
              <a:t>Employer threshold lowered from </a:t>
            </a:r>
            <a:r>
              <a:rPr lang="en-US" sz="1400" b="1" dirty="0">
                <a:solidFill>
                  <a:srgbClr val="C00000"/>
                </a:solidFill>
                <a:latin typeface="Garamond" panose="02020404030301010803" pitchFamily="18" charset="0"/>
              </a:rPr>
              <a:t>15 to 5 employees</a:t>
            </a:r>
          </a:p>
          <a:p>
            <a:pPr lvl="1"/>
            <a:r>
              <a:rPr lang="en-US" sz="1400" dirty="0">
                <a:latin typeface="Garamond" panose="02020404030301010803" pitchFamily="18" charset="0"/>
              </a:rPr>
              <a:t>Statute of limitations extended from 300 days to 2 years for filing complaints with the Office of Civil Rights</a:t>
            </a:r>
          </a:p>
          <a:p>
            <a:pPr marL="457200" lvl="1" indent="0">
              <a:buNone/>
            </a:pPr>
            <a:endParaRPr lang="en-US" sz="1400" dirty="0">
              <a:latin typeface="Garamond" panose="02020404030301010803" pitchFamily="18" charset="0"/>
            </a:endParaRPr>
          </a:p>
          <a:p>
            <a:pPr lvl="0"/>
            <a:r>
              <a:rPr lang="en-US" sz="1400" b="1" dirty="0">
                <a:latin typeface="Garamond" panose="02020404030301010803" pitchFamily="18" charset="0"/>
              </a:rPr>
              <a:t>Menopause/Perimenopause (SB 258) – VETOED:</a:t>
            </a:r>
          </a:p>
          <a:p>
            <a:pPr lvl="1"/>
            <a:r>
              <a:rPr lang="en-US" sz="1400" dirty="0">
                <a:latin typeface="Garamond" panose="02020404030301010803" pitchFamily="18" charset="0"/>
              </a:rPr>
              <a:t>Governor stated these conditions already protected under age and sex discrimination prohibitions</a:t>
            </a:r>
          </a:p>
          <a:p>
            <a:pPr lvl="1"/>
            <a:r>
              <a:rPr lang="en-US" sz="1400" dirty="0">
                <a:latin typeface="Garamond" panose="02020404030301010803" pitchFamily="18" charset="0"/>
              </a:rPr>
              <a:t>Insurance coverage for symptoms enacted separately (SB 790, effective Jan. 1, 2027)</a:t>
            </a:r>
          </a:p>
          <a:p>
            <a:pPr marL="457200" lvl="1" indent="0">
              <a:buNone/>
            </a:pPr>
            <a:endParaRPr lang="en-US" sz="1400" dirty="0">
              <a:latin typeface="Garamond" panose="02020404030301010803" pitchFamily="18" charset="0"/>
            </a:endParaRPr>
          </a:p>
          <a:p>
            <a:pPr lvl="0"/>
            <a:r>
              <a:rPr lang="en-US" sz="1400" b="1" dirty="0">
                <a:latin typeface="Garamond" panose="02020404030301010803" pitchFamily="18" charset="0"/>
              </a:rPr>
              <a:t>Significance for CHCs:</a:t>
            </a:r>
          </a:p>
          <a:p>
            <a:pPr lvl="1"/>
            <a:r>
              <a:rPr lang="en-US" sz="1400" b="1" dirty="0">
                <a:latin typeface="Garamond" panose="02020404030301010803" pitchFamily="18" charset="0"/>
              </a:rPr>
              <a:t>Nearly all health centers now covered under VHRA</a:t>
            </a:r>
          </a:p>
          <a:p>
            <a:pPr lvl="1"/>
            <a:r>
              <a:rPr lang="en-US" sz="1400" dirty="0">
                <a:latin typeface="Garamond" panose="02020404030301010803" pitchFamily="18" charset="0"/>
              </a:rPr>
              <a:t>Longer filing window means greater exposure for employers</a:t>
            </a:r>
          </a:p>
          <a:p>
            <a:pPr marL="457200" lvl="1" indent="0">
              <a:buNone/>
            </a:pPr>
            <a:endParaRPr lang="en-US" sz="1400" dirty="0">
              <a:latin typeface="Garamond" panose="02020404030301010803" pitchFamily="18" charset="0"/>
            </a:endParaRPr>
          </a:p>
          <a:p>
            <a:pPr lvl="0"/>
            <a:r>
              <a:rPr lang="en-US" sz="1400" b="1" dirty="0">
                <a:solidFill>
                  <a:srgbClr val="C00000"/>
                </a:solidFill>
                <a:latin typeface="Garamond" panose="02020404030301010803" pitchFamily="18" charset="0"/>
              </a:rPr>
              <a:t>Action Item: Review your EEO policies and complaint procedures NOW to ensure compliance with the expanded VHRA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739" y="365125"/>
            <a:ext cx="10488465" cy="1325563"/>
          </a:xfrm>
        </p:spPr>
        <p:txBody>
          <a:bodyPr/>
          <a:lstStyle/>
          <a:p>
            <a:r>
              <a:rPr lang="en-US" dirty="0">
                <a:latin typeface="Garamond" panose="02020404030301010803" pitchFamily="18" charset="0"/>
              </a:rPr>
              <a:t>Federal Anti-Discrimination Framework (Quick Reference)</a:t>
            </a:r>
          </a:p>
        </p:txBody>
      </p:sp>
      <p:sp>
        <p:nvSpPr>
          <p:cNvPr id="3" name="Content Placeholder 2"/>
          <p:cNvSpPr>
            <a:spLocks noGrp="1"/>
          </p:cNvSpPr>
          <p:nvPr>
            <p:ph sz="quarter" idx="10"/>
          </p:nvPr>
        </p:nvSpPr>
        <p:spPr/>
        <p:txBody>
          <a:bodyPr/>
          <a:lstStyle/>
          <a:p>
            <a:pPr lvl="0"/>
            <a:r>
              <a:rPr lang="en-US" sz="1400" b="1" dirty="0">
                <a:latin typeface="Garamond" panose="02020404030301010803" pitchFamily="18" charset="0"/>
              </a:rPr>
              <a:t>Title VII of the Civil Rights Act (15+ employees): </a:t>
            </a:r>
          </a:p>
          <a:p>
            <a:pPr lvl="1"/>
            <a:r>
              <a:rPr lang="en-US" sz="1400" dirty="0">
                <a:latin typeface="Garamond" panose="02020404030301010803" pitchFamily="18" charset="0"/>
              </a:rPr>
              <a:t>Race, color, religion, sex, national origin</a:t>
            </a:r>
          </a:p>
          <a:p>
            <a:pPr lvl="0"/>
            <a:r>
              <a:rPr lang="en-US" sz="1400" b="1" dirty="0">
                <a:latin typeface="Garamond" panose="02020404030301010803" pitchFamily="18" charset="0"/>
              </a:rPr>
              <a:t>Americans with Disabilities Act (15+ employees): </a:t>
            </a:r>
          </a:p>
          <a:p>
            <a:pPr lvl="1"/>
            <a:r>
              <a:rPr lang="en-US" sz="1400" dirty="0">
                <a:latin typeface="Garamond" panose="02020404030301010803" pitchFamily="18" charset="0"/>
              </a:rPr>
              <a:t>Disability</a:t>
            </a:r>
          </a:p>
          <a:p>
            <a:pPr lvl="0"/>
            <a:r>
              <a:rPr lang="en-US" sz="1400" b="1" dirty="0">
                <a:latin typeface="Garamond" panose="02020404030301010803" pitchFamily="18" charset="0"/>
              </a:rPr>
              <a:t>Age Discrimination in Employment Act (20+ employees): </a:t>
            </a:r>
          </a:p>
          <a:p>
            <a:pPr lvl="1"/>
            <a:r>
              <a:rPr lang="en-US" sz="1400" dirty="0">
                <a:latin typeface="Garamond" panose="02020404030301010803" pitchFamily="18" charset="0"/>
              </a:rPr>
              <a:t>Age (40+)</a:t>
            </a:r>
          </a:p>
          <a:p>
            <a:pPr lvl="0"/>
            <a:r>
              <a:rPr lang="en-US" sz="1400" b="1" dirty="0">
                <a:latin typeface="Garamond" panose="02020404030301010803" pitchFamily="18" charset="0"/>
              </a:rPr>
              <a:t>Equal Pay Act: </a:t>
            </a:r>
          </a:p>
          <a:p>
            <a:pPr lvl="1"/>
            <a:r>
              <a:rPr lang="en-US" sz="1400" dirty="0">
                <a:latin typeface="Garamond" panose="02020404030301010803" pitchFamily="18" charset="0"/>
              </a:rPr>
              <a:t>Sex-based wage discrimination</a:t>
            </a:r>
          </a:p>
          <a:p>
            <a:pPr lvl="0"/>
            <a:r>
              <a:rPr lang="en-US" sz="1400" b="1" dirty="0">
                <a:latin typeface="Garamond" panose="02020404030301010803" pitchFamily="18" charset="0"/>
              </a:rPr>
              <a:t>Pregnant Workers Fairness Act (15+ employees): </a:t>
            </a:r>
          </a:p>
          <a:p>
            <a:pPr lvl="1"/>
            <a:r>
              <a:rPr lang="en-US" sz="1400" dirty="0">
                <a:latin typeface="Garamond" panose="02020404030301010803" pitchFamily="18" charset="0"/>
              </a:rPr>
              <a:t>Pregnancy, childbirth, related conditions</a:t>
            </a:r>
          </a:p>
          <a:p>
            <a:pPr lvl="0"/>
            <a:r>
              <a:rPr lang="en-US" sz="1400" b="1" dirty="0">
                <a:latin typeface="Garamond" panose="02020404030301010803" pitchFamily="18" charset="0"/>
              </a:rPr>
              <a:t>Section 1557 of the ACA – </a:t>
            </a:r>
            <a:r>
              <a:rPr lang="en-US" sz="1400" b="1" dirty="0">
                <a:solidFill>
                  <a:srgbClr val="C00000"/>
                </a:solidFill>
                <a:latin typeface="Garamond" panose="02020404030301010803" pitchFamily="18" charset="0"/>
              </a:rPr>
              <a:t>CRITICAL FOR CHCs</a:t>
            </a:r>
            <a:r>
              <a:rPr lang="en-US" sz="1400" b="1" dirty="0">
                <a:latin typeface="Garamond" panose="02020404030301010803" pitchFamily="18" charset="0"/>
              </a:rPr>
              <a:t>: </a:t>
            </a:r>
          </a:p>
          <a:p>
            <a:pPr lvl="1"/>
            <a:r>
              <a:rPr lang="en-US" sz="1400" dirty="0">
                <a:latin typeface="Garamond" panose="02020404030301010803" pitchFamily="18" charset="0"/>
              </a:rPr>
              <a:t>Prohibits discrimination in healthcare programs receiving federal funding </a:t>
            </a:r>
          </a:p>
          <a:p>
            <a:pPr lvl="1"/>
            <a:r>
              <a:rPr lang="en-US" sz="1600" b="1" dirty="0">
                <a:solidFill>
                  <a:srgbClr val="C00000"/>
                </a:solidFill>
                <a:latin typeface="Garamond" panose="02020404030301010803" pitchFamily="18" charset="0"/>
              </a:rPr>
              <a:t>Applies to virtually all CHCs/FQHCs as recipients of HRSA funding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22FBB-357A-528E-1CE0-A9E417507859}"/>
              </a:ext>
            </a:extLst>
          </p:cNvPr>
          <p:cNvSpPr>
            <a:spLocks noGrp="1"/>
          </p:cNvSpPr>
          <p:nvPr>
            <p:ph type="title"/>
          </p:nvPr>
        </p:nvSpPr>
        <p:spPr>
          <a:xfrm>
            <a:off x="758605" y="275915"/>
            <a:ext cx="10599656" cy="1072825"/>
          </a:xfrm>
        </p:spPr>
        <p:txBody>
          <a:bodyPr/>
          <a:lstStyle/>
          <a:p>
            <a:r>
              <a:rPr lang="en-US" sz="3600" dirty="0">
                <a:latin typeface="Garamond" panose="02020404030301010803" pitchFamily="18" charset="0"/>
              </a:rPr>
              <a:t>Common Scenario #1  </a:t>
            </a:r>
            <a:br>
              <a:rPr lang="en-US" sz="2400" dirty="0">
                <a:latin typeface="Garamond" panose="02020404030301010803" pitchFamily="18" charset="0"/>
              </a:rPr>
            </a:br>
            <a:endParaRPr lang="en-US" sz="2000" dirty="0"/>
          </a:p>
        </p:txBody>
      </p:sp>
      <p:sp>
        <p:nvSpPr>
          <p:cNvPr id="3" name="Content Placeholder 2">
            <a:extLst>
              <a:ext uri="{FF2B5EF4-FFF2-40B4-BE49-F238E27FC236}">
                <a16:creationId xmlns:a16="http://schemas.microsoft.com/office/drawing/2014/main" id="{5B64FF35-6D5B-2789-F1CB-DB9C8C9E0B93}"/>
              </a:ext>
            </a:extLst>
          </p:cNvPr>
          <p:cNvSpPr>
            <a:spLocks noGrp="1"/>
          </p:cNvSpPr>
          <p:nvPr>
            <p:ph sz="quarter" idx="10"/>
          </p:nvPr>
        </p:nvSpPr>
        <p:spPr>
          <a:xfrm>
            <a:off x="858618" y="1797551"/>
            <a:ext cx="10599656" cy="3867267"/>
          </a:xfrm>
        </p:spPr>
        <p:txBody>
          <a:bodyPr/>
          <a:lstStyle/>
          <a:p>
            <a:pPr marL="0" indent="0">
              <a:buNone/>
            </a:pPr>
            <a:r>
              <a:rPr lang="en-US" sz="2000" b="1" u="sng" dirty="0">
                <a:latin typeface="Garamond" panose="02020404030301010803" pitchFamily="18" charset="0"/>
              </a:rPr>
              <a:t>The Issue</a:t>
            </a:r>
            <a:r>
              <a:rPr lang="en-US" sz="2000" dirty="0">
                <a:latin typeface="Garamond" panose="02020404030301010803" pitchFamily="18" charset="0"/>
              </a:rPr>
              <a:t>:  Language Access for a Patient with Limited English Proficiency (LEP)</a:t>
            </a:r>
          </a:p>
          <a:p>
            <a:r>
              <a:rPr lang="en-US" sz="2000" dirty="0">
                <a:latin typeface="Garamond" panose="02020404030301010803" pitchFamily="18" charset="0"/>
              </a:rPr>
              <a:t>A Spanish-speaking patient arrives at a CHC for a routine prenatal checkup. </a:t>
            </a:r>
          </a:p>
          <a:p>
            <a:r>
              <a:rPr lang="en-US" sz="2000" dirty="0">
                <a:latin typeface="Garamond" panose="02020404030301010803" pitchFamily="18" charset="0"/>
              </a:rPr>
              <a:t>The clinic receives HRSA funding, meaning it must comply strictly with Section 1557's non-discrimination mandates.</a:t>
            </a:r>
          </a:p>
          <a:p>
            <a:pPr marL="0" indent="0">
              <a:buNone/>
            </a:pPr>
            <a:endParaRPr lang="en-US" sz="2000" dirty="0">
              <a:latin typeface="Garamond" panose="02020404030301010803" pitchFamily="18" charset="0"/>
            </a:endParaRPr>
          </a:p>
          <a:p>
            <a:pPr marL="0" indent="0">
              <a:buNone/>
            </a:pPr>
            <a:r>
              <a:rPr lang="en-US" sz="2000" b="1" u="sng" dirty="0">
                <a:latin typeface="Garamond" panose="02020404030301010803" pitchFamily="18" charset="0"/>
              </a:rPr>
              <a:t>The Challenge</a:t>
            </a:r>
            <a:r>
              <a:rPr lang="en-US" sz="2000" dirty="0">
                <a:latin typeface="Garamond" panose="02020404030301010803" pitchFamily="18" charset="0"/>
              </a:rPr>
              <a:t>:  The front desk staff and the scheduled OB/GYN nurse do not speak Spanish. </a:t>
            </a:r>
          </a:p>
          <a:p>
            <a:r>
              <a:rPr lang="en-US" sz="2000" dirty="0">
                <a:latin typeface="Garamond" panose="02020404030301010803" pitchFamily="18" charset="0"/>
              </a:rPr>
              <a:t>To save time and keep the schedule moving, the clinic staff asks the patient’s 10-year-old bilingual son to translate the medical history forms and interpret the clinical conversation during the exam. </a:t>
            </a:r>
          </a:p>
          <a:p>
            <a:pPr marL="0" indent="0">
              <a:buNone/>
            </a:pPr>
            <a:endParaRPr lang="en-US" sz="800" dirty="0">
              <a:latin typeface="Garamond" panose="02020404030301010803" pitchFamily="18" charset="0"/>
            </a:endParaRPr>
          </a:p>
        </p:txBody>
      </p:sp>
    </p:spTree>
    <p:extLst>
      <p:ext uri="{BB962C8B-B14F-4D97-AF65-F5344CB8AC3E}">
        <p14:creationId xmlns:p14="http://schemas.microsoft.com/office/powerpoint/2010/main" val="4243193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50440-FEC6-7DC4-E10A-580053E214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79DB64-7950-54BE-3841-01305C3E15F8}"/>
              </a:ext>
            </a:extLst>
          </p:cNvPr>
          <p:cNvSpPr>
            <a:spLocks noGrp="1"/>
          </p:cNvSpPr>
          <p:nvPr>
            <p:ph type="title"/>
          </p:nvPr>
        </p:nvSpPr>
        <p:spPr>
          <a:xfrm>
            <a:off x="758605" y="275915"/>
            <a:ext cx="10599656" cy="859465"/>
          </a:xfrm>
        </p:spPr>
        <p:txBody>
          <a:bodyPr/>
          <a:lstStyle/>
          <a:p>
            <a:r>
              <a:rPr lang="en-US" sz="3600" dirty="0">
                <a:latin typeface="Garamond" panose="02020404030301010803" pitchFamily="18" charset="0"/>
              </a:rPr>
              <a:t>Common Scenario #1  </a:t>
            </a:r>
            <a:br>
              <a:rPr lang="en-US" sz="2400" dirty="0">
                <a:latin typeface="Garamond" panose="02020404030301010803" pitchFamily="18" charset="0"/>
              </a:rPr>
            </a:br>
            <a:endParaRPr lang="en-US" sz="2000" dirty="0"/>
          </a:p>
        </p:txBody>
      </p:sp>
      <p:sp>
        <p:nvSpPr>
          <p:cNvPr id="3" name="Content Placeholder 2">
            <a:extLst>
              <a:ext uri="{FF2B5EF4-FFF2-40B4-BE49-F238E27FC236}">
                <a16:creationId xmlns:a16="http://schemas.microsoft.com/office/drawing/2014/main" id="{4D938532-353B-CB4F-85BF-5FBC0ABA98DA}"/>
              </a:ext>
            </a:extLst>
          </p:cNvPr>
          <p:cNvSpPr>
            <a:spLocks noGrp="1"/>
          </p:cNvSpPr>
          <p:nvPr>
            <p:ph sz="quarter" idx="10"/>
          </p:nvPr>
        </p:nvSpPr>
        <p:spPr>
          <a:xfrm>
            <a:off x="866238" y="1315373"/>
            <a:ext cx="10599656" cy="4227254"/>
          </a:xfrm>
        </p:spPr>
        <p:txBody>
          <a:bodyPr/>
          <a:lstStyle/>
          <a:p>
            <a:pPr marL="0" indent="0">
              <a:buNone/>
            </a:pPr>
            <a:r>
              <a:rPr lang="en-US" sz="1600" b="1" u="sng" dirty="0">
                <a:latin typeface="Garamond" panose="02020404030301010803" pitchFamily="18" charset="0"/>
              </a:rPr>
              <a:t>Where Section 1557 Comes Into Play</a:t>
            </a:r>
            <a:r>
              <a:rPr lang="en-US" sz="1600" dirty="0">
                <a:latin typeface="Garamond" panose="02020404030301010803" pitchFamily="18" charset="0"/>
              </a:rPr>
              <a:t>:  By relying on a minor child to interpret medical information, the clinic is highly likely in violation of Section 1557. </a:t>
            </a:r>
          </a:p>
          <a:p>
            <a:r>
              <a:rPr lang="en-US" sz="1600" dirty="0">
                <a:latin typeface="Garamond" panose="02020404030301010803" pitchFamily="18" charset="0"/>
              </a:rPr>
              <a:t>Under this law, healthcare providers receiving federal funds are required to take reasonable steps to provide meaningful access to individuals with limited English proficiency.</a:t>
            </a:r>
          </a:p>
          <a:p>
            <a:pPr marL="0" indent="0">
              <a:buNone/>
            </a:pPr>
            <a:endParaRPr lang="en-US" sz="1600" dirty="0">
              <a:latin typeface="Garamond" panose="02020404030301010803" pitchFamily="18" charset="0"/>
            </a:endParaRPr>
          </a:p>
          <a:p>
            <a:pPr marL="0" indent="0">
              <a:buNone/>
            </a:pPr>
            <a:r>
              <a:rPr lang="en-US" sz="1600" b="1" u="sng" dirty="0">
                <a:latin typeface="Garamond" panose="02020404030301010803" pitchFamily="18" charset="0"/>
              </a:rPr>
              <a:t>The Requirement</a:t>
            </a:r>
            <a:r>
              <a:rPr lang="en-US" sz="1600" dirty="0">
                <a:latin typeface="Garamond" panose="02020404030301010803" pitchFamily="18" charset="0"/>
              </a:rPr>
              <a:t>: The clinic must provide a qualified interpreter (either in person, via video, or over the phone) at no cost to the patient.</a:t>
            </a:r>
          </a:p>
          <a:p>
            <a:pPr marL="0" indent="0">
              <a:buNone/>
            </a:pPr>
            <a:endParaRPr lang="en-US" sz="1600" b="1" u="sng" dirty="0">
              <a:latin typeface="Garamond" panose="02020404030301010803" pitchFamily="18" charset="0"/>
            </a:endParaRPr>
          </a:p>
          <a:p>
            <a:pPr marL="0" indent="0">
              <a:buNone/>
            </a:pPr>
            <a:r>
              <a:rPr lang="en-US" sz="1600" b="1" u="sng" dirty="0">
                <a:latin typeface="Garamond" panose="02020404030301010803" pitchFamily="18" charset="0"/>
              </a:rPr>
              <a:t>The Restriction</a:t>
            </a:r>
            <a:r>
              <a:rPr lang="en-US" sz="1600" dirty="0">
                <a:latin typeface="Garamond" panose="02020404030301010803" pitchFamily="18" charset="0"/>
              </a:rPr>
              <a:t>: The clinic cannot require a patient to bring their own interpreter, nor can they rely on minor children or untrained adult family members to translate, except in an acute, life-threatening emergency.</a:t>
            </a:r>
          </a:p>
          <a:p>
            <a:pPr marL="0" indent="0">
              <a:buNone/>
            </a:pPr>
            <a:endParaRPr lang="en-US" sz="1600" b="1" u="sng" dirty="0">
              <a:latin typeface="Garamond" panose="02020404030301010803" pitchFamily="18" charset="0"/>
            </a:endParaRPr>
          </a:p>
          <a:p>
            <a:pPr marL="0" indent="0">
              <a:buNone/>
            </a:pPr>
            <a:r>
              <a:rPr lang="en-US" sz="1600" b="1" u="sng" dirty="0">
                <a:latin typeface="Garamond" panose="02020404030301010803" pitchFamily="18" charset="0"/>
              </a:rPr>
              <a:t>The Solution &amp; Impact</a:t>
            </a:r>
            <a:r>
              <a:rPr lang="en-US" sz="1600" dirty="0">
                <a:latin typeface="Garamond" panose="02020404030301010803" pitchFamily="18" charset="0"/>
              </a:rPr>
              <a:t>: To comply with the law, the CHC utilizes its contracted video remote interpreting (VRI) service to connect with a certified medical interpreter. </a:t>
            </a:r>
          </a:p>
          <a:p>
            <a:r>
              <a:rPr lang="en-US" sz="1600" dirty="0">
                <a:latin typeface="Garamond" panose="02020404030301010803" pitchFamily="18" charset="0"/>
              </a:rPr>
              <a:t>This ensures the patient receives accurate information about her pregnancy, consents to her care with full understanding, and protects the clinic from federal funding penalties or civil rights lawsuits.</a:t>
            </a:r>
          </a:p>
        </p:txBody>
      </p:sp>
    </p:spTree>
    <p:extLst>
      <p:ext uri="{BB962C8B-B14F-4D97-AF65-F5344CB8AC3E}">
        <p14:creationId xmlns:p14="http://schemas.microsoft.com/office/powerpoint/2010/main" val="877446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DB1A0-3E95-4FF8-7047-2789B33DC7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8CC80D-EDB5-F37B-6838-525C68DDD5FA}"/>
              </a:ext>
            </a:extLst>
          </p:cNvPr>
          <p:cNvSpPr>
            <a:spLocks noGrp="1"/>
          </p:cNvSpPr>
          <p:nvPr>
            <p:ph type="title"/>
          </p:nvPr>
        </p:nvSpPr>
        <p:spPr>
          <a:xfrm>
            <a:off x="655906" y="380261"/>
            <a:ext cx="10599656" cy="904650"/>
          </a:xfrm>
        </p:spPr>
        <p:txBody>
          <a:bodyPr/>
          <a:lstStyle/>
          <a:p>
            <a:r>
              <a:rPr lang="en-US" sz="3600" dirty="0">
                <a:latin typeface="Garamond" panose="02020404030301010803" pitchFamily="18" charset="0"/>
              </a:rPr>
              <a:t>Common Scenario #2  </a:t>
            </a:r>
            <a:br>
              <a:rPr lang="en-US" sz="2400" dirty="0">
                <a:latin typeface="Garamond" panose="02020404030301010803" pitchFamily="18" charset="0"/>
              </a:rPr>
            </a:br>
            <a:endParaRPr lang="en-US" sz="2000" dirty="0"/>
          </a:p>
        </p:txBody>
      </p:sp>
      <p:sp>
        <p:nvSpPr>
          <p:cNvPr id="3" name="Content Placeholder 2">
            <a:extLst>
              <a:ext uri="{FF2B5EF4-FFF2-40B4-BE49-F238E27FC236}">
                <a16:creationId xmlns:a16="http://schemas.microsoft.com/office/drawing/2014/main" id="{4F2ACD52-7F14-DB32-9382-8DEB684F72AE}"/>
              </a:ext>
            </a:extLst>
          </p:cNvPr>
          <p:cNvSpPr>
            <a:spLocks noGrp="1"/>
          </p:cNvSpPr>
          <p:nvPr>
            <p:ph sz="quarter" idx="10"/>
          </p:nvPr>
        </p:nvSpPr>
        <p:spPr>
          <a:xfrm>
            <a:off x="763208" y="1495366"/>
            <a:ext cx="10892104" cy="3867267"/>
          </a:xfrm>
        </p:spPr>
        <p:txBody>
          <a:bodyPr/>
          <a:lstStyle/>
          <a:p>
            <a:pPr marL="0" indent="0">
              <a:buNone/>
            </a:pPr>
            <a:r>
              <a:rPr lang="en-US" sz="2000" b="1" u="sng" dirty="0">
                <a:latin typeface="Garamond" panose="02020404030301010803" pitchFamily="18" charset="0"/>
              </a:rPr>
              <a:t>The Issue</a:t>
            </a:r>
            <a:r>
              <a:rPr lang="en-US" sz="2000" dirty="0">
                <a:latin typeface="Garamond" panose="02020404030301010803" pitchFamily="18" charset="0"/>
              </a:rPr>
              <a:t>:  Equal Program Access &amp; Restrictive Categorical Exclusions</a:t>
            </a:r>
          </a:p>
          <a:p>
            <a:r>
              <a:rPr lang="en-US" sz="2000" dirty="0">
                <a:latin typeface="Garamond" panose="02020404030301010803" pitchFamily="18" charset="0"/>
              </a:rPr>
              <a:t>A transgender man (assigned female at birth) visits a local CHC that receives HRSA federal funding. </a:t>
            </a:r>
          </a:p>
          <a:p>
            <a:r>
              <a:rPr lang="en-US" sz="2000" dirty="0">
                <a:latin typeface="Garamond" panose="02020404030301010803" pitchFamily="18" charset="0"/>
              </a:rPr>
              <a:t>He is seeking a routine preventive gynecological exam and a Pap smear, as he still has a cervix.</a:t>
            </a:r>
          </a:p>
          <a:p>
            <a:pPr marL="0" indent="0">
              <a:buNone/>
            </a:pPr>
            <a:endParaRPr lang="en-US" sz="2000" dirty="0">
              <a:latin typeface="Garamond" panose="02020404030301010803" pitchFamily="18" charset="0"/>
            </a:endParaRPr>
          </a:p>
          <a:p>
            <a:pPr marL="0" indent="0">
              <a:buNone/>
            </a:pPr>
            <a:r>
              <a:rPr lang="en-US" sz="2000" b="1" u="sng" dirty="0">
                <a:latin typeface="Garamond" panose="02020404030301010803" pitchFamily="18" charset="0"/>
              </a:rPr>
              <a:t>The Challenge</a:t>
            </a:r>
            <a:r>
              <a:rPr lang="en-US" sz="2000" dirty="0">
                <a:latin typeface="Garamond" panose="02020404030301010803" pitchFamily="18" charset="0"/>
              </a:rPr>
              <a:t>:  The medical receptionist at the front desk looks at the patient’s updated legal identification, which lists his gender as male, and states, "Our system won't let me schedule a gynecological exam for a male patient. Besides, our clinic clinics don't handle transgender-specific care or anatomy."</a:t>
            </a:r>
          </a:p>
          <a:p>
            <a:r>
              <a:rPr lang="en-US" sz="2000" dirty="0">
                <a:latin typeface="Garamond" panose="02020404030301010803" pitchFamily="18" charset="0"/>
              </a:rPr>
              <a:t>The clinical staff subsequently refuses to book the appointment, telling the patient he needs to find a specialized LGBTQ+ clinic.</a:t>
            </a:r>
          </a:p>
          <a:p>
            <a:endParaRPr lang="en-US" sz="800" dirty="0">
              <a:latin typeface="Garamond" panose="02020404030301010803" pitchFamily="18" charset="0"/>
            </a:endParaRPr>
          </a:p>
        </p:txBody>
      </p:sp>
    </p:spTree>
    <p:extLst>
      <p:ext uri="{BB962C8B-B14F-4D97-AF65-F5344CB8AC3E}">
        <p14:creationId xmlns:p14="http://schemas.microsoft.com/office/powerpoint/2010/main" val="1059900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13905-40BF-7AD5-DE87-085AAE9423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218534-2108-C163-9BC3-B49A2B39D845}"/>
              </a:ext>
            </a:extLst>
          </p:cNvPr>
          <p:cNvSpPr>
            <a:spLocks noGrp="1"/>
          </p:cNvSpPr>
          <p:nvPr>
            <p:ph type="title"/>
          </p:nvPr>
        </p:nvSpPr>
        <p:spPr>
          <a:xfrm>
            <a:off x="755588" y="268637"/>
            <a:ext cx="10599656" cy="958184"/>
          </a:xfrm>
        </p:spPr>
        <p:txBody>
          <a:bodyPr/>
          <a:lstStyle/>
          <a:p>
            <a:r>
              <a:rPr lang="en-US" sz="3600" dirty="0">
                <a:latin typeface="Garamond" panose="02020404030301010803" pitchFamily="18" charset="0"/>
              </a:rPr>
              <a:t>Common Scenario #2  </a:t>
            </a:r>
            <a:br>
              <a:rPr lang="en-US" sz="2400" dirty="0">
                <a:latin typeface="Garamond" panose="02020404030301010803" pitchFamily="18" charset="0"/>
              </a:rPr>
            </a:br>
            <a:endParaRPr lang="en-US" sz="2000" dirty="0"/>
          </a:p>
        </p:txBody>
      </p:sp>
      <p:sp>
        <p:nvSpPr>
          <p:cNvPr id="3" name="Content Placeholder 2">
            <a:extLst>
              <a:ext uri="{FF2B5EF4-FFF2-40B4-BE49-F238E27FC236}">
                <a16:creationId xmlns:a16="http://schemas.microsoft.com/office/drawing/2014/main" id="{7EF7F1A4-335D-B7CA-6A53-42A774D315F9}"/>
              </a:ext>
            </a:extLst>
          </p:cNvPr>
          <p:cNvSpPr>
            <a:spLocks noGrp="1"/>
          </p:cNvSpPr>
          <p:nvPr>
            <p:ph sz="quarter" idx="10"/>
          </p:nvPr>
        </p:nvSpPr>
        <p:spPr>
          <a:xfrm>
            <a:off x="755588" y="1116330"/>
            <a:ext cx="10892104" cy="4625339"/>
          </a:xfrm>
        </p:spPr>
        <p:txBody>
          <a:bodyPr/>
          <a:lstStyle/>
          <a:p>
            <a:pPr marL="0" indent="0">
              <a:buNone/>
            </a:pPr>
            <a:r>
              <a:rPr lang="en-US" sz="1600" b="1" u="sng" dirty="0">
                <a:latin typeface="Garamond" panose="02020404030301010803" pitchFamily="18" charset="0"/>
              </a:rPr>
              <a:t>Where Section 1557 Comes Into Play</a:t>
            </a:r>
            <a:r>
              <a:rPr lang="en-US" sz="1600" dirty="0">
                <a:latin typeface="Garamond" panose="02020404030301010803" pitchFamily="18" charset="0"/>
              </a:rPr>
              <a:t>:  Under (HHS) regulations for Section 1557, discrimination on the basis of sex includes gender identity.</a:t>
            </a:r>
          </a:p>
          <a:p>
            <a:pPr marL="0" indent="0">
              <a:buNone/>
            </a:pPr>
            <a:r>
              <a:rPr lang="en-US" sz="1600" dirty="0">
                <a:latin typeface="Garamond" panose="02020404030301010803" pitchFamily="18" charset="0"/>
              </a:rPr>
              <a:t>The law dictates specific boundaries for federally funded health programs:</a:t>
            </a:r>
          </a:p>
          <a:p>
            <a:r>
              <a:rPr lang="en-US" sz="1600" dirty="0">
                <a:latin typeface="Garamond" panose="02020404030301010803" pitchFamily="18" charset="0"/>
              </a:rPr>
              <a:t>The Rule of Equal Access: If a health service is ordinarily available to individuals of one sex (e.g., cervical cancer screenings for women), a covered clinic cannot deny that service to a transgender individual for whom the service is medically relevant. Denying a Pap smear to a transgender man violates Section 1557.</a:t>
            </a:r>
          </a:p>
          <a:p>
            <a:r>
              <a:rPr lang="en-US" sz="1600" dirty="0">
                <a:latin typeface="Garamond" panose="02020404030301010803" pitchFamily="18" charset="0"/>
              </a:rPr>
              <a:t>No Arbitrary Restrictions: Clinics cannot use an individual's gender identity or sex assigned at birth as a justification to limit or restrict basic medical care.</a:t>
            </a:r>
          </a:p>
          <a:p>
            <a:r>
              <a:rPr lang="en-US" sz="1600" dirty="0">
                <a:latin typeface="Garamond" panose="02020404030301010803" pitchFamily="18" charset="0"/>
              </a:rPr>
              <a:t>Respectful Intake Systems: Digital health systems, electronic health records (EHR), and intake protocols must be configured to accommodate patients whose gender identity differs from their sex assigned at birth to prevent administrative barriers to care.</a:t>
            </a:r>
          </a:p>
          <a:p>
            <a:pPr marL="0" indent="0">
              <a:buNone/>
            </a:pPr>
            <a:endParaRPr lang="en-US" sz="1600" b="1" u="sng" dirty="0">
              <a:latin typeface="Garamond" panose="02020404030301010803" pitchFamily="18" charset="0"/>
            </a:endParaRPr>
          </a:p>
          <a:p>
            <a:pPr marL="0" indent="0">
              <a:buNone/>
            </a:pPr>
            <a:r>
              <a:rPr lang="en-US" sz="1600" b="1" u="sng" dirty="0">
                <a:latin typeface="Garamond" panose="02020404030301010803" pitchFamily="18" charset="0"/>
              </a:rPr>
              <a:t>The Solution &amp; Impact</a:t>
            </a:r>
            <a:r>
              <a:rPr lang="en-US" sz="1600" dirty="0">
                <a:latin typeface="Garamond" panose="02020404030301010803" pitchFamily="18" charset="0"/>
              </a:rPr>
              <a:t>: To comply with Section 1557, the CHC must train its administrative and clinical staff on nondiscrimination policies.</a:t>
            </a:r>
          </a:p>
          <a:p>
            <a:r>
              <a:rPr lang="en-US" sz="1600" dirty="0">
                <a:latin typeface="Garamond" panose="02020404030301010803" pitchFamily="18" charset="0"/>
              </a:rPr>
              <a:t> The scheduling software must allow for "two-factor" demographic intake (recording both current gender identity and sex assigned at birth/anatomical needs). </a:t>
            </a:r>
          </a:p>
          <a:p>
            <a:r>
              <a:rPr lang="en-US" sz="1600" dirty="0">
                <a:latin typeface="Garamond" panose="02020404030301010803" pitchFamily="18" charset="0"/>
              </a:rPr>
              <a:t>The patient is successfully scheduled for his preventive exam, ensuring equitable access to life-saving care while keeping the clinic compliant with federal civil rights standards.</a:t>
            </a:r>
          </a:p>
        </p:txBody>
      </p:sp>
    </p:spTree>
    <p:extLst>
      <p:ext uri="{BB962C8B-B14F-4D97-AF65-F5344CB8AC3E}">
        <p14:creationId xmlns:p14="http://schemas.microsoft.com/office/powerpoint/2010/main" val="3678023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panose="02020404030301010803" pitchFamily="18" charset="0"/>
              </a:rPr>
              <a:t>Compliance Action Steps: Anti-Discrimination</a:t>
            </a:r>
          </a:p>
        </p:txBody>
      </p:sp>
      <p:sp>
        <p:nvSpPr>
          <p:cNvPr id="3" name="Content Placeholder 2"/>
          <p:cNvSpPr>
            <a:spLocks noGrp="1"/>
          </p:cNvSpPr>
          <p:nvPr>
            <p:ph sz="quarter" idx="10"/>
          </p:nvPr>
        </p:nvSpPr>
        <p:spPr/>
        <p:txBody>
          <a:bodyPr/>
          <a:lstStyle/>
          <a:p>
            <a:pPr lvl="0"/>
            <a:r>
              <a:rPr lang="en-US" sz="1800" dirty="0">
                <a:latin typeface="Garamond" panose="02020404030301010803" pitchFamily="18" charset="0"/>
              </a:rPr>
              <a:t>Conduct regular policy audits for discriminatory impact</a:t>
            </a:r>
          </a:p>
          <a:p>
            <a:pPr lvl="0"/>
            <a:r>
              <a:rPr lang="en-US" sz="1800" dirty="0">
                <a:latin typeface="Garamond" panose="02020404030301010803" pitchFamily="18" charset="0"/>
              </a:rPr>
              <a:t>Ensure job descriptions and qualifications are objective and necessary</a:t>
            </a:r>
          </a:p>
          <a:p>
            <a:pPr lvl="0"/>
            <a:r>
              <a:rPr lang="en-US" sz="1800" dirty="0">
                <a:latin typeface="Garamond" panose="02020404030301010803" pitchFamily="18" charset="0"/>
              </a:rPr>
              <a:t>Implement consistent hiring, promotion, and discipline processes</a:t>
            </a:r>
          </a:p>
          <a:p>
            <a:pPr lvl="0"/>
            <a:r>
              <a:rPr lang="en-US" sz="1800" dirty="0">
                <a:latin typeface="Garamond" panose="02020404030301010803" pitchFamily="18" charset="0"/>
              </a:rPr>
              <a:t>Train supervisors and managers on unconscious bias and anti-discrimination requirements</a:t>
            </a:r>
          </a:p>
          <a:p>
            <a:pPr lvl="0"/>
            <a:r>
              <a:rPr lang="en-US" sz="1800" dirty="0">
                <a:latin typeface="Garamond" panose="02020404030301010803" pitchFamily="18" charset="0"/>
              </a:rPr>
              <a:t>Establish and publicize complaint and reporting procedures</a:t>
            </a:r>
          </a:p>
          <a:p>
            <a:pPr lvl="0"/>
            <a:r>
              <a:rPr lang="en-US" sz="1800" dirty="0">
                <a:latin typeface="Garamond" panose="02020404030301010803" pitchFamily="18" charset="0"/>
              </a:rPr>
              <a:t>Document everything – consistent documentation is key to demonstrating compliance</a:t>
            </a:r>
          </a:p>
          <a:p>
            <a:pPr lvl="0"/>
            <a:r>
              <a:rPr lang="en-US" sz="1800" dirty="0">
                <a:latin typeface="Garamond" panose="02020404030301010803" pitchFamily="18" charset="0"/>
              </a:rPr>
              <a:t>Track and analyze workforce data for measurable outcomes (hiring, promotion, termination patterns)</a:t>
            </a:r>
          </a:p>
          <a:p>
            <a:pPr lvl="0"/>
            <a:endParaRPr lang="en-US" sz="1600" dirty="0">
              <a:latin typeface="Garamond" panose="02020404030301010803" pitchFamily="18" charset="0"/>
            </a:endParaRPr>
          </a:p>
          <a:p>
            <a:pPr marL="0" lvl="0" indent="0">
              <a:buNone/>
            </a:pPr>
            <a:r>
              <a:rPr lang="en-US" sz="1800" b="1" dirty="0">
                <a:solidFill>
                  <a:srgbClr val="C00000"/>
                </a:solidFill>
                <a:latin typeface="Garamond" panose="02020404030301010803" pitchFamily="18" charset="0"/>
              </a:rPr>
              <a:t>Establish measurable outcomes and track them – regulators look for evidence of proactive compliance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144" y="1200000"/>
            <a:ext cx="10599656" cy="3200000"/>
          </a:xfrm>
        </p:spPr>
        <p:txBody>
          <a:bodyPr anchor="ctr"/>
          <a:lstStyle/>
          <a:p>
            <a:pPr algn="ctr">
              <a:buNone/>
            </a:pPr>
            <a:r>
              <a:rPr lang="en-US" sz="3600" b="1" dirty="0">
                <a:solidFill>
                  <a:srgbClr val="182469"/>
                </a:solidFill>
                <a:latin typeface="Garamond" panose="02020404030301010803" pitchFamily="18" charset="0"/>
              </a:rPr>
              <a:t>Recent Regulatory Developments</a:t>
            </a:r>
          </a:p>
          <a:p>
            <a:pPr algn="ctr">
              <a:buNone/>
            </a:pPr>
            <a:endParaRPr lang="en-US" sz="800" dirty="0">
              <a:latin typeface="Garamond" panose="02020404030301010803" pitchFamily="18" charset="0"/>
            </a:endParaRPr>
          </a:p>
          <a:p>
            <a:pPr algn="ctr">
              <a:buNone/>
            </a:pPr>
            <a:r>
              <a:rPr lang="en-US" sz="2000" dirty="0">
                <a:solidFill>
                  <a:srgbClr val="182469"/>
                </a:solidFill>
                <a:latin typeface="Garamond" panose="02020404030301010803" pitchFamily="18" charset="0"/>
              </a:rPr>
              <a:t>Virginia’s 2026 Employment Reforms – What CHC HR Teams Need to Know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panose="02020404030301010803" pitchFamily="18" charset="0"/>
              </a:rPr>
              <a:t>Virginia’s 2026 Employment Reforms</a:t>
            </a:r>
          </a:p>
        </p:txBody>
      </p:sp>
      <p:sp>
        <p:nvSpPr>
          <p:cNvPr id="3" name="Content Placeholder 2"/>
          <p:cNvSpPr>
            <a:spLocks noGrp="1"/>
          </p:cNvSpPr>
          <p:nvPr>
            <p:ph sz="quarter" idx="10"/>
          </p:nvPr>
        </p:nvSpPr>
        <p:spPr/>
        <p:txBody>
          <a:bodyPr/>
          <a:lstStyle/>
          <a:p>
            <a:pPr lvl="0"/>
            <a:r>
              <a:rPr lang="en-US" sz="1800" dirty="0">
                <a:latin typeface="Garamond" panose="02020404030301010803" pitchFamily="18" charset="0"/>
              </a:rPr>
              <a:t>Governor Spanberger signed sweeping employment reforms in 2026</a:t>
            </a:r>
          </a:p>
          <a:p>
            <a:pPr lvl="0"/>
            <a:r>
              <a:rPr lang="en-US" sz="1800" b="1" dirty="0">
                <a:latin typeface="Garamond" panose="02020404030301010803" pitchFamily="18" charset="0"/>
              </a:rPr>
              <a:t>Key Areas:</a:t>
            </a:r>
          </a:p>
          <a:p>
            <a:pPr lvl="1"/>
            <a:r>
              <a:rPr lang="en-US" sz="1800" dirty="0">
                <a:latin typeface="Garamond" panose="02020404030301010803" pitchFamily="18" charset="0"/>
              </a:rPr>
              <a:t>Paid leave, </a:t>
            </a:r>
          </a:p>
          <a:p>
            <a:pPr lvl="1"/>
            <a:r>
              <a:rPr lang="en-US" sz="1800" dirty="0">
                <a:latin typeface="Garamond" panose="02020404030301010803" pitchFamily="18" charset="0"/>
              </a:rPr>
              <a:t>pay equity/transparency, </a:t>
            </a:r>
          </a:p>
          <a:p>
            <a:pPr lvl="1"/>
            <a:r>
              <a:rPr lang="en-US" sz="1800" dirty="0">
                <a:latin typeface="Garamond" panose="02020404030301010803" pitchFamily="18" charset="0"/>
              </a:rPr>
              <a:t>noncompete restrictions, </a:t>
            </a:r>
          </a:p>
          <a:p>
            <a:pPr lvl="1"/>
            <a:r>
              <a:rPr lang="en-US" sz="1800" dirty="0">
                <a:latin typeface="Garamond" panose="02020404030301010803" pitchFamily="18" charset="0"/>
              </a:rPr>
              <a:t>minimum wage, </a:t>
            </a:r>
          </a:p>
          <a:p>
            <a:pPr lvl="1"/>
            <a:r>
              <a:rPr lang="en-US" sz="1800" dirty="0">
                <a:latin typeface="Garamond" panose="02020404030301010803" pitchFamily="18" charset="0"/>
              </a:rPr>
              <a:t>VHRA expansion</a:t>
            </a:r>
          </a:p>
          <a:p>
            <a:pPr marL="0" lvl="0" indent="0">
              <a:buNone/>
            </a:pPr>
            <a:endParaRPr lang="en-US" sz="1600" b="1" i="1" dirty="0">
              <a:solidFill>
                <a:srgbClr val="2E7D32"/>
              </a:solidFill>
              <a:latin typeface="Garamond" panose="02020404030301010803" pitchFamily="18" charset="0"/>
            </a:endParaRPr>
          </a:p>
          <a:p>
            <a:pPr marL="0" lvl="0" indent="0">
              <a:buNone/>
            </a:pPr>
            <a:r>
              <a:rPr lang="en-US" sz="2000" b="1" dirty="0">
                <a:solidFill>
                  <a:srgbClr val="C00000"/>
                </a:solidFill>
                <a:latin typeface="Garamond" panose="02020404030301010803" pitchFamily="18" charset="0"/>
              </a:rPr>
              <a:t>Action Item: Conduct a comprehensive policy audit against these new requirements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panose="02020404030301010803" pitchFamily="18" charset="0"/>
              </a:rPr>
              <a:t>Paid Sick Leave (SB 199/HB 5)</a:t>
            </a:r>
          </a:p>
        </p:txBody>
      </p:sp>
      <p:sp>
        <p:nvSpPr>
          <p:cNvPr id="3" name="Content Placeholder 2"/>
          <p:cNvSpPr>
            <a:spLocks noGrp="1"/>
          </p:cNvSpPr>
          <p:nvPr>
            <p:ph sz="quarter" idx="10"/>
          </p:nvPr>
        </p:nvSpPr>
        <p:spPr>
          <a:xfrm>
            <a:off x="590939" y="1262742"/>
            <a:ext cx="11122089" cy="4099779"/>
          </a:xfrm>
        </p:spPr>
        <p:txBody>
          <a:bodyPr/>
          <a:lstStyle/>
          <a:p>
            <a:pPr lvl="0"/>
            <a:r>
              <a:rPr lang="en-US" sz="1600" b="1" dirty="0">
                <a:solidFill>
                  <a:srgbClr val="C00000"/>
                </a:solidFill>
                <a:latin typeface="Garamond" panose="02020404030301010803" pitchFamily="18" charset="0"/>
              </a:rPr>
              <a:t>Covers ALL public and private employees in Virginia</a:t>
            </a:r>
          </a:p>
          <a:p>
            <a:pPr lvl="0"/>
            <a:r>
              <a:rPr lang="en-US" sz="1600" b="1" dirty="0">
                <a:latin typeface="Garamond" panose="02020404030301010803" pitchFamily="18" charset="0"/>
              </a:rPr>
              <a:t>Accrual: </a:t>
            </a:r>
          </a:p>
          <a:p>
            <a:pPr lvl="1"/>
            <a:r>
              <a:rPr lang="en-US" sz="1600" dirty="0">
                <a:latin typeface="Garamond" panose="02020404030301010803" pitchFamily="18" charset="0"/>
              </a:rPr>
              <a:t>1 hour per 30 hours worked; annual cap of 40 hours</a:t>
            </a:r>
          </a:p>
          <a:p>
            <a:pPr lvl="0"/>
            <a:r>
              <a:rPr lang="en-US" sz="1600" b="1" dirty="0">
                <a:latin typeface="Garamond" panose="02020404030301010803" pitchFamily="18" charset="0"/>
              </a:rPr>
              <a:t>Phased Implementation:</a:t>
            </a:r>
          </a:p>
          <a:p>
            <a:pPr lvl="1"/>
            <a:r>
              <a:rPr lang="en-US" sz="1600" dirty="0">
                <a:latin typeface="Garamond" panose="02020404030301010803" pitchFamily="18" charset="0"/>
              </a:rPr>
              <a:t>50+ employees by July 1, 2027</a:t>
            </a:r>
          </a:p>
          <a:p>
            <a:pPr lvl="1"/>
            <a:r>
              <a:rPr lang="en-US" sz="1600" dirty="0">
                <a:latin typeface="Garamond" panose="02020404030301010803" pitchFamily="18" charset="0"/>
              </a:rPr>
              <a:t>25–49 employees by Jan. 1, 2028</a:t>
            </a:r>
          </a:p>
          <a:p>
            <a:pPr lvl="1"/>
            <a:r>
              <a:rPr lang="en-US" sz="1600" dirty="0">
                <a:latin typeface="Garamond" panose="02020404030301010803" pitchFamily="18" charset="0"/>
              </a:rPr>
              <a:t>1–24 employees by Jan. 1, 2029</a:t>
            </a:r>
          </a:p>
          <a:p>
            <a:pPr lvl="0"/>
            <a:r>
              <a:rPr lang="en-US" sz="1600" b="1" dirty="0">
                <a:latin typeface="Garamond" panose="02020404030301010803" pitchFamily="18" charset="0"/>
              </a:rPr>
              <a:t>Permitted Uses:</a:t>
            </a:r>
          </a:p>
          <a:p>
            <a:pPr lvl="1"/>
            <a:r>
              <a:rPr lang="en-US" sz="1600" dirty="0">
                <a:latin typeface="Garamond" panose="02020404030301010803" pitchFamily="18" charset="0"/>
              </a:rPr>
              <a:t>Employee/family member illness, preventive care, domestic violence/sexual assault/stalking safe leave</a:t>
            </a:r>
          </a:p>
          <a:p>
            <a:pPr lvl="1"/>
            <a:r>
              <a:rPr lang="en-US" sz="1600" dirty="0">
                <a:latin typeface="Garamond" panose="02020404030301010803" pitchFamily="18" charset="0"/>
              </a:rPr>
              <a:t>“Family member” broadly defined – includes any individual related by blood or affinity with close association equivalent to family</a:t>
            </a:r>
          </a:p>
          <a:p>
            <a:pPr lvl="0"/>
            <a:r>
              <a:rPr lang="en-US" sz="1600" b="1" dirty="0">
                <a:latin typeface="Garamond" panose="02020404030301010803" pitchFamily="18" charset="0"/>
              </a:rPr>
              <a:t>Employer Challenges:</a:t>
            </a:r>
          </a:p>
          <a:p>
            <a:pPr lvl="1"/>
            <a:r>
              <a:rPr lang="en-US" sz="1600" dirty="0">
                <a:latin typeface="Garamond" panose="02020404030301010803" pitchFamily="18" charset="0"/>
              </a:rPr>
              <a:t>Minimal notice requirements; cannot require health details for &lt;3 day absences; private right of action with double damages</a:t>
            </a:r>
          </a:p>
          <a:p>
            <a:pPr marL="457200" lvl="1" indent="0">
              <a:buNone/>
            </a:pPr>
            <a:endParaRPr lang="en-US" sz="1600" dirty="0">
              <a:latin typeface="Garamond" panose="02020404030301010803" pitchFamily="18" charset="0"/>
            </a:endParaRPr>
          </a:p>
          <a:p>
            <a:pPr lvl="0"/>
            <a:r>
              <a:rPr lang="en-US" sz="1600" b="1" dirty="0">
                <a:solidFill>
                  <a:srgbClr val="C00000"/>
                </a:solidFill>
                <a:latin typeface="Garamond" panose="02020404030301010803" pitchFamily="18" charset="0"/>
              </a:rPr>
              <a:t>CHC Compliance Note: Most CHCs with 50+ employees must comply by July 1, 2027 – begin updating leave policies now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panose="02020404030301010803" pitchFamily="18" charset="0"/>
              </a:rPr>
              <a:t>Paid Family and Medical Leave (SB 2/HB 1207)</a:t>
            </a:r>
          </a:p>
        </p:txBody>
      </p:sp>
      <p:sp>
        <p:nvSpPr>
          <p:cNvPr id="3" name="Content Placeholder 2"/>
          <p:cNvSpPr>
            <a:spLocks noGrp="1"/>
          </p:cNvSpPr>
          <p:nvPr>
            <p:ph sz="quarter" idx="10"/>
          </p:nvPr>
        </p:nvSpPr>
        <p:spPr>
          <a:xfrm>
            <a:off x="838200" y="1275400"/>
            <a:ext cx="10515600" cy="4428713"/>
          </a:xfrm>
        </p:spPr>
        <p:txBody>
          <a:bodyPr/>
          <a:lstStyle/>
          <a:p>
            <a:pPr lvl="0"/>
            <a:r>
              <a:rPr lang="en-US" sz="1600" dirty="0">
                <a:latin typeface="Garamond" panose="02020404030301010803" pitchFamily="18" charset="0"/>
              </a:rPr>
              <a:t>Payroll-funded insurance program – up to 12 weeks paid leave at 80% of average weekly wage</a:t>
            </a:r>
          </a:p>
          <a:p>
            <a:pPr lvl="0"/>
            <a:r>
              <a:rPr lang="en-US" sz="1600" b="1" dirty="0">
                <a:latin typeface="Garamond" panose="02020404030301010803" pitchFamily="18" charset="0"/>
              </a:rPr>
              <a:t>Qualifying Reasons:</a:t>
            </a:r>
          </a:p>
          <a:p>
            <a:pPr lvl="1"/>
            <a:r>
              <a:rPr lang="en-US" sz="1600" dirty="0">
                <a:latin typeface="Garamond" panose="02020404030301010803" pitchFamily="18" charset="0"/>
              </a:rPr>
              <a:t>Bonding with new child, family member serious health condition, employee’s own serious health condition</a:t>
            </a:r>
          </a:p>
          <a:p>
            <a:pPr lvl="1"/>
            <a:r>
              <a:rPr lang="en-US" sz="1600" dirty="0">
                <a:latin typeface="Garamond" panose="02020404030301010803" pitchFamily="18" charset="0"/>
              </a:rPr>
              <a:t>Military caregiver/exigency, seeking safety services (up to 4 weeks)</a:t>
            </a:r>
          </a:p>
          <a:p>
            <a:pPr lvl="0"/>
            <a:r>
              <a:rPr lang="en-US" sz="1600" b="1" dirty="0">
                <a:latin typeface="Garamond" panose="02020404030301010803" pitchFamily="18" charset="0"/>
              </a:rPr>
              <a:t>Funding:</a:t>
            </a:r>
          </a:p>
          <a:p>
            <a:pPr lvl="1"/>
            <a:r>
              <a:rPr lang="en-US" sz="1600" dirty="0">
                <a:latin typeface="Garamond" panose="02020404030301010803" pitchFamily="18" charset="0"/>
              </a:rPr>
              <a:t>Contributions split between employers (50%+) and employees</a:t>
            </a:r>
          </a:p>
          <a:p>
            <a:pPr lvl="1"/>
            <a:r>
              <a:rPr lang="en-US" sz="1600" dirty="0">
                <a:latin typeface="Garamond" panose="02020404030301010803" pitchFamily="18" charset="0"/>
              </a:rPr>
              <a:t>Employers with ≤10 employees exempt from employer share</a:t>
            </a:r>
          </a:p>
          <a:p>
            <a:pPr lvl="0"/>
            <a:r>
              <a:rPr lang="en-US" sz="1600" b="1" dirty="0">
                <a:latin typeface="Garamond" panose="02020404030301010803" pitchFamily="18" charset="0"/>
              </a:rPr>
              <a:t>Timeline:</a:t>
            </a:r>
          </a:p>
          <a:p>
            <a:pPr lvl="1"/>
            <a:r>
              <a:rPr lang="en-US" sz="1600" dirty="0">
                <a:latin typeface="Garamond" panose="02020404030301010803" pitchFamily="18" charset="0"/>
              </a:rPr>
              <a:t>Contributions begin April 1, 2028; benefits begin December 1, 2028</a:t>
            </a:r>
          </a:p>
          <a:p>
            <a:pPr lvl="0"/>
            <a:r>
              <a:rPr lang="en-US" sz="1600" b="1" dirty="0">
                <a:latin typeface="Garamond" panose="02020404030301010803" pitchFamily="18" charset="0"/>
              </a:rPr>
              <a:t>Key Provisions:</a:t>
            </a:r>
          </a:p>
          <a:p>
            <a:pPr lvl="1"/>
            <a:r>
              <a:rPr lang="en-US" sz="1600" dirty="0">
                <a:latin typeface="Garamond" panose="02020404030301010803" pitchFamily="18" charset="0"/>
              </a:rPr>
              <a:t>Job-protected leave; runs concurrently with FMLA</a:t>
            </a:r>
          </a:p>
          <a:p>
            <a:pPr lvl="1"/>
            <a:r>
              <a:rPr lang="en-US" sz="1600" dirty="0">
                <a:latin typeface="Garamond" panose="02020404030301010803" pitchFamily="18" charset="0"/>
              </a:rPr>
              <a:t>Private plan opt-out available if benefits meet or exceed state program</a:t>
            </a:r>
          </a:p>
          <a:p>
            <a:pPr lvl="1"/>
            <a:r>
              <a:rPr lang="en-US" sz="1600" dirty="0">
                <a:latin typeface="Garamond" panose="02020404030301010803" pitchFamily="18" charset="0"/>
              </a:rPr>
              <a:t>Cannot be waived by agreement, including CBA</a:t>
            </a:r>
          </a:p>
          <a:p>
            <a:pPr marL="457200" lvl="1" indent="0">
              <a:buNone/>
            </a:pPr>
            <a:endParaRPr lang="en-US" sz="1600" dirty="0">
              <a:latin typeface="Garamond" panose="02020404030301010803" pitchFamily="18" charset="0"/>
            </a:endParaRPr>
          </a:p>
          <a:p>
            <a:pPr lvl="0"/>
            <a:r>
              <a:rPr lang="en-US" sz="1600" b="1" dirty="0">
                <a:solidFill>
                  <a:srgbClr val="C00000"/>
                </a:solidFill>
                <a:latin typeface="Garamond" panose="02020404030301010803" pitchFamily="18" charset="0"/>
              </a:rPr>
              <a:t>CHC Compliance Note: Begin budgeting for payroll contribution obligations; evaluate private plan opt-out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144" y="298271"/>
            <a:ext cx="10599656" cy="1325563"/>
          </a:xfrm>
        </p:spPr>
        <p:txBody>
          <a:bodyPr/>
          <a:lstStyle/>
          <a:p>
            <a:r>
              <a:rPr lang="en-US" dirty="0">
                <a:latin typeface="Garamond" panose="02020404030301010803" pitchFamily="18" charset="0"/>
              </a:rPr>
              <a:t>Salary History Ban &amp; Pay Transparency </a:t>
            </a:r>
            <a:br>
              <a:rPr lang="en-US" dirty="0">
                <a:latin typeface="Garamond" panose="02020404030301010803" pitchFamily="18" charset="0"/>
              </a:rPr>
            </a:br>
            <a:r>
              <a:rPr lang="en-US" dirty="0">
                <a:latin typeface="Garamond" panose="02020404030301010803" pitchFamily="18" charset="0"/>
              </a:rPr>
              <a:t>(HB 636/SB 215)</a:t>
            </a:r>
          </a:p>
        </p:txBody>
      </p:sp>
      <p:sp>
        <p:nvSpPr>
          <p:cNvPr id="3" name="Content Placeholder 2"/>
          <p:cNvSpPr>
            <a:spLocks noGrp="1"/>
          </p:cNvSpPr>
          <p:nvPr>
            <p:ph sz="quarter" idx="10"/>
          </p:nvPr>
        </p:nvSpPr>
        <p:spPr>
          <a:xfrm>
            <a:off x="754144" y="1996969"/>
            <a:ext cx="10599656" cy="3899978"/>
          </a:xfrm>
        </p:spPr>
        <p:txBody>
          <a:bodyPr/>
          <a:lstStyle/>
          <a:p>
            <a:pPr lvl="0"/>
            <a:r>
              <a:rPr lang="en-US" sz="1600" dirty="0">
                <a:latin typeface="Garamond" panose="02020404030301010803" pitchFamily="18" charset="0"/>
              </a:rPr>
              <a:t>Employers prohibited from seeking or requiring prospective employee’s wage/salary history</a:t>
            </a:r>
          </a:p>
          <a:p>
            <a:pPr lvl="0"/>
            <a:r>
              <a:rPr lang="en-US" sz="1600" dirty="0">
                <a:latin typeface="Garamond" panose="02020404030301010803" pitchFamily="18" charset="0"/>
              </a:rPr>
              <a:t>Cannot rely on prior pay when setting pay or making hiring decisions</a:t>
            </a:r>
          </a:p>
          <a:p>
            <a:pPr lvl="0"/>
            <a:r>
              <a:rPr lang="en-US" sz="1600" b="1" dirty="0">
                <a:latin typeface="Garamond" panose="02020404030301010803" pitchFamily="18" charset="0"/>
              </a:rPr>
              <a:t>Narrow exception: </a:t>
            </a:r>
          </a:p>
          <a:p>
            <a:pPr lvl="1"/>
            <a:r>
              <a:rPr lang="en-US" sz="1600" dirty="0">
                <a:latin typeface="Garamond" panose="02020404030301010803" pitchFamily="18" charset="0"/>
              </a:rPr>
              <a:t>Voluntary disclosure AFTER initial compensation offer received</a:t>
            </a:r>
          </a:p>
          <a:p>
            <a:pPr lvl="0"/>
            <a:r>
              <a:rPr lang="en-US" sz="1600" b="1" dirty="0">
                <a:latin typeface="Garamond" panose="02020404030301010803" pitchFamily="18" charset="0"/>
              </a:rPr>
              <a:t>Job Posting Requirements:</a:t>
            </a:r>
          </a:p>
          <a:p>
            <a:pPr lvl="1"/>
            <a:r>
              <a:rPr lang="en-US" sz="1600" b="1" dirty="0">
                <a:solidFill>
                  <a:srgbClr val="C00000"/>
                </a:solidFill>
                <a:latin typeface="Garamond" panose="02020404030301010803" pitchFamily="18" charset="0"/>
              </a:rPr>
              <a:t>All public and internal job postings must include wage/salary ranges set in “good faith”</a:t>
            </a:r>
          </a:p>
          <a:p>
            <a:pPr lvl="0"/>
            <a:r>
              <a:rPr lang="en-US" sz="1600" b="1" dirty="0">
                <a:latin typeface="Garamond" panose="02020404030301010803" pitchFamily="18" charset="0"/>
              </a:rPr>
              <a:t>Enforcement:</a:t>
            </a:r>
          </a:p>
          <a:p>
            <a:pPr lvl="1"/>
            <a:r>
              <a:rPr lang="en-US" sz="1600" dirty="0">
                <a:latin typeface="Garamond" panose="02020404030301010803" pitchFamily="18" charset="0"/>
              </a:rPr>
              <a:t>Private right of action; AG enforcement with $1,000–$5,000 statutory damages</a:t>
            </a:r>
          </a:p>
          <a:p>
            <a:pPr lvl="1"/>
            <a:r>
              <a:rPr lang="en-US" sz="1600" dirty="0">
                <a:latin typeface="Garamond" panose="02020404030301010803" pitchFamily="18" charset="0"/>
              </a:rPr>
              <a:t>15-day notice-and-cure for job posting violations; 1-year statute of limitations</a:t>
            </a:r>
          </a:p>
          <a:p>
            <a:pPr lvl="0"/>
            <a:r>
              <a:rPr lang="en-US" sz="1600" b="1" dirty="0">
                <a:latin typeface="Garamond" panose="02020404030301010803" pitchFamily="18" charset="0"/>
              </a:rPr>
              <a:t>Effective July 1, 2026</a:t>
            </a:r>
          </a:p>
          <a:p>
            <a:pPr marL="0" lvl="0" indent="0">
              <a:buNone/>
            </a:pPr>
            <a:endParaRPr lang="en-US" sz="1600" b="1" dirty="0">
              <a:latin typeface="Garamond" panose="02020404030301010803" pitchFamily="18" charset="0"/>
            </a:endParaRPr>
          </a:p>
          <a:p>
            <a:pPr lvl="0"/>
            <a:r>
              <a:rPr lang="en-US" sz="1600" b="1" dirty="0">
                <a:solidFill>
                  <a:srgbClr val="C00000"/>
                </a:solidFill>
                <a:latin typeface="Garamond" panose="02020404030301010803" pitchFamily="18" charset="0"/>
              </a:rPr>
              <a:t>Action Item: Audit ALL current job postings immediately to ensure good faith wage/salary ranges are included</a:t>
            </a:r>
          </a:p>
          <a:p>
            <a:pPr lvl="1"/>
            <a:r>
              <a:rPr lang="en-US" sz="1600" b="1" dirty="0">
                <a:solidFill>
                  <a:srgbClr val="C00000"/>
                </a:solidFill>
                <a:latin typeface="Garamond" panose="02020404030301010803" pitchFamily="18" charset="0"/>
              </a:rPr>
              <a:t>This is effective NOW; train hiring managers on salary history ban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panose="02020404030301010803" pitchFamily="18" charset="0"/>
              </a:rPr>
              <a:t>Healthcare Noncompete Ban &amp; Other Reforms</a:t>
            </a:r>
          </a:p>
        </p:txBody>
      </p:sp>
      <p:sp>
        <p:nvSpPr>
          <p:cNvPr id="3" name="Content Placeholder 2"/>
          <p:cNvSpPr>
            <a:spLocks noGrp="1"/>
          </p:cNvSpPr>
          <p:nvPr>
            <p:ph sz="quarter" idx="10"/>
          </p:nvPr>
        </p:nvSpPr>
        <p:spPr>
          <a:xfrm>
            <a:off x="403860" y="1161303"/>
            <a:ext cx="11582400" cy="4707185"/>
          </a:xfrm>
        </p:spPr>
        <p:txBody>
          <a:bodyPr/>
          <a:lstStyle/>
          <a:p>
            <a:pPr lvl="0"/>
            <a:r>
              <a:rPr lang="en-US" sz="1600" b="1" dirty="0">
                <a:latin typeface="Garamond" panose="02020404030301010803" pitchFamily="18" charset="0"/>
              </a:rPr>
              <a:t>Healthcare Noncompete Ban (SB 128):</a:t>
            </a:r>
          </a:p>
          <a:p>
            <a:pPr lvl="1"/>
            <a:r>
              <a:rPr lang="en-US" sz="1600" dirty="0">
                <a:latin typeface="Garamond" panose="02020404030301010803" pitchFamily="18" charset="0"/>
              </a:rPr>
              <a:t>Noncompete agreements PROHIBITED for all </a:t>
            </a:r>
            <a:r>
              <a:rPr lang="en-US" sz="1600" b="1" u="sng" dirty="0">
                <a:latin typeface="Garamond" panose="02020404030301010803" pitchFamily="18" charset="0"/>
              </a:rPr>
              <a:t>“health care professionals”</a:t>
            </a:r>
            <a:r>
              <a:rPr lang="en-US" sz="1600" b="1" dirty="0">
                <a:latin typeface="Garamond" panose="02020404030301010803" pitchFamily="18" charset="0"/>
              </a:rPr>
              <a:t> Void &amp; Unenforceable </a:t>
            </a:r>
            <a:endParaRPr lang="en-US" sz="1600" b="1" u="sng" dirty="0">
              <a:latin typeface="Garamond" panose="02020404030301010803" pitchFamily="18" charset="0"/>
            </a:endParaRPr>
          </a:p>
          <a:p>
            <a:pPr lvl="1"/>
            <a:r>
              <a:rPr lang="en-US" sz="1600" dirty="0">
                <a:latin typeface="Garamond" panose="02020404030301010803" pitchFamily="18" charset="0"/>
              </a:rPr>
              <a:t>Licensed by Boards of Medicine, Nursing, Counseling, Optometry, Psychology, Social Work  </a:t>
            </a:r>
            <a:r>
              <a:rPr lang="en-US" sz="1600" b="1" dirty="0">
                <a:solidFill>
                  <a:srgbClr val="C00000"/>
                </a:solidFill>
                <a:latin typeface="Garamond" panose="02020404030301010803" pitchFamily="18" charset="0"/>
              </a:rPr>
              <a:t>DIRECTLY IMPACTS CHCs</a:t>
            </a:r>
          </a:p>
          <a:p>
            <a:pPr lvl="1"/>
            <a:r>
              <a:rPr lang="en-US" sz="1600" b="1" dirty="0">
                <a:solidFill>
                  <a:srgbClr val="C00000"/>
                </a:solidFill>
                <a:latin typeface="Garamond" panose="02020404030301010803" pitchFamily="18" charset="0"/>
              </a:rPr>
              <a:t>Rational: Improve patient access to care, protect doctor-patient relationship, address healthcare worker shortage.</a:t>
            </a:r>
          </a:p>
          <a:p>
            <a:pPr lvl="1"/>
            <a:r>
              <a:rPr lang="en-US" sz="1600" b="1" dirty="0">
                <a:latin typeface="Garamond" panose="02020404030301010803" pitchFamily="18" charset="0"/>
              </a:rPr>
              <a:t>Exceptions: </a:t>
            </a:r>
          </a:p>
          <a:p>
            <a:pPr lvl="2"/>
            <a:r>
              <a:rPr lang="en-US" sz="1600" dirty="0">
                <a:latin typeface="Garamond" panose="02020404030301010803" pitchFamily="18" charset="0"/>
              </a:rPr>
              <a:t>NDAs, sale-of-business covenants, repayment of recruitment costs (&lt;5 years), non-solicitation of customers</a:t>
            </a:r>
          </a:p>
          <a:p>
            <a:pPr lvl="1"/>
            <a:r>
              <a:rPr lang="en-US" sz="1600" dirty="0">
                <a:latin typeface="Garamond" panose="02020404030301010803" pitchFamily="18" charset="0"/>
              </a:rPr>
              <a:t>Private civil lawsuits  w/ liquidated damages, lost compensation, attorneys’ fees, + Mandatory $10,000 penalty per violation</a:t>
            </a:r>
          </a:p>
          <a:p>
            <a:pPr marL="457200" lvl="1" indent="0">
              <a:buNone/>
            </a:pPr>
            <a:endParaRPr lang="en-US" sz="800" dirty="0">
              <a:latin typeface="Garamond" panose="02020404030301010803" pitchFamily="18" charset="0"/>
            </a:endParaRPr>
          </a:p>
          <a:p>
            <a:pPr lvl="0"/>
            <a:r>
              <a:rPr lang="en-US" sz="1600" b="1" dirty="0">
                <a:latin typeface="Garamond" panose="02020404030301010803" pitchFamily="18" charset="0"/>
              </a:rPr>
              <a:t>Discharged Employees (SB 170 – applies to all employees at any income level, not just healthcare professionals):</a:t>
            </a:r>
          </a:p>
          <a:p>
            <a:pPr lvl="1"/>
            <a:r>
              <a:rPr lang="en-US" sz="1600" dirty="0">
                <a:latin typeface="Garamond" panose="02020404030301010803" pitchFamily="18" charset="0"/>
              </a:rPr>
              <a:t>Noncompetes unenforceable for discharged employees (think Chiefs) without severance (unless discharged for cause)</a:t>
            </a:r>
          </a:p>
          <a:p>
            <a:pPr marL="457200" lvl="1" indent="0">
              <a:buNone/>
            </a:pPr>
            <a:endParaRPr lang="en-US" sz="800" dirty="0">
              <a:latin typeface="Garamond" panose="02020404030301010803" pitchFamily="18" charset="0"/>
            </a:endParaRPr>
          </a:p>
          <a:p>
            <a:pPr lvl="0"/>
            <a:r>
              <a:rPr lang="en-US" sz="1600" b="1" dirty="0">
                <a:latin typeface="Garamond" panose="02020404030301010803" pitchFamily="18" charset="0"/>
              </a:rPr>
              <a:t>Minimum Wage Increase:</a:t>
            </a:r>
          </a:p>
          <a:p>
            <a:pPr lvl="1"/>
            <a:r>
              <a:rPr lang="en-US" sz="1600" dirty="0">
                <a:latin typeface="Garamond" panose="02020404030301010803" pitchFamily="18" charset="0"/>
              </a:rPr>
              <a:t>$13.75/hr effective Jan. 1, 2027; </a:t>
            </a:r>
          </a:p>
          <a:p>
            <a:pPr lvl="1"/>
            <a:r>
              <a:rPr lang="en-US" sz="1600" dirty="0">
                <a:latin typeface="Garamond" panose="02020404030301010803" pitchFamily="18" charset="0"/>
              </a:rPr>
              <a:t>$15.00/hr effective Jan. 1, 2028; 	CPI adjustments starting 2029</a:t>
            </a:r>
          </a:p>
          <a:p>
            <a:pPr marL="457200" lvl="1" indent="0">
              <a:buNone/>
            </a:pPr>
            <a:endParaRPr lang="en-US" sz="800" dirty="0">
              <a:latin typeface="Garamond" panose="02020404030301010803" pitchFamily="18" charset="0"/>
            </a:endParaRPr>
          </a:p>
          <a:p>
            <a:pPr lvl="0"/>
            <a:r>
              <a:rPr lang="en-US" sz="1600" b="1" dirty="0">
                <a:solidFill>
                  <a:srgbClr val="C00000"/>
                </a:solidFill>
                <a:latin typeface="Garamond" panose="02020404030301010803" pitchFamily="18" charset="0"/>
              </a:rPr>
              <a:t>CHC Compliance Note: This DIRECTLY affects your ability to use noncompetes with physicians, nurses, counselors, and other clinical staff – review all existing agreements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panose="02020404030301010803" pitchFamily="18" charset="0"/>
              </a:rPr>
              <a:t>Collective Bargaining Update</a:t>
            </a:r>
          </a:p>
        </p:txBody>
      </p:sp>
      <p:sp>
        <p:nvSpPr>
          <p:cNvPr id="3" name="Content Placeholder 2"/>
          <p:cNvSpPr>
            <a:spLocks noGrp="1"/>
          </p:cNvSpPr>
          <p:nvPr>
            <p:ph sz="quarter" idx="10"/>
          </p:nvPr>
        </p:nvSpPr>
        <p:spPr>
          <a:xfrm>
            <a:off x="754144" y="1189450"/>
            <a:ext cx="10599656" cy="4914169"/>
          </a:xfrm>
        </p:spPr>
        <p:txBody>
          <a:bodyPr/>
          <a:lstStyle/>
          <a:p>
            <a:pPr lvl="0"/>
            <a:r>
              <a:rPr lang="en-US" sz="1600" b="1" dirty="0">
                <a:latin typeface="Garamond" panose="02020404030301010803" pitchFamily="18" charset="0"/>
              </a:rPr>
              <a:t>Governor Spanberger VETOED SB 378/HB 1263 </a:t>
            </a:r>
          </a:p>
          <a:p>
            <a:pPr lvl="1"/>
            <a:r>
              <a:rPr lang="en-US" sz="1600" dirty="0">
                <a:latin typeface="Garamond" panose="02020404030301010803" pitchFamily="18" charset="0"/>
              </a:rPr>
              <a:t>Veto issued May 14, 2026</a:t>
            </a:r>
          </a:p>
          <a:p>
            <a:pPr marL="457200" lvl="1" indent="0">
              <a:buNone/>
            </a:pPr>
            <a:endParaRPr lang="en-US" sz="800" dirty="0">
              <a:latin typeface="Garamond" panose="02020404030301010803" pitchFamily="18" charset="0"/>
            </a:endParaRPr>
          </a:p>
          <a:p>
            <a:pPr lvl="0"/>
            <a:r>
              <a:rPr lang="en-US" sz="1600" b="1" dirty="0">
                <a:latin typeface="Garamond" panose="02020404030301010803" pitchFamily="18" charset="0"/>
              </a:rPr>
              <a:t>What the Bill Would Have Done:</a:t>
            </a:r>
          </a:p>
          <a:p>
            <a:pPr lvl="1"/>
            <a:r>
              <a:rPr lang="en-US" sz="1600" dirty="0">
                <a:latin typeface="Garamond" panose="02020404030301010803" pitchFamily="18" charset="0"/>
              </a:rPr>
              <a:t>Extended collective bargaining to ~500,000 public employees</a:t>
            </a:r>
          </a:p>
          <a:p>
            <a:pPr lvl="1"/>
            <a:r>
              <a:rPr lang="en-US" sz="1600" dirty="0">
                <a:latin typeface="Garamond" panose="02020404030301010803" pitchFamily="18" charset="0"/>
              </a:rPr>
              <a:t>Repealed Virginia’s collective bargaining ban</a:t>
            </a:r>
          </a:p>
          <a:p>
            <a:pPr lvl="1"/>
            <a:r>
              <a:rPr lang="en-US" sz="1600" dirty="0">
                <a:latin typeface="Garamond" panose="02020404030301010803" pitchFamily="18" charset="0"/>
              </a:rPr>
              <a:t>Established Public Employee Relations Board</a:t>
            </a:r>
          </a:p>
          <a:p>
            <a:pPr lvl="1"/>
            <a:r>
              <a:rPr lang="en-US" sz="1600" dirty="0">
                <a:latin typeface="Garamond" panose="02020404030301010803" pitchFamily="18" charset="0"/>
              </a:rPr>
              <a:t>Required mandatory good-faith bargaining; imposed binding arbitration</a:t>
            </a:r>
          </a:p>
          <a:p>
            <a:pPr marL="457200" lvl="1" indent="0">
              <a:buNone/>
            </a:pPr>
            <a:endParaRPr lang="en-US" sz="800" dirty="0">
              <a:latin typeface="Garamond" panose="02020404030301010803" pitchFamily="18" charset="0"/>
            </a:endParaRPr>
          </a:p>
          <a:p>
            <a:pPr lvl="0"/>
            <a:r>
              <a:rPr lang="en-US" sz="1600" b="1" dirty="0">
                <a:latin typeface="Garamond" panose="02020404030301010803" pitchFamily="18" charset="0"/>
              </a:rPr>
              <a:t>Governor’s Position:</a:t>
            </a:r>
          </a:p>
          <a:p>
            <a:pPr lvl="1"/>
            <a:r>
              <a:rPr lang="en-US" sz="1600" dirty="0">
                <a:latin typeface="Garamond" panose="02020404030301010803" pitchFamily="18" charset="0"/>
              </a:rPr>
              <a:t>Proposed amendments (narrowed scope, delayed implementation); General Assembly rejected amendments</a:t>
            </a:r>
          </a:p>
          <a:p>
            <a:pPr lvl="1"/>
            <a:r>
              <a:rPr lang="en-US" sz="1600" dirty="0">
                <a:latin typeface="Garamond" panose="02020404030301010803" pitchFamily="18" charset="0"/>
              </a:rPr>
              <a:t>Stated commitment to revised approach with General Assembly</a:t>
            </a:r>
          </a:p>
          <a:p>
            <a:pPr marL="457200" lvl="1" indent="0">
              <a:buNone/>
            </a:pPr>
            <a:endParaRPr lang="en-US" sz="800" dirty="0">
              <a:latin typeface="Garamond" panose="02020404030301010803" pitchFamily="18" charset="0"/>
            </a:endParaRPr>
          </a:p>
          <a:p>
            <a:pPr lvl="0"/>
            <a:r>
              <a:rPr lang="en-US" sz="1600" b="1" dirty="0">
                <a:latin typeface="Garamond" panose="02020404030301010803" pitchFamily="18" charset="0"/>
              </a:rPr>
              <a:t>Current Status:</a:t>
            </a:r>
          </a:p>
          <a:p>
            <a:pPr lvl="1"/>
            <a:r>
              <a:rPr lang="en-US" sz="1600" dirty="0">
                <a:latin typeface="Garamond" panose="02020404030301010803" pitchFamily="18" charset="0"/>
              </a:rPr>
              <a:t>Existing framework remains – localities may opt in to collective bargaining for certain municipal employees</a:t>
            </a:r>
          </a:p>
          <a:p>
            <a:pPr marL="457200" lvl="1" indent="0">
              <a:buNone/>
            </a:pPr>
            <a:endParaRPr lang="en-US" sz="800" dirty="0">
              <a:latin typeface="Garamond" panose="02020404030301010803" pitchFamily="18" charset="0"/>
            </a:endParaRPr>
          </a:p>
          <a:p>
            <a:pPr lvl="0"/>
            <a:r>
              <a:rPr lang="en-US" sz="1600" b="1" dirty="0">
                <a:solidFill>
                  <a:srgbClr val="C00000"/>
                </a:solidFill>
                <a:latin typeface="Garamond" panose="02020404030301010803" pitchFamily="18" charset="0"/>
              </a:rPr>
              <a:t>CHC Compliance Note: No immediate action required, but monitor for future legislative action. Only indirect or structural impact on CHS and FQHCs: wage pressures, workforce stabilization and broader care networks.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172" y="1009500"/>
            <a:ext cx="10599656" cy="3200000"/>
          </a:xfrm>
        </p:spPr>
        <p:txBody>
          <a:bodyPr anchor="ctr"/>
          <a:lstStyle/>
          <a:p>
            <a:pPr algn="ctr">
              <a:buNone/>
            </a:pPr>
            <a:r>
              <a:rPr lang="en-US" sz="3600" b="1" dirty="0">
                <a:solidFill>
                  <a:srgbClr val="182469"/>
                </a:solidFill>
                <a:latin typeface="Garamond" panose="02020404030301010803" pitchFamily="18" charset="0"/>
              </a:rPr>
              <a:t>Employee Relations</a:t>
            </a:r>
            <a:br>
              <a:rPr lang="en-US" sz="3600" b="1" dirty="0">
                <a:solidFill>
                  <a:srgbClr val="182469"/>
                </a:solidFill>
                <a:latin typeface="Garamond" panose="02020404030301010803" pitchFamily="18" charset="0"/>
              </a:rPr>
            </a:br>
            <a:r>
              <a:rPr lang="en-US" sz="3600" b="1" dirty="0">
                <a:solidFill>
                  <a:srgbClr val="182469"/>
                </a:solidFill>
                <a:latin typeface="Garamond" panose="02020404030301010803" pitchFamily="18" charset="0"/>
              </a:rPr>
              <a:t>Workplace Investigations &amp; Documentation</a:t>
            </a:r>
          </a:p>
          <a:p>
            <a:pPr algn="ctr">
              <a:buNone/>
            </a:pPr>
            <a:endParaRPr lang="en-US" sz="800" dirty="0">
              <a:latin typeface="Garamond" panose="02020404030301010803" pitchFamily="18" charset="0"/>
            </a:endParaRPr>
          </a:p>
          <a:p>
            <a:pPr algn="ctr">
              <a:buNone/>
            </a:pPr>
            <a:r>
              <a:rPr lang="en-US" sz="2000" dirty="0">
                <a:solidFill>
                  <a:srgbClr val="182469"/>
                </a:solidFill>
                <a:latin typeface="Garamond" panose="02020404030301010803" pitchFamily="18" charset="0"/>
              </a:rPr>
              <a:t>Building Consistent, Defensible HR Practices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 y="365125"/>
            <a:ext cx="12047220" cy="968623"/>
          </a:xfrm>
        </p:spPr>
        <p:txBody>
          <a:bodyPr/>
          <a:lstStyle/>
          <a:p>
            <a:r>
              <a:rPr lang="en-US" dirty="0">
                <a:latin typeface="Garamond" panose="02020404030301010803" pitchFamily="18" charset="0"/>
              </a:rPr>
              <a:t>Workplace Investigations: A Compliance Framework</a:t>
            </a:r>
          </a:p>
        </p:txBody>
      </p:sp>
      <p:sp>
        <p:nvSpPr>
          <p:cNvPr id="3" name="Content Placeholder 2"/>
          <p:cNvSpPr>
            <a:spLocks noGrp="1"/>
          </p:cNvSpPr>
          <p:nvPr>
            <p:ph sz="quarter" idx="10"/>
          </p:nvPr>
        </p:nvSpPr>
        <p:spPr>
          <a:xfrm>
            <a:off x="662704" y="1449262"/>
            <a:ext cx="10599656" cy="4303838"/>
          </a:xfrm>
        </p:spPr>
        <p:txBody>
          <a:bodyPr/>
          <a:lstStyle/>
          <a:p>
            <a:pPr lvl="0"/>
            <a:r>
              <a:rPr lang="en-US" sz="1600" dirty="0">
                <a:latin typeface="Garamond" panose="02020404030301010803" pitchFamily="18" charset="0"/>
              </a:rPr>
              <a:t>Promptly investigate all complaints – delay increases legal exposure</a:t>
            </a:r>
          </a:p>
          <a:p>
            <a:pPr lvl="0"/>
            <a:r>
              <a:rPr lang="en-US" sz="1600" dirty="0">
                <a:latin typeface="Garamond" panose="02020404030301010803" pitchFamily="18" charset="0"/>
              </a:rPr>
              <a:t>Designate trained, impartial investigators</a:t>
            </a:r>
          </a:p>
          <a:p>
            <a:pPr lvl="0"/>
            <a:r>
              <a:rPr lang="en-US" sz="1600" dirty="0">
                <a:latin typeface="Garamond" panose="02020404030301010803" pitchFamily="18" charset="0"/>
              </a:rPr>
              <a:t>Maintain confidentiality to the extent possible</a:t>
            </a:r>
          </a:p>
          <a:p>
            <a:pPr lvl="0"/>
            <a:r>
              <a:rPr lang="en-US" sz="1600" dirty="0">
                <a:latin typeface="Garamond" panose="02020404030301010803" pitchFamily="18" charset="0"/>
              </a:rPr>
              <a:t>Interview complainant, respondent, and witnesses</a:t>
            </a:r>
          </a:p>
          <a:p>
            <a:pPr lvl="0"/>
            <a:r>
              <a:rPr lang="en-US" sz="1600" dirty="0">
                <a:latin typeface="Garamond" panose="02020404030301010803" pitchFamily="18" charset="0"/>
              </a:rPr>
              <a:t>Document findings and conclusions thoroughly</a:t>
            </a:r>
          </a:p>
          <a:p>
            <a:pPr lvl="0"/>
            <a:r>
              <a:rPr lang="en-US" sz="1600" dirty="0">
                <a:latin typeface="Garamond" panose="02020404030301010803" pitchFamily="18" charset="0"/>
              </a:rPr>
              <a:t>Take appropriate corrective action based on findings</a:t>
            </a:r>
          </a:p>
          <a:p>
            <a:pPr lvl="0"/>
            <a:r>
              <a:rPr lang="en-US" sz="1600" dirty="0">
                <a:latin typeface="Garamond" panose="02020404030301010803" pitchFamily="18" charset="0"/>
              </a:rPr>
              <a:t>Follow up with complainant to prevent retaliation</a:t>
            </a:r>
          </a:p>
          <a:p>
            <a:pPr lvl="0"/>
            <a:r>
              <a:rPr lang="en-US" sz="1600" b="1" dirty="0">
                <a:solidFill>
                  <a:srgbClr val="C00000"/>
                </a:solidFill>
                <a:latin typeface="Garamond" panose="02020404030301010803" pitchFamily="18" charset="0"/>
              </a:rPr>
              <a:t>Consistency is critical – treat similar situations similarly regardless of who is involved</a:t>
            </a:r>
          </a:p>
          <a:p>
            <a:pPr lvl="0"/>
            <a:r>
              <a:rPr lang="en-US" sz="1600" b="1" dirty="0">
                <a:latin typeface="Garamond" panose="02020404030301010803" pitchFamily="18" charset="0"/>
              </a:rPr>
              <a:t>Common Pitfalls:</a:t>
            </a:r>
          </a:p>
          <a:p>
            <a:pPr lvl="1"/>
            <a:r>
              <a:rPr lang="en-US" sz="1600" dirty="0">
                <a:latin typeface="Garamond" panose="02020404030301010803" pitchFamily="18" charset="0"/>
              </a:rPr>
              <a:t>Inconsistent investigation timelines – establish and follow standard response windows</a:t>
            </a:r>
          </a:p>
          <a:p>
            <a:pPr lvl="1"/>
            <a:r>
              <a:rPr lang="en-US" sz="1600" dirty="0">
                <a:latin typeface="Garamond" panose="02020404030301010803" pitchFamily="18" charset="0"/>
              </a:rPr>
              <a:t>Failing to document the decision NOT to investigate – document why a complaint did not warrant investigation</a:t>
            </a:r>
          </a:p>
          <a:p>
            <a:pPr lvl="0"/>
            <a:r>
              <a:rPr lang="en-US" sz="1600" b="1" dirty="0">
                <a:latin typeface="Garamond" panose="02020404030301010803" pitchFamily="18" charset="0"/>
              </a:rPr>
              <a:t>Documentation Standard:</a:t>
            </a:r>
          </a:p>
          <a:p>
            <a:pPr lvl="1"/>
            <a:r>
              <a:rPr lang="en-US" sz="1600" dirty="0">
                <a:latin typeface="Garamond" panose="02020404030301010803" pitchFamily="18" charset="0"/>
              </a:rPr>
              <a:t>Most if not all investigations should have a written summary with findings, conclusions, and corrective action taken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panose="02020404030301010803" pitchFamily="18" charset="0"/>
              </a:rPr>
              <a:t>Documentation Standards for CHCs</a:t>
            </a:r>
          </a:p>
        </p:txBody>
      </p:sp>
      <p:sp>
        <p:nvSpPr>
          <p:cNvPr id="3" name="Content Placeholder 2"/>
          <p:cNvSpPr>
            <a:spLocks noGrp="1"/>
          </p:cNvSpPr>
          <p:nvPr>
            <p:ph sz="quarter" idx="10"/>
          </p:nvPr>
        </p:nvSpPr>
        <p:spPr>
          <a:xfrm>
            <a:off x="338972" y="1690688"/>
            <a:ext cx="11430000" cy="3633030"/>
          </a:xfrm>
        </p:spPr>
        <p:txBody>
          <a:bodyPr/>
          <a:lstStyle/>
          <a:p>
            <a:pPr lvl="0"/>
            <a:r>
              <a:rPr lang="en-US" sz="1800" dirty="0"/>
              <a:t>Every employment action should be documented: hiring decisions, performance reviews, discipline, termination</a:t>
            </a:r>
          </a:p>
          <a:p>
            <a:pPr lvl="0"/>
            <a:r>
              <a:rPr lang="en-US" sz="1800" dirty="0"/>
              <a:t>Maintain complete personnel files – include job descriptions, offer letters, performance evaluations, disciplinary actions, training records</a:t>
            </a:r>
          </a:p>
          <a:p>
            <a:pPr lvl="0"/>
            <a:r>
              <a:rPr lang="en-US" sz="1800" dirty="0"/>
              <a:t>Document the interactive accommodation process – each request, each step, each outcome</a:t>
            </a:r>
          </a:p>
          <a:p>
            <a:pPr lvl="0"/>
            <a:r>
              <a:rPr lang="en-US" sz="1800" dirty="0"/>
              <a:t>Retention requirements: keep records for at least the applicable statute of limitations (</a:t>
            </a:r>
            <a:r>
              <a:rPr lang="en-US" sz="1800" b="1" dirty="0">
                <a:solidFill>
                  <a:srgbClr val="C00000"/>
                </a:solidFill>
              </a:rPr>
              <a:t>now 2 years for VHRA claims</a:t>
            </a:r>
            <a:r>
              <a:rPr lang="en-US" sz="1800" dirty="0"/>
              <a:t>)</a:t>
            </a:r>
          </a:p>
          <a:p>
            <a:pPr marL="0" lvl="0" indent="0">
              <a:buNone/>
            </a:pPr>
            <a:endParaRPr lang="en-US" sz="1800" dirty="0"/>
          </a:p>
          <a:p>
            <a:pPr lvl="0"/>
            <a:r>
              <a:rPr lang="en-US" sz="1800" b="1" dirty="0"/>
              <a:t>Common Pitfalls:</a:t>
            </a:r>
          </a:p>
          <a:p>
            <a:pPr lvl="1"/>
            <a:r>
              <a:rPr lang="en-US" sz="1800" dirty="0"/>
              <a:t>Verbal warnings without documentation – if it’s not written down, it didn’t happen</a:t>
            </a:r>
          </a:p>
          <a:p>
            <a:pPr lvl="1"/>
            <a:r>
              <a:rPr lang="en-US" sz="1800" dirty="0"/>
              <a:t>Inconsistent documentation across departments – standardize forms and processes</a:t>
            </a:r>
          </a:p>
          <a:p>
            <a:pPr marL="457200" lvl="1" indent="0">
              <a:buNone/>
            </a:pPr>
            <a:endParaRPr lang="en-US" sz="1800" dirty="0"/>
          </a:p>
          <a:p>
            <a:pPr lvl="0"/>
            <a:r>
              <a:rPr lang="en-US" sz="1800" b="1" dirty="0">
                <a:solidFill>
                  <a:srgbClr val="C00000"/>
                </a:solidFill>
              </a:rPr>
              <a:t>Tip: Conduct annual file audits to ensure completeness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panose="02020404030301010803" pitchFamily="18" charset="0"/>
              </a:rPr>
              <a:t>Policy Enforcement: Consistency and Fairness</a:t>
            </a:r>
          </a:p>
        </p:txBody>
      </p:sp>
      <p:sp>
        <p:nvSpPr>
          <p:cNvPr id="3" name="Content Placeholder 2"/>
          <p:cNvSpPr>
            <a:spLocks noGrp="1"/>
          </p:cNvSpPr>
          <p:nvPr>
            <p:ph sz="quarter" idx="10"/>
          </p:nvPr>
        </p:nvSpPr>
        <p:spPr>
          <a:xfrm>
            <a:off x="518160" y="1456882"/>
            <a:ext cx="11087100" cy="4562918"/>
          </a:xfrm>
        </p:spPr>
        <p:txBody>
          <a:bodyPr/>
          <a:lstStyle/>
          <a:p>
            <a:pPr lvl="0"/>
            <a:r>
              <a:rPr lang="en-US" sz="1800" dirty="0">
                <a:latin typeface="Garamond" panose="02020404030301010803" pitchFamily="18" charset="0"/>
              </a:rPr>
              <a:t>Consistent policy enforcement is your best defense against discrimination claims</a:t>
            </a:r>
          </a:p>
          <a:p>
            <a:pPr lvl="0"/>
            <a:r>
              <a:rPr lang="en-US" sz="1800" dirty="0">
                <a:latin typeface="Garamond" panose="02020404030301010803" pitchFamily="18" charset="0"/>
              </a:rPr>
              <a:t>Progressive discipline: apply the same standards to all employees regardless of position or tenure</a:t>
            </a:r>
          </a:p>
          <a:p>
            <a:pPr marL="0" lvl="0" indent="0">
              <a:buNone/>
            </a:pPr>
            <a:endParaRPr lang="en-US" sz="800" dirty="0">
              <a:latin typeface="Garamond" panose="02020404030301010803" pitchFamily="18" charset="0"/>
            </a:endParaRPr>
          </a:p>
          <a:p>
            <a:pPr lvl="0"/>
            <a:r>
              <a:rPr lang="en-US" sz="1800" b="1" dirty="0">
                <a:latin typeface="Garamond" panose="02020404030301010803" pitchFamily="18" charset="0"/>
              </a:rPr>
              <a:t>Common Pitfalls:</a:t>
            </a:r>
          </a:p>
          <a:p>
            <a:pPr lvl="1"/>
            <a:r>
              <a:rPr lang="en-US" sz="1800" dirty="0">
                <a:latin typeface="Garamond" panose="02020404030301010803" pitchFamily="18" charset="0"/>
              </a:rPr>
              <a:t>Making exceptions for “star performers” – </a:t>
            </a:r>
            <a:r>
              <a:rPr lang="en-US" sz="1800" b="1" dirty="0">
                <a:solidFill>
                  <a:srgbClr val="C00000"/>
                </a:solidFill>
                <a:latin typeface="Garamond" panose="02020404030301010803" pitchFamily="18" charset="0"/>
              </a:rPr>
              <a:t>inconsistency = liability</a:t>
            </a:r>
          </a:p>
          <a:p>
            <a:pPr lvl="1"/>
            <a:r>
              <a:rPr lang="en-US" sz="1800" dirty="0">
                <a:latin typeface="Garamond" panose="02020404030301010803" pitchFamily="18" charset="0"/>
              </a:rPr>
              <a:t>Managers handling discipline differently across departments</a:t>
            </a:r>
          </a:p>
          <a:p>
            <a:pPr lvl="1"/>
            <a:r>
              <a:rPr lang="en-US" sz="1800" dirty="0">
                <a:latin typeface="Garamond" panose="02020404030301010803" pitchFamily="18" charset="0"/>
              </a:rPr>
              <a:t>The accommodation interactive process is legally required – skipping it creates significant risk</a:t>
            </a:r>
          </a:p>
          <a:p>
            <a:pPr lvl="0"/>
            <a:endParaRPr lang="en-US" sz="800" b="1" dirty="0">
              <a:latin typeface="Garamond" panose="02020404030301010803" pitchFamily="18" charset="0"/>
            </a:endParaRPr>
          </a:p>
          <a:p>
            <a:pPr lvl="0"/>
            <a:r>
              <a:rPr lang="en-US" sz="1800" b="1" dirty="0">
                <a:latin typeface="Garamond" panose="02020404030301010803" pitchFamily="18" charset="0"/>
              </a:rPr>
              <a:t>Separation/Termination Checklist:</a:t>
            </a:r>
          </a:p>
          <a:p>
            <a:pPr lvl="1"/>
            <a:r>
              <a:rPr lang="en-US" sz="1800" dirty="0">
                <a:latin typeface="Garamond" panose="02020404030301010803" pitchFamily="18" charset="0"/>
              </a:rPr>
              <a:t>Legitimate, documented business reason</a:t>
            </a:r>
          </a:p>
          <a:p>
            <a:pPr lvl="1"/>
            <a:r>
              <a:rPr lang="en-US" sz="1800" dirty="0">
                <a:latin typeface="Garamond" panose="02020404030301010803" pitchFamily="18" charset="0"/>
              </a:rPr>
              <a:t>Reviewed for disparate impact</a:t>
            </a:r>
          </a:p>
          <a:p>
            <a:pPr lvl="1"/>
            <a:r>
              <a:rPr lang="en-US" sz="1800" dirty="0">
                <a:latin typeface="Garamond" panose="02020404030301010803" pitchFamily="18" charset="0"/>
              </a:rPr>
              <a:t>Approved by HR and legal counsel</a:t>
            </a:r>
          </a:p>
          <a:p>
            <a:pPr marL="457200" lvl="1" indent="0">
              <a:buNone/>
            </a:pPr>
            <a:endParaRPr lang="en-US" sz="800" dirty="0">
              <a:latin typeface="Garamond" panose="02020404030301010803" pitchFamily="18" charset="0"/>
            </a:endParaRPr>
          </a:p>
          <a:p>
            <a:pPr marL="457200" lvl="1" indent="0">
              <a:buNone/>
            </a:pPr>
            <a:endParaRPr lang="en-US" sz="800" dirty="0">
              <a:latin typeface="Garamond" panose="02020404030301010803" pitchFamily="18" charset="0"/>
            </a:endParaRPr>
          </a:p>
          <a:p>
            <a:pPr lvl="0"/>
            <a:r>
              <a:rPr lang="en-US" sz="1800" b="1" dirty="0">
                <a:solidFill>
                  <a:srgbClr val="C00000"/>
                </a:solidFill>
                <a:latin typeface="Garamond" panose="02020404030301010803" pitchFamily="18" charset="0"/>
              </a:rPr>
              <a:t>CHC-Specific: Your workforce reflects the communities you serve – fair treatment reinforces your mission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panose="02020404030301010803" pitchFamily="18" charset="0"/>
              </a:rPr>
              <a:t>Common Compliance Pitfalls for CHCs</a:t>
            </a:r>
          </a:p>
        </p:txBody>
      </p:sp>
      <p:sp>
        <p:nvSpPr>
          <p:cNvPr id="3" name="Content Placeholder 2"/>
          <p:cNvSpPr>
            <a:spLocks noGrp="1"/>
          </p:cNvSpPr>
          <p:nvPr>
            <p:ph sz="quarter" idx="10"/>
          </p:nvPr>
        </p:nvSpPr>
        <p:spPr>
          <a:xfrm>
            <a:off x="639844" y="1487362"/>
            <a:ext cx="10599656" cy="3633030"/>
          </a:xfrm>
        </p:spPr>
        <p:txBody>
          <a:bodyPr/>
          <a:lstStyle/>
          <a:p>
            <a:pPr lvl="0"/>
            <a:r>
              <a:rPr lang="en-US" sz="1800" dirty="0"/>
              <a:t>Failing to update policies after new laws take effect (e.g., VHRA expansion, pay transparency NOW in effect)</a:t>
            </a:r>
          </a:p>
          <a:p>
            <a:pPr lvl="0"/>
            <a:r>
              <a:rPr lang="en-US" sz="1800" dirty="0"/>
              <a:t>Inconsistent application of disciplinary policies across locations or departments</a:t>
            </a:r>
          </a:p>
          <a:p>
            <a:pPr lvl="0"/>
            <a:r>
              <a:rPr lang="en-US" sz="1800" dirty="0"/>
              <a:t>Inadequate investigation of employee complaints – or not investigating at all</a:t>
            </a:r>
          </a:p>
          <a:p>
            <a:pPr lvl="0"/>
            <a:r>
              <a:rPr lang="en-US" sz="1800" dirty="0"/>
              <a:t>Poor documentation or missing documentation in personnel files</a:t>
            </a:r>
          </a:p>
          <a:p>
            <a:pPr lvl="0"/>
            <a:r>
              <a:rPr lang="en-US" sz="1800" dirty="0"/>
              <a:t>Not training supervisors on new legal requirements (e.g., salary history ban, leave laws)</a:t>
            </a:r>
          </a:p>
          <a:p>
            <a:pPr lvl="0"/>
            <a:r>
              <a:rPr lang="en-US" sz="1800" dirty="0"/>
              <a:t>Ignoring the interactive process for accommodation requests</a:t>
            </a:r>
          </a:p>
          <a:p>
            <a:pPr lvl="0"/>
            <a:r>
              <a:rPr lang="en-US" sz="1800" dirty="0"/>
              <a:t>Posting job openings without required salary/wage ranges</a:t>
            </a:r>
          </a:p>
          <a:p>
            <a:pPr lvl="0"/>
            <a:r>
              <a:rPr lang="en-US" sz="1800" dirty="0"/>
              <a:t>Using noncompete agreements with healthcare professionals (now prohibited)</a:t>
            </a:r>
          </a:p>
          <a:p>
            <a:pPr lvl="0"/>
            <a:r>
              <a:rPr lang="en-US" sz="1800" dirty="0"/>
              <a:t>Not having an ICE workplace enforcement policy</a:t>
            </a:r>
          </a:p>
          <a:p>
            <a:pPr lvl="0"/>
            <a:r>
              <a:rPr lang="en-US" sz="1800" dirty="0"/>
              <a:t>Failing to conduct I-9 audits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144" y="1200000"/>
            <a:ext cx="10599656" cy="3200000"/>
          </a:xfrm>
        </p:spPr>
        <p:txBody>
          <a:bodyPr anchor="ctr"/>
          <a:lstStyle/>
          <a:p>
            <a:pPr algn="ctr">
              <a:buNone/>
            </a:pPr>
            <a:r>
              <a:rPr lang="en-US" sz="3600" b="1" dirty="0">
                <a:solidFill>
                  <a:srgbClr val="182469"/>
                </a:solidFill>
                <a:latin typeface="Garamond" panose="02020404030301010803" pitchFamily="18" charset="0"/>
              </a:rPr>
              <a:t>National Issues: ICE Workplace Enforcement</a:t>
            </a:r>
          </a:p>
          <a:p>
            <a:pPr algn="ctr">
              <a:buNone/>
            </a:pPr>
            <a:endParaRPr lang="en-US" sz="800" dirty="0">
              <a:latin typeface="Garamond" panose="02020404030301010803" pitchFamily="18" charset="0"/>
            </a:endParaRPr>
          </a:p>
          <a:p>
            <a:pPr algn="ctr">
              <a:buNone/>
            </a:pPr>
            <a:r>
              <a:rPr lang="en-US" sz="3000" dirty="0">
                <a:solidFill>
                  <a:srgbClr val="182469"/>
                </a:solidFill>
                <a:latin typeface="Garamond" panose="02020404030301010803" pitchFamily="18" charset="0"/>
              </a:rPr>
              <a:t>ICE Workplace Enforcement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panose="02020404030301010803" pitchFamily="18" charset="0"/>
              </a:rPr>
              <a:t>ICE Workplace Enforcement: </a:t>
            </a:r>
            <a:br>
              <a:rPr lang="en-US" dirty="0">
                <a:latin typeface="Garamond" panose="02020404030301010803" pitchFamily="18" charset="0"/>
              </a:rPr>
            </a:br>
            <a:r>
              <a:rPr lang="en-US" dirty="0">
                <a:latin typeface="Garamond" panose="02020404030301010803" pitchFamily="18" charset="0"/>
              </a:rPr>
              <a:t>Do You Need a Raid Policy?</a:t>
            </a:r>
          </a:p>
        </p:txBody>
      </p:sp>
      <p:sp>
        <p:nvSpPr>
          <p:cNvPr id="3" name="Content Placeholder 2"/>
          <p:cNvSpPr>
            <a:spLocks noGrp="1"/>
          </p:cNvSpPr>
          <p:nvPr>
            <p:ph sz="quarter" idx="10"/>
          </p:nvPr>
        </p:nvSpPr>
        <p:spPr>
          <a:xfrm>
            <a:off x="754144" y="1891222"/>
            <a:ext cx="10599656" cy="3869498"/>
          </a:xfrm>
        </p:spPr>
        <p:txBody>
          <a:bodyPr/>
          <a:lstStyle/>
          <a:p>
            <a:pPr lvl="0"/>
            <a:r>
              <a:rPr lang="en-US" sz="1800" dirty="0">
                <a:latin typeface="Garamond" panose="02020404030301010803" pitchFamily="18" charset="0"/>
              </a:rPr>
              <a:t>ICE workplace enforcement has dramatically escalated in 2025–2026</a:t>
            </a:r>
          </a:p>
          <a:p>
            <a:pPr lvl="0"/>
            <a:r>
              <a:rPr lang="en-US" sz="1800" dirty="0">
                <a:latin typeface="Garamond" panose="02020404030301010803" pitchFamily="18" charset="0"/>
              </a:rPr>
              <a:t>NOIs (Notices of Inspection) increased ~800% in Q1 2026 vs. Q1 2025</a:t>
            </a:r>
          </a:p>
          <a:p>
            <a:pPr lvl="0"/>
            <a:r>
              <a:rPr lang="en-US" sz="1800" dirty="0">
                <a:latin typeface="Garamond" panose="02020404030301010803" pitchFamily="18" charset="0"/>
              </a:rPr>
              <a:t>Hitting healthcare, hospitality, construction, agriculture, food processing</a:t>
            </a:r>
          </a:p>
          <a:p>
            <a:pPr lvl="0"/>
            <a:r>
              <a:rPr lang="en-US" sz="1800" b="1" dirty="0">
                <a:solidFill>
                  <a:srgbClr val="C00000"/>
                </a:solidFill>
                <a:latin typeface="Garamond" panose="02020404030301010803" pitchFamily="18" charset="0"/>
              </a:rPr>
              <a:t>CHCs should already have a Raid Policy – healthcare is a targeted industry</a:t>
            </a:r>
          </a:p>
          <a:p>
            <a:pPr lvl="0"/>
            <a:r>
              <a:rPr lang="en-US" sz="1800" b="1" dirty="0">
                <a:latin typeface="Garamond" panose="02020404030301010803" pitchFamily="18" charset="0"/>
              </a:rPr>
              <a:t>Key Distinction: Warrant Types</a:t>
            </a:r>
          </a:p>
          <a:p>
            <a:pPr lvl="1"/>
            <a:r>
              <a:rPr lang="en-US" sz="1800" b="1" dirty="0">
                <a:latin typeface="Garamond" panose="02020404030301010803" pitchFamily="18" charset="0"/>
              </a:rPr>
              <a:t>Administrative warrant (ICE Form I-200/I-205): </a:t>
            </a:r>
          </a:p>
          <a:p>
            <a:pPr lvl="2"/>
            <a:r>
              <a:rPr lang="en-US" sz="1800" dirty="0">
                <a:latin typeface="Garamond" panose="02020404030301010803" pitchFamily="18" charset="0"/>
              </a:rPr>
              <a:t>Does NOT authorize entry to non-public workplace areas</a:t>
            </a:r>
          </a:p>
          <a:p>
            <a:pPr lvl="1"/>
            <a:r>
              <a:rPr lang="en-US" sz="1800" b="1" dirty="0">
                <a:latin typeface="Garamond" panose="02020404030301010803" pitchFamily="18" charset="0"/>
              </a:rPr>
              <a:t>Judicial warrant (signed by a judge): </a:t>
            </a:r>
          </a:p>
          <a:p>
            <a:pPr lvl="2"/>
            <a:r>
              <a:rPr lang="en-US" sz="1800" dirty="0">
                <a:latin typeface="Garamond" panose="02020404030301010803" pitchFamily="18" charset="0"/>
              </a:rPr>
              <a:t>Authorizes entry to all areas specified</a:t>
            </a:r>
          </a:p>
          <a:p>
            <a:pPr lvl="0"/>
            <a:r>
              <a:rPr lang="en-US" sz="1800" b="1" dirty="0">
                <a:latin typeface="Garamond" panose="02020404030301010803" pitchFamily="18" charset="0"/>
              </a:rPr>
              <a:t>Employer Rights:</a:t>
            </a:r>
          </a:p>
          <a:p>
            <a:pPr lvl="1"/>
            <a:r>
              <a:rPr lang="en-US" sz="1800" b="1" dirty="0">
                <a:solidFill>
                  <a:srgbClr val="C00000"/>
                </a:solidFill>
                <a:latin typeface="Garamond" panose="02020404030301010803" pitchFamily="18" charset="0"/>
              </a:rPr>
              <a:t>Ask for identification, ask for warrant, limit access to non-public areas without judicial warrant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panose="02020404030301010803" pitchFamily="18" charset="0"/>
              </a:rPr>
              <a:t>ICE Raid Preparedness: Action Steps for CHCs</a:t>
            </a:r>
          </a:p>
        </p:txBody>
      </p:sp>
      <p:sp>
        <p:nvSpPr>
          <p:cNvPr id="3" name="Content Placeholder 2"/>
          <p:cNvSpPr>
            <a:spLocks noGrp="1"/>
          </p:cNvSpPr>
          <p:nvPr>
            <p:ph sz="quarter" idx="10"/>
          </p:nvPr>
        </p:nvSpPr>
        <p:spPr>
          <a:xfrm>
            <a:off x="754144" y="1380682"/>
            <a:ext cx="10599656" cy="4547678"/>
          </a:xfrm>
        </p:spPr>
        <p:txBody>
          <a:bodyPr/>
          <a:lstStyle/>
          <a:p>
            <a:pPr lvl="0"/>
            <a:r>
              <a:rPr lang="en-US" sz="1600" b="1" dirty="0">
                <a:latin typeface="Garamond" panose="02020404030301010803" pitchFamily="18" charset="0"/>
              </a:rPr>
              <a:t>Prepare Now:</a:t>
            </a:r>
          </a:p>
          <a:p>
            <a:pPr lvl="1"/>
            <a:r>
              <a:rPr lang="en-US" sz="1600" dirty="0">
                <a:latin typeface="Garamond" panose="02020404030301010803" pitchFamily="18" charset="0"/>
              </a:rPr>
              <a:t>Develop a written ICE workplace enforcement policy</a:t>
            </a:r>
          </a:p>
          <a:p>
            <a:pPr lvl="1"/>
            <a:r>
              <a:rPr lang="en-US" sz="1600" dirty="0">
                <a:latin typeface="Garamond" panose="02020404030301010803" pitchFamily="18" charset="0"/>
              </a:rPr>
              <a:t>Designate a point person to interact with ICE agents</a:t>
            </a:r>
          </a:p>
          <a:p>
            <a:pPr lvl="1"/>
            <a:r>
              <a:rPr lang="en-US" sz="1600" dirty="0">
                <a:latin typeface="Garamond" panose="02020404030301010803" pitchFamily="18" charset="0"/>
              </a:rPr>
              <a:t>Train reception/front desk staff on rights and procedures</a:t>
            </a:r>
          </a:p>
          <a:p>
            <a:pPr lvl="1"/>
            <a:r>
              <a:rPr lang="en-US" sz="1600" dirty="0">
                <a:latin typeface="Garamond" panose="02020404030301010803" pitchFamily="18" charset="0"/>
              </a:rPr>
              <a:t>Audit I-9 compliance – ensure current form version; conduct internal audit with counsel</a:t>
            </a:r>
          </a:p>
          <a:p>
            <a:pPr lvl="1"/>
            <a:r>
              <a:rPr lang="en-US" sz="1600" dirty="0">
                <a:latin typeface="Garamond" panose="02020404030301010803" pitchFamily="18" charset="0"/>
              </a:rPr>
              <a:t>Organize visa documentation for sponsored employees</a:t>
            </a:r>
          </a:p>
          <a:p>
            <a:pPr lvl="1"/>
            <a:r>
              <a:rPr lang="en-US" sz="1600" dirty="0">
                <a:latin typeface="Garamond" panose="02020404030301010803" pitchFamily="18" charset="0"/>
              </a:rPr>
              <a:t>Know the difference between warrant types</a:t>
            </a:r>
          </a:p>
          <a:p>
            <a:pPr marL="457200" lvl="1" indent="0">
              <a:buNone/>
            </a:pPr>
            <a:endParaRPr lang="en-US" sz="800" dirty="0">
              <a:latin typeface="Garamond" panose="02020404030301010803" pitchFamily="18" charset="0"/>
            </a:endParaRPr>
          </a:p>
          <a:p>
            <a:pPr lvl="0"/>
            <a:r>
              <a:rPr lang="en-US" sz="1600" b="1" dirty="0">
                <a:latin typeface="Garamond" panose="02020404030301010803" pitchFamily="18" charset="0"/>
              </a:rPr>
              <a:t>DO NOT:</a:t>
            </a:r>
          </a:p>
          <a:p>
            <a:pPr lvl="1"/>
            <a:r>
              <a:rPr lang="en-US" sz="1600" dirty="0">
                <a:latin typeface="Garamond" panose="02020404030301010803" pitchFamily="18" charset="0"/>
              </a:rPr>
              <a:t>Volunteer information beyond legal requirements</a:t>
            </a:r>
          </a:p>
          <a:p>
            <a:pPr lvl="1"/>
            <a:r>
              <a:rPr lang="en-US" sz="1600" dirty="0">
                <a:latin typeface="Garamond" panose="02020404030301010803" pitchFamily="18" charset="0"/>
              </a:rPr>
              <a:t>Destroy, alter, or hide documents</a:t>
            </a:r>
          </a:p>
          <a:p>
            <a:pPr lvl="1"/>
            <a:r>
              <a:rPr lang="en-US" sz="1600" dirty="0">
                <a:latin typeface="Garamond" panose="02020404030301010803" pitchFamily="18" charset="0"/>
              </a:rPr>
              <a:t>Consent to entry of non-public areas without judicial warrant</a:t>
            </a:r>
          </a:p>
          <a:p>
            <a:pPr marL="457200" lvl="1" indent="0">
              <a:buNone/>
            </a:pPr>
            <a:endParaRPr lang="en-US" sz="800" dirty="0">
              <a:latin typeface="Garamond" panose="02020404030301010803" pitchFamily="18" charset="0"/>
            </a:endParaRPr>
          </a:p>
          <a:p>
            <a:pPr lvl="0"/>
            <a:r>
              <a:rPr lang="en-US" sz="1600" b="1" dirty="0">
                <a:latin typeface="Garamond" panose="02020404030301010803" pitchFamily="18" charset="0"/>
              </a:rPr>
              <a:t>DO:</a:t>
            </a:r>
          </a:p>
          <a:p>
            <a:pPr lvl="1"/>
            <a:r>
              <a:rPr lang="en-US" sz="1600" dirty="0">
                <a:latin typeface="Garamond" panose="02020404030301010803" pitchFamily="18" charset="0"/>
              </a:rPr>
              <a:t>Stay calm; record/video if possible without interfering; contact legal counsel immediately</a:t>
            </a:r>
          </a:p>
          <a:p>
            <a:pPr lvl="1"/>
            <a:r>
              <a:rPr lang="en-US" sz="1600" dirty="0">
                <a:latin typeface="Garamond" panose="02020404030301010803" pitchFamily="18" charset="0"/>
              </a:rPr>
              <a:t>Remind employees of their rights: remain silent, do not run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0C194-889D-FFFA-146E-E16F668DB8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BA5262-427A-6D4C-7765-83D8A25552EA}"/>
              </a:ext>
            </a:extLst>
          </p:cNvPr>
          <p:cNvSpPr>
            <a:spLocks noGrp="1"/>
          </p:cNvSpPr>
          <p:nvPr>
            <p:ph type="title"/>
          </p:nvPr>
        </p:nvSpPr>
        <p:spPr>
          <a:xfrm>
            <a:off x="758605" y="275915"/>
            <a:ext cx="10599656" cy="1027105"/>
          </a:xfrm>
        </p:spPr>
        <p:txBody>
          <a:bodyPr/>
          <a:lstStyle/>
          <a:p>
            <a:r>
              <a:rPr lang="en-US" sz="5000" dirty="0">
                <a:latin typeface="Garamond" panose="02020404030301010803" pitchFamily="18" charset="0"/>
              </a:rPr>
              <a:t>ICE RAID Scenario #1 </a:t>
            </a:r>
            <a:br>
              <a:rPr lang="en-US" sz="2400" dirty="0">
                <a:latin typeface="Garamond" panose="02020404030301010803" pitchFamily="18" charset="0"/>
              </a:rPr>
            </a:br>
            <a:endParaRPr lang="en-US" sz="2000" dirty="0"/>
          </a:p>
        </p:txBody>
      </p:sp>
      <p:sp>
        <p:nvSpPr>
          <p:cNvPr id="3" name="Content Placeholder 2">
            <a:extLst>
              <a:ext uri="{FF2B5EF4-FFF2-40B4-BE49-F238E27FC236}">
                <a16:creationId xmlns:a16="http://schemas.microsoft.com/office/drawing/2014/main" id="{43767769-598B-9822-5014-439B9F4EF6B8}"/>
              </a:ext>
            </a:extLst>
          </p:cNvPr>
          <p:cNvSpPr>
            <a:spLocks noGrp="1"/>
          </p:cNvSpPr>
          <p:nvPr>
            <p:ph sz="quarter" idx="10"/>
          </p:nvPr>
        </p:nvSpPr>
        <p:spPr>
          <a:xfrm>
            <a:off x="485506" y="1623060"/>
            <a:ext cx="11145854" cy="4168140"/>
          </a:xfrm>
        </p:spPr>
        <p:txBody>
          <a:bodyPr/>
          <a:lstStyle/>
          <a:p>
            <a:pPr marL="0" indent="0">
              <a:buNone/>
            </a:pPr>
            <a:r>
              <a:rPr lang="en-US" sz="2500" b="1" u="sng" dirty="0">
                <a:latin typeface="Garamond" panose="02020404030301010803" pitchFamily="18" charset="0"/>
              </a:rPr>
              <a:t>Scenario 1</a:t>
            </a:r>
            <a:r>
              <a:rPr lang="en-US" sz="2500" dirty="0">
                <a:latin typeface="Garamond" panose="02020404030301010803" pitchFamily="18" charset="0"/>
              </a:rPr>
              <a:t>: The Front Desk "Surprise" (Administrative vs. Judicial Warrants)</a:t>
            </a:r>
          </a:p>
          <a:p>
            <a:pPr marL="0" indent="0">
              <a:buNone/>
            </a:pPr>
            <a:endParaRPr lang="en-US" sz="2500" dirty="0">
              <a:latin typeface="Garamond" panose="02020404030301010803" pitchFamily="18" charset="0"/>
            </a:endParaRPr>
          </a:p>
          <a:p>
            <a:pPr marL="0" indent="0">
              <a:buNone/>
            </a:pPr>
            <a:r>
              <a:rPr lang="en-US" sz="2500" b="1" u="sng" dirty="0">
                <a:latin typeface="Garamond" panose="02020404030301010803" pitchFamily="18" charset="0"/>
              </a:rPr>
              <a:t>The Situation</a:t>
            </a:r>
            <a:r>
              <a:rPr lang="en-US" sz="2500" dirty="0">
                <a:latin typeface="Garamond" panose="02020404030301010803" pitchFamily="18" charset="0"/>
              </a:rPr>
              <a:t>: Two ICE agents walk into the main lobby or waiting room of the health center. They approach the front desk receptionist, present a badge, and hand the receptionist a document titled Form I-200 (Warrant for Arrest of Alien) or Form I-205 (Warrant of Removal/Deportation). They state they are looking for a specific employee working in the back clinic.</a:t>
            </a:r>
          </a:p>
          <a:p>
            <a:pPr marL="0" indent="0">
              <a:buNone/>
            </a:pPr>
            <a:endParaRPr lang="en-US" sz="1600" dirty="0">
              <a:latin typeface="Garamond" panose="02020404030301010803" pitchFamily="18" charset="0"/>
            </a:endParaRPr>
          </a:p>
        </p:txBody>
      </p:sp>
    </p:spTree>
    <p:extLst>
      <p:ext uri="{BB962C8B-B14F-4D97-AF65-F5344CB8AC3E}">
        <p14:creationId xmlns:p14="http://schemas.microsoft.com/office/powerpoint/2010/main" val="3552800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E8C9F-55E1-6AEE-4372-719B2E1518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440241-6413-592E-B4AB-59D27FBFDAED}"/>
              </a:ext>
            </a:extLst>
          </p:cNvPr>
          <p:cNvSpPr>
            <a:spLocks noGrp="1"/>
          </p:cNvSpPr>
          <p:nvPr>
            <p:ph type="title"/>
          </p:nvPr>
        </p:nvSpPr>
        <p:spPr>
          <a:xfrm>
            <a:off x="758605" y="275915"/>
            <a:ext cx="10599656" cy="1027105"/>
          </a:xfrm>
        </p:spPr>
        <p:txBody>
          <a:bodyPr/>
          <a:lstStyle/>
          <a:p>
            <a:r>
              <a:rPr lang="en-US" sz="5000" dirty="0">
                <a:latin typeface="Garamond" panose="02020404030301010803" pitchFamily="18" charset="0"/>
              </a:rPr>
              <a:t>ICE RAID Scenario #1 </a:t>
            </a:r>
            <a:br>
              <a:rPr lang="en-US" sz="2400" dirty="0">
                <a:latin typeface="Garamond" panose="02020404030301010803" pitchFamily="18" charset="0"/>
              </a:rPr>
            </a:br>
            <a:endParaRPr lang="en-US" sz="2000" dirty="0"/>
          </a:p>
        </p:txBody>
      </p:sp>
      <p:sp>
        <p:nvSpPr>
          <p:cNvPr id="3" name="Content Placeholder 2">
            <a:extLst>
              <a:ext uri="{FF2B5EF4-FFF2-40B4-BE49-F238E27FC236}">
                <a16:creationId xmlns:a16="http://schemas.microsoft.com/office/drawing/2014/main" id="{3D423096-1321-B26B-9D60-9A0C45D79BF2}"/>
              </a:ext>
            </a:extLst>
          </p:cNvPr>
          <p:cNvSpPr>
            <a:spLocks noGrp="1"/>
          </p:cNvSpPr>
          <p:nvPr>
            <p:ph sz="quarter" idx="10"/>
          </p:nvPr>
        </p:nvSpPr>
        <p:spPr>
          <a:xfrm>
            <a:off x="523073" y="1706880"/>
            <a:ext cx="11145854" cy="4107180"/>
          </a:xfrm>
        </p:spPr>
        <p:txBody>
          <a:bodyPr/>
          <a:lstStyle/>
          <a:p>
            <a:pPr marL="0" indent="0">
              <a:buNone/>
            </a:pPr>
            <a:r>
              <a:rPr lang="en-US" sz="2000" b="1" u="sng" dirty="0">
                <a:latin typeface="Garamond" panose="02020404030301010803" pitchFamily="18" charset="0"/>
              </a:rPr>
              <a:t>The Core Training Lesson</a:t>
            </a:r>
            <a:r>
              <a:rPr lang="en-US" sz="2000" dirty="0">
                <a:latin typeface="Garamond" panose="02020404030301010803" pitchFamily="18" charset="0"/>
              </a:rPr>
              <a:t>: Recognizing a warrant. </a:t>
            </a:r>
          </a:p>
          <a:p>
            <a:r>
              <a:rPr lang="en-US" sz="2000" dirty="0">
                <a:latin typeface="Garamond" panose="02020404030301010803" pitchFamily="18" charset="0"/>
              </a:rPr>
              <a:t>Forms I-200 and I-205 are administrative warrants signed by ICE officers, not by a judge. </a:t>
            </a:r>
          </a:p>
          <a:p>
            <a:r>
              <a:rPr lang="en-US" sz="2000" dirty="0">
                <a:latin typeface="Garamond" panose="02020404030301010803" pitchFamily="18" charset="0"/>
              </a:rPr>
              <a:t>They do not give agents the right to enter non-public, private clinical areas without consent.</a:t>
            </a:r>
          </a:p>
          <a:p>
            <a:pPr marL="0" indent="0">
              <a:buNone/>
            </a:pPr>
            <a:endParaRPr lang="en-US" sz="2000" dirty="0">
              <a:latin typeface="Garamond" panose="02020404030301010803" pitchFamily="18" charset="0"/>
            </a:endParaRPr>
          </a:p>
          <a:p>
            <a:pPr marL="0" indent="0">
              <a:buNone/>
            </a:pPr>
            <a:r>
              <a:rPr lang="en-US" sz="2000" b="1" u="sng" dirty="0">
                <a:latin typeface="Garamond" panose="02020404030301010803" pitchFamily="18" charset="0"/>
              </a:rPr>
              <a:t>Correct Staff Action</a:t>
            </a:r>
            <a:r>
              <a:rPr lang="en-US" sz="2000" dirty="0">
                <a:latin typeface="Garamond" panose="02020404030301010803" pitchFamily="18" charset="0"/>
              </a:rPr>
              <a:t>:</a:t>
            </a:r>
          </a:p>
          <a:p>
            <a:r>
              <a:rPr lang="en-US" sz="2000" dirty="0">
                <a:latin typeface="Garamond" panose="02020404030301010803" pitchFamily="18" charset="0"/>
              </a:rPr>
              <a:t>The receptionist should politely ask the agents to wait in the public area.</a:t>
            </a:r>
          </a:p>
          <a:p>
            <a:r>
              <a:rPr lang="en-US" sz="2000" dirty="0">
                <a:latin typeface="Garamond" panose="02020404030301010803" pitchFamily="18" charset="0"/>
              </a:rPr>
              <a:t>The receptionist must immediately contact the designated point person (e.g., Clinic Director, HR Lead, or Legal Counsel).</a:t>
            </a:r>
          </a:p>
          <a:p>
            <a:r>
              <a:rPr lang="en-US" sz="2000" dirty="0">
                <a:latin typeface="Garamond" panose="02020404030301010803" pitchFamily="18" charset="0"/>
              </a:rPr>
              <a:t>The point person reviews the document. Since it lacks a judge's signature, they must state: "I do not consent to you entering our private, non-public clinic or employee areas based on this administrative document."</a:t>
            </a:r>
          </a:p>
        </p:txBody>
      </p:sp>
    </p:spTree>
    <p:extLst>
      <p:ext uri="{BB962C8B-B14F-4D97-AF65-F5344CB8AC3E}">
        <p14:creationId xmlns:p14="http://schemas.microsoft.com/office/powerpoint/2010/main" val="1053577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7D52A-A431-3BE1-357B-5E36DED03E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9BCCEE-635C-1420-DA61-D9A486322BE7}"/>
              </a:ext>
            </a:extLst>
          </p:cNvPr>
          <p:cNvSpPr>
            <a:spLocks noGrp="1"/>
          </p:cNvSpPr>
          <p:nvPr>
            <p:ph type="title"/>
          </p:nvPr>
        </p:nvSpPr>
        <p:spPr>
          <a:xfrm>
            <a:off x="758605" y="275915"/>
            <a:ext cx="10599656" cy="1027105"/>
          </a:xfrm>
        </p:spPr>
        <p:txBody>
          <a:bodyPr/>
          <a:lstStyle/>
          <a:p>
            <a:r>
              <a:rPr lang="en-US" sz="5000" dirty="0">
                <a:latin typeface="Garamond" panose="02020404030301010803" pitchFamily="18" charset="0"/>
              </a:rPr>
              <a:t>ICE RAID Scenario #2 </a:t>
            </a:r>
            <a:br>
              <a:rPr lang="en-US" sz="2400" dirty="0">
                <a:latin typeface="Garamond" panose="02020404030301010803" pitchFamily="18" charset="0"/>
              </a:rPr>
            </a:br>
            <a:endParaRPr lang="en-US" sz="2000" dirty="0"/>
          </a:p>
        </p:txBody>
      </p:sp>
      <p:sp>
        <p:nvSpPr>
          <p:cNvPr id="3" name="Content Placeholder 2">
            <a:extLst>
              <a:ext uri="{FF2B5EF4-FFF2-40B4-BE49-F238E27FC236}">
                <a16:creationId xmlns:a16="http://schemas.microsoft.com/office/drawing/2014/main" id="{6D04970D-E188-E87C-2208-63C7872775A6}"/>
              </a:ext>
            </a:extLst>
          </p:cNvPr>
          <p:cNvSpPr>
            <a:spLocks noGrp="1"/>
          </p:cNvSpPr>
          <p:nvPr>
            <p:ph sz="quarter" idx="10"/>
          </p:nvPr>
        </p:nvSpPr>
        <p:spPr>
          <a:xfrm>
            <a:off x="485506" y="1623060"/>
            <a:ext cx="11145854" cy="4168140"/>
          </a:xfrm>
        </p:spPr>
        <p:txBody>
          <a:bodyPr/>
          <a:lstStyle/>
          <a:p>
            <a:pPr marL="0" indent="0">
              <a:buNone/>
            </a:pPr>
            <a:r>
              <a:rPr lang="en-US" sz="2500" b="1" u="sng" dirty="0">
                <a:latin typeface="Garamond" panose="02020404030301010803" pitchFamily="18" charset="0"/>
              </a:rPr>
              <a:t>Scenario 2</a:t>
            </a:r>
            <a:r>
              <a:rPr lang="en-US" sz="2500" dirty="0">
                <a:latin typeface="Garamond" panose="02020404030301010803" pitchFamily="18" charset="0"/>
              </a:rPr>
              <a:t>: The Back-Door "Walk-In" (Limiting Access to Non-Public Areas)</a:t>
            </a:r>
          </a:p>
          <a:p>
            <a:pPr marL="0" indent="0">
              <a:buNone/>
            </a:pPr>
            <a:endParaRPr lang="en-US" sz="2500" dirty="0">
              <a:latin typeface="Garamond" panose="02020404030301010803" pitchFamily="18" charset="0"/>
            </a:endParaRPr>
          </a:p>
          <a:p>
            <a:pPr marL="0" indent="0">
              <a:buNone/>
            </a:pPr>
            <a:r>
              <a:rPr lang="en-US" sz="2500" b="1" u="sng" dirty="0">
                <a:latin typeface="Garamond" panose="02020404030301010803" pitchFamily="18" charset="0"/>
              </a:rPr>
              <a:t>The Situation</a:t>
            </a:r>
            <a:r>
              <a:rPr lang="en-US" sz="2500" dirty="0">
                <a:latin typeface="Garamond" panose="02020404030301010803" pitchFamily="18" charset="0"/>
              </a:rPr>
              <a:t>: ICE agents arrive at a side or rear entrance typically used by staff, vendors, or for deliveries. An employee opens the door to walk out or accept a delivery, and the agents attempt to step past them into the staff break room or hallway, stating they are conducting a workplace audit.</a:t>
            </a:r>
            <a:endParaRPr lang="en-US" sz="1600" dirty="0">
              <a:latin typeface="Garamond" panose="02020404030301010803" pitchFamily="18" charset="0"/>
            </a:endParaRPr>
          </a:p>
        </p:txBody>
      </p:sp>
    </p:spTree>
    <p:extLst>
      <p:ext uri="{BB962C8B-B14F-4D97-AF65-F5344CB8AC3E}">
        <p14:creationId xmlns:p14="http://schemas.microsoft.com/office/powerpoint/2010/main" val="756782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4F5A2-9C98-4622-BAAC-8DF075EC96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9DC953-74A2-8C92-0BF2-C6E5D2405723}"/>
              </a:ext>
            </a:extLst>
          </p:cNvPr>
          <p:cNvSpPr>
            <a:spLocks noGrp="1"/>
          </p:cNvSpPr>
          <p:nvPr>
            <p:ph type="title"/>
          </p:nvPr>
        </p:nvSpPr>
        <p:spPr>
          <a:xfrm>
            <a:off x="758605" y="275915"/>
            <a:ext cx="10599656" cy="1027105"/>
          </a:xfrm>
        </p:spPr>
        <p:txBody>
          <a:bodyPr/>
          <a:lstStyle/>
          <a:p>
            <a:r>
              <a:rPr lang="en-US" sz="5000" dirty="0">
                <a:latin typeface="Garamond" panose="02020404030301010803" pitchFamily="18" charset="0"/>
              </a:rPr>
              <a:t>ICE RAID Scenario #2 </a:t>
            </a:r>
            <a:br>
              <a:rPr lang="en-US" sz="2400" dirty="0">
                <a:latin typeface="Garamond" panose="02020404030301010803" pitchFamily="18" charset="0"/>
              </a:rPr>
            </a:br>
            <a:endParaRPr lang="en-US" sz="2000" dirty="0"/>
          </a:p>
        </p:txBody>
      </p:sp>
      <p:sp>
        <p:nvSpPr>
          <p:cNvPr id="3" name="Content Placeholder 2">
            <a:extLst>
              <a:ext uri="{FF2B5EF4-FFF2-40B4-BE49-F238E27FC236}">
                <a16:creationId xmlns:a16="http://schemas.microsoft.com/office/drawing/2014/main" id="{4A143E91-B081-1B13-4F24-37123605349C}"/>
              </a:ext>
            </a:extLst>
          </p:cNvPr>
          <p:cNvSpPr>
            <a:spLocks noGrp="1"/>
          </p:cNvSpPr>
          <p:nvPr>
            <p:ph sz="quarter" idx="10"/>
          </p:nvPr>
        </p:nvSpPr>
        <p:spPr>
          <a:xfrm>
            <a:off x="485506" y="1303020"/>
            <a:ext cx="11145854" cy="4168140"/>
          </a:xfrm>
        </p:spPr>
        <p:txBody>
          <a:bodyPr/>
          <a:lstStyle/>
          <a:p>
            <a:pPr marL="0" indent="0">
              <a:buNone/>
            </a:pPr>
            <a:r>
              <a:rPr lang="en-US" sz="2000" b="1" u="sng" dirty="0">
                <a:latin typeface="Garamond" panose="02020404030301010803" pitchFamily="18" charset="0"/>
              </a:rPr>
              <a:t>The Core Training Lesson</a:t>
            </a:r>
            <a:r>
              <a:rPr lang="en-US" sz="2000" dirty="0">
                <a:latin typeface="Garamond" panose="02020404030301010803" pitchFamily="18" charset="0"/>
              </a:rPr>
              <a:t>: Maintaining physical boundaries. Consent to enter can be implied if a staff member steps aside, opens a secure door for them, or fails to object.</a:t>
            </a:r>
          </a:p>
          <a:p>
            <a:pPr marL="0" indent="0">
              <a:buNone/>
            </a:pPr>
            <a:endParaRPr lang="en-US" sz="2000" dirty="0">
              <a:latin typeface="Garamond" panose="02020404030301010803" pitchFamily="18" charset="0"/>
            </a:endParaRPr>
          </a:p>
          <a:p>
            <a:pPr marL="0" indent="0">
              <a:buNone/>
            </a:pPr>
            <a:r>
              <a:rPr lang="en-US" sz="2000" b="1" u="sng" dirty="0">
                <a:latin typeface="Garamond" panose="02020404030301010803" pitchFamily="18" charset="0"/>
              </a:rPr>
              <a:t>Correct Staff Action</a:t>
            </a:r>
            <a:r>
              <a:rPr lang="en-US" sz="2000" dirty="0">
                <a:latin typeface="Garamond" panose="02020404030301010803" pitchFamily="18" charset="0"/>
              </a:rPr>
              <a:t>:</a:t>
            </a:r>
          </a:p>
          <a:p>
            <a:r>
              <a:rPr lang="en-US" sz="2000" dirty="0">
                <a:latin typeface="Garamond" panose="02020404030301010803" pitchFamily="18" charset="0"/>
              </a:rPr>
              <a:t>The employee should step outside or firmly stand their ground at the threshold to block entry to the secure area.</a:t>
            </a:r>
          </a:p>
          <a:p>
            <a:r>
              <a:rPr lang="en-US" sz="2000" dirty="0">
                <a:latin typeface="Garamond" panose="02020404030301010803" pitchFamily="18" charset="0"/>
              </a:rPr>
              <a:t>The employee should clearly ask: "May I see your identification and a search warrant signed by a judge?“</a:t>
            </a:r>
          </a:p>
          <a:p>
            <a:r>
              <a:rPr lang="en-US" sz="2000" dirty="0">
                <a:latin typeface="Garamond" panose="02020404030301010803" pitchFamily="18" charset="0"/>
              </a:rPr>
              <a:t>Staff must firmly communicate that the area beyond the door is a private, non-public clinical space. They must instruct the agents to go to the main public entrance to speak with management.</a:t>
            </a:r>
          </a:p>
        </p:txBody>
      </p:sp>
    </p:spTree>
    <p:extLst>
      <p:ext uri="{BB962C8B-B14F-4D97-AF65-F5344CB8AC3E}">
        <p14:creationId xmlns:p14="http://schemas.microsoft.com/office/powerpoint/2010/main" val="3779835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63788-126F-8C37-305A-005336890B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B49A1C-319C-F84D-FEB1-C0C0D8753D6B}"/>
              </a:ext>
            </a:extLst>
          </p:cNvPr>
          <p:cNvSpPr>
            <a:spLocks noGrp="1"/>
          </p:cNvSpPr>
          <p:nvPr>
            <p:ph type="title"/>
          </p:nvPr>
        </p:nvSpPr>
        <p:spPr>
          <a:xfrm>
            <a:off x="758605" y="275915"/>
            <a:ext cx="10599656" cy="1027105"/>
          </a:xfrm>
        </p:spPr>
        <p:txBody>
          <a:bodyPr/>
          <a:lstStyle/>
          <a:p>
            <a:r>
              <a:rPr lang="en-US" sz="5000" dirty="0">
                <a:latin typeface="Garamond" panose="02020404030301010803" pitchFamily="18" charset="0"/>
              </a:rPr>
              <a:t>ICE RAID Scenario #3 </a:t>
            </a:r>
            <a:br>
              <a:rPr lang="en-US" sz="2400" dirty="0">
                <a:latin typeface="Garamond" panose="02020404030301010803" pitchFamily="18" charset="0"/>
              </a:rPr>
            </a:br>
            <a:endParaRPr lang="en-US" sz="2000" dirty="0"/>
          </a:p>
        </p:txBody>
      </p:sp>
      <p:sp>
        <p:nvSpPr>
          <p:cNvPr id="3" name="Content Placeholder 2">
            <a:extLst>
              <a:ext uri="{FF2B5EF4-FFF2-40B4-BE49-F238E27FC236}">
                <a16:creationId xmlns:a16="http://schemas.microsoft.com/office/drawing/2014/main" id="{DDBF9B6D-2C55-53AD-A234-4F90310BDFDF}"/>
              </a:ext>
            </a:extLst>
          </p:cNvPr>
          <p:cNvSpPr>
            <a:spLocks noGrp="1"/>
          </p:cNvSpPr>
          <p:nvPr>
            <p:ph sz="quarter" idx="10"/>
          </p:nvPr>
        </p:nvSpPr>
        <p:spPr>
          <a:xfrm>
            <a:off x="485506" y="1623060"/>
            <a:ext cx="11145854" cy="4168140"/>
          </a:xfrm>
        </p:spPr>
        <p:txBody>
          <a:bodyPr/>
          <a:lstStyle/>
          <a:p>
            <a:pPr marL="0" indent="0">
              <a:buNone/>
            </a:pPr>
            <a:r>
              <a:rPr lang="en-US" sz="2500" b="1" u="sng" dirty="0">
                <a:latin typeface="Garamond" panose="02020404030301010803" pitchFamily="18" charset="0"/>
              </a:rPr>
              <a:t>Scenario 3:</a:t>
            </a:r>
            <a:r>
              <a:rPr lang="en-US" sz="2500" dirty="0">
                <a:latin typeface="Garamond" panose="02020404030301010803" pitchFamily="18" charset="0"/>
              </a:rPr>
              <a:t> Agent Aggression or Confusion (Documenting and Declining Consent)</a:t>
            </a:r>
          </a:p>
          <a:p>
            <a:pPr marL="0" indent="0">
              <a:buNone/>
            </a:pPr>
            <a:endParaRPr lang="en-US" sz="2500" dirty="0">
              <a:latin typeface="Garamond" panose="02020404030301010803" pitchFamily="18" charset="0"/>
            </a:endParaRPr>
          </a:p>
          <a:p>
            <a:pPr marL="0" indent="0">
              <a:buNone/>
            </a:pPr>
            <a:r>
              <a:rPr lang="en-US" sz="2500" b="1" u="sng" dirty="0">
                <a:latin typeface="Garamond" panose="02020404030301010803" pitchFamily="18" charset="0"/>
              </a:rPr>
              <a:t>The Situation</a:t>
            </a:r>
            <a:r>
              <a:rPr lang="en-US" sz="2500" dirty="0">
                <a:latin typeface="Garamond" panose="02020404030301010803" pitchFamily="18" charset="0"/>
              </a:rPr>
              <a:t>: The designated clinic leader tells the ICE agents they cannot enter the employee-only pharmacy or back offices without a judicial search warrant. The agents become aggressive, claiming that refusing them entry is "obstruction of justice" or that because the clinic receives federal FQHC funding, it is open to federal law enforcement.</a:t>
            </a:r>
            <a:endParaRPr lang="en-US" sz="1600" dirty="0">
              <a:latin typeface="Garamond" panose="02020404030301010803" pitchFamily="18" charset="0"/>
            </a:endParaRPr>
          </a:p>
        </p:txBody>
      </p:sp>
    </p:spTree>
    <p:extLst>
      <p:ext uri="{BB962C8B-B14F-4D97-AF65-F5344CB8AC3E}">
        <p14:creationId xmlns:p14="http://schemas.microsoft.com/office/powerpoint/2010/main" val="2176929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3269D-CD91-DC1F-35F2-357CD4E487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A43561-6F66-9383-EF60-9D090AE9257F}"/>
              </a:ext>
            </a:extLst>
          </p:cNvPr>
          <p:cNvSpPr>
            <a:spLocks noGrp="1"/>
          </p:cNvSpPr>
          <p:nvPr>
            <p:ph type="title"/>
          </p:nvPr>
        </p:nvSpPr>
        <p:spPr>
          <a:xfrm>
            <a:off x="758605" y="275915"/>
            <a:ext cx="10599656" cy="1027105"/>
          </a:xfrm>
        </p:spPr>
        <p:txBody>
          <a:bodyPr/>
          <a:lstStyle/>
          <a:p>
            <a:r>
              <a:rPr lang="en-US" sz="5000" dirty="0">
                <a:latin typeface="Garamond" panose="02020404030301010803" pitchFamily="18" charset="0"/>
              </a:rPr>
              <a:t>ICE RAID Scenario #3 </a:t>
            </a:r>
            <a:br>
              <a:rPr lang="en-US" sz="2400" dirty="0">
                <a:latin typeface="Garamond" panose="02020404030301010803" pitchFamily="18" charset="0"/>
              </a:rPr>
            </a:br>
            <a:endParaRPr lang="en-US" sz="2000" dirty="0"/>
          </a:p>
        </p:txBody>
      </p:sp>
      <p:sp>
        <p:nvSpPr>
          <p:cNvPr id="3" name="Content Placeholder 2">
            <a:extLst>
              <a:ext uri="{FF2B5EF4-FFF2-40B4-BE49-F238E27FC236}">
                <a16:creationId xmlns:a16="http://schemas.microsoft.com/office/drawing/2014/main" id="{69E08A33-4A0D-37D3-1BC3-AEA1BF05AAEB}"/>
              </a:ext>
            </a:extLst>
          </p:cNvPr>
          <p:cNvSpPr>
            <a:spLocks noGrp="1"/>
          </p:cNvSpPr>
          <p:nvPr>
            <p:ph sz="quarter" idx="10"/>
          </p:nvPr>
        </p:nvSpPr>
        <p:spPr>
          <a:xfrm>
            <a:off x="485506" y="1375410"/>
            <a:ext cx="11145854" cy="4499610"/>
          </a:xfrm>
        </p:spPr>
        <p:txBody>
          <a:bodyPr/>
          <a:lstStyle/>
          <a:p>
            <a:pPr marL="0" indent="0">
              <a:buNone/>
            </a:pPr>
            <a:r>
              <a:rPr lang="en-US" sz="1900" b="1" u="sng" dirty="0">
                <a:latin typeface="Garamond" panose="02020404030301010803" pitchFamily="18" charset="0"/>
              </a:rPr>
              <a:t>The Core Training Lesson</a:t>
            </a:r>
            <a:r>
              <a:rPr lang="en-US" sz="1900" dirty="0">
                <a:latin typeface="Garamond" panose="02020404030301010803" pitchFamily="18" charset="0"/>
              </a:rPr>
              <a:t>: Factual documentation and non-cooperation. </a:t>
            </a:r>
          </a:p>
          <a:p>
            <a:r>
              <a:rPr lang="en-US" sz="1900" dirty="0">
                <a:latin typeface="Garamond" panose="02020404030301010803" pitchFamily="18" charset="0"/>
              </a:rPr>
              <a:t>Receiving federal grants does not waive an FQHC's Fourth Amendment protections regarding private property. </a:t>
            </a:r>
          </a:p>
          <a:p>
            <a:r>
              <a:rPr lang="en-US" sz="1900" dirty="0">
                <a:latin typeface="Garamond" panose="02020404030301010803" pitchFamily="18" charset="0"/>
              </a:rPr>
              <a:t>Staff cannot physically block or fight agents if they force their way in, but they must never say "yes" or assist them.</a:t>
            </a:r>
          </a:p>
          <a:p>
            <a:pPr marL="0" indent="0">
              <a:buNone/>
            </a:pPr>
            <a:endParaRPr lang="en-US" sz="1900" dirty="0">
              <a:latin typeface="Garamond" panose="02020404030301010803" pitchFamily="18" charset="0"/>
            </a:endParaRPr>
          </a:p>
          <a:p>
            <a:pPr marL="0" indent="0">
              <a:buNone/>
            </a:pPr>
            <a:r>
              <a:rPr lang="en-US" sz="1900" b="1" u="sng" dirty="0">
                <a:latin typeface="Garamond" panose="02020404030301010803" pitchFamily="18" charset="0"/>
              </a:rPr>
              <a:t>Correct Staff Action</a:t>
            </a:r>
            <a:r>
              <a:rPr lang="en-US" sz="1900" dirty="0">
                <a:latin typeface="Garamond" panose="02020404030301010803" pitchFamily="18" charset="0"/>
              </a:rPr>
              <a:t>:</a:t>
            </a:r>
          </a:p>
          <a:p>
            <a:r>
              <a:rPr lang="en-US" sz="1900" dirty="0">
                <a:latin typeface="Garamond" panose="02020404030301010803" pitchFamily="18" charset="0"/>
              </a:rPr>
              <a:t>The leader must remain calm and state clearly for the record: "I am not consenting to this search, but I will not physically obstruct you.“</a:t>
            </a:r>
          </a:p>
          <a:p>
            <a:r>
              <a:rPr lang="en-US" sz="1900" dirty="0">
                <a:latin typeface="Garamond" panose="02020404030301010803" pitchFamily="18" charset="0"/>
              </a:rPr>
              <a:t>The leader or another designated staff member should immediately begin taking detailed notes or recording video (if allowed under clinic policy and HIPAA limits regarding patient privacy). Note the agents' names, badge numbers, what they touch, and who they speak to.</a:t>
            </a:r>
          </a:p>
          <a:p>
            <a:r>
              <a:rPr lang="en-US" sz="1900" dirty="0">
                <a:latin typeface="Garamond" panose="02020404030301010803" pitchFamily="18" charset="0"/>
              </a:rPr>
              <a:t>Staff should </a:t>
            </a:r>
            <a:r>
              <a:rPr lang="en-US" sz="1900" b="1" u="sng" dirty="0">
                <a:latin typeface="Garamond" panose="02020404030301010803" pitchFamily="18" charset="0"/>
              </a:rPr>
              <a:t>not</a:t>
            </a:r>
            <a:r>
              <a:rPr lang="en-US" sz="1900" dirty="0">
                <a:latin typeface="Garamond" panose="02020404030301010803" pitchFamily="18" charset="0"/>
              </a:rPr>
              <a:t> hand over personnel files, I-9 forms, or computer passwords unless the agents produce a specific judicial subpoena or search warrant commanding it.</a:t>
            </a:r>
          </a:p>
        </p:txBody>
      </p:sp>
    </p:spTree>
    <p:extLst>
      <p:ext uri="{BB962C8B-B14F-4D97-AF65-F5344CB8AC3E}">
        <p14:creationId xmlns:p14="http://schemas.microsoft.com/office/powerpoint/2010/main" val="2342311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5D17D-37AC-4460-5E0C-0D523AEE60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809B97-7B99-4E36-8DBE-623D05A9AB67}"/>
              </a:ext>
            </a:extLst>
          </p:cNvPr>
          <p:cNvSpPr>
            <a:spLocks noGrp="1"/>
          </p:cNvSpPr>
          <p:nvPr>
            <p:ph type="title"/>
          </p:nvPr>
        </p:nvSpPr>
        <p:spPr>
          <a:xfrm>
            <a:off x="754144" y="1200000"/>
            <a:ext cx="10599656" cy="3200000"/>
          </a:xfrm>
        </p:spPr>
        <p:txBody>
          <a:bodyPr anchor="ctr"/>
          <a:lstStyle/>
          <a:p>
            <a:pPr algn="ctr">
              <a:buNone/>
            </a:pPr>
            <a:r>
              <a:rPr lang="en-US" sz="3600" b="1" dirty="0">
                <a:solidFill>
                  <a:srgbClr val="182469"/>
                </a:solidFill>
                <a:latin typeface="Garamond" panose="02020404030301010803" pitchFamily="18" charset="0"/>
              </a:rPr>
              <a:t>KEY TAKEAWAYS  &amp; QUESTIONS </a:t>
            </a:r>
          </a:p>
          <a:p>
            <a:pPr algn="ctr">
              <a:buNone/>
            </a:pPr>
            <a:endParaRPr lang="en-US" sz="800" dirty="0">
              <a:latin typeface="Garamond" panose="02020404030301010803" pitchFamily="18" charset="0"/>
            </a:endParaRPr>
          </a:p>
        </p:txBody>
      </p:sp>
    </p:spTree>
    <p:extLst>
      <p:ext uri="{BB962C8B-B14F-4D97-AF65-F5344CB8AC3E}">
        <p14:creationId xmlns:p14="http://schemas.microsoft.com/office/powerpoint/2010/main" val="5181087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panose="02020404030301010803" pitchFamily="18" charset="0"/>
              </a:rPr>
              <a:t>Practical Strategies </a:t>
            </a:r>
            <a:br>
              <a:rPr lang="en-US" dirty="0">
                <a:latin typeface="Garamond" panose="02020404030301010803" pitchFamily="18" charset="0"/>
              </a:rPr>
            </a:br>
            <a:r>
              <a:rPr lang="en-US" dirty="0">
                <a:latin typeface="Garamond" panose="02020404030301010803" pitchFamily="18" charset="0"/>
              </a:rPr>
              <a:t>For Reducing Organizational Risk</a:t>
            </a:r>
          </a:p>
        </p:txBody>
      </p:sp>
      <p:sp>
        <p:nvSpPr>
          <p:cNvPr id="3" name="Content Placeholder 2"/>
          <p:cNvSpPr>
            <a:spLocks noGrp="1"/>
          </p:cNvSpPr>
          <p:nvPr>
            <p:ph sz="quarter" idx="10"/>
          </p:nvPr>
        </p:nvSpPr>
        <p:spPr>
          <a:xfrm>
            <a:off x="388620" y="2043622"/>
            <a:ext cx="11452860" cy="3633030"/>
          </a:xfrm>
        </p:spPr>
        <p:txBody>
          <a:bodyPr/>
          <a:lstStyle/>
          <a:p>
            <a:pPr lvl="0"/>
            <a:r>
              <a:rPr lang="en-US" sz="2000" dirty="0">
                <a:latin typeface="Garamond" panose="02020404030301010803" pitchFamily="18" charset="0"/>
              </a:rPr>
              <a:t>Conduct annual compliance audits – policies, job postings, personnel files, I-9s</a:t>
            </a:r>
          </a:p>
          <a:p>
            <a:pPr lvl="0"/>
            <a:r>
              <a:rPr lang="en-US" sz="2000" dirty="0">
                <a:latin typeface="Garamond" panose="02020404030301010803" pitchFamily="18" charset="0"/>
              </a:rPr>
              <a:t>Establish a compliance calendar for key deadlines (paid sick leave implementation, PFML contribution start dates, etc.)</a:t>
            </a:r>
          </a:p>
          <a:p>
            <a:pPr lvl="0"/>
            <a:r>
              <a:rPr lang="en-US" sz="2000" dirty="0">
                <a:latin typeface="Garamond" panose="02020404030301010803" pitchFamily="18" charset="0"/>
              </a:rPr>
              <a:t>Invest in regular training: supervisors on anti-discrimination, hiring managers on pay transparency, front desk on ICE procedures</a:t>
            </a:r>
          </a:p>
          <a:p>
            <a:pPr lvl="0"/>
            <a:r>
              <a:rPr lang="en-US" sz="2000" dirty="0">
                <a:latin typeface="Garamond" panose="02020404030301010803" pitchFamily="18" charset="0"/>
              </a:rPr>
              <a:t>Centralize HR processes – standard forms, standard procedures, standard documentation</a:t>
            </a:r>
          </a:p>
          <a:p>
            <a:pPr lvl="0"/>
            <a:r>
              <a:rPr lang="en-US" sz="2000" dirty="0">
                <a:latin typeface="Garamond" panose="02020404030301010803" pitchFamily="18" charset="0"/>
              </a:rPr>
              <a:t>Build a relationship with employment counsel </a:t>
            </a:r>
            <a:r>
              <a:rPr lang="en-US" sz="2000" b="1" dirty="0">
                <a:latin typeface="Garamond" panose="02020404030301010803" pitchFamily="18" charset="0"/>
              </a:rPr>
              <a:t>BEFORE</a:t>
            </a:r>
            <a:r>
              <a:rPr lang="en-US" sz="2000" dirty="0">
                <a:latin typeface="Garamond" panose="02020404030301010803" pitchFamily="18" charset="0"/>
              </a:rPr>
              <a:t> a crisis – proactive legal review is cheaper than reactive litigation</a:t>
            </a:r>
          </a:p>
          <a:p>
            <a:pPr lvl="0"/>
            <a:r>
              <a:rPr lang="en-US" sz="2000" dirty="0">
                <a:latin typeface="Garamond" panose="02020404030301010803" pitchFamily="18" charset="0"/>
              </a:rPr>
              <a:t>Create an employee handbook that is regularly updated and acknowledged by all employees</a:t>
            </a:r>
          </a:p>
          <a:p>
            <a:pPr lvl="0"/>
            <a:r>
              <a:rPr lang="en-US" sz="2000" dirty="0">
                <a:latin typeface="Garamond" panose="02020404030301010803" pitchFamily="18" charset="0"/>
              </a:rPr>
              <a:t>Track and report on key HR metrics: turnover, complaints, investigation outcomes, training completion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panose="02020404030301010803" pitchFamily="18" charset="0"/>
              </a:rPr>
              <a:t>Key Takeaways for CHC HR Professionals</a:t>
            </a:r>
          </a:p>
        </p:txBody>
      </p:sp>
      <p:sp>
        <p:nvSpPr>
          <p:cNvPr id="3" name="Content Placeholder 2"/>
          <p:cNvSpPr>
            <a:spLocks noGrp="1"/>
          </p:cNvSpPr>
          <p:nvPr>
            <p:ph sz="quarter" idx="10"/>
          </p:nvPr>
        </p:nvSpPr>
        <p:spPr>
          <a:xfrm>
            <a:off x="502920" y="1463040"/>
            <a:ext cx="11201400" cy="4396740"/>
          </a:xfrm>
        </p:spPr>
        <p:txBody>
          <a:bodyPr/>
          <a:lstStyle/>
          <a:p>
            <a:pPr lvl="0">
              <a:lnSpc>
                <a:spcPct val="150000"/>
              </a:lnSpc>
            </a:pPr>
            <a:r>
              <a:rPr lang="en-US" sz="2000" dirty="0">
                <a:latin typeface="Garamond" panose="02020404030301010803" pitchFamily="18" charset="0"/>
              </a:rPr>
              <a:t>Virginia’s 2026 reforms are the most significant since 2020 – compliance requires immediate action</a:t>
            </a:r>
          </a:p>
          <a:p>
            <a:pPr lvl="0">
              <a:lnSpc>
                <a:spcPct val="150000"/>
              </a:lnSpc>
            </a:pPr>
            <a:r>
              <a:rPr lang="en-US" sz="2000" dirty="0">
                <a:latin typeface="Garamond" panose="02020404030301010803" pitchFamily="18" charset="0"/>
              </a:rPr>
              <a:t>VHRA expansion and extended filing period mean greater legal exposure – update your EEO policies now</a:t>
            </a:r>
          </a:p>
          <a:p>
            <a:pPr lvl="0">
              <a:lnSpc>
                <a:spcPct val="150000"/>
              </a:lnSpc>
            </a:pPr>
            <a:r>
              <a:rPr lang="en-US" sz="2000" dirty="0">
                <a:latin typeface="Garamond" panose="02020404030301010803" pitchFamily="18" charset="0"/>
              </a:rPr>
              <a:t>Healthcare noncompete ban directly impacts clinical staff recruitment and retention strategies</a:t>
            </a:r>
          </a:p>
          <a:p>
            <a:pPr lvl="0">
              <a:lnSpc>
                <a:spcPct val="150000"/>
              </a:lnSpc>
            </a:pPr>
            <a:r>
              <a:rPr lang="en-US" sz="2000" dirty="0">
                <a:latin typeface="Garamond" panose="02020404030301010803" pitchFamily="18" charset="0"/>
              </a:rPr>
              <a:t>Paid leave laws are coming – start planning and budgeting today</a:t>
            </a:r>
          </a:p>
          <a:p>
            <a:pPr lvl="0">
              <a:lnSpc>
                <a:spcPct val="150000"/>
              </a:lnSpc>
            </a:pPr>
            <a:r>
              <a:rPr lang="en-US" sz="2000" dirty="0">
                <a:latin typeface="Garamond" panose="02020404030301010803" pitchFamily="18" charset="0"/>
              </a:rPr>
              <a:t>Pay transparency and salary history ban are in effect NOW – audit your job postings</a:t>
            </a:r>
          </a:p>
          <a:p>
            <a:pPr lvl="0">
              <a:lnSpc>
                <a:spcPct val="150000"/>
              </a:lnSpc>
            </a:pPr>
            <a:r>
              <a:rPr lang="en-US" sz="2000" dirty="0">
                <a:latin typeface="Garamond" panose="02020404030301010803" pitchFamily="18" charset="0"/>
              </a:rPr>
              <a:t>Documentation + consistency + training = your strongest compliance defense</a:t>
            </a:r>
          </a:p>
          <a:p>
            <a:pPr lvl="0">
              <a:lnSpc>
                <a:spcPct val="150000"/>
              </a:lnSpc>
            </a:pPr>
            <a:r>
              <a:rPr lang="en-US" sz="2000" dirty="0">
                <a:latin typeface="Garamond" panose="02020404030301010803" pitchFamily="18" charset="0"/>
              </a:rPr>
              <a:t>Have an ICE workplace enforcement policy in place</a:t>
            </a:r>
          </a:p>
          <a:p>
            <a:pPr lvl="0">
              <a:lnSpc>
                <a:spcPct val="150000"/>
              </a:lnSpc>
            </a:pPr>
            <a:r>
              <a:rPr lang="en-US" sz="2000" b="1" dirty="0">
                <a:solidFill>
                  <a:srgbClr val="C00000"/>
                </a:solidFill>
                <a:latin typeface="Garamond" panose="02020404030301010803" pitchFamily="18" charset="0"/>
              </a:rPr>
              <a:t>Bottom line: Proactive compliance protects your health center, your employees, and your mission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3"/>
          <p:cNvSpPr/>
          <p:nvPr/>
        </p:nvSpPr>
        <p:spPr>
          <a:xfrm>
            <a:off x="144780" y="639910"/>
            <a:ext cx="12192000" cy="1783080"/>
          </a:xfrm>
          <a:prstGeom prst="rect">
            <a:avLst/>
          </a:prstGeom>
          <a:noFill/>
          <a:ln/>
          <a:effectLst>
            <a:outerShdw blurRad="127000" dist="38100" dir="8100000" algn="bl" rotWithShape="0">
              <a:srgbClr val="000000">
                <a:alpha val="35000"/>
              </a:srgbClr>
            </a:outerShdw>
          </a:effectLst>
        </p:spPr>
        <p:txBody>
          <a:bodyPr wrap="square" lIns="0" tIns="0" rIns="0" bIns="0" rtlCol="0" anchor="t"/>
          <a:lstStyle/>
          <a:p>
            <a:pPr marL="0" indent="0" algn="ctr">
              <a:lnSpc>
                <a:spcPct val="100000"/>
              </a:lnSpc>
              <a:buNone/>
            </a:pPr>
            <a:r>
              <a:rPr lang="en-US" sz="5400" b="1" dirty="0">
                <a:solidFill>
                  <a:srgbClr val="FFFFFF"/>
                </a:solidFill>
                <a:effectLst>
                  <a:outerShdw blurRad="38100" dist="38100" dir="2700000" algn="tl">
                    <a:srgbClr val="000000">
                      <a:alpha val="43137"/>
                    </a:srgbClr>
                  </a:outerShdw>
                </a:effectLst>
                <a:latin typeface="Garamond" panose="02020404030301010803" pitchFamily="18" charset="0"/>
                <a:ea typeface="Georgia" pitchFamily="34" charset="-122"/>
                <a:cs typeface="Georgia" pitchFamily="34" charset="-120"/>
              </a:rPr>
              <a:t>Questions &amp; Discussion</a:t>
            </a:r>
          </a:p>
        </p:txBody>
      </p:sp>
      <p:sp>
        <p:nvSpPr>
          <p:cNvPr id="4" name="Text 5"/>
          <p:cNvSpPr/>
          <p:nvPr/>
        </p:nvSpPr>
        <p:spPr>
          <a:xfrm>
            <a:off x="2500000" y="2422990"/>
            <a:ext cx="7192000" cy="1646260"/>
          </a:xfrm>
          <a:prstGeom prst="rect">
            <a:avLst/>
          </a:prstGeom>
          <a:noFill/>
          <a:ln/>
        </p:spPr>
        <p:txBody>
          <a:bodyPr wrap="square" lIns="0" tIns="0" rIns="0" bIns="0" rtlCol="0" anchor="t"/>
          <a:lstStyle/>
          <a:p>
            <a:pPr marL="0" indent="0" algn="ctr">
              <a:buNone/>
            </a:pPr>
            <a:r>
              <a:rPr lang="en-US" sz="3000" b="1" dirty="0">
                <a:solidFill>
                  <a:srgbClr val="FFFFFF"/>
                </a:solidFill>
                <a:effectLst>
                  <a:outerShdw blurRad="38100" dist="38100" dir="2700000" algn="tl">
                    <a:srgbClr val="000000">
                      <a:alpha val="43137"/>
                    </a:srgbClr>
                  </a:outerShdw>
                </a:effectLst>
                <a:latin typeface="Garamond" panose="02020404030301010803" pitchFamily="18" charset="0"/>
              </a:rPr>
              <a:t>Jimmy F. Robinson, Jr. </a:t>
            </a:r>
          </a:p>
          <a:p>
            <a:pPr marL="0" indent="0" algn="ctr">
              <a:buNone/>
            </a:pPr>
            <a:r>
              <a:rPr lang="en-US" sz="3000" dirty="0">
                <a:solidFill>
                  <a:srgbClr val="FFFFFF"/>
                </a:solidFill>
                <a:effectLst>
                  <a:outerShdw blurRad="38100" dist="38100" dir="2700000" algn="tl">
                    <a:srgbClr val="000000">
                      <a:alpha val="43137"/>
                    </a:srgbClr>
                  </a:outerShdw>
                </a:effectLst>
                <a:latin typeface="Garamond" panose="02020404030301010803" pitchFamily="18" charset="0"/>
              </a:rPr>
              <a:t>Ogletree Deakins</a:t>
            </a:r>
          </a:p>
          <a:p>
            <a:pPr marL="0" indent="0" algn="ctr">
              <a:buNone/>
            </a:pPr>
            <a:r>
              <a:rPr lang="en-US" sz="3000" dirty="0">
                <a:solidFill>
                  <a:srgbClr val="FFFFFF"/>
                </a:solidFill>
                <a:effectLst>
                  <a:outerShdw blurRad="38100" dist="38100" dir="2700000" algn="tl">
                    <a:srgbClr val="000000">
                      <a:alpha val="43137"/>
                    </a:srgbClr>
                  </a:outerShdw>
                </a:effectLst>
                <a:latin typeface="Garamond" panose="02020404030301010803" pitchFamily="18" charset="0"/>
              </a:rPr>
              <a:t>Telephone:  804-663-2336</a:t>
            </a:r>
          </a:p>
          <a:p>
            <a:pPr marL="0" indent="0" algn="ctr">
              <a:buNone/>
            </a:pPr>
            <a:r>
              <a:rPr lang="en-US" sz="3000" dirty="0">
                <a:solidFill>
                  <a:srgbClr val="E9E4D8"/>
                </a:solidFill>
                <a:effectLst>
                  <a:outerShdw blurRad="38100" dist="38100" dir="2700000" algn="tl">
                    <a:srgbClr val="000000">
                      <a:alpha val="43137"/>
                    </a:srgbClr>
                  </a:outerShdw>
                </a:effectLst>
                <a:latin typeface="Garamond" panose="02020404030301010803" pitchFamily="18" charset="0"/>
              </a:rPr>
              <a:t>Jimmy.Robinson@ogletreedeakins.com</a:t>
            </a:r>
          </a:p>
          <a:p>
            <a:pPr marL="0" indent="0" algn="ctr">
              <a:buNone/>
            </a:pPr>
            <a:endParaRPr lang="en-US" sz="2500" dirty="0">
              <a:solidFill>
                <a:srgbClr val="E9E4D8"/>
              </a:solidFill>
              <a:effectLst>
                <a:outerShdw blurRad="38100" dist="38100" dir="2700000" algn="tl">
                  <a:srgbClr val="000000">
                    <a:alpha val="43137"/>
                  </a:srgbClr>
                </a:outerShdw>
              </a:effectLst>
              <a:latin typeface="Garamond" panose="02020404030301010803"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357</TotalTime>
  <Words>3745</Words>
  <Application>Microsoft Office PowerPoint</Application>
  <PresentationFormat>Widescreen</PresentationFormat>
  <Paragraphs>351</Paragraphs>
  <Slides>37</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Calibri</vt:lpstr>
      <vt:lpstr>Garamond</vt:lpstr>
      <vt:lpstr>Georgia</vt:lpstr>
      <vt:lpstr>Office Theme</vt:lpstr>
      <vt:lpstr>PowerPoint Presentation</vt:lpstr>
      <vt:lpstr>Agenda</vt:lpstr>
      <vt:lpstr>The Role of HR in CHC Compliance  Why Compliance Matters for Community Health Centers</vt:lpstr>
      <vt:lpstr>Why Compliance Matters for CHCs</vt:lpstr>
      <vt:lpstr>Virginia Human Rights Act (VHRA) Overview</vt:lpstr>
      <vt:lpstr>VHRA 2026 Amendments (SB 637)   What Changed?</vt:lpstr>
      <vt:lpstr>Federal Anti-Discrimination Framework (Quick Reference)</vt:lpstr>
      <vt:lpstr>Common Scenario #1   </vt:lpstr>
      <vt:lpstr>Common Scenario #1   </vt:lpstr>
      <vt:lpstr>Common Scenario #2   </vt:lpstr>
      <vt:lpstr>Common Scenario #2   </vt:lpstr>
      <vt:lpstr>Compliance Action Steps: Anti-Discrimination</vt:lpstr>
      <vt:lpstr>Recent Regulatory Developments  Virginia’s 2026 Employment Reforms – What CHC HR Teams Need to Know</vt:lpstr>
      <vt:lpstr>Virginia’s 2026 Employment Reforms</vt:lpstr>
      <vt:lpstr>Paid Sick Leave (SB 199/HB 5)</vt:lpstr>
      <vt:lpstr>Paid Family and Medical Leave (SB 2/HB 1207)</vt:lpstr>
      <vt:lpstr>Salary History Ban &amp; Pay Transparency  (HB 636/SB 215)</vt:lpstr>
      <vt:lpstr>Healthcare Noncompete Ban &amp; Other Reforms</vt:lpstr>
      <vt:lpstr>Collective Bargaining Update</vt:lpstr>
      <vt:lpstr>Employee Relations Workplace Investigations &amp; Documentation  Building Consistent, Defensible HR Practices</vt:lpstr>
      <vt:lpstr>Workplace Investigations: A Compliance Framework</vt:lpstr>
      <vt:lpstr>Documentation Standards for CHCs</vt:lpstr>
      <vt:lpstr>Policy Enforcement: Consistency and Fairness</vt:lpstr>
      <vt:lpstr>Common Compliance Pitfalls for CHCs</vt:lpstr>
      <vt:lpstr>National Issues: ICE Workplace Enforcement  ICE Workplace Enforcement</vt:lpstr>
      <vt:lpstr>ICE Workplace Enforcement:  Do You Need a Raid Policy?</vt:lpstr>
      <vt:lpstr>ICE Raid Preparedness: Action Steps for CHCs</vt:lpstr>
      <vt:lpstr>ICE RAID Scenario #1  </vt:lpstr>
      <vt:lpstr>ICE RAID Scenario #1  </vt:lpstr>
      <vt:lpstr>ICE RAID Scenario #2  </vt:lpstr>
      <vt:lpstr>ICE RAID Scenario #2  </vt:lpstr>
      <vt:lpstr>ICE RAID Scenario #3  </vt:lpstr>
      <vt:lpstr>ICE RAID Scenario #3  </vt:lpstr>
      <vt:lpstr>KEY TAKEAWAYS  &amp; QUESTIONS  </vt:lpstr>
      <vt:lpstr>Practical Strategies  For Reducing Organizational Risk</vt:lpstr>
      <vt:lpstr>Key Takeaways for CHC HR Professionals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Joseph Stevens</dc:creator>
  <cp:lastModifiedBy>Robinson, Jr., Jimmy F.</cp:lastModifiedBy>
  <cp:revision>3</cp:revision>
  <dcterms:created xsi:type="dcterms:W3CDTF">2026-06-24T19:49:17Z</dcterms:created>
  <dcterms:modified xsi:type="dcterms:W3CDTF">2026-09-16T16:59:59Z</dcterms:modified>
</cp:coreProperties>
</file>